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421640"/>
            <a:ext cx="5539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85" dirty="0">
                <a:solidFill>
                  <a:srgbClr val="562213"/>
                </a:solidFill>
              </a:rPr>
              <a:t>Anatomy </a:t>
            </a:r>
            <a:r>
              <a:rPr sz="5400" spc="-290" dirty="0">
                <a:solidFill>
                  <a:srgbClr val="562213"/>
                </a:solidFill>
              </a:rPr>
              <a:t>of </a:t>
            </a:r>
            <a:r>
              <a:rPr sz="5400" spc="-325" dirty="0">
                <a:solidFill>
                  <a:srgbClr val="562213"/>
                </a:solidFill>
              </a:rPr>
              <a:t>the</a:t>
            </a:r>
            <a:r>
              <a:rPr sz="5400" spc="-10" dirty="0">
                <a:solidFill>
                  <a:srgbClr val="562213"/>
                </a:solidFill>
              </a:rPr>
              <a:t> </a:t>
            </a:r>
            <a:r>
              <a:rPr sz="5400" spc="-285" dirty="0">
                <a:solidFill>
                  <a:srgbClr val="562213"/>
                </a:solidFill>
              </a:rPr>
              <a:t>Eye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4994909" y="4682490"/>
            <a:ext cx="3789679" cy="28584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825" spc="-240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60" dirty="0">
                <a:latin typeface="Trebuchet MS"/>
                <a:cs typeface="Trebuchet MS"/>
              </a:rPr>
              <a:t>By:-</a:t>
            </a:r>
            <a:endParaRPr sz="32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lang="en-US" sz="3200" dirty="0" smtClean="0">
                <a:latin typeface="Trebuchet MS"/>
                <a:cs typeface="Trebuchet MS"/>
              </a:rPr>
              <a:t>Dr. </a:t>
            </a:r>
            <a:r>
              <a:rPr lang="en-US" sz="3200" smtClean="0">
                <a:latin typeface="Trebuchet MS"/>
                <a:cs typeface="Trebuchet MS"/>
              </a:rPr>
              <a:t>NAMRATA GUPTA</a:t>
            </a: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endParaRPr lang="en-US" sz="3200" dirty="0" smtClean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endParaRPr lang="en-US" sz="3200" dirty="0" smtClean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989" y="1530191"/>
            <a:ext cx="6825615" cy="28390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4275" spc="-209" baseline="7797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600" b="1" i="1" spc="-140" dirty="0">
                <a:solidFill>
                  <a:srgbClr val="FF0000"/>
                </a:solidFill>
                <a:latin typeface="Trebuchet MS"/>
                <a:cs typeface="Trebuchet MS"/>
              </a:rPr>
              <a:t>Intrinsic </a:t>
            </a:r>
            <a:r>
              <a:rPr sz="36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muscles </a:t>
            </a:r>
            <a:r>
              <a:rPr sz="3200" spc="425" dirty="0"/>
              <a:t>– </a:t>
            </a:r>
            <a:r>
              <a:rPr sz="3200" spc="-160" dirty="0"/>
              <a:t>muscles</a:t>
            </a:r>
            <a:r>
              <a:rPr sz="3200" spc="-445" dirty="0"/>
              <a:t> </a:t>
            </a:r>
            <a:r>
              <a:rPr sz="3200" spc="-185" dirty="0"/>
              <a:t>located</a:t>
            </a:r>
            <a:endParaRPr sz="3200">
              <a:latin typeface="Trebuchet MS"/>
              <a:cs typeface="Trebuchet MS"/>
            </a:endParaRPr>
          </a:p>
          <a:p>
            <a:pPr marL="3759200" marR="30480">
              <a:lnSpc>
                <a:spcPct val="112400"/>
              </a:lnSpc>
              <a:spcBef>
                <a:spcPts val="15"/>
              </a:spcBef>
            </a:pPr>
            <a:r>
              <a:rPr spc="-165" dirty="0"/>
              <a:t>inside </a:t>
            </a:r>
            <a:r>
              <a:rPr spc="-190" dirty="0"/>
              <a:t>the </a:t>
            </a:r>
            <a:r>
              <a:rPr spc="-204" dirty="0"/>
              <a:t>eye </a:t>
            </a:r>
            <a:r>
              <a:rPr spc="-220" dirty="0"/>
              <a:t>that  </a:t>
            </a:r>
            <a:r>
              <a:rPr spc="-200" dirty="0"/>
              <a:t>help </a:t>
            </a:r>
            <a:r>
              <a:rPr spc="-125" dirty="0"/>
              <a:t>hold </a:t>
            </a:r>
            <a:r>
              <a:rPr spc="-190" dirty="0"/>
              <a:t>the </a:t>
            </a:r>
            <a:r>
              <a:rPr spc="-170" dirty="0"/>
              <a:t>lens  </a:t>
            </a:r>
            <a:r>
              <a:rPr spc="-180" dirty="0"/>
              <a:t>in </a:t>
            </a:r>
            <a:r>
              <a:rPr spc="-229" dirty="0"/>
              <a:t>place </a:t>
            </a:r>
            <a:r>
              <a:rPr spc="-260" dirty="0"/>
              <a:t>&amp; </a:t>
            </a:r>
            <a:r>
              <a:rPr spc="-180" dirty="0"/>
              <a:t>modify  </a:t>
            </a:r>
            <a:r>
              <a:rPr spc="-160" dirty="0"/>
              <a:t>its</a:t>
            </a:r>
            <a:r>
              <a:rPr spc="-85" dirty="0"/>
              <a:t> </a:t>
            </a:r>
            <a:r>
              <a:rPr spc="-185" dirty="0"/>
              <a:t>shape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3771900"/>
            <a:ext cx="38862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375920"/>
            <a:ext cx="8621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40" dirty="0">
                <a:solidFill>
                  <a:srgbClr val="FF0000"/>
                </a:solidFill>
              </a:rPr>
              <a:t>Layers:- </a:t>
            </a:r>
            <a:r>
              <a:rPr sz="3600" spc="-110" dirty="0">
                <a:solidFill>
                  <a:srgbClr val="562213"/>
                </a:solidFill>
              </a:rPr>
              <a:t>There </a:t>
            </a:r>
            <a:r>
              <a:rPr sz="3600" spc="-195" dirty="0">
                <a:solidFill>
                  <a:srgbClr val="562213"/>
                </a:solidFill>
              </a:rPr>
              <a:t>are </a:t>
            </a:r>
            <a:r>
              <a:rPr sz="3600" spc="-175" dirty="0">
                <a:solidFill>
                  <a:srgbClr val="562213"/>
                </a:solidFill>
              </a:rPr>
              <a:t>three </a:t>
            </a:r>
            <a:r>
              <a:rPr sz="3600" spc="-215" dirty="0">
                <a:solidFill>
                  <a:srgbClr val="562213"/>
                </a:solidFill>
              </a:rPr>
              <a:t>layer </a:t>
            </a:r>
            <a:r>
              <a:rPr sz="3600" spc="-190" dirty="0">
                <a:solidFill>
                  <a:srgbClr val="562213"/>
                </a:solidFill>
              </a:rPr>
              <a:t>of </a:t>
            </a:r>
            <a:r>
              <a:rPr sz="3600" spc="-215" dirty="0">
                <a:solidFill>
                  <a:srgbClr val="562213"/>
                </a:solidFill>
              </a:rPr>
              <a:t>the</a:t>
            </a:r>
            <a:r>
              <a:rPr sz="3600" spc="585" dirty="0">
                <a:solidFill>
                  <a:srgbClr val="562213"/>
                </a:solidFill>
              </a:rPr>
              <a:t> </a:t>
            </a:r>
            <a:r>
              <a:rPr sz="3600" spc="-229" dirty="0">
                <a:solidFill>
                  <a:srgbClr val="562213"/>
                </a:solidFill>
              </a:rPr>
              <a:t>eye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58289" y="1383029"/>
            <a:ext cx="6783705" cy="44856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37689" marR="17780" indent="-1786889">
              <a:lnSpc>
                <a:spcPct val="96600"/>
              </a:lnSpc>
              <a:spcBef>
                <a:spcPts val="229"/>
              </a:spcBef>
            </a:pPr>
            <a:r>
              <a:rPr sz="32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1.Sclera </a:t>
            </a:r>
            <a:r>
              <a:rPr sz="3200" b="1" i="1" spc="42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200" i="1" spc="-400" dirty="0">
                <a:solidFill>
                  <a:srgbClr val="FF0000"/>
                </a:solidFill>
                <a:latin typeface="Trebuchet MS"/>
                <a:cs typeface="Trebuchet MS"/>
              </a:rPr>
              <a:t>white, </a:t>
            </a:r>
            <a:r>
              <a:rPr sz="3200" i="1" spc="-335" dirty="0">
                <a:solidFill>
                  <a:srgbClr val="FF0000"/>
                </a:solidFill>
                <a:latin typeface="Trebuchet MS"/>
                <a:cs typeface="Trebuchet MS"/>
              </a:rPr>
              <a:t>outer </a:t>
            </a:r>
            <a:r>
              <a:rPr sz="3200" i="1" spc="-330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i="1" spc="-35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200" i="1" spc="-355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200" i="1" spc="-360" dirty="0">
                <a:solidFill>
                  <a:srgbClr val="FF0000"/>
                </a:solidFill>
                <a:latin typeface="Trebuchet MS"/>
                <a:cs typeface="Trebuchet MS"/>
              </a:rPr>
              <a:t>eyeball; </a:t>
            </a:r>
            <a:r>
              <a:rPr sz="3200" i="1" spc="-360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tough, </a:t>
            </a:r>
            <a:r>
              <a:rPr sz="3000" spc="-125" dirty="0">
                <a:latin typeface="Trebuchet MS"/>
                <a:cs typeface="Trebuchet MS"/>
              </a:rPr>
              <a:t>fibrous </a:t>
            </a:r>
            <a:r>
              <a:rPr sz="3000" spc="-170" dirty="0">
                <a:latin typeface="Trebuchet MS"/>
                <a:cs typeface="Trebuchet MS"/>
              </a:rPr>
              <a:t>membrane </a:t>
            </a:r>
            <a:r>
              <a:rPr sz="3000" spc="-204" dirty="0">
                <a:latin typeface="Trebuchet MS"/>
                <a:cs typeface="Trebuchet MS"/>
              </a:rPr>
              <a:t>that  </a:t>
            </a:r>
            <a:r>
              <a:rPr sz="3000" spc="-160" dirty="0">
                <a:latin typeface="Trebuchet MS"/>
                <a:cs typeface="Trebuchet MS"/>
              </a:rPr>
              <a:t>helps </a:t>
            </a:r>
            <a:r>
              <a:rPr sz="3000" spc="-80" dirty="0">
                <a:latin typeface="Trebuchet MS"/>
                <a:cs typeface="Trebuchet MS"/>
              </a:rPr>
              <a:t>to </a:t>
            </a:r>
            <a:r>
              <a:rPr sz="3000" spc="-210" dirty="0">
                <a:latin typeface="Trebuchet MS"/>
                <a:cs typeface="Trebuchet MS"/>
              </a:rPr>
              <a:t>maintain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65" dirty="0">
                <a:latin typeface="Trebuchet MS"/>
                <a:cs typeface="Trebuchet MS"/>
              </a:rPr>
              <a:t>spherical  </a:t>
            </a:r>
            <a:r>
              <a:rPr sz="3000" spc="-175" dirty="0">
                <a:latin typeface="Trebuchet MS"/>
                <a:cs typeface="Trebuchet MS"/>
              </a:rPr>
              <a:t>shape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80" dirty="0">
                <a:latin typeface="Trebuchet MS"/>
                <a:cs typeface="Trebuchet MS"/>
              </a:rPr>
              <a:t>the</a:t>
            </a:r>
            <a:r>
              <a:rPr sz="3000" spc="110" dirty="0">
                <a:latin typeface="Trebuchet MS"/>
                <a:cs typeface="Trebuchet MS"/>
              </a:rPr>
              <a:t> </a:t>
            </a:r>
            <a:r>
              <a:rPr sz="3000" spc="-215" dirty="0">
                <a:latin typeface="Trebuchet MS"/>
                <a:cs typeface="Trebuchet MS"/>
              </a:rPr>
              <a:t>eyeball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</a:pPr>
            <a:r>
              <a:rPr sz="3600" spc="-60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40" dirty="0">
                <a:latin typeface="Trebuchet MS"/>
                <a:cs typeface="Trebuchet MS"/>
              </a:rPr>
              <a:t>Cornea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60" dirty="0">
                <a:latin typeface="Trebuchet MS"/>
                <a:cs typeface="Trebuchet MS"/>
              </a:rPr>
              <a:t>part of </a:t>
            </a:r>
            <a:r>
              <a:rPr sz="3000" spc="-135" dirty="0">
                <a:latin typeface="Trebuchet MS"/>
                <a:cs typeface="Trebuchet MS"/>
              </a:rPr>
              <a:t>sclerotic</a:t>
            </a:r>
            <a:r>
              <a:rPr sz="3000" spc="-420" dirty="0">
                <a:latin typeface="Trebuchet MS"/>
                <a:cs typeface="Trebuchet MS"/>
              </a:rPr>
              <a:t> </a:t>
            </a:r>
            <a:r>
              <a:rPr sz="3000" spc="-210" dirty="0">
                <a:latin typeface="Trebuchet MS"/>
                <a:cs typeface="Trebuchet MS"/>
              </a:rPr>
              <a:t>coat;</a:t>
            </a:r>
            <a:endParaRPr sz="3000">
              <a:latin typeface="Trebuchet MS"/>
              <a:cs typeface="Trebuchet MS"/>
            </a:endParaRPr>
          </a:p>
          <a:p>
            <a:pPr marL="1943100" marR="193040">
              <a:lnSpc>
                <a:spcPct val="96600"/>
              </a:lnSpc>
              <a:spcBef>
                <a:spcPts val="55"/>
              </a:spcBef>
            </a:pPr>
            <a:r>
              <a:rPr sz="3000" spc="-180" dirty="0">
                <a:latin typeface="Trebuchet MS"/>
                <a:cs typeface="Trebuchet MS"/>
              </a:rPr>
              <a:t>transparent, </a:t>
            </a:r>
            <a:r>
              <a:rPr sz="3000" spc="-125" dirty="0">
                <a:latin typeface="Trebuchet MS"/>
                <a:cs typeface="Trebuchet MS"/>
              </a:rPr>
              <a:t>front </a:t>
            </a:r>
            <a:r>
              <a:rPr sz="3000" spc="-160" dirty="0">
                <a:latin typeface="Trebuchet MS"/>
                <a:cs typeface="Trebuchet MS"/>
              </a:rPr>
              <a:t>part </a:t>
            </a:r>
            <a:r>
              <a:rPr sz="3000" spc="-165" dirty="0">
                <a:latin typeface="Trebuchet MS"/>
                <a:cs typeface="Trebuchet MS"/>
              </a:rPr>
              <a:t>of  </a:t>
            </a:r>
            <a:r>
              <a:rPr sz="3000" spc="-215" dirty="0">
                <a:latin typeface="Trebuchet MS"/>
                <a:cs typeface="Trebuchet MS"/>
              </a:rPr>
              <a:t>eyeball </a:t>
            </a:r>
            <a:r>
              <a:rPr sz="3000" spc="-114" dirty="0">
                <a:latin typeface="Trebuchet MS"/>
                <a:cs typeface="Trebuchet MS"/>
              </a:rPr>
              <a:t>through </a:t>
            </a:r>
            <a:r>
              <a:rPr sz="3000" spc="-150" dirty="0">
                <a:latin typeface="Trebuchet MS"/>
                <a:cs typeface="Trebuchet MS"/>
              </a:rPr>
              <a:t>which </a:t>
            </a:r>
            <a:r>
              <a:rPr sz="3000" spc="-200" dirty="0">
                <a:latin typeface="Trebuchet MS"/>
                <a:cs typeface="Trebuchet MS"/>
              </a:rPr>
              <a:t>light  </a:t>
            </a:r>
            <a:r>
              <a:rPr sz="3000" spc="-160" dirty="0">
                <a:latin typeface="Trebuchet MS"/>
                <a:cs typeface="Trebuchet MS"/>
              </a:rPr>
              <a:t>waves </a:t>
            </a:r>
            <a:r>
              <a:rPr sz="3000" spc="-150" dirty="0">
                <a:latin typeface="Trebuchet MS"/>
                <a:cs typeface="Trebuchet MS"/>
              </a:rPr>
              <a:t>pass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50" dirty="0">
                <a:latin typeface="Trebuchet MS"/>
                <a:cs typeface="Trebuchet MS"/>
              </a:rPr>
              <a:t>no </a:t>
            </a:r>
            <a:r>
              <a:rPr sz="3000" spc="-90" dirty="0">
                <a:latin typeface="Trebuchet MS"/>
                <a:cs typeface="Trebuchet MS"/>
              </a:rPr>
              <a:t>blood</a:t>
            </a:r>
            <a:r>
              <a:rPr sz="3000" spc="-505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vessels  </a:t>
            </a:r>
            <a:r>
              <a:rPr sz="3000" spc="-170" dirty="0">
                <a:latin typeface="Trebuchet MS"/>
                <a:cs typeface="Trebuchet MS"/>
              </a:rPr>
              <a:t>but </a:t>
            </a:r>
            <a:r>
              <a:rPr sz="3000" spc="-114" dirty="0">
                <a:latin typeface="Trebuchet MS"/>
                <a:cs typeface="Trebuchet MS"/>
              </a:rPr>
              <a:t>lots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35" dirty="0">
                <a:latin typeface="Trebuchet MS"/>
                <a:cs typeface="Trebuchet MS"/>
              </a:rPr>
              <a:t>nerve</a:t>
            </a:r>
            <a:r>
              <a:rPr sz="3000" spc="130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endings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084579"/>
            <a:ext cx="6674484" cy="489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535"/>
              </a:lnSpc>
              <a:spcBef>
                <a:spcPts val="100"/>
              </a:spcBef>
            </a:pPr>
            <a:r>
              <a:rPr sz="3600" spc="-157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05" dirty="0">
                <a:latin typeface="Trebuchet MS"/>
                <a:cs typeface="Trebuchet MS"/>
              </a:rPr>
              <a:t>Canals </a:t>
            </a:r>
            <a:r>
              <a:rPr sz="3000" spc="-165" dirty="0">
                <a:latin typeface="Trebuchet MS"/>
                <a:cs typeface="Trebuchet MS"/>
              </a:rPr>
              <a:t>of Schlem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10" dirty="0">
                <a:latin typeface="Trebuchet MS"/>
                <a:cs typeface="Trebuchet MS"/>
              </a:rPr>
              <a:t>venous</a:t>
            </a:r>
            <a:r>
              <a:rPr sz="3000" spc="-355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passages</a:t>
            </a:r>
            <a:endParaRPr sz="3000">
              <a:latin typeface="Trebuchet MS"/>
              <a:cs typeface="Trebuchet MS"/>
            </a:endParaRPr>
          </a:p>
          <a:p>
            <a:pPr marL="3731260" marR="43180">
              <a:lnSpc>
                <a:spcPct val="96600"/>
              </a:lnSpc>
              <a:spcBef>
                <a:spcPts val="55"/>
              </a:spcBef>
            </a:pP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55" dirty="0">
                <a:latin typeface="Trebuchet MS"/>
                <a:cs typeface="Trebuchet MS"/>
              </a:rPr>
              <a:t>drain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220" dirty="0">
                <a:latin typeface="Trebuchet MS"/>
                <a:cs typeface="Trebuchet MS"/>
              </a:rPr>
              <a:t>fluid  </a:t>
            </a: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90" dirty="0">
                <a:latin typeface="Trebuchet MS"/>
                <a:cs typeface="Trebuchet MS"/>
              </a:rPr>
              <a:t>accumulates  </a:t>
            </a:r>
            <a:r>
              <a:rPr sz="3000" spc="-165" dirty="0">
                <a:latin typeface="Trebuchet MS"/>
                <a:cs typeface="Trebuchet MS"/>
              </a:rPr>
              <a:t>behind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70" dirty="0">
                <a:latin typeface="Trebuchet MS"/>
                <a:cs typeface="Trebuchet MS"/>
              </a:rPr>
              <a:t>cornea;  </a:t>
            </a:r>
            <a:r>
              <a:rPr sz="3000" spc="-175" dirty="0">
                <a:latin typeface="Trebuchet MS"/>
                <a:cs typeface="Trebuchet MS"/>
              </a:rPr>
              <a:t>located </a:t>
            </a:r>
            <a:r>
              <a:rPr sz="3000" spc="-125" dirty="0">
                <a:latin typeface="Trebuchet MS"/>
                <a:cs typeface="Trebuchet MS"/>
              </a:rPr>
              <a:t>where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160" dirty="0">
                <a:latin typeface="Trebuchet MS"/>
                <a:cs typeface="Trebuchet MS"/>
              </a:rPr>
              <a:t>sclera </a:t>
            </a:r>
            <a:r>
              <a:rPr sz="3000" spc="-245" dirty="0">
                <a:latin typeface="Trebuchet MS"/>
                <a:cs typeface="Trebuchet MS"/>
              </a:rPr>
              <a:t>&amp; </a:t>
            </a:r>
            <a:r>
              <a:rPr sz="3000" spc="-125" dirty="0">
                <a:latin typeface="Trebuchet MS"/>
                <a:cs typeface="Trebuchet MS"/>
              </a:rPr>
              <a:t>cornea  </a:t>
            </a:r>
            <a:r>
              <a:rPr sz="3000" spc="-195" dirty="0">
                <a:latin typeface="Trebuchet MS"/>
                <a:cs typeface="Trebuchet MS"/>
              </a:rPr>
              <a:t>meet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</a:pPr>
            <a:r>
              <a:rPr sz="3600" spc="-187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25" dirty="0">
                <a:latin typeface="Trebuchet MS"/>
                <a:cs typeface="Trebuchet MS"/>
              </a:rPr>
              <a:t>Conjuctiva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225" dirty="0">
                <a:latin typeface="Trebuchet MS"/>
                <a:cs typeface="Trebuchet MS"/>
              </a:rPr>
              <a:t>thin, </a:t>
            </a:r>
            <a:r>
              <a:rPr sz="3000" spc="-155" dirty="0">
                <a:latin typeface="Trebuchet MS"/>
                <a:cs typeface="Trebuchet MS"/>
              </a:rPr>
              <a:t>transparent</a:t>
            </a:r>
            <a:r>
              <a:rPr sz="3000" spc="-370" dirty="0">
                <a:latin typeface="Trebuchet MS"/>
                <a:cs typeface="Trebuchet MS"/>
              </a:rPr>
              <a:t> </a:t>
            </a:r>
            <a:r>
              <a:rPr sz="3000" spc="-110" dirty="0">
                <a:latin typeface="Trebuchet MS"/>
                <a:cs typeface="Trebuchet MS"/>
              </a:rPr>
              <a:t>mucous</a:t>
            </a:r>
            <a:endParaRPr sz="3000">
              <a:latin typeface="Trebuchet MS"/>
              <a:cs typeface="Trebuchet MS"/>
            </a:endParaRPr>
          </a:p>
          <a:p>
            <a:pPr marL="2468880" marR="104775">
              <a:lnSpc>
                <a:spcPts val="3479"/>
              </a:lnSpc>
              <a:spcBef>
                <a:spcPts val="155"/>
              </a:spcBef>
            </a:pPr>
            <a:r>
              <a:rPr sz="3000" spc="-170" dirty="0">
                <a:latin typeface="Trebuchet MS"/>
                <a:cs typeface="Trebuchet MS"/>
              </a:rPr>
              <a:t>membrane </a:t>
            </a:r>
            <a:r>
              <a:rPr sz="3000" spc="-204" dirty="0">
                <a:latin typeface="Trebuchet MS"/>
                <a:cs typeface="Trebuchet MS"/>
              </a:rPr>
              <a:t>that </a:t>
            </a:r>
            <a:r>
              <a:rPr sz="3000" spc="-90" dirty="0">
                <a:latin typeface="Trebuchet MS"/>
                <a:cs typeface="Trebuchet MS"/>
              </a:rPr>
              <a:t>covers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215" dirty="0">
                <a:latin typeface="Trebuchet MS"/>
                <a:cs typeface="Trebuchet MS"/>
              </a:rPr>
              <a:t>eyeball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6803390" cy="39687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b="1" spc="20" dirty="0">
                <a:solidFill>
                  <a:srgbClr val="FF0000"/>
                </a:solidFill>
                <a:latin typeface="Trebuchet MS"/>
                <a:cs typeface="Trebuchet MS"/>
              </a:rPr>
              <a:t>2.Choroid </a:t>
            </a:r>
            <a:r>
              <a:rPr sz="3200" b="1" spc="-40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spc="42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200" spc="-195" dirty="0">
                <a:solidFill>
                  <a:srgbClr val="FF0000"/>
                </a:solidFill>
                <a:latin typeface="Trebuchet MS"/>
                <a:cs typeface="Trebuchet MS"/>
              </a:rPr>
              <a:t>middle </a:t>
            </a:r>
            <a:r>
              <a:rPr sz="3200" spc="-185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spc="-17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200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endParaRPr sz="3200">
              <a:latin typeface="Trebuchet MS"/>
              <a:cs typeface="Trebuchet MS"/>
            </a:endParaRPr>
          </a:p>
          <a:p>
            <a:pPr marL="3169920" marR="5080">
              <a:lnSpc>
                <a:spcPts val="4440"/>
              </a:lnSpc>
              <a:spcBef>
                <a:spcPts val="235"/>
              </a:spcBef>
            </a:pPr>
            <a:r>
              <a:rPr sz="3200" spc="-265" dirty="0">
                <a:solidFill>
                  <a:srgbClr val="FF0000"/>
                </a:solidFill>
                <a:latin typeface="Trebuchet MS"/>
                <a:cs typeface="Trebuchet MS"/>
              </a:rPr>
              <a:t>eye; </a:t>
            </a:r>
            <a:r>
              <a:rPr sz="3200" spc="-165" dirty="0">
                <a:latin typeface="Trebuchet MS"/>
                <a:cs typeface="Trebuchet MS"/>
              </a:rPr>
              <a:t>supplies </a:t>
            </a:r>
            <a:r>
              <a:rPr sz="3200" spc="-100" dirty="0">
                <a:latin typeface="Trebuchet MS"/>
                <a:cs typeface="Trebuchet MS"/>
              </a:rPr>
              <a:t>blood  </a:t>
            </a:r>
            <a:r>
              <a:rPr sz="3200" spc="-150" dirty="0">
                <a:latin typeface="Trebuchet MS"/>
                <a:cs typeface="Trebuchet MS"/>
              </a:rPr>
              <a:t>vessels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r>
              <a:rPr sz="3200" spc="3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endParaRPr sz="3200">
              <a:latin typeface="Trebuchet MS"/>
              <a:cs typeface="Trebuchet MS"/>
            </a:endParaRPr>
          </a:p>
          <a:p>
            <a:pPr marL="3169920" marR="80645">
              <a:lnSpc>
                <a:spcPts val="4430"/>
              </a:lnSpc>
              <a:spcBef>
                <a:spcPts val="10"/>
              </a:spcBef>
            </a:pPr>
            <a:r>
              <a:rPr sz="3200" spc="-155" dirty="0">
                <a:latin typeface="Trebuchet MS"/>
                <a:cs typeface="Trebuchet MS"/>
              </a:rPr>
              <a:t>contains </a:t>
            </a:r>
            <a:r>
              <a:rPr sz="3200" spc="-135" dirty="0">
                <a:latin typeface="Trebuchet MS"/>
                <a:cs typeface="Trebuchet MS"/>
              </a:rPr>
              <a:t>dark  </a:t>
            </a:r>
            <a:r>
              <a:rPr sz="3200" spc="-200" dirty="0">
                <a:latin typeface="Trebuchet MS"/>
                <a:cs typeface="Trebuchet MS"/>
              </a:rPr>
              <a:t>pigment </a:t>
            </a:r>
            <a:r>
              <a:rPr sz="3200" spc="-170" dirty="0">
                <a:latin typeface="Trebuchet MS"/>
                <a:cs typeface="Trebuchet MS"/>
              </a:rPr>
              <a:t>granules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endParaRPr sz="3200">
              <a:latin typeface="Trebuchet MS"/>
              <a:cs typeface="Trebuchet MS"/>
            </a:endParaRPr>
          </a:p>
          <a:p>
            <a:pPr marL="3169920" marR="24130">
              <a:lnSpc>
                <a:spcPts val="4440"/>
              </a:lnSpc>
            </a:pPr>
            <a:r>
              <a:rPr sz="3200" spc="-160" dirty="0">
                <a:latin typeface="Trebuchet MS"/>
                <a:cs typeface="Trebuchet MS"/>
              </a:rPr>
              <a:t>prevent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75" dirty="0">
                <a:latin typeface="Trebuchet MS"/>
                <a:cs typeface="Trebuchet MS"/>
              </a:rPr>
              <a:t>reflection  of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85" dirty="0">
                <a:latin typeface="Trebuchet MS"/>
                <a:cs typeface="Trebuchet MS"/>
              </a:rPr>
              <a:t>in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24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405890"/>
            <a:ext cx="6841490" cy="44081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30"/>
              </a:spcBef>
            </a:pPr>
            <a:r>
              <a:rPr sz="3600" spc="-14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95" dirty="0">
                <a:latin typeface="Trebuchet MS"/>
                <a:cs typeface="Trebuchet MS"/>
              </a:rPr>
              <a:t>Ciliary </a:t>
            </a:r>
            <a:r>
              <a:rPr sz="3000" spc="-114" dirty="0">
                <a:latin typeface="Trebuchet MS"/>
                <a:cs typeface="Trebuchet MS"/>
              </a:rPr>
              <a:t>body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50" dirty="0">
                <a:latin typeface="Trebuchet MS"/>
                <a:cs typeface="Trebuchet MS"/>
              </a:rPr>
              <a:t>intrinsic </a:t>
            </a:r>
            <a:r>
              <a:rPr sz="3000" spc="-204" dirty="0">
                <a:latin typeface="Trebuchet MS"/>
                <a:cs typeface="Trebuchet MS"/>
              </a:rPr>
              <a:t>muscle;</a:t>
            </a:r>
            <a:r>
              <a:rPr sz="3000" spc="-400" dirty="0">
                <a:latin typeface="Trebuchet MS"/>
                <a:cs typeface="Trebuchet MS"/>
              </a:rPr>
              <a:t> </a:t>
            </a:r>
            <a:r>
              <a:rPr sz="3000" spc="-85" dirty="0">
                <a:latin typeface="Trebuchet MS"/>
                <a:cs typeface="Trebuchet MS"/>
              </a:rPr>
              <a:t>smooth</a:t>
            </a:r>
            <a:endParaRPr sz="3000">
              <a:latin typeface="Trebuchet MS"/>
              <a:cs typeface="Trebuchet MS"/>
            </a:endParaRPr>
          </a:p>
          <a:p>
            <a:pPr marL="2679700" marR="482600">
              <a:lnSpc>
                <a:spcPts val="3840"/>
              </a:lnSpc>
              <a:spcBef>
                <a:spcPts val="155"/>
              </a:spcBef>
            </a:pPr>
            <a:r>
              <a:rPr sz="3000" spc="-165" dirty="0">
                <a:latin typeface="Trebuchet MS"/>
                <a:cs typeface="Trebuchet MS"/>
              </a:rPr>
              <a:t>muscle fibers </a:t>
            </a:r>
            <a:r>
              <a:rPr sz="3000" spc="-100" dirty="0">
                <a:latin typeface="Trebuchet MS"/>
                <a:cs typeface="Trebuchet MS"/>
              </a:rPr>
              <a:t>support </a:t>
            </a:r>
            <a:r>
              <a:rPr sz="3000" spc="-245" dirty="0">
                <a:latin typeface="Trebuchet MS"/>
                <a:cs typeface="Trebuchet MS"/>
              </a:rPr>
              <a:t>&amp;  </a:t>
            </a:r>
            <a:r>
              <a:rPr sz="3000" spc="-175" dirty="0">
                <a:latin typeface="Trebuchet MS"/>
                <a:cs typeface="Trebuchet MS"/>
              </a:rPr>
              <a:t>modify </a:t>
            </a:r>
            <a:r>
              <a:rPr sz="3000" spc="-165" dirty="0">
                <a:latin typeface="Trebuchet MS"/>
                <a:cs typeface="Trebuchet MS"/>
              </a:rPr>
              <a:t>lens</a:t>
            </a:r>
            <a:r>
              <a:rPr sz="3000" spc="20" dirty="0">
                <a:latin typeface="Trebuchet MS"/>
                <a:cs typeface="Trebuchet MS"/>
              </a:rPr>
              <a:t> </a:t>
            </a:r>
            <a:r>
              <a:rPr sz="3000" spc="-180" dirty="0">
                <a:latin typeface="Trebuchet MS"/>
                <a:cs typeface="Trebuchet MS"/>
              </a:rPr>
              <a:t>shape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rebuchet MS"/>
              <a:cs typeface="Trebuchet MS"/>
            </a:endParaRPr>
          </a:p>
          <a:p>
            <a:pPr marL="1207770" marR="43180" indent="-1156970">
              <a:lnSpc>
                <a:spcPct val="106500"/>
              </a:lnSpc>
            </a:pPr>
            <a:r>
              <a:rPr sz="3600" spc="-104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70" dirty="0">
                <a:latin typeface="Trebuchet MS"/>
                <a:cs typeface="Trebuchet MS"/>
              </a:rPr>
              <a:t>Iris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95" dirty="0">
                <a:latin typeface="Trebuchet MS"/>
                <a:cs typeface="Trebuchet MS"/>
              </a:rPr>
              <a:t>colored </a:t>
            </a:r>
            <a:r>
              <a:rPr sz="3000" spc="-90" dirty="0">
                <a:latin typeface="Trebuchet MS"/>
                <a:cs typeface="Trebuchet MS"/>
              </a:rPr>
              <a:t>portion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40" dirty="0">
                <a:latin typeface="Trebuchet MS"/>
                <a:cs typeface="Trebuchet MS"/>
              </a:rPr>
              <a:t>formed </a:t>
            </a:r>
            <a:r>
              <a:rPr sz="3000" spc="-170" dirty="0">
                <a:latin typeface="Trebuchet MS"/>
                <a:cs typeface="Trebuchet MS"/>
              </a:rPr>
              <a:t>by  </a:t>
            </a:r>
            <a:r>
              <a:rPr sz="3000" spc="-160" dirty="0">
                <a:latin typeface="Trebuchet MS"/>
                <a:cs typeface="Trebuchet MS"/>
              </a:rPr>
              <a:t>circularly </a:t>
            </a:r>
            <a:r>
              <a:rPr sz="3000" spc="-195" dirty="0">
                <a:latin typeface="Trebuchet MS"/>
                <a:cs typeface="Trebuchet MS"/>
              </a:rPr>
              <a:t>and radially </a:t>
            </a:r>
            <a:r>
              <a:rPr sz="3000" spc="-160" dirty="0">
                <a:latin typeface="Trebuchet MS"/>
                <a:cs typeface="Trebuchet MS"/>
              </a:rPr>
              <a:t>arranged  </a:t>
            </a:r>
            <a:r>
              <a:rPr sz="3000" spc="-85" dirty="0">
                <a:latin typeface="Trebuchet MS"/>
                <a:cs typeface="Trebuchet MS"/>
              </a:rPr>
              <a:t>smooth </a:t>
            </a:r>
            <a:r>
              <a:rPr sz="3000" spc="-165" dirty="0">
                <a:latin typeface="Trebuchet MS"/>
                <a:cs typeface="Trebuchet MS"/>
              </a:rPr>
              <a:t>muscle </a:t>
            </a:r>
            <a:r>
              <a:rPr sz="3000" spc="-200" dirty="0">
                <a:latin typeface="Trebuchet MS"/>
                <a:cs typeface="Trebuchet MS"/>
              </a:rPr>
              <a:t>fibers; </a:t>
            </a:r>
            <a:r>
              <a:rPr sz="3000" spc="-170" dirty="0">
                <a:latin typeface="Trebuchet MS"/>
                <a:cs typeface="Trebuchet MS"/>
              </a:rPr>
              <a:t>regulates  </a:t>
            </a:r>
            <a:r>
              <a:rPr sz="3000" spc="-155" dirty="0">
                <a:latin typeface="Trebuchet MS"/>
                <a:cs typeface="Trebuchet MS"/>
              </a:rPr>
              <a:t>amount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200" dirty="0">
                <a:latin typeface="Trebuchet MS"/>
                <a:cs typeface="Trebuchet MS"/>
              </a:rPr>
              <a:t>light </a:t>
            </a:r>
            <a:r>
              <a:rPr sz="3000" spc="-160" dirty="0">
                <a:latin typeface="Trebuchet MS"/>
                <a:cs typeface="Trebuchet MS"/>
              </a:rPr>
              <a:t>entering </a:t>
            </a:r>
            <a:r>
              <a:rPr sz="3000" spc="-175" dirty="0">
                <a:latin typeface="Trebuchet MS"/>
                <a:cs typeface="Trebuchet MS"/>
              </a:rPr>
              <a:t>they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70" dirty="0">
                <a:latin typeface="Trebuchet MS"/>
                <a:cs typeface="Trebuchet MS"/>
              </a:rPr>
              <a:t>by  </a:t>
            </a:r>
            <a:r>
              <a:rPr sz="3000" spc="-140" dirty="0">
                <a:latin typeface="Trebuchet MS"/>
                <a:cs typeface="Trebuchet MS"/>
              </a:rPr>
              <a:t>constricting </a:t>
            </a:r>
            <a:r>
              <a:rPr sz="3000" spc="25" dirty="0">
                <a:latin typeface="Trebuchet MS"/>
                <a:cs typeface="Trebuchet MS"/>
              </a:rPr>
              <a:t>or </a:t>
            </a:r>
            <a:r>
              <a:rPr sz="3000" spc="-210" dirty="0">
                <a:latin typeface="Trebuchet MS"/>
                <a:cs typeface="Trebuchet MS"/>
              </a:rPr>
              <a:t>dilating </a:t>
            </a:r>
            <a:r>
              <a:rPr sz="3000" spc="-180" dirty="0">
                <a:latin typeface="Trebuchet MS"/>
                <a:cs typeface="Trebuchet MS"/>
              </a:rPr>
              <a:t>the</a:t>
            </a:r>
            <a:r>
              <a:rPr sz="3000" spc="25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pupil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160" marR="30480" indent="-1578610">
              <a:lnSpc>
                <a:spcPct val="105500"/>
              </a:lnSpc>
              <a:spcBef>
                <a:spcPts val="95"/>
              </a:spcBef>
            </a:pPr>
            <a:r>
              <a:rPr sz="3825" spc="-240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60" dirty="0"/>
              <a:t>Pupil </a:t>
            </a:r>
            <a:r>
              <a:rPr sz="3200" spc="425" dirty="0"/>
              <a:t>– </a:t>
            </a:r>
            <a:r>
              <a:rPr sz="3200" spc="-110" dirty="0"/>
              <a:t>rounded </a:t>
            </a:r>
            <a:r>
              <a:rPr sz="3200" spc="-160" dirty="0"/>
              <a:t>opening </a:t>
            </a:r>
            <a:r>
              <a:rPr sz="3200" spc="-175" dirty="0"/>
              <a:t>of </a:t>
            </a:r>
            <a:r>
              <a:rPr sz="3200" spc="-190" dirty="0"/>
              <a:t>the</a:t>
            </a:r>
            <a:r>
              <a:rPr sz="3200" spc="-300" dirty="0"/>
              <a:t> </a:t>
            </a:r>
            <a:r>
              <a:rPr sz="3200" spc="-114" dirty="0"/>
              <a:t>iris  </a:t>
            </a:r>
            <a:r>
              <a:rPr sz="3200" spc="-120" dirty="0"/>
              <a:t>through </a:t>
            </a:r>
            <a:r>
              <a:rPr sz="3200" spc="-155" dirty="0"/>
              <a:t>which </a:t>
            </a:r>
            <a:r>
              <a:rPr sz="3200" spc="-210" dirty="0"/>
              <a:t>light</a:t>
            </a:r>
            <a:r>
              <a:rPr sz="3200" dirty="0"/>
              <a:t> </a:t>
            </a:r>
            <a:r>
              <a:rPr sz="3200" spc="-150" dirty="0"/>
              <a:t>passes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389" y="2939255"/>
            <a:ext cx="7011034" cy="317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marR="5080" indent="-294005">
              <a:lnSpc>
                <a:spcPct val="105300"/>
              </a:lnSpc>
              <a:spcBef>
                <a:spcPts val="105"/>
              </a:spcBef>
              <a:buClr>
                <a:srgbClr val="3790A6"/>
              </a:buClr>
              <a:buSzPct val="79166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600" b="1" i="1" spc="-170" dirty="0">
                <a:solidFill>
                  <a:srgbClr val="FF0000"/>
                </a:solidFill>
                <a:latin typeface="Trebuchet MS"/>
                <a:cs typeface="Trebuchet MS"/>
              </a:rPr>
              <a:t>3.Retina </a:t>
            </a:r>
            <a:r>
              <a:rPr sz="3600" i="1" spc="47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600" i="1" spc="-345" dirty="0">
                <a:solidFill>
                  <a:srgbClr val="FF0000"/>
                </a:solidFill>
                <a:latin typeface="Trebuchet MS"/>
                <a:cs typeface="Trebuchet MS"/>
              </a:rPr>
              <a:t>innermost </a:t>
            </a:r>
            <a:r>
              <a:rPr sz="3600" i="1" spc="-375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600" i="1" spc="-40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600" i="1" spc="-395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600" i="1" spc="-445" dirty="0">
                <a:solidFill>
                  <a:srgbClr val="FF0000"/>
                </a:solidFill>
                <a:latin typeface="Trebuchet MS"/>
                <a:cs typeface="Trebuchet MS"/>
              </a:rPr>
              <a:t>eye; </a:t>
            </a:r>
            <a:r>
              <a:rPr sz="3600" i="1" spc="-44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lines </a:t>
            </a:r>
            <a:r>
              <a:rPr sz="3200" spc="-160" dirty="0">
                <a:latin typeface="Trebuchet MS"/>
                <a:cs typeface="Trebuchet MS"/>
              </a:rPr>
              <a:t>its </a:t>
            </a:r>
            <a:r>
              <a:rPr sz="3200" spc="-185" dirty="0">
                <a:latin typeface="Trebuchet MS"/>
                <a:cs typeface="Trebuchet MS"/>
              </a:rPr>
              <a:t>surface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155" dirty="0">
                <a:latin typeface="Trebuchet MS"/>
                <a:cs typeface="Trebuchet MS"/>
              </a:rPr>
              <a:t>contains  </a:t>
            </a:r>
            <a:r>
              <a:rPr sz="3200" spc="-105" dirty="0">
                <a:latin typeface="Trebuchet MS"/>
                <a:cs typeface="Trebuchet MS"/>
              </a:rPr>
              <a:t>photoreceptors </a:t>
            </a:r>
            <a:r>
              <a:rPr sz="3200" spc="-180" dirty="0">
                <a:latin typeface="Trebuchet MS"/>
                <a:cs typeface="Trebuchet MS"/>
              </a:rPr>
              <a:t>(cells  </a:t>
            </a:r>
            <a:r>
              <a:rPr sz="3200" spc="-135" dirty="0">
                <a:latin typeface="Trebuchet MS"/>
                <a:cs typeface="Trebuchet MS"/>
              </a:rPr>
              <a:t>responsible </a:t>
            </a:r>
            <a:r>
              <a:rPr sz="3200" spc="-110" dirty="0">
                <a:latin typeface="Trebuchet MS"/>
                <a:cs typeface="Trebuchet MS"/>
              </a:rPr>
              <a:t>for </a:t>
            </a:r>
            <a:r>
              <a:rPr sz="3200" spc="-145" dirty="0">
                <a:latin typeface="Trebuchet MS"/>
                <a:cs typeface="Trebuchet MS"/>
              </a:rPr>
              <a:t>converting 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30" dirty="0">
                <a:latin typeface="Trebuchet MS"/>
                <a:cs typeface="Trebuchet MS"/>
              </a:rPr>
              <a:t>into </a:t>
            </a:r>
            <a:r>
              <a:rPr sz="3200" spc="-145" dirty="0">
                <a:latin typeface="Trebuchet MS"/>
                <a:cs typeface="Trebuchet MS"/>
              </a:rPr>
              <a:t>nerve </a:t>
            </a:r>
            <a:r>
              <a:rPr sz="3200" spc="-165" dirty="0">
                <a:latin typeface="Trebuchet MS"/>
                <a:cs typeface="Trebuchet MS"/>
              </a:rPr>
              <a:t>impulses </a:t>
            </a:r>
            <a:r>
              <a:rPr sz="3200" spc="425" dirty="0">
                <a:latin typeface="Trebuchet MS"/>
                <a:cs typeface="Trebuchet MS"/>
              </a:rPr>
              <a:t>–  </a:t>
            </a:r>
            <a:r>
              <a:rPr sz="3200" spc="-40" dirty="0">
                <a:latin typeface="Trebuchet MS"/>
                <a:cs typeface="Trebuchet MS"/>
              </a:rPr>
              <a:t>rods </a:t>
            </a:r>
            <a:r>
              <a:rPr sz="3200" spc="-260" dirty="0">
                <a:latin typeface="Trebuchet MS"/>
                <a:cs typeface="Trebuchet MS"/>
              </a:rPr>
              <a:t>&amp;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cones)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07010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29" dirty="0">
                <a:solidFill>
                  <a:srgbClr val="562213"/>
                </a:solidFill>
              </a:rPr>
              <a:t>Eye</a:t>
            </a:r>
            <a:r>
              <a:rPr sz="4300" spc="-175" dirty="0">
                <a:solidFill>
                  <a:srgbClr val="562213"/>
                </a:solidFill>
              </a:rPr>
              <a:t> </a:t>
            </a:r>
            <a:r>
              <a:rPr sz="4300" spc="-195" dirty="0">
                <a:solidFill>
                  <a:srgbClr val="562213"/>
                </a:solidFill>
              </a:rPr>
              <a:t>Parts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583689" y="1405890"/>
            <a:ext cx="6839584" cy="396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7039" marR="737870" indent="-1691639">
              <a:lnSpc>
                <a:spcPct val="115500"/>
              </a:lnSpc>
              <a:spcBef>
                <a:spcPts val="95"/>
              </a:spcBef>
            </a:pPr>
            <a:r>
              <a:rPr sz="3825" spc="-3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25" dirty="0">
                <a:latin typeface="Trebuchet MS"/>
                <a:cs typeface="Trebuchet MS"/>
              </a:rPr>
              <a:t>Rods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85" dirty="0">
                <a:latin typeface="Trebuchet MS"/>
                <a:cs typeface="Trebuchet MS"/>
              </a:rPr>
              <a:t>cylindrical </a:t>
            </a:r>
            <a:r>
              <a:rPr sz="3200" spc="-105" dirty="0">
                <a:latin typeface="Trebuchet MS"/>
                <a:cs typeface="Trebuchet MS"/>
              </a:rPr>
              <a:t>photoreceptors  </a:t>
            </a:r>
            <a:r>
              <a:rPr sz="3200" spc="-160" dirty="0">
                <a:latin typeface="Trebuchet MS"/>
                <a:cs typeface="Trebuchet MS"/>
              </a:rPr>
              <a:t>found </a:t>
            </a:r>
            <a:r>
              <a:rPr sz="3200" spc="-180" dirty="0">
                <a:latin typeface="Trebuchet MS"/>
                <a:cs typeface="Trebuchet MS"/>
              </a:rPr>
              <a:t>in greatest  </a:t>
            </a:r>
            <a:r>
              <a:rPr sz="3200" spc="-145" dirty="0">
                <a:latin typeface="Trebuchet MS"/>
                <a:cs typeface="Trebuchet MS"/>
              </a:rPr>
              <a:t>concentration </a:t>
            </a:r>
            <a:r>
              <a:rPr sz="3200" spc="-55" dirty="0">
                <a:latin typeface="Trebuchet MS"/>
                <a:cs typeface="Trebuchet MS"/>
              </a:rPr>
              <a:t>on </a:t>
            </a:r>
            <a:r>
              <a:rPr sz="3200" spc="-190" dirty="0">
                <a:latin typeface="Trebuchet MS"/>
                <a:cs typeface="Trebuchet MS"/>
              </a:rPr>
              <a:t>the  </a:t>
            </a:r>
            <a:r>
              <a:rPr sz="3200" spc="-180" dirty="0">
                <a:latin typeface="Trebuchet MS"/>
                <a:cs typeface="Trebuchet MS"/>
              </a:rPr>
              <a:t>edges </a:t>
            </a:r>
            <a:r>
              <a:rPr sz="3200" spc="-170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15" dirty="0">
                <a:latin typeface="Trebuchet MS"/>
                <a:cs typeface="Trebuchet MS"/>
              </a:rPr>
              <a:t>retina; </a:t>
            </a:r>
            <a:r>
              <a:rPr sz="3200" spc="-105" dirty="0">
                <a:latin typeface="Trebuchet MS"/>
                <a:cs typeface="Trebuchet MS"/>
              </a:rPr>
              <a:t>most  common </a:t>
            </a:r>
            <a:r>
              <a:rPr sz="3200" spc="-195" dirty="0">
                <a:latin typeface="Trebuchet MS"/>
                <a:cs typeface="Trebuchet MS"/>
              </a:rPr>
              <a:t>type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receptor;</a:t>
            </a:r>
            <a:endParaRPr sz="3200">
              <a:latin typeface="Trebuchet MS"/>
              <a:cs typeface="Trebuchet MS"/>
            </a:endParaRPr>
          </a:p>
          <a:p>
            <a:pPr marL="1717039" marR="17780">
              <a:lnSpc>
                <a:spcPct val="115599"/>
              </a:lnSpc>
            </a:pPr>
            <a:r>
              <a:rPr sz="3200" spc="-170" dirty="0">
                <a:latin typeface="Trebuchet MS"/>
                <a:cs typeface="Trebuchet MS"/>
              </a:rPr>
              <a:t>allow </a:t>
            </a:r>
            <a:r>
              <a:rPr sz="3200" spc="-105" dirty="0">
                <a:latin typeface="Trebuchet MS"/>
                <a:cs typeface="Trebuchet MS"/>
              </a:rPr>
              <a:t>us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65" dirty="0">
                <a:latin typeface="Trebuchet MS"/>
                <a:cs typeface="Trebuchet MS"/>
              </a:rPr>
              <a:t>see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95" dirty="0">
                <a:latin typeface="Trebuchet MS"/>
                <a:cs typeface="Trebuchet MS"/>
              </a:rPr>
              <a:t>low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204" dirty="0">
                <a:latin typeface="Trebuchet MS"/>
                <a:cs typeface="Trebuchet MS"/>
              </a:rPr>
              <a:t>and  </a:t>
            </a:r>
            <a:r>
              <a:rPr sz="3200" spc="-125" dirty="0">
                <a:latin typeface="Trebuchet MS"/>
                <a:cs typeface="Trebuchet MS"/>
              </a:rPr>
              <a:t>provide </a:t>
            </a:r>
            <a:r>
              <a:rPr sz="3200" spc="-105" dirty="0">
                <a:latin typeface="Trebuchet MS"/>
                <a:cs typeface="Trebuchet MS"/>
              </a:rPr>
              <a:t>for </a:t>
            </a:r>
            <a:r>
              <a:rPr sz="3200" spc="-165" dirty="0">
                <a:latin typeface="Trebuchet MS"/>
                <a:cs typeface="Trebuchet MS"/>
              </a:rPr>
              <a:t>peripheral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vision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989" y="1383029"/>
            <a:ext cx="6908165" cy="47053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0" marR="30480" indent="-1917700">
              <a:lnSpc>
                <a:spcPct val="95500"/>
              </a:lnSpc>
              <a:spcBef>
                <a:spcPts val="270"/>
              </a:spcBef>
            </a:pPr>
            <a:r>
              <a:rPr sz="3825" spc="-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5" dirty="0">
                <a:latin typeface="Trebuchet MS"/>
                <a:cs typeface="Trebuchet MS"/>
              </a:rPr>
              <a:t>Cones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05" dirty="0">
                <a:latin typeface="Trebuchet MS"/>
                <a:cs typeface="Trebuchet MS"/>
              </a:rPr>
              <a:t>Conical photoreceptors</a:t>
            </a:r>
            <a:r>
              <a:rPr sz="3200" spc="-60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found  </a:t>
            </a:r>
            <a:r>
              <a:rPr sz="3200" spc="-185" dirty="0">
                <a:latin typeface="Trebuchet MS"/>
                <a:cs typeface="Trebuchet MS"/>
              </a:rPr>
              <a:t>in greatest </a:t>
            </a:r>
            <a:r>
              <a:rPr sz="3200" spc="-145" dirty="0">
                <a:latin typeface="Trebuchet MS"/>
                <a:cs typeface="Trebuchet MS"/>
              </a:rPr>
              <a:t>concentration  </a:t>
            </a:r>
            <a:r>
              <a:rPr sz="3200" spc="-165" dirty="0">
                <a:latin typeface="Trebuchet MS"/>
                <a:cs typeface="Trebuchet MS"/>
              </a:rPr>
              <a:t>near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60" dirty="0">
                <a:latin typeface="Trebuchet MS"/>
                <a:cs typeface="Trebuchet MS"/>
              </a:rPr>
              <a:t>center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20" dirty="0">
                <a:latin typeface="Trebuchet MS"/>
                <a:cs typeface="Trebuchet MS"/>
              </a:rPr>
              <a:t>retina;  </a:t>
            </a:r>
            <a:r>
              <a:rPr sz="3200" spc="-155" dirty="0">
                <a:latin typeface="Trebuchet MS"/>
                <a:cs typeface="Trebuchet MS"/>
              </a:rPr>
              <a:t>there </a:t>
            </a:r>
            <a:r>
              <a:rPr sz="3200" spc="-170" dirty="0">
                <a:latin typeface="Trebuchet MS"/>
                <a:cs typeface="Trebuchet MS"/>
              </a:rPr>
              <a:t>are </a:t>
            </a:r>
            <a:r>
              <a:rPr sz="3200" spc="-150" dirty="0">
                <a:latin typeface="Trebuchet MS"/>
                <a:cs typeface="Trebuchet MS"/>
              </a:rPr>
              <a:t>three </a:t>
            </a:r>
            <a:r>
              <a:rPr sz="3200" spc="-175" dirty="0">
                <a:latin typeface="Trebuchet MS"/>
                <a:cs typeface="Trebuchet MS"/>
              </a:rPr>
              <a:t>varieties of  cones, </a:t>
            </a:r>
            <a:r>
              <a:rPr sz="3200" spc="-220" dirty="0">
                <a:latin typeface="Trebuchet MS"/>
                <a:cs typeface="Trebuchet MS"/>
              </a:rPr>
              <a:t>each </a:t>
            </a:r>
            <a:r>
              <a:rPr sz="3200" spc="-105" dirty="0">
                <a:latin typeface="Trebuchet MS"/>
                <a:cs typeface="Trebuchet MS"/>
              </a:rPr>
              <a:t>most</a:t>
            </a:r>
            <a:r>
              <a:rPr sz="3200" spc="14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sensitive</a:t>
            </a:r>
            <a:endParaRPr sz="3200">
              <a:latin typeface="Trebuchet MS"/>
              <a:cs typeface="Trebuchet MS"/>
            </a:endParaRPr>
          </a:p>
          <a:p>
            <a:pPr marL="1955800" marR="223520">
              <a:lnSpc>
                <a:spcPct val="95500"/>
              </a:lnSpc>
              <a:spcBef>
                <a:spcPts val="5"/>
              </a:spcBef>
            </a:pPr>
            <a:r>
              <a:rPr sz="3200" spc="-85" dirty="0">
                <a:latin typeface="Trebuchet MS"/>
                <a:cs typeface="Trebuchet MS"/>
              </a:rPr>
              <a:t>to </a:t>
            </a:r>
            <a:r>
              <a:rPr sz="3200" spc="-320" dirty="0">
                <a:latin typeface="Trebuchet MS"/>
                <a:cs typeface="Trebuchet MS"/>
              </a:rPr>
              <a:t>a </a:t>
            </a:r>
            <a:r>
              <a:rPr sz="3200" spc="-175" dirty="0">
                <a:latin typeface="Trebuchet MS"/>
                <a:cs typeface="Trebuchet MS"/>
              </a:rPr>
              <a:t>particular </a:t>
            </a:r>
            <a:r>
              <a:rPr sz="3200" spc="-200" dirty="0">
                <a:latin typeface="Trebuchet MS"/>
                <a:cs typeface="Trebuchet MS"/>
              </a:rPr>
              <a:t>wavelength  </a:t>
            </a:r>
            <a:r>
              <a:rPr sz="3200" spc="-90" dirty="0">
                <a:latin typeface="Trebuchet MS"/>
                <a:cs typeface="Trebuchet MS"/>
              </a:rPr>
              <a:t>(color)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250" dirty="0">
                <a:latin typeface="Trebuchet MS"/>
                <a:cs typeface="Trebuchet MS"/>
              </a:rPr>
              <a:t>blue,</a:t>
            </a:r>
            <a:r>
              <a:rPr sz="3200" spc="-40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green, 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200" dirty="0">
                <a:latin typeface="Trebuchet MS"/>
                <a:cs typeface="Trebuchet MS"/>
              </a:rPr>
              <a:t>red; </a:t>
            </a:r>
            <a:r>
              <a:rPr sz="3200" spc="-170" dirty="0">
                <a:latin typeface="Trebuchet MS"/>
                <a:cs typeface="Trebuchet MS"/>
              </a:rPr>
              <a:t>allow </a:t>
            </a:r>
            <a:r>
              <a:rPr sz="3200" spc="-105" dirty="0">
                <a:latin typeface="Trebuchet MS"/>
                <a:cs typeface="Trebuchet MS"/>
              </a:rPr>
              <a:t>for </a:t>
            </a:r>
            <a:r>
              <a:rPr sz="3200" spc="-195" dirty="0">
                <a:latin typeface="Trebuchet MS"/>
                <a:cs typeface="Trebuchet MS"/>
              </a:rPr>
              <a:t>visual </a:t>
            </a:r>
            <a:r>
              <a:rPr sz="3200" spc="-210" dirty="0">
                <a:latin typeface="Trebuchet MS"/>
                <a:cs typeface="Trebuchet MS"/>
              </a:rPr>
              <a:t>acuity  </a:t>
            </a:r>
            <a:r>
              <a:rPr sz="3200" spc="-140" dirty="0">
                <a:latin typeface="Trebuchet MS"/>
                <a:cs typeface="Trebuchet MS"/>
              </a:rPr>
              <a:t>(sharp </a:t>
            </a:r>
            <a:r>
              <a:rPr sz="3200" spc="-130" dirty="0">
                <a:latin typeface="Trebuchet MS"/>
                <a:cs typeface="Trebuchet MS"/>
              </a:rPr>
              <a:t>vision)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65" dirty="0">
                <a:latin typeface="Trebuchet MS"/>
                <a:cs typeface="Trebuchet MS"/>
              </a:rPr>
              <a:t>color  </a:t>
            </a:r>
            <a:r>
              <a:rPr sz="3200" spc="-130" dirty="0">
                <a:latin typeface="Trebuchet MS"/>
                <a:cs typeface="Trebuchet MS"/>
              </a:rPr>
              <a:t>vision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389379"/>
            <a:ext cx="7174865" cy="46685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marR="43180" indent="-281940">
              <a:lnSpc>
                <a:spcPct val="79900"/>
              </a:lnSpc>
              <a:spcBef>
                <a:spcPts val="819"/>
              </a:spcBef>
            </a:pPr>
            <a:r>
              <a:rPr sz="3600" spc="-20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35" dirty="0">
                <a:latin typeface="Trebuchet MS"/>
                <a:cs typeface="Trebuchet MS"/>
              </a:rPr>
              <a:t>Fovea </a:t>
            </a:r>
            <a:r>
              <a:rPr sz="3000" spc="-165" dirty="0">
                <a:latin typeface="Trebuchet MS"/>
                <a:cs typeface="Trebuchet MS"/>
              </a:rPr>
              <a:t>centralis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45" dirty="0">
                <a:latin typeface="Trebuchet MS"/>
                <a:cs typeface="Trebuchet MS"/>
              </a:rPr>
              <a:t>depression, </a:t>
            </a:r>
            <a:r>
              <a:rPr sz="3000" spc="25" dirty="0">
                <a:latin typeface="Trebuchet MS"/>
                <a:cs typeface="Trebuchet MS"/>
              </a:rPr>
              <a:t>or </a:t>
            </a:r>
            <a:r>
              <a:rPr sz="3000" spc="-254" dirty="0">
                <a:latin typeface="Trebuchet MS"/>
                <a:cs typeface="Trebuchet MS"/>
              </a:rPr>
              <a:t>pit, </a:t>
            </a:r>
            <a:r>
              <a:rPr sz="3000" spc="-175" dirty="0">
                <a:latin typeface="Trebuchet MS"/>
                <a:cs typeface="Trebuchet MS"/>
              </a:rPr>
              <a:t>in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150" dirty="0">
                <a:latin typeface="Trebuchet MS"/>
                <a:cs typeface="Trebuchet MS"/>
              </a:rPr>
              <a:t>center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75" dirty="0">
                <a:latin typeface="Trebuchet MS"/>
                <a:cs typeface="Trebuchet MS"/>
              </a:rPr>
              <a:t>retina </a:t>
            </a: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50" dirty="0">
                <a:latin typeface="Trebuchet MS"/>
                <a:cs typeface="Trebuchet MS"/>
              </a:rPr>
              <a:t>contains </a:t>
            </a:r>
            <a:r>
              <a:rPr sz="3000" spc="-125" dirty="0">
                <a:latin typeface="Trebuchet MS"/>
                <a:cs typeface="Trebuchet MS"/>
              </a:rPr>
              <a:t>only  </a:t>
            </a:r>
            <a:r>
              <a:rPr sz="3000" spc="-160" dirty="0">
                <a:latin typeface="Trebuchet MS"/>
                <a:cs typeface="Trebuchet MS"/>
              </a:rPr>
              <a:t>cones; </a:t>
            </a:r>
            <a:r>
              <a:rPr sz="3000" spc="-110" dirty="0">
                <a:latin typeface="Trebuchet MS"/>
                <a:cs typeface="Trebuchet MS"/>
              </a:rPr>
              <a:t>provides </a:t>
            </a:r>
            <a:r>
              <a:rPr sz="3000" spc="-100" dirty="0">
                <a:latin typeface="Trebuchet MS"/>
                <a:cs typeface="Trebuchet MS"/>
              </a:rPr>
              <a:t>for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00" dirty="0">
                <a:latin typeface="Trebuchet MS"/>
                <a:cs typeface="Trebuchet MS"/>
              </a:rPr>
              <a:t>most </a:t>
            </a:r>
            <a:r>
              <a:rPr sz="3000" spc="-204" dirty="0">
                <a:latin typeface="Trebuchet MS"/>
                <a:cs typeface="Trebuchet MS"/>
              </a:rPr>
              <a:t>acute </a:t>
            </a:r>
            <a:r>
              <a:rPr sz="3000" spc="-120" dirty="0">
                <a:latin typeface="Trebuchet MS"/>
                <a:cs typeface="Trebuchet MS"/>
              </a:rPr>
              <a:t>vision </a:t>
            </a:r>
            <a:r>
              <a:rPr sz="3000" spc="-245" dirty="0">
                <a:latin typeface="Trebuchet MS"/>
                <a:cs typeface="Trebuchet MS"/>
              </a:rPr>
              <a:t>&amp;  </a:t>
            </a:r>
            <a:r>
              <a:rPr sz="3000" spc="-60" dirty="0">
                <a:latin typeface="Trebuchet MS"/>
                <a:cs typeface="Trebuchet MS"/>
              </a:rPr>
              <a:t>color</a:t>
            </a:r>
            <a:r>
              <a:rPr sz="3000" spc="-90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sensitivity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  <a:spcBef>
                <a:spcPts val="5"/>
              </a:spcBef>
            </a:pPr>
            <a:r>
              <a:rPr sz="3600" spc="-8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55" dirty="0">
                <a:latin typeface="Trebuchet MS"/>
                <a:cs typeface="Trebuchet MS"/>
              </a:rPr>
              <a:t>Optic </a:t>
            </a:r>
            <a:r>
              <a:rPr sz="3000" spc="-125" dirty="0">
                <a:latin typeface="Trebuchet MS"/>
                <a:cs typeface="Trebuchet MS"/>
              </a:rPr>
              <a:t>disk </a:t>
            </a:r>
            <a:r>
              <a:rPr sz="3000" spc="-175" dirty="0">
                <a:latin typeface="Trebuchet MS"/>
                <a:cs typeface="Trebuchet MS"/>
              </a:rPr>
              <a:t>(blind </a:t>
            </a:r>
            <a:r>
              <a:rPr sz="3000" spc="-110" dirty="0">
                <a:latin typeface="Trebuchet MS"/>
                <a:cs typeface="Trebuchet MS"/>
              </a:rPr>
              <a:t>spot)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95" dirty="0">
                <a:latin typeface="Trebuchet MS"/>
                <a:cs typeface="Trebuchet MS"/>
              </a:rPr>
              <a:t>area </a:t>
            </a:r>
            <a:r>
              <a:rPr sz="3000" spc="-125" dirty="0">
                <a:latin typeface="Trebuchet MS"/>
                <a:cs typeface="Trebuchet MS"/>
              </a:rPr>
              <a:t>where</a:t>
            </a:r>
            <a:r>
              <a:rPr sz="3000" spc="-260" dirty="0">
                <a:latin typeface="Trebuchet MS"/>
                <a:cs typeface="Trebuchet MS"/>
              </a:rPr>
              <a:t> </a:t>
            </a:r>
            <a:r>
              <a:rPr sz="3000" spc="-145" dirty="0">
                <a:latin typeface="Trebuchet MS"/>
                <a:cs typeface="Trebuchet MS"/>
              </a:rPr>
              <a:t>optic</a:t>
            </a:r>
            <a:endParaRPr sz="3000">
              <a:latin typeface="Trebuchet MS"/>
              <a:cs typeface="Trebuchet MS"/>
            </a:endParaRPr>
          </a:p>
          <a:p>
            <a:pPr marL="4362450" marR="203835">
              <a:lnSpc>
                <a:spcPct val="96600"/>
              </a:lnSpc>
              <a:spcBef>
                <a:spcPts val="55"/>
              </a:spcBef>
            </a:pPr>
            <a:r>
              <a:rPr sz="3000" spc="-140" dirty="0">
                <a:latin typeface="Trebuchet MS"/>
                <a:cs typeface="Trebuchet MS"/>
              </a:rPr>
              <a:t>nerve </a:t>
            </a:r>
            <a:r>
              <a:rPr sz="3000" spc="-195" dirty="0">
                <a:latin typeface="Trebuchet MS"/>
                <a:cs typeface="Trebuchet MS"/>
              </a:rPr>
              <a:t>attaches  </a:t>
            </a:r>
            <a:r>
              <a:rPr sz="3000" spc="-80" dirty="0">
                <a:latin typeface="Trebuchet MS"/>
                <a:cs typeface="Trebuchet MS"/>
              </a:rPr>
              <a:t>to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204" dirty="0">
                <a:latin typeface="Trebuchet MS"/>
                <a:cs typeface="Trebuchet MS"/>
              </a:rPr>
              <a:t>retina;  </a:t>
            </a:r>
            <a:r>
              <a:rPr sz="3000" spc="-95" dirty="0">
                <a:latin typeface="Trebuchet MS"/>
                <a:cs typeface="Trebuchet MS"/>
              </a:rPr>
              <a:t>does </a:t>
            </a:r>
            <a:r>
              <a:rPr sz="3000" spc="-100" dirty="0">
                <a:latin typeface="Trebuchet MS"/>
                <a:cs typeface="Trebuchet MS"/>
              </a:rPr>
              <a:t>not </a:t>
            </a:r>
            <a:r>
              <a:rPr sz="3000" spc="-160" dirty="0">
                <a:latin typeface="Trebuchet MS"/>
                <a:cs typeface="Trebuchet MS"/>
              </a:rPr>
              <a:t>contain  </a:t>
            </a:r>
            <a:r>
              <a:rPr sz="3000" spc="-210" dirty="0">
                <a:latin typeface="Trebuchet MS"/>
                <a:cs typeface="Trebuchet MS"/>
              </a:rPr>
              <a:t>any  </a:t>
            </a:r>
            <a:r>
              <a:rPr sz="3000" spc="-90" dirty="0">
                <a:latin typeface="Trebuchet MS"/>
                <a:cs typeface="Trebuchet MS"/>
              </a:rPr>
              <a:t>photorecptors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160" marR="30480" indent="-1578610">
              <a:lnSpc>
                <a:spcPct val="115500"/>
              </a:lnSpc>
              <a:spcBef>
                <a:spcPts val="95"/>
              </a:spcBef>
            </a:pPr>
            <a:r>
              <a:rPr sz="3825" spc="-142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95" dirty="0"/>
              <a:t>Lens </a:t>
            </a:r>
            <a:r>
              <a:rPr sz="3200" spc="425" dirty="0"/>
              <a:t>– </a:t>
            </a:r>
            <a:r>
              <a:rPr sz="3200" spc="-240" dirty="0"/>
              <a:t>flexible, </a:t>
            </a:r>
            <a:r>
              <a:rPr sz="3200" spc="-170" dirty="0"/>
              <a:t>biconvex,</a:t>
            </a:r>
            <a:r>
              <a:rPr sz="3200" spc="-434" dirty="0"/>
              <a:t> </a:t>
            </a:r>
            <a:r>
              <a:rPr sz="3200" spc="-175" dirty="0"/>
              <a:t>crystal-like  </a:t>
            </a:r>
            <a:r>
              <a:rPr sz="3200" spc="-125" dirty="0"/>
              <a:t>structure </a:t>
            </a:r>
            <a:r>
              <a:rPr sz="3200" spc="-220" dirty="0"/>
              <a:t>that </a:t>
            </a:r>
            <a:r>
              <a:rPr sz="3200" spc="-140" dirty="0"/>
              <a:t>brings </a:t>
            </a:r>
            <a:r>
              <a:rPr sz="3200" spc="-135" dirty="0"/>
              <a:t>rays </a:t>
            </a:r>
            <a:r>
              <a:rPr sz="3200" spc="-175" dirty="0"/>
              <a:t>of  </a:t>
            </a:r>
            <a:r>
              <a:rPr sz="3200" spc="-210" dirty="0"/>
              <a:t>light </a:t>
            </a:r>
            <a:r>
              <a:rPr sz="3200" spc="-130" dirty="0"/>
              <a:t>into </a:t>
            </a:r>
            <a:r>
              <a:rPr sz="3200" spc="-150" dirty="0"/>
              <a:t>focus </a:t>
            </a:r>
            <a:r>
              <a:rPr sz="3200" spc="-210" dirty="0"/>
              <a:t>and </a:t>
            </a:r>
            <a:r>
              <a:rPr sz="3200" spc="-110" dirty="0"/>
              <a:t>produces  </a:t>
            </a:r>
            <a:r>
              <a:rPr sz="3200" spc="-235" dirty="0"/>
              <a:t>an image </a:t>
            </a:r>
            <a:r>
              <a:rPr sz="3200" spc="-50" dirty="0"/>
              <a:t>on </a:t>
            </a:r>
            <a:r>
              <a:rPr sz="3200" spc="-190" dirty="0"/>
              <a:t>the</a:t>
            </a:r>
            <a:r>
              <a:rPr sz="3200" spc="175" dirty="0"/>
              <a:t> </a:t>
            </a:r>
            <a:r>
              <a:rPr sz="3200" spc="-180" dirty="0"/>
              <a:t>retina</a:t>
            </a:r>
            <a:endParaRPr sz="32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40640"/>
            <a:ext cx="44119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29" dirty="0">
                <a:solidFill>
                  <a:srgbClr val="562213"/>
                </a:solidFill>
              </a:rPr>
              <a:t>Eye </a:t>
            </a:r>
            <a:r>
              <a:rPr sz="4300" spc="-195" dirty="0">
                <a:solidFill>
                  <a:srgbClr val="562213"/>
                </a:solidFill>
              </a:rPr>
              <a:t>Parts </a:t>
            </a:r>
            <a:r>
              <a:rPr sz="4300" spc="-190" dirty="0">
                <a:solidFill>
                  <a:srgbClr val="562213"/>
                </a:solidFill>
              </a:rPr>
              <a:t>-</a:t>
            </a:r>
            <a:r>
              <a:rPr sz="4300" spc="30" dirty="0">
                <a:solidFill>
                  <a:srgbClr val="562213"/>
                </a:solidFill>
              </a:rPr>
              <a:t> </a:t>
            </a:r>
            <a:r>
              <a:rPr sz="4300" spc="-160" dirty="0">
                <a:solidFill>
                  <a:srgbClr val="562213"/>
                </a:solidFill>
              </a:rPr>
              <a:t>Diagram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7043420" cy="50952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105" dirty="0">
                <a:latin typeface="Trebuchet MS"/>
                <a:cs typeface="Trebuchet MS"/>
              </a:rPr>
              <a:t>Suspensory </a:t>
            </a:r>
            <a:r>
              <a:rPr sz="3200" spc="-220" dirty="0">
                <a:latin typeface="Trebuchet MS"/>
                <a:cs typeface="Trebuchet MS"/>
              </a:rPr>
              <a:t>ligament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14" dirty="0">
                <a:latin typeface="Trebuchet MS"/>
                <a:cs typeface="Trebuchet MS"/>
              </a:rPr>
              <a:t>holds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40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lens</a:t>
            </a:r>
            <a:endParaRPr sz="3200">
              <a:latin typeface="Trebuchet MS"/>
              <a:cs typeface="Trebuchet MS"/>
            </a:endParaRPr>
          </a:p>
          <a:p>
            <a:pPr marL="4523740" marR="639445">
              <a:lnSpc>
                <a:spcPts val="4440"/>
              </a:lnSpc>
              <a:spcBef>
                <a:spcPts val="235"/>
              </a:spcBef>
            </a:pP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265" dirty="0">
                <a:latin typeface="Trebuchet MS"/>
                <a:cs typeface="Trebuchet MS"/>
              </a:rPr>
              <a:t>place;  </a:t>
            </a:r>
            <a:r>
              <a:rPr sz="3200" spc="-220" dirty="0">
                <a:latin typeface="Trebuchet MS"/>
                <a:cs typeface="Trebuchet MS"/>
              </a:rPr>
              <a:t>attached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to</a:t>
            </a:r>
            <a:endParaRPr sz="3200">
              <a:latin typeface="Trebuchet MS"/>
              <a:cs typeface="Trebuchet MS"/>
            </a:endParaRPr>
          </a:p>
          <a:p>
            <a:pPr marL="4410710" marR="5080">
              <a:lnSpc>
                <a:spcPts val="4430"/>
              </a:lnSpc>
              <a:spcBef>
                <a:spcPts val="10"/>
              </a:spcBef>
            </a:pPr>
            <a:r>
              <a:rPr sz="3200" spc="-190" dirty="0">
                <a:latin typeface="Trebuchet MS"/>
                <a:cs typeface="Trebuchet MS"/>
              </a:rPr>
              <a:t>the ciliary body,  </a:t>
            </a:r>
            <a:r>
              <a:rPr sz="3200" spc="-155" dirty="0">
                <a:latin typeface="Trebuchet MS"/>
                <a:cs typeface="Trebuchet MS"/>
              </a:rPr>
              <a:t>which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controls</a:t>
            </a:r>
            <a:endParaRPr sz="3200">
              <a:latin typeface="Trebuchet MS"/>
              <a:cs typeface="Trebuchet MS"/>
            </a:endParaRPr>
          </a:p>
          <a:p>
            <a:pPr marL="4410710">
              <a:lnSpc>
                <a:spcPct val="100000"/>
              </a:lnSpc>
              <a:spcBef>
                <a:spcPts val="355"/>
              </a:spcBef>
            </a:pP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60" dirty="0">
                <a:latin typeface="Trebuchet MS"/>
                <a:cs typeface="Trebuchet MS"/>
              </a:rPr>
              <a:t>amount</a:t>
            </a:r>
            <a:r>
              <a:rPr sz="3200" spc="-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of</a:t>
            </a:r>
            <a:endParaRPr sz="3200">
              <a:latin typeface="Trebuchet MS"/>
              <a:cs typeface="Trebuchet MS"/>
            </a:endParaRPr>
          </a:p>
          <a:p>
            <a:pPr marL="4410710" marR="146685">
              <a:lnSpc>
                <a:spcPct val="115500"/>
              </a:lnSpc>
              <a:spcBef>
                <a:spcPts val="5"/>
              </a:spcBef>
            </a:pPr>
            <a:r>
              <a:rPr sz="3200" spc="-135" dirty="0">
                <a:latin typeface="Trebuchet MS"/>
                <a:cs typeface="Trebuchet MS"/>
              </a:rPr>
              <a:t>tension  </a:t>
            </a:r>
            <a:r>
              <a:rPr sz="3200" spc="-140" dirty="0">
                <a:latin typeface="Trebuchet MS"/>
                <a:cs typeface="Trebuchet MS"/>
              </a:rPr>
              <a:t>exerted 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  </a:t>
            </a:r>
            <a:r>
              <a:rPr sz="3200" spc="-170" dirty="0">
                <a:latin typeface="Trebuchet MS"/>
                <a:cs typeface="Trebuchet MS"/>
              </a:rPr>
              <a:t>lens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82067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60" dirty="0">
                <a:solidFill>
                  <a:srgbClr val="562213"/>
                </a:solidFill>
              </a:rPr>
              <a:t>Fluid </a:t>
            </a:r>
            <a:r>
              <a:rPr sz="4300" spc="-250" dirty="0">
                <a:solidFill>
                  <a:srgbClr val="562213"/>
                </a:solidFill>
              </a:rPr>
              <a:t>in</a:t>
            </a:r>
            <a:r>
              <a:rPr sz="4300" spc="-15" dirty="0">
                <a:solidFill>
                  <a:srgbClr val="562213"/>
                </a:solidFill>
              </a:rPr>
              <a:t> </a:t>
            </a:r>
            <a:r>
              <a:rPr sz="4300" spc="-335" dirty="0">
                <a:solidFill>
                  <a:srgbClr val="562213"/>
                </a:solidFill>
              </a:rPr>
              <a:t>eye:-</a:t>
            </a:r>
            <a:endParaRPr sz="4300"/>
          </a:p>
        </p:txBody>
      </p:sp>
      <p:sp>
        <p:nvSpPr>
          <p:cNvPr id="2" name="object 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040765">
              <a:lnSpc>
                <a:spcPct val="100000"/>
              </a:lnSpc>
              <a:spcBef>
                <a:spcPts val="690"/>
              </a:spcBef>
            </a:pPr>
            <a:r>
              <a:rPr sz="3825" spc="-89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60" dirty="0"/>
              <a:t>Aqueous </a:t>
            </a:r>
            <a:r>
              <a:rPr sz="3200" spc="-85" dirty="0"/>
              <a:t>humor </a:t>
            </a:r>
            <a:r>
              <a:rPr sz="3200" spc="425" dirty="0"/>
              <a:t>– </a:t>
            </a:r>
            <a:r>
              <a:rPr sz="3200" spc="-165" dirty="0"/>
              <a:t>watery </a:t>
            </a:r>
            <a:r>
              <a:rPr sz="3200" spc="-229" dirty="0"/>
              <a:t>fluid</a:t>
            </a:r>
            <a:r>
              <a:rPr sz="3200" spc="-515" dirty="0"/>
              <a:t> </a:t>
            </a:r>
            <a:r>
              <a:rPr sz="3200" spc="-220" dirty="0"/>
              <a:t>that</a:t>
            </a:r>
            <a:endParaRPr sz="3200">
              <a:latin typeface="UnDotum"/>
              <a:cs typeface="UnDotum"/>
            </a:endParaRPr>
          </a:p>
          <a:p>
            <a:pPr marL="4650105" marR="310515">
              <a:lnSpc>
                <a:spcPts val="4440"/>
              </a:lnSpc>
              <a:spcBef>
                <a:spcPts val="235"/>
              </a:spcBef>
            </a:pPr>
            <a:r>
              <a:rPr spc="-120" dirty="0"/>
              <a:t>provides </a:t>
            </a:r>
            <a:r>
              <a:rPr spc="-135" dirty="0"/>
              <a:t>nutrition  </a:t>
            </a:r>
            <a:r>
              <a:rPr spc="-210" dirty="0"/>
              <a:t>and </a:t>
            </a:r>
            <a:r>
              <a:rPr spc="-170" dirty="0"/>
              <a:t>helps</a:t>
            </a:r>
            <a:r>
              <a:rPr spc="-30" dirty="0"/>
              <a:t> </a:t>
            </a:r>
            <a:r>
              <a:rPr spc="-220" dirty="0"/>
              <a:t>maintain</a:t>
            </a:r>
          </a:p>
          <a:p>
            <a:pPr marL="4650105" marR="17780">
              <a:lnSpc>
                <a:spcPts val="4430"/>
              </a:lnSpc>
              <a:spcBef>
                <a:spcPts val="10"/>
              </a:spcBef>
            </a:pPr>
            <a:r>
              <a:rPr spc="-190" dirty="0"/>
              <a:t>the </a:t>
            </a:r>
            <a:r>
              <a:rPr spc="-185" dirty="0"/>
              <a:t>shape </a:t>
            </a:r>
            <a:r>
              <a:rPr spc="-175" dirty="0"/>
              <a:t>of </a:t>
            </a:r>
            <a:r>
              <a:rPr spc="-190" dirty="0"/>
              <a:t>the  </a:t>
            </a:r>
            <a:r>
              <a:rPr spc="-180" dirty="0"/>
              <a:t>cornea; </a:t>
            </a:r>
            <a:r>
              <a:rPr spc="-160" dirty="0"/>
              <a:t>found </a:t>
            </a:r>
            <a:r>
              <a:rPr spc="-180" dirty="0"/>
              <a:t>in</a:t>
            </a:r>
            <a:r>
              <a:rPr spc="45" dirty="0"/>
              <a:t> </a:t>
            </a:r>
            <a:r>
              <a:rPr spc="-190" dirty="0"/>
              <a:t>the</a:t>
            </a:r>
          </a:p>
          <a:p>
            <a:pPr marL="4650105" marR="156845">
              <a:lnSpc>
                <a:spcPts val="4440"/>
              </a:lnSpc>
            </a:pPr>
            <a:r>
              <a:rPr spc="-215" dirty="0"/>
              <a:t>smaller, </a:t>
            </a:r>
            <a:r>
              <a:rPr spc="-125" dirty="0"/>
              <a:t>anterior  </a:t>
            </a:r>
            <a:r>
              <a:rPr spc="-175" dirty="0"/>
              <a:t>chamber </a:t>
            </a:r>
            <a:r>
              <a:rPr spc="-170" dirty="0"/>
              <a:t>of </a:t>
            </a:r>
            <a:r>
              <a:rPr spc="-190" dirty="0"/>
              <a:t>the</a:t>
            </a:r>
            <a:r>
              <a:rPr spc="35" dirty="0"/>
              <a:t> </a:t>
            </a:r>
            <a:r>
              <a:rPr spc="-204" dirty="0"/>
              <a:t>eye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989" y="1405890"/>
            <a:ext cx="6880859" cy="34048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825" spc="-12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85" dirty="0">
                <a:latin typeface="Trebuchet MS"/>
                <a:cs typeface="Trebuchet MS"/>
              </a:rPr>
              <a:t>Vitreous humor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220" dirty="0">
                <a:latin typeface="Trebuchet MS"/>
                <a:cs typeface="Trebuchet MS"/>
              </a:rPr>
              <a:t>thick,</a:t>
            </a:r>
            <a:r>
              <a:rPr sz="3200" spc="-565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gel-like</a:t>
            </a:r>
            <a:endParaRPr sz="3200">
              <a:latin typeface="Trebuchet MS"/>
              <a:cs typeface="Trebuchet MS"/>
            </a:endParaRPr>
          </a:p>
          <a:p>
            <a:pPr marL="3534410" marR="30480">
              <a:lnSpc>
                <a:spcPts val="4440"/>
              </a:lnSpc>
              <a:spcBef>
                <a:spcPts val="235"/>
              </a:spcBef>
            </a:pPr>
            <a:r>
              <a:rPr sz="3200" spc="-175" dirty="0">
                <a:latin typeface="Trebuchet MS"/>
                <a:cs typeface="Trebuchet MS"/>
              </a:rPr>
              <a:t>substance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229" dirty="0">
                <a:latin typeface="Trebuchet MS"/>
                <a:cs typeface="Trebuchet MS"/>
              </a:rPr>
              <a:t>fills 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80" dirty="0">
                <a:latin typeface="Trebuchet MS"/>
                <a:cs typeface="Trebuchet MS"/>
              </a:rPr>
              <a:t>largest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chamber</a:t>
            </a:r>
            <a:endParaRPr sz="3200">
              <a:latin typeface="Trebuchet MS"/>
              <a:cs typeface="Trebuchet MS"/>
            </a:endParaRPr>
          </a:p>
          <a:p>
            <a:pPr marL="3534410" marR="30480">
              <a:lnSpc>
                <a:spcPts val="4430"/>
              </a:lnSpc>
              <a:spcBef>
                <a:spcPts val="10"/>
              </a:spcBef>
            </a:pP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170" dirty="0">
                <a:latin typeface="Trebuchet MS"/>
                <a:cs typeface="Trebuchet MS"/>
              </a:rPr>
              <a:t>helps  </a:t>
            </a:r>
            <a:r>
              <a:rPr sz="3200" spc="-85" dirty="0">
                <a:latin typeface="Trebuchet MS"/>
                <a:cs typeface="Trebuchet MS"/>
              </a:rPr>
              <a:t>to </a:t>
            </a:r>
            <a:r>
              <a:rPr sz="3200" spc="-125" dirty="0">
                <a:latin typeface="Trebuchet MS"/>
                <a:cs typeface="Trebuchet MS"/>
              </a:rPr>
              <a:t>hold </a:t>
            </a:r>
            <a:r>
              <a:rPr sz="3200" spc="-165" dirty="0">
                <a:latin typeface="Trebuchet MS"/>
                <a:cs typeface="Trebuchet MS"/>
              </a:rPr>
              <a:t>its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spherical</a:t>
            </a:r>
            <a:endParaRPr sz="3200">
              <a:latin typeface="Trebuchet MS"/>
              <a:cs typeface="Trebuchet MS"/>
            </a:endParaRPr>
          </a:p>
          <a:p>
            <a:pPr marL="3534410">
              <a:lnSpc>
                <a:spcPct val="100000"/>
              </a:lnSpc>
              <a:spcBef>
                <a:spcPts val="355"/>
              </a:spcBef>
            </a:pPr>
            <a:r>
              <a:rPr sz="3200" spc="-190" dirty="0">
                <a:latin typeface="Trebuchet MS"/>
                <a:cs typeface="Trebuchet MS"/>
              </a:rPr>
              <a:t>shape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316484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90" dirty="0">
                <a:solidFill>
                  <a:srgbClr val="562213"/>
                </a:solidFill>
              </a:rPr>
              <a:t>Blood</a:t>
            </a:r>
            <a:r>
              <a:rPr sz="4300" spc="-145" dirty="0">
                <a:solidFill>
                  <a:srgbClr val="562213"/>
                </a:solidFill>
              </a:rPr>
              <a:t> </a:t>
            </a:r>
            <a:r>
              <a:rPr sz="4300" spc="-280" dirty="0">
                <a:solidFill>
                  <a:srgbClr val="562213"/>
                </a:solidFill>
              </a:rPr>
              <a:t>supply:-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764029" y="2043429"/>
            <a:ext cx="6301740" cy="389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latin typeface="Trebuchet MS"/>
                <a:cs typeface="Trebuchet MS"/>
              </a:rPr>
              <a:t>Carotid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artery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R="97790" algn="ctr">
              <a:lnSpc>
                <a:spcPct val="100000"/>
              </a:lnSpc>
            </a:pPr>
            <a:r>
              <a:rPr sz="3200" spc="-135" dirty="0">
                <a:latin typeface="Trebuchet MS"/>
                <a:cs typeface="Trebuchet MS"/>
              </a:rPr>
              <a:t>Ophthalmic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artery</a:t>
            </a:r>
            <a:endParaRPr sz="3200">
              <a:latin typeface="Trebuchet MS"/>
              <a:cs typeface="Trebuchet MS"/>
            </a:endParaRPr>
          </a:p>
          <a:p>
            <a:pPr marL="12065" marR="5080" algn="ctr">
              <a:lnSpc>
                <a:spcPct val="231000"/>
              </a:lnSpc>
            </a:pPr>
            <a:r>
              <a:rPr sz="3200" spc="-130" dirty="0">
                <a:latin typeface="Trebuchet MS"/>
                <a:cs typeface="Trebuchet MS"/>
              </a:rPr>
              <a:t>Cilliary </a:t>
            </a:r>
            <a:r>
              <a:rPr sz="3200" spc="-145" dirty="0">
                <a:latin typeface="Trebuchet MS"/>
                <a:cs typeface="Trebuchet MS"/>
              </a:rPr>
              <a:t>artery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110" dirty="0">
                <a:latin typeface="Trebuchet MS"/>
                <a:cs typeface="Trebuchet MS"/>
              </a:rPr>
              <a:t>Central </a:t>
            </a:r>
            <a:r>
              <a:rPr sz="3200" spc="-190" dirty="0">
                <a:latin typeface="Trebuchet MS"/>
                <a:cs typeface="Trebuchet MS"/>
              </a:rPr>
              <a:t>retinal </a:t>
            </a:r>
            <a:r>
              <a:rPr sz="3200" spc="-150" dirty="0">
                <a:latin typeface="Trebuchet MS"/>
                <a:cs typeface="Trebuchet MS"/>
              </a:rPr>
              <a:t>artery  </a:t>
            </a:r>
            <a:r>
              <a:rPr sz="3200" spc="-170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7870" y="2504439"/>
            <a:ext cx="670560" cy="963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7870" y="3614420"/>
            <a:ext cx="670560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5650" y="4693920"/>
            <a:ext cx="671829" cy="1004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Tapetum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290" y="1557020"/>
            <a:ext cx="76276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30480" indent="-283210">
              <a:lnSpc>
                <a:spcPct val="100000"/>
              </a:lnSpc>
              <a:spcBef>
                <a:spcPts val="100"/>
              </a:spcBef>
            </a:pPr>
            <a:r>
              <a:rPr sz="3825" spc="-202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35" dirty="0">
                <a:latin typeface="Trebuchet MS"/>
                <a:cs typeface="Trebuchet MS"/>
              </a:rPr>
              <a:t>Iridescent </a:t>
            </a:r>
            <a:r>
              <a:rPr sz="3200" spc="-190" dirty="0">
                <a:latin typeface="Trebuchet MS"/>
                <a:cs typeface="Trebuchet MS"/>
              </a:rPr>
              <a:t>layer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65" dirty="0">
                <a:latin typeface="Trebuchet MS"/>
                <a:cs typeface="Trebuchet MS"/>
              </a:rPr>
              <a:t>causes </a:t>
            </a:r>
            <a:r>
              <a:rPr sz="3200" spc="-130" dirty="0">
                <a:latin typeface="Trebuchet MS"/>
                <a:cs typeface="Trebuchet MS"/>
              </a:rPr>
              <a:t>glow </a:t>
            </a:r>
            <a:r>
              <a:rPr sz="3200" spc="-180" dirty="0">
                <a:latin typeface="Trebuchet MS"/>
                <a:cs typeface="Trebuchet MS"/>
              </a:rPr>
              <a:t>in  </a:t>
            </a:r>
            <a:r>
              <a:rPr sz="3200" spc="-135" dirty="0">
                <a:latin typeface="Trebuchet MS"/>
                <a:cs typeface="Trebuchet MS"/>
              </a:rPr>
              <a:t>dark </a:t>
            </a:r>
            <a:r>
              <a:rPr sz="3200" spc="-204" dirty="0">
                <a:latin typeface="Trebuchet MS"/>
                <a:cs typeface="Trebuchet MS"/>
              </a:rPr>
              <a:t>appearance </a:t>
            </a:r>
            <a:r>
              <a:rPr sz="3200" spc="-150" dirty="0">
                <a:latin typeface="Trebuchet MS"/>
                <a:cs typeface="Trebuchet MS"/>
              </a:rPr>
              <a:t>when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45" dirty="0">
                <a:latin typeface="Trebuchet MS"/>
                <a:cs typeface="Trebuchet MS"/>
              </a:rPr>
              <a:t>shines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145" dirty="0">
                <a:latin typeface="Trebuchet MS"/>
                <a:cs typeface="Trebuchet MS"/>
              </a:rPr>
              <a:t>- </a:t>
            </a:r>
            <a:r>
              <a:rPr sz="3200" spc="-210" dirty="0">
                <a:latin typeface="Trebuchet MS"/>
                <a:cs typeface="Trebuchet MS"/>
              </a:rPr>
              <a:t>many  </a:t>
            </a:r>
            <a:r>
              <a:rPr sz="3200" spc="-215" dirty="0">
                <a:latin typeface="Trebuchet MS"/>
                <a:cs typeface="Trebuchet MS"/>
              </a:rPr>
              <a:t>animals have</a:t>
            </a:r>
            <a:r>
              <a:rPr sz="3200" spc="4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this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7550" y="3456940"/>
            <a:ext cx="3041650" cy="271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0"/>
            <a:ext cx="2133600" cy="141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3456940"/>
            <a:ext cx="3848100" cy="2886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1930400"/>
            <a:ext cx="691007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b="1" spc="335" dirty="0">
                <a:solidFill>
                  <a:srgbClr val="562213"/>
                </a:solidFill>
                <a:latin typeface="Trebuchet MS"/>
                <a:cs typeface="Trebuchet MS"/>
              </a:rPr>
              <a:t>The</a:t>
            </a:r>
            <a:r>
              <a:rPr sz="13800" b="1" spc="-434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13800" b="1" spc="265" dirty="0">
                <a:solidFill>
                  <a:srgbClr val="562213"/>
                </a:solidFill>
                <a:latin typeface="Trebuchet MS"/>
                <a:cs typeface="Trebuchet MS"/>
              </a:rPr>
              <a:t>End</a:t>
            </a:r>
            <a:endParaRPr sz="1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7990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160" dirty="0">
                <a:solidFill>
                  <a:srgbClr val="562213"/>
                </a:solidFill>
              </a:rPr>
              <a:t>Introduction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583689" y="1389379"/>
            <a:ext cx="7091045" cy="19443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07340" marR="17780" indent="-281940">
              <a:lnSpc>
                <a:spcPct val="79900"/>
              </a:lnSpc>
              <a:spcBef>
                <a:spcPts val="819"/>
              </a:spcBef>
              <a:tabLst>
                <a:tab pos="6842125" algn="l"/>
              </a:tabLst>
            </a:pPr>
            <a:r>
              <a:rPr sz="3600" spc="-104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70" dirty="0">
                <a:latin typeface="Trebuchet MS"/>
                <a:cs typeface="Trebuchet MS"/>
              </a:rPr>
              <a:t>The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35" dirty="0">
                <a:latin typeface="Trebuchet MS"/>
                <a:cs typeface="Trebuchet MS"/>
              </a:rPr>
              <a:t>is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90" dirty="0">
                <a:latin typeface="Trebuchet MS"/>
                <a:cs typeface="Trebuchet MS"/>
              </a:rPr>
              <a:t>specialized </a:t>
            </a:r>
            <a:r>
              <a:rPr sz="3000" spc="-135" dirty="0">
                <a:latin typeface="Trebuchet MS"/>
                <a:cs typeface="Trebuchet MS"/>
              </a:rPr>
              <a:t>sense </a:t>
            </a:r>
            <a:r>
              <a:rPr sz="3000" spc="-120" dirty="0">
                <a:latin typeface="Trebuchet MS"/>
                <a:cs typeface="Trebuchet MS"/>
              </a:rPr>
              <a:t>organ </a:t>
            </a:r>
            <a:r>
              <a:rPr sz="3000" spc="-204" dirty="0">
                <a:latin typeface="Trebuchet MS"/>
                <a:cs typeface="Trebuchet MS"/>
              </a:rPr>
              <a:t>that  </a:t>
            </a:r>
            <a:r>
              <a:rPr sz="3000" spc="-160" dirty="0">
                <a:latin typeface="Trebuchet MS"/>
                <a:cs typeface="Trebuchet MS"/>
              </a:rPr>
              <a:t>helps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us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75" dirty="0">
                <a:latin typeface="Trebuchet MS"/>
                <a:cs typeface="Trebuchet MS"/>
              </a:rPr>
              <a:t>to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20" dirty="0">
                <a:latin typeface="Trebuchet MS"/>
                <a:cs typeface="Trebuchet MS"/>
              </a:rPr>
              <a:t>under</a:t>
            </a:r>
            <a:r>
              <a:rPr sz="3000" spc="-75" dirty="0">
                <a:latin typeface="Trebuchet MS"/>
                <a:cs typeface="Trebuchet MS"/>
              </a:rPr>
              <a:t>s</a:t>
            </a:r>
            <a:r>
              <a:rPr sz="3000" spc="-204" dirty="0">
                <a:latin typeface="Trebuchet MS"/>
                <a:cs typeface="Trebuchet MS"/>
              </a:rPr>
              <a:t>t</a:t>
            </a:r>
            <a:r>
              <a:rPr sz="3000" spc="-295" dirty="0">
                <a:latin typeface="Trebuchet MS"/>
                <a:cs typeface="Trebuchet MS"/>
              </a:rPr>
              <a:t>a</a:t>
            </a:r>
            <a:r>
              <a:rPr sz="3000" spc="-145" dirty="0">
                <a:latin typeface="Trebuchet MS"/>
                <a:cs typeface="Trebuchet MS"/>
              </a:rPr>
              <a:t>nd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o</a:t>
            </a:r>
            <a:r>
              <a:rPr sz="3000" spc="-60" dirty="0">
                <a:latin typeface="Trebuchet MS"/>
                <a:cs typeface="Trebuchet MS"/>
              </a:rPr>
              <a:t>ur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en</a:t>
            </a:r>
            <a:r>
              <a:rPr sz="3000" spc="-150" dirty="0">
                <a:latin typeface="Trebuchet MS"/>
                <a:cs typeface="Trebuchet MS"/>
              </a:rPr>
              <a:t>v</a:t>
            </a:r>
            <a:r>
              <a:rPr sz="3000" spc="-80" dirty="0">
                <a:latin typeface="Trebuchet MS"/>
                <a:cs typeface="Trebuchet MS"/>
              </a:rPr>
              <a:t>i</a:t>
            </a:r>
            <a:r>
              <a:rPr sz="3000" spc="-105" dirty="0">
                <a:latin typeface="Trebuchet MS"/>
                <a:cs typeface="Trebuchet MS"/>
              </a:rPr>
              <a:t>r</a:t>
            </a:r>
            <a:r>
              <a:rPr sz="3000" spc="35" dirty="0">
                <a:latin typeface="Trebuchet MS"/>
                <a:cs typeface="Trebuchet MS"/>
              </a:rPr>
              <a:t>o</a:t>
            </a:r>
            <a:r>
              <a:rPr sz="3000" spc="-130" dirty="0">
                <a:latin typeface="Trebuchet MS"/>
                <a:cs typeface="Trebuchet MS"/>
              </a:rPr>
              <a:t>n</a:t>
            </a:r>
            <a:r>
              <a:rPr sz="3000" spc="-190" dirty="0">
                <a:latin typeface="Trebuchet MS"/>
                <a:cs typeface="Trebuchet MS"/>
              </a:rPr>
              <a:t>m</a:t>
            </a:r>
            <a:r>
              <a:rPr sz="3000" spc="-245" dirty="0">
                <a:latin typeface="Trebuchet MS"/>
                <a:cs typeface="Trebuchet MS"/>
              </a:rPr>
              <a:t>ent.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-80" dirty="0">
                <a:latin typeface="Trebuchet MS"/>
                <a:cs typeface="Trebuchet MS"/>
              </a:rPr>
              <a:t>I</a:t>
            </a:r>
            <a:r>
              <a:rPr sz="3000" spc="-160" dirty="0">
                <a:latin typeface="Trebuchet MS"/>
                <a:cs typeface="Trebuchet MS"/>
              </a:rPr>
              <a:t>t  </a:t>
            </a:r>
            <a:r>
              <a:rPr sz="3000" spc="-135" dirty="0">
                <a:latin typeface="Trebuchet MS"/>
                <a:cs typeface="Trebuchet MS"/>
              </a:rPr>
              <a:t>is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85" dirty="0">
                <a:latin typeface="Trebuchet MS"/>
                <a:cs typeface="Trebuchet MS"/>
              </a:rPr>
              <a:t>sensory </a:t>
            </a:r>
            <a:r>
              <a:rPr sz="3000" spc="-170" dirty="0">
                <a:latin typeface="Trebuchet MS"/>
                <a:cs typeface="Trebuchet MS"/>
              </a:rPr>
              <a:t>unit </a:t>
            </a:r>
            <a:r>
              <a:rPr sz="3000" spc="-110" dirty="0">
                <a:latin typeface="Trebuchet MS"/>
                <a:cs typeface="Trebuchet MS"/>
              </a:rPr>
              <a:t>composed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45" dirty="0">
                <a:latin typeface="Trebuchet MS"/>
                <a:cs typeface="Trebuchet MS"/>
              </a:rPr>
              <a:t>three </a:t>
            </a:r>
            <a:r>
              <a:rPr sz="3000" spc="-195" dirty="0">
                <a:latin typeface="Trebuchet MS"/>
                <a:cs typeface="Trebuchet MS"/>
              </a:rPr>
              <a:t>parts:  </a:t>
            </a:r>
            <a:r>
              <a:rPr sz="3000" spc="-145" dirty="0">
                <a:latin typeface="Trebuchet MS"/>
                <a:cs typeface="Trebuchet MS"/>
              </a:rPr>
              <a:t>receptor, </a:t>
            </a:r>
            <a:r>
              <a:rPr sz="3000" spc="-85" dirty="0">
                <a:latin typeface="Trebuchet MS"/>
                <a:cs typeface="Trebuchet MS"/>
              </a:rPr>
              <a:t>sensory </a:t>
            </a:r>
            <a:r>
              <a:rPr sz="3000" spc="-225" dirty="0">
                <a:latin typeface="Trebuchet MS"/>
                <a:cs typeface="Trebuchet MS"/>
              </a:rPr>
              <a:t>pathway, </a:t>
            </a:r>
            <a:r>
              <a:rPr sz="3000" spc="-200" dirty="0">
                <a:latin typeface="Trebuchet MS"/>
                <a:cs typeface="Trebuchet MS"/>
              </a:rPr>
              <a:t>and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60" dirty="0">
                <a:latin typeface="Trebuchet MS"/>
                <a:cs typeface="Trebuchet MS"/>
              </a:rPr>
              <a:t>brain  </a:t>
            </a:r>
            <a:r>
              <a:rPr sz="3000" spc="-190" dirty="0">
                <a:latin typeface="Trebuchet MS"/>
                <a:cs typeface="Trebuchet MS"/>
              </a:rPr>
              <a:t>center.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352800"/>
            <a:ext cx="67056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5589" y="1451609"/>
            <a:ext cx="5300980" cy="270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3825" spc="-150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00" dirty="0">
                <a:latin typeface="Trebuchet MS"/>
                <a:cs typeface="Trebuchet MS"/>
              </a:rPr>
              <a:t>It </a:t>
            </a:r>
            <a:r>
              <a:rPr sz="3200" spc="-135" dirty="0">
                <a:latin typeface="Trebuchet MS"/>
                <a:cs typeface="Trebuchet MS"/>
              </a:rPr>
              <a:t>is </a:t>
            </a:r>
            <a:r>
              <a:rPr sz="3200" spc="-170" dirty="0">
                <a:latin typeface="Trebuchet MS"/>
                <a:cs typeface="Trebuchet MS"/>
              </a:rPr>
              <a:t>spherical </a:t>
            </a:r>
            <a:r>
              <a:rPr sz="3200" spc="-180" dirty="0">
                <a:latin typeface="Trebuchet MS"/>
                <a:cs typeface="Trebuchet MS"/>
              </a:rPr>
              <a:t>in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shaped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3825" spc="-150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00" dirty="0">
                <a:latin typeface="Trebuchet MS"/>
                <a:cs typeface="Trebuchet MS"/>
              </a:rPr>
              <a:t>It </a:t>
            </a:r>
            <a:r>
              <a:rPr sz="3200" spc="-135" dirty="0">
                <a:latin typeface="Trebuchet MS"/>
                <a:cs typeface="Trebuchet MS"/>
              </a:rPr>
              <a:t>is </a:t>
            </a:r>
            <a:r>
              <a:rPr sz="3200" spc="-165" dirty="0">
                <a:latin typeface="Trebuchet MS"/>
                <a:cs typeface="Trebuchet MS"/>
              </a:rPr>
              <a:t>about </a:t>
            </a:r>
            <a:r>
              <a:rPr sz="3200" spc="-210" dirty="0">
                <a:latin typeface="Trebuchet MS"/>
                <a:cs typeface="Trebuchet MS"/>
              </a:rPr>
              <a:t>2.5 </a:t>
            </a:r>
            <a:r>
              <a:rPr sz="3200" spc="-190" dirty="0">
                <a:latin typeface="Trebuchet MS"/>
                <a:cs typeface="Trebuchet MS"/>
              </a:rPr>
              <a:t>cm </a:t>
            </a:r>
            <a:r>
              <a:rPr sz="3200" spc="-180" dirty="0">
                <a:latin typeface="Trebuchet MS"/>
                <a:cs typeface="Trebuchet MS"/>
              </a:rPr>
              <a:t>in</a:t>
            </a:r>
            <a:r>
              <a:rPr sz="3200" spc="310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diameter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</a:pPr>
            <a:r>
              <a:rPr sz="3825" spc="-254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70" dirty="0">
                <a:latin typeface="Trebuchet MS"/>
                <a:cs typeface="Trebuchet MS"/>
              </a:rPr>
              <a:t>situated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55" dirty="0">
                <a:latin typeface="Trebuchet MS"/>
                <a:cs typeface="Trebuchet MS"/>
              </a:rPr>
              <a:t>orbital</a:t>
            </a:r>
            <a:r>
              <a:rPr sz="3200" spc="19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cavity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89279"/>
            <a:ext cx="622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Trebuchet MS"/>
                <a:cs typeface="Trebuchet MS"/>
              </a:rPr>
              <a:t>External </a:t>
            </a:r>
            <a:r>
              <a:rPr sz="3600" b="1" spc="120" dirty="0">
                <a:latin typeface="Trebuchet MS"/>
                <a:cs typeface="Trebuchet MS"/>
              </a:rPr>
              <a:t>Anatomy </a:t>
            </a:r>
            <a:r>
              <a:rPr sz="3600" b="1" spc="-75" dirty="0">
                <a:latin typeface="Trebuchet MS"/>
                <a:cs typeface="Trebuchet MS"/>
              </a:rPr>
              <a:t>of </a:t>
            </a:r>
            <a:r>
              <a:rPr sz="3600" b="1" spc="-35" dirty="0">
                <a:latin typeface="Trebuchet MS"/>
                <a:cs typeface="Trebuchet MS"/>
              </a:rPr>
              <a:t>the</a:t>
            </a:r>
            <a:r>
              <a:rPr sz="3600" b="1" spc="-430" dirty="0">
                <a:latin typeface="Trebuchet MS"/>
                <a:cs typeface="Trebuchet MS"/>
              </a:rPr>
              <a:t> </a:t>
            </a:r>
            <a:r>
              <a:rPr sz="3600" b="1" spc="15" dirty="0">
                <a:latin typeface="Trebuchet MS"/>
                <a:cs typeface="Trebuchet MS"/>
              </a:rPr>
              <a:t>Eye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35940"/>
            <a:ext cx="7249159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80" dirty="0">
                <a:solidFill>
                  <a:srgbClr val="562213"/>
                </a:solidFill>
              </a:rPr>
              <a:t>Accessory </a:t>
            </a:r>
            <a:r>
              <a:rPr sz="3900" spc="-55" dirty="0">
                <a:solidFill>
                  <a:srgbClr val="562213"/>
                </a:solidFill>
              </a:rPr>
              <a:t>Organs </a:t>
            </a:r>
            <a:r>
              <a:rPr sz="3900" spc="-320" dirty="0">
                <a:solidFill>
                  <a:srgbClr val="562213"/>
                </a:solidFill>
              </a:rPr>
              <a:t>&amp; </a:t>
            </a:r>
            <a:r>
              <a:rPr sz="3900" spc="-204" dirty="0">
                <a:solidFill>
                  <a:srgbClr val="562213"/>
                </a:solidFill>
              </a:rPr>
              <a:t>Eye</a:t>
            </a:r>
            <a:r>
              <a:rPr sz="3900" spc="20" dirty="0">
                <a:solidFill>
                  <a:srgbClr val="562213"/>
                </a:solidFill>
              </a:rPr>
              <a:t> </a:t>
            </a:r>
            <a:r>
              <a:rPr sz="3900" spc="-155" dirty="0">
                <a:solidFill>
                  <a:srgbClr val="562213"/>
                </a:solidFill>
              </a:rPr>
              <a:t>Protection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1583689" y="1405890"/>
            <a:ext cx="7002145" cy="11506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90"/>
              </a:spcBef>
            </a:pPr>
            <a:r>
              <a:rPr sz="3825" spc="-12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85" dirty="0">
                <a:latin typeface="Trebuchet MS"/>
                <a:cs typeface="Trebuchet MS"/>
              </a:rPr>
              <a:t>Orbital </a:t>
            </a:r>
            <a:r>
              <a:rPr sz="3200" spc="-200" dirty="0">
                <a:latin typeface="Trebuchet MS"/>
                <a:cs typeface="Trebuchet MS"/>
              </a:rPr>
              <a:t>cavities </a:t>
            </a:r>
            <a:r>
              <a:rPr sz="3200" spc="-120" dirty="0">
                <a:latin typeface="Trebuchet MS"/>
                <a:cs typeface="Trebuchet MS"/>
              </a:rPr>
              <a:t>(bony </a:t>
            </a:r>
            <a:r>
              <a:rPr sz="3200" spc="-114" dirty="0">
                <a:latin typeface="Trebuchet MS"/>
                <a:cs typeface="Trebuchet MS"/>
              </a:rPr>
              <a:t>sockets)</a:t>
            </a:r>
            <a:r>
              <a:rPr sz="3200" spc="80" dirty="0">
                <a:latin typeface="Trebuchet MS"/>
                <a:cs typeface="Trebuchet MS"/>
              </a:rPr>
              <a:t> </a:t>
            </a:r>
            <a:r>
              <a:rPr sz="3200" spc="425" dirty="0">
                <a:latin typeface="Trebuchet MS"/>
                <a:cs typeface="Trebuchet MS"/>
              </a:rPr>
              <a:t>–</a:t>
            </a:r>
            <a:endParaRPr sz="3200">
              <a:latin typeface="Trebuchet MS"/>
              <a:cs typeface="Trebuchet MS"/>
            </a:endParaRPr>
          </a:p>
          <a:p>
            <a:pPr marL="2957830">
              <a:lnSpc>
                <a:spcPct val="100000"/>
              </a:lnSpc>
              <a:spcBef>
                <a:spcPts val="590"/>
              </a:spcBef>
            </a:pPr>
            <a:r>
              <a:rPr sz="3200" spc="-105" dirty="0">
                <a:latin typeface="Trebuchet MS"/>
                <a:cs typeface="Trebuchet MS"/>
              </a:rPr>
              <a:t>house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135" dirty="0">
                <a:latin typeface="Trebuchet MS"/>
                <a:cs typeface="Trebuchet MS"/>
              </a:rPr>
              <a:t>protect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114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389" y="4297679"/>
            <a:ext cx="587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80" dirty="0">
                <a:latin typeface="Trebuchet MS"/>
                <a:cs typeface="Trebuchet MS"/>
              </a:rPr>
              <a:t>Adipose </a:t>
            </a:r>
            <a:r>
              <a:rPr sz="3200" spc="-150" dirty="0">
                <a:latin typeface="Trebuchet MS"/>
                <a:cs typeface="Trebuchet MS"/>
              </a:rPr>
              <a:t>tissue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14" dirty="0">
                <a:latin typeface="Trebuchet MS"/>
                <a:cs typeface="Trebuchet MS"/>
              </a:rPr>
              <a:t>cushions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52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6579234" cy="17145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185" dirty="0">
                <a:latin typeface="Trebuchet MS"/>
                <a:cs typeface="Trebuchet MS"/>
              </a:rPr>
              <a:t>Lacrimal </a:t>
            </a:r>
            <a:r>
              <a:rPr sz="3200" spc="-195" dirty="0">
                <a:latin typeface="Trebuchet MS"/>
                <a:cs typeface="Trebuchet MS"/>
              </a:rPr>
              <a:t>glands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20" dirty="0">
                <a:latin typeface="Trebuchet MS"/>
                <a:cs typeface="Trebuchet MS"/>
              </a:rPr>
              <a:t>produce </a:t>
            </a:r>
            <a:r>
              <a:rPr sz="3200" spc="-160" dirty="0">
                <a:latin typeface="Trebuchet MS"/>
                <a:cs typeface="Trebuchet MS"/>
              </a:rPr>
              <a:t>tears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endParaRPr sz="3200">
              <a:latin typeface="Trebuchet MS"/>
              <a:cs typeface="Trebuchet MS"/>
            </a:endParaRPr>
          </a:p>
          <a:p>
            <a:pPr marL="3622040" marR="5080">
              <a:lnSpc>
                <a:spcPts val="4440"/>
              </a:lnSpc>
              <a:spcBef>
                <a:spcPts val="235"/>
              </a:spcBef>
            </a:pPr>
            <a:r>
              <a:rPr sz="3200" spc="-190" dirty="0">
                <a:latin typeface="Trebuchet MS"/>
                <a:cs typeface="Trebuchet MS"/>
              </a:rPr>
              <a:t>lubricate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210" dirty="0">
                <a:latin typeface="Trebuchet MS"/>
                <a:cs typeface="Trebuchet MS"/>
              </a:rPr>
              <a:t>have </a:t>
            </a:r>
            <a:r>
              <a:rPr sz="3200" spc="-320" dirty="0">
                <a:latin typeface="Trebuchet MS"/>
                <a:cs typeface="Trebuchet MS"/>
              </a:rPr>
              <a:t>a  </a:t>
            </a:r>
            <a:r>
              <a:rPr sz="3200" spc="-195" dirty="0">
                <a:latin typeface="Trebuchet MS"/>
                <a:cs typeface="Trebuchet MS"/>
              </a:rPr>
              <a:t>germicidal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65" dirty="0">
                <a:latin typeface="Trebuchet MS"/>
                <a:cs typeface="Trebuchet MS"/>
              </a:rPr>
              <a:t>effect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389" y="4786629"/>
            <a:ext cx="6338570" cy="17145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95" dirty="0">
                <a:latin typeface="Trebuchet MS"/>
                <a:cs typeface="Trebuchet MS"/>
              </a:rPr>
              <a:t>Eyebrows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35" dirty="0">
                <a:latin typeface="Trebuchet MS"/>
                <a:cs typeface="Trebuchet MS"/>
              </a:rPr>
              <a:t>protect </a:t>
            </a:r>
            <a:r>
              <a:rPr sz="3200" spc="-215" dirty="0">
                <a:latin typeface="Trebuchet MS"/>
                <a:cs typeface="Trebuchet MS"/>
              </a:rPr>
              <a:t>against</a:t>
            </a:r>
            <a:r>
              <a:rPr sz="3200" spc="-55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foreign</a:t>
            </a:r>
            <a:endParaRPr sz="3200">
              <a:latin typeface="Trebuchet MS"/>
              <a:cs typeface="Trebuchet MS"/>
            </a:endParaRPr>
          </a:p>
          <a:p>
            <a:pPr marL="2493010" marR="5080">
              <a:lnSpc>
                <a:spcPts val="4440"/>
              </a:lnSpc>
              <a:spcBef>
                <a:spcPts val="235"/>
              </a:spcBef>
            </a:pPr>
            <a:r>
              <a:rPr sz="3200" spc="-210" dirty="0">
                <a:latin typeface="Trebuchet MS"/>
                <a:cs typeface="Trebuchet MS"/>
              </a:rPr>
              <a:t>articles, </a:t>
            </a:r>
            <a:r>
              <a:rPr sz="3200" spc="-165" dirty="0">
                <a:latin typeface="Trebuchet MS"/>
                <a:cs typeface="Trebuchet MS"/>
              </a:rPr>
              <a:t>perspiration, </a:t>
            </a:r>
            <a:r>
              <a:rPr sz="3200" spc="-260" dirty="0">
                <a:latin typeface="Trebuchet MS"/>
                <a:cs typeface="Trebuchet MS"/>
              </a:rPr>
              <a:t>&amp;  </a:t>
            </a:r>
            <a:r>
              <a:rPr sz="3200" spc="-155" dirty="0">
                <a:latin typeface="Trebuchet MS"/>
                <a:cs typeface="Trebuchet MS"/>
              </a:rPr>
              <a:t>direct </a:t>
            </a:r>
            <a:r>
              <a:rPr sz="3200" spc="-135" dirty="0">
                <a:latin typeface="Trebuchet MS"/>
                <a:cs typeface="Trebuchet MS"/>
              </a:rPr>
              <a:t>rays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light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2209800"/>
            <a:ext cx="41148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576580"/>
            <a:ext cx="6993255" cy="39700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3825" spc="-225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50" dirty="0">
                <a:latin typeface="Trebuchet MS"/>
                <a:cs typeface="Trebuchet MS"/>
              </a:rPr>
              <a:t>Eyelids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60" dirty="0">
                <a:latin typeface="Trebuchet MS"/>
                <a:cs typeface="Trebuchet MS"/>
              </a:rPr>
              <a:t>folds </a:t>
            </a:r>
            <a:r>
              <a:rPr sz="3200" spc="-170" dirty="0">
                <a:latin typeface="Trebuchet MS"/>
                <a:cs typeface="Trebuchet MS"/>
              </a:rPr>
              <a:t>of </a:t>
            </a:r>
            <a:r>
              <a:rPr sz="3200" spc="-125" dirty="0">
                <a:latin typeface="Trebuchet MS"/>
                <a:cs typeface="Trebuchet MS"/>
              </a:rPr>
              <a:t>skin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00" dirty="0">
                <a:latin typeface="Trebuchet MS"/>
                <a:cs typeface="Trebuchet MS"/>
              </a:rPr>
              <a:t>cover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endParaRPr sz="3200">
              <a:latin typeface="Trebuchet MS"/>
              <a:cs typeface="Trebuchet MS"/>
            </a:endParaRPr>
          </a:p>
          <a:p>
            <a:pPr marL="2080260" marR="207645">
              <a:lnSpc>
                <a:spcPct val="115500"/>
              </a:lnSpc>
              <a:spcBef>
                <a:spcPts val="5"/>
              </a:spcBef>
            </a:pPr>
            <a:r>
              <a:rPr sz="3200" spc="-185" dirty="0">
                <a:latin typeface="Trebuchet MS"/>
                <a:cs typeface="Trebuchet MS"/>
              </a:rPr>
              <a:t>surface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65" dirty="0">
                <a:latin typeface="Trebuchet MS"/>
                <a:cs typeface="Trebuchet MS"/>
              </a:rPr>
              <a:t>eye; </a:t>
            </a:r>
            <a:r>
              <a:rPr sz="3200" spc="-135" dirty="0">
                <a:latin typeface="Trebuchet MS"/>
                <a:cs typeface="Trebuchet MS"/>
              </a:rPr>
              <a:t>close </a:t>
            </a:r>
            <a:r>
              <a:rPr sz="3200" spc="-180" dirty="0">
                <a:latin typeface="Trebuchet MS"/>
                <a:cs typeface="Trebuchet MS"/>
              </a:rPr>
              <a:t>by  </a:t>
            </a:r>
            <a:r>
              <a:rPr sz="3200" spc="-175" dirty="0">
                <a:latin typeface="Trebuchet MS"/>
                <a:cs typeface="Trebuchet MS"/>
              </a:rPr>
              <a:t>reflex </a:t>
            </a:r>
            <a:r>
              <a:rPr sz="3200" spc="-170" dirty="0">
                <a:latin typeface="Trebuchet MS"/>
                <a:cs typeface="Trebuchet MS"/>
              </a:rPr>
              <a:t>action </a:t>
            </a:r>
            <a:r>
              <a:rPr sz="3200" spc="-150" dirty="0">
                <a:latin typeface="Trebuchet MS"/>
                <a:cs typeface="Trebuchet MS"/>
              </a:rPr>
              <a:t>when </a:t>
            </a:r>
            <a:r>
              <a:rPr sz="3200" spc="-235" dirty="0">
                <a:latin typeface="Trebuchet MS"/>
                <a:cs typeface="Trebuchet MS"/>
              </a:rPr>
              <a:t>an </a:t>
            </a:r>
            <a:r>
              <a:rPr sz="3200" spc="-204" dirty="0">
                <a:latin typeface="Trebuchet MS"/>
                <a:cs typeface="Trebuchet MS"/>
              </a:rPr>
              <a:t>object  </a:t>
            </a:r>
            <a:r>
              <a:rPr sz="3200" spc="-155" dirty="0">
                <a:latin typeface="Trebuchet MS"/>
                <a:cs typeface="Trebuchet MS"/>
              </a:rPr>
              <a:t>approaches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332740" indent="-281940">
              <a:lnSpc>
                <a:spcPct val="100000"/>
              </a:lnSpc>
              <a:buClr>
                <a:srgbClr val="3790A6"/>
              </a:buClr>
              <a:buFont typeface="Arial"/>
              <a:buChar char="•"/>
              <a:tabLst>
                <a:tab pos="332740" algn="l"/>
              </a:tabLst>
            </a:pPr>
            <a:r>
              <a:rPr sz="3200" spc="-175" dirty="0">
                <a:latin typeface="Trebuchet MS"/>
                <a:cs typeface="Trebuchet MS"/>
              </a:rPr>
              <a:t>Eyelashes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55" dirty="0">
                <a:latin typeface="Trebuchet MS"/>
                <a:cs typeface="Trebuchet MS"/>
              </a:rPr>
              <a:t>secrete </a:t>
            </a:r>
            <a:r>
              <a:rPr sz="3200" spc="-120" dirty="0">
                <a:latin typeface="Trebuchet MS"/>
                <a:cs typeface="Trebuchet MS"/>
              </a:rPr>
              <a:t>oils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r>
              <a:rPr sz="3200" spc="-38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prevent</a:t>
            </a:r>
            <a:endParaRPr sz="3200">
              <a:latin typeface="Trebuchet MS"/>
              <a:cs typeface="Trebuchet MS"/>
            </a:endParaRPr>
          </a:p>
          <a:p>
            <a:pPr marL="2644140">
              <a:lnSpc>
                <a:spcPct val="100000"/>
              </a:lnSpc>
              <a:spcBef>
                <a:spcPts val="590"/>
              </a:spcBef>
            </a:pPr>
            <a:r>
              <a:rPr sz="3200" spc="-170" dirty="0">
                <a:latin typeface="Trebuchet MS"/>
                <a:cs typeface="Trebuchet MS"/>
              </a:rPr>
              <a:t>lids </a:t>
            </a:r>
            <a:r>
              <a:rPr sz="3200" spc="-130" dirty="0">
                <a:latin typeface="Trebuchet MS"/>
                <a:cs typeface="Trebuchet MS"/>
              </a:rPr>
              <a:t>from </a:t>
            </a:r>
            <a:r>
              <a:rPr sz="3200" spc="-170" dirty="0">
                <a:latin typeface="Trebuchet MS"/>
                <a:cs typeface="Trebuchet MS"/>
              </a:rPr>
              <a:t>sticking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together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59740"/>
            <a:ext cx="4053204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155" dirty="0">
                <a:solidFill>
                  <a:srgbClr val="FF0000"/>
                </a:solidFill>
              </a:rPr>
              <a:t>Muscles </a:t>
            </a:r>
            <a:r>
              <a:rPr sz="4900" spc="-260" dirty="0">
                <a:solidFill>
                  <a:srgbClr val="FF0000"/>
                </a:solidFill>
              </a:rPr>
              <a:t>of</a:t>
            </a:r>
            <a:r>
              <a:rPr sz="4900" spc="-170" dirty="0">
                <a:solidFill>
                  <a:srgbClr val="FF0000"/>
                </a:solidFill>
              </a:rPr>
              <a:t> </a:t>
            </a:r>
            <a:r>
              <a:rPr sz="4900" spc="-380" dirty="0">
                <a:solidFill>
                  <a:srgbClr val="FF0000"/>
                </a:solidFill>
              </a:rPr>
              <a:t>eye:-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1570989" y="1395095"/>
            <a:ext cx="7134225" cy="46031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4275" spc="-247" baseline="1169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600" b="1" i="1" spc="-165" dirty="0">
                <a:solidFill>
                  <a:srgbClr val="FF0000"/>
                </a:solidFill>
                <a:latin typeface="Trebuchet MS"/>
                <a:cs typeface="Trebuchet MS"/>
              </a:rPr>
              <a:t>Extrinsic </a:t>
            </a:r>
            <a:r>
              <a:rPr sz="36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muscles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60" dirty="0">
                <a:latin typeface="Trebuchet MS"/>
                <a:cs typeface="Trebuchet MS"/>
              </a:rPr>
              <a:t>muscles</a:t>
            </a:r>
            <a:r>
              <a:rPr sz="3200" spc="-43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located</a:t>
            </a:r>
            <a:endParaRPr sz="3200">
              <a:latin typeface="Trebuchet MS"/>
              <a:cs typeface="Trebuchet MS"/>
            </a:endParaRPr>
          </a:p>
          <a:p>
            <a:pPr marL="3872229" marR="30480">
              <a:lnSpc>
                <a:spcPct val="115500"/>
              </a:lnSpc>
              <a:spcBef>
                <a:spcPts val="5"/>
              </a:spcBef>
            </a:pPr>
            <a:r>
              <a:rPr sz="3200" spc="-135" dirty="0">
                <a:latin typeface="Trebuchet MS"/>
                <a:cs typeface="Trebuchet MS"/>
              </a:rPr>
              <a:t>outside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0" dirty="0">
                <a:latin typeface="Trebuchet MS"/>
                <a:cs typeface="Trebuchet MS"/>
              </a:rPr>
              <a:t>eye 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00" dirty="0">
                <a:latin typeface="Trebuchet MS"/>
                <a:cs typeface="Trebuchet MS"/>
              </a:rPr>
              <a:t>control </a:t>
            </a:r>
            <a:r>
              <a:rPr sz="3200" spc="-180" dirty="0">
                <a:latin typeface="Trebuchet MS"/>
                <a:cs typeface="Trebuchet MS"/>
              </a:rPr>
              <a:t>certain 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150" dirty="0">
                <a:latin typeface="Trebuchet MS"/>
                <a:cs typeface="Trebuchet MS"/>
              </a:rPr>
              <a:t>movements  </a:t>
            </a:r>
            <a:r>
              <a:rPr sz="3200" spc="-135" dirty="0">
                <a:latin typeface="Trebuchet MS"/>
                <a:cs typeface="Trebuchet MS"/>
              </a:rPr>
              <a:t>such </a:t>
            </a:r>
            <a:r>
              <a:rPr sz="3200" spc="-190" dirty="0">
                <a:latin typeface="Trebuchet MS"/>
                <a:cs typeface="Trebuchet MS"/>
              </a:rPr>
              <a:t>as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moving</a:t>
            </a:r>
            <a:endParaRPr sz="3200">
              <a:latin typeface="Trebuchet MS"/>
              <a:cs typeface="Trebuchet MS"/>
            </a:endParaRPr>
          </a:p>
          <a:p>
            <a:pPr marL="3872229">
              <a:lnSpc>
                <a:spcPct val="100000"/>
              </a:lnSpc>
              <a:spcBef>
                <a:spcPts val="590"/>
              </a:spcBef>
            </a:pP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29" dirty="0">
                <a:latin typeface="Trebuchet MS"/>
                <a:cs typeface="Trebuchet MS"/>
              </a:rPr>
              <a:t>eyeball</a:t>
            </a:r>
            <a:r>
              <a:rPr sz="3200" spc="1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from</a:t>
            </a:r>
            <a:endParaRPr sz="3200">
              <a:latin typeface="Trebuchet MS"/>
              <a:cs typeface="Trebuchet MS"/>
            </a:endParaRPr>
          </a:p>
          <a:p>
            <a:pPr marL="3759200" marR="852805" indent="113030">
              <a:lnSpc>
                <a:spcPct val="115399"/>
              </a:lnSpc>
              <a:spcBef>
                <a:spcPts val="5"/>
              </a:spcBef>
            </a:pPr>
            <a:r>
              <a:rPr sz="3200" spc="-160" dirty="0">
                <a:latin typeface="Trebuchet MS"/>
                <a:cs typeface="Trebuchet MS"/>
              </a:rPr>
              <a:t>side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60" dirty="0">
                <a:latin typeface="Trebuchet MS"/>
                <a:cs typeface="Trebuchet MS"/>
              </a:rPr>
              <a:t>side </a:t>
            </a:r>
            <a:r>
              <a:rPr sz="3200" spc="30" dirty="0">
                <a:latin typeface="Trebuchet MS"/>
                <a:cs typeface="Trebuchet MS"/>
              </a:rPr>
              <a:t>or  </a:t>
            </a:r>
            <a:r>
              <a:rPr sz="3200" spc="-145" dirty="0">
                <a:latin typeface="Trebuchet MS"/>
                <a:cs typeface="Trebuchet MS"/>
              </a:rPr>
              <a:t>rolling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eyes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6400" y="2057400"/>
            <a:ext cx="3276600" cy="4191000"/>
            <a:chOff x="1676400" y="2057400"/>
            <a:chExt cx="3276600" cy="4191000"/>
          </a:xfrm>
        </p:grpSpPr>
        <p:sp>
          <p:nvSpPr>
            <p:cNvPr id="5" name="object 5"/>
            <p:cNvSpPr/>
            <p:nvPr/>
          </p:nvSpPr>
          <p:spPr>
            <a:xfrm>
              <a:off x="1676400" y="2057400"/>
              <a:ext cx="2971800" cy="2209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4267200"/>
              <a:ext cx="3276600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</TotalTime>
  <Words>684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Anatomy of the Eye</vt:lpstr>
      <vt:lpstr>Eye Parts - Diagram</vt:lpstr>
      <vt:lpstr>Introduction</vt:lpstr>
      <vt:lpstr>Slide 4</vt:lpstr>
      <vt:lpstr>External Anatomy of the Eye</vt:lpstr>
      <vt:lpstr>Accessory Organs &amp; Eye Protection</vt:lpstr>
      <vt:lpstr>Slide 7</vt:lpstr>
      <vt:lpstr>Slide 8</vt:lpstr>
      <vt:lpstr>Muscles of eye:-</vt:lpstr>
      <vt:lpstr>Intrinsic muscles – muscles located inside the eye that  help hold the lens  in place &amp; modify  its shape</vt:lpstr>
      <vt:lpstr>Layers:- There are three layer of the eye</vt:lpstr>
      <vt:lpstr>Slide 12</vt:lpstr>
      <vt:lpstr>Slide 13</vt:lpstr>
      <vt:lpstr>Slide 14</vt:lpstr>
      <vt:lpstr>Pupil – rounded opening of the iris  through which light passes</vt:lpstr>
      <vt:lpstr>Eye Parts</vt:lpstr>
      <vt:lpstr>Slide 17</vt:lpstr>
      <vt:lpstr>Slide 18</vt:lpstr>
      <vt:lpstr>Lens – flexible, biconvex, crystal-like  structure that brings rays of  light into focus and produces  an image on the retina</vt:lpstr>
      <vt:lpstr>Slide 20</vt:lpstr>
      <vt:lpstr>Fluid in eye:-</vt:lpstr>
      <vt:lpstr>Slide 22</vt:lpstr>
      <vt:lpstr>Blood supply:-</vt:lpstr>
      <vt:lpstr>Tapetum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Eye</dc:title>
  <dc:creator>NAVY SEALs</dc:creator>
  <cp:lastModifiedBy>user</cp:lastModifiedBy>
  <cp:revision>6</cp:revision>
  <dcterms:created xsi:type="dcterms:W3CDTF">2020-08-15T04:41:46Z</dcterms:created>
  <dcterms:modified xsi:type="dcterms:W3CDTF">2022-04-26T07:30:29Z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2014-05-11T00:00:00Z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2020-08-15T00:00:00Z</vt:filetime>
  </property>
</Properties>
</file>