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1" r:id="rId6"/>
    <p:sldId id="275" r:id="rId7"/>
    <p:sldId id="262" r:id="rId8"/>
    <p:sldId id="273" r:id="rId9"/>
    <p:sldId id="263" r:id="rId10"/>
    <p:sldId id="264" r:id="rId11"/>
    <p:sldId id="265" r:id="rId12"/>
    <p:sldId id="276" r:id="rId13"/>
    <p:sldId id="266" r:id="rId14"/>
    <p:sldId id="267" r:id="rId15"/>
    <p:sldId id="268" r:id="rId16"/>
    <p:sldId id="269" r:id="rId17"/>
    <p:sldId id="270" r:id="rId18"/>
    <p:sldId id="271" r:id="rId19"/>
    <p:sldId id="277" r:id="rId20"/>
    <p:sldId id="272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4591F8-9349-44A9-BFAC-315F31B4A232}" type="datetimeFigureOut">
              <a:rPr lang="en-US" smtClean="0"/>
              <a:pPr/>
              <a:t>26/04/2022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39D5D2-21AC-4AA5-B060-1A87827221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SCLERA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943600"/>
            <a:ext cx="6400800" cy="762000"/>
          </a:xfrm>
        </p:spPr>
        <p:txBody>
          <a:bodyPr/>
          <a:lstStyle/>
          <a:p>
            <a:r>
              <a:rPr lang="en-US" dirty="0" err="1" smtClean="0"/>
              <a:t>Dr.SUJATA</a:t>
            </a:r>
            <a:r>
              <a:rPr lang="en-US" smtClean="0"/>
              <a:t> CHAREL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SCLERITIS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534400" cy="44497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u="sng" dirty="0" smtClean="0"/>
              <a:t>DEFI</a:t>
            </a:r>
            <a:r>
              <a:rPr lang="en-US" dirty="0" smtClean="0"/>
              <a:t> : Infiltration all layers 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u="sng" dirty="0" smtClean="0"/>
              <a:t>ETIO</a:t>
            </a:r>
            <a:r>
              <a:rPr lang="en-US" dirty="0" smtClean="0"/>
              <a:t> 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Connective tissue disease(50%)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Surgically induced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Infections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sz="4400" u="sng" dirty="0" smtClean="0">
                <a:solidFill>
                  <a:schemeClr val="accent1"/>
                </a:solidFill>
              </a:rPr>
              <a:t>         CLASSIFICATION 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sz="4000" b="1" dirty="0" smtClean="0"/>
              <a:t>Anterior </a:t>
            </a:r>
            <a:r>
              <a:rPr lang="en-US" sz="4000" b="1" dirty="0" err="1" smtClean="0"/>
              <a:t>Scleritis</a:t>
            </a:r>
            <a:r>
              <a:rPr lang="en-US" sz="4000" b="1" dirty="0" smtClean="0"/>
              <a:t>(98%) </a:t>
            </a:r>
            <a:r>
              <a:rPr lang="en-US" b="1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 </a:t>
            </a:r>
            <a:r>
              <a:rPr lang="en-US" dirty="0" err="1" smtClean="0"/>
              <a:t>Necrotising</a:t>
            </a:r>
            <a:r>
              <a:rPr lang="en-US" dirty="0" smtClean="0"/>
              <a:t> (85): Nodular / Diffuse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Necrotising</a:t>
            </a:r>
            <a:r>
              <a:rPr lang="en-US" dirty="0" smtClean="0"/>
              <a:t> (13%) : 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with inflammation 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without inflammation(</a:t>
            </a:r>
            <a:r>
              <a:rPr lang="en-US" dirty="0" err="1" smtClean="0"/>
              <a:t>Scleromalacia</a:t>
            </a:r>
            <a:r>
              <a:rPr lang="en-US" dirty="0" smtClean="0"/>
              <a:t>  </a:t>
            </a:r>
            <a:r>
              <a:rPr lang="en-US" dirty="0" err="1" smtClean="0"/>
              <a:t>perforans</a:t>
            </a:r>
            <a:r>
              <a:rPr lang="en-US" dirty="0" smtClean="0"/>
              <a:t>)   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</a:t>
            </a:r>
          </a:p>
          <a:p>
            <a:pPr marL="514350" indent="-514350">
              <a:buFont typeface="Courier New" pitchFamily="49" charset="0"/>
              <a:buChar char="o"/>
            </a:pPr>
            <a:endParaRPr lang="en-US" dirty="0" smtClean="0"/>
          </a:p>
          <a:p>
            <a:pPr marL="514350" indent="-514350">
              <a:buFont typeface="Courier New" pitchFamily="49" charset="0"/>
              <a:buChar char="o"/>
            </a:pPr>
            <a:endParaRPr lang="en-US" dirty="0" smtClean="0"/>
          </a:p>
          <a:p>
            <a:pPr marL="514350" indent="-514350">
              <a:buFont typeface="Courier New" pitchFamily="49" charset="0"/>
              <a:buChar char="o"/>
            </a:pPr>
            <a:r>
              <a:rPr lang="en-US" sz="4000" b="1" dirty="0" err="1" smtClean="0"/>
              <a:t>Posterrior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Scleritis</a:t>
            </a:r>
            <a:r>
              <a:rPr lang="en-US" sz="4000" b="1" dirty="0" smtClean="0"/>
              <a:t> (2%)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Documents and Settings\Administrator\Desktop\scleritis\opto_sclerite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8311321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686800" cy="5668963"/>
          </a:xfrm>
        </p:spPr>
        <p:txBody>
          <a:bodyPr/>
          <a:lstStyle/>
          <a:p>
            <a:r>
              <a:rPr lang="en-US" b="1" u="sng" dirty="0" smtClean="0"/>
              <a:t>Clinical presentation</a:t>
            </a:r>
          </a:p>
          <a:p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Bilateral / females / painful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Nodular : less circumscribed/dark red</a:t>
            </a:r>
          </a:p>
          <a:p>
            <a:pPr>
              <a:buNone/>
            </a:pPr>
            <a:r>
              <a:rPr lang="en-US" dirty="0" smtClean="0"/>
              <a:t>                     Annular </a:t>
            </a:r>
            <a:r>
              <a:rPr lang="en-US" dirty="0" err="1" smtClean="0"/>
              <a:t>scleritis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Necrotising</a:t>
            </a:r>
            <a:r>
              <a:rPr lang="en-US" dirty="0" smtClean="0"/>
              <a:t> : with </a:t>
            </a:r>
            <a:r>
              <a:rPr lang="en-US" dirty="0" err="1" smtClean="0"/>
              <a:t>inflamm</a:t>
            </a:r>
            <a:r>
              <a:rPr lang="en-US" dirty="0" smtClean="0"/>
              <a:t>. – red painful eye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None/>
            </a:pPr>
            <a:r>
              <a:rPr lang="en-US" dirty="0"/>
              <a:t>w</a:t>
            </a:r>
            <a:r>
              <a:rPr lang="en-US" dirty="0" smtClean="0"/>
              <a:t>ithout </a:t>
            </a:r>
            <a:r>
              <a:rPr lang="en-US" dirty="0" err="1" smtClean="0"/>
              <a:t>inflamm</a:t>
            </a:r>
            <a:r>
              <a:rPr lang="en-US" dirty="0" smtClean="0"/>
              <a:t>.- painless/melting/</a:t>
            </a:r>
            <a:r>
              <a:rPr lang="en-US" dirty="0" err="1" smtClean="0"/>
              <a:t>seroRA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686800" cy="6019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u="sng" dirty="0" smtClean="0"/>
              <a:t>COMPLICATIONS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Anterior </a:t>
            </a:r>
            <a:r>
              <a:rPr lang="en-US" dirty="0" err="1" smtClean="0"/>
              <a:t>uveitis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Sclerosing</a:t>
            </a:r>
            <a:r>
              <a:rPr lang="en-US" dirty="0" smtClean="0"/>
              <a:t> </a:t>
            </a:r>
            <a:r>
              <a:rPr lang="en-US" dirty="0" err="1" smtClean="0"/>
              <a:t>Keratitis</a:t>
            </a:r>
            <a:r>
              <a:rPr lang="en-US" dirty="0" smtClean="0"/>
              <a:t> : opacity/tongue/</a:t>
            </a:r>
            <a:r>
              <a:rPr lang="en-US" dirty="0" err="1" smtClean="0"/>
              <a:t>vasculari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Secondary glaucoma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Cataract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Corneal perforation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Posterior </a:t>
            </a:r>
            <a:r>
              <a:rPr lang="en-US" dirty="0" err="1" smtClean="0"/>
              <a:t>scleritis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229600" cy="470916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Posterior sclera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Variable presentation(</a:t>
            </a:r>
            <a:r>
              <a:rPr lang="en-US" dirty="0" err="1" smtClean="0"/>
              <a:t>dv</a:t>
            </a:r>
            <a:r>
              <a:rPr lang="en-US" dirty="0" smtClean="0"/>
              <a:t>/</a:t>
            </a:r>
            <a:r>
              <a:rPr lang="en-US" dirty="0" err="1" smtClean="0"/>
              <a:t>proptosis</a:t>
            </a:r>
            <a:r>
              <a:rPr lang="en-US" dirty="0" smtClean="0"/>
              <a:t> restricted movements/</a:t>
            </a:r>
            <a:r>
              <a:rPr lang="en-US" dirty="0" err="1" smtClean="0"/>
              <a:t>vitritis</a:t>
            </a:r>
            <a:r>
              <a:rPr lang="en-US" dirty="0" smtClean="0"/>
              <a:t>/</a:t>
            </a:r>
            <a:r>
              <a:rPr lang="en-US" dirty="0" err="1" smtClean="0"/>
              <a:t>odema</a:t>
            </a:r>
            <a:r>
              <a:rPr lang="en-US" dirty="0" smtClean="0"/>
              <a:t> disc/</a:t>
            </a:r>
            <a:r>
              <a:rPr lang="en-US" dirty="0" err="1" smtClean="0"/>
              <a:t>choroidal</a:t>
            </a:r>
            <a:r>
              <a:rPr lang="en-US" dirty="0" smtClean="0"/>
              <a:t> </a:t>
            </a:r>
            <a:r>
              <a:rPr lang="en-US" dirty="0" err="1" smtClean="0"/>
              <a:t>folds,exudative</a:t>
            </a:r>
            <a:r>
              <a:rPr lang="en-US" dirty="0" smtClean="0"/>
              <a:t> RD)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B – scan  /  CT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724400" cy="1143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INVESTIGATIONS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Full BC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RA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ANA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ANCA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VDRL/FTA-ABS</a:t>
            </a:r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Mantoux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LE/ANF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3962400" cy="9906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MANAGEMENT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686800" cy="46021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endParaRPr lang="en-US" b="1" u="sng" dirty="0" smtClean="0"/>
          </a:p>
          <a:p>
            <a:pPr>
              <a:buFont typeface="Courier New" pitchFamily="49" charset="0"/>
              <a:buChar char="o"/>
            </a:pPr>
            <a:r>
              <a:rPr lang="en-US" b="1" u="sng" dirty="0" smtClean="0"/>
              <a:t>ANTERIOR</a:t>
            </a:r>
            <a:r>
              <a:rPr lang="en-US" dirty="0" smtClean="0"/>
              <a:t> : NSAIDs   /   Steroids </a:t>
            </a:r>
            <a:r>
              <a:rPr lang="en-US" dirty="0" err="1" smtClean="0"/>
              <a:t>Topi</a:t>
            </a:r>
            <a:r>
              <a:rPr lang="en-US" dirty="0" smtClean="0"/>
              <a:t>/sys ;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</a:t>
            </a:r>
            <a:r>
              <a:rPr lang="en-US" dirty="0" err="1" smtClean="0"/>
              <a:t>Immunosupressives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In </a:t>
            </a:r>
            <a:r>
              <a:rPr lang="en-US" dirty="0" err="1" smtClean="0"/>
              <a:t>necrotising</a:t>
            </a:r>
            <a:r>
              <a:rPr lang="en-US" dirty="0" smtClean="0"/>
              <a:t>-Lubricants / </a:t>
            </a:r>
            <a:r>
              <a:rPr lang="en-US" dirty="0" err="1" smtClean="0"/>
              <a:t>Scleral</a:t>
            </a:r>
            <a:r>
              <a:rPr lang="en-US" dirty="0" smtClean="0"/>
              <a:t> patch graft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b="1" u="sng" dirty="0" smtClean="0"/>
          </a:p>
          <a:p>
            <a:pPr>
              <a:buFont typeface="Courier New" pitchFamily="49" charset="0"/>
              <a:buChar char="o"/>
            </a:pPr>
            <a:r>
              <a:rPr lang="en-US" b="1" u="sng" dirty="0" smtClean="0"/>
              <a:t>POSTERIOR</a:t>
            </a:r>
            <a:r>
              <a:rPr lang="en-US" dirty="0" smtClean="0"/>
              <a:t> : Same/intravenous  </a:t>
            </a:r>
            <a:r>
              <a:rPr lang="en-US" dirty="0" err="1" smtClean="0"/>
              <a:t>methy</a:t>
            </a:r>
            <a:r>
              <a:rPr lang="en-US" dirty="0" smtClean="0"/>
              <a:t> </a:t>
            </a:r>
            <a:r>
              <a:rPr lang="en-US" dirty="0" err="1" smtClean="0"/>
              <a:t>pred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STAPHYLOMAS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Ectasia</a:t>
            </a:r>
            <a:r>
              <a:rPr lang="en-US" dirty="0" smtClean="0"/>
              <a:t> outer coats / incarceration of </a:t>
            </a:r>
            <a:r>
              <a:rPr lang="en-US" dirty="0" err="1" smtClean="0"/>
              <a:t>uveal</a:t>
            </a:r>
            <a:endParaRPr lang="en-US" dirty="0" smtClean="0"/>
          </a:p>
        </p:txBody>
      </p:sp>
      <p:pic>
        <p:nvPicPr>
          <p:cNvPr id="4" name="Picture 3" descr="IMG0084"/>
          <p:cNvPicPr>
            <a:picLocks noChangeAspect="1" noChangeArrowheads="1"/>
          </p:cNvPicPr>
          <p:nvPr/>
        </p:nvPicPr>
        <p:blipFill>
          <a:blip r:embed="rId2"/>
          <a:srcRect l="1872" t="2809" r="2942" b="2007"/>
          <a:stretch>
            <a:fillRect/>
          </a:stretch>
        </p:blipFill>
        <p:spPr>
          <a:xfrm>
            <a:off x="611188" y="1557338"/>
            <a:ext cx="7343775" cy="489585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accent1"/>
                </a:solidFill>
              </a:rPr>
              <a:t>CLASSIFICATION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Anterior</a:t>
            </a:r>
            <a:r>
              <a:rPr lang="en-US" dirty="0" smtClean="0"/>
              <a:t> : partial/total  ; cornea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Intercalary </a:t>
            </a:r>
            <a:r>
              <a:rPr lang="en-US" dirty="0" smtClean="0"/>
              <a:t>: at </a:t>
            </a:r>
            <a:r>
              <a:rPr lang="en-US" dirty="0" err="1" smtClean="0"/>
              <a:t>limbus</a:t>
            </a:r>
            <a:r>
              <a:rPr lang="en-US" dirty="0" smtClean="0"/>
              <a:t> ; (</a:t>
            </a:r>
            <a:r>
              <a:rPr lang="en-US" dirty="0" err="1" smtClean="0"/>
              <a:t>surg</a:t>
            </a:r>
            <a:r>
              <a:rPr lang="en-US" dirty="0" smtClean="0"/>
              <a:t>/</a:t>
            </a:r>
            <a:r>
              <a:rPr lang="en-US" dirty="0" err="1" smtClean="0"/>
              <a:t>peri</a:t>
            </a:r>
            <a:r>
              <a:rPr lang="en-US" dirty="0" smtClean="0"/>
              <a:t>        ulcer/</a:t>
            </a:r>
            <a:r>
              <a:rPr lang="en-US" dirty="0" err="1" smtClean="0"/>
              <a:t>scleroperforans</a:t>
            </a:r>
            <a:r>
              <a:rPr lang="en-US" dirty="0" smtClean="0"/>
              <a:t>/</a:t>
            </a:r>
            <a:r>
              <a:rPr lang="en-US" dirty="0" err="1" smtClean="0"/>
              <a:t>sec.glaucoma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Ciliary</a:t>
            </a:r>
            <a:r>
              <a:rPr lang="en-US" b="1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cilary</a:t>
            </a:r>
            <a:r>
              <a:rPr lang="en-US" dirty="0" smtClean="0"/>
              <a:t> zone ;(</a:t>
            </a:r>
            <a:r>
              <a:rPr lang="en-US" dirty="0" err="1" smtClean="0"/>
              <a:t>sec.glaucoma</a:t>
            </a:r>
            <a:r>
              <a:rPr lang="en-US" dirty="0" smtClean="0"/>
              <a:t>/</a:t>
            </a:r>
            <a:r>
              <a:rPr lang="en-US" dirty="0" err="1" smtClean="0"/>
              <a:t>scleritis</a:t>
            </a:r>
            <a:r>
              <a:rPr lang="en-US" dirty="0" smtClean="0"/>
              <a:t>/trauma)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Equatorial </a:t>
            </a:r>
            <a:r>
              <a:rPr lang="en-US" dirty="0" smtClean="0"/>
              <a:t>: </a:t>
            </a:r>
            <a:r>
              <a:rPr lang="en-US" dirty="0" err="1" smtClean="0"/>
              <a:t>14mm</a:t>
            </a:r>
            <a:r>
              <a:rPr lang="en-US" dirty="0" smtClean="0"/>
              <a:t> behind </a:t>
            </a:r>
            <a:r>
              <a:rPr lang="en-US" dirty="0" err="1" smtClean="0"/>
              <a:t>limbus</a:t>
            </a:r>
            <a:r>
              <a:rPr lang="en-US" dirty="0" smtClean="0"/>
              <a:t> (</a:t>
            </a:r>
            <a:r>
              <a:rPr lang="en-US" dirty="0" err="1" smtClean="0"/>
              <a:t>scleritis</a:t>
            </a:r>
            <a:r>
              <a:rPr lang="en-US" dirty="0" smtClean="0"/>
              <a:t>/glaucoma/degenerative myopia)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Posterior</a:t>
            </a:r>
            <a:r>
              <a:rPr lang="en-US" dirty="0" smtClean="0"/>
              <a:t>: (degenerative myopia)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Opaque, 5/6</a:t>
            </a:r>
            <a:r>
              <a:rPr lang="en-US" baseline="30000" dirty="0" smtClean="0"/>
              <a:t>th</a:t>
            </a:r>
            <a:r>
              <a:rPr lang="en-US" dirty="0" smtClean="0"/>
              <a:t> of outer coat,      2/3 LAYERS 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EPISLERA - 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SCLERA PROPER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LAMINA FUSCA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1mm/0.5mm:  lamina </a:t>
            </a:r>
            <a:r>
              <a:rPr lang="en-US" dirty="0" err="1" smtClean="0"/>
              <a:t>cribrosa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343400" cy="1066800"/>
          </a:xfrm>
        </p:spPr>
        <p:txBody>
          <a:bodyPr/>
          <a:lstStyle/>
          <a:p>
            <a:r>
              <a:rPr lang="en-US" u="sng" dirty="0" smtClean="0"/>
              <a:t>Management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70916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R x of cause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Mild anterior : </a:t>
            </a:r>
            <a:r>
              <a:rPr lang="en-US" dirty="0" err="1" smtClean="0"/>
              <a:t>staphylectomy&amp;keratoplasty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Scleral</a:t>
            </a:r>
            <a:r>
              <a:rPr lang="en-US" dirty="0" smtClean="0"/>
              <a:t> thinning : </a:t>
            </a:r>
            <a:r>
              <a:rPr lang="en-US" dirty="0" err="1" smtClean="0"/>
              <a:t>Scleral</a:t>
            </a:r>
            <a:r>
              <a:rPr lang="en-US" dirty="0" smtClean="0"/>
              <a:t> patch graft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Blind eye : cosmetic </a:t>
            </a:r>
            <a:r>
              <a:rPr lang="en-US" dirty="0" err="1" smtClean="0"/>
              <a:t>surg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9600" dirty="0" smtClean="0"/>
              <a:t>  Thank you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057400"/>
            <a:ext cx="6324600" cy="45259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Inflammations(non-infective)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Infections </a:t>
            </a:r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Staphylomas</a:t>
            </a:r>
            <a:r>
              <a:rPr lang="en-US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Tumors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Congenital – Blue sclera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Inflammation(non-infective)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752600"/>
            <a:ext cx="54102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EPISCLERITIS</a:t>
            </a:r>
          </a:p>
          <a:p>
            <a:endParaRPr lang="en-US" dirty="0"/>
          </a:p>
          <a:p>
            <a:r>
              <a:rPr lang="en-US" dirty="0" smtClean="0"/>
              <a:t>SCLERITIS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EPISCLERITIS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DEFI : Benign / </a:t>
            </a:r>
            <a:r>
              <a:rPr lang="en-US" dirty="0" err="1" smtClean="0"/>
              <a:t>Selflimiting</a:t>
            </a:r>
            <a:r>
              <a:rPr lang="en-US" dirty="0" smtClean="0"/>
              <a:t> / Recurrent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ETIOPATHO : Allergic reaction to endogenous toxin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err="1" smtClean="0"/>
              <a:t>Asso</a:t>
            </a:r>
            <a:r>
              <a:rPr lang="en-US" dirty="0" smtClean="0"/>
              <a:t>. </a:t>
            </a:r>
            <a:r>
              <a:rPr lang="en-US" dirty="0" err="1" smtClean="0"/>
              <a:t>Collagenous</a:t>
            </a:r>
            <a:r>
              <a:rPr lang="en-US" dirty="0" smtClean="0"/>
              <a:t> diseases          </a:t>
            </a:r>
          </a:p>
          <a:p>
            <a:pPr>
              <a:buNone/>
            </a:pPr>
            <a:r>
              <a:rPr lang="en-US" dirty="0" smtClean="0"/>
              <a:t>                                Lymphocytic  infiltration </a:t>
            </a:r>
          </a:p>
          <a:p>
            <a:pPr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C/F :    History : </a:t>
            </a:r>
            <a:r>
              <a:rPr lang="en-US" dirty="0" err="1" smtClean="0"/>
              <a:t>Reccurence</a:t>
            </a:r>
            <a:r>
              <a:rPr lang="en-US" dirty="0" smtClean="0"/>
              <a:t> / Age /  Female  </a:t>
            </a:r>
          </a:p>
          <a:p>
            <a:pPr>
              <a:buNone/>
            </a:pPr>
            <a:r>
              <a:rPr lang="en-US" dirty="0" smtClean="0"/>
              <a:t>                  Symptoms : Red eye / mild pain /discomfort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Documents and Settings\Administrator\Desktop\scleritis\RedEye_02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629201"/>
            <a:ext cx="7696200" cy="57659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SIGNS : </a:t>
            </a:r>
            <a:r>
              <a:rPr lang="en-US" b="1" dirty="0" smtClean="0"/>
              <a:t>2</a:t>
            </a:r>
            <a:r>
              <a:rPr lang="en-US" dirty="0" smtClean="0"/>
              <a:t> types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Simple</a:t>
            </a:r>
            <a:r>
              <a:rPr lang="en-US" dirty="0" smtClean="0"/>
              <a:t> : Diffuse / </a:t>
            </a:r>
            <a:r>
              <a:rPr lang="en-US" dirty="0" err="1" smtClean="0"/>
              <a:t>Sectoral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Nodular</a:t>
            </a:r>
            <a:r>
              <a:rPr lang="en-US" dirty="0" smtClean="0"/>
              <a:t> : </a:t>
            </a:r>
            <a:r>
              <a:rPr lang="en-US" dirty="0" err="1" smtClean="0"/>
              <a:t>localised</a:t>
            </a:r>
            <a:r>
              <a:rPr lang="en-US" dirty="0" smtClean="0"/>
              <a:t>/raised/congested/hard/tender/site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u="sng" dirty="0" err="1" smtClean="0"/>
              <a:t>Episcleritis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Periodica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Fug</a:t>
            </a:r>
            <a:r>
              <a:rPr lang="en-US" dirty="0" err="1" smtClean="0"/>
              <a:t>ax</a:t>
            </a:r>
            <a:r>
              <a:rPr lang="en-US" dirty="0" smtClean="0"/>
              <a:t>  ;  fleeting/frequent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  (Differential Diagnosis)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133600"/>
            <a:ext cx="5105400" cy="4525963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err="1" smtClean="0"/>
              <a:t>Phlycten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Scleritis</a:t>
            </a:r>
            <a:r>
              <a:rPr lang="en-US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Conjunctivitis</a:t>
            </a:r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Pingiculitis</a:t>
            </a:r>
            <a:r>
              <a:rPr lang="en-US" dirty="0" smtClean="0"/>
              <a:t> 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657600" cy="1143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Management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2390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Depending on severity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u="sng" dirty="0" smtClean="0"/>
              <a:t>Topical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Lubricants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NSAIDs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Mild steroids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b="1" u="sng" dirty="0" smtClean="0"/>
              <a:t>Systemic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Oral </a:t>
            </a:r>
            <a:r>
              <a:rPr lang="en-US" dirty="0" err="1" smtClean="0"/>
              <a:t>NSAIDs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R x  of </a:t>
            </a:r>
            <a:r>
              <a:rPr lang="en-US" dirty="0" err="1" smtClean="0"/>
              <a:t>rhematism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221</TotalTime>
  <Words>327</Words>
  <Application>Microsoft Office PowerPoint</Application>
  <PresentationFormat>On-screen Show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Apex</vt:lpstr>
      <vt:lpstr>SCLERA</vt:lpstr>
      <vt:lpstr>ANATOMY</vt:lpstr>
      <vt:lpstr>Slide 3</vt:lpstr>
      <vt:lpstr>Inflammation(non-infective)</vt:lpstr>
      <vt:lpstr>EPISCLERITIS</vt:lpstr>
      <vt:lpstr>Slide 6</vt:lpstr>
      <vt:lpstr>Slide 7</vt:lpstr>
      <vt:lpstr>DD  (Differential Diagnosis)</vt:lpstr>
      <vt:lpstr>Management</vt:lpstr>
      <vt:lpstr>SCLERITIS</vt:lpstr>
      <vt:lpstr>Slide 11</vt:lpstr>
      <vt:lpstr>Slide 12</vt:lpstr>
      <vt:lpstr>Slide 13</vt:lpstr>
      <vt:lpstr>Slide 14</vt:lpstr>
      <vt:lpstr>Posterior scleritis</vt:lpstr>
      <vt:lpstr>INVESTIGATIONS</vt:lpstr>
      <vt:lpstr>MANAGEMENT</vt:lpstr>
      <vt:lpstr>STAPHYLOMAS</vt:lpstr>
      <vt:lpstr>Slide 19</vt:lpstr>
      <vt:lpstr>Management 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SCLERA</dc:title>
  <dc:creator>MRD4</dc:creator>
  <cp:lastModifiedBy>user</cp:lastModifiedBy>
  <cp:revision>33</cp:revision>
  <dcterms:created xsi:type="dcterms:W3CDTF">2008-02-26T07:42:10Z</dcterms:created>
  <dcterms:modified xsi:type="dcterms:W3CDTF">2022-04-26T07:29:58Z</dcterms:modified>
</cp:coreProperties>
</file>