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95067" y="397510"/>
            <a:ext cx="375386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2598546"/>
            <a:ext cx="6752590" cy="3464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26/04/2022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e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4600" y="2481452"/>
            <a:ext cx="5257799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spc="-5" dirty="0" smtClean="0"/>
              <a:t>          </a:t>
            </a:r>
            <a:r>
              <a:rPr sz="4400" spc="-5" smtClean="0"/>
              <a:t>EYE</a:t>
            </a:r>
            <a:r>
              <a:rPr sz="4400" spc="-75" smtClean="0"/>
              <a:t> </a:t>
            </a:r>
            <a:r>
              <a:rPr sz="4400" spc="-5" smtClean="0"/>
              <a:t>LID</a:t>
            </a:r>
            <a:r>
              <a:rPr lang="en-US" sz="4400" spc="-5" dirty="0" smtClean="0"/>
              <a:t/>
            </a:r>
            <a:br>
              <a:rPr lang="en-US" sz="4400" spc="-5" dirty="0" smtClean="0"/>
            </a:br>
            <a:r>
              <a:rPr lang="en-US" sz="4400" dirty="0" smtClean="0"/>
              <a:t>BY DR </a:t>
            </a:r>
            <a:r>
              <a:rPr lang="en-US" sz="4400" dirty="0" smtClean="0"/>
              <a:t>SUJATA CHAREL</a:t>
            </a:r>
            <a:br>
              <a:rPr lang="en-US" sz="4400" dirty="0" smtClean="0"/>
            </a:b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66" y="397510"/>
            <a:ext cx="7346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INVOLUTIONAL </a:t>
            </a:r>
            <a:r>
              <a:rPr spc="-5" dirty="0"/>
              <a:t>[senile] </a:t>
            </a:r>
            <a:r>
              <a:rPr spc="-15" dirty="0"/>
              <a:t>ECTROPION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257045"/>
            <a:ext cx="7955915" cy="490410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287020" indent="-342900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It is the </a:t>
            </a:r>
            <a:r>
              <a:rPr sz="2000" spc="-10" dirty="0">
                <a:latin typeface="Calibri"/>
                <a:cs typeface="Calibri"/>
              </a:rPr>
              <a:t>commenest form, </a:t>
            </a:r>
            <a:r>
              <a:rPr sz="2000" dirty="0">
                <a:latin typeface="Calibri"/>
                <a:cs typeface="Calibri"/>
              </a:rPr>
              <a:t>which </a:t>
            </a:r>
            <a:r>
              <a:rPr sz="2000" spc="-10" dirty="0">
                <a:latin typeface="Calibri"/>
                <a:cs typeface="Calibri"/>
              </a:rPr>
              <a:t>affects </a:t>
            </a:r>
            <a:r>
              <a:rPr sz="2000" dirty="0">
                <a:latin typeface="Calibri"/>
                <a:cs typeface="Calibri"/>
              </a:rPr>
              <a:t>in </a:t>
            </a:r>
            <a:r>
              <a:rPr sz="2000" spc="-15" dirty="0">
                <a:latin typeface="Calibri"/>
                <a:cs typeface="Calibri"/>
              </a:rPr>
              <a:t>elderly.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5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due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excessive  </a:t>
            </a:r>
            <a:r>
              <a:rPr sz="2000" spc="-10" dirty="0">
                <a:latin typeface="Calibri"/>
                <a:cs typeface="Calibri"/>
              </a:rPr>
              <a:t>horizontal </a:t>
            </a:r>
            <a:r>
              <a:rPr sz="2000" spc="-5" dirty="0">
                <a:latin typeface="Calibri"/>
                <a:cs typeface="Calibri"/>
              </a:rPr>
              <a:t>lid-length with weakness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preseptal </a:t>
            </a:r>
            <a:r>
              <a:rPr sz="2000" spc="-5" dirty="0">
                <a:latin typeface="Calibri"/>
                <a:cs typeface="Calibri"/>
              </a:rPr>
              <a:t>portion of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orbicularis oculi.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25" dirty="0">
                <a:latin typeface="Calibri"/>
                <a:cs typeface="Calibri"/>
              </a:rPr>
              <a:t>Treatment: </a:t>
            </a:r>
            <a:r>
              <a:rPr sz="2000" dirty="0">
                <a:latin typeface="Calibri"/>
                <a:cs typeface="Calibri"/>
              </a:rPr>
              <a:t>It is </a:t>
            </a:r>
            <a:r>
              <a:rPr sz="2000" spc="-10" dirty="0">
                <a:latin typeface="Calibri"/>
                <a:cs typeface="Calibri"/>
              </a:rPr>
              <a:t>corrected </a:t>
            </a:r>
            <a:r>
              <a:rPr sz="2000" spc="-5" dirty="0">
                <a:latin typeface="Calibri"/>
                <a:cs typeface="Calibri"/>
              </a:rPr>
              <a:t>by reducing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horizontal </a:t>
            </a:r>
            <a:r>
              <a:rPr sz="2000" spc="-5" dirty="0">
                <a:latin typeface="Calibri"/>
                <a:cs typeface="Calibri"/>
              </a:rPr>
              <a:t>lid </a:t>
            </a:r>
            <a:r>
              <a:rPr sz="2000" spc="-10" dirty="0">
                <a:latin typeface="Calibri"/>
                <a:cs typeface="Calibri"/>
              </a:rPr>
              <a:t>laxity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Zeiglers </a:t>
            </a:r>
            <a:r>
              <a:rPr sz="2000" b="1" spc="-5" dirty="0">
                <a:latin typeface="Calibri"/>
                <a:cs typeface="Calibri"/>
              </a:rPr>
              <a:t>cautery: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correct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medial lid </a:t>
            </a:r>
            <a:r>
              <a:rPr sz="2000" spc="-10" dirty="0">
                <a:latin typeface="Calibri"/>
                <a:cs typeface="Calibri"/>
              </a:rPr>
              <a:t>laxity </a:t>
            </a:r>
            <a:r>
              <a:rPr sz="2000" spc="-5" dirty="0">
                <a:latin typeface="Calibri"/>
                <a:cs typeface="Calibri"/>
              </a:rPr>
              <a:t>with punctal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eversion.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Medial conjunctivoplasty: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mild cases of medial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ectropion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Horizontal </a:t>
            </a:r>
            <a:r>
              <a:rPr sz="2000" b="1" dirty="0">
                <a:latin typeface="Calibri"/>
                <a:cs typeface="Calibri"/>
              </a:rPr>
              <a:t>lid </a:t>
            </a:r>
            <a:r>
              <a:rPr sz="2000" b="1" spc="-5" dirty="0">
                <a:latin typeface="Calibri"/>
                <a:cs typeface="Calibri"/>
              </a:rPr>
              <a:t>shortening: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10" dirty="0">
                <a:latin typeface="Calibri"/>
                <a:cs typeface="Calibri"/>
              </a:rPr>
              <a:t>correct </a:t>
            </a:r>
            <a:r>
              <a:rPr sz="2000" spc="-5" dirty="0">
                <a:latin typeface="Calibri"/>
                <a:cs typeface="Calibri"/>
              </a:rPr>
              <a:t>ectropion </a:t>
            </a:r>
            <a:r>
              <a:rPr sz="2000" spc="-10" dirty="0">
                <a:latin typeface="Calibri"/>
                <a:cs typeface="Calibri"/>
              </a:rPr>
              <a:t>involving </a:t>
            </a:r>
            <a:r>
              <a:rPr sz="2000" dirty="0">
                <a:latin typeface="Calibri"/>
                <a:cs typeface="Calibri"/>
              </a:rPr>
              <a:t>the whole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lid.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500">
              <a:latin typeface="Times New Roman"/>
              <a:cs typeface="Times New Roman"/>
            </a:endParaRPr>
          </a:p>
          <a:p>
            <a:pPr marL="355600" marR="360045" indent="-342900">
              <a:lnSpc>
                <a:spcPct val="80000"/>
              </a:lnSpc>
              <a:spcBef>
                <a:spcPts val="5"/>
              </a:spcBef>
            </a:pPr>
            <a:r>
              <a:rPr sz="2000" b="1" spc="-20" dirty="0">
                <a:latin typeface="Calibri"/>
                <a:cs typeface="Calibri"/>
              </a:rPr>
              <a:t>Bick’s </a:t>
            </a:r>
            <a:r>
              <a:rPr sz="2000" b="1" spc="-5" dirty="0">
                <a:latin typeface="Calibri"/>
                <a:cs typeface="Calibri"/>
              </a:rPr>
              <a:t>procedure: </a:t>
            </a:r>
            <a:r>
              <a:rPr sz="2000" spc="-15" dirty="0">
                <a:latin typeface="Calibri"/>
                <a:cs typeface="Calibri"/>
              </a:rPr>
              <a:t>excision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 full thickness </a:t>
            </a:r>
            <a:r>
              <a:rPr sz="2000" spc="-5" dirty="0">
                <a:latin typeface="Calibri"/>
                <a:cs typeface="Calibri"/>
              </a:rPr>
              <a:t>triangular wedge of lid </a:t>
            </a:r>
            <a:r>
              <a:rPr sz="2000" spc="-15" dirty="0">
                <a:latin typeface="Calibri"/>
                <a:cs typeface="Calibri"/>
              </a:rPr>
              <a:t>at </a:t>
            </a:r>
            <a:r>
              <a:rPr sz="2000" dirty="0">
                <a:latin typeface="Calibri"/>
                <a:cs typeface="Calibri"/>
              </a:rPr>
              <a:t>the  </a:t>
            </a:r>
            <a:r>
              <a:rPr sz="2000" spc="-5" dirty="0">
                <a:latin typeface="Calibri"/>
                <a:cs typeface="Calibri"/>
              </a:rPr>
              <a:t>outer canthus </a:t>
            </a:r>
            <a:r>
              <a:rPr sz="2000" dirty="0">
                <a:latin typeface="Calibri"/>
                <a:cs typeface="Calibri"/>
              </a:rPr>
              <a:t>and then </a:t>
            </a:r>
            <a:r>
              <a:rPr sz="2000" spc="-10" dirty="0">
                <a:latin typeface="Calibri"/>
                <a:cs typeface="Calibri"/>
              </a:rPr>
              <a:t>suture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vertically.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50">
              <a:latin typeface="Times New Roman"/>
              <a:cs typeface="Times New Roman"/>
            </a:endParaRPr>
          </a:p>
          <a:p>
            <a:pPr marL="355600" marR="5080" indent="-342900">
              <a:lnSpc>
                <a:spcPts val="1920"/>
              </a:lnSpc>
              <a:spcBef>
                <a:spcPts val="5"/>
              </a:spcBef>
            </a:pPr>
            <a:r>
              <a:rPr sz="2000" b="1" spc="-10" dirty="0">
                <a:latin typeface="Calibri"/>
                <a:cs typeface="Calibri"/>
              </a:rPr>
              <a:t>Byron- </a:t>
            </a:r>
            <a:r>
              <a:rPr sz="2000" b="1" dirty="0">
                <a:latin typeface="Calibri"/>
                <a:cs typeface="Calibri"/>
              </a:rPr>
              <a:t>smith </a:t>
            </a:r>
            <a:r>
              <a:rPr sz="2000" b="1" spc="-5" dirty="0">
                <a:latin typeface="Calibri"/>
                <a:cs typeface="Calibri"/>
              </a:rPr>
              <a:t>modification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0" dirty="0">
                <a:latin typeface="Calibri"/>
                <a:cs typeface="Calibri"/>
              </a:rPr>
              <a:t>kuhnt </a:t>
            </a:r>
            <a:r>
              <a:rPr sz="2000" b="1" spc="-5" dirty="0">
                <a:latin typeface="Calibri"/>
                <a:cs typeface="Calibri"/>
              </a:rPr>
              <a:t>szymanowski procedure</a:t>
            </a:r>
            <a:r>
              <a:rPr sz="2000" spc="-5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pentagonal  </a:t>
            </a:r>
            <a:r>
              <a:rPr sz="2000" spc="-5" dirty="0">
                <a:latin typeface="Calibri"/>
                <a:cs typeface="Calibri"/>
              </a:rPr>
              <a:t>wedge resection 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lid margin, along with </a:t>
            </a:r>
            <a:r>
              <a:rPr sz="2000" spc="-15" dirty="0">
                <a:latin typeface="Calibri"/>
                <a:cs typeface="Calibri"/>
              </a:rPr>
              <a:t>excision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a triangular </a:t>
            </a:r>
            <a:r>
              <a:rPr sz="2000" spc="-5" dirty="0">
                <a:latin typeface="Calibri"/>
                <a:cs typeface="Calibri"/>
              </a:rPr>
              <a:t>skin  flap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laterally.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7947" y="109274"/>
            <a:ext cx="4170044" cy="3484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228600"/>
            <a:ext cx="3657600" cy="297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2127" y="3157726"/>
            <a:ext cx="4245864" cy="37002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352800"/>
            <a:ext cx="3657600" cy="312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3128" y="33528"/>
            <a:ext cx="4322064" cy="34076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228600"/>
            <a:ext cx="3733800" cy="2819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32779" y="3295015"/>
            <a:ext cx="171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V – Y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529328" y="3462528"/>
            <a:ext cx="4398264" cy="32918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24400" y="3657600"/>
            <a:ext cx="3810000" cy="27035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461899"/>
            <a:ext cx="5554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CICATRICIAL</a:t>
            </a:r>
            <a:r>
              <a:rPr sz="4400" spc="-50" dirty="0"/>
              <a:t> </a:t>
            </a:r>
            <a:r>
              <a:rPr sz="4400" spc="-10" dirty="0"/>
              <a:t>ECTROPION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347216" y="1905000"/>
            <a:ext cx="6196584" cy="3762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461899"/>
            <a:ext cx="5554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/>
              <a:t>CICATRICIAL</a:t>
            </a:r>
            <a:r>
              <a:rPr sz="4400" spc="-50" dirty="0"/>
              <a:t> </a:t>
            </a:r>
            <a:r>
              <a:rPr sz="4400" spc="-10" dirty="0"/>
              <a:t>ECTROPION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994015" cy="43694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821690" indent="-342900">
              <a:lnSpc>
                <a:spcPts val="24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It </a:t>
            </a:r>
            <a:r>
              <a:rPr sz="2500" dirty="0">
                <a:latin typeface="Calibri"/>
                <a:cs typeface="Calibri"/>
              </a:rPr>
              <a:t>is </a:t>
            </a:r>
            <a:r>
              <a:rPr sz="2500" spc="-5" dirty="0">
                <a:latin typeface="Calibri"/>
                <a:cs typeface="Calibri"/>
              </a:rPr>
              <a:t>caused </a:t>
            </a:r>
            <a:r>
              <a:rPr sz="2500" spc="-10" dirty="0">
                <a:latin typeface="Calibri"/>
                <a:cs typeface="Calibri"/>
              </a:rPr>
              <a:t>by </a:t>
            </a:r>
            <a:r>
              <a:rPr sz="2500" spc="-15" dirty="0">
                <a:latin typeface="Calibri"/>
                <a:cs typeface="Calibri"/>
              </a:rPr>
              <a:t>contracture </a:t>
            </a:r>
            <a:r>
              <a:rPr sz="2500" spc="-5" dirty="0">
                <a:latin typeface="Calibri"/>
                <a:cs typeface="Calibri"/>
              </a:rPr>
              <a:t>of the skin and underlying  tissues.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Causes: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739140" algn="l"/>
              </a:tabLst>
            </a:pPr>
            <a:r>
              <a:rPr sz="2500" spc="-5" dirty="0">
                <a:latin typeface="Calibri"/>
                <a:cs typeface="Calibri"/>
              </a:rPr>
              <a:t>1.	Burns [chemical/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thermal].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739140" algn="l"/>
              </a:tabLst>
            </a:pPr>
            <a:r>
              <a:rPr sz="2500" spc="-5" dirty="0">
                <a:latin typeface="Calibri"/>
                <a:cs typeface="Calibri"/>
              </a:rPr>
              <a:t>2.	</a:t>
            </a:r>
            <a:r>
              <a:rPr sz="2500" spc="-30" dirty="0">
                <a:latin typeface="Calibri"/>
                <a:cs typeface="Calibri"/>
              </a:rPr>
              <a:t>Trauma.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3.Inflammation.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dirty="0">
                <a:latin typeface="Calibri"/>
                <a:cs typeface="Calibri"/>
              </a:rPr>
              <a:t>[it </a:t>
            </a:r>
            <a:r>
              <a:rPr sz="2500" spc="-20" dirty="0">
                <a:latin typeface="Calibri"/>
                <a:cs typeface="Calibri"/>
              </a:rPr>
              <a:t>affects </a:t>
            </a:r>
            <a:r>
              <a:rPr sz="2500" dirty="0">
                <a:latin typeface="Calibri"/>
                <a:cs typeface="Calibri"/>
              </a:rPr>
              <a:t>either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dirty="0">
                <a:latin typeface="Calibri"/>
                <a:cs typeface="Calibri"/>
              </a:rPr>
              <a:t>or </a:t>
            </a:r>
            <a:r>
              <a:rPr sz="2500" spc="-10" dirty="0">
                <a:latin typeface="Calibri"/>
                <a:cs typeface="Calibri"/>
              </a:rPr>
              <a:t>lower</a:t>
            </a:r>
            <a:r>
              <a:rPr sz="2500" spc="6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lid]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5" dirty="0">
                <a:latin typeface="Calibri"/>
                <a:cs typeface="Calibri"/>
              </a:rPr>
              <a:t>Treatment: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1. </a:t>
            </a:r>
            <a:r>
              <a:rPr sz="2500" spc="-10" dirty="0">
                <a:latin typeface="Calibri"/>
                <a:cs typeface="Calibri"/>
              </a:rPr>
              <a:t>Excision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spc="-10" dirty="0">
                <a:latin typeface="Calibri"/>
                <a:cs typeface="Calibri"/>
              </a:rPr>
              <a:t>scar </a:t>
            </a:r>
            <a:r>
              <a:rPr sz="2500" spc="-5" dirty="0">
                <a:latin typeface="Calibri"/>
                <a:cs typeface="Calibri"/>
              </a:rPr>
              <a:t>with a skin </a:t>
            </a:r>
            <a:r>
              <a:rPr sz="2500" spc="-15" dirty="0">
                <a:latin typeface="Calibri"/>
                <a:cs typeface="Calibri"/>
              </a:rPr>
              <a:t>graft to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raw </a:t>
            </a:r>
            <a:r>
              <a:rPr sz="2500" spc="-5" dirty="0">
                <a:latin typeface="Calibri"/>
                <a:cs typeface="Calibri"/>
              </a:rPr>
              <a:t>area. </a:t>
            </a:r>
            <a:r>
              <a:rPr sz="2500" dirty="0">
                <a:latin typeface="Calibri"/>
                <a:cs typeface="Calibri"/>
              </a:rPr>
              <a:t>Skin 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spc="-10" dirty="0">
                <a:latin typeface="Calibri"/>
                <a:cs typeface="Calibri"/>
              </a:rPr>
              <a:t>opposite </a:t>
            </a:r>
            <a:r>
              <a:rPr sz="2500" spc="-5" dirty="0">
                <a:latin typeface="Calibri"/>
                <a:cs typeface="Calibri"/>
              </a:rPr>
              <a:t>upper </a:t>
            </a:r>
            <a:r>
              <a:rPr sz="2500" spc="-20" dirty="0">
                <a:latin typeface="Calibri"/>
                <a:cs typeface="Calibri"/>
              </a:rPr>
              <a:t>eye </a:t>
            </a:r>
            <a:r>
              <a:rPr sz="2500" dirty="0">
                <a:latin typeface="Calibri"/>
                <a:cs typeface="Calibri"/>
              </a:rPr>
              <a:t>lid </a:t>
            </a:r>
            <a:r>
              <a:rPr sz="2500" spc="-5" dirty="0">
                <a:latin typeface="Calibri"/>
                <a:cs typeface="Calibri"/>
              </a:rPr>
              <a:t>is </a:t>
            </a:r>
            <a:r>
              <a:rPr sz="2500" dirty="0">
                <a:latin typeface="Calibri"/>
                <a:cs typeface="Calibri"/>
              </a:rPr>
              <a:t>ideal </a:t>
            </a:r>
            <a:r>
              <a:rPr sz="2500" spc="-25" dirty="0">
                <a:latin typeface="Calibri"/>
                <a:cs typeface="Calibri"/>
              </a:rPr>
              <a:t>for </a:t>
            </a:r>
            <a:r>
              <a:rPr sz="2500" dirty="0">
                <a:latin typeface="Calibri"/>
                <a:cs typeface="Calibri"/>
              </a:rPr>
              <a:t>this</a:t>
            </a:r>
            <a:r>
              <a:rPr sz="2500" spc="114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purpose.</a:t>
            </a:r>
            <a:endParaRPr sz="2500">
              <a:latin typeface="Calibri"/>
              <a:cs typeface="Calibri"/>
            </a:endParaRPr>
          </a:p>
          <a:p>
            <a:pPr marL="355600" marR="192405" indent="-342900">
              <a:lnSpc>
                <a:spcPct val="80000"/>
              </a:lnSpc>
              <a:spcBef>
                <a:spcPts val="625"/>
              </a:spcBef>
              <a:buFont typeface="Arial"/>
              <a:buChar char="•"/>
              <a:tabLst>
                <a:tab pos="354965" algn="l"/>
                <a:tab pos="355600" algn="l"/>
                <a:tab pos="5648325" algn="l"/>
                <a:tab pos="7548245" algn="l"/>
              </a:tabLst>
            </a:pPr>
            <a:r>
              <a:rPr sz="2500" spc="-5" dirty="0">
                <a:latin typeface="Calibri"/>
                <a:cs typeface="Calibri"/>
              </a:rPr>
              <a:t>2.L</a:t>
            </a:r>
            <a:r>
              <a:rPr sz="2500" spc="5" dirty="0">
                <a:latin typeface="Calibri"/>
                <a:cs typeface="Calibri"/>
              </a:rPr>
              <a:t>e</a:t>
            </a:r>
            <a:r>
              <a:rPr sz="2500" spc="-10" dirty="0">
                <a:latin typeface="Calibri"/>
                <a:cs typeface="Calibri"/>
              </a:rPr>
              <a:t>n</a:t>
            </a:r>
            <a:r>
              <a:rPr sz="2500" spc="-40" dirty="0">
                <a:latin typeface="Calibri"/>
                <a:cs typeface="Calibri"/>
              </a:rPr>
              <a:t>g</a:t>
            </a:r>
            <a:r>
              <a:rPr sz="2500" spc="-5" dirty="0">
                <a:latin typeface="Calibri"/>
                <a:cs typeface="Calibri"/>
              </a:rPr>
              <a:t>th</a:t>
            </a:r>
            <a:r>
              <a:rPr sz="2500" spc="5" dirty="0">
                <a:latin typeface="Calibri"/>
                <a:cs typeface="Calibri"/>
              </a:rPr>
              <a:t>e</a:t>
            </a:r>
            <a:r>
              <a:rPr sz="2500" spc="-10" dirty="0">
                <a:latin typeface="Calibri"/>
                <a:cs typeface="Calibri"/>
              </a:rPr>
              <a:t>nin</a:t>
            </a:r>
            <a:r>
              <a:rPr sz="2500" spc="-5" dirty="0">
                <a:latin typeface="Calibri"/>
                <a:cs typeface="Calibri"/>
              </a:rPr>
              <a:t>g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o</a:t>
            </a:r>
            <a:r>
              <a:rPr sz="2500" spc="-5" dirty="0">
                <a:latin typeface="Calibri"/>
                <a:cs typeface="Calibri"/>
              </a:rPr>
              <a:t>f </a:t>
            </a:r>
            <a:r>
              <a:rPr sz="2500" spc="5" dirty="0">
                <a:latin typeface="Calibri"/>
                <a:cs typeface="Calibri"/>
              </a:rPr>
              <a:t>t</a:t>
            </a:r>
            <a:r>
              <a:rPr sz="2500" spc="-10" dirty="0">
                <a:latin typeface="Calibri"/>
                <a:cs typeface="Calibri"/>
              </a:rPr>
              <a:t>h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30" dirty="0">
                <a:latin typeface="Calibri"/>
                <a:cs typeface="Calibri"/>
              </a:rPr>
              <a:t>v</a:t>
            </a:r>
            <a:r>
              <a:rPr sz="2500" spc="-5" dirty="0">
                <a:latin typeface="Calibri"/>
                <a:cs typeface="Calibri"/>
              </a:rPr>
              <a:t>e</a:t>
            </a:r>
            <a:r>
              <a:rPr sz="2500" spc="5" dirty="0">
                <a:latin typeface="Calibri"/>
                <a:cs typeface="Calibri"/>
              </a:rPr>
              <a:t>r</a:t>
            </a:r>
            <a:r>
              <a:rPr sz="2500" spc="-5" dirty="0">
                <a:latin typeface="Calibri"/>
                <a:cs typeface="Calibri"/>
              </a:rPr>
              <a:t>t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30" dirty="0">
                <a:latin typeface="Calibri"/>
                <a:cs typeface="Calibri"/>
              </a:rPr>
              <a:t>c</a:t>
            </a:r>
            <a:r>
              <a:rPr sz="2500" spc="-5" dirty="0">
                <a:latin typeface="Calibri"/>
                <a:cs typeface="Calibri"/>
              </a:rPr>
              <a:t>al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sh</a:t>
            </a:r>
            <a:r>
              <a:rPr sz="2500" spc="-5" dirty="0">
                <a:latin typeface="Calibri"/>
                <a:cs typeface="Calibri"/>
              </a:rPr>
              <a:t>or</a:t>
            </a:r>
            <a:r>
              <a:rPr sz="2500" spc="-15" dirty="0">
                <a:latin typeface="Calibri"/>
                <a:cs typeface="Calibri"/>
              </a:rPr>
              <a:t>t</a:t>
            </a:r>
            <a:r>
              <a:rPr sz="2500" spc="-5" dirty="0">
                <a:latin typeface="Calibri"/>
                <a:cs typeface="Calibri"/>
              </a:rPr>
              <a:t>en</a:t>
            </a:r>
            <a:r>
              <a:rPr sz="2500" spc="5" dirty="0">
                <a:latin typeface="Calibri"/>
                <a:cs typeface="Calibri"/>
              </a:rPr>
              <a:t>i</a:t>
            </a:r>
            <a:r>
              <a:rPr sz="2500" spc="-10" dirty="0">
                <a:latin typeface="Calibri"/>
                <a:cs typeface="Calibri"/>
              </a:rPr>
              <a:t>n</a:t>
            </a:r>
            <a:r>
              <a:rPr sz="2500" spc="-5" dirty="0">
                <a:latin typeface="Calibri"/>
                <a:cs typeface="Calibri"/>
              </a:rPr>
              <a:t>g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5" dirty="0">
                <a:latin typeface="Calibri"/>
                <a:cs typeface="Calibri"/>
              </a:rPr>
              <a:t>o</a:t>
            </a:r>
            <a:r>
              <a:rPr sz="2500" spc="-5" dirty="0">
                <a:latin typeface="Calibri"/>
                <a:cs typeface="Calibri"/>
              </a:rPr>
              <a:t>f 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l</a:t>
            </a:r>
            <a:r>
              <a:rPr sz="2500" dirty="0">
                <a:latin typeface="Calibri"/>
                <a:cs typeface="Calibri"/>
              </a:rPr>
              <a:t>i</a:t>
            </a:r>
            <a:r>
              <a:rPr sz="2500" spc="-5" dirty="0">
                <a:latin typeface="Calibri"/>
                <a:cs typeface="Calibri"/>
              </a:rPr>
              <a:t>d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–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25" dirty="0">
                <a:latin typeface="Calibri"/>
                <a:cs typeface="Calibri"/>
              </a:rPr>
              <a:t>b</a:t>
            </a:r>
            <a:r>
              <a:rPr sz="2500" spc="-5" dirty="0">
                <a:latin typeface="Calibri"/>
                <a:cs typeface="Calibri"/>
              </a:rPr>
              <a:t>y</a:t>
            </a:r>
            <a:r>
              <a:rPr sz="2500" dirty="0">
                <a:latin typeface="Calibri"/>
                <a:cs typeface="Calibri"/>
              </a:rPr>
              <a:t>	</a:t>
            </a:r>
            <a:r>
              <a:rPr sz="2500" spc="-10" dirty="0">
                <a:latin typeface="Calibri"/>
                <a:cs typeface="Calibri"/>
              </a:rPr>
              <a:t>Z</a:t>
            </a:r>
            <a:r>
              <a:rPr sz="2500" spc="-5" dirty="0">
                <a:latin typeface="Calibri"/>
                <a:cs typeface="Calibri"/>
              </a:rPr>
              <a:t>-  </a:t>
            </a:r>
            <a:r>
              <a:rPr sz="2500" spc="-35" dirty="0">
                <a:latin typeface="Calibri"/>
                <a:cs typeface="Calibri"/>
              </a:rPr>
              <a:t>Plasty.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3960" y="461899"/>
            <a:ext cx="5194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PARALYTIC</a:t>
            </a:r>
            <a:r>
              <a:rPr sz="4400" spc="-45" dirty="0"/>
              <a:t> </a:t>
            </a:r>
            <a:r>
              <a:rPr sz="4400" spc="-10" dirty="0"/>
              <a:t>ECTROPION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14500" y="1717548"/>
            <a:ext cx="5715000" cy="429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3960" y="461899"/>
            <a:ext cx="51949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80" dirty="0"/>
              <a:t>PARALYTIC</a:t>
            </a:r>
            <a:r>
              <a:rPr sz="4400" spc="-45" dirty="0"/>
              <a:t> </a:t>
            </a:r>
            <a:r>
              <a:rPr sz="4400" spc="-10" dirty="0"/>
              <a:t>ECTROPION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7898130" cy="384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ts val="2375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Due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paralysis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 orbicularis oculi and also </a:t>
            </a:r>
            <a:r>
              <a:rPr sz="2200" spc="-10" dirty="0">
                <a:latin typeface="Calibri"/>
                <a:cs typeface="Calibri"/>
              </a:rPr>
              <a:t>assosiated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lagophthalmos.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latin typeface="Calibri"/>
                <a:cs typeface="Calibri"/>
              </a:rPr>
              <a:t>Treatment: </a:t>
            </a:r>
            <a:r>
              <a:rPr sz="2200" spc="-5" dirty="0">
                <a:latin typeface="Calibri"/>
                <a:cs typeface="Calibri"/>
              </a:rPr>
              <a:t>the main aim is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prevent </a:t>
            </a:r>
            <a:r>
              <a:rPr sz="2200" spc="-10" dirty="0">
                <a:latin typeface="Calibri"/>
                <a:cs typeface="Calibri"/>
              </a:rPr>
              <a:t>exposure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keratitis.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1. in mild cases: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515110" algn="l"/>
              </a:tabLst>
            </a:pPr>
            <a:r>
              <a:rPr sz="2200" spc="-10" dirty="0">
                <a:latin typeface="Calibri"/>
                <a:cs typeface="Calibri"/>
              </a:rPr>
              <a:t>Frequent	instillation </a:t>
            </a:r>
            <a:r>
              <a:rPr sz="2200" spc="-5" dirty="0">
                <a:latin typeface="Calibri"/>
                <a:cs typeface="Calibri"/>
              </a:rPr>
              <a:t>of artificial </a:t>
            </a:r>
            <a:r>
              <a:rPr sz="2200" spc="-25" dirty="0">
                <a:latin typeface="Calibri"/>
                <a:cs typeface="Calibri"/>
              </a:rPr>
              <a:t>tears- </a:t>
            </a:r>
            <a:r>
              <a:rPr sz="2200" spc="-20" dirty="0">
                <a:latin typeface="Calibri"/>
                <a:cs typeface="Calibri"/>
              </a:rPr>
              <a:t>to prevent </a:t>
            </a:r>
            <a:r>
              <a:rPr sz="2200" spc="-10" dirty="0">
                <a:latin typeface="Calibri"/>
                <a:cs typeface="Calibri"/>
              </a:rPr>
              <a:t>corneal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drying.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Antibiotic </a:t>
            </a:r>
            <a:r>
              <a:rPr sz="2200" spc="-10" dirty="0">
                <a:latin typeface="Calibri"/>
                <a:cs typeface="Calibri"/>
              </a:rPr>
              <a:t>ointment,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5" dirty="0">
                <a:latin typeface="Calibri"/>
                <a:cs typeface="Calibri"/>
              </a:rPr>
              <a:t>an adhesive </a:t>
            </a:r>
            <a:r>
              <a:rPr sz="2200" spc="-10" dirty="0">
                <a:latin typeface="Calibri"/>
                <a:cs typeface="Calibri"/>
              </a:rPr>
              <a:t>tape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close </a:t>
            </a:r>
            <a:r>
              <a:rPr sz="2200" spc="-5" dirty="0">
                <a:latin typeface="Calibri"/>
                <a:cs typeface="Calibri"/>
              </a:rPr>
              <a:t>the lid </a:t>
            </a:r>
            <a:r>
              <a:rPr sz="2200" spc="-15" dirty="0">
                <a:latin typeface="Calibri"/>
                <a:cs typeface="Calibri"/>
              </a:rPr>
              <a:t>at </a:t>
            </a:r>
            <a:r>
              <a:rPr sz="2200" spc="-10" dirty="0">
                <a:latin typeface="Calibri"/>
                <a:cs typeface="Calibri"/>
              </a:rPr>
              <a:t>night</a:t>
            </a:r>
            <a:r>
              <a:rPr sz="2200" spc="15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prevent </a:t>
            </a:r>
            <a:r>
              <a:rPr sz="2200" spc="-5" dirty="0">
                <a:latin typeface="Calibri"/>
                <a:cs typeface="Calibri"/>
              </a:rPr>
              <a:t>corneal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exposure.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2. in </a:t>
            </a:r>
            <a:r>
              <a:rPr sz="2200" spc="-15" dirty="0">
                <a:latin typeface="Calibri"/>
                <a:cs typeface="Calibri"/>
              </a:rPr>
              <a:t>severe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cases:</a:t>
            </a:r>
            <a:endParaRPr sz="2200">
              <a:latin typeface="Calibri"/>
              <a:cs typeface="Calibri"/>
            </a:endParaRPr>
          </a:p>
          <a:p>
            <a:pPr marL="355600" marR="664210" indent="-342900">
              <a:lnSpc>
                <a:spcPts val="2110"/>
              </a:lnSpc>
              <a:spcBef>
                <a:spcPts val="50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5" dirty="0">
                <a:latin typeface="Calibri"/>
                <a:cs typeface="Calibri"/>
              </a:rPr>
              <a:t>Tarsorrhaphy: </a:t>
            </a:r>
            <a:r>
              <a:rPr sz="2200" spc="-10" dirty="0">
                <a:latin typeface="Calibri"/>
                <a:cs typeface="Calibri"/>
              </a:rPr>
              <a:t>shortening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15" dirty="0">
                <a:latin typeface="Calibri"/>
                <a:cs typeface="Calibri"/>
              </a:rPr>
              <a:t>palpebral </a:t>
            </a:r>
            <a:r>
              <a:rPr sz="2200" spc="-5" dirty="0">
                <a:latin typeface="Calibri"/>
                <a:cs typeface="Calibri"/>
              </a:rPr>
              <a:t>aperture </a:t>
            </a:r>
            <a:r>
              <a:rPr sz="2200" spc="-15" dirty="0">
                <a:latin typeface="Calibri"/>
                <a:cs typeface="Calibri"/>
              </a:rPr>
              <a:t>by </a:t>
            </a:r>
            <a:r>
              <a:rPr sz="2200" spc="-20" dirty="0">
                <a:latin typeface="Calibri"/>
                <a:cs typeface="Calibri"/>
              </a:rPr>
              <a:t>lateral  </a:t>
            </a:r>
            <a:r>
              <a:rPr sz="2200" spc="-25" dirty="0">
                <a:latin typeface="Calibri"/>
                <a:cs typeface="Calibri"/>
              </a:rPr>
              <a:t>tarsorrhaphy.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20" dirty="0">
                <a:latin typeface="Calibri"/>
                <a:cs typeface="Calibri"/>
              </a:rPr>
              <a:t>Lateral </a:t>
            </a:r>
            <a:r>
              <a:rPr sz="2200" spc="-10" dirty="0">
                <a:latin typeface="Calibri"/>
                <a:cs typeface="Calibri"/>
              </a:rPr>
              <a:t>canthoplasty: </a:t>
            </a:r>
            <a:r>
              <a:rPr sz="2200" spc="-15" dirty="0">
                <a:latin typeface="Calibri"/>
                <a:cs typeface="Calibri"/>
              </a:rPr>
              <a:t>more </a:t>
            </a:r>
            <a:r>
              <a:rPr sz="2200" spc="-10" dirty="0">
                <a:latin typeface="Calibri"/>
                <a:cs typeface="Calibri"/>
              </a:rPr>
              <a:t>acceptable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cosmetically.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Correction </a:t>
            </a:r>
            <a:r>
              <a:rPr sz="2200" spc="-15" dirty="0">
                <a:latin typeface="Calibri"/>
                <a:cs typeface="Calibri"/>
              </a:rPr>
              <a:t>by </a:t>
            </a:r>
            <a:r>
              <a:rPr sz="2200" spc="-5" dirty="0">
                <a:latin typeface="Calibri"/>
                <a:cs typeface="Calibri"/>
              </a:rPr>
              <a:t>silicon slings.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0497" y="461899"/>
            <a:ext cx="576135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CONGENITAL</a:t>
            </a:r>
            <a:r>
              <a:rPr sz="4400" spc="-50" dirty="0"/>
              <a:t> </a:t>
            </a:r>
            <a:r>
              <a:rPr sz="4400" spc="-15" dirty="0"/>
              <a:t>ECTROPION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6037580" cy="15875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6073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RARE,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assosiated </a:t>
            </a:r>
            <a:r>
              <a:rPr sz="3200" dirty="0">
                <a:latin typeface="Calibri"/>
                <a:cs typeface="Calibri"/>
              </a:rPr>
              <a:t>with  </a:t>
            </a:r>
            <a:r>
              <a:rPr sz="3200" spc="-5" dirty="0">
                <a:latin typeface="Calibri"/>
                <a:cs typeface="Calibri"/>
              </a:rPr>
              <a:t>Blepharophimosis.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  <a:tab pos="3006090" algn="l"/>
              </a:tabLst>
            </a:pPr>
            <a:r>
              <a:rPr sz="3200" dirty="0">
                <a:latin typeface="Calibri"/>
                <a:cs typeface="Calibri"/>
              </a:rPr>
              <a:t>In</a:t>
            </a:r>
            <a:r>
              <a:rPr sz="3200" spc="2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severe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cases	</a:t>
            </a:r>
            <a:r>
              <a:rPr sz="3200" spc="-10" dirty="0">
                <a:latin typeface="Calibri"/>
                <a:cs typeface="Calibri"/>
              </a:rPr>
              <a:t>surgery </a:t>
            </a:r>
            <a:r>
              <a:rPr sz="3200" dirty="0">
                <a:latin typeface="Calibri"/>
                <a:cs typeface="Calibri"/>
              </a:rPr>
              <a:t>is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needed.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3276600"/>
            <a:ext cx="2857500" cy="3209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3441" y="461899"/>
            <a:ext cx="58928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MECHANICAL</a:t>
            </a:r>
            <a:r>
              <a:rPr sz="4400" spc="-30" dirty="0"/>
              <a:t> </a:t>
            </a:r>
            <a:r>
              <a:rPr sz="4400" spc="-15" dirty="0"/>
              <a:t>ECTROPION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854315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This </a:t>
            </a:r>
            <a:r>
              <a:rPr sz="3200" dirty="0">
                <a:latin typeface="Calibri"/>
                <a:cs typeface="Calibri"/>
              </a:rPr>
              <a:t>is the </a:t>
            </a:r>
            <a:r>
              <a:rPr sz="3200" spc="-5" dirty="0">
                <a:latin typeface="Calibri"/>
                <a:cs typeface="Calibri"/>
              </a:rPr>
              <a:t>sequelae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swelling </a:t>
            </a:r>
            <a:r>
              <a:rPr sz="3200" dirty="0">
                <a:latin typeface="Calibri"/>
                <a:cs typeface="Calibri"/>
              </a:rPr>
              <a:t>of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spc="-10" dirty="0">
                <a:latin typeface="Calibri"/>
                <a:cs typeface="Calibri"/>
              </a:rPr>
              <a:t>lower  </a:t>
            </a:r>
            <a:r>
              <a:rPr sz="3200" dirty="0">
                <a:latin typeface="Calibri"/>
                <a:cs typeface="Calibri"/>
              </a:rPr>
              <a:t>lid eg: </a:t>
            </a:r>
            <a:r>
              <a:rPr sz="3200" spc="-15" dirty="0">
                <a:latin typeface="Calibri"/>
                <a:cs typeface="Calibri"/>
              </a:rPr>
              <a:t>large </a:t>
            </a:r>
            <a:r>
              <a:rPr sz="3200" dirty="0">
                <a:latin typeface="Calibri"/>
                <a:cs typeface="Calibri"/>
              </a:rPr>
              <a:t>chalazion, a </a:t>
            </a:r>
            <a:r>
              <a:rPr sz="3200" spc="-40" dirty="0">
                <a:latin typeface="Calibri"/>
                <a:cs typeface="Calibri"/>
              </a:rPr>
              <a:t>tumour,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15" dirty="0">
                <a:latin typeface="Calibri"/>
                <a:cs typeface="Calibri"/>
              </a:rPr>
              <a:t>even </a:t>
            </a:r>
            <a:r>
              <a:rPr sz="3200" spc="-5" dirty="0">
                <a:latin typeface="Calibri"/>
                <a:cs typeface="Calibri"/>
              </a:rPr>
              <a:t>lid  oedema. 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-5" dirty="0">
                <a:latin typeface="Calibri"/>
                <a:cs typeface="Calibri"/>
              </a:rPr>
              <a:t>can be easily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rectified.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3200400"/>
            <a:ext cx="2362200" cy="2311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3200400"/>
            <a:ext cx="26670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9800" y="3200400"/>
            <a:ext cx="2857500" cy="2267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017" y="461899"/>
            <a:ext cx="27603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ENTROPION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7729855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Definition: </a:t>
            </a:r>
            <a:r>
              <a:rPr sz="3200" spc="-10" dirty="0">
                <a:latin typeface="Calibri"/>
                <a:cs typeface="Calibri"/>
              </a:rPr>
              <a:t>Entropion </a:t>
            </a:r>
            <a:r>
              <a:rPr sz="3200" dirty="0">
                <a:latin typeface="Calibri"/>
                <a:cs typeface="Calibri"/>
              </a:rPr>
              <a:t>is an </a:t>
            </a:r>
            <a:r>
              <a:rPr sz="3200" spc="-20" dirty="0">
                <a:latin typeface="Calibri"/>
                <a:cs typeface="Calibri"/>
              </a:rPr>
              <a:t>inward </a:t>
            </a:r>
            <a:r>
              <a:rPr sz="3200" spc="-5" dirty="0">
                <a:latin typeface="Calibri"/>
                <a:cs typeface="Calibri"/>
              </a:rPr>
              <a:t>turning of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eye </a:t>
            </a:r>
            <a:r>
              <a:rPr sz="3200" dirty="0">
                <a:latin typeface="Calibri"/>
                <a:cs typeface="Calibri"/>
              </a:rPr>
              <a:t>lid with rubbing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spc="-20" dirty="0">
                <a:latin typeface="Calibri"/>
                <a:cs typeface="Calibri"/>
              </a:rPr>
              <a:t>eye </a:t>
            </a:r>
            <a:r>
              <a:rPr sz="3200" dirty="0">
                <a:latin typeface="Calibri"/>
                <a:cs typeface="Calibri"/>
              </a:rPr>
              <a:t>lashes </a:t>
            </a:r>
            <a:r>
              <a:rPr sz="3200" spc="-5" dirty="0">
                <a:latin typeface="Calibri"/>
                <a:cs typeface="Calibri"/>
              </a:rPr>
              <a:t>on </a:t>
            </a:r>
            <a:r>
              <a:rPr sz="3200" dirty="0">
                <a:latin typeface="Calibri"/>
                <a:cs typeface="Calibri"/>
              </a:rPr>
              <a:t>the  </a:t>
            </a:r>
            <a:r>
              <a:rPr sz="3200" spc="-10" dirty="0">
                <a:latin typeface="Calibri"/>
                <a:cs typeface="Calibri"/>
              </a:rPr>
              <a:t>conjunctiva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dirty="0">
                <a:latin typeface="Calibri"/>
                <a:cs typeface="Calibri"/>
              </a:rPr>
              <a:t>on the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cornea.</a:t>
            </a:r>
            <a:endParaRPr sz="3200">
              <a:latin typeface="Calibri"/>
              <a:cs typeface="Calibri"/>
            </a:endParaRPr>
          </a:p>
          <a:p>
            <a:pPr marL="447040" indent="-434975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7675" algn="l"/>
              </a:tabLst>
            </a:pPr>
            <a:r>
              <a:rPr sz="3200" spc="-10" dirty="0">
                <a:latin typeface="Calibri"/>
                <a:cs typeface="Calibri"/>
              </a:rPr>
              <a:t>Classification: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5" dirty="0">
                <a:latin typeface="Calibri"/>
                <a:cs typeface="Calibri"/>
              </a:rPr>
              <a:t>A. </a:t>
            </a:r>
            <a:r>
              <a:rPr sz="3200" spc="-10" dirty="0">
                <a:latin typeface="Calibri"/>
                <a:cs typeface="Calibri"/>
              </a:rPr>
              <a:t>involutional </a:t>
            </a:r>
            <a:r>
              <a:rPr sz="3200" spc="-5" dirty="0">
                <a:latin typeface="Calibri"/>
                <a:cs typeface="Calibri"/>
              </a:rPr>
              <a:t>or </a:t>
            </a:r>
            <a:r>
              <a:rPr sz="3200" spc="-25" dirty="0">
                <a:latin typeface="Calibri"/>
                <a:cs typeface="Calibri"/>
              </a:rPr>
              <a:t>Atonic </a:t>
            </a:r>
            <a:r>
              <a:rPr sz="3200" dirty="0">
                <a:latin typeface="Calibri"/>
                <a:cs typeface="Calibri"/>
              </a:rPr>
              <a:t>{</a:t>
            </a:r>
            <a:r>
              <a:rPr sz="3200" spc="7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senile}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B.Cicatrical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C.Spastic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[Acute]</a:t>
            </a:r>
            <a:endParaRPr sz="3200">
              <a:latin typeface="Calibri"/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Congenital.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833" y="461899"/>
            <a:ext cx="6480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32529" algn="l"/>
              </a:tabLst>
            </a:pPr>
            <a:r>
              <a:rPr sz="4400" spc="-15" dirty="0"/>
              <a:t>INVOLUTIONAL	</a:t>
            </a:r>
            <a:r>
              <a:rPr sz="4400" spc="-10" dirty="0"/>
              <a:t>ENTROPION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722120" y="2057400"/>
            <a:ext cx="5593080" cy="3543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54604" y="461899"/>
            <a:ext cx="40328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EYELID</a:t>
            </a:r>
            <a:r>
              <a:rPr sz="4400" spc="-50" dirty="0"/>
              <a:t> </a:t>
            </a:r>
            <a:r>
              <a:rPr sz="4400" spc="-70" dirty="0"/>
              <a:t>ANATOMY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381000" y="1524000"/>
            <a:ext cx="3352800" cy="5029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498975" y="1676361"/>
            <a:ext cx="3027045" cy="3611245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800" spc="-15" dirty="0">
                <a:latin typeface="Calibri"/>
                <a:cs typeface="Calibri"/>
              </a:rPr>
              <a:t>Anterior</a:t>
            </a:r>
            <a:r>
              <a:rPr sz="2800" spc="-5" dirty="0">
                <a:latin typeface="Calibri"/>
                <a:cs typeface="Calibri"/>
              </a:rPr>
              <a:t> lamella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Skin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Orbicularis</a:t>
            </a:r>
            <a:r>
              <a:rPr sz="2800" spc="-5" dirty="0">
                <a:latin typeface="Calibri"/>
                <a:cs typeface="Calibri"/>
              </a:rPr>
              <a:t> muscle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4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800" spc="-20" dirty="0">
                <a:latin typeface="Calibri"/>
                <a:cs typeface="Calibri"/>
              </a:rPr>
              <a:t>Posterior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lamella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0" dirty="0">
                <a:latin typeface="Calibri"/>
                <a:cs typeface="Calibri"/>
              </a:rPr>
              <a:t>Tarsal</a:t>
            </a:r>
            <a:r>
              <a:rPr sz="2800" spc="-20" dirty="0">
                <a:latin typeface="Calibri"/>
                <a:cs typeface="Calibri"/>
              </a:rPr>
              <a:t> plate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conjunctiva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30833" y="461899"/>
            <a:ext cx="64808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732529" algn="l"/>
              </a:tabLst>
            </a:pPr>
            <a:r>
              <a:rPr sz="4400" spc="-15" dirty="0"/>
              <a:t>INVOLUTIONAL	</a:t>
            </a:r>
            <a:r>
              <a:rPr sz="4400" spc="-10" dirty="0"/>
              <a:t>ENTROPION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45081"/>
            <a:ext cx="7907655" cy="4217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Most common </a:t>
            </a:r>
            <a:r>
              <a:rPr sz="2500" spc="-5" dirty="0">
                <a:latin typeface="Calibri"/>
                <a:cs typeface="Calibri"/>
              </a:rPr>
              <a:t>type and </a:t>
            </a:r>
            <a:r>
              <a:rPr sz="2500" spc="-20" dirty="0">
                <a:latin typeface="Calibri"/>
                <a:cs typeface="Calibri"/>
              </a:rPr>
              <a:t>affects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10" dirty="0">
                <a:latin typeface="Calibri"/>
                <a:cs typeface="Calibri"/>
              </a:rPr>
              <a:t>lower </a:t>
            </a:r>
            <a:r>
              <a:rPr sz="2500" dirty="0">
                <a:latin typeface="Calibri"/>
                <a:cs typeface="Calibri"/>
              </a:rPr>
              <a:t>lid</a:t>
            </a:r>
            <a:r>
              <a:rPr sz="2500" spc="135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only.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Aetiopathology: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1362710" algn="l"/>
              </a:tabLst>
            </a:pPr>
            <a:r>
              <a:rPr sz="2500" spc="-10" dirty="0">
                <a:latin typeface="Calibri"/>
                <a:cs typeface="Calibri"/>
              </a:rPr>
              <a:t>Due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	</a:t>
            </a:r>
            <a:r>
              <a:rPr sz="2500" spc="-5" dirty="0">
                <a:latin typeface="Calibri"/>
                <a:cs typeface="Calibri"/>
              </a:rPr>
              <a:t>4</a:t>
            </a:r>
            <a:r>
              <a:rPr sz="2500" spc="-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changes: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1. </a:t>
            </a:r>
            <a:r>
              <a:rPr sz="2500" spc="-15" dirty="0">
                <a:latin typeface="Calibri"/>
                <a:cs typeface="Calibri"/>
              </a:rPr>
              <a:t>Upward </a:t>
            </a:r>
            <a:r>
              <a:rPr sz="2500" spc="-10" dirty="0">
                <a:latin typeface="Calibri"/>
                <a:cs typeface="Calibri"/>
              </a:rPr>
              <a:t>movement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5" dirty="0">
                <a:latin typeface="Calibri"/>
                <a:cs typeface="Calibri"/>
              </a:rPr>
              <a:t>pre septal </a:t>
            </a:r>
            <a:r>
              <a:rPr sz="2500" spc="-10" dirty="0">
                <a:latin typeface="Calibri"/>
                <a:cs typeface="Calibri"/>
              </a:rPr>
              <a:t>part </a:t>
            </a:r>
            <a:r>
              <a:rPr sz="2500" spc="-5" dirty="0">
                <a:latin typeface="Calibri"/>
                <a:cs typeface="Calibri"/>
              </a:rPr>
              <a:t>of orbicularis </a:t>
            </a:r>
            <a:r>
              <a:rPr sz="2500" spc="-10" dirty="0">
                <a:latin typeface="Calibri"/>
                <a:cs typeface="Calibri"/>
              </a:rPr>
              <a:t>oculi 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lower</a:t>
            </a:r>
            <a:r>
              <a:rPr sz="2500" spc="-5" dirty="0">
                <a:latin typeface="Calibri"/>
                <a:cs typeface="Calibri"/>
              </a:rPr>
              <a:t> lid.</a:t>
            </a:r>
            <a:endParaRPr sz="2500">
              <a:latin typeface="Calibri"/>
              <a:cs typeface="Calibri"/>
            </a:endParaRPr>
          </a:p>
          <a:p>
            <a:pPr marL="355600" marR="205104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1841500" algn="l"/>
                <a:tab pos="3665220" algn="l"/>
              </a:tabLst>
            </a:pPr>
            <a:r>
              <a:rPr sz="2500" spc="-5" dirty="0">
                <a:latin typeface="Calibri"/>
                <a:cs typeface="Calibri"/>
              </a:rPr>
              <a:t>2. A thinning of the </a:t>
            </a:r>
            <a:r>
              <a:rPr sz="2500" spc="-10" dirty="0">
                <a:latin typeface="Calibri"/>
                <a:cs typeface="Calibri"/>
              </a:rPr>
              <a:t>tsrsal </a:t>
            </a:r>
            <a:r>
              <a:rPr sz="2500" spc="-15" dirty="0">
                <a:latin typeface="Calibri"/>
                <a:cs typeface="Calibri"/>
              </a:rPr>
              <a:t>plate </a:t>
            </a:r>
            <a:r>
              <a:rPr sz="2500" dirty="0">
                <a:latin typeface="Calibri"/>
                <a:cs typeface="Calibri"/>
              </a:rPr>
              <a:t>with </a:t>
            </a:r>
            <a:r>
              <a:rPr sz="2500" spc="-15" dirty="0">
                <a:latin typeface="Calibri"/>
                <a:cs typeface="Calibri"/>
              </a:rPr>
              <a:t>subsequent atrophy-  </a:t>
            </a:r>
            <a:r>
              <a:rPr sz="2500" spc="-5" dirty="0">
                <a:latin typeface="Calibri"/>
                <a:cs typeface="Calibri"/>
              </a:rPr>
              <a:t>Leading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	horizontal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lid	</a:t>
            </a:r>
            <a:r>
              <a:rPr sz="2500" spc="-30" dirty="0">
                <a:latin typeface="Calibri"/>
                <a:cs typeface="Calibri"/>
              </a:rPr>
              <a:t>laxity.</a:t>
            </a:r>
            <a:endParaRPr sz="2500">
              <a:latin typeface="Calibri"/>
              <a:cs typeface="Calibri"/>
            </a:endParaRPr>
          </a:p>
          <a:p>
            <a:pPr marL="355600" marR="582295" indent="-342900">
              <a:lnSpc>
                <a:spcPts val="2400"/>
              </a:lnSpc>
              <a:spcBef>
                <a:spcPts val="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3.thinning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spc="-10" dirty="0">
                <a:latin typeface="Calibri"/>
                <a:cs typeface="Calibri"/>
              </a:rPr>
              <a:t>orbital septum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5" dirty="0">
                <a:latin typeface="Calibri"/>
                <a:cs typeface="Calibri"/>
              </a:rPr>
              <a:t>weakening </a:t>
            </a:r>
            <a:r>
              <a:rPr sz="2500" spc="-5" dirty="0">
                <a:latin typeface="Calibri"/>
                <a:cs typeface="Calibri"/>
              </a:rPr>
              <a:t>of the  </a:t>
            </a:r>
            <a:r>
              <a:rPr sz="2500" spc="-10" dirty="0">
                <a:latin typeface="Calibri"/>
                <a:cs typeface="Calibri"/>
              </a:rPr>
              <a:t>lower </a:t>
            </a:r>
            <a:r>
              <a:rPr sz="2500" dirty="0">
                <a:latin typeface="Calibri"/>
                <a:cs typeface="Calibri"/>
              </a:rPr>
              <a:t>lid </a:t>
            </a:r>
            <a:r>
              <a:rPr sz="2500" spc="-15" dirty="0">
                <a:latin typeface="Calibri"/>
                <a:cs typeface="Calibri"/>
              </a:rPr>
              <a:t>retractors </a:t>
            </a:r>
            <a:r>
              <a:rPr sz="2500" spc="-5" dirty="0">
                <a:latin typeface="Calibri"/>
                <a:cs typeface="Calibri"/>
              </a:rPr>
              <a:t>– </a:t>
            </a:r>
            <a:r>
              <a:rPr sz="2500" dirty="0">
                <a:latin typeface="Calibri"/>
                <a:cs typeface="Calibri"/>
              </a:rPr>
              <a:t>lead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decrease </a:t>
            </a:r>
            <a:r>
              <a:rPr sz="2500" spc="-5" dirty="0">
                <a:latin typeface="Calibri"/>
                <a:cs typeface="Calibri"/>
              </a:rPr>
              <a:t>in </a:t>
            </a:r>
            <a:r>
              <a:rPr sz="2500" spc="-10" dirty="0">
                <a:latin typeface="Calibri"/>
                <a:cs typeface="Calibri"/>
              </a:rPr>
              <a:t>vertical </a:t>
            </a:r>
            <a:r>
              <a:rPr sz="2500" dirty="0">
                <a:latin typeface="Calibri"/>
                <a:cs typeface="Calibri"/>
              </a:rPr>
              <a:t>lid  </a:t>
            </a:r>
            <a:r>
              <a:rPr sz="2500" spc="-25" dirty="0">
                <a:latin typeface="Calibri"/>
                <a:cs typeface="Calibri"/>
              </a:rPr>
              <a:t>stability.</a:t>
            </a:r>
            <a:endParaRPr sz="2500">
              <a:latin typeface="Calibri"/>
              <a:cs typeface="Calibri"/>
            </a:endParaRPr>
          </a:p>
          <a:p>
            <a:pPr marL="355600" marR="99695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4. A </a:t>
            </a:r>
            <a:r>
              <a:rPr sz="2500" spc="-10" dirty="0">
                <a:latin typeface="Calibri"/>
                <a:cs typeface="Calibri"/>
              </a:rPr>
              <a:t>relative </a:t>
            </a:r>
            <a:r>
              <a:rPr sz="2500" spc="-5" dirty="0">
                <a:latin typeface="Calibri"/>
                <a:cs typeface="Calibri"/>
              </a:rPr>
              <a:t>disparity </a:t>
            </a:r>
            <a:r>
              <a:rPr sz="2500" spc="-10" dirty="0">
                <a:latin typeface="Calibri"/>
                <a:cs typeface="Calibri"/>
              </a:rPr>
              <a:t>between </a:t>
            </a:r>
            <a:r>
              <a:rPr sz="2500" dirty="0">
                <a:latin typeface="Calibri"/>
                <a:cs typeface="Calibri"/>
              </a:rPr>
              <a:t>lid </a:t>
            </a:r>
            <a:r>
              <a:rPr sz="2500" spc="-5" dirty="0">
                <a:latin typeface="Calibri"/>
                <a:cs typeface="Calibri"/>
              </a:rPr>
              <a:t>and globe [  enophthalmos] </a:t>
            </a:r>
            <a:r>
              <a:rPr sz="2500" spc="-15" dirty="0">
                <a:latin typeface="Calibri"/>
                <a:cs typeface="Calibri"/>
              </a:rPr>
              <a:t>from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atrophy </a:t>
            </a:r>
            <a:r>
              <a:rPr sz="2500" spc="-5" dirty="0">
                <a:latin typeface="Calibri"/>
                <a:cs typeface="Calibri"/>
              </a:rPr>
              <a:t>of adipose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tissue.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5081"/>
            <a:ext cx="8060690" cy="3988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  <a:tab pos="2088514" algn="l"/>
              </a:tabLst>
            </a:pPr>
            <a:r>
              <a:rPr sz="2500" spc="-15" dirty="0">
                <a:latin typeface="Calibri"/>
                <a:cs typeface="Calibri"/>
              </a:rPr>
              <a:t>SYMPTOMS:	</a:t>
            </a:r>
            <a:r>
              <a:rPr sz="2500" dirty="0">
                <a:latin typeface="Calibri"/>
                <a:cs typeface="Calibri"/>
              </a:rPr>
              <a:t>FB </a:t>
            </a:r>
            <a:r>
              <a:rPr sz="2500" spc="-10" dirty="0">
                <a:latin typeface="Calibri"/>
                <a:cs typeface="Calibri"/>
              </a:rPr>
              <a:t>sensation, </a:t>
            </a:r>
            <a:r>
              <a:rPr sz="2500" spc="-5" dirty="0">
                <a:latin typeface="Calibri"/>
                <a:cs typeface="Calibri"/>
              </a:rPr>
              <a:t>pain, lacrimation, and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discharge.</a:t>
            </a:r>
            <a:endParaRPr sz="2500">
              <a:latin typeface="Calibri"/>
              <a:cs typeface="Calibri"/>
            </a:endParaRPr>
          </a:p>
          <a:p>
            <a:pPr marL="355600" marR="165735" indent="-342900">
              <a:lnSpc>
                <a:spcPct val="800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2376170" algn="l"/>
              </a:tabLst>
            </a:pPr>
            <a:r>
              <a:rPr sz="2500" spc="-5" dirty="0">
                <a:latin typeface="Calibri"/>
                <a:cs typeface="Calibri"/>
              </a:rPr>
              <a:t>SIGNS: Inturning of the </a:t>
            </a:r>
            <a:r>
              <a:rPr sz="2500" spc="-10" dirty="0">
                <a:latin typeface="Calibri"/>
                <a:cs typeface="Calibri"/>
              </a:rPr>
              <a:t>lower </a:t>
            </a:r>
            <a:r>
              <a:rPr sz="2500" spc="-5" dirty="0">
                <a:latin typeface="Calibri"/>
                <a:cs typeface="Calibri"/>
              </a:rPr>
              <a:t>lid, </a:t>
            </a:r>
            <a:r>
              <a:rPr sz="2500" spc="-10" dirty="0">
                <a:latin typeface="Calibri"/>
                <a:cs typeface="Calibri"/>
              </a:rPr>
              <a:t>conjunctival congestion,  discharge</a:t>
            </a:r>
            <a:r>
              <a:rPr sz="2500" spc="3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with	</a:t>
            </a:r>
            <a:r>
              <a:rPr sz="2500" spc="-10" dirty="0">
                <a:latin typeface="Calibri"/>
                <a:cs typeface="Calibri"/>
              </a:rPr>
              <a:t>matting </a:t>
            </a:r>
            <a:r>
              <a:rPr sz="2500" dirty="0">
                <a:latin typeface="Calibri"/>
                <a:cs typeface="Calibri"/>
              </a:rPr>
              <a:t>of </a:t>
            </a:r>
            <a:r>
              <a:rPr sz="2500" spc="-5" dirty="0">
                <a:latin typeface="Calibri"/>
                <a:cs typeface="Calibri"/>
              </a:rPr>
              <a:t>the </a:t>
            </a:r>
            <a:r>
              <a:rPr sz="2500" spc="-20" dirty="0">
                <a:latin typeface="Calibri"/>
                <a:cs typeface="Calibri"/>
              </a:rPr>
              <a:t>eye </a:t>
            </a:r>
            <a:r>
              <a:rPr sz="2500" spc="-5" dirty="0">
                <a:latin typeface="Calibri"/>
                <a:cs typeface="Calibri"/>
              </a:rPr>
              <a:t>lashes, </a:t>
            </a:r>
            <a:r>
              <a:rPr sz="2500" spc="-10" dirty="0">
                <a:latin typeface="Calibri"/>
                <a:cs typeface="Calibri"/>
              </a:rPr>
              <a:t>blepharo spasm,  superfecial corneal </a:t>
            </a:r>
            <a:r>
              <a:rPr sz="2500" spc="-5" dirty="0">
                <a:latin typeface="Calibri"/>
                <a:cs typeface="Calibri"/>
              </a:rPr>
              <a:t>opacities. </a:t>
            </a:r>
            <a:r>
              <a:rPr sz="2500" spc="-10" dirty="0">
                <a:latin typeface="Calibri"/>
                <a:cs typeface="Calibri"/>
              </a:rPr>
              <a:t>Rarely corneal</a:t>
            </a:r>
            <a:r>
              <a:rPr sz="2500" spc="6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ulceration.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45" dirty="0">
                <a:latin typeface="Calibri"/>
                <a:cs typeface="Calibri"/>
              </a:rPr>
              <a:t>TREATMENT: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1. </a:t>
            </a:r>
            <a:r>
              <a:rPr sz="2500" spc="-30" dirty="0">
                <a:latin typeface="Calibri"/>
                <a:cs typeface="Calibri"/>
              </a:rPr>
              <a:t>Temporary </a:t>
            </a:r>
            <a:r>
              <a:rPr sz="2500" spc="-10" dirty="0">
                <a:latin typeface="Calibri"/>
                <a:cs typeface="Calibri"/>
              </a:rPr>
              <a:t>procedures</a:t>
            </a:r>
            <a:r>
              <a:rPr sz="2500" spc="5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:</a:t>
            </a:r>
            <a:endParaRPr sz="2500">
              <a:latin typeface="Calibri"/>
              <a:cs typeface="Calibri"/>
            </a:endParaRPr>
          </a:p>
          <a:p>
            <a:pPr marL="355600" marR="61849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Adhesive </a:t>
            </a:r>
            <a:r>
              <a:rPr sz="2500" spc="-10" dirty="0">
                <a:latin typeface="Calibri"/>
                <a:cs typeface="Calibri"/>
              </a:rPr>
              <a:t>tape: </a:t>
            </a:r>
            <a:r>
              <a:rPr sz="2500" spc="-5" dirty="0">
                <a:latin typeface="Calibri"/>
                <a:cs typeface="Calibri"/>
              </a:rPr>
              <a:t>Pulling the skin </a:t>
            </a:r>
            <a:r>
              <a:rPr sz="2500" spc="-10" dirty="0">
                <a:latin typeface="Calibri"/>
                <a:cs typeface="Calibri"/>
              </a:rPr>
              <a:t>outwards </a:t>
            </a:r>
            <a:r>
              <a:rPr sz="2500" spc="-5" dirty="0">
                <a:latin typeface="Calibri"/>
                <a:cs typeface="Calibri"/>
              </a:rPr>
              <a:t>with a </a:t>
            </a:r>
            <a:r>
              <a:rPr sz="2500" spc="-10" dirty="0">
                <a:latin typeface="Calibri"/>
                <a:cs typeface="Calibri"/>
              </a:rPr>
              <a:t>strip </a:t>
            </a:r>
            <a:r>
              <a:rPr sz="2500" dirty="0">
                <a:latin typeface="Calibri"/>
                <a:cs typeface="Calibri"/>
              </a:rPr>
              <a:t>of  </a:t>
            </a:r>
            <a:r>
              <a:rPr sz="2500" spc="-5" dirty="0">
                <a:latin typeface="Calibri"/>
                <a:cs typeface="Calibri"/>
              </a:rPr>
              <a:t>adhesive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tape.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  <a:tab pos="1506220" algn="l"/>
                <a:tab pos="1734185" algn="l"/>
              </a:tabLst>
            </a:pPr>
            <a:r>
              <a:rPr sz="2500" spc="-5" dirty="0">
                <a:latin typeface="Calibri"/>
                <a:cs typeface="Calibri"/>
              </a:rPr>
              <a:t>Cautery	:	</a:t>
            </a:r>
            <a:r>
              <a:rPr sz="2500" spc="-10" dirty="0">
                <a:latin typeface="Calibri"/>
                <a:cs typeface="Calibri"/>
              </a:rPr>
              <a:t>Over </a:t>
            </a:r>
            <a:r>
              <a:rPr sz="2500" spc="-5" dirty="0">
                <a:latin typeface="Calibri"/>
                <a:cs typeface="Calibri"/>
              </a:rPr>
              <a:t>the skin </a:t>
            </a:r>
            <a:r>
              <a:rPr sz="2500" spc="-10" dirty="0">
                <a:latin typeface="Calibri"/>
                <a:cs typeface="Calibri"/>
              </a:rPr>
              <a:t>below </a:t>
            </a:r>
            <a:r>
              <a:rPr sz="2500" spc="-5" dirty="0">
                <a:latin typeface="Calibri"/>
                <a:cs typeface="Calibri"/>
              </a:rPr>
              <a:t>the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Lashes.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35" dirty="0">
                <a:latin typeface="Calibri"/>
                <a:cs typeface="Calibri"/>
              </a:rPr>
              <a:t>Tranverse </a:t>
            </a:r>
            <a:r>
              <a:rPr sz="2500" spc="-5" dirty="0">
                <a:latin typeface="Calibri"/>
                <a:cs typeface="Calibri"/>
              </a:rPr>
              <a:t>lid </a:t>
            </a:r>
            <a:r>
              <a:rPr sz="2500" spc="-10" dirty="0">
                <a:latin typeface="Calibri"/>
                <a:cs typeface="Calibri"/>
              </a:rPr>
              <a:t>entering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suture.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  <a:tab pos="1462405" algn="l"/>
                <a:tab pos="2727325" algn="l"/>
              </a:tabLst>
            </a:pPr>
            <a:r>
              <a:rPr sz="2500" spc="-5" dirty="0">
                <a:latin typeface="Calibri"/>
                <a:cs typeface="Calibri"/>
              </a:rPr>
              <a:t>Alcohol	injection	- Along the </a:t>
            </a:r>
            <a:r>
              <a:rPr sz="2500" spc="-10" dirty="0">
                <a:latin typeface="Calibri"/>
                <a:cs typeface="Calibri"/>
              </a:rPr>
              <a:t>edge </a:t>
            </a:r>
            <a:r>
              <a:rPr sz="2500" spc="-5" dirty="0">
                <a:latin typeface="Calibri"/>
                <a:cs typeface="Calibri"/>
              </a:rPr>
              <a:t>of the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lid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172923"/>
            <a:ext cx="7955280" cy="3455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Permanent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procedures:</a:t>
            </a:r>
            <a:endParaRPr sz="2500">
              <a:latin typeface="Calibri"/>
              <a:cs typeface="Calibri"/>
            </a:endParaRPr>
          </a:p>
          <a:p>
            <a:pPr marL="355600" marR="316230" indent="-342900">
              <a:lnSpc>
                <a:spcPts val="2400"/>
              </a:lnSpc>
              <a:spcBef>
                <a:spcPts val="5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WEIS </a:t>
            </a:r>
            <a:r>
              <a:rPr sz="2500" spc="-10" dirty="0">
                <a:latin typeface="Calibri"/>
                <a:cs typeface="Calibri"/>
              </a:rPr>
              <a:t>PROCEDURE: </a:t>
            </a:r>
            <a:r>
              <a:rPr sz="2500" spc="-5" dirty="0">
                <a:latin typeface="Calibri"/>
                <a:cs typeface="Calibri"/>
              </a:rPr>
              <a:t>A full thickness </a:t>
            </a:r>
            <a:r>
              <a:rPr sz="2500" spc="-15" dirty="0">
                <a:latin typeface="Calibri"/>
                <a:cs typeface="Calibri"/>
              </a:rPr>
              <a:t>horizontal </a:t>
            </a:r>
            <a:r>
              <a:rPr sz="2500" dirty="0">
                <a:latin typeface="Calibri"/>
                <a:cs typeface="Calibri"/>
              </a:rPr>
              <a:t>lid </a:t>
            </a:r>
            <a:r>
              <a:rPr sz="2500" spc="-10" dirty="0">
                <a:latin typeface="Calibri"/>
                <a:cs typeface="Calibri"/>
              </a:rPr>
              <a:t>splitting  </a:t>
            </a:r>
            <a:r>
              <a:rPr sz="2500" spc="-5" dirty="0">
                <a:latin typeface="Calibri"/>
                <a:cs typeface="Calibri"/>
              </a:rPr>
              <a:t>with marginal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rotation.</a:t>
            </a:r>
            <a:endParaRPr sz="2500">
              <a:latin typeface="Calibri"/>
              <a:cs typeface="Calibri"/>
            </a:endParaRPr>
          </a:p>
          <a:p>
            <a:pPr marL="355600" marR="391795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4523105" algn="l"/>
                <a:tab pos="4947285" algn="l"/>
                <a:tab pos="4986020" algn="l"/>
                <a:tab pos="6485890" algn="l"/>
              </a:tabLst>
            </a:pPr>
            <a:r>
              <a:rPr sz="2500" spc="-30" dirty="0">
                <a:latin typeface="Calibri"/>
                <a:cs typeface="Calibri"/>
              </a:rPr>
              <a:t>HORIZONTAL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LID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SHORTENING:	</a:t>
            </a:r>
            <a:r>
              <a:rPr sz="2500" spc="-5" dirty="0">
                <a:latin typeface="Calibri"/>
                <a:cs typeface="Calibri"/>
              </a:rPr>
              <a:t>an		</a:t>
            </a:r>
            <a:r>
              <a:rPr sz="2500" spc="-15" dirty="0">
                <a:latin typeface="Calibri"/>
                <a:cs typeface="Calibri"/>
              </a:rPr>
              <a:t>excision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of	full –  thickness </a:t>
            </a:r>
            <a:r>
              <a:rPr sz="2500" spc="-20" dirty="0">
                <a:latin typeface="Calibri"/>
                <a:cs typeface="Calibri"/>
              </a:rPr>
              <a:t>trapezoid </a:t>
            </a:r>
            <a:r>
              <a:rPr sz="2500" spc="-10" dirty="0">
                <a:latin typeface="Calibri"/>
                <a:cs typeface="Calibri"/>
              </a:rPr>
              <a:t>area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dirty="0">
                <a:latin typeface="Calibri"/>
                <a:cs typeface="Calibri"/>
              </a:rPr>
              <a:t>lid </a:t>
            </a:r>
            <a:r>
              <a:rPr sz="2500" spc="-15" dirty="0">
                <a:latin typeface="Calibri"/>
                <a:cs typeface="Calibri"/>
              </a:rPr>
              <a:t>at lateral </a:t>
            </a:r>
            <a:r>
              <a:rPr sz="2500" spc="-10" dirty="0">
                <a:latin typeface="Calibri"/>
                <a:cs typeface="Calibri"/>
              </a:rPr>
              <a:t>canthus </a:t>
            </a:r>
            <a:r>
              <a:rPr sz="2500" spc="-5" dirty="0">
                <a:latin typeface="Calibri"/>
                <a:cs typeface="Calibri"/>
              </a:rPr>
              <a:t>and  then sutering the </a:t>
            </a:r>
            <a:r>
              <a:rPr sz="2500" spc="-10" dirty="0">
                <a:latin typeface="Calibri"/>
                <a:cs typeface="Calibri"/>
              </a:rPr>
              <a:t>margins;</a:t>
            </a:r>
            <a:r>
              <a:rPr sz="2500" spc="9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treat	</a:t>
            </a:r>
            <a:r>
              <a:rPr sz="2500" spc="-20" dirty="0">
                <a:latin typeface="Calibri"/>
                <a:cs typeface="Calibri"/>
              </a:rPr>
              <a:t>horizontal </a:t>
            </a:r>
            <a:r>
              <a:rPr sz="2500" spc="-5" dirty="0">
                <a:latin typeface="Calibri"/>
                <a:cs typeface="Calibri"/>
              </a:rPr>
              <a:t>lid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35" dirty="0">
                <a:latin typeface="Calibri"/>
                <a:cs typeface="Calibri"/>
              </a:rPr>
              <a:t>laxity.</a:t>
            </a:r>
            <a:endParaRPr sz="2500">
              <a:latin typeface="Calibri"/>
              <a:cs typeface="Calibri"/>
            </a:endParaRPr>
          </a:p>
          <a:p>
            <a:pPr marL="355600" marR="76708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30" dirty="0">
                <a:latin typeface="Calibri"/>
                <a:cs typeface="Calibri"/>
              </a:rPr>
              <a:t>Tuckling </a:t>
            </a:r>
            <a:r>
              <a:rPr sz="2500" spc="-5" dirty="0">
                <a:latin typeface="Calibri"/>
                <a:cs typeface="Calibri"/>
              </a:rPr>
              <a:t>of lid </a:t>
            </a:r>
            <a:r>
              <a:rPr sz="2500" spc="-15" dirty="0">
                <a:latin typeface="Calibri"/>
                <a:cs typeface="Calibri"/>
              </a:rPr>
              <a:t>retractors: </a:t>
            </a:r>
            <a:r>
              <a:rPr sz="2500" spc="-20" dirty="0">
                <a:latin typeface="Calibri"/>
                <a:cs typeface="Calibri"/>
              </a:rPr>
              <a:t>may </a:t>
            </a:r>
            <a:r>
              <a:rPr sz="2500" spc="-5" dirty="0">
                <a:latin typeface="Calibri"/>
                <a:cs typeface="Calibri"/>
              </a:rPr>
              <a:t>be </a:t>
            </a:r>
            <a:r>
              <a:rPr sz="2500" spc="-10" dirty="0">
                <a:latin typeface="Calibri"/>
                <a:cs typeface="Calibri"/>
              </a:rPr>
              <a:t>done </a:t>
            </a:r>
            <a:r>
              <a:rPr sz="2500" dirty="0">
                <a:latin typeface="Calibri"/>
                <a:cs typeface="Calibri"/>
              </a:rPr>
              <a:t>as </a:t>
            </a:r>
            <a:r>
              <a:rPr sz="2500" spc="-5" dirty="0">
                <a:latin typeface="Calibri"/>
                <a:cs typeface="Calibri"/>
              </a:rPr>
              <a:t>a primary  </a:t>
            </a:r>
            <a:r>
              <a:rPr sz="2500" spc="-15" dirty="0">
                <a:latin typeface="Calibri"/>
                <a:cs typeface="Calibri"/>
              </a:rPr>
              <a:t>procedure </a:t>
            </a:r>
            <a:r>
              <a:rPr sz="2500" spc="-5" dirty="0">
                <a:latin typeface="Calibri"/>
                <a:cs typeface="Calibri"/>
              </a:rPr>
              <a:t>or in </a:t>
            </a:r>
            <a:r>
              <a:rPr sz="2500" spc="-15" dirty="0">
                <a:latin typeface="Calibri"/>
                <a:cs typeface="Calibri"/>
              </a:rPr>
              <a:t>recurrent </a:t>
            </a:r>
            <a:r>
              <a:rPr sz="2500" spc="-10" dirty="0">
                <a:latin typeface="Calibri"/>
                <a:cs typeface="Calibri"/>
              </a:rPr>
              <a:t>cases </a:t>
            </a:r>
            <a:r>
              <a:rPr sz="2500" spc="-5" dirty="0">
                <a:latin typeface="Calibri"/>
                <a:cs typeface="Calibri"/>
              </a:rPr>
              <a:t>or in </a:t>
            </a:r>
            <a:r>
              <a:rPr sz="2500" spc="-15" dirty="0">
                <a:latin typeface="Calibri"/>
                <a:cs typeface="Calibri"/>
              </a:rPr>
              <a:t>recurrent</a:t>
            </a:r>
            <a:r>
              <a:rPr sz="2500" spc="1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cases.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600"/>
              </a:spcBef>
              <a:buFont typeface="Arial"/>
              <a:buChar char="•"/>
              <a:tabLst>
                <a:tab pos="354965" algn="l"/>
                <a:tab pos="355600" algn="l"/>
                <a:tab pos="939165" algn="l"/>
                <a:tab pos="3575685" algn="l"/>
              </a:tabLst>
            </a:pPr>
            <a:r>
              <a:rPr sz="2500" spc="-30" dirty="0">
                <a:latin typeface="Calibri"/>
                <a:cs typeface="Calibri"/>
              </a:rPr>
              <a:t>Fox	</a:t>
            </a:r>
            <a:r>
              <a:rPr sz="2500" spc="-15" dirty="0">
                <a:latin typeface="Calibri"/>
                <a:cs typeface="Calibri"/>
              </a:rPr>
              <a:t>procedure:</a:t>
            </a:r>
            <a:r>
              <a:rPr sz="2500" spc="25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excising	</a:t>
            </a:r>
            <a:r>
              <a:rPr sz="2500" spc="-5" dirty="0">
                <a:latin typeface="Calibri"/>
                <a:cs typeface="Calibri"/>
              </a:rPr>
              <a:t>a </a:t>
            </a:r>
            <a:r>
              <a:rPr sz="2500" spc="-10" dirty="0">
                <a:latin typeface="Calibri"/>
                <a:cs typeface="Calibri"/>
              </a:rPr>
              <a:t>base down </a:t>
            </a:r>
            <a:r>
              <a:rPr sz="2500" spc="-5" dirty="0">
                <a:latin typeface="Calibri"/>
                <a:cs typeface="Calibri"/>
              </a:rPr>
              <a:t>triangle of the </a:t>
            </a:r>
            <a:r>
              <a:rPr sz="2500" spc="-20" dirty="0">
                <a:latin typeface="Calibri"/>
                <a:cs typeface="Calibri"/>
              </a:rPr>
              <a:t>tarsus  </a:t>
            </a:r>
            <a:r>
              <a:rPr sz="2500" spc="-5" dirty="0">
                <a:latin typeface="Calibri"/>
                <a:cs typeface="Calibri"/>
              </a:rPr>
              <a:t>and </a:t>
            </a:r>
            <a:r>
              <a:rPr sz="2500" spc="-10" dirty="0">
                <a:latin typeface="Calibri"/>
                <a:cs typeface="Calibri"/>
              </a:rPr>
              <a:t>conjunctiva </a:t>
            </a:r>
            <a:r>
              <a:rPr sz="2500" spc="-5" dirty="0">
                <a:latin typeface="Calibri"/>
                <a:cs typeface="Calibri"/>
              </a:rPr>
              <a:t>, and then </a:t>
            </a:r>
            <a:r>
              <a:rPr sz="2500" spc="-10" dirty="0">
                <a:latin typeface="Calibri"/>
                <a:cs typeface="Calibri"/>
              </a:rPr>
              <a:t>sutured</a:t>
            </a:r>
            <a:r>
              <a:rPr sz="2500" spc="30" dirty="0">
                <a:latin typeface="Calibri"/>
                <a:cs typeface="Calibri"/>
              </a:rPr>
              <a:t> </a:t>
            </a:r>
            <a:r>
              <a:rPr sz="2500" spc="-40" dirty="0">
                <a:latin typeface="Calibri"/>
                <a:cs typeface="Calibri"/>
              </a:rPr>
              <a:t>togather.</a:t>
            </a:r>
            <a:endParaRPr sz="25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11267" y="3733800"/>
            <a:ext cx="4027932" cy="2822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000" y="3733800"/>
            <a:ext cx="3831336" cy="2514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047113" y="6343599"/>
            <a:ext cx="1620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latin typeface="Calibri"/>
                <a:cs typeface="Calibri"/>
              </a:rPr>
              <a:t>FOX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04213" y="461899"/>
            <a:ext cx="57315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983230" algn="l"/>
              </a:tabLst>
            </a:pPr>
            <a:r>
              <a:rPr sz="4400" spc="-40" dirty="0"/>
              <a:t>CICATRICAL	</a:t>
            </a:r>
            <a:r>
              <a:rPr sz="4400" spc="-10" dirty="0"/>
              <a:t>ENTROPION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37461"/>
            <a:ext cx="7543800" cy="447040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.It is </a:t>
            </a:r>
            <a:r>
              <a:rPr sz="2700" spc="-5" dirty="0">
                <a:latin typeface="Calibri"/>
                <a:cs typeface="Calibri"/>
              </a:rPr>
              <a:t>due </a:t>
            </a:r>
            <a:r>
              <a:rPr sz="2700" spc="-15" dirty="0">
                <a:latin typeface="Calibri"/>
                <a:cs typeface="Calibri"/>
              </a:rPr>
              <a:t>to </a:t>
            </a:r>
            <a:r>
              <a:rPr sz="2700" spc="-5" dirty="0">
                <a:latin typeface="Calibri"/>
                <a:cs typeface="Calibri"/>
              </a:rPr>
              <a:t>scarring of </a:t>
            </a:r>
            <a:r>
              <a:rPr sz="2700" spc="-15" dirty="0">
                <a:latin typeface="Calibri"/>
                <a:cs typeface="Calibri"/>
              </a:rPr>
              <a:t>palpabral </a:t>
            </a:r>
            <a:r>
              <a:rPr sz="2700" spc="-10" dirty="0">
                <a:latin typeface="Calibri"/>
                <a:cs typeface="Calibri"/>
              </a:rPr>
              <a:t>conjunctiva. </a:t>
            </a:r>
            <a:r>
              <a:rPr sz="2700" dirty="0">
                <a:latin typeface="Calibri"/>
                <a:cs typeface="Calibri"/>
              </a:rPr>
              <a:t>It </a:t>
            </a:r>
            <a:r>
              <a:rPr sz="2700" spc="-15" dirty="0">
                <a:latin typeface="Calibri"/>
                <a:cs typeface="Calibri"/>
              </a:rPr>
              <a:t>may  involve </a:t>
            </a:r>
            <a:r>
              <a:rPr sz="2700" spc="-5" dirty="0">
                <a:latin typeface="Calibri"/>
                <a:cs typeface="Calibri"/>
              </a:rPr>
              <a:t>both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upper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lower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lids.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Frequently </a:t>
            </a:r>
            <a:r>
              <a:rPr sz="2700" dirty="0">
                <a:latin typeface="Calibri"/>
                <a:cs typeface="Calibri"/>
              </a:rPr>
              <a:t>, the </a:t>
            </a:r>
            <a:r>
              <a:rPr sz="2700" spc="-20" dirty="0">
                <a:latin typeface="Calibri"/>
                <a:cs typeface="Calibri"/>
              </a:rPr>
              <a:t>tarsus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5" dirty="0">
                <a:latin typeface="Calibri"/>
                <a:cs typeface="Calibri"/>
              </a:rPr>
              <a:t>deformed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thickened.</a:t>
            </a:r>
            <a:endParaRPr sz="2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2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CAUSES: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1. </a:t>
            </a:r>
            <a:r>
              <a:rPr sz="2700" spc="-5" dirty="0">
                <a:latin typeface="Calibri"/>
                <a:cs typeface="Calibri"/>
              </a:rPr>
              <a:t>Chemical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injuries.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771525" algn="l"/>
              </a:tabLst>
            </a:pPr>
            <a:r>
              <a:rPr sz="2700" dirty="0">
                <a:latin typeface="Calibri"/>
                <a:cs typeface="Calibri"/>
              </a:rPr>
              <a:t>2.	</a:t>
            </a:r>
            <a:r>
              <a:rPr sz="2700" spc="-15" dirty="0">
                <a:latin typeface="Calibri"/>
                <a:cs typeface="Calibri"/>
              </a:rPr>
              <a:t>Lacerated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injuries.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3. </a:t>
            </a:r>
            <a:r>
              <a:rPr sz="2700" spc="-25" dirty="0">
                <a:latin typeface="Calibri"/>
                <a:cs typeface="Calibri"/>
              </a:rPr>
              <a:t>Trachoma.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4. </a:t>
            </a:r>
            <a:r>
              <a:rPr sz="2700" spc="-5" dirty="0">
                <a:latin typeface="Calibri"/>
                <a:cs typeface="Calibri"/>
              </a:rPr>
              <a:t>Radiation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5. </a:t>
            </a:r>
            <a:r>
              <a:rPr sz="2700" spc="-15" dirty="0">
                <a:latin typeface="Calibri"/>
                <a:cs typeface="Calibri"/>
              </a:rPr>
              <a:t>Steven </a:t>
            </a:r>
            <a:r>
              <a:rPr sz="2700" spc="-5" dirty="0">
                <a:latin typeface="Calibri"/>
                <a:cs typeface="Calibri"/>
              </a:rPr>
              <a:t>johnson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syndrome.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6.Oclar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pemphigoid.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2971800"/>
            <a:ext cx="3890772" cy="3552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1357858"/>
            <a:ext cx="7812405" cy="431863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5" dirty="0">
                <a:latin typeface="Calibri"/>
                <a:cs typeface="Calibri"/>
              </a:rPr>
              <a:t>TREATMENT:</a:t>
            </a:r>
            <a:endParaRPr sz="3200">
              <a:latin typeface="Calibri"/>
              <a:cs typeface="Calibri"/>
            </a:endParaRPr>
          </a:p>
          <a:p>
            <a:pPr marL="447040" indent="-43497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447040" algn="l"/>
                <a:tab pos="447675" algn="l"/>
              </a:tabLst>
            </a:pPr>
            <a:r>
              <a:rPr sz="3200" spc="-5" dirty="0">
                <a:latin typeface="Calibri"/>
                <a:cs typeface="Calibri"/>
              </a:rPr>
              <a:t>AIM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spc="-30" dirty="0">
                <a:latin typeface="Calibri"/>
                <a:cs typeface="Calibri"/>
              </a:rPr>
              <a:t>keep </a:t>
            </a:r>
            <a:r>
              <a:rPr sz="3200" spc="-5" dirty="0">
                <a:latin typeface="Calibri"/>
                <a:cs typeface="Calibri"/>
              </a:rPr>
              <a:t>the </a:t>
            </a:r>
            <a:r>
              <a:rPr sz="3200" dirty="0">
                <a:latin typeface="Calibri"/>
                <a:cs typeface="Calibri"/>
              </a:rPr>
              <a:t>lashes </a:t>
            </a:r>
            <a:r>
              <a:rPr sz="3200" spc="-30" dirty="0">
                <a:latin typeface="Calibri"/>
                <a:cs typeface="Calibri"/>
              </a:rPr>
              <a:t>away </a:t>
            </a:r>
            <a:r>
              <a:rPr sz="3200" spc="-20" dirty="0">
                <a:latin typeface="Calibri"/>
                <a:cs typeface="Calibri"/>
              </a:rPr>
              <a:t>from </a:t>
            </a:r>
            <a:r>
              <a:rPr sz="3200" spc="-5" dirty="0">
                <a:latin typeface="Calibri"/>
                <a:cs typeface="Calibri"/>
              </a:rPr>
              <a:t>the</a:t>
            </a:r>
            <a:r>
              <a:rPr sz="3200" spc="10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globe,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1. </a:t>
            </a:r>
            <a:r>
              <a:rPr sz="3200" spc="-5" dirty="0">
                <a:latin typeface="Calibri"/>
                <a:cs typeface="Calibri"/>
              </a:rPr>
              <a:t>soft </a:t>
            </a:r>
            <a:r>
              <a:rPr sz="3200" spc="-15" dirty="0">
                <a:latin typeface="Calibri"/>
                <a:cs typeface="Calibri"/>
              </a:rPr>
              <a:t>contact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lens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  <a:tab pos="2044064" algn="l"/>
              </a:tabLst>
            </a:pPr>
            <a:r>
              <a:rPr sz="3200" spc="-50" dirty="0">
                <a:latin typeface="Calibri"/>
                <a:cs typeface="Calibri"/>
              </a:rPr>
              <a:t>2.Various	</a:t>
            </a:r>
            <a:r>
              <a:rPr sz="3200" spc="-15" dirty="0">
                <a:latin typeface="Calibri"/>
                <a:cs typeface="Calibri"/>
              </a:rPr>
              <a:t>plstic operations</a:t>
            </a:r>
            <a:r>
              <a:rPr sz="3200" spc="1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are: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75" dirty="0">
                <a:latin typeface="Calibri"/>
                <a:cs typeface="Calibri"/>
              </a:rPr>
              <a:t>A]To </a:t>
            </a:r>
            <a:r>
              <a:rPr sz="3200" spc="-10" dirty="0">
                <a:latin typeface="Calibri"/>
                <a:cs typeface="Calibri"/>
              </a:rPr>
              <a:t>alter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5" dirty="0">
                <a:latin typeface="Calibri"/>
                <a:cs typeface="Calibri"/>
              </a:rPr>
              <a:t>direction of</a:t>
            </a:r>
            <a:r>
              <a:rPr sz="3200" spc="7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lashes.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B] </a:t>
            </a:r>
            <a:r>
              <a:rPr sz="3200" spc="-150" dirty="0">
                <a:latin typeface="Calibri"/>
                <a:cs typeface="Calibri"/>
              </a:rPr>
              <a:t>To </a:t>
            </a:r>
            <a:r>
              <a:rPr sz="3200" spc="-30" dirty="0">
                <a:latin typeface="Calibri"/>
                <a:cs typeface="Calibri"/>
              </a:rPr>
              <a:t>Transplant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1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lashes.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  <a:tab pos="1349375" algn="l"/>
                <a:tab pos="3197860" algn="l"/>
              </a:tabLst>
            </a:pPr>
            <a:r>
              <a:rPr sz="3200" dirty="0">
                <a:latin typeface="Calibri"/>
                <a:cs typeface="Calibri"/>
              </a:rPr>
              <a:t>C]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45" dirty="0">
                <a:latin typeface="Calibri"/>
                <a:cs typeface="Calibri"/>
              </a:rPr>
              <a:t>To	</a:t>
            </a:r>
            <a:r>
              <a:rPr sz="3200" spc="-20" dirty="0">
                <a:latin typeface="Calibri"/>
                <a:cs typeface="Calibri"/>
              </a:rPr>
              <a:t>straighten	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distorted</a:t>
            </a:r>
            <a:r>
              <a:rPr sz="3200" spc="10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tarsus.</a:t>
            </a:r>
            <a:endParaRPr sz="3200">
              <a:latin typeface="Calibri"/>
              <a:cs typeface="Calibri"/>
            </a:endParaRPr>
          </a:p>
          <a:p>
            <a:pPr marL="355600" indent="-343535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dirty="0">
                <a:latin typeface="Calibri"/>
                <a:cs typeface="Calibri"/>
              </a:rPr>
              <a:t>3. </a:t>
            </a:r>
            <a:r>
              <a:rPr sz="3200" spc="-5" dirty="0">
                <a:latin typeface="Calibri"/>
                <a:cs typeface="Calibri"/>
              </a:rPr>
              <a:t>mucous </a:t>
            </a:r>
            <a:r>
              <a:rPr sz="3200" spc="-10" dirty="0">
                <a:latin typeface="Calibri"/>
                <a:cs typeface="Calibri"/>
              </a:rPr>
              <a:t>membrane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grafting.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05508" y="461899"/>
            <a:ext cx="63303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ACUTE </a:t>
            </a:r>
            <a:r>
              <a:rPr sz="4400" spc="-50" dirty="0"/>
              <a:t>SPASTIC </a:t>
            </a:r>
            <a:r>
              <a:rPr sz="4400" spc="-10" dirty="0"/>
              <a:t>ENTROPION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70685"/>
            <a:ext cx="8166100" cy="479996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355600" marR="507365" indent="-342900">
              <a:lnSpc>
                <a:spcPts val="292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It </a:t>
            </a:r>
            <a:r>
              <a:rPr sz="2700" spc="-10" dirty="0">
                <a:latin typeface="Calibri"/>
                <a:cs typeface="Calibri"/>
              </a:rPr>
              <a:t>result </a:t>
            </a:r>
            <a:r>
              <a:rPr sz="2700" spc="-20" dirty="0">
                <a:latin typeface="Calibri"/>
                <a:cs typeface="Calibri"/>
              </a:rPr>
              <a:t>from </a:t>
            </a:r>
            <a:r>
              <a:rPr sz="2700" spc="-15" dirty="0">
                <a:latin typeface="Calibri"/>
                <a:cs typeface="Calibri"/>
              </a:rPr>
              <a:t>excessive </a:t>
            </a:r>
            <a:r>
              <a:rPr sz="2700" spc="-10" dirty="0">
                <a:latin typeface="Calibri"/>
                <a:cs typeface="Calibri"/>
              </a:rPr>
              <a:t>contraction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orbicularis  oculi. </a:t>
            </a:r>
            <a:r>
              <a:rPr sz="2700" dirty="0">
                <a:latin typeface="Calibri"/>
                <a:cs typeface="Calibri"/>
              </a:rPr>
              <a:t>It </a:t>
            </a:r>
            <a:r>
              <a:rPr sz="2700" spc="-15" dirty="0">
                <a:latin typeface="Calibri"/>
                <a:cs typeface="Calibri"/>
              </a:rPr>
              <a:t>affects </a:t>
            </a:r>
            <a:r>
              <a:rPr sz="2700" spc="-5" dirty="0">
                <a:latin typeface="Calibri"/>
                <a:cs typeface="Calibri"/>
              </a:rPr>
              <a:t>mainly </a:t>
            </a:r>
            <a:r>
              <a:rPr sz="2700" spc="-10" dirty="0">
                <a:latin typeface="Calibri"/>
                <a:cs typeface="Calibri"/>
              </a:rPr>
              <a:t>the lower</a:t>
            </a:r>
            <a:r>
              <a:rPr sz="2700" spc="-6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lid.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Causes: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1.Chronic</a:t>
            </a:r>
            <a:r>
              <a:rPr sz="2700" spc="-5" dirty="0">
                <a:latin typeface="Calibri"/>
                <a:cs typeface="Calibri"/>
              </a:rPr>
              <a:t> conjunctivitis.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2.Keratitis.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5" dirty="0">
                <a:latin typeface="Calibri"/>
                <a:cs typeface="Calibri"/>
              </a:rPr>
              <a:t>3.Post</a:t>
            </a:r>
            <a:r>
              <a:rPr sz="2700" spc="-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operative.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25" dirty="0">
                <a:latin typeface="Calibri"/>
                <a:cs typeface="Calibri"/>
              </a:rPr>
              <a:t>Treatment: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1. </a:t>
            </a:r>
            <a:r>
              <a:rPr sz="2700" spc="-15" dirty="0">
                <a:latin typeface="Calibri"/>
                <a:cs typeface="Calibri"/>
              </a:rPr>
              <a:t>Removal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5" dirty="0">
                <a:latin typeface="Calibri"/>
                <a:cs typeface="Calibri"/>
              </a:rPr>
              <a:t>cause, </a:t>
            </a:r>
            <a:r>
              <a:rPr sz="2700" dirty="0">
                <a:latin typeface="Calibri"/>
                <a:cs typeface="Calibri"/>
              </a:rPr>
              <a:t>and it </a:t>
            </a:r>
            <a:r>
              <a:rPr sz="2700" spc="-10" dirty="0">
                <a:latin typeface="Calibri"/>
                <a:cs typeface="Calibri"/>
              </a:rPr>
              <a:t>resolve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25" dirty="0">
                <a:latin typeface="Calibri"/>
                <a:cs typeface="Calibri"/>
              </a:rPr>
              <a:t>spontaneosly.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3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2.Removal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the </a:t>
            </a:r>
            <a:r>
              <a:rPr sz="2700" spc="-10" dirty="0">
                <a:latin typeface="Calibri"/>
                <a:cs typeface="Calibri"/>
              </a:rPr>
              <a:t>bandage </a:t>
            </a:r>
            <a:r>
              <a:rPr sz="2700" dirty="0">
                <a:latin typeface="Calibri"/>
                <a:cs typeface="Calibri"/>
              </a:rPr>
              <a:t>in </a:t>
            </a:r>
            <a:r>
              <a:rPr sz="2700" spc="-10" dirty="0">
                <a:latin typeface="Calibri"/>
                <a:cs typeface="Calibri"/>
              </a:rPr>
              <a:t>post </a:t>
            </a:r>
            <a:r>
              <a:rPr sz="2700" spc="-15" dirty="0">
                <a:latin typeface="Calibri"/>
                <a:cs typeface="Calibri"/>
              </a:rPr>
              <a:t>operative</a:t>
            </a:r>
            <a:r>
              <a:rPr sz="2700" spc="-30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cases.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920"/>
              </a:lnSpc>
              <a:spcBef>
                <a:spcPts val="6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45" dirty="0">
                <a:latin typeface="Calibri"/>
                <a:cs typeface="Calibri"/>
              </a:rPr>
              <a:t>3.Temporary </a:t>
            </a:r>
            <a:r>
              <a:rPr sz="2700" spc="-10" dirty="0">
                <a:latin typeface="Calibri"/>
                <a:cs typeface="Calibri"/>
              </a:rPr>
              <a:t>relief by </a:t>
            </a:r>
            <a:r>
              <a:rPr sz="2700" dirty="0">
                <a:latin typeface="Calibri"/>
                <a:cs typeface="Calibri"/>
              </a:rPr>
              <a:t>– </a:t>
            </a:r>
            <a:r>
              <a:rPr sz="2700" spc="-5" dirty="0">
                <a:latin typeface="Calibri"/>
                <a:cs typeface="Calibri"/>
              </a:rPr>
              <a:t>Lid </a:t>
            </a:r>
            <a:r>
              <a:rPr sz="2700" spc="-10" dirty="0">
                <a:latin typeface="Calibri"/>
                <a:cs typeface="Calibri"/>
              </a:rPr>
              <a:t>everting </a:t>
            </a:r>
            <a:r>
              <a:rPr sz="2700" spc="-15" dirty="0">
                <a:latin typeface="Calibri"/>
                <a:cs typeface="Calibri"/>
              </a:rPr>
              <a:t>suture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Adhesive  </a:t>
            </a:r>
            <a:r>
              <a:rPr sz="2700" spc="-10" dirty="0">
                <a:latin typeface="Calibri"/>
                <a:cs typeface="Calibri"/>
              </a:rPr>
              <a:t>tape.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943600" y="2209800"/>
            <a:ext cx="2944368" cy="220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6864" y="461899"/>
            <a:ext cx="59677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0" dirty="0"/>
              <a:t>CONGENITAL</a:t>
            </a:r>
            <a:r>
              <a:rPr sz="4400" spc="-70" dirty="0"/>
              <a:t> </a:t>
            </a:r>
            <a:r>
              <a:rPr sz="4400" spc="-10" dirty="0"/>
              <a:t>ENTROPION.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607261"/>
            <a:ext cx="8056880" cy="2563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2602230" algn="l"/>
                <a:tab pos="3883660" algn="l"/>
              </a:tabLst>
            </a:pPr>
            <a:r>
              <a:rPr sz="3200" dirty="0">
                <a:latin typeface="Calibri"/>
                <a:cs typeface="Calibri"/>
              </a:rPr>
              <a:t>It is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rare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	</a:t>
            </a:r>
            <a:r>
              <a:rPr sz="3200" spc="-5" dirty="0">
                <a:latin typeface="Calibri"/>
                <a:cs typeface="Calibri"/>
              </a:rPr>
              <a:t>usually caused </a:t>
            </a:r>
            <a:r>
              <a:rPr sz="3200" dirty="0">
                <a:latin typeface="Calibri"/>
                <a:cs typeface="Calibri"/>
              </a:rPr>
              <a:t>by </a:t>
            </a:r>
            <a:r>
              <a:rPr sz="3200" spc="-15" dirty="0">
                <a:latin typeface="Calibri"/>
                <a:cs typeface="Calibri"/>
              </a:rPr>
              <a:t>deformity </a:t>
            </a:r>
            <a:r>
              <a:rPr sz="3200" spc="-5" dirty="0">
                <a:latin typeface="Calibri"/>
                <a:cs typeface="Calibri"/>
              </a:rPr>
              <a:t>of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tarsal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plate.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	it </a:t>
            </a:r>
            <a:r>
              <a:rPr sz="3200" spc="-20" dirty="0">
                <a:latin typeface="Calibri"/>
                <a:cs typeface="Calibri"/>
              </a:rPr>
              <a:t>may </a:t>
            </a:r>
            <a:r>
              <a:rPr sz="3200" spc="-5" dirty="0">
                <a:latin typeface="Calibri"/>
                <a:cs typeface="Calibri"/>
              </a:rPr>
              <a:t>be </a:t>
            </a:r>
            <a:r>
              <a:rPr sz="3200" spc="-10" dirty="0">
                <a:latin typeface="Calibri"/>
                <a:cs typeface="Calibri"/>
              </a:rPr>
              <a:t>assosiated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  </a:t>
            </a:r>
            <a:r>
              <a:rPr sz="3200" spc="-5" dirty="0">
                <a:latin typeface="Calibri"/>
                <a:cs typeface="Calibri"/>
              </a:rPr>
              <a:t>Microphthalmos or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anophthalmos.</a:t>
            </a:r>
            <a:endParaRPr sz="3200">
              <a:latin typeface="Calibri"/>
              <a:cs typeface="Calibri"/>
            </a:endParaRPr>
          </a:p>
          <a:p>
            <a:pPr marL="355600" marR="295275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Treatment: </a:t>
            </a:r>
            <a:r>
              <a:rPr sz="3200" spc="-5" dirty="0">
                <a:latin typeface="Calibri"/>
                <a:cs typeface="Calibri"/>
              </a:rPr>
              <a:t>Resection </a:t>
            </a:r>
            <a:r>
              <a:rPr sz="3200" dirty="0">
                <a:latin typeface="Calibri"/>
                <a:cs typeface="Calibri"/>
              </a:rPr>
              <a:t>of abnormal </a:t>
            </a:r>
            <a:r>
              <a:rPr sz="3200" spc="-5" dirty="0">
                <a:latin typeface="Calibri"/>
                <a:cs typeface="Calibri"/>
              </a:rPr>
              <a:t>portion of  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20" dirty="0">
                <a:latin typeface="Calibri"/>
                <a:cs typeface="Calibri"/>
              </a:rPr>
              <a:t>tarsus.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33900" y="3886200"/>
            <a:ext cx="42291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32809" y="192150"/>
            <a:ext cx="2277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TRICHIASIS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876045"/>
            <a:ext cx="8084820" cy="5574665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marL="355600" marR="5080" indent="-342900">
              <a:lnSpc>
                <a:spcPts val="1920"/>
              </a:lnSpc>
              <a:spcBef>
                <a:spcPts val="5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Trichiasis </a:t>
            </a:r>
            <a:r>
              <a:rPr sz="2000" dirty="0">
                <a:latin typeface="Calibri"/>
                <a:cs typeface="Calibri"/>
              </a:rPr>
              <a:t>is a </a:t>
            </a:r>
            <a:r>
              <a:rPr sz="2000" spc="-5" dirty="0">
                <a:latin typeface="Calibri"/>
                <a:cs typeface="Calibri"/>
              </a:rPr>
              <a:t>misdirection of cilia so that they </a:t>
            </a:r>
            <a:r>
              <a:rPr sz="2000" spc="-10" dirty="0">
                <a:latin typeface="Calibri"/>
                <a:cs typeface="Calibri"/>
              </a:rPr>
              <a:t>are directed backwards </a:t>
            </a:r>
            <a:r>
              <a:rPr sz="2000" dirty="0">
                <a:latin typeface="Calibri"/>
                <a:cs typeface="Calibri"/>
              </a:rPr>
              <a:t>and  rub </a:t>
            </a:r>
            <a:r>
              <a:rPr sz="2000" spc="-10" dirty="0">
                <a:latin typeface="Calibri"/>
                <a:cs typeface="Calibri"/>
              </a:rPr>
              <a:t>against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conea.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000" b="1" spc="-5" dirty="0">
                <a:latin typeface="Calibri"/>
                <a:cs typeface="Calibri"/>
              </a:rPr>
              <a:t>Etiology: </a:t>
            </a:r>
            <a:r>
              <a:rPr sz="2000" spc="-5" dirty="0">
                <a:latin typeface="Calibri"/>
                <a:cs typeface="Calibri"/>
              </a:rPr>
              <a:t>common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causes: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1.</a:t>
            </a:r>
            <a:r>
              <a:rPr sz="2000" spc="-5" dirty="0">
                <a:latin typeface="Calibri"/>
                <a:cs typeface="Calibri"/>
              </a:rPr>
              <a:t> trachoma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2. </a:t>
            </a:r>
            <a:r>
              <a:rPr sz="2000" spc="-5" dirty="0">
                <a:latin typeface="Calibri"/>
                <a:cs typeface="Calibri"/>
              </a:rPr>
              <a:t>spastic</a:t>
            </a:r>
            <a:r>
              <a:rPr sz="2000" spc="-10" dirty="0">
                <a:latin typeface="Calibri"/>
                <a:cs typeface="Calibri"/>
              </a:rPr>
              <a:t> entropion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Other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causes: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1.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Blepharitis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2. ocular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pemphigoid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3. </a:t>
            </a:r>
            <a:r>
              <a:rPr sz="2000" spc="-10" dirty="0">
                <a:latin typeface="Calibri"/>
                <a:cs typeface="Calibri"/>
              </a:rPr>
              <a:t>scars </a:t>
            </a:r>
            <a:r>
              <a:rPr sz="2000" spc="-5" dirty="0">
                <a:latin typeface="Calibri"/>
                <a:cs typeface="Calibri"/>
              </a:rPr>
              <a:t>resulting </a:t>
            </a:r>
            <a:r>
              <a:rPr sz="2000" spc="-10" dirty="0">
                <a:latin typeface="Calibri"/>
                <a:cs typeface="Calibri"/>
              </a:rPr>
              <a:t>from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injuries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4. chemical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burns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5. </a:t>
            </a:r>
            <a:r>
              <a:rPr sz="2000" spc="-5" dirty="0">
                <a:latin typeface="Calibri"/>
                <a:cs typeface="Calibri"/>
              </a:rPr>
              <a:t>destructive inflammations </a:t>
            </a:r>
            <a:r>
              <a:rPr sz="2000" dirty="0">
                <a:latin typeface="Calibri"/>
                <a:cs typeface="Calibri"/>
              </a:rPr>
              <a:t>such as </a:t>
            </a:r>
            <a:r>
              <a:rPr sz="2000" spc="-15" dirty="0">
                <a:latin typeface="Calibri"/>
                <a:cs typeface="Calibri"/>
              </a:rPr>
              <a:t>stevens </a:t>
            </a:r>
            <a:r>
              <a:rPr sz="2000" spc="-5" dirty="0">
                <a:latin typeface="Calibri"/>
                <a:cs typeface="Calibri"/>
              </a:rPr>
              <a:t>johnson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syndrome</a:t>
            </a:r>
            <a:endParaRPr sz="2000">
              <a:latin typeface="Calibri"/>
              <a:cs typeface="Calibri"/>
            </a:endParaRPr>
          </a:p>
          <a:p>
            <a:pPr marL="411480" indent="-399415">
              <a:lnSpc>
                <a:spcPct val="100000"/>
              </a:lnSpc>
              <a:buFont typeface="Arial"/>
              <a:buChar char="•"/>
              <a:tabLst>
                <a:tab pos="411480" algn="l"/>
                <a:tab pos="412115" algn="l"/>
              </a:tabLst>
            </a:pPr>
            <a:r>
              <a:rPr sz="2000" dirty="0">
                <a:latin typeface="Calibri"/>
                <a:cs typeface="Calibri"/>
              </a:rPr>
              <a:t>6. </a:t>
            </a:r>
            <a:r>
              <a:rPr sz="2000" spc="-10" dirty="0">
                <a:latin typeface="Calibri"/>
                <a:cs typeface="Calibri"/>
              </a:rPr>
              <a:t>congental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distichiasis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ts val="2160"/>
              </a:lnSpc>
              <a:tabLst>
                <a:tab pos="1362710" algn="l"/>
              </a:tabLst>
            </a:pPr>
            <a:r>
              <a:rPr sz="2000" b="1" spc="-5" dirty="0">
                <a:latin typeface="Calibri"/>
                <a:cs typeface="Calibri"/>
              </a:rPr>
              <a:t>Symptoms:	</a:t>
            </a:r>
            <a:r>
              <a:rPr sz="2000" spc="-5" dirty="0">
                <a:latin typeface="Calibri"/>
                <a:cs typeface="Calibri"/>
              </a:rPr>
              <a:t>FB sensation with </a:t>
            </a:r>
            <a:r>
              <a:rPr sz="2000" spc="-10" dirty="0">
                <a:latin typeface="Calibri"/>
                <a:cs typeface="Calibri"/>
              </a:rPr>
              <a:t>irritation </a:t>
            </a:r>
            <a:r>
              <a:rPr sz="2000" dirty="0">
                <a:latin typeface="Calibri"/>
                <a:cs typeface="Calibri"/>
              </a:rPr>
              <a:t>in the </a:t>
            </a:r>
            <a:r>
              <a:rPr sz="2000" spc="-10" dirty="0">
                <a:latin typeface="Calibri"/>
                <a:cs typeface="Calibri"/>
              </a:rPr>
              <a:t>eye, </a:t>
            </a:r>
            <a:r>
              <a:rPr sz="2000" spc="-5" dirty="0">
                <a:latin typeface="Calibri"/>
                <a:cs typeface="Calibri"/>
              </a:rPr>
              <a:t>pain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,conjuntival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spc="-10" dirty="0">
                <a:latin typeface="Calibri"/>
                <a:cs typeface="Calibri"/>
              </a:rPr>
              <a:t>congestion,reflex blepharo </a:t>
            </a:r>
            <a:r>
              <a:rPr sz="2000" spc="-5" dirty="0">
                <a:latin typeface="Calibri"/>
                <a:cs typeface="Calibri"/>
              </a:rPr>
              <a:t>spasm, </a:t>
            </a:r>
            <a:r>
              <a:rPr sz="2000" dirty="0">
                <a:latin typeface="Calibri"/>
                <a:cs typeface="Calibri"/>
              </a:rPr>
              <a:t>and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lacrimation.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355600" marR="289560" indent="-342900">
              <a:lnSpc>
                <a:spcPct val="8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Complications </a:t>
            </a:r>
            <a:r>
              <a:rPr sz="2000" b="1" dirty="0">
                <a:latin typeface="Calibri"/>
                <a:cs typeface="Calibri"/>
              </a:rPr>
              <a:t>: </a:t>
            </a:r>
            <a:r>
              <a:rPr sz="2000" spc="-10" dirty="0">
                <a:latin typeface="Calibri"/>
                <a:cs typeface="Calibri"/>
              </a:rPr>
              <a:t>Recurrent erosions, superfecial </a:t>
            </a:r>
            <a:r>
              <a:rPr sz="2000" spc="-5" dirty="0">
                <a:latin typeface="Calibri"/>
                <a:cs typeface="Calibri"/>
              </a:rPr>
              <a:t>corneal opacities, </a:t>
            </a:r>
            <a:r>
              <a:rPr sz="2000" spc="-10" dirty="0">
                <a:latin typeface="Calibri"/>
                <a:cs typeface="Calibri"/>
              </a:rPr>
              <a:t>recurrent  </a:t>
            </a:r>
            <a:r>
              <a:rPr sz="2000" dirty="0">
                <a:latin typeface="Calibri"/>
                <a:cs typeface="Calibri"/>
              </a:rPr>
              <a:t>corneal </a:t>
            </a:r>
            <a:r>
              <a:rPr sz="2000" spc="-5" dirty="0">
                <a:latin typeface="Calibri"/>
                <a:cs typeface="Calibri"/>
              </a:rPr>
              <a:t>ulcers, </a:t>
            </a:r>
            <a:r>
              <a:rPr sz="2000" dirty="0">
                <a:latin typeface="Calibri"/>
                <a:cs typeface="Calibri"/>
              </a:rPr>
              <a:t>corneal </a:t>
            </a:r>
            <a:r>
              <a:rPr sz="2000" spc="-5" dirty="0">
                <a:latin typeface="Calibri"/>
                <a:cs typeface="Calibri"/>
              </a:rPr>
              <a:t>vascularization. Sometime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15" dirty="0">
                <a:latin typeface="Calibri"/>
                <a:cs typeface="Calibri"/>
              </a:rPr>
              <a:t>may </a:t>
            </a:r>
            <a:r>
              <a:rPr sz="2000" spc="-10" dirty="0">
                <a:latin typeface="Calibri"/>
                <a:cs typeface="Calibri"/>
              </a:rPr>
              <a:t>threaten </a:t>
            </a:r>
            <a:r>
              <a:rPr sz="2000" dirty="0">
                <a:latin typeface="Calibri"/>
                <a:cs typeface="Calibri"/>
              </a:rPr>
              <a:t>the  Vision.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10200" y="1371600"/>
            <a:ext cx="3438144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7461"/>
            <a:ext cx="801687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  <a:tab pos="1953895" algn="l"/>
              </a:tabLst>
            </a:pPr>
            <a:r>
              <a:rPr sz="2700" spc="-30" dirty="0">
                <a:latin typeface="Calibri"/>
                <a:cs typeface="Calibri"/>
              </a:rPr>
              <a:t>Treatment	</a:t>
            </a:r>
            <a:r>
              <a:rPr sz="2700" dirty="0">
                <a:latin typeface="Calibri"/>
                <a:cs typeface="Calibri"/>
              </a:rPr>
              <a:t>of</a:t>
            </a:r>
            <a:r>
              <a:rPr sz="2700" spc="-4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Trichiasis: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Epilation: </a:t>
            </a:r>
            <a:r>
              <a:rPr sz="2700" spc="-10" dirty="0">
                <a:latin typeface="Calibri"/>
                <a:cs typeface="Calibri"/>
              </a:rPr>
              <a:t>Isolated misdirected </a:t>
            </a:r>
            <a:r>
              <a:rPr sz="2700" dirty="0">
                <a:latin typeface="Calibri"/>
                <a:cs typeface="Calibri"/>
              </a:rPr>
              <a:t>cilia </a:t>
            </a:r>
            <a:r>
              <a:rPr sz="2700" spc="-15" dirty="0">
                <a:latin typeface="Calibri"/>
                <a:cs typeface="Calibri"/>
              </a:rPr>
              <a:t>may </a:t>
            </a:r>
            <a:r>
              <a:rPr sz="2700" spc="-5" dirty="0">
                <a:latin typeface="Calibri"/>
                <a:cs typeface="Calibri"/>
              </a:rPr>
              <a:t>be </a:t>
            </a:r>
            <a:r>
              <a:rPr sz="2700" spc="-10" dirty="0">
                <a:latin typeface="Calibri"/>
                <a:cs typeface="Calibri"/>
              </a:rPr>
              <a:t>removed by  </a:t>
            </a:r>
            <a:r>
              <a:rPr sz="2700" spc="-5" dirty="0">
                <a:latin typeface="Calibri"/>
                <a:cs typeface="Calibri"/>
              </a:rPr>
              <a:t>epilation, </a:t>
            </a:r>
            <a:r>
              <a:rPr sz="2700" dirty="0">
                <a:latin typeface="Calibri"/>
                <a:cs typeface="Calibri"/>
              </a:rPr>
              <a:t>which </a:t>
            </a:r>
            <a:r>
              <a:rPr sz="2700" spc="-10" dirty="0">
                <a:latin typeface="Calibri"/>
                <a:cs typeface="Calibri"/>
              </a:rPr>
              <a:t>must </a:t>
            </a:r>
            <a:r>
              <a:rPr sz="2700" spc="-5" dirty="0">
                <a:latin typeface="Calibri"/>
                <a:cs typeface="Calibri"/>
              </a:rPr>
              <a:t>be </a:t>
            </a:r>
            <a:r>
              <a:rPr sz="2700" spc="-15" dirty="0">
                <a:latin typeface="Calibri"/>
                <a:cs typeface="Calibri"/>
              </a:rPr>
              <a:t>repeated </a:t>
            </a:r>
            <a:r>
              <a:rPr sz="2700" spc="-10" dirty="0">
                <a:latin typeface="Calibri"/>
                <a:cs typeface="Calibri"/>
              </a:rPr>
              <a:t>every </a:t>
            </a:r>
            <a:r>
              <a:rPr sz="2700" spc="-30" dirty="0">
                <a:latin typeface="Calibri"/>
                <a:cs typeface="Calibri"/>
              </a:rPr>
              <a:t>few </a:t>
            </a:r>
            <a:r>
              <a:rPr sz="2700" spc="-15" dirty="0">
                <a:latin typeface="Calibri"/>
                <a:cs typeface="Calibri"/>
              </a:rPr>
              <a:t>weeks</a:t>
            </a:r>
            <a:r>
              <a:rPr sz="2700" spc="-6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355600" marR="52705" indent="-342900">
              <a:lnSpc>
                <a:spcPct val="8000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  <a:tab pos="4448175" algn="l"/>
                <a:tab pos="6153150" algn="l"/>
              </a:tabLst>
            </a:pPr>
            <a:r>
              <a:rPr sz="2700" spc="-10" dirty="0">
                <a:latin typeface="Calibri"/>
                <a:cs typeface="Calibri"/>
              </a:rPr>
              <a:t>Electrolysis: </a:t>
            </a:r>
            <a:r>
              <a:rPr sz="2700" spc="-5" dirty="0">
                <a:latin typeface="Calibri"/>
                <a:cs typeface="Calibri"/>
              </a:rPr>
              <a:t>Destruction of hair</a:t>
            </a:r>
            <a:r>
              <a:rPr sz="270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folicle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by	</a:t>
            </a:r>
            <a:r>
              <a:rPr sz="2700" spc="-15" dirty="0">
                <a:latin typeface="Calibri"/>
                <a:cs typeface="Calibri"/>
              </a:rPr>
              <a:t>diathermy</a:t>
            </a:r>
            <a:r>
              <a:rPr sz="2700" spc="-7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or  </a:t>
            </a:r>
            <a:r>
              <a:rPr sz="2700" spc="-10" dirty="0">
                <a:latin typeface="Calibri"/>
                <a:cs typeface="Calibri"/>
              </a:rPr>
              <a:t>electrolysis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cryo</a:t>
            </a:r>
            <a:r>
              <a:rPr sz="2700" spc="2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surgery	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5" dirty="0">
                <a:latin typeface="Calibri"/>
                <a:cs typeface="Calibri"/>
              </a:rPr>
              <a:t>argon </a:t>
            </a:r>
            <a:r>
              <a:rPr sz="2700" dirty="0">
                <a:latin typeface="Calibri"/>
                <a:cs typeface="Calibri"/>
              </a:rPr>
              <a:t>laser  </a:t>
            </a:r>
            <a:r>
              <a:rPr sz="2700" spc="-5" dirty="0">
                <a:latin typeface="Calibri"/>
                <a:cs typeface="Calibri"/>
              </a:rPr>
              <a:t>application.</a:t>
            </a:r>
            <a:endParaRPr sz="2700">
              <a:latin typeface="Calibri"/>
              <a:cs typeface="Calibri"/>
            </a:endParaRPr>
          </a:p>
          <a:p>
            <a:pPr marL="355600" marR="367665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  <a:tab pos="6199505" algn="l"/>
              </a:tabLst>
            </a:pPr>
            <a:r>
              <a:rPr sz="2700" spc="-10" dirty="0">
                <a:latin typeface="Calibri"/>
                <a:cs typeface="Calibri"/>
              </a:rPr>
              <a:t>Diathermy: </a:t>
            </a:r>
            <a:r>
              <a:rPr sz="2700" dirty="0">
                <a:latin typeface="Calibri"/>
                <a:cs typeface="Calibri"/>
              </a:rPr>
              <a:t>A fine </a:t>
            </a:r>
            <a:r>
              <a:rPr sz="2700" spc="-5" dirty="0">
                <a:latin typeface="Calibri"/>
                <a:cs typeface="Calibri"/>
              </a:rPr>
              <a:t>needle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5" dirty="0">
                <a:latin typeface="Calibri"/>
                <a:cs typeface="Calibri"/>
              </a:rPr>
              <a:t>inserted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in</a:t>
            </a:r>
            <a:r>
              <a:rPr sz="2700" spc="1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to	</a:t>
            </a:r>
            <a:r>
              <a:rPr sz="2700" dirty="0">
                <a:latin typeface="Calibri"/>
                <a:cs typeface="Calibri"/>
              </a:rPr>
              <a:t>hair</a:t>
            </a:r>
            <a:r>
              <a:rPr sz="2700" spc="-18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folicle  </a:t>
            </a:r>
            <a:r>
              <a:rPr sz="2700" dirty="0">
                <a:latin typeface="Calibri"/>
                <a:cs typeface="Calibri"/>
              </a:rPr>
              <a:t>and a </a:t>
            </a:r>
            <a:r>
              <a:rPr sz="2700" spc="-15" dirty="0">
                <a:latin typeface="Calibri"/>
                <a:cs typeface="Calibri"/>
              </a:rPr>
              <a:t>current </a:t>
            </a:r>
            <a:r>
              <a:rPr sz="2700" spc="-5" dirty="0">
                <a:latin typeface="Calibri"/>
                <a:cs typeface="Calibri"/>
              </a:rPr>
              <a:t>of </a:t>
            </a:r>
            <a:r>
              <a:rPr sz="2700" dirty="0">
                <a:latin typeface="Calibri"/>
                <a:cs typeface="Calibri"/>
              </a:rPr>
              <a:t>30 mA applied </a:t>
            </a:r>
            <a:r>
              <a:rPr sz="2700" spc="-25" dirty="0">
                <a:latin typeface="Calibri"/>
                <a:cs typeface="Calibri"/>
              </a:rPr>
              <a:t>for </a:t>
            </a:r>
            <a:r>
              <a:rPr sz="2700" dirty="0">
                <a:latin typeface="Calibri"/>
                <a:cs typeface="Calibri"/>
              </a:rPr>
              <a:t>10</a:t>
            </a:r>
            <a:r>
              <a:rPr sz="2700" spc="-8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sec.</a:t>
            </a:r>
            <a:endParaRPr sz="2700">
              <a:latin typeface="Calibri"/>
              <a:cs typeface="Calibri"/>
            </a:endParaRPr>
          </a:p>
          <a:p>
            <a:pPr marL="433070" indent="-421005">
              <a:lnSpc>
                <a:spcPct val="100000"/>
              </a:lnSpc>
              <a:buFont typeface="Arial"/>
              <a:buChar char="•"/>
              <a:tabLst>
                <a:tab pos="433070" algn="l"/>
                <a:tab pos="433705" algn="l"/>
              </a:tabLst>
            </a:pPr>
            <a:r>
              <a:rPr sz="2700" spc="-15" dirty="0">
                <a:latin typeface="Calibri"/>
                <a:cs typeface="Calibri"/>
              </a:rPr>
              <a:t>Cryo </a:t>
            </a:r>
            <a:r>
              <a:rPr sz="2700" spc="-5" dirty="0">
                <a:latin typeface="Calibri"/>
                <a:cs typeface="Calibri"/>
              </a:rPr>
              <a:t>epilation</a:t>
            </a:r>
            <a:r>
              <a:rPr sz="2700" spc="-15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.</a:t>
            </a:r>
            <a:endParaRPr sz="2700">
              <a:latin typeface="Calibri"/>
              <a:cs typeface="Calibri"/>
            </a:endParaRPr>
          </a:p>
          <a:p>
            <a:pPr marL="355600" marR="1217295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433070" algn="l"/>
                <a:tab pos="433705" algn="l"/>
                <a:tab pos="3999229" algn="l"/>
              </a:tabLst>
            </a:pPr>
            <a:r>
              <a:rPr dirty="0"/>
              <a:t>	</a:t>
            </a:r>
            <a:r>
              <a:rPr sz="2700" spc="-15" dirty="0">
                <a:latin typeface="Calibri"/>
                <a:cs typeface="Calibri"/>
              </a:rPr>
              <a:t>Surgery: </a:t>
            </a:r>
            <a:r>
              <a:rPr sz="2700" dirty="0">
                <a:latin typeface="Calibri"/>
                <a:cs typeface="Calibri"/>
              </a:rPr>
              <a:t>If </a:t>
            </a:r>
            <a:r>
              <a:rPr sz="2700" spc="-10" dirty="0">
                <a:latin typeface="Calibri"/>
                <a:cs typeface="Calibri"/>
              </a:rPr>
              <a:t>many</a:t>
            </a:r>
            <a:r>
              <a:rPr sz="2700" spc="30" dirty="0">
                <a:latin typeface="Calibri"/>
                <a:cs typeface="Calibri"/>
              </a:rPr>
              <a:t> </a:t>
            </a:r>
            <a:r>
              <a:rPr sz="2700" dirty="0">
                <a:latin typeface="Calibri"/>
                <a:cs typeface="Calibri"/>
              </a:rPr>
              <a:t>cilia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are	</a:t>
            </a:r>
            <a:r>
              <a:rPr sz="2700" spc="-5" dirty="0">
                <a:latin typeface="Calibri"/>
                <a:cs typeface="Calibri"/>
              </a:rPr>
              <a:t>displaced,</a:t>
            </a:r>
            <a:r>
              <a:rPr sz="2700" spc="-10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operative  procedures, </a:t>
            </a:r>
            <a:r>
              <a:rPr sz="2700" dirty="0">
                <a:latin typeface="Calibri"/>
                <a:cs typeface="Calibri"/>
              </a:rPr>
              <a:t>as </a:t>
            </a:r>
            <a:r>
              <a:rPr sz="2700" spc="-20" dirty="0">
                <a:latin typeface="Calibri"/>
                <a:cs typeface="Calibri"/>
              </a:rPr>
              <a:t>for </a:t>
            </a:r>
            <a:r>
              <a:rPr sz="2700" spc="5" dirty="0">
                <a:latin typeface="Calibri"/>
                <a:cs typeface="Calibri"/>
              </a:rPr>
              <a:t>as</a:t>
            </a:r>
            <a:r>
              <a:rPr sz="2700" spc="-4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entropion.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6713" y="461899"/>
            <a:ext cx="38315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SYMBLEPHARON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55749"/>
            <a:ext cx="7805420" cy="4250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This </a:t>
            </a:r>
            <a:r>
              <a:rPr sz="2200" spc="-5" dirty="0">
                <a:latin typeface="Calibri"/>
                <a:cs typeface="Calibri"/>
              </a:rPr>
              <a:t>is the </a:t>
            </a:r>
            <a:r>
              <a:rPr sz="2200" spc="-10" dirty="0">
                <a:latin typeface="Calibri"/>
                <a:cs typeface="Calibri"/>
              </a:rPr>
              <a:t>condition where </a:t>
            </a:r>
            <a:r>
              <a:rPr sz="2200" spc="-5" dirty="0">
                <a:latin typeface="Calibri"/>
                <a:cs typeface="Calibri"/>
              </a:rPr>
              <a:t>adhesion of the</a:t>
            </a:r>
            <a:r>
              <a:rPr sz="2200" spc="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lid</a:t>
            </a:r>
            <a:endParaRPr sz="2200">
              <a:latin typeface="Calibri"/>
              <a:cs typeface="Calibri"/>
            </a:endParaRPr>
          </a:p>
          <a:p>
            <a:pPr marL="266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the globe </a:t>
            </a:r>
            <a:r>
              <a:rPr sz="2200" spc="-30" dirty="0">
                <a:latin typeface="Calibri"/>
                <a:cs typeface="Calibri"/>
              </a:rPr>
              <a:t>take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place.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30"/>
              </a:spcBef>
            </a:pPr>
            <a:r>
              <a:rPr sz="2200" spc="-20" dirty="0">
                <a:latin typeface="Calibri"/>
                <a:cs typeface="Calibri"/>
              </a:rPr>
              <a:t>Any </a:t>
            </a:r>
            <a:r>
              <a:rPr sz="2200" spc="-10" dirty="0">
                <a:latin typeface="Calibri"/>
                <a:cs typeface="Calibri"/>
              </a:rPr>
              <a:t>cause </a:t>
            </a:r>
            <a:r>
              <a:rPr sz="2200" spc="-5" dirty="0">
                <a:latin typeface="Calibri"/>
                <a:cs typeface="Calibri"/>
              </a:rPr>
              <a:t>which </a:t>
            </a:r>
            <a:r>
              <a:rPr sz="2200" spc="-15" dirty="0">
                <a:latin typeface="Calibri"/>
                <a:cs typeface="Calibri"/>
              </a:rPr>
              <a:t>produces </a:t>
            </a:r>
            <a:r>
              <a:rPr sz="2200" spc="-25" dirty="0">
                <a:latin typeface="Calibri"/>
                <a:cs typeface="Calibri"/>
              </a:rPr>
              <a:t>raw </a:t>
            </a:r>
            <a:r>
              <a:rPr sz="2200" spc="-10" dirty="0">
                <a:latin typeface="Calibri"/>
                <a:cs typeface="Calibri"/>
              </a:rPr>
              <a:t>surfaces </a:t>
            </a:r>
            <a:r>
              <a:rPr sz="2200" spc="-5" dirty="0">
                <a:latin typeface="Calibri"/>
                <a:cs typeface="Calibri"/>
              </a:rPr>
              <a:t>on </a:t>
            </a:r>
            <a:r>
              <a:rPr sz="2200" spc="-15" dirty="0">
                <a:latin typeface="Calibri"/>
                <a:cs typeface="Calibri"/>
              </a:rPr>
              <a:t>two </a:t>
            </a:r>
            <a:r>
              <a:rPr sz="2200" spc="-5" dirty="0">
                <a:latin typeface="Calibri"/>
                <a:cs typeface="Calibri"/>
              </a:rPr>
              <a:t>opposed </a:t>
            </a:r>
            <a:r>
              <a:rPr sz="2200" spc="-10" dirty="0">
                <a:latin typeface="Calibri"/>
                <a:cs typeface="Calibri"/>
              </a:rPr>
              <a:t>areas </a:t>
            </a:r>
            <a:r>
              <a:rPr sz="2200" spc="-5" dirty="0">
                <a:latin typeface="Calibri"/>
                <a:cs typeface="Calibri"/>
              </a:rPr>
              <a:t>of the  </a:t>
            </a:r>
            <a:r>
              <a:rPr sz="2200" spc="-10" dirty="0">
                <a:latin typeface="Calibri"/>
                <a:cs typeface="Calibri"/>
              </a:rPr>
              <a:t>palpabral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bulbar </a:t>
            </a:r>
            <a:r>
              <a:rPr sz="2200" spc="-15" dirty="0">
                <a:latin typeface="Calibri"/>
                <a:cs typeface="Calibri"/>
              </a:rPr>
              <a:t>conjunctiva </a:t>
            </a:r>
            <a:r>
              <a:rPr sz="2200" spc="-5" dirty="0">
                <a:latin typeface="Calibri"/>
                <a:cs typeface="Calibri"/>
              </a:rPr>
              <a:t>will lead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adhesion </a:t>
            </a:r>
            <a:r>
              <a:rPr sz="2200" spc="-10" dirty="0">
                <a:latin typeface="Calibri"/>
                <a:cs typeface="Calibri"/>
              </a:rPr>
              <a:t>during </a:t>
            </a:r>
            <a:r>
              <a:rPr sz="2200" spc="-5" dirty="0">
                <a:latin typeface="Calibri"/>
                <a:cs typeface="Calibri"/>
              </a:rPr>
              <a:t>the  healing </a:t>
            </a:r>
            <a:r>
              <a:rPr sz="2200" spc="-10" dirty="0">
                <a:latin typeface="Calibri"/>
                <a:cs typeface="Calibri"/>
              </a:rPr>
              <a:t>process.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Aetiology:</a:t>
            </a:r>
            <a:endParaRPr sz="2200">
              <a:latin typeface="Calibri"/>
              <a:cs typeface="Calibri"/>
            </a:endParaRPr>
          </a:p>
          <a:p>
            <a:pPr marL="414020" lvl="1" indent="-275590">
              <a:lnSpc>
                <a:spcPct val="100000"/>
              </a:lnSpc>
              <a:buAutoNum type="arabicPeriod"/>
              <a:tabLst>
                <a:tab pos="414655" algn="l"/>
              </a:tabLst>
            </a:pPr>
            <a:r>
              <a:rPr sz="2200" spc="-10" dirty="0">
                <a:latin typeface="Calibri"/>
                <a:cs typeface="Calibri"/>
              </a:rPr>
              <a:t>Chemical </a:t>
            </a:r>
            <a:r>
              <a:rPr sz="2200" spc="-5" dirty="0">
                <a:latin typeface="Calibri"/>
                <a:cs typeface="Calibri"/>
              </a:rPr>
              <a:t>burns { </a:t>
            </a:r>
            <a:r>
              <a:rPr sz="2200" spc="-10" dirty="0">
                <a:latin typeface="Calibri"/>
                <a:cs typeface="Calibri"/>
              </a:rPr>
              <a:t>alkali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}</a:t>
            </a:r>
            <a:endParaRPr sz="2200">
              <a:latin typeface="Calibri"/>
              <a:cs typeface="Calibri"/>
            </a:endParaRPr>
          </a:p>
          <a:p>
            <a:pPr marL="139065" marR="4376420" lvl="1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15290" algn="l"/>
              </a:tabLst>
            </a:pPr>
            <a:r>
              <a:rPr sz="2200" spc="-10" dirty="0">
                <a:latin typeface="Calibri"/>
                <a:cs typeface="Calibri"/>
              </a:rPr>
              <a:t>Thermal burns  3.membranous conjunctivitis  </a:t>
            </a:r>
            <a:r>
              <a:rPr sz="2200" spc="-5" dirty="0">
                <a:latin typeface="Calibri"/>
                <a:cs typeface="Calibri"/>
              </a:rPr>
              <a:t>4.ocular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pemphigoid.</a:t>
            </a:r>
            <a:endParaRPr sz="2200">
              <a:latin typeface="Calibri"/>
              <a:cs typeface="Calibri"/>
            </a:endParaRPr>
          </a:p>
          <a:p>
            <a:pPr marL="414655" indent="-276225">
              <a:lnSpc>
                <a:spcPct val="100000"/>
              </a:lnSpc>
              <a:buAutoNum type="arabicPeriod" startAt="5"/>
              <a:tabLst>
                <a:tab pos="415290" algn="l"/>
              </a:tabLst>
            </a:pPr>
            <a:r>
              <a:rPr sz="2200" spc="-20" dirty="0">
                <a:latin typeface="Calibri"/>
                <a:cs typeface="Calibri"/>
              </a:rPr>
              <a:t>steven </a:t>
            </a:r>
            <a:r>
              <a:rPr sz="2200" spc="-5" dirty="0">
                <a:latin typeface="Calibri"/>
                <a:cs typeface="Calibri"/>
              </a:rPr>
              <a:t>johnson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syndrome.</a:t>
            </a:r>
            <a:endParaRPr sz="2200">
              <a:latin typeface="Calibri"/>
              <a:cs typeface="Calibri"/>
            </a:endParaRPr>
          </a:p>
          <a:p>
            <a:pPr marL="139065" marR="5681980">
              <a:lnSpc>
                <a:spcPct val="100000"/>
              </a:lnSpc>
              <a:buAutoNum type="arabicPeriod" startAt="5"/>
              <a:tabLst>
                <a:tab pos="415290" algn="l"/>
              </a:tabLst>
            </a:pPr>
            <a:r>
              <a:rPr sz="2200" spc="-10" dirty="0">
                <a:latin typeface="Calibri"/>
                <a:cs typeface="Calibri"/>
              </a:rPr>
              <a:t>post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operative.  7.trachoma.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3352800"/>
            <a:ext cx="4137659" cy="29291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5401" y="251917"/>
            <a:ext cx="42525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/>
              <a:t>Anatomy </a:t>
            </a:r>
            <a:r>
              <a:rPr spc="-5" dirty="0"/>
              <a:t>of</a:t>
            </a:r>
            <a:r>
              <a:rPr spc="-25" dirty="0"/>
              <a:t> </a:t>
            </a:r>
            <a:r>
              <a:rPr spc="-15" dirty="0"/>
              <a:t>eyelids:-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79119"/>
            <a:ext cx="7315200" cy="2074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  <a:tab pos="5379085" algn="l"/>
              </a:tabLst>
            </a:pPr>
            <a:r>
              <a:rPr sz="3200" dirty="0">
                <a:latin typeface="Calibri"/>
                <a:cs typeface="Calibri"/>
              </a:rPr>
              <a:t>SKIN- </a:t>
            </a:r>
            <a:r>
              <a:rPr sz="3200" spc="-5" dirty="0">
                <a:latin typeface="Calibri"/>
                <a:cs typeface="Calibri"/>
              </a:rPr>
              <a:t>thin, </a:t>
            </a:r>
            <a:r>
              <a:rPr sz="3200" spc="-15" dirty="0">
                <a:latin typeface="Calibri"/>
                <a:cs typeface="Calibri"/>
              </a:rPr>
              <a:t>stretches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age	</a:t>
            </a:r>
            <a:r>
              <a:rPr sz="3200" dirty="0">
                <a:latin typeface="Calibri"/>
                <a:cs typeface="Calibri"/>
              </a:rPr>
              <a:t>&amp; </a:t>
            </a:r>
            <a:r>
              <a:rPr sz="3200" spc="-10" dirty="0">
                <a:latin typeface="Calibri"/>
                <a:cs typeface="Calibri"/>
              </a:rPr>
              <a:t>there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5" dirty="0">
                <a:latin typeface="Calibri"/>
                <a:cs typeface="Calibri"/>
              </a:rPr>
              <a:t>usually </a:t>
            </a:r>
            <a:r>
              <a:rPr sz="3200" spc="-20" dirty="0">
                <a:latin typeface="Calibri"/>
                <a:cs typeface="Calibri"/>
              </a:rPr>
              <a:t>excess </a:t>
            </a:r>
            <a:r>
              <a:rPr sz="3200" spc="-10" dirty="0">
                <a:latin typeface="Calibri"/>
                <a:cs typeface="Calibri"/>
              </a:rPr>
              <a:t>available </a:t>
            </a:r>
            <a:r>
              <a:rPr sz="3200" spc="-30" dirty="0">
                <a:latin typeface="Calibri"/>
                <a:cs typeface="Calibri"/>
              </a:rPr>
              <a:t>for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5" dirty="0">
                <a:latin typeface="Calibri"/>
                <a:cs typeface="Calibri"/>
              </a:rPr>
              <a:t>full </a:t>
            </a:r>
            <a:r>
              <a:rPr sz="3200" dirty="0">
                <a:latin typeface="Calibri"/>
                <a:cs typeface="Calibri"/>
              </a:rPr>
              <a:t>thickness  </a:t>
            </a:r>
            <a:r>
              <a:rPr sz="3200" spc="-5" dirty="0">
                <a:latin typeface="Calibri"/>
                <a:cs typeface="Calibri"/>
              </a:rPr>
              <a:t>skin </a:t>
            </a:r>
            <a:r>
              <a:rPr sz="3200" spc="-15" dirty="0">
                <a:latin typeface="Calibri"/>
                <a:cs typeface="Calibri"/>
              </a:rPr>
              <a:t>graft.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ORBICULARIS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MUSCLE:-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52600" y="3276600"/>
            <a:ext cx="4419600" cy="3179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5749"/>
            <a:ext cx="7896859" cy="384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Pathology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symblepharon:</a:t>
            </a:r>
            <a:endParaRPr sz="2200">
              <a:latin typeface="Calibri"/>
              <a:cs typeface="Calibri"/>
            </a:endParaRPr>
          </a:p>
          <a:p>
            <a:pPr marL="481965" indent="-469900">
              <a:lnSpc>
                <a:spcPts val="2380"/>
              </a:lnSpc>
              <a:buFont typeface="Arial"/>
              <a:buChar char="•"/>
              <a:tabLst>
                <a:tab pos="481965" algn="l"/>
                <a:tab pos="482600" algn="l"/>
                <a:tab pos="7367270" algn="l"/>
              </a:tabLst>
            </a:pPr>
            <a:r>
              <a:rPr sz="2200" spc="-5" dirty="0">
                <a:latin typeface="Calibri"/>
                <a:cs typeface="Calibri"/>
              </a:rPr>
              <a:t>Bands of </a:t>
            </a:r>
            <a:r>
              <a:rPr sz="2200" spc="-10" dirty="0">
                <a:latin typeface="Calibri"/>
                <a:cs typeface="Calibri"/>
              </a:rPr>
              <a:t>fibrous  </a:t>
            </a:r>
            <a:r>
              <a:rPr sz="2200" spc="-5" dirty="0">
                <a:latin typeface="Calibri"/>
                <a:cs typeface="Calibri"/>
              </a:rPr>
              <a:t>tissue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15" dirty="0">
                <a:latin typeface="Calibri"/>
                <a:cs typeface="Calibri"/>
              </a:rPr>
              <a:t>formed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stretching 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between	the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80"/>
              </a:lnSpc>
            </a:pPr>
            <a:r>
              <a:rPr sz="2200" spc="-5" dirty="0">
                <a:latin typeface="Calibri"/>
                <a:cs typeface="Calibri"/>
              </a:rPr>
              <a:t>lid and 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globe.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bands </a:t>
            </a:r>
            <a:r>
              <a:rPr sz="2200" spc="-15" dirty="0">
                <a:latin typeface="Calibri"/>
                <a:cs typeface="Calibri"/>
              </a:rPr>
              <a:t>may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broad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6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narrow.</a:t>
            </a:r>
            <a:endParaRPr sz="2200">
              <a:latin typeface="Calibri"/>
              <a:cs typeface="Calibri"/>
            </a:endParaRPr>
          </a:p>
          <a:p>
            <a:pPr marL="419100" indent="-407034">
              <a:lnSpc>
                <a:spcPct val="100000"/>
              </a:lnSpc>
              <a:buFont typeface="Arial"/>
              <a:buChar char="•"/>
              <a:tabLst>
                <a:tab pos="419100" algn="l"/>
                <a:tab pos="419734" algn="l"/>
              </a:tabLst>
            </a:pPr>
            <a:r>
              <a:rPr sz="2200" spc="-5" dirty="0">
                <a:latin typeface="Calibri"/>
                <a:cs typeface="Calibri"/>
              </a:rPr>
              <a:t>Cornea also </a:t>
            </a:r>
            <a:r>
              <a:rPr sz="2200" spc="-15" dirty="0">
                <a:latin typeface="Calibri"/>
                <a:cs typeface="Calibri"/>
              </a:rPr>
              <a:t>involved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severe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cases.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TYPES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SYMBLEPHARON:</a:t>
            </a:r>
            <a:endParaRPr sz="2200">
              <a:latin typeface="Calibri"/>
              <a:cs typeface="Calibri"/>
            </a:endParaRPr>
          </a:p>
          <a:p>
            <a:pPr marL="355600" marR="217804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Anterior symblepharon: </a:t>
            </a:r>
            <a:r>
              <a:rPr sz="2200" spc="-5" dirty="0">
                <a:latin typeface="Calibri"/>
                <a:cs typeface="Calibri"/>
              </a:rPr>
              <a:t>Bands </a:t>
            </a:r>
            <a:r>
              <a:rPr sz="2200" spc="-15" dirty="0">
                <a:latin typeface="Calibri"/>
                <a:cs typeface="Calibri"/>
              </a:rPr>
              <a:t>are limitted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anterior parts </a:t>
            </a:r>
            <a:r>
              <a:rPr sz="2200" spc="-5" dirty="0">
                <a:latin typeface="Calibri"/>
                <a:cs typeface="Calibri"/>
              </a:rPr>
              <a:t>,  and not </a:t>
            </a:r>
            <a:r>
              <a:rPr sz="2200" spc="-10" dirty="0">
                <a:latin typeface="Calibri"/>
                <a:cs typeface="Calibri"/>
              </a:rPr>
              <a:t>involving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fornix.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Posterior </a:t>
            </a:r>
            <a:r>
              <a:rPr sz="2200" spc="-10" dirty="0">
                <a:latin typeface="Calibri"/>
                <a:cs typeface="Calibri"/>
              </a:rPr>
              <a:t>symblepharon: </a:t>
            </a:r>
            <a:r>
              <a:rPr sz="2200" spc="-5" dirty="0">
                <a:latin typeface="Calibri"/>
                <a:cs typeface="Calibri"/>
              </a:rPr>
              <a:t>Bands </a:t>
            </a:r>
            <a:r>
              <a:rPr sz="2200" spc="-15" dirty="0">
                <a:latin typeface="Calibri"/>
                <a:cs typeface="Calibri"/>
              </a:rPr>
              <a:t>are obliterating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fornix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only.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  <a:tab pos="5516245" algn="l"/>
              </a:tabLst>
            </a:pPr>
            <a:r>
              <a:rPr sz="2200" spc="-50" dirty="0">
                <a:latin typeface="Calibri"/>
                <a:cs typeface="Calibri"/>
              </a:rPr>
              <a:t>Total </a:t>
            </a:r>
            <a:r>
              <a:rPr sz="2200" spc="-10" dirty="0">
                <a:latin typeface="Calibri"/>
                <a:cs typeface="Calibri"/>
              </a:rPr>
              <a:t>symblepharon: The Lids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completely	plastered against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latin typeface="Calibri"/>
                <a:cs typeface="Calibri"/>
              </a:rPr>
              <a:t>globe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45081"/>
            <a:ext cx="7710170" cy="4521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SYMPTOMS: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5" dirty="0">
                <a:latin typeface="Calibri"/>
                <a:cs typeface="Calibri"/>
              </a:rPr>
              <a:t>Pain </a:t>
            </a:r>
            <a:r>
              <a:rPr sz="2500" spc="-5" dirty="0">
                <a:latin typeface="Calibri"/>
                <a:cs typeface="Calibri"/>
              </a:rPr>
              <a:t>and redness due </a:t>
            </a:r>
            <a:r>
              <a:rPr sz="2500" spc="-15" dirty="0">
                <a:latin typeface="Calibri"/>
                <a:cs typeface="Calibri"/>
              </a:rPr>
              <a:t>to</a:t>
            </a:r>
            <a:r>
              <a:rPr sz="2500" spc="4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exposure.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20" dirty="0">
                <a:latin typeface="Calibri"/>
                <a:cs typeface="Calibri"/>
              </a:rPr>
              <a:t>Watering </a:t>
            </a:r>
            <a:r>
              <a:rPr sz="2500" spc="-10" dirty="0">
                <a:latin typeface="Calibri"/>
                <a:cs typeface="Calibri"/>
              </a:rPr>
              <a:t>due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5" dirty="0">
                <a:latin typeface="Calibri"/>
                <a:cs typeface="Calibri"/>
              </a:rPr>
              <a:t>inadequte lacrimal</a:t>
            </a:r>
            <a:r>
              <a:rPr sz="2500" spc="4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drainage.</a:t>
            </a:r>
            <a:endParaRPr sz="2500">
              <a:latin typeface="Calibri"/>
              <a:cs typeface="Calibri"/>
            </a:endParaRPr>
          </a:p>
          <a:p>
            <a:pPr marL="355600" marR="5080" indent="-342900">
              <a:lnSpc>
                <a:spcPts val="24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Diplopia </a:t>
            </a:r>
            <a:r>
              <a:rPr sz="2500" spc="-10" dirty="0">
                <a:latin typeface="Calibri"/>
                <a:cs typeface="Calibri"/>
              </a:rPr>
              <a:t>due </a:t>
            </a:r>
            <a:r>
              <a:rPr sz="2500" spc="-15" dirty="0">
                <a:latin typeface="Calibri"/>
                <a:cs typeface="Calibri"/>
              </a:rPr>
              <a:t>to </a:t>
            </a:r>
            <a:r>
              <a:rPr sz="2500" spc="-10" dirty="0">
                <a:latin typeface="Calibri"/>
                <a:cs typeface="Calibri"/>
              </a:rPr>
              <a:t>Limitation </a:t>
            </a:r>
            <a:r>
              <a:rPr sz="2500" spc="-5" dirty="0">
                <a:latin typeface="Calibri"/>
                <a:cs typeface="Calibri"/>
              </a:rPr>
              <a:t>of </a:t>
            </a:r>
            <a:r>
              <a:rPr sz="2500" spc="-10" dirty="0">
                <a:latin typeface="Calibri"/>
                <a:cs typeface="Calibri"/>
              </a:rPr>
              <a:t>ocular movements </a:t>
            </a:r>
            <a:r>
              <a:rPr sz="2500" spc="-5" dirty="0">
                <a:latin typeface="Calibri"/>
                <a:cs typeface="Calibri"/>
              </a:rPr>
              <a:t>resulting  </a:t>
            </a:r>
            <a:r>
              <a:rPr sz="2500" spc="-15" dirty="0">
                <a:latin typeface="Calibri"/>
                <a:cs typeface="Calibri"/>
              </a:rPr>
              <a:t>from </a:t>
            </a:r>
            <a:r>
              <a:rPr sz="2500" spc="-10" dirty="0">
                <a:latin typeface="Calibri"/>
                <a:cs typeface="Calibri"/>
              </a:rPr>
              <a:t>pronoun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adhesion.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Cosmetic</a:t>
            </a:r>
            <a:r>
              <a:rPr sz="2500" spc="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disfigurement.</a:t>
            </a:r>
            <a:endParaRPr sz="2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5" dirty="0">
                <a:latin typeface="Calibri"/>
                <a:cs typeface="Calibri"/>
              </a:rPr>
              <a:t>SIGNS:</a:t>
            </a:r>
            <a:endParaRPr sz="2500">
              <a:latin typeface="Calibri"/>
              <a:cs typeface="Calibri"/>
            </a:endParaRPr>
          </a:p>
          <a:p>
            <a:pPr marL="426720" indent="-414655">
              <a:lnSpc>
                <a:spcPct val="100000"/>
              </a:lnSpc>
              <a:buFont typeface="Arial"/>
              <a:buChar char="•"/>
              <a:tabLst>
                <a:tab pos="426720" algn="l"/>
                <a:tab pos="427355" algn="l"/>
              </a:tabLst>
            </a:pPr>
            <a:r>
              <a:rPr sz="2500" spc="-5" dirty="0">
                <a:latin typeface="Calibri"/>
                <a:cs typeface="Calibri"/>
              </a:rPr>
              <a:t>Sign of</a:t>
            </a:r>
            <a:r>
              <a:rPr sz="2500" dirty="0">
                <a:latin typeface="Calibri"/>
                <a:cs typeface="Calibri"/>
              </a:rPr>
              <a:t> </a:t>
            </a:r>
            <a:r>
              <a:rPr sz="2500" spc="-15" dirty="0">
                <a:latin typeface="Calibri"/>
                <a:cs typeface="Calibri"/>
              </a:rPr>
              <a:t>exposure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Limitation </a:t>
            </a:r>
            <a:r>
              <a:rPr sz="2500" spc="-5" dirty="0">
                <a:latin typeface="Calibri"/>
                <a:cs typeface="Calibri"/>
              </a:rPr>
              <a:t>of ocular</a:t>
            </a:r>
            <a:r>
              <a:rPr sz="2500" spc="1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movements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Visible fibrotic</a:t>
            </a:r>
            <a:r>
              <a:rPr sz="2500" spc="2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band</a:t>
            </a:r>
            <a:endParaRPr sz="25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500" spc="-10" dirty="0">
                <a:latin typeface="Calibri"/>
                <a:cs typeface="Calibri"/>
              </a:rPr>
              <a:t>Obliteration </a:t>
            </a:r>
            <a:r>
              <a:rPr sz="2500" spc="-5" dirty="0">
                <a:latin typeface="Calibri"/>
                <a:cs typeface="Calibri"/>
              </a:rPr>
              <a:t>of the </a:t>
            </a:r>
            <a:r>
              <a:rPr sz="2500" spc="-15" dirty="0">
                <a:latin typeface="Calibri"/>
                <a:cs typeface="Calibri"/>
              </a:rPr>
              <a:t>fornix at</a:t>
            </a:r>
            <a:r>
              <a:rPr sz="2500" spc="10" dirty="0">
                <a:latin typeface="Calibri"/>
                <a:cs typeface="Calibri"/>
              </a:rPr>
              <a:t> </a:t>
            </a:r>
            <a:r>
              <a:rPr sz="2500" spc="-5" dirty="0">
                <a:latin typeface="Calibri"/>
                <a:cs typeface="Calibri"/>
              </a:rPr>
              <a:t>places.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1845"/>
            <a:ext cx="7722234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latin typeface="Calibri"/>
                <a:cs typeface="Calibri"/>
              </a:rPr>
              <a:t>TREATMENT: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Prevention:</a:t>
            </a:r>
            <a:endParaRPr sz="2000">
              <a:latin typeface="Calibri"/>
              <a:cs typeface="Calibri"/>
            </a:endParaRPr>
          </a:p>
          <a:p>
            <a:pPr marL="355600" marR="46990" indent="-342900">
              <a:lnSpc>
                <a:spcPts val="1920"/>
              </a:lnSpc>
              <a:spcBef>
                <a:spcPts val="4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Sweeping </a:t>
            </a:r>
            <a:r>
              <a:rPr sz="2000" dirty="0">
                <a:latin typeface="Calibri"/>
                <a:cs typeface="Calibri"/>
              </a:rPr>
              <a:t>a glass </a:t>
            </a:r>
            <a:r>
              <a:rPr sz="2000" spc="-20" dirty="0">
                <a:latin typeface="Calibri"/>
                <a:cs typeface="Calibri"/>
              </a:rPr>
              <a:t>rod- </a:t>
            </a:r>
            <a:r>
              <a:rPr sz="2000" spc="-10" dirty="0">
                <a:latin typeface="Calibri"/>
                <a:cs typeface="Calibri"/>
              </a:rPr>
              <a:t>well coated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ointment,around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5" dirty="0">
                <a:latin typeface="Calibri"/>
                <a:cs typeface="Calibri"/>
              </a:rPr>
              <a:t>upper </a:t>
            </a:r>
            <a:r>
              <a:rPr sz="2000" dirty="0">
                <a:latin typeface="Calibri"/>
                <a:cs typeface="Calibri"/>
              </a:rPr>
              <a:t>and  </a:t>
            </a:r>
            <a:r>
              <a:rPr sz="2000" spc="-5" dirty="0">
                <a:latin typeface="Calibri"/>
                <a:cs typeface="Calibri"/>
              </a:rPr>
              <a:t>lower </a:t>
            </a:r>
            <a:r>
              <a:rPr sz="2000" spc="-10" dirty="0">
                <a:latin typeface="Calibri"/>
                <a:cs typeface="Calibri"/>
              </a:rPr>
              <a:t>fornices repeated </a:t>
            </a:r>
            <a:r>
              <a:rPr sz="2000" spc="-15" dirty="0">
                <a:latin typeface="Calibri"/>
                <a:cs typeface="Calibri"/>
              </a:rPr>
              <a:t>several </a:t>
            </a:r>
            <a:r>
              <a:rPr sz="2000" spc="-5" dirty="0">
                <a:latin typeface="Calibri"/>
                <a:cs typeface="Calibri"/>
              </a:rPr>
              <a:t>times </a:t>
            </a:r>
            <a:r>
              <a:rPr sz="2000" dirty="0">
                <a:latin typeface="Calibri"/>
                <a:cs typeface="Calibri"/>
              </a:rPr>
              <a:t>a</a:t>
            </a:r>
            <a:r>
              <a:rPr sz="2000" spc="70" dirty="0">
                <a:latin typeface="Calibri"/>
                <a:cs typeface="Calibri"/>
              </a:rPr>
              <a:t> </a:t>
            </a:r>
            <a:r>
              <a:rPr sz="2000" spc="-40" dirty="0">
                <a:latin typeface="Calibri"/>
                <a:cs typeface="Calibri"/>
              </a:rPr>
              <a:t>day.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Scleral </a:t>
            </a:r>
            <a:r>
              <a:rPr sz="2000" spc="-10" dirty="0">
                <a:latin typeface="Calibri"/>
                <a:cs typeface="Calibri"/>
              </a:rPr>
              <a:t>contact </a:t>
            </a:r>
            <a:r>
              <a:rPr sz="2000" spc="-5" dirty="0">
                <a:latin typeface="Calibri"/>
                <a:cs typeface="Calibri"/>
              </a:rPr>
              <a:t>shell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fitting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5" dirty="0">
                <a:latin typeface="Calibri"/>
                <a:cs typeface="Calibri"/>
              </a:rPr>
              <a:t>When </a:t>
            </a:r>
            <a:r>
              <a:rPr sz="2000" spc="-5" dirty="0">
                <a:latin typeface="Calibri"/>
                <a:cs typeface="Calibri"/>
              </a:rPr>
              <a:t>established:If </a:t>
            </a:r>
            <a:r>
              <a:rPr sz="2000" dirty="0">
                <a:latin typeface="Calibri"/>
                <a:cs typeface="Calibri"/>
              </a:rPr>
              <a:t>it </a:t>
            </a:r>
            <a:r>
              <a:rPr sz="2000" spc="-5" dirty="0">
                <a:latin typeface="Calibri"/>
                <a:cs typeface="Calibri"/>
              </a:rPr>
              <a:t>is small </a:t>
            </a:r>
            <a:r>
              <a:rPr sz="2000" dirty="0">
                <a:latin typeface="Calibri"/>
                <a:cs typeface="Calibri"/>
              </a:rPr>
              <a:t>band, </a:t>
            </a:r>
            <a:r>
              <a:rPr sz="2000" spc="-10" dirty="0">
                <a:latin typeface="Calibri"/>
                <a:cs typeface="Calibri"/>
              </a:rPr>
              <a:t>just </a:t>
            </a:r>
            <a:r>
              <a:rPr sz="2000" spc="-15" dirty="0">
                <a:latin typeface="Calibri"/>
                <a:cs typeface="Calibri"/>
              </a:rPr>
              <a:t>excise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band.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If it is </a:t>
            </a:r>
            <a:r>
              <a:rPr sz="2000" spc="-15" dirty="0">
                <a:latin typeface="Calibri"/>
                <a:cs typeface="Calibri"/>
              </a:rPr>
              <a:t>extensive </a:t>
            </a:r>
            <a:r>
              <a:rPr sz="2000" dirty="0">
                <a:latin typeface="Calibri"/>
                <a:cs typeface="Calibri"/>
              </a:rPr>
              <a:t>: 1. Radical </a:t>
            </a:r>
            <a:r>
              <a:rPr sz="2000" spc="-15" dirty="0">
                <a:latin typeface="Calibri"/>
                <a:cs typeface="Calibri"/>
              </a:rPr>
              <a:t>excision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scarred conjuntival </a:t>
            </a:r>
            <a:r>
              <a:rPr sz="2000" spc="-5" dirty="0">
                <a:latin typeface="Calibri"/>
                <a:cs typeface="Calibri"/>
              </a:rPr>
              <a:t>tissue, </a:t>
            </a:r>
            <a:r>
              <a:rPr sz="2000" dirty="0">
                <a:latin typeface="Calibri"/>
                <a:cs typeface="Calibri"/>
              </a:rPr>
              <a:t>2.  Mucus </a:t>
            </a:r>
            <a:r>
              <a:rPr sz="2000" spc="-5" dirty="0">
                <a:latin typeface="Calibri"/>
                <a:cs typeface="Calibri"/>
              </a:rPr>
              <a:t>membrane </a:t>
            </a:r>
            <a:r>
              <a:rPr sz="2000" spc="-10" dirty="0">
                <a:latin typeface="Calibri"/>
                <a:cs typeface="Calibri"/>
              </a:rPr>
              <a:t>graft to cover </a:t>
            </a:r>
            <a:r>
              <a:rPr sz="2000" spc="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bare </a:t>
            </a:r>
            <a:r>
              <a:rPr sz="2000" spc="-5" dirty="0">
                <a:latin typeface="Calibri"/>
                <a:cs typeface="Calibri"/>
              </a:rPr>
              <a:t>area.[ </a:t>
            </a:r>
            <a:r>
              <a:rPr sz="2000" spc="-10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upper </a:t>
            </a:r>
            <a:r>
              <a:rPr sz="2000" spc="-10" dirty="0">
                <a:latin typeface="Calibri"/>
                <a:cs typeface="Calibri"/>
              </a:rPr>
              <a:t>fornix </a:t>
            </a:r>
            <a:r>
              <a:rPr sz="2000" spc="-5" dirty="0">
                <a:latin typeface="Calibri"/>
                <a:cs typeface="Calibri"/>
              </a:rPr>
              <a:t>of  opposite </a:t>
            </a:r>
            <a:r>
              <a:rPr sz="2000" spc="-10" dirty="0">
                <a:latin typeface="Calibri"/>
                <a:cs typeface="Calibri"/>
              </a:rPr>
              <a:t>eye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spc="-15" dirty="0">
                <a:latin typeface="Calibri"/>
                <a:cs typeface="Calibri"/>
              </a:rPr>
              <a:t>from </a:t>
            </a:r>
            <a:r>
              <a:rPr sz="2000" dirty="0">
                <a:latin typeface="Calibri"/>
                <a:cs typeface="Calibri"/>
              </a:rPr>
              <a:t>buccal </a:t>
            </a:r>
            <a:r>
              <a:rPr sz="2000" spc="-5" dirty="0">
                <a:latin typeface="Calibri"/>
                <a:cs typeface="Calibri"/>
              </a:rPr>
              <a:t>mucosa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].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Prevention </a:t>
            </a:r>
            <a:r>
              <a:rPr sz="2000" spc="-5" dirty="0">
                <a:latin typeface="Calibri"/>
                <a:cs typeface="Calibri"/>
              </a:rPr>
              <a:t>of recurrence of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adhesion: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By </a:t>
            </a:r>
            <a:r>
              <a:rPr sz="2000" spc="-5" dirty="0">
                <a:latin typeface="Calibri"/>
                <a:cs typeface="Calibri"/>
              </a:rPr>
              <a:t>therapeutic contact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lens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By scleral </a:t>
            </a:r>
            <a:r>
              <a:rPr sz="2000" spc="-5" dirty="0">
                <a:latin typeface="Calibri"/>
                <a:cs typeface="Calibri"/>
              </a:rPr>
              <a:t>shell </a:t>
            </a:r>
            <a:r>
              <a:rPr sz="2000" spc="-10" dirty="0">
                <a:latin typeface="Calibri"/>
                <a:cs typeface="Calibri"/>
              </a:rPr>
              <a:t>atleast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5" dirty="0">
                <a:latin typeface="Calibri"/>
                <a:cs typeface="Calibri"/>
              </a:rPr>
              <a:t>six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weeks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High dose of </a:t>
            </a:r>
            <a:r>
              <a:rPr sz="2000" spc="-15" dirty="0">
                <a:latin typeface="Calibri"/>
                <a:cs typeface="Calibri"/>
              </a:rPr>
              <a:t>steroids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prevent excessive </a:t>
            </a:r>
            <a:r>
              <a:rPr sz="2000" spc="-5" dirty="0">
                <a:latin typeface="Calibri"/>
                <a:cs typeface="Calibri"/>
              </a:rPr>
              <a:t>granulation</a:t>
            </a:r>
            <a:r>
              <a:rPr sz="2000" spc="9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tissues.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8592" y="461899"/>
            <a:ext cx="42297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LAGOPHTHALMOS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479549"/>
            <a:ext cx="5467350" cy="391477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 algn="just">
              <a:lnSpc>
                <a:spcPct val="80100"/>
              </a:lnSpc>
              <a:spcBef>
                <a:spcPts val="620"/>
              </a:spcBef>
            </a:pPr>
            <a:r>
              <a:rPr sz="2200" spc="-10" dirty="0">
                <a:latin typeface="Calibri"/>
                <a:cs typeface="Calibri"/>
              </a:rPr>
              <a:t>DEFINITION: This </a:t>
            </a:r>
            <a:r>
              <a:rPr sz="2200" spc="-5" dirty="0">
                <a:latin typeface="Calibri"/>
                <a:cs typeface="Calibri"/>
              </a:rPr>
              <a:t>is the </a:t>
            </a:r>
            <a:r>
              <a:rPr sz="2200" spc="-10" dirty="0">
                <a:latin typeface="Calibri"/>
                <a:cs typeface="Calibri"/>
              </a:rPr>
              <a:t>condition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inadequate  </a:t>
            </a:r>
            <a:r>
              <a:rPr sz="2200" spc="-5" dirty="0">
                <a:latin typeface="Calibri"/>
                <a:cs typeface="Calibri"/>
              </a:rPr>
              <a:t>closure of the </a:t>
            </a:r>
            <a:r>
              <a:rPr sz="2200" spc="-15" dirty="0">
                <a:latin typeface="Calibri"/>
                <a:cs typeface="Calibri"/>
              </a:rPr>
              <a:t>eye </a:t>
            </a:r>
            <a:r>
              <a:rPr sz="2200" spc="-5" dirty="0">
                <a:latin typeface="Calibri"/>
                <a:cs typeface="Calibri"/>
              </a:rPr>
              <a:t>lids., resulting in </a:t>
            </a:r>
            <a:r>
              <a:rPr sz="2200" spc="-15" dirty="0">
                <a:latin typeface="Calibri"/>
                <a:cs typeface="Calibri"/>
              </a:rPr>
              <a:t>exposure 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eye.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Times New Roman"/>
              <a:cs typeface="Times New Roman"/>
            </a:endParaRPr>
          </a:p>
          <a:p>
            <a:pPr marL="355600" marR="94615" indent="-342900" algn="just">
              <a:lnSpc>
                <a:spcPct val="80000"/>
              </a:lnSpc>
              <a:buFont typeface="Arial"/>
              <a:buChar char="•"/>
              <a:tabLst>
                <a:tab pos="419734" algn="l"/>
              </a:tabLst>
            </a:pPr>
            <a:r>
              <a:rPr dirty="0"/>
              <a:t>	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15" dirty="0">
                <a:latin typeface="Calibri"/>
                <a:cs typeface="Calibri"/>
              </a:rPr>
              <a:t>word </a:t>
            </a:r>
            <a:r>
              <a:rPr sz="2200" spc="-10" dirty="0">
                <a:latin typeface="Calibri"/>
                <a:cs typeface="Calibri"/>
              </a:rPr>
              <a:t>“LAGOS” </a:t>
            </a:r>
            <a:r>
              <a:rPr sz="2200" spc="-5" dirty="0">
                <a:latin typeface="Calibri"/>
                <a:cs typeface="Calibri"/>
              </a:rPr>
              <a:t>is a </a:t>
            </a:r>
            <a:r>
              <a:rPr sz="2200" spc="-10" dirty="0">
                <a:latin typeface="Calibri"/>
                <a:cs typeface="Calibri"/>
              </a:rPr>
              <a:t>greek </a:t>
            </a:r>
            <a:r>
              <a:rPr sz="2200" spc="-15" dirty="0">
                <a:latin typeface="Calibri"/>
                <a:cs typeface="Calibri"/>
              </a:rPr>
              <a:t>word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hare,  </a:t>
            </a:r>
            <a:r>
              <a:rPr sz="2200" spc="-5" dirty="0">
                <a:latin typeface="Calibri"/>
                <a:cs typeface="Calibri"/>
              </a:rPr>
              <a:t>an animal which </a:t>
            </a:r>
            <a:r>
              <a:rPr sz="2200" spc="-15" dirty="0">
                <a:latin typeface="Calibri"/>
                <a:cs typeface="Calibri"/>
              </a:rPr>
              <a:t>always </a:t>
            </a:r>
            <a:r>
              <a:rPr sz="2200" spc="-5" dirty="0">
                <a:latin typeface="Calibri"/>
                <a:cs typeface="Calibri"/>
              </a:rPr>
              <a:t>sleeps with its </a:t>
            </a:r>
            <a:r>
              <a:rPr sz="2200" spc="-10" dirty="0">
                <a:latin typeface="Calibri"/>
                <a:cs typeface="Calibri"/>
              </a:rPr>
              <a:t>eyes  </a:t>
            </a:r>
            <a:r>
              <a:rPr sz="2200" spc="-5" dirty="0">
                <a:latin typeface="Calibri"/>
                <a:cs typeface="Calibri"/>
              </a:rPr>
              <a:t>open.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Calibri"/>
                <a:cs typeface="Calibri"/>
              </a:rPr>
              <a:t>Aetiology:</a:t>
            </a:r>
            <a:endParaRPr sz="2200">
              <a:latin typeface="Calibri"/>
              <a:cs typeface="Calibri"/>
            </a:endParaRPr>
          </a:p>
          <a:p>
            <a:pPr marL="355600" marR="14732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Nocturnal lagophthalmos: it is </a:t>
            </a:r>
            <a:r>
              <a:rPr sz="2200" spc="-15" dirty="0">
                <a:latin typeface="Calibri"/>
                <a:cs typeface="Calibri"/>
              </a:rPr>
              <a:t>found </a:t>
            </a:r>
            <a:r>
              <a:rPr sz="2200" spc="-5" dirty="0">
                <a:latin typeface="Calibri"/>
                <a:cs typeface="Calibri"/>
              </a:rPr>
              <a:t>in  children, in Mongolian </a:t>
            </a:r>
            <a:r>
              <a:rPr sz="2200" spc="-10" dirty="0">
                <a:latin typeface="Calibri"/>
                <a:cs typeface="Calibri"/>
              </a:rPr>
              <a:t>races, </a:t>
            </a:r>
            <a:r>
              <a:rPr sz="2200" spc="-5" dirty="0">
                <a:latin typeface="Calibri"/>
                <a:cs typeface="Calibri"/>
              </a:rPr>
              <a:t>terminal ill  </a:t>
            </a:r>
            <a:r>
              <a:rPr sz="2200" spc="-10" dirty="0">
                <a:latin typeface="Calibri"/>
                <a:cs typeface="Calibri"/>
              </a:rPr>
              <a:t>patient. </a:t>
            </a:r>
            <a:r>
              <a:rPr sz="2200" spc="-5" dirty="0">
                <a:latin typeface="Calibri"/>
                <a:cs typeface="Calibri"/>
              </a:rPr>
              <a:t>If Bells phenomenon is good </a:t>
            </a:r>
            <a:r>
              <a:rPr sz="2200" spc="-10" dirty="0">
                <a:latin typeface="Calibri"/>
                <a:cs typeface="Calibri"/>
              </a:rPr>
              <a:t>during  </a:t>
            </a:r>
            <a:r>
              <a:rPr sz="2200" spc="-5" dirty="0">
                <a:latin typeface="Calibri"/>
                <a:cs typeface="Calibri"/>
              </a:rPr>
              <a:t>sleep, </a:t>
            </a:r>
            <a:r>
              <a:rPr sz="2200" spc="-10" dirty="0">
                <a:latin typeface="Calibri"/>
                <a:cs typeface="Calibri"/>
              </a:rPr>
              <a:t>there </a:t>
            </a:r>
            <a:r>
              <a:rPr sz="2200" spc="-5" dirty="0">
                <a:latin typeface="Calibri"/>
                <a:cs typeface="Calibri"/>
              </a:rPr>
              <a:t>will not be </a:t>
            </a:r>
            <a:r>
              <a:rPr sz="2200" spc="-15" dirty="0">
                <a:latin typeface="Calibri"/>
                <a:cs typeface="Calibri"/>
              </a:rPr>
              <a:t>any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problem.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1447800"/>
            <a:ext cx="2514600" cy="472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7461"/>
            <a:ext cx="7399020" cy="4388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10" dirty="0">
                <a:latin typeface="Calibri"/>
                <a:cs typeface="Calibri"/>
              </a:rPr>
              <a:t>Pathological: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1. </a:t>
            </a:r>
            <a:r>
              <a:rPr sz="2700" spc="-15" dirty="0">
                <a:latin typeface="Calibri"/>
                <a:cs typeface="Calibri"/>
              </a:rPr>
              <a:t>Facial</a:t>
            </a:r>
            <a:r>
              <a:rPr sz="2700" spc="5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palsy.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2.Proptosis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15" dirty="0">
                <a:latin typeface="Calibri"/>
                <a:cs typeface="Calibri"/>
              </a:rPr>
              <a:t>thyroid</a:t>
            </a:r>
            <a:r>
              <a:rPr sz="2700" spc="-50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exophthalmos.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3.comatose</a:t>
            </a:r>
            <a:r>
              <a:rPr sz="2700" spc="-3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patient.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4.cicatrical </a:t>
            </a:r>
            <a:r>
              <a:rPr sz="2700" spc="-10" dirty="0">
                <a:latin typeface="Calibri"/>
                <a:cs typeface="Calibri"/>
              </a:rPr>
              <a:t>deformity </a:t>
            </a:r>
            <a:r>
              <a:rPr sz="2700" dirty="0">
                <a:latin typeface="Calibri"/>
                <a:cs typeface="Calibri"/>
              </a:rPr>
              <a:t>of the </a:t>
            </a:r>
            <a:r>
              <a:rPr sz="2700" spc="-5" dirty="0">
                <a:latin typeface="Calibri"/>
                <a:cs typeface="Calibri"/>
              </a:rPr>
              <a:t>upper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5" dirty="0">
                <a:latin typeface="Calibri"/>
                <a:cs typeface="Calibri"/>
              </a:rPr>
              <a:t>lid.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SEQUELAE:</a:t>
            </a:r>
            <a:endParaRPr sz="27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30" dirty="0">
                <a:latin typeface="Calibri"/>
                <a:cs typeface="Calibri"/>
              </a:rPr>
              <a:t>Eye </a:t>
            </a:r>
            <a:r>
              <a:rPr sz="2700" dirty="0">
                <a:latin typeface="Calibri"/>
                <a:cs typeface="Calibri"/>
              </a:rPr>
              <a:t>is </a:t>
            </a:r>
            <a:r>
              <a:rPr sz="2700" spc="-15" dirty="0">
                <a:latin typeface="Calibri"/>
                <a:cs typeface="Calibri"/>
              </a:rPr>
              <a:t>red </a:t>
            </a:r>
            <a:r>
              <a:rPr sz="2700" dirty="0">
                <a:latin typeface="Calibri"/>
                <a:cs typeface="Calibri"/>
              </a:rPr>
              <a:t>, </a:t>
            </a:r>
            <a:r>
              <a:rPr sz="2700" spc="-5" dirty="0">
                <a:latin typeface="Calibri"/>
                <a:cs typeface="Calibri"/>
              </a:rPr>
              <a:t>irritable, </a:t>
            </a:r>
            <a:r>
              <a:rPr sz="2700" dirty="0">
                <a:latin typeface="Calibri"/>
                <a:cs typeface="Calibri"/>
              </a:rPr>
              <a:t>and</a:t>
            </a:r>
            <a:r>
              <a:rPr sz="2700" spc="10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watering.</a:t>
            </a:r>
            <a:endParaRPr sz="2700">
              <a:latin typeface="Calibri"/>
              <a:cs typeface="Calibri"/>
            </a:endParaRPr>
          </a:p>
          <a:p>
            <a:pPr marL="355600" marR="422275" indent="-34290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Dryness of </a:t>
            </a:r>
            <a:r>
              <a:rPr sz="2700" spc="-10" dirty="0">
                <a:latin typeface="Calibri"/>
                <a:cs typeface="Calibri"/>
              </a:rPr>
              <a:t>lower </a:t>
            </a:r>
            <a:r>
              <a:rPr sz="2700" spc="-5" dirty="0">
                <a:latin typeface="Calibri"/>
                <a:cs typeface="Calibri"/>
              </a:rPr>
              <a:t>part of bulbar </a:t>
            </a:r>
            <a:r>
              <a:rPr sz="2700" spc="-10" dirty="0">
                <a:latin typeface="Calibri"/>
                <a:cs typeface="Calibri"/>
              </a:rPr>
              <a:t>conjunctiva </a:t>
            </a:r>
            <a:r>
              <a:rPr sz="2700" dirty="0">
                <a:latin typeface="Calibri"/>
                <a:cs typeface="Calibri"/>
              </a:rPr>
              <a:t>and  </a:t>
            </a:r>
            <a:r>
              <a:rPr sz="2700" spc="-10" dirty="0">
                <a:latin typeface="Calibri"/>
                <a:cs typeface="Calibri"/>
              </a:rPr>
              <a:t>cornea.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10" dirty="0">
                <a:latin typeface="Calibri"/>
                <a:cs typeface="Calibri"/>
              </a:rPr>
              <a:t>Exposure </a:t>
            </a:r>
            <a:r>
              <a:rPr sz="2700" spc="-25" dirty="0">
                <a:latin typeface="Calibri"/>
                <a:cs typeface="Calibri"/>
              </a:rPr>
              <a:t>keratitis </a:t>
            </a:r>
            <a:r>
              <a:rPr sz="2700" dirty="0">
                <a:latin typeface="Wingdings"/>
                <a:cs typeface="Wingdings"/>
              </a:rPr>
              <a:t>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5" dirty="0">
                <a:latin typeface="Calibri"/>
                <a:cs typeface="Calibri"/>
              </a:rPr>
              <a:t>Corneal </a:t>
            </a:r>
            <a:r>
              <a:rPr sz="2700" spc="-15" dirty="0">
                <a:latin typeface="Calibri"/>
                <a:cs typeface="Calibri"/>
              </a:rPr>
              <a:t>ulceration </a:t>
            </a:r>
            <a:r>
              <a:rPr sz="2700" dirty="0">
                <a:latin typeface="Wingdings"/>
                <a:cs typeface="Wingdings"/>
              </a:rPr>
              <a:t></a:t>
            </a:r>
            <a:r>
              <a:rPr sz="2700" dirty="0">
                <a:latin typeface="Times New Roman"/>
                <a:cs typeface="Times New Roman"/>
              </a:rPr>
              <a:t> </a:t>
            </a:r>
            <a:r>
              <a:rPr sz="2700" spc="-10" dirty="0">
                <a:latin typeface="Calibri"/>
                <a:cs typeface="Calibri"/>
              </a:rPr>
              <a:t>corneal  </a:t>
            </a:r>
            <a:r>
              <a:rPr sz="2700" spc="-15" dirty="0">
                <a:latin typeface="Calibri"/>
                <a:cs typeface="Calibri"/>
              </a:rPr>
              <a:t>perforation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37461"/>
            <a:ext cx="7848600" cy="447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45" dirty="0">
                <a:latin typeface="Calibri"/>
                <a:cs typeface="Calibri"/>
              </a:rPr>
              <a:t>TREATMENT:</a:t>
            </a:r>
            <a:endParaRPr sz="2700">
              <a:latin typeface="Calibri"/>
              <a:cs typeface="Calibri"/>
            </a:endParaRPr>
          </a:p>
          <a:p>
            <a:pPr marL="355600" marR="919480" indent="-342900">
              <a:lnSpc>
                <a:spcPts val="2590"/>
              </a:lnSpc>
              <a:spcBef>
                <a:spcPts val="6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Nocturnal </a:t>
            </a:r>
            <a:r>
              <a:rPr sz="2700" spc="-5" dirty="0">
                <a:latin typeface="Calibri"/>
                <a:cs typeface="Calibri"/>
              </a:rPr>
              <a:t>lagophthalmos: does not </a:t>
            </a:r>
            <a:r>
              <a:rPr sz="2700" spc="-15" dirty="0">
                <a:latin typeface="Calibri"/>
                <a:cs typeface="Calibri"/>
              </a:rPr>
              <a:t>require</a:t>
            </a:r>
            <a:r>
              <a:rPr sz="2700" spc="-130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any  </a:t>
            </a:r>
            <a:r>
              <a:rPr sz="2700" spc="-10" dirty="0">
                <a:latin typeface="Calibri"/>
                <a:cs typeface="Calibri"/>
              </a:rPr>
              <a:t>treatment.</a:t>
            </a:r>
            <a:endParaRPr sz="2700">
              <a:latin typeface="Calibri"/>
              <a:cs typeface="Calibri"/>
            </a:endParaRPr>
          </a:p>
          <a:p>
            <a:pPr marL="355600" marR="246379" indent="-342900">
              <a:lnSpc>
                <a:spcPts val="259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Instilation of </a:t>
            </a:r>
            <a:r>
              <a:rPr sz="2700" dirty="0">
                <a:latin typeface="Calibri"/>
                <a:cs typeface="Calibri"/>
              </a:rPr>
              <a:t>artificial </a:t>
            </a:r>
            <a:r>
              <a:rPr sz="2700" spc="-20" dirty="0">
                <a:latin typeface="Calibri"/>
                <a:cs typeface="Calibri"/>
              </a:rPr>
              <a:t>tears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adhesive </a:t>
            </a:r>
            <a:r>
              <a:rPr sz="2700" spc="-10" dirty="0">
                <a:latin typeface="Calibri"/>
                <a:cs typeface="Calibri"/>
              </a:rPr>
              <a:t>taping </a:t>
            </a:r>
            <a:r>
              <a:rPr sz="2700" dirty="0">
                <a:latin typeface="Calibri"/>
                <a:cs typeface="Calibri"/>
              </a:rPr>
              <a:t>is  </a:t>
            </a:r>
            <a:r>
              <a:rPr sz="2700" spc="-5" dirty="0">
                <a:latin typeface="Calibri"/>
                <a:cs typeface="Calibri"/>
              </a:rPr>
              <a:t>necessary </a:t>
            </a:r>
            <a:r>
              <a:rPr sz="2700" spc="-15" dirty="0">
                <a:latin typeface="Calibri"/>
                <a:cs typeface="Calibri"/>
              </a:rPr>
              <a:t>to protect </a:t>
            </a:r>
            <a:r>
              <a:rPr sz="2700" spc="-10" dirty="0">
                <a:latin typeface="Calibri"/>
                <a:cs typeface="Calibri"/>
              </a:rPr>
              <a:t>cornea </a:t>
            </a:r>
            <a:r>
              <a:rPr sz="2700" spc="-20" dirty="0">
                <a:latin typeface="Calibri"/>
                <a:cs typeface="Calibri"/>
              </a:rPr>
              <a:t>from </a:t>
            </a:r>
            <a:r>
              <a:rPr sz="2700" spc="-15" dirty="0">
                <a:latin typeface="Calibri"/>
                <a:cs typeface="Calibri"/>
              </a:rPr>
              <a:t>exposure</a:t>
            </a:r>
            <a:r>
              <a:rPr sz="2700" spc="-20" dirty="0">
                <a:latin typeface="Calibri"/>
                <a:cs typeface="Calibri"/>
              </a:rPr>
              <a:t> keratitis.</a:t>
            </a:r>
            <a:endParaRPr sz="2700">
              <a:latin typeface="Calibri"/>
              <a:cs typeface="Calibri"/>
            </a:endParaRPr>
          </a:p>
          <a:p>
            <a:pPr marL="355600" marR="10160" indent="-342900">
              <a:lnSpc>
                <a:spcPts val="2590"/>
              </a:lnSpc>
              <a:spcBef>
                <a:spcPts val="65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libri"/>
                <a:cs typeface="Calibri"/>
              </a:rPr>
              <a:t>Soft bandage </a:t>
            </a:r>
            <a:r>
              <a:rPr sz="2700" spc="-15" dirty="0">
                <a:latin typeface="Calibri"/>
                <a:cs typeface="Calibri"/>
              </a:rPr>
              <a:t>contact </a:t>
            </a:r>
            <a:r>
              <a:rPr sz="2700" dirty="0">
                <a:latin typeface="Calibri"/>
                <a:cs typeface="Calibri"/>
              </a:rPr>
              <a:t>lens along with artificial </a:t>
            </a:r>
            <a:r>
              <a:rPr sz="2700" spc="-15" dirty="0">
                <a:latin typeface="Calibri"/>
                <a:cs typeface="Calibri"/>
              </a:rPr>
              <a:t>tears to  </a:t>
            </a:r>
            <a:r>
              <a:rPr sz="2700" spc="-10" dirty="0">
                <a:latin typeface="Calibri"/>
                <a:cs typeface="Calibri"/>
              </a:rPr>
              <a:t>pevent </a:t>
            </a:r>
            <a:r>
              <a:rPr sz="2700" spc="-15" dirty="0">
                <a:latin typeface="Calibri"/>
                <a:cs typeface="Calibri"/>
              </a:rPr>
              <a:t>exposure</a:t>
            </a:r>
            <a:r>
              <a:rPr sz="2700" spc="-55" dirty="0">
                <a:latin typeface="Calibri"/>
                <a:cs typeface="Calibri"/>
              </a:rPr>
              <a:t> </a:t>
            </a:r>
            <a:r>
              <a:rPr sz="2700" spc="-20" dirty="0">
                <a:latin typeface="Calibri"/>
                <a:cs typeface="Calibri"/>
              </a:rPr>
              <a:t>keratitis.</a:t>
            </a:r>
            <a:endParaRPr sz="2700">
              <a:latin typeface="Calibri"/>
              <a:cs typeface="Calibri"/>
            </a:endParaRPr>
          </a:p>
          <a:p>
            <a:pPr marL="355600" marR="200025" indent="-342900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  <a:tab pos="1386840" algn="l"/>
              </a:tabLst>
            </a:pPr>
            <a:r>
              <a:rPr sz="2700" spc="-35" dirty="0">
                <a:latin typeface="Calibri"/>
                <a:cs typeface="Calibri"/>
              </a:rPr>
              <a:t>Tarsorraphy: </a:t>
            </a:r>
            <a:r>
              <a:rPr sz="2700" dirty="0">
                <a:latin typeface="Calibri"/>
                <a:cs typeface="Calibri"/>
              </a:rPr>
              <a:t>a </a:t>
            </a:r>
            <a:r>
              <a:rPr sz="2700" spc="-10" dirty="0">
                <a:latin typeface="Calibri"/>
                <a:cs typeface="Calibri"/>
              </a:rPr>
              <a:t>temporary </a:t>
            </a:r>
            <a:r>
              <a:rPr sz="2700" spc="-5" dirty="0">
                <a:latin typeface="Calibri"/>
                <a:cs typeface="Calibri"/>
              </a:rPr>
              <a:t>or permanent </a:t>
            </a:r>
            <a:r>
              <a:rPr sz="2700" dirty="0">
                <a:latin typeface="Calibri"/>
                <a:cs typeface="Calibri"/>
              </a:rPr>
              <a:t>adhesion is  </a:t>
            </a:r>
            <a:r>
              <a:rPr sz="2700" spc="-15" dirty="0">
                <a:latin typeface="Calibri"/>
                <a:cs typeface="Calibri"/>
              </a:rPr>
              <a:t>created </a:t>
            </a:r>
            <a:r>
              <a:rPr sz="2700" spc="-10" dirty="0">
                <a:latin typeface="Calibri"/>
                <a:cs typeface="Calibri"/>
              </a:rPr>
              <a:t>between </a:t>
            </a:r>
            <a:r>
              <a:rPr sz="2700" spc="-5" dirty="0">
                <a:latin typeface="Calibri"/>
                <a:cs typeface="Calibri"/>
              </a:rPr>
              <a:t>upper </a:t>
            </a:r>
            <a:r>
              <a:rPr sz="2700" dirty="0">
                <a:latin typeface="Calibri"/>
                <a:cs typeface="Calibri"/>
              </a:rPr>
              <a:t>and </a:t>
            </a:r>
            <a:r>
              <a:rPr sz="2700" spc="-5" dirty="0">
                <a:latin typeface="Calibri"/>
                <a:cs typeface="Calibri"/>
              </a:rPr>
              <a:t>lower </a:t>
            </a:r>
            <a:r>
              <a:rPr sz="2700" dirty="0">
                <a:latin typeface="Calibri"/>
                <a:cs typeface="Calibri"/>
              </a:rPr>
              <a:t>lids which </a:t>
            </a:r>
            <a:r>
              <a:rPr sz="2700" spc="-15" dirty="0">
                <a:latin typeface="Calibri"/>
                <a:cs typeface="Calibri"/>
              </a:rPr>
              <a:t>may </a:t>
            </a:r>
            <a:r>
              <a:rPr sz="2700" dirty="0">
                <a:latin typeface="Calibri"/>
                <a:cs typeface="Calibri"/>
              </a:rPr>
              <a:t>be  </a:t>
            </a:r>
            <a:r>
              <a:rPr sz="2700" spc="-15" dirty="0">
                <a:latin typeface="Calibri"/>
                <a:cs typeface="Calibri"/>
              </a:rPr>
              <a:t>lateral	</a:t>
            </a:r>
            <a:r>
              <a:rPr sz="2700" dirty="0">
                <a:latin typeface="Calibri"/>
                <a:cs typeface="Calibri"/>
              </a:rPr>
              <a:t>or</a:t>
            </a:r>
            <a:r>
              <a:rPr sz="2700" spc="-25" dirty="0">
                <a:latin typeface="Calibri"/>
                <a:cs typeface="Calibri"/>
              </a:rPr>
              <a:t> </a:t>
            </a:r>
            <a:r>
              <a:rPr sz="2700" spc="-15" dirty="0">
                <a:latin typeface="Calibri"/>
                <a:cs typeface="Calibri"/>
              </a:rPr>
              <a:t>paracentral.</a:t>
            </a:r>
            <a:endParaRPr sz="27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libri"/>
                <a:cs typeface="Calibri"/>
              </a:rPr>
              <a:t>LID { UPPER} load </a:t>
            </a:r>
            <a:r>
              <a:rPr sz="2700" spc="-10" dirty="0">
                <a:latin typeface="Calibri"/>
                <a:cs typeface="Calibri"/>
              </a:rPr>
              <a:t>operation </a:t>
            </a:r>
            <a:r>
              <a:rPr sz="2700" dirty="0">
                <a:latin typeface="Calibri"/>
                <a:cs typeface="Calibri"/>
              </a:rPr>
              <a:t>with </a:t>
            </a:r>
            <a:r>
              <a:rPr sz="2700" spc="-10" dirty="0">
                <a:latin typeface="Calibri"/>
                <a:cs typeface="Calibri"/>
              </a:rPr>
              <a:t>gold plate </a:t>
            </a:r>
            <a:r>
              <a:rPr sz="2700" dirty="0">
                <a:latin typeface="Calibri"/>
                <a:cs typeface="Calibri"/>
              </a:rPr>
              <a:t>is</a:t>
            </a:r>
            <a:r>
              <a:rPr sz="2700" spc="-125" dirty="0">
                <a:latin typeface="Calibri"/>
                <a:cs typeface="Calibri"/>
              </a:rPr>
              <a:t> </a:t>
            </a:r>
            <a:r>
              <a:rPr sz="2700" spc="-10" dirty="0">
                <a:latin typeface="Calibri"/>
                <a:cs typeface="Calibri"/>
              </a:rPr>
              <a:t>usefulin  facial</a:t>
            </a:r>
            <a:r>
              <a:rPr sz="2700" spc="-20" dirty="0">
                <a:latin typeface="Calibri"/>
                <a:cs typeface="Calibri"/>
              </a:rPr>
              <a:t> </a:t>
            </a:r>
            <a:r>
              <a:rPr sz="2700" spc="-40" dirty="0">
                <a:latin typeface="Calibri"/>
                <a:cs typeface="Calibri"/>
              </a:rPr>
              <a:t>palsy.</a:t>
            </a:r>
            <a:endParaRPr sz="2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4185" y="461899"/>
            <a:ext cx="15944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0" dirty="0"/>
              <a:t>PTOSIS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26489"/>
            <a:ext cx="7738745" cy="4215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0" dirty="0">
                <a:latin typeface="Calibri"/>
                <a:cs typeface="Calibri"/>
              </a:rPr>
              <a:t>Definition:</a:t>
            </a:r>
            <a:endParaRPr sz="3000">
              <a:latin typeface="Calibri"/>
              <a:cs typeface="Calibri"/>
            </a:endParaRPr>
          </a:p>
          <a:p>
            <a:pPr marL="355600" marR="508634" indent="-342900">
              <a:lnSpc>
                <a:spcPts val="2690"/>
              </a:lnSpc>
              <a:spcBef>
                <a:spcPts val="66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Abnormal </a:t>
            </a:r>
            <a:r>
              <a:rPr sz="2800" spc="-15" dirty="0">
                <a:latin typeface="Calibri"/>
                <a:cs typeface="Calibri"/>
              </a:rPr>
              <a:t>dropping </a:t>
            </a:r>
            <a:r>
              <a:rPr sz="2800" spc="-5" dirty="0">
                <a:latin typeface="Calibri"/>
                <a:cs typeface="Calibri"/>
              </a:rPr>
              <a:t>of the </a:t>
            </a:r>
            <a:r>
              <a:rPr sz="2800" spc="-10" dirty="0">
                <a:latin typeface="Calibri"/>
                <a:cs typeface="Calibri"/>
              </a:rPr>
              <a:t>upper eyelid </a:t>
            </a:r>
            <a:r>
              <a:rPr sz="2800" spc="-5" dirty="0">
                <a:latin typeface="Calibri"/>
                <a:cs typeface="Calibri"/>
              </a:rPr>
              <a:t>is called  </a:t>
            </a:r>
            <a:r>
              <a:rPr sz="2800" spc="-15" dirty="0">
                <a:latin typeface="Calibri"/>
                <a:cs typeface="Calibri"/>
              </a:rPr>
              <a:t>ptosis.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ts val="2690"/>
              </a:lnSpc>
              <a:spcBef>
                <a:spcPts val="6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Normally </a:t>
            </a:r>
            <a:r>
              <a:rPr sz="2800" spc="-10" dirty="0">
                <a:latin typeface="Calibri"/>
                <a:cs typeface="Calibri"/>
              </a:rPr>
              <a:t>upper </a:t>
            </a:r>
            <a:r>
              <a:rPr sz="2800" spc="-5" dirty="0">
                <a:latin typeface="Calibri"/>
                <a:cs typeface="Calibri"/>
              </a:rPr>
              <a:t>lid </a:t>
            </a:r>
            <a:r>
              <a:rPr sz="2800" spc="-25" dirty="0">
                <a:latin typeface="Calibri"/>
                <a:cs typeface="Calibri"/>
              </a:rPr>
              <a:t>covers </a:t>
            </a:r>
            <a:r>
              <a:rPr sz="2800" spc="-5" dirty="0">
                <a:latin typeface="Calibri"/>
                <a:cs typeface="Calibri"/>
              </a:rPr>
              <a:t>about </a:t>
            </a:r>
            <a:r>
              <a:rPr sz="2800" spc="-10" dirty="0">
                <a:latin typeface="Calibri"/>
                <a:cs typeface="Calibri"/>
              </a:rPr>
              <a:t>upper </a:t>
            </a:r>
            <a:r>
              <a:rPr sz="2800" spc="-15" dirty="0">
                <a:latin typeface="Calibri"/>
                <a:cs typeface="Calibri"/>
              </a:rPr>
              <a:t>one-sixth </a:t>
            </a:r>
            <a:r>
              <a:rPr sz="2800" spc="-10" dirty="0">
                <a:latin typeface="Calibri"/>
                <a:cs typeface="Calibri"/>
              </a:rPr>
              <a:t>of 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cornea </a:t>
            </a:r>
            <a:r>
              <a:rPr sz="2800" spc="-5" dirty="0">
                <a:latin typeface="Calibri"/>
                <a:cs typeface="Calibri"/>
              </a:rPr>
              <a:t>i.e., about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2mm.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ptosis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25" dirty="0">
                <a:latin typeface="Calibri"/>
                <a:cs typeface="Calibri"/>
              </a:rPr>
              <a:t>covers </a:t>
            </a:r>
            <a:r>
              <a:rPr sz="2800" spc="-15" dirty="0">
                <a:latin typeface="Calibri"/>
                <a:cs typeface="Calibri"/>
              </a:rPr>
              <a:t>more </a:t>
            </a:r>
            <a:r>
              <a:rPr sz="2800" spc="-5" dirty="0">
                <a:latin typeface="Calibri"/>
                <a:cs typeface="Calibri"/>
              </a:rPr>
              <a:t>than</a:t>
            </a:r>
            <a:r>
              <a:rPr sz="2800" spc="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2mm.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00" b="1" spc="-10" dirty="0">
                <a:latin typeface="Calibri"/>
                <a:cs typeface="Calibri"/>
              </a:rPr>
              <a:t>TYPES:</a:t>
            </a:r>
            <a:endParaRPr sz="3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Congenital</a:t>
            </a:r>
            <a:r>
              <a:rPr sz="2800" spc="-15" dirty="0">
                <a:latin typeface="Calibri"/>
                <a:cs typeface="Calibri"/>
              </a:rPr>
              <a:t> ptosis</a:t>
            </a:r>
            <a:endParaRPr sz="2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Acquired</a:t>
            </a:r>
            <a:r>
              <a:rPr sz="2800" spc="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ptosis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3417" y="461899"/>
            <a:ext cx="47561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40" dirty="0">
                <a:latin typeface="Calibri"/>
                <a:cs typeface="Calibri"/>
              </a:rPr>
              <a:t>CONGENITAL</a:t>
            </a:r>
            <a:r>
              <a:rPr sz="4400" b="1" spc="-95" dirty="0">
                <a:latin typeface="Calibri"/>
                <a:cs typeface="Calibri"/>
              </a:rPr>
              <a:t> </a:t>
            </a:r>
            <a:r>
              <a:rPr sz="4400" b="1" spc="-25" dirty="0">
                <a:latin typeface="Calibri"/>
                <a:cs typeface="Calibri"/>
              </a:rPr>
              <a:t>PTOSIS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1856" y="2535935"/>
            <a:ext cx="588263" cy="630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0016" y="2540507"/>
            <a:ext cx="2427732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5892" y="2540507"/>
            <a:ext cx="1027176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130" y="4326913"/>
            <a:ext cx="208738" cy="2007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1280" y="4312873"/>
            <a:ext cx="2022530" cy="2685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61132" y="4149852"/>
            <a:ext cx="1542288" cy="6233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2130" y="5265697"/>
            <a:ext cx="208738" cy="200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80295" y="5251656"/>
            <a:ext cx="1227304" cy="26850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64079" y="5088635"/>
            <a:ext cx="1481328" cy="6233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37559" y="5088635"/>
            <a:ext cx="1027176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55364" y="5088635"/>
            <a:ext cx="3448812" cy="6233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32319" y="5088635"/>
            <a:ext cx="1027176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87640" y="5088635"/>
            <a:ext cx="455675" cy="62331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35940" y="1327149"/>
            <a:ext cx="8305800" cy="47199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Associated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congenital </a:t>
            </a:r>
            <a:r>
              <a:rPr sz="2200" spc="-5" dirty="0">
                <a:latin typeface="Calibri"/>
                <a:cs typeface="Calibri"/>
              </a:rPr>
              <a:t>weakness </a:t>
            </a:r>
            <a:r>
              <a:rPr sz="2200" spc="-10" dirty="0">
                <a:latin typeface="Calibri"/>
                <a:cs typeface="Calibri"/>
              </a:rPr>
              <a:t>(maldevelopment)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20" dirty="0">
                <a:latin typeface="Calibri"/>
                <a:cs typeface="Calibri"/>
              </a:rPr>
              <a:t>levator  </a:t>
            </a:r>
            <a:r>
              <a:rPr sz="2200" spc="-10" dirty="0">
                <a:latin typeface="Calibri"/>
                <a:cs typeface="Calibri"/>
              </a:rPr>
              <a:t>palpabrae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superioris.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23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It </a:t>
            </a:r>
            <a:r>
              <a:rPr sz="2200" spc="-15" dirty="0">
                <a:latin typeface="Calibri"/>
                <a:cs typeface="Calibri"/>
              </a:rPr>
              <a:t>may </a:t>
            </a:r>
            <a:r>
              <a:rPr sz="2200" spc="-5" dirty="0">
                <a:latin typeface="Calibri"/>
                <a:cs typeface="Calibri"/>
              </a:rPr>
              <a:t>occur in </a:t>
            </a:r>
            <a:r>
              <a:rPr sz="2200" spc="-10" dirty="0">
                <a:latin typeface="Calibri"/>
                <a:cs typeface="Calibri"/>
              </a:rPr>
              <a:t>following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forms</a:t>
            </a:r>
            <a:endParaRPr sz="2200">
              <a:latin typeface="Calibri"/>
              <a:cs typeface="Calibri"/>
            </a:endParaRPr>
          </a:p>
          <a:p>
            <a:pPr marL="527685" indent="-515620">
              <a:lnSpc>
                <a:spcPts val="2375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200" i="1" spc="-10" dirty="0">
                <a:latin typeface="Calibri"/>
                <a:cs typeface="Calibri"/>
              </a:rPr>
              <a:t>Simple </a:t>
            </a:r>
            <a:r>
              <a:rPr sz="2200" i="1" spc="-15" dirty="0">
                <a:latin typeface="Calibri"/>
                <a:cs typeface="Calibri"/>
              </a:rPr>
              <a:t>congenital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ptosis</a:t>
            </a:r>
            <a:endParaRPr sz="2200">
              <a:latin typeface="Calibri"/>
              <a:cs typeface="Calibri"/>
            </a:endParaRPr>
          </a:p>
          <a:p>
            <a:pPr marL="1624965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(not associated </a:t>
            </a:r>
            <a:r>
              <a:rPr sz="2200" spc="-5" dirty="0">
                <a:latin typeface="Calibri"/>
                <a:cs typeface="Calibri"/>
              </a:rPr>
              <a:t>with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anomaly)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527685" algn="l"/>
                <a:tab pos="528320" algn="l"/>
              </a:tabLst>
            </a:pPr>
            <a:r>
              <a:rPr sz="2200" spc="-10" dirty="0">
                <a:latin typeface="Calibri"/>
                <a:cs typeface="Calibri"/>
              </a:rPr>
              <a:t>Congenital ptosis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10" dirty="0">
                <a:latin typeface="Calibri"/>
                <a:cs typeface="Calibri"/>
              </a:rPr>
              <a:t>weakness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superior rectus</a:t>
            </a:r>
            <a:r>
              <a:rPr sz="2200" spc="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muscle.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 startAt="2"/>
            </a:pPr>
            <a:endParaRPr sz="2750">
              <a:latin typeface="Times New Roman"/>
              <a:cs typeface="Times New Roman"/>
            </a:endParaRPr>
          </a:p>
          <a:p>
            <a:pPr marL="527685" marR="190500" indent="-515620">
              <a:lnSpc>
                <a:spcPct val="80000"/>
              </a:lnSpc>
              <a:buAutoNum type="arabicPeriod" startAt="2"/>
              <a:tabLst>
                <a:tab pos="527685" algn="l"/>
                <a:tab pos="528320" algn="l"/>
              </a:tabLst>
            </a:pPr>
            <a:r>
              <a:rPr sz="2200" i="1" spc="-5" dirty="0">
                <a:latin typeface="Calibri"/>
                <a:cs typeface="Calibri"/>
              </a:rPr>
              <a:t>Blepharophimosis </a:t>
            </a:r>
            <a:r>
              <a:rPr sz="2200" i="1" spc="-10" dirty="0">
                <a:latin typeface="Calibri"/>
                <a:cs typeface="Calibri"/>
              </a:rPr>
              <a:t>syndrome </a:t>
            </a:r>
            <a:r>
              <a:rPr sz="2200" spc="-5" dirty="0">
                <a:latin typeface="Calibri"/>
                <a:cs typeface="Calibri"/>
              </a:rPr>
              <a:t>– </a:t>
            </a:r>
            <a:r>
              <a:rPr sz="2200" spc="-15" dirty="0">
                <a:latin typeface="Calibri"/>
                <a:cs typeface="Calibri"/>
              </a:rPr>
              <a:t>congenital </a:t>
            </a:r>
            <a:r>
              <a:rPr sz="2200" spc="-10" dirty="0">
                <a:latin typeface="Calibri"/>
                <a:cs typeface="Calibri"/>
              </a:rPr>
              <a:t>ptosis, blepharophimosis,  telecanthus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epicanthus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inversus.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 startAt="2"/>
            </a:pPr>
            <a:endParaRPr sz="2750">
              <a:latin typeface="Times New Roman"/>
              <a:cs typeface="Times New Roman"/>
            </a:endParaRPr>
          </a:p>
          <a:p>
            <a:pPr marL="527685" marR="584200" indent="-515620" algn="just">
              <a:lnSpc>
                <a:spcPct val="80000"/>
              </a:lnSpc>
              <a:buAutoNum type="arabicPeriod" startAt="2"/>
              <a:tabLst>
                <a:tab pos="528320" algn="l"/>
              </a:tabLst>
            </a:pPr>
            <a:r>
              <a:rPr sz="2200" i="1" spc="-10" dirty="0">
                <a:latin typeface="Calibri"/>
                <a:cs typeface="Calibri"/>
              </a:rPr>
              <a:t>Congenital </a:t>
            </a:r>
            <a:r>
              <a:rPr sz="2200" i="1" spc="-15" dirty="0">
                <a:latin typeface="Calibri"/>
                <a:cs typeface="Calibri"/>
              </a:rPr>
              <a:t>synkinetic ptosis </a:t>
            </a:r>
            <a:r>
              <a:rPr sz="2200" i="1" spc="-10" dirty="0">
                <a:latin typeface="Calibri"/>
                <a:cs typeface="Calibri"/>
              </a:rPr>
              <a:t>(Marcus </a:t>
            </a:r>
            <a:r>
              <a:rPr sz="2200" i="1" spc="-5" dirty="0">
                <a:latin typeface="Calibri"/>
                <a:cs typeface="Calibri"/>
              </a:rPr>
              <a:t>Gunn </a:t>
            </a:r>
            <a:r>
              <a:rPr sz="2200" i="1" spc="-10" dirty="0">
                <a:latin typeface="Calibri"/>
                <a:cs typeface="Calibri"/>
              </a:rPr>
              <a:t>jaw </a:t>
            </a:r>
            <a:r>
              <a:rPr sz="2200" i="1" spc="-5" dirty="0">
                <a:latin typeface="Calibri"/>
                <a:cs typeface="Calibri"/>
              </a:rPr>
              <a:t>winking </a:t>
            </a:r>
            <a:r>
              <a:rPr sz="2200" i="1" spc="-15" dirty="0">
                <a:latin typeface="Calibri"/>
                <a:cs typeface="Calibri"/>
              </a:rPr>
              <a:t>ptosis) </a:t>
            </a:r>
            <a:r>
              <a:rPr sz="2200" spc="-5" dirty="0">
                <a:latin typeface="Calibri"/>
                <a:cs typeface="Calibri"/>
              </a:rPr>
              <a:t>–  occur </a:t>
            </a:r>
            <a:r>
              <a:rPr sz="2200" spc="-15" dirty="0">
                <a:latin typeface="Calibri"/>
                <a:cs typeface="Calibri"/>
              </a:rPr>
              <a:t>retraction </a:t>
            </a:r>
            <a:r>
              <a:rPr sz="2200" spc="-5" dirty="0">
                <a:latin typeface="Calibri"/>
                <a:cs typeface="Calibri"/>
              </a:rPr>
              <a:t>of the </a:t>
            </a:r>
            <a:r>
              <a:rPr sz="2200" spc="-10" dirty="0">
                <a:latin typeface="Calibri"/>
                <a:cs typeface="Calibri"/>
              </a:rPr>
              <a:t>ptotic </a:t>
            </a:r>
            <a:r>
              <a:rPr sz="2200" spc="-5" dirty="0">
                <a:latin typeface="Calibri"/>
                <a:cs typeface="Calibri"/>
              </a:rPr>
              <a:t>lid withnjaw </a:t>
            </a:r>
            <a:r>
              <a:rPr sz="2200" spc="-10" dirty="0">
                <a:latin typeface="Calibri"/>
                <a:cs typeface="Calibri"/>
              </a:rPr>
              <a:t>movements </a:t>
            </a:r>
            <a:r>
              <a:rPr sz="2200" spc="-5" dirty="0">
                <a:latin typeface="Calibri"/>
                <a:cs typeface="Calibri"/>
              </a:rPr>
              <a:t>i.e., with  </a:t>
            </a:r>
            <a:r>
              <a:rPr sz="2200" spc="-10" dirty="0">
                <a:latin typeface="Calibri"/>
                <a:cs typeface="Calibri"/>
              </a:rPr>
              <a:t>stimulation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ipsilateral pterygoid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muscle.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19800" y="1752600"/>
            <a:ext cx="2667000" cy="1828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19325" y="586362"/>
            <a:ext cx="3740401" cy="420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ACQUIRED</a:t>
            </a:r>
            <a:r>
              <a:rPr spc="-70" dirty="0"/>
              <a:t> </a:t>
            </a:r>
            <a:r>
              <a:rPr spc="-30" dirty="0"/>
              <a:t>PTOSIS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1640" y="1036065"/>
            <a:ext cx="7297420" cy="5184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Aponeurotic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Ptosis:</a:t>
            </a:r>
            <a:endParaRPr sz="1800">
              <a:latin typeface="Calibri"/>
              <a:cs typeface="Calibri"/>
            </a:endParaRPr>
          </a:p>
          <a:p>
            <a:pPr marL="469900" marR="93980" indent="-81280">
              <a:lnSpc>
                <a:spcPct val="80000"/>
              </a:lnSpc>
              <a:spcBef>
                <a:spcPts val="430"/>
              </a:spcBef>
            </a:pPr>
            <a:r>
              <a:rPr sz="1800" spc="-10" dirty="0">
                <a:latin typeface="Calibri"/>
                <a:cs typeface="Calibri"/>
              </a:rPr>
              <a:t>Develops </a:t>
            </a:r>
            <a:r>
              <a:rPr sz="1800" spc="-5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 defects </a:t>
            </a:r>
            <a:r>
              <a:rPr sz="1800" spc="-5" dirty="0">
                <a:latin typeface="Calibri"/>
                <a:cs typeface="Calibri"/>
              </a:rPr>
              <a:t>of </a:t>
            </a:r>
            <a:r>
              <a:rPr sz="1800" spc="-15" dirty="0">
                <a:latin typeface="Calibri"/>
                <a:cs typeface="Calibri"/>
              </a:rPr>
              <a:t>levator </a:t>
            </a:r>
            <a:r>
              <a:rPr sz="1800" spc="-5" dirty="0">
                <a:latin typeface="Calibri"/>
                <a:cs typeface="Calibri"/>
              </a:rPr>
              <a:t>aponeurosis in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presence of normal  functioning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muscles</a:t>
            </a:r>
            <a:endParaRPr sz="1800">
              <a:latin typeface="Calibri"/>
              <a:cs typeface="Calibri"/>
            </a:endParaRPr>
          </a:p>
          <a:p>
            <a:pPr marL="1041400">
              <a:lnSpc>
                <a:spcPct val="100000"/>
              </a:lnSpc>
            </a:pPr>
            <a:r>
              <a:rPr sz="1800" spc="-5" dirty="0">
                <a:latin typeface="Calibri"/>
                <a:cs typeface="Calibri"/>
              </a:rPr>
              <a:t>Causes: Senile ptosis, </a:t>
            </a:r>
            <a:r>
              <a:rPr sz="1800" spc="-10" dirty="0">
                <a:latin typeface="Calibri"/>
                <a:cs typeface="Calibri"/>
              </a:rPr>
              <a:t>post-operative,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trauma</a:t>
            </a:r>
            <a:endParaRPr sz="18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Neurogenic: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10" dirty="0">
                <a:latin typeface="Calibri"/>
                <a:cs typeface="Calibri"/>
              </a:rPr>
              <a:t>Partial </a:t>
            </a:r>
            <a:r>
              <a:rPr sz="1800" spc="-5" dirty="0">
                <a:latin typeface="Calibri"/>
                <a:cs typeface="Calibri"/>
              </a:rPr>
              <a:t>or </a:t>
            </a:r>
            <a:r>
              <a:rPr sz="1800" spc="-10" dirty="0">
                <a:latin typeface="Calibri"/>
                <a:cs typeface="Calibri"/>
              </a:rPr>
              <a:t>complete </a:t>
            </a:r>
            <a:r>
              <a:rPr sz="1800" spc="-15" dirty="0">
                <a:latin typeface="Calibri"/>
                <a:cs typeface="Calibri"/>
              </a:rPr>
              <a:t>3</a:t>
            </a:r>
            <a:r>
              <a:rPr sz="1800" spc="-22" baseline="25462" dirty="0">
                <a:latin typeface="Calibri"/>
                <a:cs typeface="Calibri"/>
              </a:rPr>
              <a:t>rd </a:t>
            </a:r>
            <a:r>
              <a:rPr sz="1800" spc="-5" dirty="0">
                <a:latin typeface="Calibri"/>
                <a:cs typeface="Calibri"/>
              </a:rPr>
              <a:t>nerve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palsy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10" dirty="0">
                <a:latin typeface="Calibri"/>
                <a:cs typeface="Calibri"/>
              </a:rPr>
              <a:t>Horner’s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syndrome</a:t>
            </a:r>
            <a:endParaRPr sz="18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Myogenic: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Myasthenia </a:t>
            </a:r>
            <a:r>
              <a:rPr sz="1800" spc="-10" dirty="0">
                <a:latin typeface="Calibri"/>
                <a:cs typeface="Calibri"/>
              </a:rPr>
              <a:t>gravis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Ocular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myopathy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Senile</a:t>
            </a:r>
            <a:endParaRPr sz="18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Mechanical: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10" dirty="0">
                <a:latin typeface="Calibri"/>
                <a:cs typeface="Calibri"/>
              </a:rPr>
              <a:t>Excess </a:t>
            </a:r>
            <a:r>
              <a:rPr sz="1800" spc="-5" dirty="0">
                <a:latin typeface="Calibri"/>
                <a:cs typeface="Calibri"/>
              </a:rPr>
              <a:t>of weight </a:t>
            </a:r>
            <a:r>
              <a:rPr sz="1800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dirty="0">
                <a:latin typeface="Calibri"/>
                <a:cs typeface="Calibri"/>
              </a:rPr>
              <a:t>edema, </a:t>
            </a:r>
            <a:r>
              <a:rPr sz="1800" spc="-5" dirty="0">
                <a:latin typeface="Calibri"/>
                <a:cs typeface="Calibri"/>
              </a:rPr>
              <a:t>tumours, </a:t>
            </a:r>
            <a:r>
              <a:rPr sz="1800" spc="-10" dirty="0">
                <a:latin typeface="Calibri"/>
                <a:cs typeface="Calibri"/>
              </a:rPr>
              <a:t>large chalazion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etc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Conjunctival</a:t>
            </a:r>
            <a:r>
              <a:rPr sz="1800" spc="-10" dirty="0">
                <a:latin typeface="Calibri"/>
                <a:cs typeface="Calibri"/>
              </a:rPr>
              <a:t> scarring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Symblepharon of </a:t>
            </a:r>
            <a:r>
              <a:rPr sz="1800" dirty="0">
                <a:latin typeface="Calibri"/>
                <a:cs typeface="Calibri"/>
              </a:rPr>
              <a:t>the </a:t>
            </a:r>
            <a:r>
              <a:rPr sz="1800" spc="-5" dirty="0">
                <a:latin typeface="Calibri"/>
                <a:cs typeface="Calibri"/>
              </a:rPr>
              <a:t>upper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lid</a:t>
            </a:r>
            <a:endParaRPr sz="1800">
              <a:latin typeface="Calibri"/>
              <a:cs typeface="Calibri"/>
            </a:endParaRPr>
          </a:p>
          <a:p>
            <a:pPr marL="12700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Pseudo </a:t>
            </a:r>
            <a:r>
              <a:rPr sz="1800" b="1" dirty="0">
                <a:latin typeface="Calibri"/>
                <a:cs typeface="Calibri"/>
              </a:rPr>
              <a:t>–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ptosis: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 </a:t>
            </a:r>
            <a:r>
              <a:rPr sz="1800" spc="-5" dirty="0">
                <a:latin typeface="Calibri"/>
                <a:cs typeface="Calibri"/>
              </a:rPr>
              <a:t>surgical anophthalmos, microphthalmos </a:t>
            </a:r>
            <a:r>
              <a:rPr sz="1800" dirty="0">
                <a:latin typeface="Calibri"/>
                <a:cs typeface="Calibri"/>
              </a:rPr>
              <a:t>and </a:t>
            </a:r>
            <a:r>
              <a:rPr sz="1800" spc="-5" dirty="0">
                <a:latin typeface="Calibri"/>
                <a:cs typeface="Calibri"/>
              </a:rPr>
              <a:t>phthisis</a:t>
            </a:r>
            <a:r>
              <a:rPr sz="1800" spc="6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bulbi.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hypotropia</a:t>
            </a:r>
            <a:endParaRPr sz="1800">
              <a:latin typeface="Calibri"/>
              <a:cs typeface="Calibri"/>
            </a:endParaRPr>
          </a:p>
          <a:p>
            <a:pPr marL="469900" indent="-3429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1800" spc="-5" dirty="0">
                <a:latin typeface="Calibri"/>
                <a:cs typeface="Calibri"/>
              </a:rPr>
              <a:t>Due </a:t>
            </a:r>
            <a:r>
              <a:rPr sz="1800" spc="-10" dirty="0">
                <a:latin typeface="Calibri"/>
                <a:cs typeface="Calibri"/>
              </a:rPr>
              <a:t>to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dermatochalasis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228600"/>
            <a:ext cx="3352800" cy="2743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600" y="228600"/>
            <a:ext cx="374904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078728" y="3142615"/>
            <a:ext cx="156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Myogenic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ptosis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3581400"/>
            <a:ext cx="3733800" cy="2209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980182" y="5886399"/>
            <a:ext cx="1811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Aponeurotic</a:t>
            </a:r>
            <a:r>
              <a:rPr sz="1800" b="1" spc="-1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ptosis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9621" y="3066415"/>
            <a:ext cx="1719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Neurogenic</a:t>
            </a:r>
            <a:r>
              <a:rPr sz="1800" b="1" spc="-8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ptosis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4850" y="147065"/>
            <a:ext cx="4646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UPPER </a:t>
            </a:r>
            <a:r>
              <a:rPr sz="3600" spc="-10" dirty="0"/>
              <a:t>EYELID</a:t>
            </a:r>
            <a:r>
              <a:rPr sz="3600" spc="-15" dirty="0"/>
              <a:t> </a:t>
            </a:r>
            <a:r>
              <a:rPr sz="3600" spc="-55" dirty="0"/>
              <a:t>ANATOMY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38770" y="1098000"/>
            <a:ext cx="6871667" cy="5380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489" y="909015"/>
            <a:ext cx="2674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Calibri"/>
                <a:cs typeface="Calibri"/>
              </a:rPr>
              <a:t>Mechanical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Ptosis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1600200"/>
            <a:ext cx="3936491" cy="236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1600200"/>
            <a:ext cx="4195572" cy="23332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191000"/>
            <a:ext cx="8347506" cy="2250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613" y="461899"/>
            <a:ext cx="61893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" dirty="0"/>
              <a:t>Clinical </a:t>
            </a:r>
            <a:r>
              <a:rPr sz="4400" spc="-15" dirty="0"/>
              <a:t>evaluation </a:t>
            </a:r>
            <a:r>
              <a:rPr sz="4400" spc="-5" dirty="0"/>
              <a:t>of</a:t>
            </a:r>
            <a:r>
              <a:rPr sz="4400" spc="25" dirty="0"/>
              <a:t> </a:t>
            </a:r>
            <a:r>
              <a:rPr sz="4400" spc="-15" dirty="0"/>
              <a:t>ptosis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327149"/>
            <a:ext cx="8017509" cy="4562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alibri"/>
                <a:cs typeface="Calibri"/>
              </a:rPr>
              <a:t>A. </a:t>
            </a:r>
            <a:r>
              <a:rPr sz="2200" b="1" spc="-10" dirty="0">
                <a:latin typeface="Calibri"/>
                <a:cs typeface="Calibri"/>
              </a:rPr>
              <a:t>History: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Age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onset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Family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history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Presence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diplopia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Variability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ptosis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Symptoms </a:t>
            </a:r>
            <a:r>
              <a:rPr sz="2200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systemic</a:t>
            </a:r>
            <a:r>
              <a:rPr sz="2200" spc="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problems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Any </a:t>
            </a:r>
            <a:r>
              <a:rPr sz="2200" spc="-5" dirty="0">
                <a:latin typeface="Calibri"/>
                <a:cs typeface="Calibri"/>
              </a:rPr>
              <a:t>contributing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factors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Calibri"/>
                <a:cs typeface="Calibri"/>
              </a:rPr>
              <a:t>B.</a:t>
            </a:r>
            <a:r>
              <a:rPr sz="2200" b="1" spc="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Examination:</a:t>
            </a:r>
            <a:endParaRPr sz="2200">
              <a:latin typeface="Calibri"/>
              <a:cs typeface="Calibri"/>
            </a:endParaRPr>
          </a:p>
          <a:p>
            <a:pPr marL="288290" marR="5080" indent="-288290">
              <a:lnSpc>
                <a:spcPct val="80000"/>
              </a:lnSpc>
              <a:spcBef>
                <a:spcPts val="530"/>
              </a:spcBef>
              <a:buAutoNum type="arabicPeriod"/>
              <a:tabLst>
                <a:tab pos="288290" algn="l"/>
              </a:tabLst>
            </a:pPr>
            <a:r>
              <a:rPr sz="2200" spc="-10" dirty="0">
                <a:latin typeface="Calibri"/>
                <a:cs typeface="Calibri"/>
              </a:rPr>
              <a:t>Amount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ptosis: by noting the ptotic </a:t>
            </a:r>
            <a:r>
              <a:rPr sz="2200" spc="-5" dirty="0">
                <a:latin typeface="Calibri"/>
                <a:cs typeface="Calibri"/>
              </a:rPr>
              <a:t>lid </a:t>
            </a:r>
            <a:r>
              <a:rPr sz="2200" spc="-10" dirty="0">
                <a:latin typeface="Calibri"/>
                <a:cs typeface="Calibri"/>
              </a:rPr>
              <a:t>margin </a:t>
            </a:r>
            <a:r>
              <a:rPr sz="2200" spc="-5" dirty="0">
                <a:latin typeface="Calibri"/>
                <a:cs typeface="Calibri"/>
              </a:rPr>
              <a:t>with respect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the  limbus and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pupil.</a:t>
            </a:r>
            <a:endParaRPr sz="22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10"/>
              </a:spcBef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dirty="0">
                <a:latin typeface="Calibri"/>
                <a:cs typeface="Calibri"/>
              </a:rPr>
              <a:t>Mild </a:t>
            </a:r>
            <a:r>
              <a:rPr sz="2000" spc="-10" dirty="0">
                <a:latin typeface="Calibri"/>
                <a:cs typeface="Calibri"/>
              </a:rPr>
              <a:t>ptosis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2mm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0" dirty="0">
                <a:latin typeface="Calibri"/>
                <a:cs typeface="Calibri"/>
              </a:rPr>
              <a:t>Moderate ptosis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3mm</a:t>
            </a:r>
            <a:endParaRPr sz="20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sz="2000" spc="-15" dirty="0">
                <a:latin typeface="Calibri"/>
                <a:cs typeface="Calibri"/>
              </a:rPr>
              <a:t>Severe </a:t>
            </a:r>
            <a:r>
              <a:rPr sz="2000" spc="-10" dirty="0">
                <a:latin typeface="Calibri"/>
                <a:cs typeface="Calibri"/>
              </a:rPr>
              <a:t>ptosis </a:t>
            </a:r>
            <a:r>
              <a:rPr sz="2000" dirty="0">
                <a:latin typeface="Calibri"/>
                <a:cs typeface="Calibri"/>
              </a:rPr>
              <a:t>=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4mm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61845"/>
            <a:ext cx="8082915" cy="4477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2</a:t>
            </a:r>
            <a:r>
              <a:rPr sz="2000" dirty="0">
                <a:latin typeface="Calibri"/>
                <a:cs typeface="Calibri"/>
              </a:rPr>
              <a:t>. </a:t>
            </a:r>
            <a:r>
              <a:rPr sz="2000" b="1" spc="-5" dirty="0">
                <a:latin typeface="Calibri"/>
                <a:cs typeface="Calibri"/>
              </a:rPr>
              <a:t>Assessment </a:t>
            </a:r>
            <a:r>
              <a:rPr sz="2000" b="1" dirty="0">
                <a:latin typeface="Calibri"/>
                <a:cs typeface="Calibri"/>
              </a:rPr>
              <a:t>of </a:t>
            </a:r>
            <a:r>
              <a:rPr sz="2000" b="1" spc="-15" dirty="0">
                <a:latin typeface="Calibri"/>
                <a:cs typeface="Calibri"/>
              </a:rPr>
              <a:t>levator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function: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ts val="216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brow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immobilized by pressure </a:t>
            </a:r>
            <a:r>
              <a:rPr sz="2000" dirty="0">
                <a:latin typeface="Calibri"/>
                <a:cs typeface="Calibri"/>
              </a:rPr>
              <a:t>with the thumb (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spc="-15" dirty="0">
                <a:latin typeface="Calibri"/>
                <a:cs typeface="Calibri"/>
              </a:rPr>
              <a:t>negate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action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160"/>
              </a:lnSpc>
            </a:pPr>
            <a:r>
              <a:rPr sz="2000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frontalis).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Patient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5" dirty="0">
                <a:latin typeface="Calibri"/>
                <a:cs typeface="Calibri"/>
              </a:rPr>
              <a:t>asked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look </a:t>
            </a:r>
            <a:r>
              <a:rPr sz="2000" spc="-5" dirty="0">
                <a:latin typeface="Calibri"/>
                <a:cs typeface="Calibri"/>
              </a:rPr>
              <a:t>down </a:t>
            </a:r>
            <a:r>
              <a:rPr sz="2000" dirty="0">
                <a:latin typeface="Calibri"/>
                <a:cs typeface="Calibri"/>
              </a:rPr>
              <a:t>and then </a:t>
            </a:r>
            <a:r>
              <a:rPr sz="2000" spc="-10" dirty="0">
                <a:latin typeface="Calibri"/>
                <a:cs typeface="Calibri"/>
              </a:rPr>
              <a:t>to </a:t>
            </a:r>
            <a:r>
              <a:rPr sz="2000" dirty="0">
                <a:latin typeface="Calibri"/>
                <a:cs typeface="Calibri"/>
              </a:rPr>
              <a:t>look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up.</a:t>
            </a:r>
            <a:endParaRPr sz="2000">
              <a:latin typeface="Calibri"/>
              <a:cs typeface="Calibri"/>
            </a:endParaRPr>
          </a:p>
          <a:p>
            <a:pPr marL="355600" marR="142240" indent="-342900">
              <a:lnSpc>
                <a:spcPts val="192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Amount of </a:t>
            </a:r>
            <a:r>
              <a:rPr sz="2000" spc="-20" dirty="0">
                <a:latin typeface="Calibri"/>
                <a:cs typeface="Calibri"/>
              </a:rPr>
              <a:t>excursion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dirty="0">
                <a:latin typeface="Calibri"/>
                <a:cs typeface="Calibri"/>
              </a:rPr>
              <a:t>the upper </a:t>
            </a:r>
            <a:r>
              <a:rPr sz="2000" spc="-5" dirty="0">
                <a:latin typeface="Calibri"/>
                <a:cs typeface="Calibri"/>
              </a:rPr>
              <a:t>lid margin </a:t>
            </a:r>
            <a:r>
              <a:rPr sz="2000" dirty="0">
                <a:latin typeface="Calibri"/>
                <a:cs typeface="Calibri"/>
              </a:rPr>
              <a:t>is the </a:t>
            </a:r>
            <a:r>
              <a:rPr sz="2000" spc="-5" dirty="0">
                <a:latin typeface="Calibri"/>
                <a:cs typeface="Calibri"/>
              </a:rPr>
              <a:t>measured with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35" dirty="0">
                <a:latin typeface="Calibri"/>
                <a:cs typeface="Calibri"/>
              </a:rPr>
              <a:t>ruler.  </a:t>
            </a:r>
            <a:r>
              <a:rPr sz="2000" dirty="0">
                <a:latin typeface="Calibri"/>
                <a:cs typeface="Calibri"/>
              </a:rPr>
              <a:t>(2mm </a:t>
            </a:r>
            <a:r>
              <a:rPr sz="2000" spc="-5" dirty="0">
                <a:latin typeface="Calibri"/>
                <a:cs typeface="Calibri"/>
              </a:rPr>
              <a:t>of </a:t>
            </a:r>
            <a:r>
              <a:rPr sz="2000" spc="-10" dirty="0">
                <a:latin typeface="Calibri"/>
                <a:cs typeface="Calibri"/>
              </a:rPr>
              <a:t>movement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5" dirty="0">
                <a:latin typeface="Calibri"/>
                <a:cs typeface="Calibri"/>
              </a:rPr>
              <a:t>contributed by </a:t>
            </a:r>
            <a:r>
              <a:rPr sz="2000" dirty="0">
                <a:latin typeface="Calibri"/>
                <a:cs typeface="Calibri"/>
              </a:rPr>
              <a:t>superior </a:t>
            </a:r>
            <a:r>
              <a:rPr sz="2000" spc="-5" dirty="0">
                <a:latin typeface="Calibri"/>
                <a:cs typeface="Calibri"/>
              </a:rPr>
              <a:t>rectus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muscle)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Normal =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15mm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Good = 8mm or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more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latin typeface="Calibri"/>
                <a:cs typeface="Calibri"/>
              </a:rPr>
              <a:t>Fair </a:t>
            </a:r>
            <a:r>
              <a:rPr sz="2000" dirty="0">
                <a:latin typeface="Calibri"/>
                <a:cs typeface="Calibri"/>
              </a:rPr>
              <a:t>= 5-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7mm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15" dirty="0">
                <a:latin typeface="Calibri"/>
                <a:cs typeface="Calibri"/>
              </a:rPr>
              <a:t>Poor </a:t>
            </a:r>
            <a:r>
              <a:rPr sz="2000" dirty="0">
                <a:latin typeface="Calibri"/>
                <a:cs typeface="Calibri"/>
              </a:rPr>
              <a:t>= 4mm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less.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sz="2000" b="1" spc="-5" dirty="0">
                <a:latin typeface="Calibri"/>
                <a:cs typeface="Calibri"/>
              </a:rPr>
              <a:t>Ocular motility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testing</a:t>
            </a:r>
            <a:endParaRPr sz="200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sz="2000" b="1" spc="-10" dirty="0">
                <a:latin typeface="Calibri"/>
                <a:cs typeface="Calibri"/>
              </a:rPr>
              <a:t>Jaw </a:t>
            </a:r>
            <a:r>
              <a:rPr sz="2000" b="1" dirty="0">
                <a:latin typeface="Calibri"/>
                <a:cs typeface="Calibri"/>
              </a:rPr>
              <a:t>winking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phenomenon</a:t>
            </a:r>
            <a:endParaRPr sz="200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67335" algn="l"/>
              </a:tabLst>
            </a:pPr>
            <a:r>
              <a:rPr sz="2000" b="1" spc="-20" dirty="0">
                <a:latin typeface="Calibri"/>
                <a:cs typeface="Calibri"/>
              </a:rPr>
              <a:t>Bell’s </a:t>
            </a:r>
            <a:r>
              <a:rPr sz="2000" b="1" spc="-5" dirty="0">
                <a:latin typeface="Calibri"/>
                <a:cs typeface="Calibri"/>
              </a:rPr>
              <a:t>phenomenon</a:t>
            </a:r>
            <a:endParaRPr sz="2000">
              <a:latin typeface="Calibri"/>
              <a:cs typeface="Calibri"/>
            </a:endParaRPr>
          </a:p>
          <a:p>
            <a:pPr marL="266700" indent="-254635">
              <a:lnSpc>
                <a:spcPct val="100000"/>
              </a:lnSpc>
              <a:buAutoNum type="arabicPeriod" startAt="3"/>
              <a:tabLst>
                <a:tab pos="267335" algn="l"/>
              </a:tabLst>
            </a:pPr>
            <a:r>
              <a:rPr sz="2000" b="1" spc="-5" dirty="0">
                <a:latin typeface="Calibri"/>
                <a:cs typeface="Calibri"/>
              </a:rPr>
              <a:t>Corneal sensitivity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5" dirty="0">
                <a:latin typeface="Calibri"/>
                <a:cs typeface="Calibri"/>
              </a:rPr>
              <a:t>neurogenic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ptosis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58493"/>
            <a:ext cx="7758430" cy="441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4815" indent="-412750">
              <a:lnSpc>
                <a:spcPct val="100000"/>
              </a:lnSpc>
              <a:spcBef>
                <a:spcPts val="105"/>
              </a:spcBef>
              <a:buAutoNum type="alphaUcPeriod" startAt="3"/>
              <a:tabLst>
                <a:tab pos="425450" algn="l"/>
              </a:tabLst>
            </a:pPr>
            <a:r>
              <a:rPr sz="3200" spc="-10" dirty="0">
                <a:latin typeface="Calibri"/>
                <a:cs typeface="Calibri"/>
              </a:rPr>
              <a:t>Photograph: </a:t>
            </a:r>
            <a:r>
              <a:rPr sz="3200" dirty="0">
                <a:latin typeface="Calibri"/>
                <a:cs typeface="Calibri"/>
              </a:rPr>
              <a:t>as </a:t>
            </a:r>
            <a:r>
              <a:rPr sz="3200" spc="-15" dirty="0">
                <a:latin typeface="Calibri"/>
                <a:cs typeface="Calibri"/>
              </a:rPr>
              <a:t>pre-operative</a:t>
            </a:r>
            <a:r>
              <a:rPr sz="3200" spc="-20" dirty="0">
                <a:latin typeface="Calibri"/>
                <a:cs typeface="Calibri"/>
              </a:rPr>
              <a:t> record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alibri"/>
              <a:buAutoNum type="alphaUcPeriod" startAt="3"/>
            </a:pPr>
            <a:endParaRPr sz="43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90000"/>
              </a:lnSpc>
              <a:buAutoNum type="alphaUcPeriod" startAt="3"/>
              <a:tabLst>
                <a:tab pos="448945" algn="l"/>
              </a:tabLst>
            </a:pPr>
            <a:r>
              <a:rPr sz="3200" spc="-40" dirty="0">
                <a:latin typeface="Calibri"/>
                <a:cs typeface="Calibri"/>
              </a:rPr>
              <a:t>Tensilon </a:t>
            </a:r>
            <a:r>
              <a:rPr sz="3200" spc="-20" dirty="0">
                <a:latin typeface="Calibri"/>
                <a:cs typeface="Calibri"/>
              </a:rPr>
              <a:t>test: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20" dirty="0">
                <a:latin typeface="Calibri"/>
                <a:cs typeface="Calibri"/>
              </a:rPr>
              <a:t>to exclude myathenia </a:t>
            </a:r>
            <a:r>
              <a:rPr sz="3200" spc="-15" dirty="0">
                <a:latin typeface="Calibri"/>
                <a:cs typeface="Calibri"/>
              </a:rPr>
              <a:t>gravis.  </a:t>
            </a:r>
            <a:r>
              <a:rPr sz="3200" spc="-10" dirty="0">
                <a:latin typeface="Calibri"/>
                <a:cs typeface="Calibri"/>
              </a:rPr>
              <a:t>Improvement </a:t>
            </a:r>
            <a:r>
              <a:rPr sz="3200" spc="5" dirty="0">
                <a:latin typeface="Calibri"/>
                <a:cs typeface="Calibri"/>
              </a:rPr>
              <a:t>of </a:t>
            </a:r>
            <a:r>
              <a:rPr sz="3200" spc="-15" dirty="0">
                <a:latin typeface="Calibri"/>
                <a:cs typeface="Calibri"/>
              </a:rPr>
              <a:t>ptosis </a:t>
            </a:r>
            <a:r>
              <a:rPr sz="3200" spc="-5" dirty="0">
                <a:latin typeface="Calibri"/>
                <a:cs typeface="Calibri"/>
              </a:rPr>
              <a:t>with </a:t>
            </a:r>
            <a:r>
              <a:rPr sz="3200" spc="-15" dirty="0">
                <a:latin typeface="Calibri"/>
                <a:cs typeface="Calibri"/>
              </a:rPr>
              <a:t>intravenous  </a:t>
            </a:r>
            <a:r>
              <a:rPr sz="3200" dirty="0">
                <a:latin typeface="Calibri"/>
                <a:cs typeface="Calibri"/>
              </a:rPr>
              <a:t>injection </a:t>
            </a:r>
            <a:r>
              <a:rPr sz="3200" spc="-5" dirty="0">
                <a:latin typeface="Calibri"/>
                <a:cs typeface="Calibri"/>
              </a:rPr>
              <a:t>of edrophonium </a:t>
            </a:r>
            <a:r>
              <a:rPr sz="3200" spc="-35" dirty="0">
                <a:latin typeface="Calibri"/>
                <a:cs typeface="Calibri"/>
              </a:rPr>
              <a:t>(Tensilon) </a:t>
            </a:r>
            <a:r>
              <a:rPr sz="3200" spc="-5" dirty="0">
                <a:latin typeface="Calibri"/>
                <a:cs typeface="Calibri"/>
              </a:rPr>
              <a:t>or  </a:t>
            </a:r>
            <a:r>
              <a:rPr sz="3200" spc="-10" dirty="0">
                <a:latin typeface="Calibri"/>
                <a:cs typeface="Calibri"/>
              </a:rPr>
              <a:t>prostigmin </a:t>
            </a:r>
            <a:r>
              <a:rPr sz="3200" dirty="0">
                <a:latin typeface="Calibri"/>
                <a:cs typeface="Calibri"/>
              </a:rPr>
              <a:t>if the </a:t>
            </a:r>
            <a:r>
              <a:rPr sz="3200" spc="-15" dirty="0">
                <a:latin typeface="Calibri"/>
                <a:cs typeface="Calibri"/>
              </a:rPr>
              <a:t>ptosis </a:t>
            </a:r>
            <a:r>
              <a:rPr sz="3200" dirty="0">
                <a:latin typeface="Calibri"/>
                <a:cs typeface="Calibri"/>
              </a:rPr>
              <a:t>is </a:t>
            </a:r>
            <a:r>
              <a:rPr sz="3200" spc="-5" dirty="0">
                <a:latin typeface="Calibri"/>
                <a:cs typeface="Calibri"/>
              </a:rPr>
              <a:t>due </a:t>
            </a:r>
            <a:r>
              <a:rPr sz="3200" spc="-25" dirty="0">
                <a:latin typeface="Calibri"/>
                <a:cs typeface="Calibri"/>
              </a:rPr>
              <a:t>to</a:t>
            </a:r>
            <a:r>
              <a:rPr sz="3200" spc="5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myathenia.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Calibri"/>
              <a:buAutoNum type="alphaUcPeriod" startAt="3"/>
            </a:pPr>
            <a:endParaRPr sz="4350">
              <a:latin typeface="Times New Roman"/>
              <a:cs typeface="Times New Roman"/>
            </a:endParaRPr>
          </a:p>
          <a:p>
            <a:pPr marL="355600" marR="970280" indent="-342900">
              <a:lnSpc>
                <a:spcPts val="3460"/>
              </a:lnSpc>
              <a:buFont typeface="Calibri"/>
              <a:buAutoNum type="alphaUcPeriod" startAt="3"/>
              <a:tabLst>
                <a:tab pos="405765" algn="l"/>
              </a:tabLst>
            </a:pPr>
            <a:r>
              <a:rPr dirty="0"/>
              <a:t>	</a:t>
            </a:r>
            <a:r>
              <a:rPr sz="3200" spc="-10" dirty="0">
                <a:latin typeface="Calibri"/>
                <a:cs typeface="Calibri"/>
              </a:rPr>
              <a:t>Neurological evaluation: </a:t>
            </a:r>
            <a:r>
              <a:rPr sz="3200" dirty="0">
                <a:latin typeface="Calibri"/>
                <a:cs typeface="Calibri"/>
              </a:rPr>
              <a:t>if the </a:t>
            </a:r>
            <a:r>
              <a:rPr sz="3200" spc="-15" dirty="0">
                <a:latin typeface="Calibri"/>
                <a:cs typeface="Calibri"/>
              </a:rPr>
              <a:t>ptosis </a:t>
            </a:r>
            <a:r>
              <a:rPr sz="3200" dirty="0">
                <a:latin typeface="Calibri"/>
                <a:cs typeface="Calibri"/>
              </a:rPr>
              <a:t>is  </a:t>
            </a:r>
            <a:r>
              <a:rPr sz="3200" spc="-10" dirty="0">
                <a:latin typeface="Calibri"/>
                <a:cs typeface="Calibri"/>
              </a:rPr>
              <a:t>neurogenic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69157" y="461899"/>
            <a:ext cx="28041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0" dirty="0"/>
              <a:t>TREATMENT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535940" y="1561845"/>
            <a:ext cx="7804150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Fasanella-Servat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operation: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Is a simple </a:t>
            </a:r>
            <a:r>
              <a:rPr sz="2000" spc="-10" dirty="0">
                <a:latin typeface="Calibri"/>
                <a:cs typeface="Calibri"/>
              </a:rPr>
              <a:t>tarso-conjunctival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resection.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Useful in mild </a:t>
            </a:r>
            <a:r>
              <a:rPr sz="2000" spc="-10" dirty="0">
                <a:latin typeface="Calibri"/>
                <a:cs typeface="Calibri"/>
              </a:rPr>
              <a:t>ptosis </a:t>
            </a:r>
            <a:r>
              <a:rPr sz="2000" spc="-5" dirty="0">
                <a:latin typeface="Calibri"/>
                <a:cs typeface="Calibri"/>
              </a:rPr>
              <a:t>with good </a:t>
            </a:r>
            <a:r>
              <a:rPr sz="2000" spc="-15" dirty="0">
                <a:latin typeface="Calibri"/>
                <a:cs typeface="Calibri"/>
              </a:rPr>
              <a:t>levator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latin typeface="Calibri"/>
                <a:cs typeface="Calibri"/>
              </a:rPr>
              <a:t>Levator</a:t>
            </a:r>
            <a:r>
              <a:rPr sz="2000" b="1" spc="-5" dirty="0">
                <a:latin typeface="Calibri"/>
                <a:cs typeface="Calibri"/>
              </a:rPr>
              <a:t> resection: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Useful in congenital </a:t>
            </a:r>
            <a:r>
              <a:rPr sz="2000" spc="-10" dirty="0">
                <a:latin typeface="Calibri"/>
                <a:cs typeface="Calibri"/>
              </a:rPr>
              <a:t>unilateral ptosis </a:t>
            </a:r>
            <a:r>
              <a:rPr sz="2000" spc="-5" dirty="0">
                <a:latin typeface="Calibri"/>
                <a:cs typeface="Calibri"/>
              </a:rPr>
              <a:t>with </a:t>
            </a:r>
            <a:r>
              <a:rPr sz="2000" spc="-10" dirty="0">
                <a:latin typeface="Calibri"/>
                <a:cs typeface="Calibri"/>
              </a:rPr>
              <a:t>fair </a:t>
            </a:r>
            <a:r>
              <a:rPr sz="2000" spc="-15" dirty="0">
                <a:latin typeface="Calibri"/>
                <a:cs typeface="Calibri"/>
              </a:rPr>
              <a:t>to </a:t>
            </a:r>
            <a:r>
              <a:rPr sz="2000" spc="-5" dirty="0">
                <a:latin typeface="Calibri"/>
                <a:cs typeface="Calibri"/>
              </a:rPr>
              <a:t>good </a:t>
            </a:r>
            <a:r>
              <a:rPr sz="2000" spc="-15" dirty="0">
                <a:latin typeface="Calibri"/>
                <a:cs typeface="Calibri"/>
              </a:rPr>
              <a:t>levator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function.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It </a:t>
            </a:r>
            <a:r>
              <a:rPr sz="2000" spc="-10" dirty="0">
                <a:latin typeface="Calibri"/>
                <a:cs typeface="Calibri"/>
              </a:rPr>
              <a:t>may </a:t>
            </a:r>
            <a:r>
              <a:rPr sz="2000" dirty="0">
                <a:latin typeface="Calibri"/>
                <a:cs typeface="Calibri"/>
              </a:rPr>
              <a:t>be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via</a:t>
            </a:r>
            <a:endParaRPr sz="2000">
              <a:latin typeface="Calibri"/>
              <a:cs typeface="Calibri"/>
            </a:endParaRPr>
          </a:p>
          <a:p>
            <a:pPr marL="355600" marR="72263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Skin </a:t>
            </a:r>
            <a:r>
              <a:rPr sz="2000" spc="-5" dirty="0">
                <a:latin typeface="Calibri"/>
                <a:cs typeface="Calibri"/>
              </a:rPr>
              <a:t>approach </a:t>
            </a:r>
            <a:r>
              <a:rPr sz="2000" spc="-15" dirty="0">
                <a:latin typeface="Calibri"/>
                <a:cs typeface="Calibri"/>
              </a:rPr>
              <a:t>(Everbusch’s) </a:t>
            </a:r>
            <a:r>
              <a:rPr sz="2000" dirty="0">
                <a:latin typeface="Calibri"/>
                <a:cs typeface="Calibri"/>
              </a:rPr>
              <a:t>– especially </a:t>
            </a:r>
            <a:r>
              <a:rPr sz="2000" spc="-5" dirty="0">
                <a:latin typeface="Calibri"/>
                <a:cs typeface="Calibri"/>
              </a:rPr>
              <a:t>where </a:t>
            </a:r>
            <a:r>
              <a:rPr sz="2000" spc="-10" dirty="0">
                <a:latin typeface="Calibri"/>
                <a:cs typeface="Calibri"/>
              </a:rPr>
              <a:t>larger </a:t>
            </a:r>
            <a:r>
              <a:rPr sz="2000" spc="-5" dirty="0">
                <a:latin typeface="Calibri"/>
                <a:cs typeface="Calibri"/>
              </a:rPr>
              <a:t>resection </a:t>
            </a:r>
            <a:r>
              <a:rPr sz="2000" dirty="0">
                <a:latin typeface="Calibri"/>
                <a:cs typeface="Calibri"/>
              </a:rPr>
              <a:t>is  </a:t>
            </a:r>
            <a:r>
              <a:rPr sz="2000" spc="-10" dirty="0">
                <a:latin typeface="Calibri"/>
                <a:cs typeface="Calibri"/>
              </a:rPr>
              <a:t>necessary.</a:t>
            </a:r>
            <a:endParaRPr sz="2000">
              <a:latin typeface="Calibri"/>
              <a:cs typeface="Calibri"/>
            </a:endParaRPr>
          </a:p>
          <a:p>
            <a:pPr marL="355600" marR="567055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Conjunctival approach </a:t>
            </a:r>
            <a:r>
              <a:rPr sz="2000" spc="-10" dirty="0">
                <a:latin typeface="Calibri"/>
                <a:cs typeface="Calibri"/>
              </a:rPr>
              <a:t>(Blaskowics’)paricularly </a:t>
            </a:r>
            <a:r>
              <a:rPr sz="2000" spc="-5" dirty="0">
                <a:latin typeface="Calibri"/>
                <a:cs typeface="Calibri"/>
              </a:rPr>
              <a:t>useful </a:t>
            </a:r>
            <a:r>
              <a:rPr sz="2000" spc="-15" dirty="0">
                <a:latin typeface="Calibri"/>
                <a:cs typeface="Calibri"/>
              </a:rPr>
              <a:t>for </a:t>
            </a:r>
            <a:r>
              <a:rPr sz="2000" spc="-10" dirty="0">
                <a:latin typeface="Calibri"/>
                <a:cs typeface="Calibri"/>
              </a:rPr>
              <a:t>moderate  </a:t>
            </a:r>
            <a:r>
              <a:rPr sz="2000" spc="-5" dirty="0">
                <a:latin typeface="Calibri"/>
                <a:cs typeface="Calibri"/>
              </a:rPr>
              <a:t>resection of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LPS.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Brow </a:t>
            </a:r>
            <a:r>
              <a:rPr sz="2000" b="1" spc="-10" dirty="0">
                <a:latin typeface="Calibri"/>
                <a:cs typeface="Calibri"/>
              </a:rPr>
              <a:t>(Frontalis)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suspension</a:t>
            </a:r>
            <a:endParaRPr sz="20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libri"/>
                <a:cs typeface="Calibri"/>
              </a:rPr>
              <a:t>In </a:t>
            </a:r>
            <a:r>
              <a:rPr sz="2000" spc="-15" dirty="0">
                <a:latin typeface="Calibri"/>
                <a:cs typeface="Calibri"/>
              </a:rPr>
              <a:t>bilateral </a:t>
            </a:r>
            <a:r>
              <a:rPr sz="2000" dirty="0">
                <a:latin typeface="Calibri"/>
                <a:cs typeface="Calibri"/>
              </a:rPr>
              <a:t>cases </a:t>
            </a:r>
            <a:r>
              <a:rPr sz="2000" spc="-5" dirty="0">
                <a:latin typeface="Calibri"/>
                <a:cs typeface="Calibri"/>
              </a:rPr>
              <a:t>where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levator </a:t>
            </a:r>
            <a:r>
              <a:rPr sz="2000" dirty="0">
                <a:latin typeface="Calibri"/>
                <a:cs typeface="Calibri"/>
              </a:rPr>
              <a:t>action </a:t>
            </a:r>
            <a:r>
              <a:rPr sz="2000" spc="-5" dirty="0">
                <a:latin typeface="Calibri"/>
                <a:cs typeface="Calibri"/>
              </a:rPr>
              <a:t>is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spc="-45" dirty="0">
                <a:latin typeface="Calibri"/>
                <a:cs typeface="Calibri"/>
              </a:rPr>
              <a:t>poor.</a:t>
            </a:r>
            <a:endParaRPr sz="20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libri"/>
                <a:cs typeface="Calibri"/>
              </a:rPr>
              <a:t>The </a:t>
            </a:r>
            <a:r>
              <a:rPr sz="2000" spc="-10" dirty="0">
                <a:latin typeface="Calibri"/>
                <a:cs typeface="Calibri"/>
              </a:rPr>
              <a:t>tarsus </a:t>
            </a:r>
            <a:r>
              <a:rPr sz="2000" dirty="0">
                <a:latin typeface="Calibri"/>
                <a:cs typeface="Calibri"/>
              </a:rPr>
              <a:t>is </a:t>
            </a:r>
            <a:r>
              <a:rPr sz="2000" spc="-10" dirty="0">
                <a:latin typeface="Calibri"/>
                <a:cs typeface="Calibri"/>
              </a:rPr>
              <a:t>fixed to </a:t>
            </a:r>
            <a:r>
              <a:rPr sz="2000" dirty="0">
                <a:latin typeface="Calibri"/>
                <a:cs typeface="Calibri"/>
              </a:rPr>
              <a:t>the </a:t>
            </a:r>
            <a:r>
              <a:rPr sz="2000" spc="-15" dirty="0">
                <a:latin typeface="Calibri"/>
                <a:cs typeface="Calibri"/>
              </a:rPr>
              <a:t>frontalis </a:t>
            </a:r>
            <a:r>
              <a:rPr sz="2000" dirty="0">
                <a:latin typeface="Calibri"/>
                <a:cs typeface="Calibri"/>
              </a:rPr>
              <a:t>muscle </a:t>
            </a:r>
            <a:r>
              <a:rPr sz="2000" spc="-5" dirty="0">
                <a:latin typeface="Calibri"/>
                <a:cs typeface="Calibri"/>
              </a:rPr>
              <a:t>via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5" dirty="0">
                <a:latin typeface="Calibri"/>
                <a:cs typeface="Calibri"/>
              </a:rPr>
              <a:t>sling of </a:t>
            </a:r>
            <a:r>
              <a:rPr sz="2000" spc="-10" dirty="0">
                <a:latin typeface="Calibri"/>
                <a:cs typeface="Calibri"/>
              </a:rPr>
              <a:t>fascia lata </a:t>
            </a:r>
            <a:r>
              <a:rPr sz="2000" spc="-5" dirty="0">
                <a:latin typeface="Calibri"/>
                <a:cs typeface="Calibri"/>
              </a:rPr>
              <a:t>or </a:t>
            </a:r>
            <a:r>
              <a:rPr sz="2000" dirty="0">
                <a:latin typeface="Calibri"/>
                <a:cs typeface="Calibri"/>
              </a:rPr>
              <a:t>non-  absobable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materials.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048000" cy="3156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739" y="3218815"/>
            <a:ext cx="3067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Calibri"/>
                <a:cs typeface="Calibri"/>
              </a:rPr>
              <a:t>FASANELLA </a:t>
            </a:r>
            <a:r>
              <a:rPr sz="1800" b="1" spc="-45" dirty="0">
                <a:latin typeface="Calibri"/>
                <a:cs typeface="Calibri"/>
              </a:rPr>
              <a:t>SERVAT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62400" y="228600"/>
            <a:ext cx="416052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78273" y="3218815"/>
            <a:ext cx="3083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EVERBUSCH’S </a:t>
            </a:r>
            <a:r>
              <a:rPr sz="1800" b="1" dirty="0">
                <a:latin typeface="Calibri"/>
                <a:cs typeface="Calibri"/>
              </a:rPr>
              <a:t>(SKIN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APPROACH)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8600" y="3581400"/>
            <a:ext cx="29718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38600" y="3886200"/>
            <a:ext cx="464820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31140" y="6114999"/>
            <a:ext cx="7654925" cy="500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73295">
              <a:lnSpc>
                <a:spcPts val="1989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FRONTALIS </a:t>
            </a:r>
            <a:r>
              <a:rPr sz="1800" b="1" spc="-5" dirty="0">
                <a:latin typeface="Calibri"/>
                <a:cs typeface="Calibri"/>
              </a:rPr>
              <a:t>SLING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PROCEDURE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750"/>
              </a:lnSpc>
            </a:pPr>
            <a:r>
              <a:rPr sz="1600" b="1" spc="-10" dirty="0">
                <a:latin typeface="Calibri"/>
                <a:cs typeface="Calibri"/>
              </a:rPr>
              <a:t>BLASKOVIC’S </a:t>
            </a:r>
            <a:r>
              <a:rPr sz="1600" b="1" spc="-15" dirty="0">
                <a:latin typeface="Calibri"/>
                <a:cs typeface="Calibri"/>
              </a:rPr>
              <a:t>(CONJUNCTIVAL</a:t>
            </a:r>
            <a:r>
              <a:rPr sz="1600" b="1" spc="70" dirty="0">
                <a:latin typeface="Calibri"/>
                <a:cs typeface="Calibri"/>
              </a:rPr>
              <a:t> </a:t>
            </a:r>
            <a:r>
              <a:rPr sz="1600" b="1" spc="-15" dirty="0">
                <a:latin typeface="Calibri"/>
                <a:cs typeface="Calibri"/>
              </a:rPr>
              <a:t>APPROACH)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5572" y="3788664"/>
            <a:ext cx="448056" cy="5836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7804" y="3774947"/>
            <a:ext cx="1197864" cy="623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3811" y="3774947"/>
            <a:ext cx="1037844" cy="623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09800" y="3774947"/>
            <a:ext cx="509015" cy="6233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6701" y="4937959"/>
            <a:ext cx="95331" cy="861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8017" y="4876753"/>
            <a:ext cx="1964004" cy="2205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67583" y="4713732"/>
            <a:ext cx="1037844" cy="6233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3571" y="4713732"/>
            <a:ext cx="510539" cy="6233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5940" y="1555749"/>
            <a:ext cx="7631430" cy="384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Calibri"/>
                <a:cs typeface="Calibri"/>
              </a:rPr>
              <a:t>Aponeurosis </a:t>
            </a:r>
            <a:r>
              <a:rPr sz="2200" b="1" spc="-15" dirty="0">
                <a:latin typeface="Calibri"/>
                <a:cs typeface="Calibri"/>
              </a:rPr>
              <a:t>strengthening</a:t>
            </a:r>
            <a:r>
              <a:rPr sz="2200" b="1" spc="5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: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Useful </a:t>
            </a: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5" dirty="0">
                <a:latin typeface="Calibri"/>
                <a:cs typeface="Calibri"/>
              </a:rPr>
              <a:t>acquired </a:t>
            </a:r>
            <a:r>
              <a:rPr sz="2200" spc="-10" dirty="0">
                <a:latin typeface="Calibri"/>
                <a:cs typeface="Calibri"/>
              </a:rPr>
              <a:t>ptosis </a:t>
            </a:r>
            <a:r>
              <a:rPr sz="2200" spc="-5" dirty="0">
                <a:latin typeface="Calibri"/>
                <a:cs typeface="Calibri"/>
              </a:rPr>
              <a:t>with good </a:t>
            </a:r>
            <a:r>
              <a:rPr sz="2200" spc="-15" dirty="0">
                <a:latin typeface="Calibri"/>
                <a:cs typeface="Calibri"/>
              </a:rPr>
              <a:t>levator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function</a:t>
            </a:r>
            <a:endParaRPr sz="2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Performed </a:t>
            </a:r>
            <a:r>
              <a:rPr sz="2200" spc="-5" dirty="0">
                <a:latin typeface="Calibri"/>
                <a:cs typeface="Calibri"/>
              </a:rPr>
              <a:t>either </a:t>
            </a:r>
            <a:r>
              <a:rPr sz="2200" spc="-10" dirty="0">
                <a:latin typeface="Calibri"/>
                <a:cs typeface="Calibri"/>
              </a:rPr>
              <a:t>by advancement </a:t>
            </a:r>
            <a:r>
              <a:rPr sz="2200" dirty="0">
                <a:latin typeface="Calibri"/>
                <a:cs typeface="Calibri"/>
              </a:rPr>
              <a:t>or </a:t>
            </a:r>
            <a:r>
              <a:rPr sz="2200" spc="-10" dirty="0">
                <a:latin typeface="Calibri"/>
                <a:cs typeface="Calibri"/>
              </a:rPr>
              <a:t>by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tucking</a:t>
            </a:r>
            <a:endParaRPr sz="2200">
              <a:latin typeface="Calibri"/>
              <a:cs typeface="Calibri"/>
            </a:endParaRPr>
          </a:p>
          <a:p>
            <a:pPr marL="355600" marR="5080" indent="-342900">
              <a:lnSpc>
                <a:spcPct val="80000"/>
              </a:lnSpc>
              <a:spcBef>
                <a:spcPts val="5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latin typeface="Calibri"/>
                <a:cs typeface="Calibri"/>
              </a:rPr>
              <a:t>Advancement </a:t>
            </a:r>
            <a:r>
              <a:rPr sz="2200" spc="-15" dirty="0">
                <a:latin typeface="Calibri"/>
                <a:cs typeface="Calibri"/>
              </a:rPr>
              <a:t>may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combined </a:t>
            </a:r>
            <a:r>
              <a:rPr sz="2200" spc="-5" dirty="0">
                <a:latin typeface="Calibri"/>
                <a:cs typeface="Calibri"/>
              </a:rPr>
              <a:t>with </a:t>
            </a:r>
            <a:r>
              <a:rPr sz="2200" spc="-20" dirty="0">
                <a:latin typeface="Calibri"/>
                <a:cs typeface="Calibri"/>
              </a:rPr>
              <a:t>levator </a:t>
            </a:r>
            <a:r>
              <a:rPr sz="2200" spc="-10" dirty="0">
                <a:latin typeface="Calibri"/>
                <a:cs typeface="Calibri"/>
              </a:rPr>
              <a:t>resection </a:t>
            </a:r>
            <a:r>
              <a:rPr sz="2200" spc="-5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severe  </a:t>
            </a:r>
            <a:r>
              <a:rPr sz="2200" spc="-10" dirty="0">
                <a:latin typeface="Calibri"/>
                <a:cs typeface="Calibri"/>
              </a:rPr>
              <a:t>ptosis.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latin typeface="Calibri"/>
                <a:cs typeface="Calibri"/>
              </a:rPr>
              <a:t>Timing </a:t>
            </a:r>
            <a:r>
              <a:rPr sz="2200" b="1" spc="-10" dirty="0">
                <a:latin typeface="Calibri"/>
                <a:cs typeface="Calibri"/>
              </a:rPr>
              <a:t>of surgery </a:t>
            </a:r>
            <a:r>
              <a:rPr sz="2200" b="1" spc="-5" dirty="0">
                <a:latin typeface="Calibri"/>
                <a:cs typeface="Calibri"/>
              </a:rPr>
              <a:t>in </a:t>
            </a:r>
            <a:r>
              <a:rPr sz="2200" b="1" spc="-15" dirty="0">
                <a:latin typeface="Calibri"/>
                <a:cs typeface="Calibri"/>
              </a:rPr>
              <a:t>congenital</a:t>
            </a:r>
            <a:r>
              <a:rPr sz="2200" b="1" spc="55" dirty="0">
                <a:latin typeface="Calibri"/>
                <a:cs typeface="Calibri"/>
              </a:rPr>
              <a:t> </a:t>
            </a:r>
            <a:r>
              <a:rPr sz="2200" b="1" spc="-15" dirty="0">
                <a:latin typeface="Calibri"/>
                <a:cs typeface="Calibri"/>
              </a:rPr>
              <a:t>ptosis:</a:t>
            </a:r>
            <a:endParaRPr sz="2200">
              <a:latin typeface="Calibri"/>
              <a:cs typeface="Calibri"/>
            </a:endParaRPr>
          </a:p>
          <a:p>
            <a:pPr marL="355600" marR="261620" indent="-342900">
              <a:lnSpc>
                <a:spcPct val="80000"/>
              </a:lnSpc>
              <a:spcBef>
                <a:spcPts val="53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15" dirty="0">
                <a:latin typeface="Calibri"/>
                <a:cs typeface="Calibri"/>
              </a:rPr>
              <a:t>Severe </a:t>
            </a:r>
            <a:r>
              <a:rPr sz="2200" spc="-10" dirty="0">
                <a:latin typeface="Calibri"/>
                <a:cs typeface="Calibri"/>
              </a:rPr>
              <a:t>ptosis: </a:t>
            </a:r>
            <a:r>
              <a:rPr sz="2200" spc="-15" dirty="0">
                <a:latin typeface="Calibri"/>
                <a:cs typeface="Calibri"/>
              </a:rPr>
              <a:t>Early </a:t>
            </a:r>
            <a:r>
              <a:rPr sz="2200" spc="-10" dirty="0">
                <a:latin typeface="Calibri"/>
                <a:cs typeface="Calibri"/>
              </a:rPr>
              <a:t>intervention </a:t>
            </a:r>
            <a:r>
              <a:rPr sz="2200" spc="-5" dirty="0">
                <a:latin typeface="Calibri"/>
                <a:cs typeface="Calibri"/>
              </a:rPr>
              <a:t>is necessary </a:t>
            </a:r>
            <a:r>
              <a:rPr sz="2200" spc="-10" dirty="0">
                <a:latin typeface="Calibri"/>
                <a:cs typeface="Calibri"/>
              </a:rPr>
              <a:t>due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danger </a:t>
            </a:r>
            <a:r>
              <a:rPr sz="2200" spc="-5" dirty="0">
                <a:latin typeface="Calibri"/>
                <a:cs typeface="Calibri"/>
              </a:rPr>
              <a:t>of  stimulus </a:t>
            </a:r>
            <a:r>
              <a:rPr sz="2200" spc="-10" dirty="0">
                <a:latin typeface="Calibri"/>
                <a:cs typeface="Calibri"/>
              </a:rPr>
              <a:t>deprivation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ambylopia.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355600" indent="-342900">
              <a:lnSpc>
                <a:spcPts val="237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latin typeface="Calibri"/>
                <a:cs typeface="Calibri"/>
              </a:rPr>
              <a:t>Mild </a:t>
            </a:r>
            <a:r>
              <a:rPr sz="2200" spc="-20" dirty="0">
                <a:latin typeface="Calibri"/>
                <a:cs typeface="Calibri"/>
              </a:rPr>
              <a:t>to </a:t>
            </a:r>
            <a:r>
              <a:rPr sz="2200" spc="-15" dirty="0">
                <a:latin typeface="Calibri"/>
                <a:cs typeface="Calibri"/>
              </a:rPr>
              <a:t>moderate </a:t>
            </a:r>
            <a:r>
              <a:rPr sz="2200" spc="-10" dirty="0">
                <a:latin typeface="Calibri"/>
                <a:cs typeface="Calibri"/>
              </a:rPr>
              <a:t>ptosis: </a:t>
            </a:r>
            <a:r>
              <a:rPr sz="2200" spc="-15" dirty="0">
                <a:latin typeface="Calibri"/>
                <a:cs typeface="Calibri"/>
              </a:rPr>
              <a:t>Surgical </a:t>
            </a:r>
            <a:r>
              <a:rPr sz="2200" spc="-10" dirty="0">
                <a:latin typeface="Calibri"/>
                <a:cs typeface="Calibri"/>
              </a:rPr>
              <a:t>resection </a:t>
            </a:r>
            <a:r>
              <a:rPr sz="2200" spc="-5" dirty="0">
                <a:latin typeface="Calibri"/>
                <a:cs typeface="Calibri"/>
              </a:rPr>
              <a:t>is </a:t>
            </a:r>
            <a:r>
              <a:rPr sz="2200" spc="-10" dirty="0">
                <a:latin typeface="Calibri"/>
                <a:cs typeface="Calibri"/>
              </a:rPr>
              <a:t>done between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3-4</a:t>
            </a:r>
            <a:endParaRPr sz="2200">
              <a:latin typeface="Calibri"/>
              <a:cs typeface="Calibri"/>
            </a:endParaRPr>
          </a:p>
          <a:p>
            <a:pPr marL="355600">
              <a:lnSpc>
                <a:spcPts val="2375"/>
              </a:lnSpc>
            </a:pPr>
            <a:r>
              <a:rPr sz="2200" spc="-15" dirty="0">
                <a:latin typeface="Calibri"/>
                <a:cs typeface="Calibri"/>
              </a:rPr>
              <a:t>years </a:t>
            </a:r>
            <a:r>
              <a:rPr sz="2200" spc="-5" dirty="0">
                <a:latin typeface="Calibri"/>
                <a:cs typeface="Calibri"/>
              </a:rPr>
              <a:t>when </a:t>
            </a:r>
            <a:r>
              <a:rPr sz="2200" spc="-15" dirty="0">
                <a:latin typeface="Calibri"/>
                <a:cs typeface="Calibri"/>
              </a:rPr>
              <a:t>accurate </a:t>
            </a:r>
            <a:r>
              <a:rPr sz="2200" spc="-10" dirty="0">
                <a:latin typeface="Calibri"/>
                <a:cs typeface="Calibri"/>
              </a:rPr>
              <a:t>measurement </a:t>
            </a:r>
            <a:r>
              <a:rPr sz="2200" spc="-15" dirty="0">
                <a:latin typeface="Calibri"/>
                <a:cs typeface="Calibri"/>
              </a:rPr>
              <a:t>can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1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obtained.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710" y="364362"/>
            <a:ext cx="32099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Eyelid</a:t>
            </a:r>
            <a:r>
              <a:rPr spc="-80" dirty="0"/>
              <a:t> </a:t>
            </a:r>
            <a:r>
              <a:rPr spc="-25" dirty="0"/>
              <a:t>Anatomy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825175"/>
            <a:ext cx="3192780" cy="222885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latin typeface="Calibri"/>
                <a:cs typeface="Calibri"/>
              </a:rPr>
              <a:t>Upper </a:t>
            </a:r>
            <a:r>
              <a:rPr sz="2800" spc="-10" dirty="0">
                <a:latin typeface="Calibri"/>
                <a:cs typeface="Calibri"/>
              </a:rPr>
              <a:t>lid </a:t>
            </a:r>
            <a:r>
              <a:rPr sz="2800" spc="-25" dirty="0">
                <a:latin typeface="Calibri"/>
                <a:cs typeface="Calibri"/>
              </a:rPr>
              <a:t>retractors</a:t>
            </a:r>
            <a:endParaRPr sz="2800">
              <a:latin typeface="Calibri"/>
              <a:cs typeface="Calibri"/>
            </a:endParaRPr>
          </a:p>
          <a:p>
            <a:pPr marL="756285" marR="191135" lvl="1" indent="-287020">
              <a:lnSpc>
                <a:spcPct val="100000"/>
              </a:lnSpc>
              <a:spcBef>
                <a:spcPts val="60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0" dirty="0">
                <a:latin typeface="Calibri"/>
                <a:cs typeface="Calibri"/>
              </a:rPr>
              <a:t>Levator </a:t>
            </a:r>
            <a:r>
              <a:rPr sz="2400" spc="-10" dirty="0">
                <a:latin typeface="Calibri"/>
                <a:cs typeface="Calibri"/>
              </a:rPr>
              <a:t>palpebrae  </a:t>
            </a:r>
            <a:r>
              <a:rPr sz="2400" spc="-5" dirty="0">
                <a:latin typeface="Calibri"/>
                <a:cs typeface="Calibri"/>
              </a:rPr>
              <a:t>superioris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80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5" dirty="0">
                <a:latin typeface="Calibri"/>
                <a:cs typeface="Calibri"/>
              </a:rPr>
              <a:t>Whitnall’s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ligament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57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5" dirty="0">
                <a:latin typeface="Calibri"/>
                <a:cs typeface="Calibri"/>
              </a:rPr>
              <a:t>Muller’s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57344" y="2665476"/>
            <a:ext cx="3791711" cy="2670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64919" y="251917"/>
            <a:ext cx="52895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/>
              <a:t>LOWER </a:t>
            </a:r>
            <a:r>
              <a:rPr spc="-5" dirty="0"/>
              <a:t>EYELID</a:t>
            </a:r>
            <a:r>
              <a:rPr spc="-15" dirty="0"/>
              <a:t> </a:t>
            </a:r>
            <a:r>
              <a:rPr spc="-65" dirty="0"/>
              <a:t>ANATOMY</a:t>
            </a:r>
          </a:p>
        </p:txBody>
      </p:sp>
      <p:sp>
        <p:nvSpPr>
          <p:cNvPr id="3" name="object 3"/>
          <p:cNvSpPr/>
          <p:nvPr/>
        </p:nvSpPr>
        <p:spPr>
          <a:xfrm>
            <a:off x="499446" y="1466932"/>
            <a:ext cx="7518657" cy="4804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1785" y="328117"/>
            <a:ext cx="32105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Eyelid</a:t>
            </a:r>
            <a:r>
              <a:rPr spc="-70" dirty="0"/>
              <a:t> </a:t>
            </a:r>
            <a:r>
              <a:rPr spc="-25" dirty="0"/>
              <a:t>Anatomy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825152"/>
            <a:ext cx="3939540" cy="401510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0" dirty="0">
                <a:latin typeface="Calibri"/>
                <a:cs typeface="Calibri"/>
              </a:rPr>
              <a:t>Lower </a:t>
            </a:r>
            <a:r>
              <a:rPr sz="2800" spc="-5" dirty="0">
                <a:latin typeface="Calibri"/>
                <a:cs typeface="Calibri"/>
              </a:rPr>
              <a:t>lid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retractors</a:t>
            </a:r>
            <a:endParaRPr sz="2800">
              <a:latin typeface="Calibri"/>
              <a:cs typeface="Calibri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64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Capsulopalpebral fascia-  </a:t>
            </a:r>
            <a:r>
              <a:rPr sz="2400" spc="-5" dirty="0">
                <a:latin typeface="Calibri"/>
                <a:cs typeface="Calibri"/>
              </a:rPr>
              <a:t>origin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  </a:t>
            </a:r>
            <a:r>
              <a:rPr sz="2400" spc="-10" dirty="0">
                <a:latin typeface="Calibri"/>
                <a:cs typeface="Calibri"/>
              </a:rPr>
              <a:t>capsulopalpebral </a:t>
            </a:r>
            <a:r>
              <a:rPr sz="2400" spc="-5" dirty="0">
                <a:latin typeface="Calibri"/>
                <a:cs typeface="Calibri"/>
              </a:rPr>
              <a:t>head of 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inferior </a:t>
            </a:r>
            <a:r>
              <a:rPr sz="2400" spc="-5" dirty="0">
                <a:latin typeface="Calibri"/>
                <a:cs typeface="Calibri"/>
              </a:rPr>
              <a:t>rectus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muscle</a:t>
            </a:r>
            <a:endParaRPr sz="2400">
              <a:latin typeface="Calibri"/>
              <a:cs typeface="Calibri"/>
            </a:endParaRPr>
          </a:p>
          <a:p>
            <a:pPr marL="756285" marR="20320" lvl="1" indent="-287020">
              <a:lnSpc>
                <a:spcPts val="2590"/>
              </a:lnSpc>
              <a:spcBef>
                <a:spcPts val="58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25" dirty="0">
                <a:latin typeface="Calibri"/>
                <a:cs typeface="Calibri"/>
              </a:rPr>
              <a:t>Lockwood’s </a:t>
            </a:r>
            <a:r>
              <a:rPr sz="2400" spc="-10" dirty="0">
                <a:latin typeface="Calibri"/>
                <a:cs typeface="Calibri"/>
              </a:rPr>
              <a:t>ligament </a:t>
            </a:r>
            <a:r>
              <a:rPr sz="2400" dirty="0">
                <a:latin typeface="Calibri"/>
                <a:cs typeface="Calibri"/>
              </a:rPr>
              <a:t>– its  </a:t>
            </a:r>
            <a:r>
              <a:rPr sz="2400" spc="-5" dirty="0">
                <a:latin typeface="Calibri"/>
                <a:cs typeface="Calibri"/>
              </a:rPr>
              <a:t>head splits </a:t>
            </a:r>
            <a:r>
              <a:rPr sz="2400" dirty="0">
                <a:latin typeface="Calibri"/>
                <a:cs typeface="Calibri"/>
              </a:rPr>
              <a:t>&amp; its </a:t>
            </a:r>
            <a:r>
              <a:rPr sz="2400" spc="-10" dirty="0">
                <a:latin typeface="Calibri"/>
                <a:cs typeface="Calibri"/>
              </a:rPr>
              <a:t>two  </a:t>
            </a:r>
            <a:r>
              <a:rPr sz="2400" spc="-5" dirty="0">
                <a:latin typeface="Calibri"/>
                <a:cs typeface="Calibri"/>
              </a:rPr>
              <a:t>heads fuse </a:t>
            </a:r>
            <a:r>
              <a:rPr sz="2400" spc="-10" dirty="0">
                <a:latin typeface="Calibri"/>
                <a:cs typeface="Calibri"/>
              </a:rPr>
              <a:t>anterior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10" dirty="0">
                <a:latin typeface="Calibri"/>
                <a:cs typeface="Calibri"/>
              </a:rPr>
              <a:t>inferior oblique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20" dirty="0">
                <a:latin typeface="Calibri"/>
                <a:cs typeface="Calibri"/>
              </a:rPr>
              <a:t>form  </a:t>
            </a:r>
            <a:r>
              <a:rPr sz="2400" spc="-10" dirty="0">
                <a:latin typeface="Calibri"/>
                <a:cs typeface="Calibri"/>
              </a:rPr>
              <a:t>lockwood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ligament.</a:t>
            </a:r>
            <a:endParaRPr sz="240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265"/>
              </a:spcBef>
              <a:buFont typeface="Arial"/>
              <a:buChar char="–"/>
              <a:tabLst>
                <a:tab pos="756920" algn="l"/>
              </a:tabLst>
            </a:pPr>
            <a:r>
              <a:rPr sz="2400" spc="-10" dirty="0">
                <a:latin typeface="Calibri"/>
                <a:cs typeface="Calibri"/>
              </a:rPr>
              <a:t>Inferior </a:t>
            </a:r>
            <a:r>
              <a:rPr sz="2400" spc="-15" dirty="0">
                <a:latin typeface="Calibri"/>
                <a:cs typeface="Calibri"/>
              </a:rPr>
              <a:t>tarsal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muscle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1752600"/>
            <a:ext cx="3810000" cy="2883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4022" y="0"/>
            <a:ext cx="269494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0" dirty="0"/>
              <a:t>E</a:t>
            </a:r>
            <a:r>
              <a:rPr sz="4400" spc="25" dirty="0"/>
              <a:t>C</a:t>
            </a:r>
            <a:r>
              <a:rPr sz="4400" spc="-5" dirty="0"/>
              <a:t>T</a:t>
            </a:r>
            <a:r>
              <a:rPr sz="4400" spc="-50" dirty="0"/>
              <a:t>R</a:t>
            </a:r>
            <a:r>
              <a:rPr sz="4400" spc="-5" dirty="0"/>
              <a:t>OPION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549909"/>
            <a:ext cx="8619490" cy="90360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6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latin typeface="Calibri"/>
                <a:cs typeface="Calibri"/>
              </a:rPr>
              <a:t>Definition: </a:t>
            </a:r>
            <a:r>
              <a:rPr sz="2400" dirty="0">
                <a:latin typeface="Calibri"/>
                <a:cs typeface="Calibri"/>
              </a:rPr>
              <a:t>It is </a:t>
            </a:r>
            <a:r>
              <a:rPr sz="2400" spc="-15" dirty="0">
                <a:latin typeface="Calibri"/>
                <a:cs typeface="Calibri"/>
              </a:rPr>
              <a:t>outward </a:t>
            </a:r>
            <a:r>
              <a:rPr sz="2400" dirty="0">
                <a:latin typeface="Calibri"/>
                <a:cs typeface="Calibri"/>
              </a:rPr>
              <a:t>turning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0" dirty="0">
                <a:latin typeface="Calibri"/>
                <a:cs typeface="Calibri"/>
              </a:rPr>
              <a:t>eye </a:t>
            </a:r>
            <a:r>
              <a:rPr sz="2400" dirty="0">
                <a:latin typeface="Calibri"/>
                <a:cs typeface="Calibri"/>
              </a:rPr>
              <a:t>lid </a:t>
            </a:r>
            <a:r>
              <a:rPr sz="2400" spc="-25" dirty="0">
                <a:latin typeface="Calibri"/>
                <a:cs typeface="Calibri"/>
              </a:rPr>
              <a:t>away </a:t>
            </a:r>
            <a:r>
              <a:rPr sz="2400" spc="-15" dirty="0">
                <a:latin typeface="Calibri"/>
                <a:cs typeface="Calibri"/>
              </a:rPr>
              <a:t>from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globe.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  <a:tab pos="7424420" algn="l"/>
              </a:tabLst>
            </a:pPr>
            <a:r>
              <a:rPr sz="2400" spc="-5" dirty="0">
                <a:latin typeface="Calibri"/>
                <a:cs typeface="Calibri"/>
              </a:rPr>
              <a:t>Clinical </a:t>
            </a:r>
            <a:r>
              <a:rPr sz="2400" spc="-15" dirty="0">
                <a:latin typeface="Calibri"/>
                <a:cs typeface="Calibri"/>
              </a:rPr>
              <a:t>features: </a:t>
            </a:r>
            <a:r>
              <a:rPr sz="2400" dirty="0">
                <a:latin typeface="Calibri"/>
                <a:cs typeface="Calibri"/>
              </a:rPr>
              <a:t>1. In </a:t>
            </a:r>
            <a:r>
              <a:rPr sz="2400" spc="-10" dirty="0">
                <a:latin typeface="Calibri"/>
                <a:cs typeface="Calibri"/>
              </a:rPr>
              <a:t>case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spc="-10" dirty="0">
                <a:latin typeface="Calibri"/>
                <a:cs typeface="Calibri"/>
              </a:rPr>
              <a:t>lower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involvement	</a:t>
            </a:r>
            <a:r>
              <a:rPr sz="2400" spc="-10" dirty="0">
                <a:latin typeface="Calibri"/>
                <a:cs typeface="Calibri"/>
              </a:rPr>
              <a:t>inferior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79845" y="1427734"/>
            <a:ext cx="1670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epiphora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427734"/>
            <a:ext cx="5372735" cy="1196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punctum </a:t>
            </a:r>
            <a:r>
              <a:rPr sz="2400" dirty="0">
                <a:latin typeface="Calibri"/>
                <a:cs typeface="Calibri"/>
              </a:rPr>
              <a:t>is </a:t>
            </a:r>
            <a:r>
              <a:rPr sz="2400" spc="-10" dirty="0">
                <a:latin typeface="Calibri"/>
                <a:cs typeface="Calibri"/>
              </a:rPr>
              <a:t>not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contact </a:t>
            </a:r>
            <a:r>
              <a:rPr sz="2400" dirty="0">
                <a:latin typeface="Calibri"/>
                <a:cs typeface="Calibri"/>
              </a:rPr>
              <a:t>with the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globe  </a:t>
            </a:r>
            <a:r>
              <a:rPr sz="2400" spc="-15" dirty="0">
                <a:latin typeface="Calibri"/>
                <a:cs typeface="Calibri"/>
              </a:rPr>
              <a:t>excoriation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5" dirty="0">
                <a:latin typeface="Calibri"/>
                <a:cs typeface="Calibri"/>
              </a:rPr>
              <a:t>skin </a:t>
            </a:r>
            <a:r>
              <a:rPr sz="2400" spc="-10" dirty="0">
                <a:latin typeface="Calibri"/>
                <a:cs typeface="Calibri"/>
              </a:rPr>
              <a:t>around </a:t>
            </a:r>
            <a:r>
              <a:rPr sz="2400" spc="-5" dirty="0">
                <a:latin typeface="Calibri"/>
                <a:cs typeface="Calibri"/>
              </a:rPr>
              <a:t>the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lid.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2. </a:t>
            </a:r>
            <a:r>
              <a:rPr sz="2400" spc="-10" dirty="0">
                <a:latin typeface="Calibri"/>
                <a:cs typeface="Calibri"/>
              </a:rPr>
              <a:t>Chronic </a:t>
            </a:r>
            <a:r>
              <a:rPr sz="2400" spc="-15" dirty="0">
                <a:latin typeface="Calibri"/>
                <a:cs typeface="Calibri"/>
              </a:rPr>
              <a:t>exposure </a:t>
            </a:r>
            <a:r>
              <a:rPr sz="2400" spc="-5" dirty="0">
                <a:latin typeface="Calibri"/>
                <a:cs typeface="Calibri"/>
              </a:rPr>
              <a:t>of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conjunctiva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45890" y="2232786"/>
            <a:ext cx="2985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secondary </a:t>
            </a:r>
            <a:r>
              <a:rPr sz="2400" spc="-10" dirty="0">
                <a:latin typeface="Calibri"/>
                <a:cs typeface="Calibri"/>
              </a:rPr>
              <a:t>infection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  <a:tabLst>
                <a:tab pos="2990850" algn="l"/>
              </a:tabLst>
            </a:pPr>
            <a:r>
              <a:rPr spc="-15" dirty="0"/>
              <a:t>keratinisation	</a:t>
            </a:r>
            <a:r>
              <a:rPr spc="-20" dirty="0"/>
              <a:t>keratitis </a:t>
            </a:r>
            <a:r>
              <a:rPr spc="-5" dirty="0"/>
              <a:t>or </a:t>
            </a:r>
            <a:r>
              <a:rPr spc="-15" dirty="0"/>
              <a:t>frank </a:t>
            </a:r>
            <a:r>
              <a:rPr spc="-10" dirty="0"/>
              <a:t>corneal</a:t>
            </a:r>
            <a:r>
              <a:rPr spc="-15" dirty="0"/>
              <a:t> </a:t>
            </a:r>
            <a:r>
              <a:rPr spc="-45" dirty="0"/>
              <a:t>ulcer.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Classification: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1.involutional.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2.cicatrical.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3.</a:t>
            </a:r>
            <a:r>
              <a:rPr spc="-20" dirty="0"/>
              <a:t> </a:t>
            </a:r>
            <a:r>
              <a:rPr spc="-5" dirty="0"/>
              <a:t>paralytic.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10" dirty="0"/>
              <a:t>4.congenital.</a:t>
            </a: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5" dirty="0"/>
              <a:t>5.mechanical.</a:t>
            </a:r>
          </a:p>
        </p:txBody>
      </p:sp>
      <p:sp>
        <p:nvSpPr>
          <p:cNvPr id="8" name="object 8"/>
          <p:cNvSpPr/>
          <p:nvPr/>
        </p:nvSpPr>
        <p:spPr>
          <a:xfrm>
            <a:off x="6858761" y="1219961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457200" y="0"/>
                </a:moveTo>
                <a:lnTo>
                  <a:pt x="4572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457200" y="114300"/>
                </a:lnTo>
                <a:lnTo>
                  <a:pt x="457200" y="152400"/>
                </a:lnTo>
                <a:lnTo>
                  <a:pt x="533400" y="76200"/>
                </a:lnTo>
                <a:lnTo>
                  <a:pt x="4572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761" y="1219961"/>
            <a:ext cx="533400" cy="152400"/>
          </a:xfrm>
          <a:custGeom>
            <a:avLst/>
            <a:gdLst/>
            <a:ahLst/>
            <a:cxnLst/>
            <a:rect l="l" t="t" r="r" b="b"/>
            <a:pathLst>
              <a:path w="533400" h="152400">
                <a:moveTo>
                  <a:pt x="0" y="38100"/>
                </a:moveTo>
                <a:lnTo>
                  <a:pt x="457200" y="38100"/>
                </a:lnTo>
                <a:lnTo>
                  <a:pt x="457200" y="0"/>
                </a:lnTo>
                <a:lnTo>
                  <a:pt x="533400" y="76200"/>
                </a:lnTo>
                <a:lnTo>
                  <a:pt x="457200" y="152400"/>
                </a:lnTo>
                <a:lnTo>
                  <a:pt x="4572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3361" y="16009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533400" y="0"/>
                </a:moveTo>
                <a:lnTo>
                  <a:pt x="5334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33400" y="114300"/>
                </a:lnTo>
                <a:lnTo>
                  <a:pt x="533400" y="152400"/>
                </a:lnTo>
                <a:lnTo>
                  <a:pt x="609600" y="762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63361" y="16009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38100"/>
                </a:moveTo>
                <a:lnTo>
                  <a:pt x="533400" y="38100"/>
                </a:lnTo>
                <a:lnTo>
                  <a:pt x="533400" y="0"/>
                </a:lnTo>
                <a:lnTo>
                  <a:pt x="609600" y="76200"/>
                </a:lnTo>
                <a:lnTo>
                  <a:pt x="533400" y="152400"/>
                </a:lnTo>
                <a:lnTo>
                  <a:pt x="5334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58561" y="24391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533400" y="0"/>
                </a:moveTo>
                <a:lnTo>
                  <a:pt x="5334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33400" y="114300"/>
                </a:lnTo>
                <a:lnTo>
                  <a:pt x="533400" y="152400"/>
                </a:lnTo>
                <a:lnTo>
                  <a:pt x="609600" y="762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8561" y="24391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38100"/>
                </a:moveTo>
                <a:lnTo>
                  <a:pt x="533400" y="38100"/>
                </a:lnTo>
                <a:lnTo>
                  <a:pt x="533400" y="0"/>
                </a:lnTo>
                <a:lnTo>
                  <a:pt x="609600" y="76200"/>
                </a:lnTo>
                <a:lnTo>
                  <a:pt x="533400" y="152400"/>
                </a:lnTo>
                <a:lnTo>
                  <a:pt x="5334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86761" y="27439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533400" y="0"/>
                </a:moveTo>
                <a:lnTo>
                  <a:pt x="533400" y="38100"/>
                </a:lnTo>
                <a:lnTo>
                  <a:pt x="0" y="38100"/>
                </a:lnTo>
                <a:lnTo>
                  <a:pt x="0" y="114300"/>
                </a:lnTo>
                <a:lnTo>
                  <a:pt x="533400" y="114300"/>
                </a:lnTo>
                <a:lnTo>
                  <a:pt x="533400" y="152400"/>
                </a:lnTo>
                <a:lnTo>
                  <a:pt x="609600" y="76200"/>
                </a:lnTo>
                <a:lnTo>
                  <a:pt x="533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286761" y="2743961"/>
            <a:ext cx="609600" cy="152400"/>
          </a:xfrm>
          <a:custGeom>
            <a:avLst/>
            <a:gdLst/>
            <a:ahLst/>
            <a:cxnLst/>
            <a:rect l="l" t="t" r="r" b="b"/>
            <a:pathLst>
              <a:path w="609600" h="152400">
                <a:moveTo>
                  <a:pt x="0" y="38100"/>
                </a:moveTo>
                <a:lnTo>
                  <a:pt x="533400" y="38100"/>
                </a:lnTo>
                <a:lnTo>
                  <a:pt x="533400" y="0"/>
                </a:lnTo>
                <a:lnTo>
                  <a:pt x="609600" y="76200"/>
                </a:lnTo>
                <a:lnTo>
                  <a:pt x="533400" y="152400"/>
                </a:lnTo>
                <a:lnTo>
                  <a:pt x="533400" y="114300"/>
                </a:lnTo>
                <a:lnTo>
                  <a:pt x="0" y="114300"/>
                </a:lnTo>
                <a:lnTo>
                  <a:pt x="0" y="3810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9566" y="496950"/>
            <a:ext cx="73469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INVOLUTIONAL </a:t>
            </a:r>
            <a:r>
              <a:rPr spc="-5" dirty="0"/>
              <a:t>[senile] </a:t>
            </a:r>
            <a:r>
              <a:rPr spc="-15" dirty="0"/>
              <a:t>ECTROPION</a:t>
            </a:r>
          </a:p>
        </p:txBody>
      </p:sp>
      <p:sp>
        <p:nvSpPr>
          <p:cNvPr id="3" name="object 3"/>
          <p:cNvSpPr/>
          <p:nvPr/>
        </p:nvSpPr>
        <p:spPr>
          <a:xfrm>
            <a:off x="1828800" y="1752600"/>
            <a:ext cx="5257800" cy="3758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1600</Words>
  <Application>Microsoft Office PowerPoint</Application>
  <PresentationFormat>On-screen Show (4:3)</PresentationFormat>
  <Paragraphs>338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          EYE LID BY DR SUJATA CHAREL </vt:lpstr>
      <vt:lpstr>EYELID ANATOMY</vt:lpstr>
      <vt:lpstr>Anatomy of eyelids:-</vt:lpstr>
      <vt:lpstr>UPPER EYELID ANATOMY</vt:lpstr>
      <vt:lpstr>Eyelid Anatomy</vt:lpstr>
      <vt:lpstr>LOWER EYELID ANATOMY</vt:lpstr>
      <vt:lpstr>Eyelid Anatomy</vt:lpstr>
      <vt:lpstr>ECTROPION</vt:lpstr>
      <vt:lpstr>INVOLUTIONAL [senile] ECTROPION</vt:lpstr>
      <vt:lpstr>INVOLUTIONAL [senile] ECTROPION</vt:lpstr>
      <vt:lpstr>Slide 11</vt:lpstr>
      <vt:lpstr>CICATRICIAL ECTROPION</vt:lpstr>
      <vt:lpstr>CICATRICIAL ECTROPION</vt:lpstr>
      <vt:lpstr>PARALYTIC ECTROPION</vt:lpstr>
      <vt:lpstr>PARALYTIC ECTROPION</vt:lpstr>
      <vt:lpstr>CONGENITAL ECTROPION</vt:lpstr>
      <vt:lpstr>MECHANICAL ECTROPION</vt:lpstr>
      <vt:lpstr>ENTROPION</vt:lpstr>
      <vt:lpstr>INVOLUTIONAL ENTROPION</vt:lpstr>
      <vt:lpstr>INVOLUTIONAL ENTROPION</vt:lpstr>
      <vt:lpstr>Slide 21</vt:lpstr>
      <vt:lpstr>Slide 22</vt:lpstr>
      <vt:lpstr>CICATRICAL ENTROPION</vt:lpstr>
      <vt:lpstr>Slide 24</vt:lpstr>
      <vt:lpstr>ACUTE SPASTIC ENTROPION</vt:lpstr>
      <vt:lpstr>CONGENITAL ENTROPION.</vt:lpstr>
      <vt:lpstr>TRICHIASIS</vt:lpstr>
      <vt:lpstr>Slide 28</vt:lpstr>
      <vt:lpstr>SYMBLEPHARON</vt:lpstr>
      <vt:lpstr>Slide 30</vt:lpstr>
      <vt:lpstr>Slide 31</vt:lpstr>
      <vt:lpstr>Slide 32</vt:lpstr>
      <vt:lpstr>LAGOPHTHALMOS</vt:lpstr>
      <vt:lpstr>Slide 34</vt:lpstr>
      <vt:lpstr>Slide 35</vt:lpstr>
      <vt:lpstr>PTOSIS</vt:lpstr>
      <vt:lpstr>CONGENITAL PTOSIS</vt:lpstr>
      <vt:lpstr>ACQUIRED PTOSIS</vt:lpstr>
      <vt:lpstr>Slide 39</vt:lpstr>
      <vt:lpstr>Mechanical Ptosis</vt:lpstr>
      <vt:lpstr>Clinical evaluation of ptosis</vt:lpstr>
      <vt:lpstr>Slide 42</vt:lpstr>
      <vt:lpstr>Slide 43</vt:lpstr>
      <vt:lpstr>TREATMENT</vt:lpstr>
      <vt:lpstr>FASANELLA SERVAT PROCEDURE</vt:lpstr>
      <vt:lpstr>Slide 46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EYE LID By-Dr.Rajni Sethia</dc:title>
  <dc:creator>NAVY SEALs</dc:creator>
  <cp:lastModifiedBy>user</cp:lastModifiedBy>
  <cp:revision>6</cp:revision>
  <dcterms:created xsi:type="dcterms:W3CDTF">2020-08-15T05:52:01Z</dcterms:created>
  <dcterms:modified xsi:type="dcterms:W3CDTF">2022-04-26T07:32:13Z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2020-08-15T00:00:00Z</vt:filetime>
  </property>
</Properties>
</file>