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296" r:id="rId17"/>
    <p:sldId id="29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99" r:id="rId41"/>
    <p:sldId id="280" r:id="rId42"/>
    <p:sldId id="281" r:id="rId43"/>
    <p:sldId id="282" r:id="rId44"/>
    <p:sldId id="300" r:id="rId45"/>
    <p:sldId id="301" r:id="rId46"/>
    <p:sldId id="283" r:id="rId47"/>
    <p:sldId id="284" r:id="rId48"/>
    <p:sldId id="285" r:id="rId49"/>
    <p:sldId id="302" r:id="rId50"/>
    <p:sldId id="286" r:id="rId51"/>
    <p:sldId id="287" r:id="rId52"/>
    <p:sldId id="303" r:id="rId53"/>
    <p:sldId id="288" r:id="rId54"/>
    <p:sldId id="289" r:id="rId55"/>
    <p:sldId id="290" r:id="rId56"/>
    <p:sldId id="291" r:id="rId57"/>
    <p:sldId id="292" r:id="rId58"/>
    <p:sldId id="293" r:id="rId59"/>
    <p:sldId id="294" r:id="rId60"/>
    <p:sldId id="295" r:id="rId61"/>
    <p:sldId id="305" r:id="rId62"/>
    <p:sldId id="307" r:id="rId63"/>
    <p:sldId id="308" r:id="rId64"/>
    <p:sldId id="309" r:id="rId65"/>
    <p:sldId id="310" r:id="rId66"/>
    <p:sldId id="30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7" autoAdjust="0"/>
    <p:restoredTop sz="94660"/>
  </p:normalViewPr>
  <p:slideViewPr>
    <p:cSldViewPr>
      <p:cViewPr varScale="1">
        <p:scale>
          <a:sx n="68" d="100"/>
          <a:sy n="68" d="100"/>
        </p:scale>
        <p:origin x="-5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B46ED-8ACA-461A-B080-2497958A228D}" type="datetimeFigureOut">
              <a:rPr lang="en-US" smtClean="0"/>
              <a:pPr/>
              <a:t>26/04/2022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B2DE5-2225-4B2E-A2D1-76F2A93532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0F2AB-A937-44CE-A499-13EA2D428AC1}" type="slidenum">
              <a:rPr lang="en-US"/>
              <a:pPr/>
              <a:t>47</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7887C-61A4-4FFF-A75E-29BD61568B77}" type="slidenum">
              <a:rPr lang="en-US"/>
              <a:pPr/>
              <a:t>53</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44500"/>
            <a:ext cx="79248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84338"/>
            <a:ext cx="35052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3400" y="1684338"/>
            <a:ext cx="3505200" cy="2151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3400" y="3987800"/>
            <a:ext cx="35052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altLang="zh-CN"/>
          </a:p>
        </p:txBody>
      </p:sp>
      <p:sp>
        <p:nvSpPr>
          <p:cNvPr id="7" name="Slide Number Placeholder 6"/>
          <p:cNvSpPr>
            <a:spLocks noGrp="1"/>
          </p:cNvSpPr>
          <p:nvPr>
            <p:ph type="sldNum" sz="quarter" idx="11"/>
          </p:nvPr>
        </p:nvSpPr>
        <p:spPr>
          <a:xfrm>
            <a:off x="7097713" y="6248400"/>
            <a:ext cx="1905000" cy="457200"/>
          </a:xfrm>
        </p:spPr>
        <p:txBody>
          <a:bodyPr/>
          <a:lstStyle>
            <a:lvl1pPr>
              <a:defRPr/>
            </a:lvl1pPr>
          </a:lstStyle>
          <a:p>
            <a:fld id="{E5844759-1F64-448E-AEC4-1980365B40A7}" type="slidenum">
              <a:rPr lang="en-US" altLang="zh-CN"/>
              <a:pPr/>
              <a:t>‹#›</a:t>
            </a:fld>
            <a:endParaRPr lang="en-US" altLang="zh-CN"/>
          </a:p>
        </p:txBody>
      </p:sp>
      <p:sp>
        <p:nvSpPr>
          <p:cNvPr id="8" name="Date Placeholder 7"/>
          <p:cNvSpPr>
            <a:spLocks noGrp="1"/>
          </p:cNvSpPr>
          <p:nvPr>
            <p:ph type="dt" sz="half" idx="12"/>
          </p:nvPr>
        </p:nvSpPr>
        <p:spPr>
          <a:xfrm>
            <a:off x="96838" y="6248400"/>
            <a:ext cx="1905000" cy="457200"/>
          </a:xfrm>
        </p:spPr>
        <p:txBody>
          <a:bodyPr/>
          <a:lstStyle>
            <a:lvl1pPr>
              <a:defRPr/>
            </a:lvl1pPr>
          </a:lstStyle>
          <a:p>
            <a:endParaRPr lang="en-US" altLang="zh-CN"/>
          </a:p>
        </p:txBody>
      </p:sp>
    </p:spTree>
  </p:cSld>
  <p:clrMapOvr>
    <a:masterClrMapping/>
  </p:clrMapOvr>
  <p:transition>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europepmc.org/search?page=1&amp;query=AUTH:%22Klein+R%22" TargetMode="External"/><Relationship Id="rId2" Type="http://schemas.openxmlformats.org/officeDocument/2006/relationships/hyperlink" Target="http://europepmc.org/search?page=1&amp;query=AUTH:%22Klein+BE%22" TargetMode="External"/><Relationship Id="rId1" Type="http://schemas.openxmlformats.org/officeDocument/2006/relationships/slideLayout" Target="../slideLayouts/slideLayout2.xml"/><Relationship Id="rId6" Type="http://schemas.openxmlformats.org/officeDocument/2006/relationships/hyperlink" Target="http://europepmc.org/abstract/MED/1584573/?whatizit_url=http://europepmc.org/search/?page=1&amp;query=%22lens%20opacities%22" TargetMode="External"/><Relationship Id="rId5" Type="http://schemas.openxmlformats.org/officeDocument/2006/relationships/hyperlink" Target="http://europepmc.org/search?page=1&amp;query=ISSN:%220161-6420%22" TargetMode="External"/><Relationship Id="rId4" Type="http://schemas.openxmlformats.org/officeDocument/2006/relationships/hyperlink" Target="http://europepmc.org/search?page=1&amp;query=AUTH:%22Linton+KL%22"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b="1" dirty="0" smtClean="0"/>
              <a:t>LENS &amp;</a:t>
            </a:r>
            <a:r>
              <a:rPr lang="en-US" b="1" dirty="0" smtClean="0"/>
              <a:t> </a:t>
            </a:r>
            <a:r>
              <a:rPr lang="en-US" b="1" dirty="0" smtClean="0"/>
              <a:t>CATARACT</a:t>
            </a:r>
            <a:endParaRPr lang="en-US" b="1" dirty="0"/>
          </a:p>
        </p:txBody>
      </p:sp>
      <p:sp>
        <p:nvSpPr>
          <p:cNvPr id="4" name="Subtitle 3"/>
          <p:cNvSpPr>
            <a:spLocks noGrp="1"/>
          </p:cNvSpPr>
          <p:nvPr>
            <p:ph type="subTitle" idx="1"/>
          </p:nvPr>
        </p:nvSpPr>
        <p:spPr/>
        <p:txBody>
          <a:bodyPr/>
          <a:lstStyle/>
          <a:p>
            <a:pPr algn="r"/>
            <a:r>
              <a:rPr lang="en-US" dirty="0" smtClean="0"/>
              <a:t>Dr. </a:t>
            </a:r>
            <a:r>
              <a:rPr lang="en-US" dirty="0" smtClean="0"/>
              <a:t>H.D.AHIR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endParaRPr lang="en-US" smtClean="0"/>
          </a:p>
        </p:txBody>
      </p:sp>
      <p:sp>
        <p:nvSpPr>
          <p:cNvPr id="13315" name="Rectangle 2"/>
          <p:cNvSpPr>
            <a:spLocks noGrp="1" noChangeArrowheads="1"/>
          </p:cNvSpPr>
          <p:nvPr>
            <p:ph type="title"/>
          </p:nvPr>
        </p:nvSpPr>
        <p:spPr/>
        <p:txBody>
          <a:bodyPr/>
          <a:lstStyle/>
          <a:p>
            <a:pPr eaLnBrk="1" hangingPunct="1"/>
            <a:r>
              <a:rPr lang="en-US" smtClean="0"/>
              <a:t>Lens - Functions</a:t>
            </a:r>
          </a:p>
        </p:txBody>
      </p:sp>
      <p:sp>
        <p:nvSpPr>
          <p:cNvPr id="13316" name="Rectangle 3"/>
          <p:cNvSpPr>
            <a:spLocks noGrp="1" noChangeArrowheads="1"/>
          </p:cNvSpPr>
          <p:nvPr>
            <p:ph type="body" idx="1"/>
          </p:nvPr>
        </p:nvSpPr>
        <p:spPr/>
        <p:txBody>
          <a:bodyPr/>
          <a:lstStyle/>
          <a:p>
            <a:pPr eaLnBrk="1" hangingPunct="1"/>
            <a:r>
              <a:rPr lang="en-US" smtClean="0"/>
              <a:t>The lens serves two major functions:</a:t>
            </a:r>
          </a:p>
          <a:p>
            <a:pPr lvl="1" eaLnBrk="1" hangingPunct="1"/>
            <a:r>
              <a:rPr lang="en-US" smtClean="0"/>
              <a:t>Focusing of visible light rays on the fovea </a:t>
            </a:r>
          </a:p>
          <a:p>
            <a:pPr lvl="1" eaLnBrk="1" hangingPunct="1"/>
            <a:r>
              <a:rPr lang="en-US" smtClean="0"/>
              <a:t>Preventing damaging ultra-violet radiation from reaching the retina</a:t>
            </a:r>
          </a:p>
          <a:p>
            <a:pPr lvl="1" eaLnBrk="1" hangingPunct="1">
              <a:buFontTx/>
              <a:buNone/>
            </a:pP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endParaRPr lang="en-US" smtClean="0"/>
          </a:p>
        </p:txBody>
      </p:sp>
      <p:sp>
        <p:nvSpPr>
          <p:cNvPr id="14339" name="Rectangle 2"/>
          <p:cNvSpPr>
            <a:spLocks noGrp="1" noChangeArrowheads="1"/>
          </p:cNvSpPr>
          <p:nvPr>
            <p:ph type="title"/>
          </p:nvPr>
        </p:nvSpPr>
        <p:spPr/>
        <p:txBody>
          <a:bodyPr/>
          <a:lstStyle/>
          <a:p>
            <a:pPr eaLnBrk="1" hangingPunct="1"/>
            <a:r>
              <a:rPr lang="en-US" smtClean="0"/>
              <a:t> Lens Cortex</a:t>
            </a:r>
          </a:p>
        </p:txBody>
      </p:sp>
      <p:sp>
        <p:nvSpPr>
          <p:cNvPr id="14340" name="Rectangle 3"/>
          <p:cNvSpPr>
            <a:spLocks noGrp="1" noChangeArrowheads="1"/>
          </p:cNvSpPr>
          <p:nvPr>
            <p:ph type="body" idx="1"/>
          </p:nvPr>
        </p:nvSpPr>
        <p:spPr/>
        <p:txBody>
          <a:bodyPr/>
          <a:lstStyle/>
          <a:p>
            <a:pPr eaLnBrk="1" hangingPunct="1"/>
            <a:r>
              <a:rPr lang="en-US" sz="2800" smtClean="0"/>
              <a:t>The region between embryonic and fetal nuclear core and soft cortex i.e. infantile and adult nucleus is sometimes referred to as epinucleus. The region between deep cortex and adult nucleus is sometimes referred to as Perinuclear region. </a:t>
            </a:r>
          </a:p>
          <a:p>
            <a:pPr eaLnBrk="1" hangingPunct="1"/>
            <a:r>
              <a:rPr lang="en-US" sz="2800" smtClean="0"/>
              <a:t>Lens fibres are held together by interlocking of lateral plasma membranes of adjacent fibres to form ball-and-socket and tongue-and-groove joints.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endParaRPr lang="en-US" smtClean="0"/>
          </a:p>
        </p:txBody>
      </p:sp>
      <p:sp>
        <p:nvSpPr>
          <p:cNvPr id="15363" name="Rectangle 2"/>
          <p:cNvSpPr>
            <a:spLocks noGrp="1" noChangeArrowheads="1"/>
          </p:cNvSpPr>
          <p:nvPr>
            <p:ph type="title"/>
          </p:nvPr>
        </p:nvSpPr>
        <p:spPr/>
        <p:txBody>
          <a:bodyPr/>
          <a:lstStyle/>
          <a:p>
            <a:pPr eaLnBrk="1" hangingPunct="1"/>
            <a:r>
              <a:rPr lang="en-US" smtClean="0"/>
              <a:t>Lens - Sutures</a:t>
            </a:r>
          </a:p>
        </p:txBody>
      </p:sp>
      <p:sp>
        <p:nvSpPr>
          <p:cNvPr id="15364" name="Rectangle 3"/>
          <p:cNvSpPr>
            <a:spLocks noGrp="1" noChangeArrowheads="1"/>
          </p:cNvSpPr>
          <p:nvPr>
            <p:ph type="body" idx="1"/>
          </p:nvPr>
        </p:nvSpPr>
        <p:spPr/>
        <p:txBody>
          <a:bodyPr/>
          <a:lstStyle/>
          <a:p>
            <a:pPr eaLnBrk="1" hangingPunct="1"/>
            <a:r>
              <a:rPr lang="en-US" smtClean="0"/>
              <a:t>Are found both at anterior and posterior poles. They are formed by overlap of ends of secondary fibres in each growth shell. Each growth shell of secondary fibres formed before birth (fetal nucleus) has an anterior suture shaped as an erect Y and a posterior suture shaped as an inverted 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endParaRPr lang="en-US" smtClean="0"/>
          </a:p>
        </p:txBody>
      </p:sp>
      <p:sp>
        <p:nvSpPr>
          <p:cNvPr id="17411" name="Rectangle 2"/>
          <p:cNvSpPr>
            <a:spLocks noGrp="1" noChangeArrowheads="1"/>
          </p:cNvSpPr>
          <p:nvPr>
            <p:ph type="title"/>
          </p:nvPr>
        </p:nvSpPr>
        <p:spPr/>
        <p:txBody>
          <a:bodyPr/>
          <a:lstStyle/>
          <a:p>
            <a:pPr eaLnBrk="1" hangingPunct="1"/>
            <a:r>
              <a:rPr lang="en-US" smtClean="0"/>
              <a:t>Lens - Physiology</a:t>
            </a:r>
          </a:p>
        </p:txBody>
      </p:sp>
      <p:sp>
        <p:nvSpPr>
          <p:cNvPr id="17412" name="Rectangle 3"/>
          <p:cNvSpPr>
            <a:spLocks noGrp="1" noChangeArrowheads="1"/>
          </p:cNvSpPr>
          <p:nvPr>
            <p:ph type="body" idx="1"/>
          </p:nvPr>
        </p:nvSpPr>
        <p:spPr/>
        <p:txBody>
          <a:bodyPr/>
          <a:lstStyle/>
          <a:p>
            <a:pPr eaLnBrk="1" hangingPunct="1"/>
            <a:r>
              <a:rPr lang="en-US" smtClean="0"/>
              <a:t>Lens function is dependent on the metabolism of glucose to produce energy , protein synthesis and a complex antioxidant system. Glutathione is found in high concentration in lens and helps protect its structure from oxidative damage.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endParaRPr lang="en-US" smtClean="0"/>
          </a:p>
        </p:txBody>
      </p:sp>
      <p:sp>
        <p:nvSpPr>
          <p:cNvPr id="18435" name="Rectangle 2"/>
          <p:cNvSpPr>
            <a:spLocks noGrp="1" noChangeArrowheads="1"/>
          </p:cNvSpPr>
          <p:nvPr>
            <p:ph type="title"/>
          </p:nvPr>
        </p:nvSpPr>
        <p:spPr/>
        <p:txBody>
          <a:bodyPr/>
          <a:lstStyle/>
          <a:p>
            <a:pPr eaLnBrk="1" hangingPunct="1"/>
            <a:r>
              <a:rPr lang="en-US" smtClean="0"/>
              <a:t>Lens - Physiology</a:t>
            </a:r>
          </a:p>
        </p:txBody>
      </p:sp>
      <p:sp>
        <p:nvSpPr>
          <p:cNvPr id="18436" name="Rectangle 3"/>
          <p:cNvSpPr>
            <a:spLocks noGrp="1" noChangeArrowheads="1"/>
          </p:cNvSpPr>
          <p:nvPr>
            <p:ph type="body" idx="1"/>
          </p:nvPr>
        </p:nvSpPr>
        <p:spPr/>
        <p:txBody>
          <a:bodyPr/>
          <a:lstStyle/>
          <a:p>
            <a:pPr eaLnBrk="1" hangingPunct="1">
              <a:lnSpc>
                <a:spcPct val="90000"/>
              </a:lnSpc>
            </a:pPr>
            <a:r>
              <a:rPr lang="en-US" smtClean="0"/>
              <a:t>The transparency is dependent on highly organized structure of lens, dense packing of crystalline</a:t>
            </a:r>
          </a:p>
          <a:p>
            <a:pPr eaLnBrk="1" hangingPunct="1">
              <a:lnSpc>
                <a:spcPct val="90000"/>
              </a:lnSpc>
            </a:pPr>
            <a:r>
              <a:rPr lang="en-US" smtClean="0"/>
              <a:t>By act of accommodation it changes focusing power. Accommodation occurs by increasing the curvature of anterior surface thereby changing refractive index of lens. Light transmission and elasticity of lens decreases with age.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endParaRPr lang="en-US" smtClean="0"/>
          </a:p>
        </p:txBody>
      </p:sp>
      <p:sp>
        <p:nvSpPr>
          <p:cNvPr id="19459" name="Rectangle 2"/>
          <p:cNvSpPr>
            <a:spLocks noGrp="1" noChangeArrowheads="1"/>
          </p:cNvSpPr>
          <p:nvPr>
            <p:ph type="title"/>
          </p:nvPr>
        </p:nvSpPr>
        <p:spPr/>
        <p:txBody>
          <a:bodyPr/>
          <a:lstStyle/>
          <a:p>
            <a:pPr eaLnBrk="1" hangingPunct="1"/>
            <a:r>
              <a:rPr lang="en-US" smtClean="0"/>
              <a:t>Age changes in the Lens</a:t>
            </a:r>
          </a:p>
        </p:txBody>
      </p:sp>
      <p:sp>
        <p:nvSpPr>
          <p:cNvPr id="19460" name="Rectangle 3"/>
          <p:cNvSpPr>
            <a:spLocks noGrp="1" noChangeArrowheads="1"/>
          </p:cNvSpPr>
          <p:nvPr>
            <p:ph type="body" idx="1"/>
          </p:nvPr>
        </p:nvSpPr>
        <p:spPr/>
        <p:txBody>
          <a:bodyPr/>
          <a:lstStyle/>
          <a:p>
            <a:pPr eaLnBrk="1" hangingPunct="1">
              <a:lnSpc>
                <a:spcPct val="80000"/>
              </a:lnSpc>
            </a:pPr>
            <a:r>
              <a:rPr lang="en-US" sz="2800" smtClean="0"/>
              <a:t>The lens exhibit age related changes in the structure, light transmission , metabolic capacities and enzyme activity.</a:t>
            </a:r>
          </a:p>
          <a:p>
            <a:pPr eaLnBrk="1" hangingPunct="1">
              <a:lnSpc>
                <a:spcPct val="80000"/>
              </a:lnSpc>
            </a:pPr>
            <a:r>
              <a:rPr lang="en-US" sz="2800" smtClean="0"/>
              <a:t>Overall light transmission decreases with age, lens becomes less elastic, reducing its ability to accommodate which leads to presbyopia.</a:t>
            </a:r>
          </a:p>
          <a:p>
            <a:pPr eaLnBrk="1" hangingPunct="1">
              <a:lnSpc>
                <a:spcPct val="80000"/>
              </a:lnSpc>
            </a:pPr>
            <a:r>
              <a:rPr lang="en-US" sz="2800" smtClean="0"/>
              <a:t>Metabolic activity is decreased , reduction in antioxidant system with age makes lens prone to oxidative damage.</a:t>
            </a:r>
          </a:p>
          <a:p>
            <a:pPr eaLnBrk="1" hangingPunct="1">
              <a:lnSpc>
                <a:spcPct val="80000"/>
              </a:lnSpc>
            </a:pPr>
            <a:r>
              <a:rPr lang="en-US" sz="2800" smtClean="0"/>
              <a:t>Changes in the crystalline are characterized by aggregation, degradation and increased insolubility.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ataract[1]"/>
          <p:cNvPicPr>
            <a:picLocks noChangeAspect="1" noChangeArrowheads="1"/>
          </p:cNvPicPr>
          <p:nvPr/>
        </p:nvPicPr>
        <p:blipFill>
          <a:blip r:embed="rId2"/>
          <a:srcRect/>
          <a:stretch>
            <a:fillRect/>
          </a:stretch>
        </p:blipFill>
        <p:spPr bwMode="auto">
          <a:xfrm>
            <a:off x="1143000" y="1600200"/>
            <a:ext cx="6897666" cy="4495800"/>
          </a:xfrm>
          <a:prstGeom prst="rect">
            <a:avLst/>
          </a:prstGeom>
          <a:noFill/>
          <a:ln w="9525">
            <a:noFill/>
            <a:miter lim="800000"/>
            <a:headEnd/>
            <a:tailEnd/>
          </a:ln>
        </p:spPr>
      </p:pic>
      <p:sp>
        <p:nvSpPr>
          <p:cNvPr id="3075" name="Rectangle 5"/>
          <p:cNvSpPr>
            <a:spLocks noChangeArrowheads="1"/>
          </p:cNvSpPr>
          <p:nvPr/>
        </p:nvSpPr>
        <p:spPr bwMode="auto">
          <a:xfrm>
            <a:off x="762000" y="457200"/>
            <a:ext cx="7656776" cy="707886"/>
          </a:xfrm>
          <a:prstGeom prst="rect">
            <a:avLst/>
          </a:prstGeom>
          <a:noFill/>
          <a:ln w="9525">
            <a:noFill/>
            <a:miter lim="800000"/>
            <a:headEnd/>
            <a:tailEnd/>
          </a:ln>
        </p:spPr>
        <p:txBody>
          <a:bodyPr wrap="none">
            <a:spAutoFit/>
          </a:bodyPr>
          <a:lstStyle/>
          <a:p>
            <a:pPr algn="ctr">
              <a:spcBef>
                <a:spcPct val="50000"/>
              </a:spcBef>
            </a:pPr>
            <a:r>
              <a:rPr lang="en-US" sz="4000" b="1" dirty="0" smtClean="0">
                <a:latin typeface="Calibri" pitchFamily="34" charset="0"/>
              </a:rPr>
              <a:t>‘</a:t>
            </a:r>
            <a:r>
              <a:rPr lang="en-US" sz="4000" b="1" dirty="0" err="1" smtClean="0">
                <a:latin typeface="Calibri" pitchFamily="34" charset="0"/>
              </a:rPr>
              <a:t>Cataracta</a:t>
            </a:r>
            <a:r>
              <a:rPr lang="en-US" sz="4000" b="1" dirty="0" smtClean="0">
                <a:latin typeface="Calibri" pitchFamily="34" charset="0"/>
              </a:rPr>
              <a:t>’ (</a:t>
            </a:r>
            <a:r>
              <a:rPr lang="en-US" sz="4000" b="1" dirty="0" err="1" smtClean="0">
                <a:latin typeface="Calibri" pitchFamily="34" charset="0"/>
              </a:rPr>
              <a:t>latin</a:t>
            </a:r>
            <a:r>
              <a:rPr lang="en-US" sz="4000" b="1" dirty="0" smtClean="0">
                <a:latin typeface="Calibri" pitchFamily="34" charset="0"/>
              </a:rPr>
              <a:t>) means ‘waterfall’</a:t>
            </a:r>
            <a:endParaRPr lang="en-US" sz="40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2000" fill="hold"/>
                                        <p:tgtEl>
                                          <p:spTgt spid="23556"/>
                                        </p:tgtEl>
                                        <p:attrNameLst>
                                          <p:attrName>ppt_x</p:attrName>
                                        </p:attrNameLst>
                                      </p:cBhvr>
                                      <p:tavLst>
                                        <p:tav tm="0">
                                          <p:val>
                                            <p:strVal val="#ppt_x"/>
                                          </p:val>
                                        </p:tav>
                                        <p:tav tm="100000">
                                          <p:val>
                                            <p:strVal val="#ppt_x"/>
                                          </p:val>
                                        </p:tav>
                                      </p:tavLst>
                                    </p:anim>
                                    <p:anim calcmode="lin" valueType="num">
                                      <p:cBhvr additive="base">
                                        <p:cTn id="8" dur="2000" fill="hold"/>
                                        <p:tgtEl>
                                          <p:spTgt spid="235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28600" y="457200"/>
            <a:ext cx="4114800" cy="701675"/>
          </a:xfrm>
          <a:prstGeom prst="rect">
            <a:avLst/>
          </a:prstGeom>
          <a:noFill/>
          <a:ln w="9525">
            <a:noFill/>
            <a:miter lim="800000"/>
            <a:headEnd/>
            <a:tailEnd/>
          </a:ln>
        </p:spPr>
        <p:txBody>
          <a:bodyPr>
            <a:spAutoFit/>
          </a:bodyPr>
          <a:lstStyle/>
          <a:p>
            <a:pPr>
              <a:spcBef>
                <a:spcPct val="50000"/>
              </a:spcBef>
            </a:pPr>
            <a:r>
              <a:rPr lang="en-US" sz="4000" b="1" dirty="0" smtClean="0">
                <a:latin typeface="+mj-lt"/>
              </a:rPr>
              <a:t>Definition:</a:t>
            </a:r>
            <a:endParaRPr lang="en-US" sz="4000" b="1" dirty="0">
              <a:latin typeface="+mj-lt"/>
            </a:endParaRPr>
          </a:p>
        </p:txBody>
      </p:sp>
      <p:sp>
        <p:nvSpPr>
          <p:cNvPr id="4099" name="Text Box 5"/>
          <p:cNvSpPr txBox="1">
            <a:spLocks noChangeArrowheads="1"/>
          </p:cNvSpPr>
          <p:nvPr/>
        </p:nvSpPr>
        <p:spPr bwMode="auto">
          <a:xfrm>
            <a:off x="457200" y="1600200"/>
            <a:ext cx="8229600" cy="366713"/>
          </a:xfrm>
          <a:prstGeom prst="rect">
            <a:avLst/>
          </a:prstGeom>
          <a:noFill/>
          <a:ln w="9525">
            <a:noFill/>
            <a:miter lim="800000"/>
            <a:headEnd/>
            <a:tailEnd/>
          </a:ln>
        </p:spPr>
        <p:txBody>
          <a:bodyPr>
            <a:spAutoFit/>
          </a:bodyPr>
          <a:lstStyle/>
          <a:p>
            <a:pPr>
              <a:spcBef>
                <a:spcPct val="50000"/>
              </a:spcBef>
            </a:pPr>
            <a:endParaRPr lang="en-US"/>
          </a:p>
        </p:txBody>
      </p:sp>
      <p:sp>
        <p:nvSpPr>
          <p:cNvPr id="4100" name="Text Box 6"/>
          <p:cNvSpPr txBox="1">
            <a:spLocks noChangeArrowheads="1"/>
          </p:cNvSpPr>
          <p:nvPr/>
        </p:nvSpPr>
        <p:spPr bwMode="auto">
          <a:xfrm>
            <a:off x="381000" y="1600200"/>
            <a:ext cx="8153400" cy="2800767"/>
          </a:xfrm>
          <a:prstGeom prst="rect">
            <a:avLst/>
          </a:prstGeom>
          <a:noFill/>
          <a:ln w="9525">
            <a:noFill/>
            <a:miter lim="800000"/>
            <a:headEnd/>
            <a:tailEnd/>
          </a:ln>
        </p:spPr>
        <p:txBody>
          <a:bodyPr>
            <a:spAutoFit/>
          </a:bodyPr>
          <a:lstStyle/>
          <a:p>
            <a:pPr>
              <a:spcBef>
                <a:spcPct val="50000"/>
              </a:spcBef>
            </a:pPr>
            <a:r>
              <a:rPr lang="en-US" sz="3200" dirty="0" smtClean="0"/>
              <a:t>Cataract is caused by opacification and degeneration of lens fibres already formed, the formation of aberrant lens fibres or deposition of other materials in their place.</a:t>
            </a:r>
          </a:p>
          <a:p>
            <a:pPr>
              <a:spcBef>
                <a:spcPct val="50000"/>
              </a:spcBef>
            </a:pP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6690B1F2-5A7F-4F91-B481-51BDBF891A71}" type="slidenum">
              <a:rPr lang="en-US"/>
              <a:pPr/>
              <a:t>18</a:t>
            </a:fld>
            <a:endParaRPr lang="en-US"/>
          </a:p>
        </p:txBody>
      </p:sp>
      <p:sp>
        <p:nvSpPr>
          <p:cNvPr id="50178" name="Rectangle 2"/>
          <p:cNvSpPr>
            <a:spLocks noGrp="1" noRot="1" noChangeArrowheads="1"/>
          </p:cNvSpPr>
          <p:nvPr>
            <p:ph type="title"/>
          </p:nvPr>
        </p:nvSpPr>
        <p:spPr/>
        <p:txBody>
          <a:bodyPr/>
          <a:lstStyle/>
          <a:p>
            <a:r>
              <a:rPr lang="en-US" b="1" dirty="0"/>
              <a:t> Classification of Cataract</a:t>
            </a:r>
          </a:p>
        </p:txBody>
      </p:sp>
      <p:sp>
        <p:nvSpPr>
          <p:cNvPr id="50179" name="Rectangle 3"/>
          <p:cNvSpPr>
            <a:spLocks noGrp="1" noChangeArrowheads="1"/>
          </p:cNvSpPr>
          <p:nvPr>
            <p:ph type="body" idx="1"/>
          </p:nvPr>
        </p:nvSpPr>
        <p:spPr>
          <a:xfrm>
            <a:off x="457200" y="1905000"/>
            <a:ext cx="8229600" cy="3382963"/>
          </a:xfrm>
        </p:spPr>
        <p:txBody>
          <a:bodyPr/>
          <a:lstStyle/>
          <a:p>
            <a:pPr marL="609600" indent="-609600">
              <a:buFontTx/>
              <a:buAutoNum type="arabicPeriod"/>
            </a:pPr>
            <a:r>
              <a:rPr lang="en-US" dirty="0"/>
              <a:t>Developmental</a:t>
            </a:r>
          </a:p>
          <a:p>
            <a:pPr marL="609600" indent="-609600">
              <a:buFontTx/>
              <a:buAutoNum type="arabicPeriod"/>
            </a:pPr>
            <a:r>
              <a:rPr lang="en-US" dirty="0"/>
              <a:t>Age related (senile)</a:t>
            </a:r>
          </a:p>
          <a:p>
            <a:pPr marL="609600" indent="-609600">
              <a:buFontTx/>
              <a:buAutoNum type="arabicPeriod"/>
            </a:pPr>
            <a:r>
              <a:rPr lang="en-US" dirty="0"/>
              <a:t>Cataract associated with ocular diseases</a:t>
            </a:r>
          </a:p>
          <a:p>
            <a:pPr marL="609600" indent="-609600">
              <a:buFontTx/>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3C0CF1DD-EA6A-42B9-8EBE-E31282940138}" type="slidenum">
              <a:rPr lang="en-US"/>
              <a:pPr/>
              <a:t>19</a:t>
            </a:fld>
            <a:endParaRPr lang="en-US"/>
          </a:p>
        </p:txBody>
      </p:sp>
      <p:sp>
        <p:nvSpPr>
          <p:cNvPr id="84994" name="Rectangle 2"/>
          <p:cNvSpPr>
            <a:spLocks noGrp="1" noRot="1" noChangeArrowheads="1"/>
          </p:cNvSpPr>
          <p:nvPr>
            <p:ph type="title"/>
          </p:nvPr>
        </p:nvSpPr>
        <p:spPr/>
        <p:txBody>
          <a:bodyPr/>
          <a:lstStyle/>
          <a:p>
            <a:pPr algn="l"/>
            <a:r>
              <a:rPr lang="en-US" b="1" dirty="0" smtClean="0"/>
              <a:t>Contd…</a:t>
            </a:r>
            <a:endParaRPr lang="en-US" b="1" dirty="0"/>
          </a:p>
        </p:txBody>
      </p:sp>
      <p:sp>
        <p:nvSpPr>
          <p:cNvPr id="84995" name="Rectangle 3"/>
          <p:cNvSpPr>
            <a:spLocks noGrp="1" noChangeArrowheads="1"/>
          </p:cNvSpPr>
          <p:nvPr>
            <p:ph type="body" idx="1"/>
          </p:nvPr>
        </p:nvSpPr>
        <p:spPr/>
        <p:txBody>
          <a:bodyPr/>
          <a:lstStyle/>
          <a:p>
            <a:pPr>
              <a:buFont typeface="Wingdings" pitchFamily="2" charset="2"/>
              <a:buNone/>
            </a:pPr>
            <a:r>
              <a:rPr lang="en-US" dirty="0"/>
              <a:t>	4. Cataract associated with systemic diseases (pre-senile): </a:t>
            </a:r>
          </a:p>
          <a:p>
            <a:pPr>
              <a:buFont typeface="Wingdings" pitchFamily="2" charset="2"/>
              <a:buNone/>
            </a:pPr>
            <a:r>
              <a:rPr lang="en-US" dirty="0"/>
              <a:t>	Diabetes, </a:t>
            </a:r>
            <a:r>
              <a:rPr lang="en-US" dirty="0" smtClean="0"/>
              <a:t>Hypoglycemia, </a:t>
            </a:r>
            <a:r>
              <a:rPr lang="en-US" dirty="0"/>
              <a:t>Hypoparathyroidism, Myotonic Dystrophy, Galactosaemia, Alport Syndrome, Lowe Syndrome, Stickler Syndrome, Down Syndrome</a:t>
            </a:r>
          </a:p>
          <a:p>
            <a:pPr>
              <a:buFont typeface="Wingdings" pitchFamily="2" charset="2"/>
              <a:buNone/>
            </a:pPr>
            <a:r>
              <a:rPr lang="en-US" dirty="0"/>
              <a:t>	Skin Diseases – Atopic Dermatitis, </a:t>
            </a:r>
            <a:r>
              <a:rPr lang="en-US" dirty="0" err="1"/>
              <a:t>Ichthyosis</a:t>
            </a:r>
            <a:endParaRPr lang="en-US" dirty="0"/>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p>
            <a:endParaRPr lang="en-US" smtClean="0"/>
          </a:p>
        </p:txBody>
      </p:sp>
      <p:sp>
        <p:nvSpPr>
          <p:cNvPr id="4099" name="Rectangle 2"/>
          <p:cNvSpPr>
            <a:spLocks noGrp="1" noChangeArrowheads="1"/>
          </p:cNvSpPr>
          <p:nvPr>
            <p:ph type="title"/>
          </p:nvPr>
        </p:nvSpPr>
        <p:spPr/>
        <p:txBody>
          <a:bodyPr/>
          <a:lstStyle/>
          <a:p>
            <a:pPr eaLnBrk="1" hangingPunct="1"/>
            <a:r>
              <a:rPr lang="en-US" smtClean="0"/>
              <a:t>Anatomical Considerations</a:t>
            </a:r>
          </a:p>
        </p:txBody>
      </p:sp>
      <p:sp>
        <p:nvSpPr>
          <p:cNvPr id="4100" name="Rectangle 3"/>
          <p:cNvSpPr>
            <a:spLocks noGrp="1" noChangeArrowheads="1"/>
          </p:cNvSpPr>
          <p:nvPr>
            <p:ph type="body" idx="1"/>
          </p:nvPr>
        </p:nvSpPr>
        <p:spPr/>
        <p:txBody>
          <a:bodyPr/>
          <a:lstStyle/>
          <a:p>
            <a:pPr eaLnBrk="1" hangingPunct="1">
              <a:lnSpc>
                <a:spcPct val="90000"/>
              </a:lnSpc>
            </a:pPr>
            <a:r>
              <a:rPr lang="en-US" smtClean="0"/>
              <a:t>Biconvex Lens</a:t>
            </a:r>
          </a:p>
          <a:p>
            <a:pPr eaLnBrk="1" hangingPunct="1">
              <a:lnSpc>
                <a:spcPct val="90000"/>
              </a:lnSpc>
            </a:pPr>
            <a:r>
              <a:rPr lang="en-US" smtClean="0"/>
              <a:t>Diameter varies from 8.8 to 9.2</a:t>
            </a:r>
          </a:p>
          <a:p>
            <a:pPr eaLnBrk="1" hangingPunct="1">
              <a:lnSpc>
                <a:spcPct val="90000"/>
              </a:lnSpc>
            </a:pPr>
            <a:r>
              <a:rPr lang="en-US" smtClean="0"/>
              <a:t>Lens grow in size continuously throughout life. Its weight is about 65 mgm at the birth and up-to 258 mgm by 80 years of age.</a:t>
            </a:r>
          </a:p>
          <a:p>
            <a:pPr eaLnBrk="1" hangingPunct="1">
              <a:lnSpc>
                <a:spcPct val="90000"/>
              </a:lnSpc>
            </a:pPr>
            <a:r>
              <a:rPr lang="en-US" smtClean="0"/>
              <a:t>Antero-posterior thickness changes with accommodation. Thickness is 4.75 – 5 mm (un-accommodated) in adults.  </a:t>
            </a:r>
          </a:p>
          <a:p>
            <a:pPr eaLnBrk="1" hangingPunct="1">
              <a:lnSpc>
                <a:spcPct val="90000"/>
              </a:lnSpc>
            </a:pPr>
            <a:r>
              <a:rPr lang="en-US" smtClean="0"/>
              <a:t>Circumference is known as equator </a:t>
            </a:r>
          </a:p>
          <a:p>
            <a:pPr eaLnBrk="1" hangingPunct="1">
              <a:lnSpc>
                <a:spcPct val="90000"/>
              </a:lnSpc>
            </a:pPr>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A5608275-83DB-413F-B4B1-D3C733E8C3C2}" type="slidenum">
              <a:rPr lang="en-US"/>
              <a:pPr/>
              <a:t>20</a:t>
            </a:fld>
            <a:endParaRPr lang="en-US"/>
          </a:p>
        </p:txBody>
      </p:sp>
      <p:sp>
        <p:nvSpPr>
          <p:cNvPr id="86018" name="Rectangle 2"/>
          <p:cNvSpPr>
            <a:spLocks noGrp="1" noRot="1" noChangeArrowheads="1"/>
          </p:cNvSpPr>
          <p:nvPr>
            <p:ph type="title"/>
          </p:nvPr>
        </p:nvSpPr>
        <p:spPr/>
        <p:txBody>
          <a:bodyPr/>
          <a:lstStyle/>
          <a:p>
            <a:pPr algn="l"/>
            <a:r>
              <a:rPr lang="en-US" b="1" dirty="0" smtClean="0"/>
              <a:t>Contd…</a:t>
            </a:r>
            <a:endParaRPr lang="en-US" b="1" dirty="0"/>
          </a:p>
        </p:txBody>
      </p:sp>
      <p:sp>
        <p:nvSpPr>
          <p:cNvPr id="86019" name="Rectangle 3"/>
          <p:cNvSpPr>
            <a:spLocks noGrp="1" noChangeArrowheads="1"/>
          </p:cNvSpPr>
          <p:nvPr>
            <p:ph type="body" idx="1"/>
          </p:nvPr>
        </p:nvSpPr>
        <p:spPr>
          <a:xfrm>
            <a:off x="457200" y="1600200"/>
            <a:ext cx="8229600" cy="3382963"/>
          </a:xfrm>
        </p:spPr>
        <p:txBody>
          <a:bodyPr/>
          <a:lstStyle/>
          <a:p>
            <a:pPr marL="609600" indent="-609600">
              <a:buFont typeface="Wingdings" pitchFamily="2" charset="2"/>
              <a:buNone/>
            </a:pPr>
            <a:r>
              <a:rPr lang="en-US" dirty="0"/>
              <a:t> 	</a:t>
            </a:r>
            <a:r>
              <a:rPr lang="en-US" dirty="0" smtClean="0"/>
              <a:t>5</a:t>
            </a:r>
            <a:r>
              <a:rPr lang="en-US" dirty="0"/>
              <a:t>. </a:t>
            </a:r>
            <a:r>
              <a:rPr lang="en-US" dirty="0" smtClean="0"/>
              <a:t>Traumatic </a:t>
            </a:r>
            <a:r>
              <a:rPr lang="en-US" dirty="0"/>
              <a:t>Cataract : Trauma (Blunt / Perforating) , Electric Shock, Radiation</a:t>
            </a:r>
          </a:p>
          <a:p>
            <a:pPr marL="609600" indent="-609600">
              <a:buFont typeface="Wingdings" pitchFamily="2" charset="2"/>
              <a:buNone/>
            </a:pPr>
            <a:endParaRPr lang="en-US" dirty="0"/>
          </a:p>
          <a:p>
            <a:pPr marL="609600" indent="-609600"/>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7BFB60C6-540F-4105-9198-EFB7370DB019}" type="slidenum">
              <a:rPr lang="en-US"/>
              <a:pPr/>
              <a:t>21</a:t>
            </a:fld>
            <a:endParaRPr lang="en-US"/>
          </a:p>
        </p:txBody>
      </p:sp>
      <p:sp>
        <p:nvSpPr>
          <p:cNvPr id="87042" name="Rectangle 1026"/>
          <p:cNvSpPr>
            <a:spLocks noGrp="1" noRot="1" noChangeArrowheads="1"/>
          </p:cNvSpPr>
          <p:nvPr>
            <p:ph type="title"/>
          </p:nvPr>
        </p:nvSpPr>
        <p:spPr/>
        <p:txBody>
          <a:bodyPr/>
          <a:lstStyle/>
          <a:p>
            <a:pPr algn="l"/>
            <a:r>
              <a:rPr lang="en-US" b="1" dirty="0" smtClean="0"/>
              <a:t>Contd…</a:t>
            </a:r>
            <a:endParaRPr lang="en-US" b="1" dirty="0"/>
          </a:p>
        </p:txBody>
      </p:sp>
      <p:sp>
        <p:nvSpPr>
          <p:cNvPr id="87043" name="Rectangle 1027"/>
          <p:cNvSpPr>
            <a:spLocks noGrp="1" noChangeArrowheads="1"/>
          </p:cNvSpPr>
          <p:nvPr>
            <p:ph type="body" idx="1"/>
          </p:nvPr>
        </p:nvSpPr>
        <p:spPr>
          <a:xfrm>
            <a:off x="457200" y="1524000"/>
            <a:ext cx="8229600" cy="4068763"/>
          </a:xfrm>
        </p:spPr>
        <p:txBody>
          <a:bodyPr>
            <a:noAutofit/>
          </a:bodyPr>
          <a:lstStyle/>
          <a:p>
            <a:pPr marL="609600" indent="-609600">
              <a:buFont typeface="Wingdings" pitchFamily="2" charset="2"/>
              <a:buNone/>
            </a:pPr>
            <a:r>
              <a:rPr lang="en-US" dirty="0"/>
              <a:t>	6. Drug induced cataract : </a:t>
            </a:r>
          </a:p>
          <a:p>
            <a:pPr marL="609600" indent="-609600">
              <a:buFont typeface="Wingdings" pitchFamily="2" charset="2"/>
              <a:buNone/>
            </a:pPr>
            <a:r>
              <a:rPr lang="en-US" dirty="0"/>
              <a:t>	Corticosteroids, Anticholinesterases, Chlorpromazine, Busulfan, Choroquine, </a:t>
            </a:r>
            <a:r>
              <a:rPr lang="en-US" dirty="0" smtClean="0"/>
              <a:t>Amiodarone</a:t>
            </a:r>
            <a:r>
              <a:rPr lang="en-US" dirty="0"/>
              <a:t>, Cigarette smoker, Copper, Iron, </a:t>
            </a:r>
            <a:r>
              <a:rPr lang="en-US" dirty="0" smtClean="0"/>
              <a:t>Gold.</a:t>
            </a:r>
            <a:endParaRPr lang="en-US" dirty="0"/>
          </a:p>
          <a:p>
            <a:pPr marL="609600" indent="-609600">
              <a:buFont typeface="Wingdings" pitchFamily="2" charset="2"/>
              <a:buNone/>
            </a:pPr>
            <a:r>
              <a:rPr lang="en-US" dirty="0"/>
              <a:t>	Deficiency </a:t>
            </a:r>
            <a:r>
              <a:rPr lang="en-US" dirty="0" smtClean="0"/>
              <a:t>of </a:t>
            </a:r>
            <a:r>
              <a:rPr lang="en-US" dirty="0"/>
              <a:t>amino-acids or Riboflavin (B2) </a:t>
            </a:r>
          </a:p>
          <a:p>
            <a:pPr marL="609600" indent="-609600">
              <a:buFont typeface="Wingdings" pitchFamily="2" charset="2"/>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6AC4C1CF-A47B-40F0-BCDA-A003EC686295}" type="slidenum">
              <a:rPr lang="en-US"/>
              <a:pPr/>
              <a:t>22</a:t>
            </a:fld>
            <a:endParaRPr lang="en-US"/>
          </a:p>
        </p:txBody>
      </p:sp>
      <p:sp>
        <p:nvSpPr>
          <p:cNvPr id="69634" name="Rectangle 2"/>
          <p:cNvSpPr>
            <a:spLocks noGrp="1" noRot="1" noChangeArrowheads="1"/>
          </p:cNvSpPr>
          <p:nvPr>
            <p:ph type="title"/>
          </p:nvPr>
        </p:nvSpPr>
        <p:spPr/>
        <p:txBody>
          <a:bodyPr/>
          <a:lstStyle/>
          <a:p>
            <a:r>
              <a:rPr lang="en-US" b="1" dirty="0"/>
              <a:t> Etiopathogenesis of Cataract</a:t>
            </a:r>
          </a:p>
        </p:txBody>
      </p:sp>
      <p:sp>
        <p:nvSpPr>
          <p:cNvPr id="69635" name="Rectangle 3"/>
          <p:cNvSpPr>
            <a:spLocks noGrp="1" noChangeArrowheads="1"/>
          </p:cNvSpPr>
          <p:nvPr>
            <p:ph type="body" idx="1"/>
          </p:nvPr>
        </p:nvSpPr>
        <p:spPr/>
        <p:txBody>
          <a:bodyPr/>
          <a:lstStyle/>
          <a:p>
            <a:pPr>
              <a:lnSpc>
                <a:spcPct val="90000"/>
              </a:lnSpc>
            </a:pPr>
            <a:r>
              <a:rPr lang="en-US" dirty="0"/>
              <a:t>Caused by degeneration and opacification of existing lens fibres, formation of aberrant fibres or deposition of other material in their place.</a:t>
            </a:r>
          </a:p>
          <a:p>
            <a:pPr>
              <a:lnSpc>
                <a:spcPct val="90000"/>
              </a:lnSpc>
              <a:buFont typeface="Wingdings" pitchFamily="2" charset="2"/>
              <a:buNone/>
            </a:pPr>
            <a:endParaRPr lang="en-US" dirty="0"/>
          </a:p>
          <a:p>
            <a:pPr>
              <a:lnSpc>
                <a:spcPct val="90000"/>
              </a:lnSpc>
            </a:pPr>
            <a:r>
              <a:rPr lang="en-US" dirty="0"/>
              <a:t>Loss of transparency occurs because of abnormalities of lens protein and consequent disorganization of the lens fibres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8FAD9CB-7684-48C7-80C8-4CB724B06BA6}" type="slidenum">
              <a:rPr lang="en-US"/>
              <a:pPr/>
              <a:t>23</a:t>
            </a:fld>
            <a:endParaRPr lang="en-US"/>
          </a:p>
        </p:txBody>
      </p:sp>
      <p:sp>
        <p:nvSpPr>
          <p:cNvPr id="70658" name="Rectangle 2"/>
          <p:cNvSpPr>
            <a:spLocks noGrp="1" noRot="1" noChangeArrowheads="1"/>
          </p:cNvSpPr>
          <p:nvPr>
            <p:ph type="title"/>
          </p:nvPr>
        </p:nvSpPr>
        <p:spPr/>
        <p:txBody>
          <a:bodyPr/>
          <a:lstStyle/>
          <a:p>
            <a:r>
              <a:rPr lang="en-US" b="1" dirty="0"/>
              <a:t> Etiopathogenesis of Cataract</a:t>
            </a:r>
          </a:p>
        </p:txBody>
      </p:sp>
      <p:sp>
        <p:nvSpPr>
          <p:cNvPr id="70659" name="Rectangle 3"/>
          <p:cNvSpPr>
            <a:spLocks noGrp="1" noChangeArrowheads="1"/>
          </p:cNvSpPr>
          <p:nvPr>
            <p:ph type="body" idx="1"/>
          </p:nvPr>
        </p:nvSpPr>
        <p:spPr/>
        <p:txBody>
          <a:bodyPr>
            <a:noAutofit/>
          </a:bodyPr>
          <a:lstStyle/>
          <a:p>
            <a:r>
              <a:rPr lang="en-US" dirty="0"/>
              <a:t>Any factor that disturbs the critical intra and extra cellular equilibrium of water and electrolytes or deranges the colloid system within the fibres causing opacification. </a:t>
            </a:r>
          </a:p>
          <a:p>
            <a:r>
              <a:rPr lang="en-US" dirty="0"/>
              <a:t>Fibrous metaplasia of lens fibres occurs in complicated cataract. </a:t>
            </a:r>
          </a:p>
          <a:p>
            <a:r>
              <a:rPr lang="en-US" dirty="0"/>
              <a:t>Epithelial cell necrosis occurring in angle closure glaucoma leads to focal opacification of the lens epithelium (Glaucomflecken)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57F4A415-779A-46B7-9ABF-8EBA0168AAA1}" type="slidenum">
              <a:rPr lang="en-US"/>
              <a:pPr/>
              <a:t>24</a:t>
            </a:fld>
            <a:endParaRPr lang="en-US"/>
          </a:p>
        </p:txBody>
      </p:sp>
      <p:sp>
        <p:nvSpPr>
          <p:cNvPr id="71682" name="Rectangle 2"/>
          <p:cNvSpPr>
            <a:spLocks noGrp="1" noRot="1" noChangeArrowheads="1"/>
          </p:cNvSpPr>
          <p:nvPr>
            <p:ph type="title"/>
          </p:nvPr>
        </p:nvSpPr>
        <p:spPr/>
        <p:txBody>
          <a:bodyPr/>
          <a:lstStyle/>
          <a:p>
            <a:r>
              <a:rPr lang="en-US" b="1" dirty="0"/>
              <a:t> Etiopathogenesis of Cataract</a:t>
            </a:r>
          </a:p>
        </p:txBody>
      </p:sp>
      <p:sp>
        <p:nvSpPr>
          <p:cNvPr id="71683" name="Rectangle 3"/>
          <p:cNvSpPr>
            <a:spLocks noGrp="1" noChangeArrowheads="1"/>
          </p:cNvSpPr>
          <p:nvPr>
            <p:ph type="body" idx="1"/>
          </p:nvPr>
        </p:nvSpPr>
        <p:spPr/>
        <p:txBody>
          <a:bodyPr/>
          <a:lstStyle/>
          <a:p>
            <a:r>
              <a:rPr lang="en-US" dirty="0"/>
              <a:t>Abnormal products of metabolism, drugs or metals can be deposited in storage diseases (Febry), metabolic diseases (Wilson) and toxic reactions (Siderosis)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5425FA40-D06B-4A07-B353-BF409FC494A4}" type="slidenum">
              <a:rPr lang="en-US"/>
              <a:pPr/>
              <a:t>25</a:t>
            </a:fld>
            <a:endParaRPr lang="en-US"/>
          </a:p>
        </p:txBody>
      </p:sp>
      <p:sp>
        <p:nvSpPr>
          <p:cNvPr id="72706" name="Rectangle 2"/>
          <p:cNvSpPr>
            <a:spLocks noGrp="1" noRot="1" noChangeArrowheads="1"/>
          </p:cNvSpPr>
          <p:nvPr>
            <p:ph type="title"/>
          </p:nvPr>
        </p:nvSpPr>
        <p:spPr/>
        <p:txBody>
          <a:bodyPr/>
          <a:lstStyle/>
          <a:p>
            <a:r>
              <a:rPr lang="en-US" b="1" dirty="0"/>
              <a:t>Etiopathogenesis of Cataract</a:t>
            </a:r>
          </a:p>
        </p:txBody>
      </p:sp>
      <p:sp>
        <p:nvSpPr>
          <p:cNvPr id="72707" name="Rectangle 3"/>
          <p:cNvSpPr>
            <a:spLocks noGrp="1" noChangeArrowheads="1"/>
          </p:cNvSpPr>
          <p:nvPr>
            <p:ph type="body" idx="1"/>
          </p:nvPr>
        </p:nvSpPr>
        <p:spPr/>
        <p:txBody>
          <a:bodyPr/>
          <a:lstStyle/>
          <a:p>
            <a:pPr>
              <a:lnSpc>
                <a:spcPct val="90000"/>
              </a:lnSpc>
            </a:pPr>
            <a:r>
              <a:rPr lang="en-US" dirty="0"/>
              <a:t>Three biochemical factors are evident in cataract formation:</a:t>
            </a:r>
          </a:p>
          <a:p>
            <a:pPr>
              <a:lnSpc>
                <a:spcPct val="90000"/>
              </a:lnSpc>
              <a:buFont typeface="Wingdings" pitchFamily="2" charset="2"/>
              <a:buNone/>
            </a:pPr>
            <a:r>
              <a:rPr lang="en-US" dirty="0"/>
              <a:t>	1. </a:t>
            </a:r>
            <a:r>
              <a:rPr lang="en-US" u="sng" dirty="0"/>
              <a:t>Hydration</a:t>
            </a:r>
            <a:r>
              <a:rPr lang="en-US" dirty="0"/>
              <a:t>: seen particularly in rapidly developing forms. Actual fluid droplets collect under the capsule forming lacunae between fibres, the entire tissue may swell (intumescent) and becomes opaque, this process is reversible in early stage, as in juvenile insulin dependent diabetes.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E10F5D1D-C150-450F-9B9E-A7BAA6C6825A}" type="slidenum">
              <a:rPr lang="en-US"/>
              <a:pPr/>
              <a:t>26</a:t>
            </a:fld>
            <a:endParaRPr lang="en-US"/>
          </a:p>
        </p:txBody>
      </p:sp>
      <p:sp>
        <p:nvSpPr>
          <p:cNvPr id="73730" name="Rectangle 2"/>
          <p:cNvSpPr>
            <a:spLocks noGrp="1" noRot="1" noChangeArrowheads="1"/>
          </p:cNvSpPr>
          <p:nvPr>
            <p:ph type="title"/>
          </p:nvPr>
        </p:nvSpPr>
        <p:spPr/>
        <p:txBody>
          <a:bodyPr/>
          <a:lstStyle/>
          <a:p>
            <a:r>
              <a:rPr lang="en-US" b="1" dirty="0"/>
              <a:t> Etiopathogenesis of Cataract</a:t>
            </a:r>
          </a:p>
        </p:txBody>
      </p:sp>
      <p:sp>
        <p:nvSpPr>
          <p:cNvPr id="73731" name="Rectangle 3"/>
          <p:cNvSpPr>
            <a:spLocks noGrp="1" noChangeArrowheads="1"/>
          </p:cNvSpPr>
          <p:nvPr>
            <p:ph type="body" idx="1"/>
          </p:nvPr>
        </p:nvSpPr>
        <p:spPr/>
        <p:txBody>
          <a:bodyPr/>
          <a:lstStyle/>
          <a:p>
            <a:pPr>
              <a:buFont typeface="Wingdings" pitchFamily="2" charset="2"/>
              <a:buNone/>
            </a:pPr>
            <a:r>
              <a:rPr lang="en-US" dirty="0"/>
              <a:t>	Hydration may be due to osmotic changes in the lens or due to changes in the semi-permeability of the capsule. </a:t>
            </a:r>
          </a:p>
          <a:p>
            <a:pPr>
              <a:buFont typeface="Wingdings" pitchFamily="2" charset="2"/>
              <a:buNone/>
            </a:pPr>
            <a:endParaRPr lang="en-US" dirty="0"/>
          </a:p>
          <a:p>
            <a:pPr>
              <a:buFont typeface="Wingdings" pitchFamily="2" charset="2"/>
              <a:buNone/>
            </a:pPr>
            <a:r>
              <a:rPr lang="en-US" dirty="0"/>
              <a:t>	In traumatic cataract, rupture of capsule gives rise to lens swelling.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08A035C-F47E-478E-8E99-6DB329D68C3B}" type="slidenum">
              <a:rPr lang="en-US"/>
              <a:pPr/>
              <a:t>27</a:t>
            </a:fld>
            <a:endParaRPr lang="en-US"/>
          </a:p>
        </p:txBody>
      </p:sp>
      <p:sp>
        <p:nvSpPr>
          <p:cNvPr id="74754" name="Rectangle 2"/>
          <p:cNvSpPr>
            <a:spLocks noGrp="1" noRot="1" noChangeArrowheads="1"/>
          </p:cNvSpPr>
          <p:nvPr>
            <p:ph type="title"/>
          </p:nvPr>
        </p:nvSpPr>
        <p:spPr/>
        <p:txBody>
          <a:bodyPr/>
          <a:lstStyle/>
          <a:p>
            <a:r>
              <a:rPr lang="en-US" b="1" dirty="0"/>
              <a:t> Etiopathogenesis of Cataract</a:t>
            </a:r>
          </a:p>
        </p:txBody>
      </p:sp>
      <p:sp>
        <p:nvSpPr>
          <p:cNvPr id="74755" name="Rectangle 3"/>
          <p:cNvSpPr>
            <a:spLocks noGrp="1" noChangeArrowheads="1"/>
          </p:cNvSpPr>
          <p:nvPr>
            <p:ph type="body" idx="1"/>
          </p:nvPr>
        </p:nvSpPr>
        <p:spPr/>
        <p:txBody>
          <a:bodyPr/>
          <a:lstStyle/>
          <a:p>
            <a:pPr>
              <a:buFont typeface="Wingdings" pitchFamily="2" charset="2"/>
              <a:buNone/>
            </a:pPr>
            <a:r>
              <a:rPr lang="en-US"/>
              <a:t>	2. </a:t>
            </a:r>
            <a:r>
              <a:rPr lang="en-US" u="sng"/>
              <a:t>Denaturation of lens proteins</a:t>
            </a:r>
            <a:r>
              <a:rPr lang="en-US"/>
              <a:t> - If the proteins are denatured with an increase in insoluble protein, a dense opacity is produced. This stage is irreversible and opacity do not clear, this change is seen in young lens or the cortex of the adult nucleus where metabolism is active (soft cataract).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B71F26F0-8115-421E-AF44-5EF7169C8F71}" type="slidenum">
              <a:rPr lang="en-US"/>
              <a:pPr/>
              <a:t>28</a:t>
            </a:fld>
            <a:endParaRPr lang="en-US"/>
          </a:p>
        </p:txBody>
      </p:sp>
      <p:sp>
        <p:nvSpPr>
          <p:cNvPr id="75778" name="Rectangle 1026"/>
          <p:cNvSpPr>
            <a:spLocks noGrp="1" noRot="1" noChangeArrowheads="1"/>
          </p:cNvSpPr>
          <p:nvPr>
            <p:ph type="title"/>
          </p:nvPr>
        </p:nvSpPr>
        <p:spPr/>
        <p:txBody>
          <a:bodyPr/>
          <a:lstStyle/>
          <a:p>
            <a:r>
              <a:rPr lang="en-US" b="1" dirty="0"/>
              <a:t> Etiopathogenesis of Cataract</a:t>
            </a:r>
          </a:p>
        </p:txBody>
      </p:sp>
      <p:sp>
        <p:nvSpPr>
          <p:cNvPr id="75779" name="Rectangle 1027"/>
          <p:cNvSpPr>
            <a:spLocks noGrp="1" noChangeArrowheads="1"/>
          </p:cNvSpPr>
          <p:nvPr>
            <p:ph type="body" idx="1"/>
          </p:nvPr>
        </p:nvSpPr>
        <p:spPr/>
        <p:txBody>
          <a:bodyPr/>
          <a:lstStyle/>
          <a:p>
            <a:pPr>
              <a:buFont typeface="Wingdings" pitchFamily="2" charset="2"/>
              <a:buNone/>
            </a:pPr>
            <a:r>
              <a:rPr lang="en-US" dirty="0"/>
              <a:t>	3. </a:t>
            </a:r>
            <a:r>
              <a:rPr lang="en-US" u="sng" dirty="0"/>
              <a:t>Sclerosis</a:t>
            </a:r>
            <a:r>
              <a:rPr lang="en-US" dirty="0"/>
              <a:t>: Inactive fibres of the nucleus suffer from degenerative change of slow sclerosis (hard cataract).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A362C166-3491-4B4A-B3B1-F10474290C37}" type="slidenum">
              <a:rPr lang="en-US"/>
              <a:pPr/>
              <a:t>29</a:t>
            </a:fld>
            <a:endParaRPr lang="en-US"/>
          </a:p>
        </p:txBody>
      </p:sp>
      <p:sp>
        <p:nvSpPr>
          <p:cNvPr id="63490" name="Rectangle 2"/>
          <p:cNvSpPr>
            <a:spLocks noGrp="1" noRot="1" noChangeArrowheads="1"/>
          </p:cNvSpPr>
          <p:nvPr>
            <p:ph type="title"/>
          </p:nvPr>
        </p:nvSpPr>
        <p:spPr/>
        <p:txBody>
          <a:bodyPr/>
          <a:lstStyle/>
          <a:p>
            <a:r>
              <a:rPr lang="en-US" b="1" dirty="0"/>
              <a:t>Etiological theories of Cataract</a:t>
            </a:r>
          </a:p>
        </p:txBody>
      </p:sp>
      <p:sp>
        <p:nvSpPr>
          <p:cNvPr id="63491" name="Rectangle 3"/>
          <p:cNvSpPr>
            <a:spLocks noGrp="1" noChangeArrowheads="1"/>
          </p:cNvSpPr>
          <p:nvPr>
            <p:ph type="body" idx="1"/>
          </p:nvPr>
        </p:nvSpPr>
        <p:spPr/>
        <p:txBody>
          <a:bodyPr/>
          <a:lstStyle/>
          <a:p>
            <a:pPr marL="609600" indent="-609600">
              <a:buFont typeface="Wingdings" pitchFamily="2" charset="2"/>
              <a:buNone/>
            </a:pPr>
            <a:r>
              <a:rPr lang="en-US" dirty="0"/>
              <a:t>Etiological Theories</a:t>
            </a:r>
          </a:p>
          <a:p>
            <a:pPr marL="609600" indent="-609600">
              <a:buFontTx/>
              <a:buAutoNum type="arabicPeriod"/>
            </a:pPr>
            <a:r>
              <a:rPr lang="en-US" dirty="0"/>
              <a:t>Biological </a:t>
            </a:r>
          </a:p>
          <a:p>
            <a:pPr marL="609600" indent="-609600">
              <a:buFontTx/>
              <a:buNone/>
            </a:pPr>
            <a:r>
              <a:rPr lang="en-US" dirty="0"/>
              <a:t>	a. An expression of senility</a:t>
            </a:r>
          </a:p>
          <a:p>
            <a:pPr marL="609600" indent="-609600">
              <a:buFontTx/>
              <a:buNone/>
            </a:pPr>
            <a:r>
              <a:rPr lang="en-US" dirty="0"/>
              <a:t>	b. Genetic</a:t>
            </a:r>
          </a:p>
          <a:p>
            <a:pPr marL="609600" indent="-609600">
              <a:buFontTx/>
              <a:buNone/>
            </a:pPr>
            <a:r>
              <a:rPr lang="en-US" dirty="0"/>
              <a:t>2. Immunological</a:t>
            </a:r>
          </a:p>
          <a:p>
            <a:pPr marL="609600" indent="-609600">
              <a:buFontTx/>
              <a:buNone/>
            </a:pPr>
            <a:r>
              <a:rPr lang="en-US" dirty="0"/>
              <a:t>3. Functional, due to strain of excessive accommodative strain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p>
            <a:endParaRPr lang="en-US" smtClean="0"/>
          </a:p>
        </p:txBody>
      </p:sp>
      <p:sp>
        <p:nvSpPr>
          <p:cNvPr id="5123" name="Rectangle 2"/>
          <p:cNvSpPr>
            <a:spLocks noGrp="1" noChangeArrowheads="1"/>
          </p:cNvSpPr>
          <p:nvPr>
            <p:ph type="title"/>
          </p:nvPr>
        </p:nvSpPr>
        <p:spPr/>
        <p:txBody>
          <a:bodyPr/>
          <a:lstStyle/>
          <a:p>
            <a:pPr eaLnBrk="1" hangingPunct="1"/>
            <a:r>
              <a:rPr lang="en-US" smtClean="0"/>
              <a:t>Lens</a:t>
            </a:r>
          </a:p>
        </p:txBody>
      </p:sp>
      <p:sp>
        <p:nvSpPr>
          <p:cNvPr id="5124" name="Rectangle 3"/>
          <p:cNvSpPr>
            <a:spLocks noGrp="1" noChangeArrowheads="1"/>
          </p:cNvSpPr>
          <p:nvPr>
            <p:ph type="body" idx="1"/>
          </p:nvPr>
        </p:nvSpPr>
        <p:spPr/>
        <p:txBody>
          <a:bodyPr/>
          <a:lstStyle/>
          <a:p>
            <a:pPr eaLnBrk="1" hangingPunct="1"/>
            <a:r>
              <a:rPr lang="en-US" smtClean="0"/>
              <a:t>Lens is suspended in eye by Zonules which are inserted on anterior surface and equatorial lens capsule and attached to ciliary body. Zonular fibres are series of fibrillin rich fibre.</a:t>
            </a:r>
          </a:p>
          <a:p>
            <a:pPr eaLnBrk="1" hangingPunct="1">
              <a:buFontTx/>
              <a:buNone/>
            </a:pPr>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B7097509-BCF2-4158-83F0-ADB793E996CF}" type="slidenum">
              <a:rPr lang="en-US"/>
              <a:pPr/>
              <a:t>30</a:t>
            </a:fld>
            <a:endParaRPr lang="en-US"/>
          </a:p>
        </p:txBody>
      </p:sp>
      <p:sp>
        <p:nvSpPr>
          <p:cNvPr id="64514" name="Rectangle 2"/>
          <p:cNvSpPr>
            <a:spLocks noGrp="1" noRot="1" noChangeArrowheads="1"/>
          </p:cNvSpPr>
          <p:nvPr>
            <p:ph type="title"/>
          </p:nvPr>
        </p:nvSpPr>
        <p:spPr/>
        <p:txBody>
          <a:bodyPr>
            <a:normAutofit/>
          </a:bodyPr>
          <a:lstStyle/>
          <a:p>
            <a:pPr algn="l"/>
            <a:r>
              <a:rPr lang="en-US" b="1" dirty="0"/>
              <a:t> </a:t>
            </a:r>
            <a:r>
              <a:rPr lang="en-US" b="1" dirty="0" smtClean="0"/>
              <a:t>Contd…</a:t>
            </a:r>
            <a:endParaRPr lang="en-US" b="1" dirty="0"/>
          </a:p>
        </p:txBody>
      </p:sp>
      <p:sp>
        <p:nvSpPr>
          <p:cNvPr id="64515" name="Rectangle 3"/>
          <p:cNvSpPr>
            <a:spLocks noGrp="1" noChangeArrowheads="1"/>
          </p:cNvSpPr>
          <p:nvPr>
            <p:ph type="body" idx="1"/>
          </p:nvPr>
        </p:nvSpPr>
        <p:spPr/>
        <p:txBody>
          <a:bodyPr/>
          <a:lstStyle/>
          <a:p>
            <a:pPr>
              <a:buFont typeface="Wingdings" pitchFamily="2" charset="2"/>
              <a:buNone/>
            </a:pPr>
            <a:r>
              <a:rPr lang="en-US" dirty="0"/>
              <a:t>4. Local Disturbances </a:t>
            </a:r>
          </a:p>
          <a:p>
            <a:pPr>
              <a:buFont typeface="Wingdings" pitchFamily="2" charset="2"/>
              <a:buNone/>
            </a:pPr>
            <a:r>
              <a:rPr lang="en-US" dirty="0"/>
              <a:t>	a. Nutritional supply</a:t>
            </a:r>
          </a:p>
          <a:p>
            <a:pPr>
              <a:buFont typeface="Wingdings" pitchFamily="2" charset="2"/>
              <a:buNone/>
            </a:pPr>
            <a:r>
              <a:rPr lang="en-US" dirty="0"/>
              <a:t>	b. Of the chemistry of lens due to </a:t>
            </a:r>
            <a:r>
              <a:rPr lang="en-US" dirty="0" smtClean="0"/>
              <a:t> disturbances </a:t>
            </a:r>
            <a:r>
              <a:rPr lang="en-US" dirty="0"/>
              <a:t>of permeability </a:t>
            </a:r>
          </a:p>
          <a:p>
            <a:pPr>
              <a:buFont typeface="Wingdings" pitchFamily="2" charset="2"/>
              <a:buNone/>
            </a:pPr>
            <a:r>
              <a:rPr lang="en-US" dirty="0"/>
              <a:t>	c. Radiational damage due to sunlight </a:t>
            </a:r>
          </a:p>
          <a:p>
            <a:pPr>
              <a:buFont typeface="Wingdings" pitchFamily="2" charset="2"/>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827161C0-F1B8-4EDB-92AB-3E0164033358}" type="slidenum">
              <a:rPr lang="en-US"/>
              <a:pPr/>
              <a:t>31</a:t>
            </a:fld>
            <a:endParaRPr lang="en-US"/>
          </a:p>
        </p:txBody>
      </p:sp>
      <p:sp>
        <p:nvSpPr>
          <p:cNvPr id="65538" name="Rectangle 2"/>
          <p:cNvSpPr>
            <a:spLocks noGrp="1" noRot="1" noChangeArrowheads="1"/>
          </p:cNvSpPr>
          <p:nvPr>
            <p:ph type="title"/>
          </p:nvPr>
        </p:nvSpPr>
        <p:spPr/>
        <p:txBody>
          <a:bodyPr>
            <a:normAutofit/>
          </a:bodyPr>
          <a:lstStyle/>
          <a:p>
            <a:pPr algn="l"/>
            <a:r>
              <a:rPr lang="en-US" b="1" dirty="0"/>
              <a:t> </a:t>
            </a:r>
            <a:r>
              <a:rPr lang="en-US" b="1" dirty="0" smtClean="0"/>
              <a:t>Contd…</a:t>
            </a:r>
            <a:endParaRPr lang="en-US" b="1" dirty="0"/>
          </a:p>
        </p:txBody>
      </p:sp>
      <p:sp>
        <p:nvSpPr>
          <p:cNvPr id="65539" name="Rectangle 3"/>
          <p:cNvSpPr>
            <a:spLocks noGrp="1" noChangeArrowheads="1"/>
          </p:cNvSpPr>
          <p:nvPr>
            <p:ph type="body" idx="1"/>
          </p:nvPr>
        </p:nvSpPr>
        <p:spPr/>
        <p:txBody>
          <a:bodyPr/>
          <a:lstStyle/>
          <a:p>
            <a:pPr>
              <a:buFont typeface="Wingdings" pitchFamily="2" charset="2"/>
              <a:buNone/>
            </a:pPr>
            <a:r>
              <a:rPr lang="en-US"/>
              <a:t>5. General metabolic disturbances </a:t>
            </a:r>
          </a:p>
          <a:p>
            <a:pPr>
              <a:buFont typeface="Wingdings" pitchFamily="2" charset="2"/>
              <a:buNone/>
            </a:pPr>
            <a:r>
              <a:rPr lang="en-US"/>
              <a:t>	a. changes in blood chemistry</a:t>
            </a:r>
          </a:p>
          <a:p>
            <a:pPr>
              <a:buFont typeface="Wingdings" pitchFamily="2" charset="2"/>
              <a:buNone/>
            </a:pPr>
            <a:r>
              <a:rPr lang="en-US"/>
              <a:t>	b. toxic states</a:t>
            </a:r>
          </a:p>
          <a:p>
            <a:pPr>
              <a:buFont typeface="Wingdings" pitchFamily="2" charset="2"/>
              <a:buNone/>
            </a:pPr>
            <a:r>
              <a:rPr lang="en-US"/>
              <a:t>	c. conditions of deficiency</a:t>
            </a:r>
          </a:p>
          <a:p>
            <a:pPr>
              <a:buFont typeface="Wingdings" pitchFamily="2" charset="2"/>
              <a:buNone/>
            </a:pPr>
            <a:r>
              <a:rPr lang="en-US"/>
              <a:t>	d. endocrine disturbances</a:t>
            </a:r>
          </a:p>
          <a:p>
            <a:pPr>
              <a:buFont typeface="Wingdings" pitchFamily="2" charset="2"/>
              <a:buNone/>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6BA53C2-7309-4399-B4FD-436145F3AE33}" type="slidenum">
              <a:rPr lang="en-US"/>
              <a:pPr/>
              <a:t>32</a:t>
            </a:fld>
            <a:endParaRPr lang="en-US"/>
          </a:p>
        </p:txBody>
      </p:sp>
      <p:sp>
        <p:nvSpPr>
          <p:cNvPr id="66562" name="Rectangle 2"/>
          <p:cNvSpPr>
            <a:spLocks noGrp="1" noRot="1" noChangeArrowheads="1"/>
          </p:cNvSpPr>
          <p:nvPr>
            <p:ph type="title"/>
          </p:nvPr>
        </p:nvSpPr>
        <p:spPr/>
        <p:txBody>
          <a:bodyPr/>
          <a:lstStyle/>
          <a:p>
            <a:r>
              <a:rPr lang="en-US" b="1" dirty="0" smtClean="0"/>
              <a:t>Miscellaneous causes</a:t>
            </a:r>
            <a:endParaRPr lang="en-US" b="1" dirty="0"/>
          </a:p>
        </p:txBody>
      </p:sp>
      <p:sp>
        <p:nvSpPr>
          <p:cNvPr id="66563" name="Rectangle 3"/>
          <p:cNvSpPr>
            <a:spLocks noGrp="1" noChangeArrowheads="1"/>
          </p:cNvSpPr>
          <p:nvPr>
            <p:ph type="body" idx="1"/>
          </p:nvPr>
        </p:nvSpPr>
        <p:spPr/>
        <p:txBody>
          <a:bodyPr/>
          <a:lstStyle/>
          <a:p>
            <a:r>
              <a:rPr lang="en-US" sz="2800" dirty="0"/>
              <a:t>Can be produced by: </a:t>
            </a:r>
          </a:p>
          <a:p>
            <a:pPr>
              <a:buFont typeface="Wingdings" pitchFamily="2" charset="2"/>
              <a:buNone/>
            </a:pPr>
            <a:r>
              <a:rPr lang="en-US" sz="2800" dirty="0"/>
              <a:t>	1. Mechanical injury – concussion, rupture of capsule</a:t>
            </a:r>
          </a:p>
          <a:p>
            <a:pPr>
              <a:buFont typeface="Wingdings" pitchFamily="2" charset="2"/>
              <a:buNone/>
            </a:pPr>
            <a:r>
              <a:rPr lang="en-US" sz="2800" dirty="0"/>
              <a:t>	2. Physical causes – Osmotic influences, cold and heat, acidity, electricity current</a:t>
            </a:r>
          </a:p>
          <a:p>
            <a:pPr>
              <a:buFont typeface="Wingdings" pitchFamily="2" charset="2"/>
              <a:buNone/>
            </a:pPr>
            <a:r>
              <a:rPr lang="en-US" sz="2800" dirty="0"/>
              <a:t>	3. Radiational Cataract – Micro-wave, thermal, UV and ionizing radiation</a:t>
            </a:r>
          </a:p>
          <a:p>
            <a:pPr>
              <a:buFont typeface="Wingdings" pitchFamily="2" charset="2"/>
              <a:buNone/>
            </a:pPr>
            <a:endParaRPr lang="en-US" sz="2800" dirty="0"/>
          </a:p>
          <a:p>
            <a:pPr>
              <a:buFont typeface="Wingdings" pitchFamily="2" charset="2"/>
              <a:buNone/>
            </a:pPr>
            <a:r>
              <a:rPr lang="en-US" sz="2800" dirty="0"/>
              <a:t>		</a:t>
            </a:r>
          </a:p>
          <a:p>
            <a:pPr>
              <a:buFont typeface="Wingdings" pitchFamily="2" charset="2"/>
              <a:buNone/>
            </a:pPr>
            <a:r>
              <a:rPr lang="en-US" sz="2800"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CBC436B-E605-45F4-B399-25F40DF7EE5A}" type="slidenum">
              <a:rPr lang="en-US"/>
              <a:pPr/>
              <a:t>33</a:t>
            </a:fld>
            <a:endParaRPr lang="en-US"/>
          </a:p>
        </p:txBody>
      </p:sp>
      <p:sp>
        <p:nvSpPr>
          <p:cNvPr id="67586" name="Rectangle 2"/>
          <p:cNvSpPr>
            <a:spLocks noGrp="1" noRot="1" noChangeArrowheads="1"/>
          </p:cNvSpPr>
          <p:nvPr>
            <p:ph type="title"/>
          </p:nvPr>
        </p:nvSpPr>
        <p:spPr/>
        <p:txBody>
          <a:bodyPr/>
          <a:lstStyle/>
          <a:p>
            <a:pPr algn="l"/>
            <a:r>
              <a:rPr lang="en-US" b="1" dirty="0" smtClean="0"/>
              <a:t>Contd…</a:t>
            </a:r>
            <a:endParaRPr lang="en-US" b="1" dirty="0"/>
          </a:p>
        </p:txBody>
      </p:sp>
      <p:sp>
        <p:nvSpPr>
          <p:cNvPr id="67587" name="Rectangle 3"/>
          <p:cNvSpPr>
            <a:spLocks noGrp="1" noChangeArrowheads="1"/>
          </p:cNvSpPr>
          <p:nvPr>
            <p:ph type="body" idx="1"/>
          </p:nvPr>
        </p:nvSpPr>
        <p:spPr/>
        <p:txBody>
          <a:bodyPr/>
          <a:lstStyle/>
          <a:p>
            <a:pPr marL="609600" indent="-609600">
              <a:buFontTx/>
              <a:buAutoNum type="arabicPeriod" startAt="4"/>
            </a:pPr>
            <a:r>
              <a:rPr lang="en-US"/>
              <a:t>Decrease in semi-permeability of capsule</a:t>
            </a:r>
          </a:p>
          <a:p>
            <a:pPr marL="609600" indent="-609600">
              <a:buFontTx/>
              <a:buAutoNum type="arabicPeriod" startAt="4"/>
            </a:pPr>
            <a:r>
              <a:rPr lang="en-US"/>
              <a:t>Interference with nutrient supply, anoxia and asphyxia</a:t>
            </a:r>
          </a:p>
          <a:p>
            <a:pPr marL="609600" indent="-609600">
              <a:buFontTx/>
              <a:buAutoNum type="arabicPeriod" startAt="4"/>
            </a:pPr>
            <a:r>
              <a:rPr lang="en-US"/>
              <a:t>Sugar Cataract – Galactose, xylose, glucose </a:t>
            </a:r>
          </a:p>
          <a:p>
            <a:pPr marL="609600" indent="-609600">
              <a:buFontTx/>
              <a:buAutoNum type="arabicPeriod" startAt="4"/>
            </a:pPr>
            <a:r>
              <a:rPr lang="en-US"/>
              <a:t>Deficiency cataract- lack of proteins, specific amino acids and vitamins </a:t>
            </a:r>
          </a:p>
          <a:p>
            <a:pPr marL="609600" indent="-609600">
              <a:buFontTx/>
              <a:buAutoNum type="arabicPeriod" startAt="4"/>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5408D0B6-87FD-46EF-B2D6-8A21FEA6DB2A}" type="slidenum">
              <a:rPr lang="en-US"/>
              <a:pPr/>
              <a:t>34</a:t>
            </a:fld>
            <a:endParaRPr lang="en-US"/>
          </a:p>
        </p:txBody>
      </p:sp>
      <p:sp>
        <p:nvSpPr>
          <p:cNvPr id="68610" name="Rectangle 2"/>
          <p:cNvSpPr>
            <a:spLocks noGrp="1" noRot="1" noChangeArrowheads="1"/>
          </p:cNvSpPr>
          <p:nvPr>
            <p:ph type="title"/>
          </p:nvPr>
        </p:nvSpPr>
        <p:spPr/>
        <p:txBody>
          <a:bodyPr/>
          <a:lstStyle/>
          <a:p>
            <a:pPr algn="l"/>
            <a:r>
              <a:rPr lang="en-US" b="1" dirty="0" smtClean="0"/>
              <a:t>Cont…</a:t>
            </a:r>
            <a:endParaRPr lang="en-US" b="1" dirty="0"/>
          </a:p>
        </p:txBody>
      </p:sp>
      <p:sp>
        <p:nvSpPr>
          <p:cNvPr id="68611" name="Rectangle 3"/>
          <p:cNvSpPr>
            <a:spLocks noGrp="1" noChangeArrowheads="1"/>
          </p:cNvSpPr>
          <p:nvPr>
            <p:ph type="body" idx="1"/>
          </p:nvPr>
        </p:nvSpPr>
        <p:spPr/>
        <p:txBody>
          <a:bodyPr/>
          <a:lstStyle/>
          <a:p>
            <a:pPr>
              <a:buFont typeface="Wingdings" pitchFamily="2" charset="2"/>
              <a:buNone/>
            </a:pPr>
            <a:r>
              <a:rPr lang="en-US"/>
              <a:t>8. A low calcium / phosphate ratio in the blood – parathyroidectomy and tetany</a:t>
            </a:r>
          </a:p>
          <a:p>
            <a:pPr>
              <a:buFont typeface="Wingdings" pitchFamily="2" charset="2"/>
              <a:buNone/>
            </a:pPr>
            <a:r>
              <a:rPr lang="en-US"/>
              <a:t>9. Endocrine Cataract</a:t>
            </a:r>
          </a:p>
          <a:p>
            <a:pPr>
              <a:buFont typeface="Wingdings" pitchFamily="2" charset="2"/>
              <a:buNone/>
            </a:pPr>
            <a:r>
              <a:rPr lang="en-US"/>
              <a:t>10. Toxic cataract – Naphthaline, dinitrophenol, paradichlorbenzene, thallium, cobalt, anti-mitotic agents, enzyme inhibitors, cataractogenic drugs</a:t>
            </a:r>
          </a:p>
          <a:p>
            <a:pPr>
              <a:buFont typeface="Wingdings" pitchFamily="2" charset="2"/>
              <a:buNone/>
            </a:pPr>
            <a:r>
              <a:rPr lang="en-US"/>
              <a:t>11. Due to systemic infections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514600"/>
            <a:ext cx="7772400" cy="1362075"/>
          </a:xfrm>
        </p:spPr>
        <p:txBody>
          <a:bodyPr>
            <a:noAutofit/>
          </a:bodyPr>
          <a:lstStyle/>
          <a:p>
            <a:pPr algn="ctr"/>
            <a:r>
              <a:rPr lang="en-US" sz="4400" dirty="0" smtClean="0"/>
              <a:t>Age Related (Senile) Cataract</a:t>
            </a:r>
            <a:br>
              <a:rPr lang="en-US" sz="4400" dirty="0" smtClean="0"/>
            </a:br>
            <a:endParaRPr lang="en-US" sz="4400" dirty="0"/>
          </a:p>
        </p:txBody>
      </p:sp>
      <p:sp>
        <p:nvSpPr>
          <p:cNvPr id="76803" name="Rectangle 1027"/>
          <p:cNvSpPr>
            <a:spLocks noGrp="1" noChangeArrowheads="1"/>
          </p:cNvSpPr>
          <p:nvPr>
            <p:ph type="body" idx="1"/>
          </p:nvPr>
        </p:nvSpPr>
        <p:spPr/>
        <p:txBody>
          <a:bodyPr>
            <a:normAutofit fontScale="92500" lnSpcReduction="20000"/>
          </a:bodyPr>
          <a:lstStyle/>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r>
              <a:rPr lang="en-US" dirty="0"/>
              <a:t>                     </a:t>
            </a:r>
            <a:endParaRPr lang="en-US" sz="4400" dirty="0"/>
          </a:p>
        </p:txBody>
      </p:sp>
      <p:sp>
        <p:nvSpPr>
          <p:cNvPr id="4" name="Slide Number Placeholder 4"/>
          <p:cNvSpPr>
            <a:spLocks noGrp="1"/>
          </p:cNvSpPr>
          <p:nvPr>
            <p:ph type="sldNum" sz="quarter" idx="12"/>
          </p:nvPr>
        </p:nvSpPr>
        <p:spPr/>
        <p:txBody>
          <a:bodyPr/>
          <a:lstStyle/>
          <a:p>
            <a:fld id="{81C284F0-B72B-479C-A60D-075AB75D97DA}"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5BCD7B8-B71F-4C7F-A2E6-AE030E210CCB}" type="slidenum">
              <a:rPr lang="en-US"/>
              <a:pPr/>
              <a:t>36</a:t>
            </a:fld>
            <a:endParaRPr lang="en-US"/>
          </a:p>
        </p:txBody>
      </p:sp>
      <p:sp>
        <p:nvSpPr>
          <p:cNvPr id="3074" name="Rectangle 2"/>
          <p:cNvSpPr>
            <a:spLocks noGrp="1" noRot="1" noChangeArrowheads="1"/>
          </p:cNvSpPr>
          <p:nvPr>
            <p:ph type="title"/>
          </p:nvPr>
        </p:nvSpPr>
        <p:spPr/>
        <p:txBody>
          <a:bodyPr/>
          <a:lstStyle/>
          <a:p>
            <a:r>
              <a:rPr lang="en-US" b="1" dirty="0"/>
              <a:t> Age Related Senile Cataract</a:t>
            </a:r>
          </a:p>
        </p:txBody>
      </p:sp>
      <p:sp>
        <p:nvSpPr>
          <p:cNvPr id="3075" name="Rectangle 3"/>
          <p:cNvSpPr>
            <a:spLocks noGrp="1" noChangeArrowheads="1"/>
          </p:cNvSpPr>
          <p:nvPr>
            <p:ph type="body" idx="1"/>
          </p:nvPr>
        </p:nvSpPr>
        <p:spPr/>
        <p:txBody>
          <a:bodyPr/>
          <a:lstStyle/>
          <a:p>
            <a:r>
              <a:rPr lang="en-US" dirty="0"/>
              <a:t>Age related cataract is universal in persons over 70 years of age. Both sexes are involved equally</a:t>
            </a:r>
            <a:r>
              <a:rPr lang="en-US" dirty="0" smtClean="0"/>
              <a:t>.*</a:t>
            </a:r>
            <a:endParaRPr lang="en-US" dirty="0"/>
          </a:p>
          <a:p>
            <a:r>
              <a:rPr lang="en-US" dirty="0"/>
              <a:t>There is considerable genetic influence.</a:t>
            </a:r>
          </a:p>
          <a:p>
            <a:r>
              <a:rPr lang="en-US" dirty="0"/>
              <a:t>Average age of onset of cataract is approximately 10 years earlier in tropical countries.</a:t>
            </a: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EB306BFF-81E0-4724-B19D-DCA41EE54557}" type="slidenum">
              <a:rPr lang="en-US"/>
              <a:pPr/>
              <a:t>37</a:t>
            </a:fld>
            <a:endParaRPr lang="en-US"/>
          </a:p>
        </p:txBody>
      </p:sp>
      <p:sp>
        <p:nvSpPr>
          <p:cNvPr id="4098" name="Rectangle 2"/>
          <p:cNvSpPr>
            <a:spLocks noGrp="1" noRot="1" noChangeArrowheads="1"/>
          </p:cNvSpPr>
          <p:nvPr>
            <p:ph type="title"/>
          </p:nvPr>
        </p:nvSpPr>
        <p:spPr/>
        <p:txBody>
          <a:bodyPr/>
          <a:lstStyle/>
          <a:p>
            <a:r>
              <a:rPr lang="en-US"/>
              <a:t> Senile Cataract</a:t>
            </a:r>
          </a:p>
        </p:txBody>
      </p:sp>
      <p:sp>
        <p:nvSpPr>
          <p:cNvPr id="4099" name="Rectangle 3"/>
          <p:cNvSpPr>
            <a:spLocks noGrp="1" noChangeArrowheads="1"/>
          </p:cNvSpPr>
          <p:nvPr>
            <p:ph type="body" idx="1"/>
          </p:nvPr>
        </p:nvSpPr>
        <p:spPr/>
        <p:txBody>
          <a:bodyPr/>
          <a:lstStyle/>
          <a:p>
            <a:pPr marL="609600" indent="-609600">
              <a:buFont typeface="Wingdings" pitchFamily="2" charset="2"/>
              <a:buNone/>
            </a:pPr>
            <a:r>
              <a:rPr lang="en-US" dirty="0"/>
              <a:t>Types:</a:t>
            </a:r>
          </a:p>
          <a:p>
            <a:pPr marL="609600" indent="-609600">
              <a:buFontTx/>
              <a:buAutoNum type="arabicPeriod"/>
            </a:pPr>
            <a:r>
              <a:rPr lang="en-US" b="1" dirty="0"/>
              <a:t>Cortical Cataract</a:t>
            </a:r>
            <a:r>
              <a:rPr lang="en-US" dirty="0"/>
              <a:t>: Wherein classical sign of hydration followed by coagulation of protein appears in cortex</a:t>
            </a:r>
          </a:p>
          <a:p>
            <a:pPr marL="609600" indent="-609600">
              <a:buFontTx/>
              <a:buAutoNum type="arabicPeriod"/>
            </a:pPr>
            <a:r>
              <a:rPr lang="en-US" b="1" dirty="0"/>
              <a:t>Nuclear or Sclerotic Cataract</a:t>
            </a:r>
            <a:r>
              <a:rPr lang="en-US" dirty="0"/>
              <a:t>: Here the essential feature is slow necrosis of nucleus.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C46A7935-B42F-453F-A886-04938D8546EA}" type="slidenum">
              <a:rPr lang="en-US"/>
              <a:pPr/>
              <a:t>38</a:t>
            </a:fld>
            <a:endParaRPr lang="en-US"/>
          </a:p>
        </p:txBody>
      </p:sp>
      <p:sp>
        <p:nvSpPr>
          <p:cNvPr id="5122" name="Rectangle 2"/>
          <p:cNvSpPr>
            <a:spLocks noGrp="1" noRot="1" noChangeArrowheads="1"/>
          </p:cNvSpPr>
          <p:nvPr>
            <p:ph type="title"/>
          </p:nvPr>
        </p:nvSpPr>
        <p:spPr/>
        <p:txBody>
          <a:bodyPr/>
          <a:lstStyle/>
          <a:p>
            <a:r>
              <a:rPr lang="en-US" b="1" dirty="0"/>
              <a:t> Cortical Cataract</a:t>
            </a:r>
          </a:p>
        </p:txBody>
      </p:sp>
      <p:sp>
        <p:nvSpPr>
          <p:cNvPr id="5123" name="Rectangle 3"/>
          <p:cNvSpPr>
            <a:spLocks noGrp="1" noChangeArrowheads="1"/>
          </p:cNvSpPr>
          <p:nvPr>
            <p:ph type="body" idx="1"/>
          </p:nvPr>
        </p:nvSpPr>
        <p:spPr/>
        <p:txBody>
          <a:bodyPr/>
          <a:lstStyle/>
          <a:p>
            <a:pPr>
              <a:lnSpc>
                <a:spcPct val="90000"/>
              </a:lnSpc>
              <a:buNone/>
            </a:pPr>
            <a:r>
              <a:rPr lang="en-US" dirty="0" smtClean="0"/>
              <a:t>1. Demarcation </a:t>
            </a:r>
            <a:r>
              <a:rPr lang="en-US" dirty="0"/>
              <a:t>of cortical fibres due to their separation by fluid (</a:t>
            </a:r>
            <a:r>
              <a:rPr lang="en-US" b="1" dirty="0">
                <a:solidFill>
                  <a:schemeClr val="tx2"/>
                </a:solidFill>
              </a:rPr>
              <a:t>Lamellar Separation</a:t>
            </a:r>
            <a:r>
              <a:rPr lang="en-US" dirty="0" smtClean="0"/>
              <a:t>)</a:t>
            </a:r>
          </a:p>
          <a:p>
            <a:pPr>
              <a:lnSpc>
                <a:spcPct val="90000"/>
              </a:lnSpc>
              <a:buNone/>
            </a:pPr>
            <a:r>
              <a:rPr lang="en-US" dirty="0" smtClean="0"/>
              <a:t> </a:t>
            </a:r>
          </a:p>
          <a:p>
            <a:pPr>
              <a:lnSpc>
                <a:spcPct val="90000"/>
              </a:lnSpc>
            </a:pPr>
            <a:r>
              <a:rPr lang="en-US" dirty="0" smtClean="0"/>
              <a:t>Increased </a:t>
            </a:r>
            <a:r>
              <a:rPr lang="en-US" dirty="0"/>
              <a:t>refractive index of cortex gives a grey appearance to the pupil as against the blackness seen in the young. The greyness is due to increase in reflection and scattering of light (and not due to cataractous changes)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93501EA8-994C-4995-B515-9153F0D1E80A}" type="slidenum">
              <a:rPr lang="en-US"/>
              <a:pPr/>
              <a:t>39</a:t>
            </a:fld>
            <a:endParaRPr lang="en-US"/>
          </a:p>
        </p:txBody>
      </p:sp>
      <p:sp>
        <p:nvSpPr>
          <p:cNvPr id="6146" name="Rectangle 2"/>
          <p:cNvSpPr>
            <a:spLocks noGrp="1" noRot="1" noChangeArrowheads="1"/>
          </p:cNvSpPr>
          <p:nvPr>
            <p:ph type="title"/>
          </p:nvPr>
        </p:nvSpPr>
        <p:spPr/>
        <p:txBody>
          <a:bodyPr/>
          <a:lstStyle/>
          <a:p>
            <a:pPr algn="l"/>
            <a:r>
              <a:rPr lang="en-US" b="1" dirty="0" smtClean="0"/>
              <a:t>Contd…</a:t>
            </a:r>
            <a:endParaRPr lang="en-US" b="1" dirty="0"/>
          </a:p>
        </p:txBody>
      </p:sp>
      <p:sp>
        <p:nvSpPr>
          <p:cNvPr id="6147" name="Rectangle 3"/>
          <p:cNvSpPr>
            <a:spLocks noGrp="1" noChangeArrowheads="1"/>
          </p:cNvSpPr>
          <p:nvPr>
            <p:ph type="body" idx="1"/>
          </p:nvPr>
        </p:nvSpPr>
        <p:spPr/>
        <p:txBody>
          <a:bodyPr>
            <a:noAutofit/>
          </a:bodyPr>
          <a:lstStyle/>
          <a:p>
            <a:pPr>
              <a:buNone/>
            </a:pPr>
            <a:r>
              <a:rPr lang="en-US" dirty="0" smtClean="0"/>
              <a:t>2. </a:t>
            </a:r>
            <a:r>
              <a:rPr lang="en-US" b="1" dirty="0" smtClean="0">
                <a:solidFill>
                  <a:schemeClr val="tx2"/>
                </a:solidFill>
              </a:rPr>
              <a:t>Incipient </a:t>
            </a:r>
            <a:r>
              <a:rPr lang="en-US" b="1" dirty="0">
                <a:solidFill>
                  <a:schemeClr val="tx2"/>
                </a:solidFill>
              </a:rPr>
              <a:t>cataract</a:t>
            </a:r>
            <a:r>
              <a:rPr lang="en-US" dirty="0"/>
              <a:t>: Wedge shaped spokes of opacities with clear areas in between them appear in peripheral lens and are common in lower nasal quadrant (</a:t>
            </a:r>
            <a:r>
              <a:rPr lang="en-US" b="1" dirty="0"/>
              <a:t>Cuneiform opacities</a:t>
            </a:r>
            <a:r>
              <a:rPr lang="en-US" dirty="0"/>
              <a:t>) . These opacities lies in the cortex in front and behind the nucleus. There is </a:t>
            </a:r>
            <a:r>
              <a:rPr lang="en-US" dirty="0" smtClean="0"/>
              <a:t>sectoral </a:t>
            </a:r>
            <a:r>
              <a:rPr lang="en-US" dirty="0"/>
              <a:t>alteration in refractive indices of the lens fibres, producing irregularities in refraction. Patient experience visual deterioration and polyopia.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p>
            <a:endParaRPr lang="en-US" smtClean="0"/>
          </a:p>
        </p:txBody>
      </p:sp>
      <p:sp>
        <p:nvSpPr>
          <p:cNvPr id="6147" name="Rectangle 2"/>
          <p:cNvSpPr>
            <a:spLocks noGrp="1" noChangeArrowheads="1"/>
          </p:cNvSpPr>
          <p:nvPr>
            <p:ph type="title"/>
          </p:nvPr>
        </p:nvSpPr>
        <p:spPr/>
        <p:txBody>
          <a:bodyPr/>
          <a:lstStyle/>
          <a:p>
            <a:pPr eaLnBrk="1" hangingPunct="1"/>
            <a:r>
              <a:rPr lang="en-US" smtClean="0"/>
              <a:t> Lens - Anatomy</a:t>
            </a:r>
          </a:p>
        </p:txBody>
      </p:sp>
      <p:sp>
        <p:nvSpPr>
          <p:cNvPr id="6148" name="Rectangle 3"/>
          <p:cNvSpPr>
            <a:spLocks noGrp="1" noChangeArrowheads="1"/>
          </p:cNvSpPr>
          <p:nvPr>
            <p:ph type="body" idx="1"/>
          </p:nvPr>
        </p:nvSpPr>
        <p:spPr/>
        <p:txBody>
          <a:bodyPr/>
          <a:lstStyle/>
          <a:p>
            <a:pPr eaLnBrk="1" hangingPunct="1">
              <a:lnSpc>
                <a:spcPct val="90000"/>
              </a:lnSpc>
            </a:pPr>
            <a:r>
              <a:rPr lang="en-US" sz="2800" smtClean="0"/>
              <a:t>Histologically lens consists of three major components:*</a:t>
            </a:r>
          </a:p>
          <a:p>
            <a:pPr eaLnBrk="1" hangingPunct="1">
              <a:lnSpc>
                <a:spcPct val="90000"/>
              </a:lnSpc>
              <a:buFontTx/>
              <a:buNone/>
            </a:pPr>
            <a:r>
              <a:rPr lang="en-US" sz="2800" smtClean="0"/>
              <a:t>	1. </a:t>
            </a:r>
            <a:r>
              <a:rPr lang="en-US" sz="2800" b="1" smtClean="0"/>
              <a:t>Capsule </a:t>
            </a:r>
            <a:r>
              <a:rPr lang="en-US" sz="2800" smtClean="0"/>
              <a:t>– is a thick collagenese basement membrane which is transparent, elastic acellular envelop, thick at anterior pre-equatorial region (21 micron m), thinnest at the posterior pole (4 micron m). Anterior pole is approximately 14 micron m thick. It contains the epithelial cells and fibres as a structural unit and allows a passage of small molecules both into and out of lens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白内障初发期"/>
          <p:cNvPicPr>
            <a:picLocks noGrp="1" noChangeAspect="1" noChangeArrowheads="1"/>
          </p:cNvPicPr>
          <p:nvPr>
            <p:ph idx="1"/>
          </p:nvPr>
        </p:nvPicPr>
        <p:blipFill>
          <a:blip r:embed="rId2"/>
          <a:srcRect/>
          <a:stretch>
            <a:fillRect/>
          </a:stretch>
        </p:blipFill>
        <p:spPr bwMode="auto">
          <a:xfrm>
            <a:off x="762000" y="1981200"/>
            <a:ext cx="3444240" cy="3026664"/>
          </a:xfrm>
          <a:prstGeom prst="rect">
            <a:avLst/>
          </a:prstGeom>
          <a:noFill/>
        </p:spPr>
      </p:pic>
      <p:pic>
        <p:nvPicPr>
          <p:cNvPr id="5" name="Picture 5" descr="老年皮质性白内障"/>
          <p:cNvPicPr>
            <a:picLocks noChangeAspect="1" noChangeArrowheads="1"/>
          </p:cNvPicPr>
          <p:nvPr/>
        </p:nvPicPr>
        <p:blipFill>
          <a:blip r:embed="rId3"/>
          <a:srcRect/>
          <a:stretch>
            <a:fillRect/>
          </a:stretch>
        </p:blipFill>
        <p:spPr bwMode="auto">
          <a:xfrm>
            <a:off x="4876800" y="1981200"/>
            <a:ext cx="3886200" cy="30067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7CEF8F6-BF8F-4C9E-802D-B20918B3D1DA}" type="slidenum">
              <a:rPr lang="en-US"/>
              <a:pPr/>
              <a:t>41</a:t>
            </a:fld>
            <a:endParaRPr lang="en-US"/>
          </a:p>
        </p:txBody>
      </p:sp>
      <p:sp>
        <p:nvSpPr>
          <p:cNvPr id="7170" name="Rectangle 2"/>
          <p:cNvSpPr>
            <a:spLocks noGrp="1" noRot="1" noChangeArrowheads="1"/>
          </p:cNvSpPr>
          <p:nvPr>
            <p:ph type="title"/>
          </p:nvPr>
        </p:nvSpPr>
        <p:spPr/>
        <p:txBody>
          <a:bodyPr/>
          <a:lstStyle/>
          <a:p>
            <a:pPr algn="l"/>
            <a:r>
              <a:rPr lang="en-US" b="1" dirty="0"/>
              <a:t> </a:t>
            </a:r>
            <a:r>
              <a:rPr lang="en-US" b="1" dirty="0" smtClean="0"/>
              <a:t>Contd…</a:t>
            </a:r>
            <a:endParaRPr lang="en-US" b="1" dirty="0"/>
          </a:p>
        </p:txBody>
      </p:sp>
      <p:sp>
        <p:nvSpPr>
          <p:cNvPr id="7171" name="Rectangle 3"/>
          <p:cNvSpPr>
            <a:spLocks noGrp="1" noChangeArrowheads="1"/>
          </p:cNvSpPr>
          <p:nvPr>
            <p:ph type="body" idx="1"/>
          </p:nvPr>
        </p:nvSpPr>
        <p:spPr/>
        <p:txBody>
          <a:bodyPr/>
          <a:lstStyle/>
          <a:p>
            <a:pPr>
              <a:buNone/>
            </a:pPr>
            <a:r>
              <a:rPr lang="en-US" dirty="0" smtClean="0"/>
              <a:t>3. </a:t>
            </a:r>
            <a:r>
              <a:rPr lang="en-US" b="1" dirty="0" smtClean="0">
                <a:solidFill>
                  <a:schemeClr val="tx2"/>
                </a:solidFill>
              </a:rPr>
              <a:t>Cupuliform </a:t>
            </a:r>
            <a:r>
              <a:rPr lang="en-US" b="1" dirty="0">
                <a:solidFill>
                  <a:schemeClr val="tx2"/>
                </a:solidFill>
              </a:rPr>
              <a:t>Cataract</a:t>
            </a:r>
            <a:r>
              <a:rPr lang="en-US" dirty="0"/>
              <a:t>: consisting of dense aggregation of opacities just beneath the capsule in posterior cortex. It is difficult to see with ophthalmoscope but can be detected as a dark shadow on distant direct ophthalmoscopy. Being near the nodal point of the eye the vision is diminished considerably.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64FC8B00-EB6E-4C8E-B701-33A61E4FA5C2}" type="slidenum">
              <a:rPr lang="en-US"/>
              <a:pPr/>
              <a:t>42</a:t>
            </a:fld>
            <a:endParaRPr lang="en-US"/>
          </a:p>
        </p:txBody>
      </p:sp>
      <p:sp>
        <p:nvSpPr>
          <p:cNvPr id="8194" name="Rectangle 2"/>
          <p:cNvSpPr>
            <a:spLocks noGrp="1" noRot="1" noChangeArrowheads="1"/>
          </p:cNvSpPr>
          <p:nvPr>
            <p:ph type="title"/>
          </p:nvPr>
        </p:nvSpPr>
        <p:spPr/>
        <p:txBody>
          <a:bodyPr/>
          <a:lstStyle/>
          <a:p>
            <a:pPr algn="l"/>
            <a:r>
              <a:rPr lang="en-US" b="1" dirty="0"/>
              <a:t> </a:t>
            </a:r>
            <a:r>
              <a:rPr lang="en-US" b="1" dirty="0" smtClean="0"/>
              <a:t>Contd…</a:t>
            </a:r>
            <a:endParaRPr lang="en-US" b="1" dirty="0"/>
          </a:p>
        </p:txBody>
      </p:sp>
      <p:sp>
        <p:nvSpPr>
          <p:cNvPr id="8195" name="Rectangle 3"/>
          <p:cNvSpPr>
            <a:spLocks noGrp="1" noChangeArrowheads="1"/>
          </p:cNvSpPr>
          <p:nvPr>
            <p:ph type="body" idx="1"/>
          </p:nvPr>
        </p:nvSpPr>
        <p:spPr/>
        <p:txBody>
          <a:bodyPr>
            <a:normAutofit lnSpcReduction="10000"/>
          </a:bodyPr>
          <a:lstStyle/>
          <a:p>
            <a:pPr>
              <a:buNone/>
            </a:pPr>
            <a:r>
              <a:rPr lang="en-US" dirty="0" smtClean="0"/>
              <a:t>4. </a:t>
            </a:r>
            <a:r>
              <a:rPr lang="en-US" b="1" dirty="0" smtClean="0">
                <a:solidFill>
                  <a:schemeClr val="tx2"/>
                </a:solidFill>
              </a:rPr>
              <a:t>Perinuclear </a:t>
            </a:r>
            <a:r>
              <a:rPr lang="en-US" b="1" dirty="0">
                <a:solidFill>
                  <a:schemeClr val="tx2"/>
                </a:solidFill>
              </a:rPr>
              <a:t>Punctate Cataract</a:t>
            </a:r>
            <a:r>
              <a:rPr lang="en-US" dirty="0"/>
              <a:t>: Appears in elderly people often in association with a coronary cataract. </a:t>
            </a:r>
            <a:endParaRPr lang="en-US" dirty="0" smtClean="0"/>
          </a:p>
          <a:p>
            <a:pPr>
              <a:buNone/>
            </a:pPr>
            <a:r>
              <a:rPr lang="en-US" dirty="0" smtClean="0"/>
              <a:t>	Recognized </a:t>
            </a:r>
            <a:r>
              <a:rPr lang="en-US" dirty="0"/>
              <a:t>by a thickening and intensification of the appearance of the anterior and posterior bands of the adult nucleus, multiple small opaque dots with large plaques are seen in the deeper layers forming concentric lines and cloudy patches.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72D84C1E-D9E7-4C7F-A3CB-C68DBF448D81}" type="slidenum">
              <a:rPr lang="en-US"/>
              <a:pPr/>
              <a:t>43</a:t>
            </a:fld>
            <a:endParaRPr lang="en-US"/>
          </a:p>
        </p:txBody>
      </p:sp>
      <p:sp>
        <p:nvSpPr>
          <p:cNvPr id="9218" name="Rectangle 2"/>
          <p:cNvSpPr>
            <a:spLocks noGrp="1" noRot="1" noChangeArrowheads="1"/>
          </p:cNvSpPr>
          <p:nvPr>
            <p:ph type="title"/>
          </p:nvPr>
        </p:nvSpPr>
        <p:spPr/>
        <p:txBody>
          <a:bodyPr/>
          <a:lstStyle/>
          <a:p>
            <a:pPr algn="l"/>
            <a:r>
              <a:rPr lang="en-US" b="1" dirty="0" smtClean="0"/>
              <a:t>Contd…</a:t>
            </a:r>
            <a:endParaRPr lang="en-US" b="1" dirty="0"/>
          </a:p>
        </p:txBody>
      </p:sp>
      <p:sp>
        <p:nvSpPr>
          <p:cNvPr id="9219" name="Rectangle 3"/>
          <p:cNvSpPr>
            <a:spLocks noGrp="1" noChangeArrowheads="1"/>
          </p:cNvSpPr>
          <p:nvPr>
            <p:ph type="body" idx="1"/>
          </p:nvPr>
        </p:nvSpPr>
        <p:spPr/>
        <p:txBody>
          <a:bodyPr/>
          <a:lstStyle/>
          <a:p>
            <a:pPr>
              <a:lnSpc>
                <a:spcPct val="90000"/>
              </a:lnSpc>
            </a:pPr>
            <a:r>
              <a:rPr lang="en-US" dirty="0"/>
              <a:t>Incipient cataract stage is followed by diffuse and irregular opacification of deeper layer of cortex which becomes cloudy and eventually uniform white and opaque. Progressive hydration of cortex may cause swelling of the lens, making the anterior chamber shallow (</a:t>
            </a:r>
            <a:r>
              <a:rPr lang="en-US" b="1" dirty="0">
                <a:solidFill>
                  <a:schemeClr val="tx2"/>
                </a:solidFill>
              </a:rPr>
              <a:t>intumescent cataract</a:t>
            </a:r>
            <a:r>
              <a:rPr lang="en-US" dirty="0"/>
              <a:t>) eventually entire cortex becomes opaque, swelling subside and cataract is termed as </a:t>
            </a:r>
            <a:r>
              <a:rPr lang="en-US" b="1" dirty="0">
                <a:solidFill>
                  <a:schemeClr val="tx2"/>
                </a:solidFill>
              </a:rPr>
              <a:t>mature</a:t>
            </a:r>
            <a:r>
              <a:rPr lang="en-U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476250"/>
            <a:ext cx="7924800" cy="927100"/>
          </a:xfrm>
        </p:spPr>
        <p:txBody>
          <a:bodyPr/>
          <a:lstStyle/>
          <a:p>
            <a:pPr algn="ctr"/>
            <a:endParaRPr lang="en-US" altLang="zh-CN" dirty="0">
              <a:ea typeface="宋体" pitchFamily="2" charset="-122"/>
            </a:endParaRPr>
          </a:p>
        </p:txBody>
      </p:sp>
      <p:sp>
        <p:nvSpPr>
          <p:cNvPr id="168963" name="Rectangle 3"/>
          <p:cNvSpPr>
            <a:spLocks noGrp="1" noChangeArrowheads="1"/>
          </p:cNvSpPr>
          <p:nvPr>
            <p:ph type="body" idx="1"/>
          </p:nvPr>
        </p:nvSpPr>
        <p:spPr>
          <a:xfrm>
            <a:off x="0" y="1447800"/>
            <a:ext cx="5545137" cy="4525962"/>
          </a:xfrm>
        </p:spPr>
        <p:txBody>
          <a:bodyPr>
            <a:normAutofit/>
          </a:bodyPr>
          <a:lstStyle/>
          <a:p>
            <a:pPr lvl="1">
              <a:buFontTx/>
              <a:buNone/>
            </a:pPr>
            <a:r>
              <a:rPr lang="en-US" altLang="zh-CN" sz="3200" dirty="0" smtClean="0">
                <a:ea typeface="宋体" pitchFamily="2" charset="-122"/>
              </a:rPr>
              <a:t>Intumescent stage (immature</a:t>
            </a:r>
            <a:r>
              <a:rPr lang="en-US" altLang="zh-CN" sz="3200" dirty="0">
                <a:ea typeface="宋体" pitchFamily="2" charset="-122"/>
              </a:rPr>
              <a:t>):</a:t>
            </a:r>
          </a:p>
          <a:p>
            <a:pPr lvl="2"/>
            <a:r>
              <a:rPr lang="en-US" altLang="zh-CN" sz="3200" dirty="0">
                <a:ea typeface="宋体" pitchFamily="2" charset="-122"/>
              </a:rPr>
              <a:t>iris projection</a:t>
            </a:r>
            <a:endParaRPr lang="en-US" altLang="zh-CN" sz="3200" dirty="0">
              <a:latin typeface="楷体_GB2312" pitchFamily="49" charset="-122"/>
              <a:ea typeface="楷体_GB2312" pitchFamily="49" charset="-122"/>
            </a:endParaRPr>
          </a:p>
          <a:p>
            <a:pPr lvl="2"/>
            <a:endParaRPr lang="en-US" altLang="zh-CN" sz="3200" dirty="0">
              <a:latin typeface="楷体_GB2312" pitchFamily="49" charset="-122"/>
              <a:ea typeface="楷体_GB2312" pitchFamily="49" charset="-122"/>
            </a:endParaRPr>
          </a:p>
          <a:p>
            <a:pPr lvl="2"/>
            <a:endParaRPr lang="en-US" altLang="zh-CN" sz="3200" dirty="0">
              <a:latin typeface="楷体_GB2312" pitchFamily="49" charset="-122"/>
              <a:ea typeface="楷体_GB2312" pitchFamily="49" charset="-122"/>
            </a:endParaRPr>
          </a:p>
          <a:p>
            <a:pPr lvl="2"/>
            <a:r>
              <a:rPr lang="en-US" altLang="zh-CN" sz="3200" b="1" dirty="0" smtClean="0">
                <a:ea typeface="楷体_GB2312" pitchFamily="49" charset="-122"/>
              </a:rPr>
              <a:t>Induces  </a:t>
            </a:r>
            <a:r>
              <a:rPr lang="en-US" altLang="zh-CN" sz="3200" b="1" dirty="0">
                <a:ea typeface="楷体_GB2312" pitchFamily="49" charset="-122"/>
              </a:rPr>
              <a:t>acute angle-closure glaucoma</a:t>
            </a:r>
          </a:p>
        </p:txBody>
      </p:sp>
      <p:pic>
        <p:nvPicPr>
          <p:cNvPr id="168964" name="Picture 4" descr="虹膜投影"/>
          <p:cNvPicPr>
            <a:picLocks noChangeAspect="1" noChangeArrowheads="1"/>
          </p:cNvPicPr>
          <p:nvPr/>
        </p:nvPicPr>
        <p:blipFill>
          <a:blip r:embed="rId2"/>
          <a:srcRect/>
          <a:stretch>
            <a:fillRect/>
          </a:stretch>
        </p:blipFill>
        <p:spPr bwMode="auto">
          <a:xfrm>
            <a:off x="5867400" y="2286000"/>
            <a:ext cx="2735263" cy="2090738"/>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Mature cataract</a:t>
            </a:r>
            <a:endParaRPr lang="en-US" dirty="0"/>
          </a:p>
        </p:txBody>
      </p:sp>
      <p:pic>
        <p:nvPicPr>
          <p:cNvPr id="4" name="Picture 4" descr="白内障2"/>
          <p:cNvPicPr>
            <a:picLocks noGrp="1" noChangeAspect="1" noChangeArrowheads="1"/>
          </p:cNvPicPr>
          <p:nvPr>
            <p:ph idx="1"/>
          </p:nvPr>
        </p:nvPicPr>
        <p:blipFill>
          <a:blip r:embed="rId2"/>
          <a:srcRect/>
          <a:stretch>
            <a:fillRect/>
          </a:stretch>
        </p:blipFill>
        <p:spPr bwMode="auto">
          <a:xfrm>
            <a:off x="1981200" y="1981200"/>
            <a:ext cx="5029200" cy="3809999"/>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669D5F11-9B82-449B-A8C1-2A33DEBF6C81}" type="slidenum">
              <a:rPr lang="en-US"/>
              <a:pPr/>
              <a:t>46</a:t>
            </a:fld>
            <a:endParaRPr lang="en-US"/>
          </a:p>
        </p:txBody>
      </p:sp>
      <p:sp>
        <p:nvSpPr>
          <p:cNvPr id="10242" name="Rectangle 2"/>
          <p:cNvSpPr>
            <a:spLocks noGrp="1" noRot="1" noChangeArrowheads="1"/>
          </p:cNvSpPr>
          <p:nvPr>
            <p:ph type="title"/>
          </p:nvPr>
        </p:nvSpPr>
        <p:spPr/>
        <p:txBody>
          <a:bodyPr/>
          <a:lstStyle/>
          <a:p>
            <a:pPr algn="l"/>
            <a:r>
              <a:rPr lang="en-US" b="1" dirty="0" smtClean="0"/>
              <a:t>Contd…</a:t>
            </a:r>
            <a:endParaRPr lang="en-US" b="1" dirty="0"/>
          </a:p>
        </p:txBody>
      </p:sp>
      <p:sp>
        <p:nvSpPr>
          <p:cNvPr id="10243" name="Rectangle 3"/>
          <p:cNvSpPr>
            <a:spLocks noGrp="1" noChangeArrowheads="1"/>
          </p:cNvSpPr>
          <p:nvPr>
            <p:ph type="body" idx="1"/>
          </p:nvPr>
        </p:nvSpPr>
        <p:spPr/>
        <p:txBody>
          <a:bodyPr/>
          <a:lstStyle/>
          <a:p>
            <a:r>
              <a:rPr lang="en-US" dirty="0"/>
              <a:t>In the mean time the nucleus suffers progressive sclerosis.  If the process is allowed  to go uninterruptedly, the stage of hypermaturity sets in.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0782D622-99DD-4CCB-8B70-CE5DD9FB407C}" type="slidenum">
              <a:rPr lang="en-US"/>
              <a:pPr/>
              <a:t>47</a:t>
            </a:fld>
            <a:endParaRPr lang="en-US"/>
          </a:p>
        </p:txBody>
      </p:sp>
      <p:sp>
        <p:nvSpPr>
          <p:cNvPr id="11266" name="Rectangle 2"/>
          <p:cNvSpPr>
            <a:spLocks noGrp="1" noRot="1" noChangeArrowheads="1"/>
          </p:cNvSpPr>
          <p:nvPr>
            <p:ph type="title"/>
          </p:nvPr>
        </p:nvSpPr>
        <p:spPr/>
        <p:txBody>
          <a:bodyPr/>
          <a:lstStyle/>
          <a:p>
            <a:r>
              <a:rPr lang="en-US" b="1" dirty="0"/>
              <a:t>Hypermature Cataract</a:t>
            </a:r>
          </a:p>
        </p:txBody>
      </p:sp>
      <p:sp>
        <p:nvSpPr>
          <p:cNvPr id="11267" name="Rectangle 3"/>
          <p:cNvSpPr>
            <a:spLocks noGrp="1" noChangeArrowheads="1"/>
          </p:cNvSpPr>
          <p:nvPr>
            <p:ph type="body" idx="1"/>
          </p:nvPr>
        </p:nvSpPr>
        <p:spPr/>
        <p:txBody>
          <a:bodyPr/>
          <a:lstStyle/>
          <a:p>
            <a:r>
              <a:rPr lang="en-US" dirty="0"/>
              <a:t>Types of hypermature cataract: </a:t>
            </a:r>
          </a:p>
          <a:p>
            <a:pPr>
              <a:buFont typeface="Wingdings" pitchFamily="2" charset="2"/>
              <a:buNone/>
            </a:pPr>
            <a:r>
              <a:rPr lang="en-US" dirty="0" smtClean="0"/>
              <a:t>a</a:t>
            </a:r>
            <a:r>
              <a:rPr lang="en-US" dirty="0"/>
              <a:t>. </a:t>
            </a:r>
            <a:r>
              <a:rPr lang="en-US" b="1" dirty="0">
                <a:solidFill>
                  <a:schemeClr val="tx2"/>
                </a:solidFill>
              </a:rPr>
              <a:t>Hypermature shrunken cataract-</a:t>
            </a:r>
            <a:r>
              <a:rPr lang="en-US" dirty="0">
                <a:solidFill>
                  <a:schemeClr val="tx2"/>
                </a:solidFill>
              </a:rPr>
              <a:t> </a:t>
            </a:r>
            <a:r>
              <a:rPr lang="en-US" dirty="0"/>
              <a:t>when cortex disintegrate and transform into pultaceous mass. The lens become inspissated and shrunken, the anterior capsule become thickened. A dense white capsular cataract (sometimes with capsular calcification)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5CF871E-5928-4E88-B68B-A124D5320F17}" type="slidenum">
              <a:rPr lang="en-US"/>
              <a:pPr/>
              <a:t>48</a:t>
            </a:fld>
            <a:endParaRPr lang="en-US"/>
          </a:p>
        </p:txBody>
      </p:sp>
      <p:sp>
        <p:nvSpPr>
          <p:cNvPr id="12290" name="Rectangle 2"/>
          <p:cNvSpPr>
            <a:spLocks noGrp="1" noRot="1" noChangeArrowheads="1"/>
          </p:cNvSpPr>
          <p:nvPr>
            <p:ph type="title"/>
          </p:nvPr>
        </p:nvSpPr>
        <p:spPr/>
        <p:txBody>
          <a:bodyPr/>
          <a:lstStyle/>
          <a:p>
            <a:r>
              <a:rPr lang="en-US" b="1" dirty="0"/>
              <a:t>Hypermature Cataract</a:t>
            </a:r>
          </a:p>
        </p:txBody>
      </p:sp>
      <p:sp>
        <p:nvSpPr>
          <p:cNvPr id="12291" name="Rectangle 3"/>
          <p:cNvSpPr>
            <a:spLocks noGrp="1" noChangeArrowheads="1"/>
          </p:cNvSpPr>
          <p:nvPr>
            <p:ph type="body" idx="1"/>
          </p:nvPr>
        </p:nvSpPr>
        <p:spPr/>
        <p:txBody>
          <a:bodyPr/>
          <a:lstStyle/>
          <a:p>
            <a:pPr>
              <a:buFont typeface="Wingdings" pitchFamily="2" charset="2"/>
              <a:buNone/>
            </a:pPr>
            <a:r>
              <a:rPr lang="en-US" dirty="0" smtClean="0"/>
              <a:t>b</a:t>
            </a:r>
            <a:r>
              <a:rPr lang="en-US" dirty="0"/>
              <a:t>. </a:t>
            </a:r>
            <a:r>
              <a:rPr lang="en-US" b="1" dirty="0">
                <a:solidFill>
                  <a:schemeClr val="tx2"/>
                </a:solidFill>
              </a:rPr>
              <a:t>Morgagnian Hypermature Cataract</a:t>
            </a:r>
            <a:r>
              <a:rPr lang="en-US" dirty="0"/>
              <a:t>: Following maturity, sometimes cortex becomes fluid and nucleus sink into the bottom. The liquefied cortex become milky and nucleus is seen as brown mass, visible as semicircular line in pupillary area altering its position with change in position of the head.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333375"/>
            <a:ext cx="8229600" cy="1143000"/>
          </a:xfrm>
        </p:spPr>
        <p:txBody>
          <a:bodyPr/>
          <a:lstStyle/>
          <a:p>
            <a:pPr algn="ctr"/>
            <a:endParaRPr kumimoji="1" lang="en-US" altLang="zh-CN" b="0" dirty="0">
              <a:ea typeface="宋体" pitchFamily="2" charset="-122"/>
            </a:endParaRPr>
          </a:p>
        </p:txBody>
      </p:sp>
      <p:sp>
        <p:nvSpPr>
          <p:cNvPr id="171011" name="Rectangle 3"/>
          <p:cNvSpPr>
            <a:spLocks noGrp="1" noChangeArrowheads="1"/>
          </p:cNvSpPr>
          <p:nvPr>
            <p:ph type="body" sz="half" idx="1"/>
          </p:nvPr>
        </p:nvSpPr>
        <p:spPr>
          <a:xfrm>
            <a:off x="228600" y="990600"/>
            <a:ext cx="4906962" cy="4525962"/>
          </a:xfrm>
        </p:spPr>
        <p:txBody>
          <a:bodyPr>
            <a:normAutofit/>
          </a:bodyPr>
          <a:lstStyle/>
          <a:p>
            <a:pPr>
              <a:buNone/>
            </a:pPr>
            <a:endParaRPr lang="en-US" altLang="zh-CN" dirty="0">
              <a:ea typeface="宋体" pitchFamily="2" charset="-122"/>
            </a:endParaRPr>
          </a:p>
          <a:p>
            <a:pPr lvl="1"/>
            <a:r>
              <a:rPr lang="en-US" altLang="zh-CN" sz="3200" dirty="0">
                <a:ea typeface="宋体" pitchFamily="2" charset="-122"/>
              </a:rPr>
              <a:t>Hypermature stage:</a:t>
            </a:r>
          </a:p>
          <a:p>
            <a:pPr lvl="2"/>
            <a:r>
              <a:rPr lang="en-US" altLang="zh-CN" sz="3200" dirty="0" smtClean="0">
                <a:ea typeface="宋体" pitchFamily="2" charset="-122"/>
              </a:rPr>
              <a:t>Morgagnian </a:t>
            </a:r>
            <a:r>
              <a:rPr lang="en-US" altLang="zh-CN" sz="3200" dirty="0">
                <a:ea typeface="宋体" pitchFamily="2" charset="-122"/>
              </a:rPr>
              <a:t>cataract</a:t>
            </a:r>
          </a:p>
          <a:p>
            <a:pPr lvl="2"/>
            <a:r>
              <a:rPr lang="en-US" altLang="zh-CN" sz="3200" dirty="0">
                <a:ea typeface="宋体" pitchFamily="2" charset="-122"/>
              </a:rPr>
              <a:t>Phacoanaphylactic uveitis</a:t>
            </a:r>
          </a:p>
          <a:p>
            <a:pPr lvl="2"/>
            <a:r>
              <a:rPr lang="en-US" altLang="zh-CN" sz="3200" dirty="0">
                <a:ea typeface="宋体" pitchFamily="2" charset="-122"/>
              </a:rPr>
              <a:t>Phacolytic glaucoma</a:t>
            </a:r>
          </a:p>
          <a:p>
            <a:pPr lvl="2"/>
            <a:endParaRPr lang="en-US" altLang="zh-CN" sz="3200" dirty="0">
              <a:latin typeface="楷体_GB2312" pitchFamily="49" charset="-122"/>
              <a:ea typeface="楷体_GB2312" pitchFamily="49" charset="-122"/>
            </a:endParaRPr>
          </a:p>
        </p:txBody>
      </p:sp>
      <p:graphicFrame>
        <p:nvGraphicFramePr>
          <p:cNvPr id="171012" name="Object 4"/>
          <p:cNvGraphicFramePr>
            <a:graphicFrameLocks noChangeAspect="1"/>
          </p:cNvGraphicFramePr>
          <p:nvPr>
            <p:ph sz="quarter" idx="2"/>
          </p:nvPr>
        </p:nvGraphicFramePr>
        <p:xfrm>
          <a:off x="5791200" y="609600"/>
          <a:ext cx="2808287" cy="1981200"/>
        </p:xfrm>
        <a:graphic>
          <a:graphicData uri="http://schemas.openxmlformats.org/presentationml/2006/ole">
            <p:oleObj spid="_x0000_s2050" name="Image" r:id="rId3" imgW="3365079" imgH="2374603" progId="">
              <p:embed/>
            </p:oleObj>
          </a:graphicData>
        </a:graphic>
      </p:graphicFrame>
      <p:pic>
        <p:nvPicPr>
          <p:cNvPr id="171013" name="Picture 5" descr="白内障过熟期"/>
          <p:cNvPicPr>
            <a:picLocks noChangeAspect="1" noChangeArrowheads="1"/>
          </p:cNvPicPr>
          <p:nvPr/>
        </p:nvPicPr>
        <p:blipFill>
          <a:blip r:embed="rId4"/>
          <a:srcRect/>
          <a:stretch>
            <a:fillRect/>
          </a:stretch>
        </p:blipFill>
        <p:spPr bwMode="auto">
          <a:xfrm>
            <a:off x="6629400" y="2743200"/>
            <a:ext cx="1714500" cy="3886200"/>
          </a:xfrm>
          <a:prstGeom prst="rect">
            <a:avLst/>
          </a:prstGeom>
          <a:noFill/>
        </p:spPr>
      </p:pic>
      <p:sp>
        <p:nvSpPr>
          <p:cNvPr id="171014" name="AutoShape 6"/>
          <p:cNvSpPr>
            <a:spLocks noChangeArrowheads="1"/>
          </p:cNvSpPr>
          <p:nvPr/>
        </p:nvSpPr>
        <p:spPr bwMode="auto">
          <a:xfrm>
            <a:off x="7391400" y="4114800"/>
            <a:ext cx="533400" cy="228600"/>
          </a:xfrm>
          <a:prstGeom prst="leftArrow">
            <a:avLst>
              <a:gd name="adj1" fmla="val 50000"/>
              <a:gd name="adj2" fmla="val 58333"/>
            </a:avLst>
          </a:prstGeom>
          <a:solidFill>
            <a:srgbClr val="FF0000"/>
          </a:solidFill>
          <a:ln w="9525">
            <a:noFill/>
            <a:miter lim="800000"/>
            <a:headEnd/>
            <a:tailEnd/>
          </a:ln>
          <a:effectLst/>
        </p:spPr>
        <p:txBody>
          <a:bodyPr wrap="none" lIns="92075" tIns="46038" rIns="92075" bIns="46038" anchor="ctr"/>
          <a:lstStyle/>
          <a:p>
            <a:endParaRPr lang="en-US"/>
          </a:p>
        </p:txBody>
      </p:sp>
      <p:graphicFrame>
        <p:nvGraphicFramePr>
          <p:cNvPr id="171015" name="Object 7"/>
          <p:cNvGraphicFramePr>
            <a:graphicFrameLocks noChangeAspect="1"/>
          </p:cNvGraphicFramePr>
          <p:nvPr>
            <p:ph sz="quarter" idx="3"/>
          </p:nvPr>
        </p:nvGraphicFramePr>
        <p:xfrm>
          <a:off x="3276600" y="4648200"/>
          <a:ext cx="3238500" cy="1943100"/>
        </p:xfrm>
        <a:graphic>
          <a:graphicData uri="http://schemas.openxmlformats.org/presentationml/2006/ole">
            <p:oleObj spid="_x0000_s2051" name="Image" r:id="rId5" imgW="3238095" imgH="1942857" progId="">
              <p:embed/>
            </p:oleObj>
          </a:graphicData>
        </a:graphic>
      </p:graphicFrame>
    </p:spTree>
  </p:cSld>
  <p:clrMapOvr>
    <a:masterClrMapping/>
  </p:clrMapOvr>
  <p:transition>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endParaRPr lang="en-US" smtClean="0"/>
          </a:p>
        </p:txBody>
      </p:sp>
      <p:sp>
        <p:nvSpPr>
          <p:cNvPr id="7171" name="Rectangle 2"/>
          <p:cNvSpPr>
            <a:spLocks noGrp="1" noChangeArrowheads="1"/>
          </p:cNvSpPr>
          <p:nvPr>
            <p:ph type="title"/>
          </p:nvPr>
        </p:nvSpPr>
        <p:spPr/>
        <p:txBody>
          <a:bodyPr/>
          <a:lstStyle/>
          <a:p>
            <a:pPr eaLnBrk="1" hangingPunct="1"/>
            <a:r>
              <a:rPr lang="en-US" smtClean="0"/>
              <a:t>Lens - Anatomy</a:t>
            </a:r>
          </a:p>
        </p:txBody>
      </p:sp>
      <p:sp>
        <p:nvSpPr>
          <p:cNvPr id="7172" name="Rectangle 3"/>
          <p:cNvSpPr>
            <a:spLocks noGrp="1" noChangeArrowheads="1"/>
          </p:cNvSpPr>
          <p:nvPr>
            <p:ph type="body" idx="1"/>
          </p:nvPr>
        </p:nvSpPr>
        <p:spPr/>
        <p:txBody>
          <a:bodyPr/>
          <a:lstStyle/>
          <a:p>
            <a:pPr eaLnBrk="1" hangingPunct="1">
              <a:lnSpc>
                <a:spcPct val="90000"/>
              </a:lnSpc>
              <a:buFontTx/>
              <a:buNone/>
            </a:pPr>
            <a:r>
              <a:rPr lang="en-US" smtClean="0"/>
              <a:t>	2. </a:t>
            </a:r>
            <a:r>
              <a:rPr lang="en-US" b="1" smtClean="0"/>
              <a:t>Lens Epithelium</a:t>
            </a:r>
            <a:r>
              <a:rPr lang="en-US" smtClean="0"/>
              <a:t> – It is a single layer of cells lining the anterior capsule and extends to the equatorial lens bow. </a:t>
            </a:r>
          </a:p>
          <a:p>
            <a:pPr eaLnBrk="1" hangingPunct="1">
              <a:lnSpc>
                <a:spcPct val="90000"/>
              </a:lnSpc>
              <a:buFontTx/>
              <a:buNone/>
            </a:pPr>
            <a:r>
              <a:rPr lang="en-US" smtClean="0"/>
              <a:t>		Zone of epithelial cells:</a:t>
            </a:r>
          </a:p>
          <a:p>
            <a:pPr eaLnBrk="1" hangingPunct="1">
              <a:lnSpc>
                <a:spcPct val="90000"/>
              </a:lnSpc>
              <a:buFontTx/>
              <a:buNone/>
            </a:pPr>
            <a:r>
              <a:rPr lang="en-US" smtClean="0"/>
              <a:t>		a. Central – cells do not actively divide, they divide under pathological conditions only. </a:t>
            </a:r>
          </a:p>
          <a:p>
            <a:pPr eaLnBrk="1" hangingPunct="1">
              <a:lnSpc>
                <a:spcPct val="90000"/>
              </a:lnSpc>
              <a:buFontTx/>
              <a:buNone/>
            </a:pPr>
            <a:r>
              <a:rPr lang="en-US" smtClean="0"/>
              <a:t>		b. Pre-equatorial germinal zone : cells rarely divide.</a:t>
            </a:r>
          </a:p>
          <a:p>
            <a:pPr eaLnBrk="1" hangingPunct="1">
              <a:lnSpc>
                <a:spcPct val="90000"/>
              </a:lnSpc>
              <a:buFontTx/>
              <a:buNone/>
            </a:pPr>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B5654DA4-736C-44C8-9AF8-06626575188A}" type="slidenum">
              <a:rPr lang="en-US"/>
              <a:pPr/>
              <a:t>50</a:t>
            </a:fld>
            <a:endParaRPr lang="en-US"/>
          </a:p>
        </p:txBody>
      </p:sp>
      <p:sp>
        <p:nvSpPr>
          <p:cNvPr id="13314" name="Rectangle 2"/>
          <p:cNvSpPr>
            <a:spLocks noGrp="1" noRot="1" noChangeArrowheads="1"/>
          </p:cNvSpPr>
          <p:nvPr>
            <p:ph type="title"/>
          </p:nvPr>
        </p:nvSpPr>
        <p:spPr/>
        <p:txBody>
          <a:bodyPr/>
          <a:lstStyle/>
          <a:p>
            <a:r>
              <a:rPr lang="en-US" b="1" dirty="0"/>
              <a:t>Senile Nuclear Sclerosis</a:t>
            </a:r>
          </a:p>
        </p:txBody>
      </p:sp>
      <p:sp>
        <p:nvSpPr>
          <p:cNvPr id="13315" name="Rectangle 3"/>
          <p:cNvSpPr>
            <a:spLocks noGrp="1" noChangeArrowheads="1"/>
          </p:cNvSpPr>
          <p:nvPr>
            <p:ph type="body" idx="1"/>
          </p:nvPr>
        </p:nvSpPr>
        <p:spPr/>
        <p:txBody>
          <a:bodyPr/>
          <a:lstStyle/>
          <a:p>
            <a:r>
              <a:rPr lang="en-US" dirty="0"/>
              <a:t>The normal tendency of central nuclear fibres to become sclerosed is intensified. The cortical fibres remain transparent. This type of cataract tends to develop earlier than cortical type, usually in fifth decade. It typically blur the distant vision more than near vision.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E2B05F0-5840-430C-B26F-B47C51D13BC8}" type="slidenum">
              <a:rPr lang="en-US"/>
              <a:pPr/>
              <a:t>51</a:t>
            </a:fld>
            <a:endParaRPr lang="en-US"/>
          </a:p>
        </p:txBody>
      </p:sp>
      <p:sp>
        <p:nvSpPr>
          <p:cNvPr id="14338" name="Rectangle 2"/>
          <p:cNvSpPr>
            <a:spLocks noGrp="1" noRot="1" noChangeArrowheads="1"/>
          </p:cNvSpPr>
          <p:nvPr>
            <p:ph type="title"/>
          </p:nvPr>
        </p:nvSpPr>
        <p:spPr/>
        <p:txBody>
          <a:bodyPr/>
          <a:lstStyle/>
          <a:p>
            <a:r>
              <a:rPr lang="en-US" b="1" dirty="0"/>
              <a:t>Senile Nuclear Sclerosis</a:t>
            </a:r>
          </a:p>
        </p:txBody>
      </p:sp>
      <p:sp>
        <p:nvSpPr>
          <p:cNvPr id="14339" name="Rectangle 3"/>
          <p:cNvSpPr>
            <a:spLocks noGrp="1" noChangeArrowheads="1"/>
          </p:cNvSpPr>
          <p:nvPr>
            <p:ph type="body" idx="1"/>
          </p:nvPr>
        </p:nvSpPr>
        <p:spPr/>
        <p:txBody>
          <a:bodyPr/>
          <a:lstStyle/>
          <a:p>
            <a:r>
              <a:rPr lang="en-US" dirty="0"/>
              <a:t>With time nucleus becomes diffusely cloudy. Cloudiness spread towards the cortex. Occasionally nucleus becomes tinted dark brown, dusty red or even black due to deposition of yellow pigmented protein derived from the amino acid tryptophan. The brown cataract is called cataract </a:t>
            </a:r>
            <a:r>
              <a:rPr lang="en-US" b="1" dirty="0">
                <a:solidFill>
                  <a:schemeClr val="tx2"/>
                </a:solidFill>
              </a:rPr>
              <a:t>brunescens</a:t>
            </a:r>
            <a:r>
              <a:rPr lang="en-US" dirty="0"/>
              <a:t>, and black cataract is termed as </a:t>
            </a:r>
            <a:r>
              <a:rPr lang="en-US" b="1" dirty="0">
                <a:solidFill>
                  <a:schemeClr val="tx2"/>
                </a:solidFill>
              </a:rPr>
              <a:t>cataracta </a:t>
            </a:r>
            <a:r>
              <a:rPr lang="en-US" b="1" dirty="0" smtClean="0">
                <a:solidFill>
                  <a:schemeClr val="tx2"/>
                </a:solidFill>
              </a:rPr>
              <a:t>nigra.</a:t>
            </a:r>
            <a:endParaRPr lang="en-US" b="1" dirty="0">
              <a:solidFill>
                <a:schemeClr val="tx2"/>
              </a:solidFill>
            </a:endParaRP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3" descr="核性白内障"/>
          <p:cNvPicPr>
            <a:picLocks noChangeAspect="1" noChangeArrowheads="1"/>
          </p:cNvPicPr>
          <p:nvPr/>
        </p:nvPicPr>
        <p:blipFill>
          <a:blip r:embed="rId2"/>
          <a:srcRect/>
          <a:stretch>
            <a:fillRect/>
          </a:stretch>
        </p:blipFill>
        <p:spPr bwMode="auto">
          <a:xfrm>
            <a:off x="3200400" y="2362200"/>
            <a:ext cx="3505200" cy="3281363"/>
          </a:xfrm>
          <a:prstGeom prst="rect">
            <a:avLst/>
          </a:prstGeom>
          <a:noFill/>
        </p:spPr>
      </p:pic>
      <p:sp>
        <p:nvSpPr>
          <p:cNvPr id="6" name="AutoShape 4"/>
          <p:cNvSpPr>
            <a:spLocks noChangeArrowheads="1"/>
          </p:cNvSpPr>
          <p:nvPr/>
        </p:nvSpPr>
        <p:spPr bwMode="auto">
          <a:xfrm>
            <a:off x="5562600" y="4114800"/>
            <a:ext cx="685800" cy="304800"/>
          </a:xfrm>
          <a:prstGeom prst="leftArrow">
            <a:avLst>
              <a:gd name="adj1" fmla="val 50000"/>
              <a:gd name="adj2" fmla="val 56250"/>
            </a:avLst>
          </a:prstGeom>
          <a:solidFill>
            <a:srgbClr val="FF0000"/>
          </a:solidFill>
          <a:ln w="9525">
            <a:noFill/>
            <a:miter lim="800000"/>
            <a:headEnd/>
            <a:tailEnd/>
          </a:ln>
          <a:effectLst/>
        </p:spPr>
        <p:txBody>
          <a:bodyPr wrap="none" lIns="92075" tIns="46038" rIns="92075" bIns="46038" anchor="ctr"/>
          <a:lstStyle/>
          <a:p>
            <a:endParaRPr lang="en-US"/>
          </a:p>
        </p:txBody>
      </p:sp>
      <p:pic>
        <p:nvPicPr>
          <p:cNvPr id="7" name="Picture 5" descr="5"/>
          <p:cNvPicPr>
            <a:picLocks noChangeAspect="1" noChangeArrowheads="1"/>
          </p:cNvPicPr>
          <p:nvPr/>
        </p:nvPicPr>
        <p:blipFill>
          <a:blip r:embed="rId3"/>
          <a:srcRect/>
          <a:stretch>
            <a:fillRect/>
          </a:stretch>
        </p:blipFill>
        <p:spPr bwMode="auto">
          <a:xfrm>
            <a:off x="457200" y="1371600"/>
            <a:ext cx="8305800" cy="508158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332B941B-5854-4F08-8C98-D7A34610F5A0}" type="slidenum">
              <a:rPr lang="en-US"/>
              <a:pPr/>
              <a:t>53</a:t>
            </a:fld>
            <a:endParaRPr lang="en-US"/>
          </a:p>
        </p:txBody>
      </p:sp>
      <p:sp>
        <p:nvSpPr>
          <p:cNvPr id="56322" name="Rectangle 2"/>
          <p:cNvSpPr>
            <a:spLocks noGrp="1" noRot="1" noChangeArrowheads="1"/>
          </p:cNvSpPr>
          <p:nvPr>
            <p:ph type="title"/>
          </p:nvPr>
        </p:nvSpPr>
        <p:spPr/>
        <p:txBody>
          <a:bodyPr/>
          <a:lstStyle/>
          <a:p>
            <a:r>
              <a:rPr lang="en-US" b="1" dirty="0"/>
              <a:t>Symptoms of Cataract</a:t>
            </a:r>
          </a:p>
        </p:txBody>
      </p:sp>
      <p:sp>
        <p:nvSpPr>
          <p:cNvPr id="56323" name="Rectangle 3"/>
          <p:cNvSpPr>
            <a:spLocks noGrp="1" noChangeArrowheads="1"/>
          </p:cNvSpPr>
          <p:nvPr>
            <p:ph type="body" idx="1"/>
          </p:nvPr>
        </p:nvSpPr>
        <p:spPr/>
        <p:txBody>
          <a:bodyPr/>
          <a:lstStyle/>
          <a:p>
            <a:pPr>
              <a:lnSpc>
                <a:spcPct val="90000"/>
              </a:lnSpc>
              <a:buFont typeface="Wingdings" pitchFamily="2" charset="2"/>
              <a:buNone/>
            </a:pPr>
            <a:r>
              <a:rPr lang="en-US" dirty="0"/>
              <a:t>1. Blurring of vision</a:t>
            </a:r>
          </a:p>
          <a:p>
            <a:pPr>
              <a:lnSpc>
                <a:spcPct val="90000"/>
              </a:lnSpc>
              <a:buFont typeface="Wingdings" pitchFamily="2" charset="2"/>
              <a:buNone/>
            </a:pPr>
            <a:r>
              <a:rPr lang="en-US" dirty="0"/>
              <a:t>2. Frequent change of glasses due to rapid change in refractive index of the lens </a:t>
            </a:r>
          </a:p>
          <a:p>
            <a:pPr>
              <a:lnSpc>
                <a:spcPct val="90000"/>
              </a:lnSpc>
              <a:buFont typeface="Wingdings" pitchFamily="2" charset="2"/>
              <a:buNone/>
            </a:pPr>
            <a:r>
              <a:rPr lang="en-US" dirty="0"/>
              <a:t>3. Painless, progressive, gradual diminution of vision due to reduction in transparency of the lens</a:t>
            </a:r>
          </a:p>
          <a:p>
            <a:pPr>
              <a:lnSpc>
                <a:spcPct val="90000"/>
              </a:lnSpc>
              <a:buFont typeface="Wingdings" pitchFamily="2" charset="2"/>
              <a:buNone/>
            </a:pPr>
            <a:r>
              <a:rPr lang="en-US" dirty="0"/>
              <a:t>4. Second sight or myopic shift in case of nuclear cataract causing index myopia, improving near vision. </a:t>
            </a:r>
          </a:p>
          <a:p>
            <a:pPr>
              <a:lnSpc>
                <a:spcPct val="90000"/>
              </a:lnSpc>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B3B7196-3858-45B6-80F5-9C17F5B2A67A}" type="slidenum">
              <a:rPr lang="en-US"/>
              <a:pPr/>
              <a:t>54</a:t>
            </a:fld>
            <a:endParaRPr lang="en-US"/>
          </a:p>
        </p:txBody>
      </p:sp>
      <p:sp>
        <p:nvSpPr>
          <p:cNvPr id="57346" name="Rectangle 2"/>
          <p:cNvSpPr>
            <a:spLocks noGrp="1" noRot="1" noChangeArrowheads="1"/>
          </p:cNvSpPr>
          <p:nvPr>
            <p:ph type="title"/>
          </p:nvPr>
        </p:nvSpPr>
        <p:spPr/>
        <p:txBody>
          <a:bodyPr/>
          <a:lstStyle/>
          <a:p>
            <a:pPr algn="l"/>
            <a:r>
              <a:rPr lang="en-US" b="1" dirty="0" smtClean="0"/>
              <a:t>Contd…</a:t>
            </a:r>
            <a:endParaRPr lang="en-US" b="1" dirty="0"/>
          </a:p>
        </p:txBody>
      </p:sp>
      <p:sp>
        <p:nvSpPr>
          <p:cNvPr id="57347" name="Rectangle 3"/>
          <p:cNvSpPr>
            <a:spLocks noGrp="1" noChangeArrowheads="1"/>
          </p:cNvSpPr>
          <p:nvPr>
            <p:ph type="body" idx="1"/>
          </p:nvPr>
        </p:nvSpPr>
        <p:spPr/>
        <p:txBody>
          <a:bodyPr/>
          <a:lstStyle/>
          <a:p>
            <a:pPr>
              <a:buFont typeface="Wingdings" pitchFamily="2" charset="2"/>
              <a:buNone/>
            </a:pPr>
            <a:r>
              <a:rPr lang="en-US" dirty="0"/>
              <a:t>5. Loss or marked diminution of vision in bright sunlight or bright light beam in central posterior sub-capsular cataract.</a:t>
            </a:r>
          </a:p>
          <a:p>
            <a:pPr>
              <a:buFont typeface="Wingdings" pitchFamily="2" charset="2"/>
              <a:buNone/>
            </a:pPr>
            <a:r>
              <a:rPr lang="en-US" dirty="0"/>
              <a:t>6. Monocular diplopia or polyopia in presence of cortical spoke opacities </a:t>
            </a:r>
          </a:p>
          <a:p>
            <a:pPr>
              <a:buFont typeface="Wingdings" pitchFamily="2" charset="2"/>
              <a:buNone/>
            </a:pPr>
            <a:r>
              <a:rPr lang="en-US" dirty="0"/>
              <a:t>7. Glare in posterior sub-capsular cortical cataract due to increased scattering of light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E4B2E65-BF52-478B-AF4E-56E82176C4E3}" type="slidenum">
              <a:rPr lang="en-US"/>
              <a:pPr/>
              <a:t>55</a:t>
            </a:fld>
            <a:endParaRPr lang="en-US"/>
          </a:p>
        </p:txBody>
      </p:sp>
      <p:sp>
        <p:nvSpPr>
          <p:cNvPr id="58370" name="Rectangle 1026"/>
          <p:cNvSpPr>
            <a:spLocks noGrp="1" noRot="1" noChangeArrowheads="1"/>
          </p:cNvSpPr>
          <p:nvPr>
            <p:ph type="title"/>
          </p:nvPr>
        </p:nvSpPr>
        <p:spPr/>
        <p:txBody>
          <a:bodyPr/>
          <a:lstStyle/>
          <a:p>
            <a:pPr algn="l"/>
            <a:r>
              <a:rPr lang="en-US" b="1" dirty="0" smtClean="0"/>
              <a:t>Contd…</a:t>
            </a:r>
            <a:endParaRPr lang="en-US" b="1" dirty="0"/>
          </a:p>
        </p:txBody>
      </p:sp>
      <p:sp>
        <p:nvSpPr>
          <p:cNvPr id="58371" name="Rectangle 1027"/>
          <p:cNvSpPr>
            <a:spLocks noGrp="1" noChangeArrowheads="1"/>
          </p:cNvSpPr>
          <p:nvPr>
            <p:ph type="body" idx="1"/>
          </p:nvPr>
        </p:nvSpPr>
        <p:spPr/>
        <p:txBody>
          <a:bodyPr/>
          <a:lstStyle/>
          <a:p>
            <a:pPr>
              <a:buFont typeface="Wingdings" pitchFamily="2" charset="2"/>
              <a:buNone/>
            </a:pPr>
            <a:r>
              <a:rPr lang="en-US"/>
              <a:t>8. Colored haloes around the light as seen in cortical cataract due to irregular refractive index in different parts of the lens. </a:t>
            </a:r>
          </a:p>
          <a:p>
            <a:pPr>
              <a:buFont typeface="Wingdings" pitchFamily="2" charset="2"/>
              <a:buNone/>
            </a:pPr>
            <a:r>
              <a:rPr lang="en-US"/>
              <a:t>9. Color shift , reds are accentuated</a:t>
            </a:r>
          </a:p>
          <a:p>
            <a:pPr>
              <a:buFont typeface="Wingdings" pitchFamily="2" charset="2"/>
              <a:buNone/>
            </a:pPr>
            <a:r>
              <a:rPr lang="en-US"/>
              <a:t>10. Visual field loss, generalized reduction in sensitivity due to loss of transparency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D96C9FF-F4A1-46DF-993B-363A9ABEAB44}" type="slidenum">
              <a:rPr lang="en-US"/>
              <a:pPr/>
              <a:t>56</a:t>
            </a:fld>
            <a:endParaRPr lang="en-US"/>
          </a:p>
        </p:txBody>
      </p:sp>
      <p:sp>
        <p:nvSpPr>
          <p:cNvPr id="22530" name="Rectangle 2"/>
          <p:cNvSpPr>
            <a:spLocks noGrp="1" noRot="1" noChangeArrowheads="1"/>
          </p:cNvSpPr>
          <p:nvPr>
            <p:ph type="title"/>
          </p:nvPr>
        </p:nvSpPr>
        <p:spPr/>
        <p:txBody>
          <a:bodyPr/>
          <a:lstStyle/>
          <a:p>
            <a:r>
              <a:rPr lang="en-US" b="1" dirty="0"/>
              <a:t> Signs of senile cataract</a:t>
            </a:r>
          </a:p>
        </p:txBody>
      </p:sp>
      <p:sp>
        <p:nvSpPr>
          <p:cNvPr id="22531" name="Rectangle 3"/>
          <p:cNvSpPr>
            <a:spLocks noGrp="1" noChangeArrowheads="1"/>
          </p:cNvSpPr>
          <p:nvPr>
            <p:ph type="body" idx="1"/>
          </p:nvPr>
        </p:nvSpPr>
        <p:spPr/>
        <p:txBody>
          <a:bodyPr/>
          <a:lstStyle/>
          <a:p>
            <a:pPr marL="609600" indent="-609600">
              <a:buFont typeface="Wingdings" pitchFamily="2" charset="2"/>
              <a:buNone/>
            </a:pPr>
            <a:r>
              <a:rPr lang="en-US" dirty="0"/>
              <a:t>Positive findings</a:t>
            </a:r>
          </a:p>
          <a:p>
            <a:pPr marL="609600" indent="-609600">
              <a:buFontTx/>
              <a:buAutoNum type="arabicPeriod"/>
            </a:pPr>
            <a:r>
              <a:rPr lang="en-US" dirty="0"/>
              <a:t>Diminution of vision</a:t>
            </a:r>
          </a:p>
          <a:p>
            <a:pPr marL="609600" indent="-609600">
              <a:buFontTx/>
              <a:buAutoNum type="arabicPeriod"/>
            </a:pPr>
            <a:r>
              <a:rPr lang="en-US" dirty="0"/>
              <a:t>Anterior chamber is shallow in cases of intumescent cataract and deep in cases of hypermature (shrunken) cataract</a:t>
            </a:r>
          </a:p>
          <a:p>
            <a:pPr marL="609600" indent="-609600">
              <a:buFontTx/>
              <a:buAutoNum type="arabicPeriod"/>
            </a:pPr>
            <a:r>
              <a:rPr lang="en-US" dirty="0"/>
              <a:t>Tremulousness of iris in cases of hypermature shrunken cataract</a:t>
            </a:r>
          </a:p>
          <a:p>
            <a:pPr marL="609600" indent="-609600">
              <a:buFontTx/>
              <a:buNone/>
            </a:pPr>
            <a:endParaRPr lang="en-US" dirty="0"/>
          </a:p>
          <a:p>
            <a:pPr marL="609600" indent="-609600">
              <a:buFontTx/>
              <a:buAutoNum type="arabicPeriod"/>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A425BF8-5C85-4BC1-8603-CF3F06B05A4E}" type="slidenum">
              <a:rPr lang="en-US"/>
              <a:pPr/>
              <a:t>57</a:t>
            </a:fld>
            <a:endParaRPr lang="en-US"/>
          </a:p>
        </p:txBody>
      </p:sp>
      <p:sp>
        <p:nvSpPr>
          <p:cNvPr id="23554" name="Rectangle 2"/>
          <p:cNvSpPr>
            <a:spLocks noGrp="1" noRot="1" noChangeArrowheads="1"/>
          </p:cNvSpPr>
          <p:nvPr>
            <p:ph type="title"/>
          </p:nvPr>
        </p:nvSpPr>
        <p:spPr/>
        <p:txBody>
          <a:bodyPr/>
          <a:lstStyle/>
          <a:p>
            <a:pPr algn="l"/>
            <a:r>
              <a:rPr lang="en-US" b="1" dirty="0" smtClean="0"/>
              <a:t>Contd…</a:t>
            </a:r>
            <a:endParaRPr lang="en-US" b="1" dirty="0"/>
          </a:p>
        </p:txBody>
      </p:sp>
      <p:sp>
        <p:nvSpPr>
          <p:cNvPr id="23555" name="Rectangle 3"/>
          <p:cNvSpPr>
            <a:spLocks noGrp="1" noChangeArrowheads="1"/>
          </p:cNvSpPr>
          <p:nvPr>
            <p:ph type="body" idx="1"/>
          </p:nvPr>
        </p:nvSpPr>
        <p:spPr/>
        <p:txBody>
          <a:bodyPr/>
          <a:lstStyle/>
          <a:p>
            <a:pPr>
              <a:buFont typeface="Wingdings" pitchFamily="2" charset="2"/>
              <a:buNone/>
            </a:pPr>
            <a:r>
              <a:rPr lang="en-US" dirty="0"/>
              <a:t>4. Lenticular opacity , grey or white opacity in lens. Iris shadow in immature cataract. No iris shadow in mature cataract</a:t>
            </a:r>
          </a:p>
          <a:p>
            <a:pPr>
              <a:buFont typeface="Wingdings" pitchFamily="2" charset="2"/>
              <a:buNone/>
            </a:pPr>
            <a:r>
              <a:rPr lang="en-US" dirty="0"/>
              <a:t>5. Morgagnian Cataract- is characterized by liquefied cortex, which is milky and nucleus is seen as brown mass, seen as semicircular line, altering its position with change in position of head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9058D7E6-EF53-4D69-A779-83AD9AEF99E0}" type="slidenum">
              <a:rPr lang="en-US"/>
              <a:pPr/>
              <a:t>58</a:t>
            </a:fld>
            <a:endParaRPr lang="en-US"/>
          </a:p>
        </p:txBody>
      </p:sp>
      <p:sp>
        <p:nvSpPr>
          <p:cNvPr id="24578" name="Rectangle 2"/>
          <p:cNvSpPr>
            <a:spLocks noGrp="1" noRot="1" noChangeArrowheads="1"/>
          </p:cNvSpPr>
          <p:nvPr>
            <p:ph type="title"/>
          </p:nvPr>
        </p:nvSpPr>
        <p:spPr/>
        <p:txBody>
          <a:bodyPr/>
          <a:lstStyle/>
          <a:p>
            <a:pPr algn="l"/>
            <a:r>
              <a:rPr lang="en-US" b="1" dirty="0" smtClean="0"/>
              <a:t>Contd…</a:t>
            </a:r>
            <a:endParaRPr lang="en-US" b="1" dirty="0"/>
          </a:p>
        </p:txBody>
      </p:sp>
      <p:sp>
        <p:nvSpPr>
          <p:cNvPr id="24579" name="Rectangle 3"/>
          <p:cNvSpPr>
            <a:spLocks noGrp="1" noChangeArrowheads="1"/>
          </p:cNvSpPr>
          <p:nvPr>
            <p:ph type="body" idx="1"/>
          </p:nvPr>
        </p:nvSpPr>
        <p:spPr/>
        <p:txBody>
          <a:bodyPr/>
          <a:lstStyle/>
          <a:p>
            <a:pPr>
              <a:buFont typeface="Wingdings" pitchFamily="2" charset="2"/>
              <a:buNone/>
            </a:pPr>
            <a:r>
              <a:rPr lang="en-US" dirty="0"/>
              <a:t>6. Distant direct ophthalmoscopy will reveal black shadow against red background in cases of immature cataract.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4FBC4BD7-7A26-4E09-A712-7D32E05C29F3}" type="slidenum">
              <a:rPr lang="en-US"/>
              <a:pPr/>
              <a:t>59</a:t>
            </a:fld>
            <a:endParaRPr lang="en-US"/>
          </a:p>
        </p:txBody>
      </p:sp>
      <p:sp>
        <p:nvSpPr>
          <p:cNvPr id="46082" name="Rectangle 1026"/>
          <p:cNvSpPr>
            <a:spLocks noGrp="1" noRot="1" noChangeArrowheads="1"/>
          </p:cNvSpPr>
          <p:nvPr>
            <p:ph type="title"/>
          </p:nvPr>
        </p:nvSpPr>
        <p:spPr/>
        <p:txBody>
          <a:bodyPr/>
          <a:lstStyle/>
          <a:p>
            <a:r>
              <a:rPr lang="en-US" b="1" dirty="0"/>
              <a:t> Complications of Cataract</a:t>
            </a:r>
          </a:p>
        </p:txBody>
      </p:sp>
      <p:sp>
        <p:nvSpPr>
          <p:cNvPr id="46083" name="Rectangle 1027"/>
          <p:cNvSpPr>
            <a:spLocks noGrp="1" noChangeArrowheads="1"/>
          </p:cNvSpPr>
          <p:nvPr>
            <p:ph type="body" idx="1"/>
          </p:nvPr>
        </p:nvSpPr>
        <p:spPr/>
        <p:txBody>
          <a:bodyPr/>
          <a:lstStyle/>
          <a:p>
            <a:r>
              <a:rPr lang="en-US" dirty="0"/>
              <a:t>Secondary glaucoma during intumescent stage by causing angle closure </a:t>
            </a:r>
            <a:r>
              <a:rPr lang="en-US" dirty="0" smtClean="0"/>
              <a:t>and phacolytic </a:t>
            </a:r>
            <a:r>
              <a:rPr lang="en-US" dirty="0"/>
              <a:t>glaucoma and lens induced uveitis in hypermature cataract </a:t>
            </a:r>
          </a:p>
          <a:p>
            <a:r>
              <a:rPr lang="en-US" dirty="0"/>
              <a:t>Anaphylactic irritation by the products of hypermaturity</a:t>
            </a:r>
          </a:p>
          <a:p>
            <a:r>
              <a:rPr lang="en-US" dirty="0"/>
              <a:t>Subluxation and dislocation of hypermature cataract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p>
            <a:endParaRPr lang="en-US" smtClean="0"/>
          </a:p>
        </p:txBody>
      </p:sp>
      <p:sp>
        <p:nvSpPr>
          <p:cNvPr id="8195" name="Rectangle 2"/>
          <p:cNvSpPr>
            <a:spLocks noGrp="1" noChangeArrowheads="1"/>
          </p:cNvSpPr>
          <p:nvPr>
            <p:ph type="title"/>
          </p:nvPr>
        </p:nvSpPr>
        <p:spPr/>
        <p:txBody>
          <a:bodyPr/>
          <a:lstStyle/>
          <a:p>
            <a:pPr eaLnBrk="1" hangingPunct="1"/>
            <a:r>
              <a:rPr lang="en-US" smtClean="0"/>
              <a:t>Lens - Anatomy</a:t>
            </a:r>
          </a:p>
        </p:txBody>
      </p:sp>
      <p:sp>
        <p:nvSpPr>
          <p:cNvPr id="8196" name="Rectangle 3"/>
          <p:cNvSpPr>
            <a:spLocks noGrp="1" noChangeArrowheads="1"/>
          </p:cNvSpPr>
          <p:nvPr>
            <p:ph type="body" idx="1"/>
          </p:nvPr>
        </p:nvSpPr>
        <p:spPr/>
        <p:txBody>
          <a:bodyPr/>
          <a:lstStyle/>
          <a:p>
            <a:pPr eaLnBrk="1" hangingPunct="1">
              <a:buFontTx/>
              <a:buNone/>
            </a:pPr>
            <a:r>
              <a:rPr lang="en-US" smtClean="0"/>
              <a:t>		c. Germinal zone: constitute of the stem cell population. The newly formed cells from germinal zone are forced into transitional zone where they elongate and differentiate to form mass of the lens. The lens capsule secretes the lens capsule and also regulate the transport of metabolite, nutrients and electrolytes to the lens fibres.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BE393F10-9519-4417-9F47-70EBB4AB64A6}" type="slidenum">
              <a:rPr lang="en-US"/>
              <a:pPr/>
              <a:t>60</a:t>
            </a:fld>
            <a:endParaRPr lang="en-US"/>
          </a:p>
        </p:txBody>
      </p:sp>
      <p:sp>
        <p:nvSpPr>
          <p:cNvPr id="34818" name="Rectangle 2"/>
          <p:cNvSpPr>
            <a:spLocks noGrp="1" noRot="1" noChangeArrowheads="1"/>
          </p:cNvSpPr>
          <p:nvPr>
            <p:ph type="title"/>
          </p:nvPr>
        </p:nvSpPr>
        <p:spPr/>
        <p:txBody>
          <a:bodyPr>
            <a:noAutofit/>
          </a:bodyPr>
          <a:lstStyle/>
          <a:p>
            <a:r>
              <a:rPr lang="en-US" b="1" dirty="0"/>
              <a:t> Differential Diagnosis of painless gradual diminution of vision </a:t>
            </a:r>
          </a:p>
        </p:txBody>
      </p:sp>
      <p:sp>
        <p:nvSpPr>
          <p:cNvPr id="34819" name="Rectangle 3"/>
          <p:cNvSpPr>
            <a:spLocks noGrp="1" noChangeArrowheads="1"/>
          </p:cNvSpPr>
          <p:nvPr>
            <p:ph type="body" idx="1"/>
          </p:nvPr>
        </p:nvSpPr>
        <p:spPr>
          <a:xfrm>
            <a:off x="457200" y="1981200"/>
            <a:ext cx="8229600" cy="4525963"/>
          </a:xfrm>
        </p:spPr>
        <p:txBody>
          <a:bodyPr/>
          <a:lstStyle/>
          <a:p>
            <a:r>
              <a:rPr lang="en-US" dirty="0"/>
              <a:t>Chronic open angle glaucoma</a:t>
            </a:r>
          </a:p>
          <a:p>
            <a:r>
              <a:rPr lang="en-US" dirty="0"/>
              <a:t>Macular degeneration</a:t>
            </a:r>
          </a:p>
          <a:p>
            <a:r>
              <a:rPr lang="en-US" dirty="0"/>
              <a:t>Optic atrophy</a:t>
            </a:r>
          </a:p>
          <a:p>
            <a:r>
              <a:rPr lang="en-US" dirty="0"/>
              <a:t>Corneal dystrophy</a:t>
            </a:r>
          </a:p>
          <a:p>
            <a:r>
              <a:rPr lang="en-US" dirty="0"/>
              <a:t>Retinopathy associated with systemic disorders (hypertension or diabetes)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60438"/>
          </a:xfrm>
        </p:spPr>
        <p:txBody>
          <a:bodyPr>
            <a:noAutofit/>
          </a:bodyPr>
          <a:lstStyle/>
          <a:p>
            <a:pPr algn="l"/>
            <a:r>
              <a:rPr lang="en-US" sz="2000" smtClean="0"/>
              <a:t>*Prevalence </a:t>
            </a:r>
            <a:r>
              <a:rPr lang="en-US" sz="2000" dirty="0" smtClean="0"/>
              <a:t>of age-related lens opacities in a population. The Beaver Dam Eye Study. </a:t>
            </a:r>
            <a:r>
              <a:rPr lang="en-US" sz="2000" u="sng" dirty="0" smtClean="0">
                <a:hlinkClick r:id="rId2"/>
              </a:rPr>
              <a:t>Klein BE</a:t>
            </a:r>
            <a:r>
              <a:rPr lang="en-US" sz="2000" dirty="0" smtClean="0"/>
              <a:t>, </a:t>
            </a:r>
            <a:r>
              <a:rPr lang="en-US" sz="2000" u="sng" dirty="0" smtClean="0">
                <a:hlinkClick r:id="rId3"/>
              </a:rPr>
              <a:t>Klein R</a:t>
            </a:r>
            <a:r>
              <a:rPr lang="en-US" sz="2000" dirty="0" smtClean="0"/>
              <a:t>, </a:t>
            </a:r>
            <a:r>
              <a:rPr lang="en-US" sz="2000" u="sng" dirty="0" smtClean="0">
                <a:hlinkClick r:id="rId4"/>
              </a:rPr>
              <a:t>Linton KL</a:t>
            </a:r>
            <a:r>
              <a:rPr lang="en-US" sz="2000" dirty="0" smtClean="0"/>
              <a:t>  </a:t>
            </a:r>
            <a:r>
              <a:rPr lang="en-US" sz="2000" u="sng" dirty="0" smtClean="0">
                <a:hlinkClick r:id="rId5"/>
              </a:rPr>
              <a:t>Ophthalmology</a:t>
            </a:r>
            <a:r>
              <a:rPr lang="en-US" sz="2000" dirty="0" smtClean="0"/>
              <a:t> [1992, 99(4):546-552]</a:t>
            </a:r>
            <a:br>
              <a:rPr lang="en-US" sz="2000" dirty="0" smtClean="0"/>
            </a:br>
            <a:r>
              <a:rPr lang="en-US" sz="2000" dirty="0" smtClean="0"/>
              <a:t/>
            </a:r>
            <a:br>
              <a:rPr lang="en-US" sz="2000" dirty="0" smtClean="0"/>
            </a:br>
            <a:r>
              <a:rPr lang="en-US" sz="2000" dirty="0" smtClean="0"/>
              <a:t/>
            </a:r>
            <a:br>
              <a:rPr lang="en-US" sz="2000" dirty="0" smtClean="0"/>
            </a:br>
            <a:endParaRPr lang="en-US" sz="2000" dirty="0"/>
          </a:p>
        </p:txBody>
      </p:sp>
      <p:graphicFrame>
        <p:nvGraphicFramePr>
          <p:cNvPr id="4" name="Content Placeholder 3"/>
          <p:cNvGraphicFramePr>
            <a:graphicFrameLocks noGrp="1"/>
          </p:cNvGraphicFramePr>
          <p:nvPr>
            <p:ph idx="1"/>
          </p:nvPr>
        </p:nvGraphicFramePr>
        <p:xfrm>
          <a:off x="457200" y="1371600"/>
          <a:ext cx="8229600" cy="53035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sz="1800" b="1" u="sng" kern="1200" dirty="0" smtClean="0">
                          <a:solidFill>
                            <a:schemeClr val="lt1"/>
                          </a:solidFill>
                          <a:latin typeface="+mn-lt"/>
                          <a:ea typeface="+mn-ea"/>
                          <a:cs typeface="+mn-cs"/>
                          <a:hlinkClick r:id="rId2"/>
                        </a:rPr>
                        <a:t>Klein BE</a:t>
                      </a:r>
                      <a:r>
                        <a:rPr lang="en-US" sz="1800" b="1" kern="1200" dirty="0" smtClean="0">
                          <a:solidFill>
                            <a:schemeClr val="lt1"/>
                          </a:solidFill>
                          <a:latin typeface="+mn-lt"/>
                          <a:ea typeface="+mn-ea"/>
                          <a:cs typeface="+mn-cs"/>
                        </a:rPr>
                        <a:t>, </a:t>
                      </a:r>
                      <a:r>
                        <a:rPr lang="en-US" sz="1800" b="1" u="sng" kern="1200" dirty="0" smtClean="0">
                          <a:solidFill>
                            <a:schemeClr val="lt1"/>
                          </a:solidFill>
                          <a:latin typeface="+mn-lt"/>
                          <a:ea typeface="+mn-ea"/>
                          <a:cs typeface="+mn-cs"/>
                          <a:hlinkClick r:id="rId3"/>
                        </a:rPr>
                        <a:t>Klein R</a:t>
                      </a:r>
                      <a:r>
                        <a:rPr lang="en-US" sz="1800" b="1" kern="1200" dirty="0" smtClean="0">
                          <a:solidFill>
                            <a:schemeClr val="lt1"/>
                          </a:solidFill>
                          <a:latin typeface="+mn-lt"/>
                          <a:ea typeface="+mn-ea"/>
                          <a:cs typeface="+mn-cs"/>
                        </a:rPr>
                        <a:t>, </a:t>
                      </a:r>
                      <a:r>
                        <a:rPr lang="en-US" sz="1800" b="1" u="sng" kern="1200" dirty="0" smtClean="0">
                          <a:solidFill>
                            <a:schemeClr val="lt1"/>
                          </a:solidFill>
                          <a:latin typeface="+mn-lt"/>
                          <a:ea typeface="+mn-ea"/>
                          <a:cs typeface="+mn-cs"/>
                          <a:hlinkClick r:id="rId4"/>
                        </a:rPr>
                        <a:t>Linton KL</a:t>
                      </a:r>
                      <a:r>
                        <a:rPr lang="en-US" sz="1800" b="1" u="sng" kern="1200" dirty="0" smtClean="0">
                          <a:solidFill>
                            <a:schemeClr val="lt1"/>
                          </a:solidFill>
                          <a:latin typeface="+mn-lt"/>
                          <a:ea typeface="+mn-ea"/>
                          <a:cs typeface="+mn-cs"/>
                        </a:rPr>
                        <a:t>.</a:t>
                      </a:r>
                      <a:r>
                        <a:rPr lang="en-US" sz="1800" b="1" kern="1200" dirty="0" smtClean="0">
                          <a:solidFill>
                            <a:schemeClr val="lt1"/>
                          </a:solidFill>
                          <a:latin typeface="+mn-lt"/>
                          <a:ea typeface="+mn-ea"/>
                          <a:cs typeface="+mn-cs"/>
                        </a:rPr>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Prevalence of age-related lens opacities in a population. The Beaver Dam Eye Study. </a:t>
                      </a:r>
                    </a:p>
                    <a:p>
                      <a:endParaRPr lang="en-US" dirty="0"/>
                    </a:p>
                  </a:txBody>
                  <a:tcPr/>
                </a:tc>
                <a:tc>
                  <a:txBody>
                    <a:bodyPr/>
                    <a:lstStyle/>
                    <a:p>
                      <a:r>
                        <a:rPr lang="en-US" sz="1800" b="1" kern="1200" dirty="0" smtClean="0">
                          <a:solidFill>
                            <a:schemeClr val="lt1"/>
                          </a:solidFill>
                          <a:latin typeface="+mn-lt"/>
                          <a:ea typeface="+mn-ea"/>
                          <a:cs typeface="+mn-cs"/>
                        </a:rPr>
                        <a:t>This study highlights</a:t>
                      </a:r>
                      <a:r>
                        <a:rPr lang="en-US" sz="1800" b="1" kern="1200" baseline="0" dirty="0" smtClean="0">
                          <a:solidFill>
                            <a:schemeClr val="lt1"/>
                          </a:solidFill>
                          <a:latin typeface="+mn-lt"/>
                          <a:ea typeface="+mn-ea"/>
                          <a:cs typeface="+mn-cs"/>
                        </a:rPr>
                        <a:t> </a:t>
                      </a:r>
                      <a:r>
                        <a:rPr lang="en-US" sz="1800" b="1" kern="1200" dirty="0" smtClean="0">
                          <a:solidFill>
                            <a:schemeClr val="lt1"/>
                          </a:solidFill>
                          <a:latin typeface="+mn-lt"/>
                          <a:ea typeface="+mn-ea"/>
                          <a:cs typeface="+mn-cs"/>
                        </a:rPr>
                        <a:t>the prevalence and severity of </a:t>
                      </a:r>
                      <a:r>
                        <a:rPr lang="en-US" sz="1800" b="1" u="sng" kern="1200" dirty="0" smtClean="0">
                          <a:solidFill>
                            <a:schemeClr val="lt1"/>
                          </a:solidFill>
                          <a:latin typeface="+mn-lt"/>
                          <a:ea typeface="+mn-ea"/>
                          <a:cs typeface="+mn-cs"/>
                          <a:hlinkClick r:id="rId6"/>
                        </a:rPr>
                        <a:t>lens opacities</a:t>
                      </a:r>
                      <a:r>
                        <a:rPr lang="en-US" sz="1800" b="1" kern="1200" dirty="0" smtClean="0">
                          <a:solidFill>
                            <a:schemeClr val="lt1"/>
                          </a:solidFill>
                          <a:latin typeface="+mn-lt"/>
                          <a:ea typeface="+mn-ea"/>
                          <a:cs typeface="+mn-cs"/>
                        </a:rPr>
                        <a:t> in a rural community in the United States.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Adults between the ages of 43 and 84 years were examined and participated in the study (n = 4926). Photographs were taken of the lenses and were graded in masked fashion according to a standardized protocol.</a:t>
                      </a:r>
                      <a:endParaRPr lang="en-US" dirty="0" smtClean="0"/>
                    </a:p>
                    <a:p>
                      <a:endParaRPr lang="en-US" dirty="0"/>
                    </a:p>
                  </a:txBody>
                  <a:tcPr/>
                </a:tc>
                <a:tc>
                  <a:txBody>
                    <a:bodyPr/>
                    <a:lstStyle/>
                    <a:p>
                      <a:r>
                        <a:rPr lang="en-US" sz="1800" b="1" kern="1200" dirty="0" smtClean="0">
                          <a:solidFill>
                            <a:schemeClr val="lt1"/>
                          </a:solidFill>
                          <a:latin typeface="+mn-lt"/>
                          <a:ea typeface="+mn-ea"/>
                          <a:cs typeface="+mn-cs"/>
                        </a:rPr>
                        <a:t>17.3% had nuclear sclerosis more severe. Cortical opacities increased with increasing age and were more common in women. They were found in 16.3% of the population. There was a trend of greater prevalence at older ages, but no sex effect. </a:t>
                      </a:r>
                      <a:endParaRPr lang="en-US" dirty="0"/>
                    </a:p>
                  </a:txBody>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1. What is modern technique of cataract surgery called?</a:t>
            </a:r>
          </a:p>
          <a:p>
            <a:r>
              <a:rPr lang="en-US" dirty="0" err="1" smtClean="0"/>
              <a:t>Trabeculectomy</a:t>
            </a:r>
            <a:r>
              <a:rPr lang="en-US" dirty="0" smtClean="0"/>
              <a:t> </a:t>
            </a:r>
          </a:p>
          <a:p>
            <a:r>
              <a:rPr lang="en-US" dirty="0" err="1" smtClean="0"/>
              <a:t>Iredectomy</a:t>
            </a:r>
            <a:r>
              <a:rPr lang="en-US" dirty="0" smtClean="0"/>
              <a:t> </a:t>
            </a:r>
          </a:p>
          <a:p>
            <a:r>
              <a:rPr lang="en-US" dirty="0" smtClean="0"/>
              <a:t>ICCE </a:t>
            </a:r>
          </a:p>
          <a:p>
            <a:r>
              <a:rPr lang="en-US" dirty="0" smtClean="0"/>
              <a:t>Phacoemulsification</a:t>
            </a:r>
            <a:br>
              <a:rPr lang="en-US" dirty="0" smtClean="0"/>
            </a:b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2Measures to avoid cataract formation</a:t>
            </a:r>
          </a:p>
          <a:p>
            <a:r>
              <a:rPr lang="en-US" dirty="0" smtClean="0"/>
              <a:t>Wear sunglasses with 100% UV Protection. </a:t>
            </a:r>
          </a:p>
          <a:p>
            <a:r>
              <a:rPr lang="en-US" dirty="0" smtClean="0"/>
              <a:t>Avoid smoking </a:t>
            </a:r>
          </a:p>
          <a:p>
            <a:r>
              <a:rPr lang="en-US" dirty="0" smtClean="0"/>
              <a:t>Wear protective eye gear, to avoid eye trauma. </a:t>
            </a:r>
          </a:p>
          <a:p>
            <a:r>
              <a:rPr lang="en-US" dirty="0" smtClean="0"/>
              <a:t>All of the above</a:t>
            </a:r>
            <a:br>
              <a:rPr lang="en-US" dirty="0" smtClean="0"/>
            </a:br>
            <a:r>
              <a:rPr lang="en-US" dirty="0" smtClean="0"/>
              <a:t/>
            </a:r>
            <a:br>
              <a:rPr lang="en-US" dirty="0" smtClean="0"/>
            </a:br>
            <a:endParaRPr lang="en-US" dirty="0" smtClean="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.3 What is the most common cause of reduced vision after cataract surgery?</a:t>
            </a:r>
          </a:p>
          <a:p>
            <a:r>
              <a:rPr lang="en-US" dirty="0" smtClean="0"/>
              <a:t>After cataract </a:t>
            </a:r>
          </a:p>
          <a:p>
            <a:r>
              <a:rPr lang="en-US" dirty="0" smtClean="0"/>
              <a:t>Refractive error </a:t>
            </a:r>
          </a:p>
          <a:p>
            <a:r>
              <a:rPr lang="en-US" dirty="0" smtClean="0"/>
              <a:t>Inflammation </a:t>
            </a:r>
          </a:p>
          <a:p>
            <a:r>
              <a:rPr lang="en-US" dirty="0" smtClean="0"/>
              <a:t>All of the above </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t>4. Phacoemulsification cataract surgery is performed through a ____________mm wound.</a:t>
            </a:r>
          </a:p>
          <a:p>
            <a:r>
              <a:rPr lang="en-US" dirty="0" smtClean="0"/>
              <a:t>&lt;3mm </a:t>
            </a:r>
          </a:p>
          <a:p>
            <a:r>
              <a:rPr lang="en-US" dirty="0" smtClean="0"/>
              <a:t>6mm </a:t>
            </a:r>
          </a:p>
          <a:p>
            <a:r>
              <a:rPr lang="en-US" dirty="0" smtClean="0"/>
              <a:t>&gt;6mm </a:t>
            </a:r>
          </a:p>
          <a:p>
            <a:r>
              <a:rPr lang="en-US" dirty="0" smtClean="0"/>
              <a:t>None of the above</a:t>
            </a:r>
            <a:br>
              <a:rPr lang="en-US" dirty="0" smtClean="0"/>
            </a:br>
            <a:r>
              <a:rPr lang="en-US" dirty="0" smtClean="0"/>
              <a:t/>
            </a:r>
            <a:br>
              <a:rPr lang="en-US" dirty="0" smtClean="0"/>
            </a:br>
            <a:endParaRPr lang="en-US" dirty="0" smtClean="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4400" dirty="0"/>
          </a:p>
        </p:txBody>
      </p:sp>
      <p:sp>
        <p:nvSpPr>
          <p:cNvPr id="4" name="Rectangle 3"/>
          <p:cNvSpPr/>
          <p:nvPr/>
        </p:nvSpPr>
        <p:spPr>
          <a:xfrm>
            <a:off x="3124200" y="2895600"/>
            <a:ext cx="3166829"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endParaRPr lang="en-US" smtClean="0"/>
          </a:p>
        </p:txBody>
      </p:sp>
      <p:sp>
        <p:nvSpPr>
          <p:cNvPr id="9219" name="Rectangle 2"/>
          <p:cNvSpPr>
            <a:spLocks noGrp="1" noChangeArrowheads="1"/>
          </p:cNvSpPr>
          <p:nvPr>
            <p:ph type="title"/>
          </p:nvPr>
        </p:nvSpPr>
        <p:spPr/>
        <p:txBody>
          <a:bodyPr/>
          <a:lstStyle/>
          <a:p>
            <a:pPr eaLnBrk="1" hangingPunct="1"/>
            <a:r>
              <a:rPr lang="en-US" smtClean="0"/>
              <a:t> Lens - Anatomy</a:t>
            </a:r>
          </a:p>
        </p:txBody>
      </p:sp>
      <p:sp>
        <p:nvSpPr>
          <p:cNvPr id="9220" name="Rectangle 3"/>
          <p:cNvSpPr>
            <a:spLocks noGrp="1" noChangeArrowheads="1"/>
          </p:cNvSpPr>
          <p:nvPr>
            <p:ph type="body" idx="1"/>
          </p:nvPr>
        </p:nvSpPr>
        <p:spPr/>
        <p:txBody>
          <a:bodyPr/>
          <a:lstStyle/>
          <a:p>
            <a:pPr eaLnBrk="1" hangingPunct="1">
              <a:buFontTx/>
              <a:buNone/>
            </a:pPr>
            <a:r>
              <a:rPr lang="en-US" smtClean="0"/>
              <a:t>	3. </a:t>
            </a:r>
            <a:r>
              <a:rPr lang="en-US" b="1" smtClean="0"/>
              <a:t>Lens substance</a:t>
            </a:r>
            <a:r>
              <a:rPr lang="en-US" smtClean="0"/>
              <a:t>: It constitute the main mass of the lens. It is divide into- </a:t>
            </a:r>
          </a:p>
          <a:p>
            <a:pPr eaLnBrk="1" hangingPunct="1">
              <a:buFontTx/>
              <a:buNone/>
            </a:pPr>
            <a:r>
              <a:rPr lang="en-US" smtClean="0"/>
              <a:t>		a. Nucleus</a:t>
            </a:r>
          </a:p>
          <a:p>
            <a:pPr eaLnBrk="1" hangingPunct="1">
              <a:buFontTx/>
              <a:buNone/>
            </a:pPr>
            <a:r>
              <a:rPr lang="en-US" smtClean="0"/>
              <a:t>		b. Cortex</a:t>
            </a:r>
          </a:p>
          <a:p>
            <a:pPr eaLnBrk="1" hangingPunct="1">
              <a:buFontTx/>
              <a:buNone/>
            </a:pPr>
            <a:r>
              <a:rPr lang="en-US" smtClean="0"/>
              <a:t>		Nucleus: consists of</a:t>
            </a:r>
          </a:p>
          <a:p>
            <a:pPr eaLnBrk="1" hangingPunct="1">
              <a:buFontTx/>
              <a:buNone/>
            </a:pPr>
            <a:r>
              <a:rPr lang="en-US" smtClean="0"/>
              <a:t>		(i) Embryonic nucleus (it contains primary lens fibres that are formed in lens vesicle)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p>
            <a:endParaRPr lang="en-US" smtClean="0"/>
          </a:p>
        </p:txBody>
      </p:sp>
      <p:sp>
        <p:nvSpPr>
          <p:cNvPr id="10243" name="Rectangle 2"/>
          <p:cNvSpPr>
            <a:spLocks noGrp="1" noChangeArrowheads="1"/>
          </p:cNvSpPr>
          <p:nvPr>
            <p:ph type="title"/>
          </p:nvPr>
        </p:nvSpPr>
        <p:spPr/>
        <p:txBody>
          <a:bodyPr/>
          <a:lstStyle/>
          <a:p>
            <a:pPr eaLnBrk="1" hangingPunct="1"/>
            <a:r>
              <a:rPr lang="en-US" smtClean="0"/>
              <a:t>Lens - Anatomy</a:t>
            </a:r>
          </a:p>
        </p:txBody>
      </p:sp>
      <p:sp>
        <p:nvSpPr>
          <p:cNvPr id="10244" name="Rectangle 3"/>
          <p:cNvSpPr>
            <a:spLocks noGrp="1" noChangeArrowheads="1"/>
          </p:cNvSpPr>
          <p:nvPr>
            <p:ph type="body" idx="1"/>
          </p:nvPr>
        </p:nvSpPr>
        <p:spPr/>
        <p:txBody>
          <a:bodyPr/>
          <a:lstStyle/>
          <a:p>
            <a:pPr eaLnBrk="1" hangingPunct="1">
              <a:lnSpc>
                <a:spcPct val="90000"/>
              </a:lnSpc>
              <a:buFontTx/>
              <a:buNone/>
            </a:pPr>
            <a:r>
              <a:rPr lang="en-US" sz="2800" smtClean="0"/>
              <a:t>		(ii) Fetal nucleus: it contains embryonic nucleus and all fibres added to the lens before birth </a:t>
            </a:r>
          </a:p>
          <a:p>
            <a:pPr eaLnBrk="1" hangingPunct="1">
              <a:lnSpc>
                <a:spcPct val="90000"/>
              </a:lnSpc>
              <a:buFontTx/>
              <a:buNone/>
            </a:pPr>
            <a:r>
              <a:rPr lang="en-US" sz="2800" smtClean="0"/>
              <a:t>		(iii) Infantile nucleus: it contains embryonic , fetal nucleus together with all the fibres added up-to the age of 4 years. </a:t>
            </a:r>
          </a:p>
          <a:p>
            <a:pPr eaLnBrk="1" hangingPunct="1">
              <a:lnSpc>
                <a:spcPct val="90000"/>
              </a:lnSpc>
              <a:buFontTx/>
              <a:buNone/>
            </a:pPr>
            <a:r>
              <a:rPr lang="en-US" sz="2800" smtClean="0"/>
              <a:t>		(iv) Adult nucleus: composed of all fibres added before sexual maturation </a:t>
            </a:r>
          </a:p>
          <a:p>
            <a:pPr eaLnBrk="1" hangingPunct="1">
              <a:lnSpc>
                <a:spcPct val="90000"/>
              </a:lnSpc>
              <a:buFontTx/>
              <a:buNone/>
            </a:pPr>
            <a:r>
              <a:rPr lang="en-US" sz="2800" smtClean="0"/>
              <a:t>	The nucleus consists of densely compacted lens fibres and higher refractive index than cortex.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endParaRPr lang="en-US" smtClean="0"/>
          </a:p>
        </p:txBody>
      </p:sp>
      <p:sp>
        <p:nvSpPr>
          <p:cNvPr id="12291" name="Rectangle 2"/>
          <p:cNvSpPr>
            <a:spLocks noGrp="1" noChangeArrowheads="1"/>
          </p:cNvSpPr>
          <p:nvPr>
            <p:ph type="title"/>
          </p:nvPr>
        </p:nvSpPr>
        <p:spPr/>
        <p:txBody>
          <a:bodyPr/>
          <a:lstStyle/>
          <a:p>
            <a:pPr eaLnBrk="1" hangingPunct="1"/>
            <a:r>
              <a:rPr lang="en-US" smtClean="0"/>
              <a:t>Lens - Crystalline</a:t>
            </a:r>
          </a:p>
        </p:txBody>
      </p:sp>
      <p:sp>
        <p:nvSpPr>
          <p:cNvPr id="12292" name="Rectangle 3"/>
          <p:cNvSpPr>
            <a:spLocks noGrp="1" noChangeArrowheads="1"/>
          </p:cNvSpPr>
          <p:nvPr>
            <p:ph type="body" idx="1"/>
          </p:nvPr>
        </p:nvSpPr>
        <p:spPr/>
        <p:txBody>
          <a:bodyPr/>
          <a:lstStyle/>
          <a:p>
            <a:pPr lvl="1" eaLnBrk="1" hangingPunct="1">
              <a:buFontTx/>
              <a:buNone/>
            </a:pPr>
            <a:r>
              <a:rPr lang="en-US" smtClean="0"/>
              <a:t>Lens fibres contain high concentrations of crystalline.</a:t>
            </a:r>
          </a:p>
          <a:p>
            <a:pPr lvl="1" eaLnBrk="1" hangingPunct="1">
              <a:buFontTx/>
              <a:buNone/>
            </a:pPr>
            <a:r>
              <a:rPr lang="en-US" smtClean="0"/>
              <a:t>Crystalline represent the major protein of the lens (constitute 90% of total protein content of lens). Crystalline has the following constituents:</a:t>
            </a:r>
          </a:p>
          <a:p>
            <a:pPr lvl="1" eaLnBrk="1" hangingPunct="1">
              <a:buFontTx/>
              <a:buNone/>
            </a:pPr>
            <a:r>
              <a:rPr lang="en-US" smtClean="0"/>
              <a:t>	Alpha </a:t>
            </a:r>
          </a:p>
          <a:p>
            <a:pPr lvl="1" eaLnBrk="1" hangingPunct="1">
              <a:buFontTx/>
              <a:buNone/>
            </a:pPr>
            <a:r>
              <a:rPr lang="en-US" smtClean="0"/>
              <a:t>	Beta and,</a:t>
            </a:r>
          </a:p>
          <a:p>
            <a:pPr lvl="1" eaLnBrk="1" hangingPunct="1">
              <a:buFontTx/>
              <a:buNone/>
            </a:pPr>
            <a:r>
              <a:rPr lang="en-US" smtClean="0"/>
              <a:t>	Gamma</a:t>
            </a:r>
          </a:p>
          <a:p>
            <a:pPr eaLnBrk="1" hangingPunct="1"/>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2068</Words>
  <Application>Microsoft Office PowerPoint</Application>
  <PresentationFormat>On-screen Show (4:3)</PresentationFormat>
  <Paragraphs>279</Paragraphs>
  <Slides>66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Image</vt:lpstr>
      <vt:lpstr>LENS &amp; CATARACT</vt:lpstr>
      <vt:lpstr>Anatomical Considerations</vt:lpstr>
      <vt:lpstr>Lens</vt:lpstr>
      <vt:lpstr> Lens - Anatomy</vt:lpstr>
      <vt:lpstr>Lens - Anatomy</vt:lpstr>
      <vt:lpstr>Lens - Anatomy</vt:lpstr>
      <vt:lpstr> Lens - Anatomy</vt:lpstr>
      <vt:lpstr>Lens - Anatomy</vt:lpstr>
      <vt:lpstr>Lens - Crystalline</vt:lpstr>
      <vt:lpstr>Lens - Functions</vt:lpstr>
      <vt:lpstr> Lens Cortex</vt:lpstr>
      <vt:lpstr>Lens - Sutures</vt:lpstr>
      <vt:lpstr>Lens - Physiology</vt:lpstr>
      <vt:lpstr>Lens - Physiology</vt:lpstr>
      <vt:lpstr>Age changes in the Lens</vt:lpstr>
      <vt:lpstr>Slide 16</vt:lpstr>
      <vt:lpstr>Slide 17</vt:lpstr>
      <vt:lpstr> Classification of Cataract</vt:lpstr>
      <vt:lpstr>Contd…</vt:lpstr>
      <vt:lpstr>Contd…</vt:lpstr>
      <vt:lpstr>Contd…</vt:lpstr>
      <vt:lpstr> Etiopathogenesis of Cataract</vt:lpstr>
      <vt:lpstr> Etiopathogenesis of Cataract</vt:lpstr>
      <vt:lpstr> Etiopathogenesis of Cataract</vt:lpstr>
      <vt:lpstr>Etiopathogenesis of Cataract</vt:lpstr>
      <vt:lpstr> Etiopathogenesis of Cataract</vt:lpstr>
      <vt:lpstr> Etiopathogenesis of Cataract</vt:lpstr>
      <vt:lpstr> Etiopathogenesis of Cataract</vt:lpstr>
      <vt:lpstr>Etiological theories of Cataract</vt:lpstr>
      <vt:lpstr> Contd…</vt:lpstr>
      <vt:lpstr> Contd…</vt:lpstr>
      <vt:lpstr>Miscellaneous causes</vt:lpstr>
      <vt:lpstr>Contd…</vt:lpstr>
      <vt:lpstr>Cont…</vt:lpstr>
      <vt:lpstr>Age Related (Senile) Cataract </vt:lpstr>
      <vt:lpstr> Age Related Senile Cataract</vt:lpstr>
      <vt:lpstr> Senile Cataract</vt:lpstr>
      <vt:lpstr> Cortical Cataract</vt:lpstr>
      <vt:lpstr>Contd…</vt:lpstr>
      <vt:lpstr>Slide 40</vt:lpstr>
      <vt:lpstr> Contd…</vt:lpstr>
      <vt:lpstr> Contd…</vt:lpstr>
      <vt:lpstr>Contd…</vt:lpstr>
      <vt:lpstr>Slide 44</vt:lpstr>
      <vt:lpstr>Mature cataract</vt:lpstr>
      <vt:lpstr>Contd…</vt:lpstr>
      <vt:lpstr>Hypermature Cataract</vt:lpstr>
      <vt:lpstr>Hypermature Cataract</vt:lpstr>
      <vt:lpstr>Slide 49</vt:lpstr>
      <vt:lpstr>Senile Nuclear Sclerosis</vt:lpstr>
      <vt:lpstr>Senile Nuclear Sclerosis</vt:lpstr>
      <vt:lpstr>Slide 52</vt:lpstr>
      <vt:lpstr>Symptoms of Cataract</vt:lpstr>
      <vt:lpstr>Contd…</vt:lpstr>
      <vt:lpstr>Contd…</vt:lpstr>
      <vt:lpstr> Signs of senile cataract</vt:lpstr>
      <vt:lpstr>Contd…</vt:lpstr>
      <vt:lpstr>Contd…</vt:lpstr>
      <vt:lpstr> Complications of Cataract</vt:lpstr>
      <vt:lpstr> Differential Diagnosis of painless gradual diminution of vision </vt:lpstr>
      <vt:lpstr>*Prevalence of age-related lens opacities in a population. The Beaver Dam Eye Study. Klein BE, Klein R, Linton KL  Ophthalmology [1992, 99(4):546-552]   </vt:lpstr>
      <vt:lpstr>Slide 62</vt:lpstr>
      <vt:lpstr>Slide 63</vt:lpstr>
      <vt:lpstr>Slide 64</vt:lpstr>
      <vt:lpstr>Slide 65</vt:lpstr>
      <vt:lpstr>Slide 66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SAMEER</dc:creator>
  <cp:lastModifiedBy>user</cp:lastModifiedBy>
  <cp:revision>18</cp:revision>
  <dcterms:created xsi:type="dcterms:W3CDTF">2006-08-16T00:00:00Z</dcterms:created>
  <dcterms:modified xsi:type="dcterms:W3CDTF">2022-04-26T07:45:06Z</dcterms:modified>
</cp:coreProperties>
</file>