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3.xml" ContentType="application/vnd.openxmlformats-officedocument.drawingml.diagram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bin" ContentType="application/vnd.openxmlformats-officedocument.oleObject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3" r:id="rId3"/>
    <p:sldId id="290" r:id="rId4"/>
    <p:sldId id="291" r:id="rId5"/>
    <p:sldId id="292" r:id="rId6"/>
    <p:sldId id="260" r:id="rId7"/>
    <p:sldId id="294" r:id="rId8"/>
    <p:sldId id="303" r:id="rId9"/>
    <p:sldId id="262" r:id="rId10"/>
    <p:sldId id="281" r:id="rId11"/>
    <p:sldId id="263" r:id="rId12"/>
    <p:sldId id="261" r:id="rId13"/>
    <p:sldId id="264" r:id="rId14"/>
    <p:sldId id="297" r:id="rId15"/>
    <p:sldId id="296" r:id="rId16"/>
    <p:sldId id="299" r:id="rId17"/>
    <p:sldId id="265" r:id="rId18"/>
    <p:sldId id="280" r:id="rId19"/>
    <p:sldId id="277" r:id="rId20"/>
    <p:sldId id="305" r:id="rId21"/>
    <p:sldId id="269" r:id="rId22"/>
    <p:sldId id="276" r:id="rId23"/>
    <p:sldId id="304" r:id="rId24"/>
    <p:sldId id="309" r:id="rId25"/>
    <p:sldId id="266" r:id="rId26"/>
    <p:sldId id="311" r:id="rId27"/>
    <p:sldId id="312" r:id="rId28"/>
    <p:sldId id="274" r:id="rId29"/>
    <p:sldId id="30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6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3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0E875D-91FA-4E04-BC6B-6E428B3BBE6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D4872677-568B-4DB2-93C9-BA33B8FA11A7}">
      <dgm:prSet phldrT="[Text]" custT="1"/>
      <dgm:spPr/>
      <dgm:t>
        <a:bodyPr/>
        <a:lstStyle/>
        <a:p>
          <a:r>
            <a:rPr lang="en-US" sz="2000" dirty="0">
              <a:latin typeface="Arial" pitchFamily="34" charset="0"/>
              <a:cs typeface="Arial" pitchFamily="34" charset="0"/>
            </a:rPr>
            <a:t>CSF in subarachnoid space around spine and brain</a:t>
          </a:r>
          <a:endParaRPr lang="en-IN" sz="2000" dirty="0">
            <a:latin typeface="Arial" pitchFamily="34" charset="0"/>
            <a:cs typeface="Arial" pitchFamily="34" charset="0"/>
          </a:endParaRPr>
        </a:p>
      </dgm:t>
    </dgm:pt>
    <dgm:pt modelId="{EA879E0D-88F7-4C56-8BDD-99E08D659677}" type="parTrans" cxnId="{F6B8571A-4AC6-4C2D-AD45-6DA1C1C1EB9B}">
      <dgm:prSet/>
      <dgm:spPr/>
      <dgm:t>
        <a:bodyPr/>
        <a:lstStyle/>
        <a:p>
          <a:endParaRPr lang="en-IN"/>
        </a:p>
      </dgm:t>
    </dgm:pt>
    <dgm:pt modelId="{F4D9B9EE-B5E0-4F30-8D3F-E2D6C7ADA0D0}" type="sibTrans" cxnId="{F6B8571A-4AC6-4C2D-AD45-6DA1C1C1EB9B}">
      <dgm:prSet/>
      <dgm:spPr/>
      <dgm:t>
        <a:bodyPr/>
        <a:lstStyle/>
        <a:p>
          <a:endParaRPr lang="en-IN"/>
        </a:p>
      </dgm:t>
    </dgm:pt>
    <dgm:pt modelId="{DF596D01-5032-4952-9359-7808147D14E6}">
      <dgm:prSet phldrT="[Text]" custT="1"/>
      <dgm:spPr/>
      <dgm:t>
        <a:bodyPr/>
        <a:lstStyle/>
        <a:p>
          <a:r>
            <a:rPr lang="en-US" sz="2000" dirty="0" err="1">
              <a:latin typeface="Arial" pitchFamily="34" charset="0"/>
              <a:cs typeface="Arial" pitchFamily="34" charset="0"/>
            </a:rPr>
            <a:t>Arachnoid</a:t>
          </a:r>
          <a:r>
            <a:rPr lang="en-US" sz="2000" dirty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>
              <a:latin typeface="Arial" pitchFamily="34" charset="0"/>
              <a:cs typeface="Arial" pitchFamily="34" charset="0"/>
            </a:rPr>
            <a:t>villi</a:t>
          </a:r>
          <a:endParaRPr lang="en-IN" sz="2000" dirty="0">
            <a:latin typeface="Arial" pitchFamily="34" charset="0"/>
            <a:cs typeface="Arial" pitchFamily="34" charset="0"/>
          </a:endParaRPr>
        </a:p>
      </dgm:t>
    </dgm:pt>
    <dgm:pt modelId="{F14CEC3F-A6DE-42E5-93D5-A4C7A87F724E}" type="parTrans" cxnId="{4007FC25-44C7-46EA-ABFC-D4C536E6460B}">
      <dgm:prSet/>
      <dgm:spPr/>
      <dgm:t>
        <a:bodyPr/>
        <a:lstStyle/>
        <a:p>
          <a:endParaRPr lang="en-IN"/>
        </a:p>
      </dgm:t>
    </dgm:pt>
    <dgm:pt modelId="{F23ADA58-B588-4006-8224-F57128BC8BEA}" type="sibTrans" cxnId="{4007FC25-44C7-46EA-ABFC-D4C536E6460B}">
      <dgm:prSet/>
      <dgm:spPr/>
      <dgm:t>
        <a:bodyPr/>
        <a:lstStyle/>
        <a:p>
          <a:endParaRPr lang="en-IN"/>
        </a:p>
      </dgm:t>
    </dgm:pt>
    <dgm:pt modelId="{9B9D5E9F-1C7F-41CB-862B-98AAC4C93A36}">
      <dgm:prSet phldrT="[Text]" custT="1"/>
      <dgm:spPr/>
      <dgm:t>
        <a:bodyPr/>
        <a:lstStyle/>
        <a:p>
          <a:r>
            <a:rPr lang="en-US" sz="2000" dirty="0">
              <a:latin typeface="Arial" pitchFamily="34" charset="0"/>
              <a:cs typeface="Arial" pitchFamily="34" charset="0"/>
            </a:rPr>
            <a:t>Drains into  venous sinuses</a:t>
          </a:r>
          <a:endParaRPr lang="en-IN" sz="2000" dirty="0">
            <a:latin typeface="Arial" pitchFamily="34" charset="0"/>
            <a:cs typeface="Arial" pitchFamily="34" charset="0"/>
          </a:endParaRPr>
        </a:p>
      </dgm:t>
    </dgm:pt>
    <dgm:pt modelId="{0A633829-B6FC-4024-B562-B3FEF971E4B4}" type="parTrans" cxnId="{96D69828-3542-48F7-9027-6DD137030ADF}">
      <dgm:prSet/>
      <dgm:spPr/>
      <dgm:t>
        <a:bodyPr/>
        <a:lstStyle/>
        <a:p>
          <a:endParaRPr lang="en-IN"/>
        </a:p>
      </dgm:t>
    </dgm:pt>
    <dgm:pt modelId="{B771E3E7-21CE-4B87-BDE4-55668AD104DA}" type="sibTrans" cxnId="{96D69828-3542-48F7-9027-6DD137030ADF}">
      <dgm:prSet/>
      <dgm:spPr/>
      <dgm:t>
        <a:bodyPr/>
        <a:lstStyle/>
        <a:p>
          <a:endParaRPr lang="en-IN"/>
        </a:p>
      </dgm:t>
    </dgm:pt>
    <dgm:pt modelId="{020C4AC7-C74E-4347-8A1D-E76F68D4B29A}" type="pres">
      <dgm:prSet presAssocID="{950E875D-91FA-4E04-BC6B-6E428B3BBE68}" presName="linearFlow" presStyleCnt="0">
        <dgm:presLayoutVars>
          <dgm:resizeHandles val="exact"/>
        </dgm:presLayoutVars>
      </dgm:prSet>
      <dgm:spPr/>
    </dgm:pt>
    <dgm:pt modelId="{B2DE93B5-5E97-41E5-93FB-2CA7137F14FC}" type="pres">
      <dgm:prSet presAssocID="{D4872677-568B-4DB2-93C9-BA33B8FA11A7}" presName="node" presStyleLbl="node1" presStyleIdx="0" presStyleCnt="3" custScaleX="2606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458467-46BC-4B29-8AE4-A897B05F6CF5}" type="pres">
      <dgm:prSet presAssocID="{F4D9B9EE-B5E0-4F30-8D3F-E2D6C7ADA0D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EAD1831F-CA33-45FD-AB20-0A2FEA39C5FD}" type="pres">
      <dgm:prSet presAssocID="{F4D9B9EE-B5E0-4F30-8D3F-E2D6C7ADA0D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7E86156A-DB1D-450B-805D-FD1DDA0458EC}" type="pres">
      <dgm:prSet presAssocID="{DF596D01-5032-4952-9359-7808147D14E6}" presName="node" presStyleLbl="node1" presStyleIdx="1" presStyleCnt="3" custScaleX="2047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118BB9-74D4-4337-8B71-D4E4FBE7DED6}" type="pres">
      <dgm:prSet presAssocID="{F23ADA58-B588-4006-8224-F57128BC8BE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22581322-65B7-498C-B1A9-DC8AB77F6357}" type="pres">
      <dgm:prSet presAssocID="{F23ADA58-B588-4006-8224-F57128BC8BE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BE2240C8-FAD5-436E-9238-54D2182FB530}" type="pres">
      <dgm:prSet presAssocID="{9B9D5E9F-1C7F-41CB-862B-98AAC4C93A36}" presName="node" presStyleLbl="node1" presStyleIdx="2" presStyleCnt="3" custScaleX="2047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A00492-BEF9-4E6B-BEC2-0D75D2A4D767}" type="presOf" srcId="{9B9D5E9F-1C7F-41CB-862B-98AAC4C93A36}" destId="{BE2240C8-FAD5-436E-9238-54D2182FB530}" srcOrd="0" destOrd="0" presId="urn:microsoft.com/office/officeart/2005/8/layout/process2"/>
    <dgm:cxn modelId="{E5CE5ACF-5F78-46FB-8C36-89524F2BAE5F}" type="presOf" srcId="{950E875D-91FA-4E04-BC6B-6E428B3BBE68}" destId="{020C4AC7-C74E-4347-8A1D-E76F68D4B29A}" srcOrd="0" destOrd="0" presId="urn:microsoft.com/office/officeart/2005/8/layout/process2"/>
    <dgm:cxn modelId="{F6B8571A-4AC6-4C2D-AD45-6DA1C1C1EB9B}" srcId="{950E875D-91FA-4E04-BC6B-6E428B3BBE68}" destId="{D4872677-568B-4DB2-93C9-BA33B8FA11A7}" srcOrd="0" destOrd="0" parTransId="{EA879E0D-88F7-4C56-8BDD-99E08D659677}" sibTransId="{F4D9B9EE-B5E0-4F30-8D3F-E2D6C7ADA0D0}"/>
    <dgm:cxn modelId="{4007FC25-44C7-46EA-ABFC-D4C536E6460B}" srcId="{950E875D-91FA-4E04-BC6B-6E428B3BBE68}" destId="{DF596D01-5032-4952-9359-7808147D14E6}" srcOrd="1" destOrd="0" parTransId="{F14CEC3F-A6DE-42E5-93D5-A4C7A87F724E}" sibTransId="{F23ADA58-B588-4006-8224-F57128BC8BEA}"/>
    <dgm:cxn modelId="{96D69828-3542-48F7-9027-6DD137030ADF}" srcId="{950E875D-91FA-4E04-BC6B-6E428B3BBE68}" destId="{9B9D5E9F-1C7F-41CB-862B-98AAC4C93A36}" srcOrd="2" destOrd="0" parTransId="{0A633829-B6FC-4024-B562-B3FEF971E4B4}" sibTransId="{B771E3E7-21CE-4B87-BDE4-55668AD104DA}"/>
    <dgm:cxn modelId="{AB68A523-47A3-4994-9C7D-430284812C67}" type="presOf" srcId="{DF596D01-5032-4952-9359-7808147D14E6}" destId="{7E86156A-DB1D-450B-805D-FD1DDA0458EC}" srcOrd="0" destOrd="0" presId="urn:microsoft.com/office/officeart/2005/8/layout/process2"/>
    <dgm:cxn modelId="{E983C8F5-3F3D-48D0-8C52-73C451CEB77A}" type="presOf" srcId="{F23ADA58-B588-4006-8224-F57128BC8BEA}" destId="{21118BB9-74D4-4337-8B71-D4E4FBE7DED6}" srcOrd="0" destOrd="0" presId="urn:microsoft.com/office/officeart/2005/8/layout/process2"/>
    <dgm:cxn modelId="{F371EB23-FC7D-4BD1-B1E8-26CC5B1740A7}" type="presOf" srcId="{F4D9B9EE-B5E0-4F30-8D3F-E2D6C7ADA0D0}" destId="{36458467-46BC-4B29-8AE4-A897B05F6CF5}" srcOrd="0" destOrd="0" presId="urn:microsoft.com/office/officeart/2005/8/layout/process2"/>
    <dgm:cxn modelId="{D4069C02-7F0E-4968-9B9D-029F4E8297D5}" type="presOf" srcId="{F4D9B9EE-B5E0-4F30-8D3F-E2D6C7ADA0D0}" destId="{EAD1831F-CA33-45FD-AB20-0A2FEA39C5FD}" srcOrd="1" destOrd="0" presId="urn:microsoft.com/office/officeart/2005/8/layout/process2"/>
    <dgm:cxn modelId="{2F376331-716F-4361-A276-2EF483C899AF}" type="presOf" srcId="{F23ADA58-B588-4006-8224-F57128BC8BEA}" destId="{22581322-65B7-498C-B1A9-DC8AB77F6357}" srcOrd="1" destOrd="0" presId="urn:microsoft.com/office/officeart/2005/8/layout/process2"/>
    <dgm:cxn modelId="{A5E7D855-44AC-482B-8426-8F1B7BB57DFB}" type="presOf" srcId="{D4872677-568B-4DB2-93C9-BA33B8FA11A7}" destId="{B2DE93B5-5E97-41E5-93FB-2CA7137F14FC}" srcOrd="0" destOrd="0" presId="urn:microsoft.com/office/officeart/2005/8/layout/process2"/>
    <dgm:cxn modelId="{4C6FD40F-CE09-4315-9BB2-3AEA73E86422}" type="presParOf" srcId="{020C4AC7-C74E-4347-8A1D-E76F68D4B29A}" destId="{B2DE93B5-5E97-41E5-93FB-2CA7137F14FC}" srcOrd="0" destOrd="0" presId="urn:microsoft.com/office/officeart/2005/8/layout/process2"/>
    <dgm:cxn modelId="{6FC17778-2690-477A-B2B3-17FD9F45AB6D}" type="presParOf" srcId="{020C4AC7-C74E-4347-8A1D-E76F68D4B29A}" destId="{36458467-46BC-4B29-8AE4-A897B05F6CF5}" srcOrd="1" destOrd="0" presId="urn:microsoft.com/office/officeart/2005/8/layout/process2"/>
    <dgm:cxn modelId="{7744A7E4-4320-4C26-AFAB-D2C361D93E96}" type="presParOf" srcId="{36458467-46BC-4B29-8AE4-A897B05F6CF5}" destId="{EAD1831F-CA33-45FD-AB20-0A2FEA39C5FD}" srcOrd="0" destOrd="0" presId="urn:microsoft.com/office/officeart/2005/8/layout/process2"/>
    <dgm:cxn modelId="{DA2C5C45-BA04-4BBF-9370-5266EFBA2A10}" type="presParOf" srcId="{020C4AC7-C74E-4347-8A1D-E76F68D4B29A}" destId="{7E86156A-DB1D-450B-805D-FD1DDA0458EC}" srcOrd="2" destOrd="0" presId="urn:microsoft.com/office/officeart/2005/8/layout/process2"/>
    <dgm:cxn modelId="{8ABEA43A-B1F3-496F-B782-BD5E80D2A5A6}" type="presParOf" srcId="{020C4AC7-C74E-4347-8A1D-E76F68D4B29A}" destId="{21118BB9-74D4-4337-8B71-D4E4FBE7DED6}" srcOrd="3" destOrd="0" presId="urn:microsoft.com/office/officeart/2005/8/layout/process2"/>
    <dgm:cxn modelId="{4CCFCB31-A191-4FCD-B939-AE0D0CF96AD9}" type="presParOf" srcId="{21118BB9-74D4-4337-8B71-D4E4FBE7DED6}" destId="{22581322-65B7-498C-B1A9-DC8AB77F6357}" srcOrd="0" destOrd="0" presId="urn:microsoft.com/office/officeart/2005/8/layout/process2"/>
    <dgm:cxn modelId="{A608A528-16D4-4A3B-8354-0B2551B6F6DE}" type="presParOf" srcId="{020C4AC7-C74E-4347-8A1D-E76F68D4B29A}" destId="{BE2240C8-FAD5-436E-9238-54D2182FB530}" srcOrd="4" destOrd="0" presId="urn:microsoft.com/office/officeart/2005/8/layout/process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9C465B-29CF-4DDE-9F1B-F842DE3E5576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DB63EBA-2488-45EC-8EFB-D22242592BA6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000" dirty="0">
              <a:latin typeface="Arial" pitchFamily="34" charset="0"/>
              <a:cs typeface="Arial" pitchFamily="34" charset="0"/>
            </a:rPr>
            <a:t>Choroid plexus</a:t>
          </a:r>
          <a:endParaRPr lang="en-IN" sz="2000" dirty="0">
            <a:latin typeface="Arial" pitchFamily="34" charset="0"/>
            <a:cs typeface="Arial" pitchFamily="34" charset="0"/>
          </a:endParaRPr>
        </a:p>
      </dgm:t>
    </dgm:pt>
    <dgm:pt modelId="{D5EB3C7A-811F-4804-8F10-1A0A4BBE9CF4}" type="parTrans" cxnId="{8D43DBE0-3BD7-4976-8715-52E2B2CC8317}">
      <dgm:prSet/>
      <dgm:spPr/>
      <dgm:t>
        <a:bodyPr/>
        <a:lstStyle/>
        <a:p>
          <a:endParaRPr lang="en-IN"/>
        </a:p>
      </dgm:t>
    </dgm:pt>
    <dgm:pt modelId="{F0463915-373B-4D7F-982B-595B9177E021}" type="sibTrans" cxnId="{8D43DBE0-3BD7-4976-8715-52E2B2CC8317}">
      <dgm:prSet/>
      <dgm:spPr/>
      <dgm:t>
        <a:bodyPr/>
        <a:lstStyle/>
        <a:p>
          <a:endParaRPr lang="en-IN"/>
        </a:p>
      </dgm:t>
    </dgm:pt>
    <dgm:pt modelId="{25A5B45B-57B1-4AEA-A745-43BE10E4C7D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000" dirty="0">
              <a:latin typeface="Arial" pitchFamily="34" charset="0"/>
              <a:cs typeface="Arial" pitchFamily="34" charset="0"/>
            </a:rPr>
            <a:t>Lateral ventricles</a:t>
          </a:r>
          <a:endParaRPr lang="en-IN" sz="2000" dirty="0">
            <a:latin typeface="Arial" pitchFamily="34" charset="0"/>
            <a:cs typeface="Arial" pitchFamily="34" charset="0"/>
          </a:endParaRPr>
        </a:p>
      </dgm:t>
    </dgm:pt>
    <dgm:pt modelId="{20F1D902-005B-46FD-97EA-A7065BC7A5A8}" type="parTrans" cxnId="{B66E82D1-6D7E-4C21-950E-3886E46102D3}">
      <dgm:prSet/>
      <dgm:spPr/>
      <dgm:t>
        <a:bodyPr/>
        <a:lstStyle/>
        <a:p>
          <a:endParaRPr lang="en-IN"/>
        </a:p>
      </dgm:t>
    </dgm:pt>
    <dgm:pt modelId="{52C63162-4C09-4278-B805-0E7F8FE17B24}" type="sibTrans" cxnId="{B66E82D1-6D7E-4C21-950E-3886E46102D3}">
      <dgm:prSet/>
      <dgm:spPr/>
      <dgm:t>
        <a:bodyPr/>
        <a:lstStyle/>
        <a:p>
          <a:endParaRPr lang="en-IN"/>
        </a:p>
      </dgm:t>
    </dgm:pt>
    <dgm:pt modelId="{E5195C49-68D7-4B03-89F3-FE0EB5642A59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000" dirty="0">
              <a:latin typeface="Arial" pitchFamily="34" charset="0"/>
              <a:cs typeface="Arial" pitchFamily="34" charset="0"/>
            </a:rPr>
            <a:t>Third ventricle</a:t>
          </a:r>
          <a:endParaRPr lang="en-IN" sz="2000" dirty="0">
            <a:latin typeface="Arial" pitchFamily="34" charset="0"/>
            <a:cs typeface="Arial" pitchFamily="34" charset="0"/>
          </a:endParaRPr>
        </a:p>
      </dgm:t>
    </dgm:pt>
    <dgm:pt modelId="{3FDA7D6F-6BD1-4A80-900B-537ED15D2936}" type="parTrans" cxnId="{44ED3FBF-D7E6-407B-AB7B-3369A3D3A14C}">
      <dgm:prSet/>
      <dgm:spPr/>
      <dgm:t>
        <a:bodyPr/>
        <a:lstStyle/>
        <a:p>
          <a:endParaRPr lang="en-IN"/>
        </a:p>
      </dgm:t>
    </dgm:pt>
    <dgm:pt modelId="{6EFB8252-E17E-45CF-81D4-2843334C3C80}" type="sibTrans" cxnId="{44ED3FBF-D7E6-407B-AB7B-3369A3D3A14C}">
      <dgm:prSet/>
      <dgm:spPr/>
      <dgm:t>
        <a:bodyPr/>
        <a:lstStyle/>
        <a:p>
          <a:endParaRPr lang="en-IN"/>
        </a:p>
      </dgm:t>
    </dgm:pt>
    <dgm:pt modelId="{E8A65A91-EE41-4613-8C88-998680F3292C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000" dirty="0">
              <a:latin typeface="Arial" pitchFamily="34" charset="0"/>
              <a:cs typeface="Arial" pitchFamily="34" charset="0"/>
            </a:rPr>
            <a:t>Fourth ventricle through Aqueduct of </a:t>
          </a:r>
          <a:r>
            <a:rPr lang="en-US" sz="2000" dirty="0" err="1">
              <a:latin typeface="Arial" pitchFamily="34" charset="0"/>
              <a:cs typeface="Arial" pitchFamily="34" charset="0"/>
            </a:rPr>
            <a:t>Sylvius</a:t>
          </a:r>
          <a:endParaRPr lang="en-IN" sz="2000" dirty="0">
            <a:latin typeface="Arial" pitchFamily="34" charset="0"/>
            <a:cs typeface="Arial" pitchFamily="34" charset="0"/>
          </a:endParaRPr>
        </a:p>
      </dgm:t>
    </dgm:pt>
    <dgm:pt modelId="{DCEB94FD-5B20-4296-A6FD-7D76B77FD11B}" type="parTrans" cxnId="{78D537F1-3CA1-437B-87B6-1FFA87A351EB}">
      <dgm:prSet/>
      <dgm:spPr/>
      <dgm:t>
        <a:bodyPr/>
        <a:lstStyle/>
        <a:p>
          <a:endParaRPr lang="en-IN"/>
        </a:p>
      </dgm:t>
    </dgm:pt>
    <dgm:pt modelId="{A2522E1B-59D3-42FA-AA23-FA332223B177}" type="sibTrans" cxnId="{78D537F1-3CA1-437B-87B6-1FFA87A351EB}">
      <dgm:prSet/>
      <dgm:spPr/>
      <dgm:t>
        <a:bodyPr/>
        <a:lstStyle/>
        <a:p>
          <a:endParaRPr lang="en-IN"/>
        </a:p>
      </dgm:t>
    </dgm:pt>
    <dgm:pt modelId="{97521C3F-BBAD-422D-AC36-4B5CCDE35C44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000" dirty="0">
              <a:latin typeface="Arial" pitchFamily="34" charset="0"/>
              <a:cs typeface="Arial" pitchFamily="34" charset="0"/>
            </a:rPr>
            <a:t>Enters subarachnoid space through foramen of </a:t>
          </a:r>
          <a:r>
            <a:rPr lang="en-US" sz="2000" dirty="0" err="1">
              <a:latin typeface="Arial" pitchFamily="34" charset="0"/>
              <a:cs typeface="Arial" pitchFamily="34" charset="0"/>
            </a:rPr>
            <a:t>Majendie</a:t>
          </a:r>
          <a:r>
            <a:rPr lang="en-US" sz="2000" dirty="0">
              <a:latin typeface="Arial" pitchFamily="34" charset="0"/>
              <a:cs typeface="Arial" pitchFamily="34" charset="0"/>
            </a:rPr>
            <a:t> &amp; </a:t>
          </a:r>
          <a:r>
            <a:rPr lang="en-US" sz="2000" dirty="0" err="1">
              <a:latin typeface="Arial" pitchFamily="34" charset="0"/>
              <a:cs typeface="Arial" pitchFamily="34" charset="0"/>
            </a:rPr>
            <a:t>Luschka</a:t>
          </a:r>
          <a:endParaRPr lang="en-IN" sz="2000" dirty="0">
            <a:latin typeface="Arial" pitchFamily="34" charset="0"/>
            <a:cs typeface="Arial" pitchFamily="34" charset="0"/>
          </a:endParaRPr>
        </a:p>
      </dgm:t>
    </dgm:pt>
    <dgm:pt modelId="{3E151C58-8221-4C2F-91A2-7061D59A57FD}" type="parTrans" cxnId="{57C6EA9F-D059-41A0-97F4-B7E6EF987022}">
      <dgm:prSet/>
      <dgm:spPr/>
      <dgm:t>
        <a:bodyPr/>
        <a:lstStyle/>
        <a:p>
          <a:endParaRPr lang="en-IN"/>
        </a:p>
      </dgm:t>
    </dgm:pt>
    <dgm:pt modelId="{B681321B-BD0D-43D6-B6D7-E1817021A329}" type="sibTrans" cxnId="{57C6EA9F-D059-41A0-97F4-B7E6EF987022}">
      <dgm:prSet/>
      <dgm:spPr/>
      <dgm:t>
        <a:bodyPr/>
        <a:lstStyle/>
        <a:p>
          <a:endParaRPr lang="en-IN"/>
        </a:p>
      </dgm:t>
    </dgm:pt>
    <dgm:pt modelId="{26431A61-F712-4EA6-9160-482EC672E508}" type="pres">
      <dgm:prSet presAssocID="{BA9C465B-29CF-4DDE-9F1B-F842DE3E5576}" presName="linearFlow" presStyleCnt="0">
        <dgm:presLayoutVars>
          <dgm:resizeHandles val="exact"/>
        </dgm:presLayoutVars>
      </dgm:prSet>
      <dgm:spPr/>
    </dgm:pt>
    <dgm:pt modelId="{26A5A80A-7361-4652-BB52-AB25F658F5CE}" type="pres">
      <dgm:prSet presAssocID="{7DB63EBA-2488-45EC-8EFB-D22242592BA6}" presName="node" presStyleLbl="node1" presStyleIdx="0" presStyleCnt="5" custScaleX="2466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ACA2C-6380-472E-A7A0-AC2D9EC3025C}" type="pres">
      <dgm:prSet presAssocID="{F0463915-373B-4D7F-982B-595B9177E02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D9B84F9B-9B26-4D5F-94E3-E94C92E1D237}" type="pres">
      <dgm:prSet presAssocID="{F0463915-373B-4D7F-982B-595B9177E02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82CC88C8-4DC5-4651-A610-19EC43B68B3D}" type="pres">
      <dgm:prSet presAssocID="{25A5B45B-57B1-4AEA-A745-43BE10E4C7D2}" presName="node" presStyleLbl="node1" presStyleIdx="1" presStyleCnt="5" custScaleX="2631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1810B4-020F-40B6-B002-D29648CCD8D9}" type="pres">
      <dgm:prSet presAssocID="{52C63162-4C09-4278-B805-0E7F8FE17B2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EEC53AA-4FFC-4600-93DB-EEB1A10F0947}" type="pres">
      <dgm:prSet presAssocID="{52C63162-4C09-4278-B805-0E7F8FE17B2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6F42B3E7-ACD9-42D9-8CF1-506CE61B6D27}" type="pres">
      <dgm:prSet presAssocID="{E5195C49-68D7-4B03-89F3-FE0EB5642A59}" presName="node" presStyleLbl="node1" presStyleIdx="2" presStyleCnt="5" custScaleX="255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F32265-1662-4BAF-817A-DD4E87DD0FE2}" type="pres">
      <dgm:prSet presAssocID="{6EFB8252-E17E-45CF-81D4-2843334C3C80}" presName="sibTrans" presStyleLbl="sibTrans2D1" presStyleIdx="2" presStyleCnt="4"/>
      <dgm:spPr/>
      <dgm:t>
        <a:bodyPr/>
        <a:lstStyle/>
        <a:p>
          <a:endParaRPr lang="en-US"/>
        </a:p>
      </dgm:t>
    </dgm:pt>
    <dgm:pt modelId="{69AB2D1F-F1F8-4981-B8CD-23BAD017B6F2}" type="pres">
      <dgm:prSet presAssocID="{6EFB8252-E17E-45CF-81D4-2843334C3C80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E06F7A1-F24D-4B3D-AEE6-6B506CFFA72A}" type="pres">
      <dgm:prSet presAssocID="{E8A65A91-EE41-4613-8C88-998680F3292C}" presName="node" presStyleLbl="node1" presStyleIdx="3" presStyleCnt="5" custScaleX="2888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35767-6936-4CFB-9BFD-0D3C30E137CC}" type="pres">
      <dgm:prSet presAssocID="{A2522E1B-59D3-42FA-AA23-FA332223B17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A934F655-2B23-4D90-BB14-001E578E9F1D}" type="pres">
      <dgm:prSet presAssocID="{A2522E1B-59D3-42FA-AA23-FA332223B17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2B5E0115-BF84-43FC-925F-54221FE545F6}" type="pres">
      <dgm:prSet presAssocID="{97521C3F-BBAD-422D-AC36-4B5CCDE35C44}" presName="node" presStyleLbl="node1" presStyleIdx="4" presStyleCnt="5" custScaleX="251300" custScaleY="1284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6E82D1-6D7E-4C21-950E-3886E46102D3}" srcId="{BA9C465B-29CF-4DDE-9F1B-F842DE3E5576}" destId="{25A5B45B-57B1-4AEA-A745-43BE10E4C7D2}" srcOrd="1" destOrd="0" parTransId="{20F1D902-005B-46FD-97EA-A7065BC7A5A8}" sibTransId="{52C63162-4C09-4278-B805-0E7F8FE17B24}"/>
    <dgm:cxn modelId="{E5A73704-CFF0-4910-898B-421436F2E148}" type="presOf" srcId="{52C63162-4C09-4278-B805-0E7F8FE17B24}" destId="{6EEC53AA-4FFC-4600-93DB-EEB1A10F0947}" srcOrd="1" destOrd="0" presId="urn:microsoft.com/office/officeart/2005/8/layout/process2"/>
    <dgm:cxn modelId="{95FE3357-A87E-4F26-A6EF-0DC692DADFEA}" type="presOf" srcId="{A2522E1B-59D3-42FA-AA23-FA332223B177}" destId="{A934F655-2B23-4D90-BB14-001E578E9F1D}" srcOrd="1" destOrd="0" presId="urn:microsoft.com/office/officeart/2005/8/layout/process2"/>
    <dgm:cxn modelId="{8D43DBE0-3BD7-4976-8715-52E2B2CC8317}" srcId="{BA9C465B-29CF-4DDE-9F1B-F842DE3E5576}" destId="{7DB63EBA-2488-45EC-8EFB-D22242592BA6}" srcOrd="0" destOrd="0" parTransId="{D5EB3C7A-811F-4804-8F10-1A0A4BBE9CF4}" sibTransId="{F0463915-373B-4D7F-982B-595B9177E021}"/>
    <dgm:cxn modelId="{B4FA2092-FE88-4969-909D-6580D37D6C3D}" type="presOf" srcId="{6EFB8252-E17E-45CF-81D4-2843334C3C80}" destId="{81F32265-1662-4BAF-817A-DD4E87DD0FE2}" srcOrd="0" destOrd="0" presId="urn:microsoft.com/office/officeart/2005/8/layout/process2"/>
    <dgm:cxn modelId="{B05AB555-FE59-4CDB-B885-4E1D5E855C4C}" type="presOf" srcId="{6EFB8252-E17E-45CF-81D4-2843334C3C80}" destId="{69AB2D1F-F1F8-4981-B8CD-23BAD017B6F2}" srcOrd="1" destOrd="0" presId="urn:microsoft.com/office/officeart/2005/8/layout/process2"/>
    <dgm:cxn modelId="{987F8E71-04DA-40AE-83E7-72DDC4BFC511}" type="presOf" srcId="{97521C3F-BBAD-422D-AC36-4B5CCDE35C44}" destId="{2B5E0115-BF84-43FC-925F-54221FE545F6}" srcOrd="0" destOrd="0" presId="urn:microsoft.com/office/officeart/2005/8/layout/process2"/>
    <dgm:cxn modelId="{CCE05C2D-E79F-4CF1-BE43-D5EB7ABDDFAA}" type="presOf" srcId="{52C63162-4C09-4278-B805-0E7F8FE17B24}" destId="{E11810B4-020F-40B6-B002-D29648CCD8D9}" srcOrd="0" destOrd="0" presId="urn:microsoft.com/office/officeart/2005/8/layout/process2"/>
    <dgm:cxn modelId="{5B2B1A4A-A794-4578-950F-79853B0531D2}" type="presOf" srcId="{E5195C49-68D7-4B03-89F3-FE0EB5642A59}" destId="{6F42B3E7-ACD9-42D9-8CF1-506CE61B6D27}" srcOrd="0" destOrd="0" presId="urn:microsoft.com/office/officeart/2005/8/layout/process2"/>
    <dgm:cxn modelId="{3025E87A-F6BF-4B1B-B532-1BD486A9C185}" type="presOf" srcId="{A2522E1B-59D3-42FA-AA23-FA332223B177}" destId="{CD035767-6936-4CFB-9BFD-0D3C30E137CC}" srcOrd="0" destOrd="0" presId="urn:microsoft.com/office/officeart/2005/8/layout/process2"/>
    <dgm:cxn modelId="{0B158A62-3F1F-4377-B2F8-613CB6B9ED33}" type="presOf" srcId="{25A5B45B-57B1-4AEA-A745-43BE10E4C7D2}" destId="{82CC88C8-4DC5-4651-A610-19EC43B68B3D}" srcOrd="0" destOrd="0" presId="urn:microsoft.com/office/officeart/2005/8/layout/process2"/>
    <dgm:cxn modelId="{B4FAB683-5E41-40C8-979D-BC2307BAADCB}" type="presOf" srcId="{F0463915-373B-4D7F-982B-595B9177E021}" destId="{D9B84F9B-9B26-4D5F-94E3-E94C92E1D237}" srcOrd="1" destOrd="0" presId="urn:microsoft.com/office/officeart/2005/8/layout/process2"/>
    <dgm:cxn modelId="{44ED3FBF-D7E6-407B-AB7B-3369A3D3A14C}" srcId="{BA9C465B-29CF-4DDE-9F1B-F842DE3E5576}" destId="{E5195C49-68D7-4B03-89F3-FE0EB5642A59}" srcOrd="2" destOrd="0" parTransId="{3FDA7D6F-6BD1-4A80-900B-537ED15D2936}" sibTransId="{6EFB8252-E17E-45CF-81D4-2843334C3C80}"/>
    <dgm:cxn modelId="{78D537F1-3CA1-437B-87B6-1FFA87A351EB}" srcId="{BA9C465B-29CF-4DDE-9F1B-F842DE3E5576}" destId="{E8A65A91-EE41-4613-8C88-998680F3292C}" srcOrd="3" destOrd="0" parTransId="{DCEB94FD-5B20-4296-A6FD-7D76B77FD11B}" sibTransId="{A2522E1B-59D3-42FA-AA23-FA332223B177}"/>
    <dgm:cxn modelId="{00B48D0A-00A2-4A75-9278-71E0FF861445}" type="presOf" srcId="{F0463915-373B-4D7F-982B-595B9177E021}" destId="{74FACA2C-6380-472E-A7A0-AC2D9EC3025C}" srcOrd="0" destOrd="0" presId="urn:microsoft.com/office/officeart/2005/8/layout/process2"/>
    <dgm:cxn modelId="{5876A7C8-B76B-464F-99D3-51B48F639A1B}" type="presOf" srcId="{E8A65A91-EE41-4613-8C88-998680F3292C}" destId="{AE06F7A1-F24D-4B3D-AEE6-6B506CFFA72A}" srcOrd="0" destOrd="0" presId="urn:microsoft.com/office/officeart/2005/8/layout/process2"/>
    <dgm:cxn modelId="{57C6EA9F-D059-41A0-97F4-B7E6EF987022}" srcId="{BA9C465B-29CF-4DDE-9F1B-F842DE3E5576}" destId="{97521C3F-BBAD-422D-AC36-4B5CCDE35C44}" srcOrd="4" destOrd="0" parTransId="{3E151C58-8221-4C2F-91A2-7061D59A57FD}" sibTransId="{B681321B-BD0D-43D6-B6D7-E1817021A329}"/>
    <dgm:cxn modelId="{5C43E596-B9DB-4A53-9321-CC7A2FEBCF4A}" type="presOf" srcId="{7DB63EBA-2488-45EC-8EFB-D22242592BA6}" destId="{26A5A80A-7361-4652-BB52-AB25F658F5CE}" srcOrd="0" destOrd="0" presId="urn:microsoft.com/office/officeart/2005/8/layout/process2"/>
    <dgm:cxn modelId="{49E858FD-6B38-438A-9ECA-2837BA5BFFFD}" type="presOf" srcId="{BA9C465B-29CF-4DDE-9F1B-F842DE3E5576}" destId="{26431A61-F712-4EA6-9160-482EC672E508}" srcOrd="0" destOrd="0" presId="urn:microsoft.com/office/officeart/2005/8/layout/process2"/>
    <dgm:cxn modelId="{00BEAF13-7FAA-403F-9EFD-9B1174F7B21B}" type="presParOf" srcId="{26431A61-F712-4EA6-9160-482EC672E508}" destId="{26A5A80A-7361-4652-BB52-AB25F658F5CE}" srcOrd="0" destOrd="0" presId="urn:microsoft.com/office/officeart/2005/8/layout/process2"/>
    <dgm:cxn modelId="{328B4BC7-C008-46F5-934C-F2CB9BB6E27E}" type="presParOf" srcId="{26431A61-F712-4EA6-9160-482EC672E508}" destId="{74FACA2C-6380-472E-A7A0-AC2D9EC3025C}" srcOrd="1" destOrd="0" presId="urn:microsoft.com/office/officeart/2005/8/layout/process2"/>
    <dgm:cxn modelId="{13C79485-3CCE-4AB1-A6CA-54699C35B42D}" type="presParOf" srcId="{74FACA2C-6380-472E-A7A0-AC2D9EC3025C}" destId="{D9B84F9B-9B26-4D5F-94E3-E94C92E1D237}" srcOrd="0" destOrd="0" presId="urn:microsoft.com/office/officeart/2005/8/layout/process2"/>
    <dgm:cxn modelId="{C6CEE388-380C-4136-9200-26675FAFF206}" type="presParOf" srcId="{26431A61-F712-4EA6-9160-482EC672E508}" destId="{82CC88C8-4DC5-4651-A610-19EC43B68B3D}" srcOrd="2" destOrd="0" presId="urn:microsoft.com/office/officeart/2005/8/layout/process2"/>
    <dgm:cxn modelId="{B6525C50-E571-4972-8CF3-1EAE0E12C29E}" type="presParOf" srcId="{26431A61-F712-4EA6-9160-482EC672E508}" destId="{E11810B4-020F-40B6-B002-D29648CCD8D9}" srcOrd="3" destOrd="0" presId="urn:microsoft.com/office/officeart/2005/8/layout/process2"/>
    <dgm:cxn modelId="{A87C9969-470D-43F9-908A-55603B63608A}" type="presParOf" srcId="{E11810B4-020F-40B6-B002-D29648CCD8D9}" destId="{6EEC53AA-4FFC-4600-93DB-EEB1A10F0947}" srcOrd="0" destOrd="0" presId="urn:microsoft.com/office/officeart/2005/8/layout/process2"/>
    <dgm:cxn modelId="{B060AA25-523A-45DF-B69D-2A4E5029A4BE}" type="presParOf" srcId="{26431A61-F712-4EA6-9160-482EC672E508}" destId="{6F42B3E7-ACD9-42D9-8CF1-506CE61B6D27}" srcOrd="4" destOrd="0" presId="urn:microsoft.com/office/officeart/2005/8/layout/process2"/>
    <dgm:cxn modelId="{09CEB7B8-6B1D-4ED1-9BD7-C9D28F80ED9D}" type="presParOf" srcId="{26431A61-F712-4EA6-9160-482EC672E508}" destId="{81F32265-1662-4BAF-817A-DD4E87DD0FE2}" srcOrd="5" destOrd="0" presId="urn:microsoft.com/office/officeart/2005/8/layout/process2"/>
    <dgm:cxn modelId="{8BF6BDCA-51A5-4954-BF2C-84C827D19BD2}" type="presParOf" srcId="{81F32265-1662-4BAF-817A-DD4E87DD0FE2}" destId="{69AB2D1F-F1F8-4981-B8CD-23BAD017B6F2}" srcOrd="0" destOrd="0" presId="urn:microsoft.com/office/officeart/2005/8/layout/process2"/>
    <dgm:cxn modelId="{E709D95C-ED30-46ED-B7B4-4D31242D1750}" type="presParOf" srcId="{26431A61-F712-4EA6-9160-482EC672E508}" destId="{AE06F7A1-F24D-4B3D-AEE6-6B506CFFA72A}" srcOrd="6" destOrd="0" presId="urn:microsoft.com/office/officeart/2005/8/layout/process2"/>
    <dgm:cxn modelId="{9CD1E1F4-0B70-474F-BEA3-40B560BB7A19}" type="presParOf" srcId="{26431A61-F712-4EA6-9160-482EC672E508}" destId="{CD035767-6936-4CFB-9BFD-0D3C30E137CC}" srcOrd="7" destOrd="0" presId="urn:microsoft.com/office/officeart/2005/8/layout/process2"/>
    <dgm:cxn modelId="{9E279923-DF63-4E8D-81AF-F7D865ADCD02}" type="presParOf" srcId="{CD035767-6936-4CFB-9BFD-0D3C30E137CC}" destId="{A934F655-2B23-4D90-BB14-001E578E9F1D}" srcOrd="0" destOrd="0" presId="urn:microsoft.com/office/officeart/2005/8/layout/process2"/>
    <dgm:cxn modelId="{1C5CF505-B3B6-4ED7-B64D-3C2015EC16F8}" type="presParOf" srcId="{26431A61-F712-4EA6-9160-482EC672E508}" destId="{2B5E0115-BF84-43FC-925F-54221FE545F6}" srcOrd="8" destOrd="0" presId="urn:microsoft.com/office/officeart/2005/8/layout/process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FA75FA-230D-434D-96E6-D915631FC393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B5C84E8-F8A6-498C-BFF6-0D5D9D89973B}">
      <dgm:prSet phldrT="[Text]" custT="1"/>
      <dgm:spPr/>
      <dgm:t>
        <a:bodyPr/>
        <a:lstStyle/>
        <a:p>
          <a:r>
            <a:rPr lang="en-US" sz="2400" dirty="0"/>
            <a:t>^ICP</a:t>
          </a:r>
          <a:endParaRPr lang="en-IN" sz="2400" dirty="0"/>
        </a:p>
      </dgm:t>
    </dgm:pt>
    <dgm:pt modelId="{18D077E5-09FA-4B6E-BBA1-740C765C117E}" type="parTrans" cxnId="{DBABD689-A03E-42DD-A850-0B0A9372CF85}">
      <dgm:prSet/>
      <dgm:spPr/>
      <dgm:t>
        <a:bodyPr/>
        <a:lstStyle/>
        <a:p>
          <a:endParaRPr lang="en-IN"/>
        </a:p>
      </dgm:t>
    </dgm:pt>
    <dgm:pt modelId="{806C6191-46C2-4BFA-BFE8-78F4C8137748}" type="sibTrans" cxnId="{DBABD689-A03E-42DD-A850-0B0A9372CF85}">
      <dgm:prSet/>
      <dgm:spPr/>
      <dgm:t>
        <a:bodyPr/>
        <a:lstStyle/>
        <a:p>
          <a:endParaRPr lang="en-IN"/>
        </a:p>
      </dgm:t>
    </dgm:pt>
    <dgm:pt modelId="{1BD652F9-795C-436A-9352-7188F8E62281}">
      <dgm:prSet phldrT="[Text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dirty="0"/>
            <a:t>SOL</a:t>
          </a:r>
          <a:endParaRPr lang="en-IN" dirty="0"/>
        </a:p>
      </dgm:t>
    </dgm:pt>
    <dgm:pt modelId="{32DB1C72-F61E-468E-8616-9F64E26AA1B2}" type="parTrans" cxnId="{7B2612C5-B7B6-4C82-B15E-232C5A91BB26}">
      <dgm:prSet/>
      <dgm:spPr/>
      <dgm:t>
        <a:bodyPr/>
        <a:lstStyle/>
        <a:p>
          <a:endParaRPr lang="en-IN"/>
        </a:p>
      </dgm:t>
    </dgm:pt>
    <dgm:pt modelId="{BBE1D665-B184-4082-9DED-82CB879638C4}" type="sibTrans" cxnId="{7B2612C5-B7B6-4C82-B15E-232C5A91BB26}">
      <dgm:prSet/>
      <dgm:spPr/>
      <dgm:t>
        <a:bodyPr/>
        <a:lstStyle/>
        <a:p>
          <a:endParaRPr lang="en-IN"/>
        </a:p>
      </dgm:t>
    </dgm:pt>
    <dgm:pt modelId="{4BD86474-35AE-44DF-81B6-125A358F5D44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/>
            <a:t>CSF</a:t>
          </a:r>
          <a:endParaRPr lang="en-IN" sz="1800" dirty="0"/>
        </a:p>
      </dgm:t>
    </dgm:pt>
    <dgm:pt modelId="{863EC8F8-70D4-4302-B4B6-410F2AA8CDD7}" type="parTrans" cxnId="{DFEBDA18-9324-4802-9DFB-51AFE9882772}">
      <dgm:prSet/>
      <dgm:spPr/>
      <dgm:t>
        <a:bodyPr/>
        <a:lstStyle/>
        <a:p>
          <a:endParaRPr lang="en-IN"/>
        </a:p>
      </dgm:t>
    </dgm:pt>
    <dgm:pt modelId="{CEDC95D6-9348-4585-8A22-9BA49EC4225E}" type="sibTrans" cxnId="{DFEBDA18-9324-4802-9DFB-51AFE9882772}">
      <dgm:prSet/>
      <dgm:spPr/>
      <dgm:t>
        <a:bodyPr/>
        <a:lstStyle/>
        <a:p>
          <a:endParaRPr lang="en-IN"/>
        </a:p>
      </dgm:t>
    </dgm:pt>
    <dgm:pt modelId="{0A488CFA-53C0-4784-AB0C-290BD66A81A7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TISSUE FLUID</a:t>
          </a:r>
          <a:endParaRPr lang="en-IN" dirty="0"/>
        </a:p>
      </dgm:t>
    </dgm:pt>
    <dgm:pt modelId="{6ABFFD25-5D10-4C04-85DC-01E45DDBEE14}" type="parTrans" cxnId="{4A5C5D2A-5881-4EBB-A7F7-D23A93170425}">
      <dgm:prSet/>
      <dgm:spPr/>
      <dgm:t>
        <a:bodyPr/>
        <a:lstStyle/>
        <a:p>
          <a:endParaRPr lang="en-IN"/>
        </a:p>
      </dgm:t>
    </dgm:pt>
    <dgm:pt modelId="{2D7BD5D5-68D9-42EB-B301-E2474BDE83FD}" type="sibTrans" cxnId="{4A5C5D2A-5881-4EBB-A7F7-D23A93170425}">
      <dgm:prSet/>
      <dgm:spPr/>
      <dgm:t>
        <a:bodyPr/>
        <a:lstStyle/>
        <a:p>
          <a:endParaRPr lang="en-IN"/>
        </a:p>
      </dgm:t>
    </dgm:pt>
    <dgm:pt modelId="{89554402-1219-40CE-83F2-D07426DDD2F8}" type="pres">
      <dgm:prSet presAssocID="{A7FA75FA-230D-434D-96E6-D915631FC39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927228B-5FC7-4381-993A-97AE962DCEDD}" type="pres">
      <dgm:prSet presAssocID="{0B5C84E8-F8A6-498C-BFF6-0D5D9D89973B}" presName="singleCycle" presStyleCnt="0"/>
      <dgm:spPr/>
    </dgm:pt>
    <dgm:pt modelId="{F0F18574-CDDC-44B8-B6C7-5F652CE9C082}" type="pres">
      <dgm:prSet presAssocID="{0B5C84E8-F8A6-498C-BFF6-0D5D9D89973B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5B229D2E-7D69-4D3D-A851-176941BFE60A}" type="pres">
      <dgm:prSet presAssocID="{32DB1C72-F61E-468E-8616-9F64E26AA1B2}" presName="Name56" presStyleLbl="parChTrans1D2" presStyleIdx="0" presStyleCnt="3"/>
      <dgm:spPr/>
      <dgm:t>
        <a:bodyPr/>
        <a:lstStyle/>
        <a:p>
          <a:endParaRPr lang="en-US"/>
        </a:p>
      </dgm:t>
    </dgm:pt>
    <dgm:pt modelId="{EB1089FE-B808-42EF-AC40-7D38DBC93478}" type="pres">
      <dgm:prSet presAssocID="{1BD652F9-795C-436A-9352-7188F8E62281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AFBEE-5B6C-42EF-AF4C-3A87FD797560}" type="pres">
      <dgm:prSet presAssocID="{863EC8F8-70D4-4302-B4B6-410F2AA8CDD7}" presName="Name56" presStyleLbl="parChTrans1D2" presStyleIdx="1" presStyleCnt="3"/>
      <dgm:spPr/>
      <dgm:t>
        <a:bodyPr/>
        <a:lstStyle/>
        <a:p>
          <a:endParaRPr lang="en-US"/>
        </a:p>
      </dgm:t>
    </dgm:pt>
    <dgm:pt modelId="{BB48AA76-4D71-4F61-8681-AA3E69B5A6F1}" type="pres">
      <dgm:prSet presAssocID="{4BD86474-35AE-44DF-81B6-125A358F5D44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29C3CF-7D99-4CBA-86B8-1695935576D0}" type="pres">
      <dgm:prSet presAssocID="{6ABFFD25-5D10-4C04-85DC-01E45DDBEE14}" presName="Name56" presStyleLbl="parChTrans1D2" presStyleIdx="2" presStyleCnt="3"/>
      <dgm:spPr/>
      <dgm:t>
        <a:bodyPr/>
        <a:lstStyle/>
        <a:p>
          <a:endParaRPr lang="en-US"/>
        </a:p>
      </dgm:t>
    </dgm:pt>
    <dgm:pt modelId="{EFF499EB-29AA-4B74-9651-32AC72FEF603}" type="pres">
      <dgm:prSet presAssocID="{0A488CFA-53C0-4784-AB0C-290BD66A81A7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167274-4AD0-41A2-A441-F515C2243986}" type="presOf" srcId="{32DB1C72-F61E-468E-8616-9F64E26AA1B2}" destId="{5B229D2E-7D69-4D3D-A851-176941BFE60A}" srcOrd="0" destOrd="0" presId="urn:microsoft.com/office/officeart/2008/layout/RadialCluster"/>
    <dgm:cxn modelId="{088F899F-9342-4204-8096-B4569E2850B7}" type="presOf" srcId="{6ABFFD25-5D10-4C04-85DC-01E45DDBEE14}" destId="{8429C3CF-7D99-4CBA-86B8-1695935576D0}" srcOrd="0" destOrd="0" presId="urn:microsoft.com/office/officeart/2008/layout/RadialCluster"/>
    <dgm:cxn modelId="{7B2612C5-B7B6-4C82-B15E-232C5A91BB26}" srcId="{0B5C84E8-F8A6-498C-BFF6-0D5D9D89973B}" destId="{1BD652F9-795C-436A-9352-7188F8E62281}" srcOrd="0" destOrd="0" parTransId="{32DB1C72-F61E-468E-8616-9F64E26AA1B2}" sibTransId="{BBE1D665-B184-4082-9DED-82CB879638C4}"/>
    <dgm:cxn modelId="{DFEBDA18-9324-4802-9DFB-51AFE9882772}" srcId="{0B5C84E8-F8A6-498C-BFF6-0D5D9D89973B}" destId="{4BD86474-35AE-44DF-81B6-125A358F5D44}" srcOrd="1" destOrd="0" parTransId="{863EC8F8-70D4-4302-B4B6-410F2AA8CDD7}" sibTransId="{CEDC95D6-9348-4585-8A22-9BA49EC4225E}"/>
    <dgm:cxn modelId="{38559DB2-E264-49C5-AD66-0E141E96F285}" type="presOf" srcId="{0A488CFA-53C0-4784-AB0C-290BD66A81A7}" destId="{EFF499EB-29AA-4B74-9651-32AC72FEF603}" srcOrd="0" destOrd="0" presId="urn:microsoft.com/office/officeart/2008/layout/RadialCluster"/>
    <dgm:cxn modelId="{37E970B6-B7A7-4F55-BEEF-9633247AF415}" type="presOf" srcId="{0B5C84E8-F8A6-498C-BFF6-0D5D9D89973B}" destId="{F0F18574-CDDC-44B8-B6C7-5F652CE9C082}" srcOrd="0" destOrd="0" presId="urn:microsoft.com/office/officeart/2008/layout/RadialCluster"/>
    <dgm:cxn modelId="{F99781BA-572A-4B78-87AA-8D2DAE1474C0}" type="presOf" srcId="{4BD86474-35AE-44DF-81B6-125A358F5D44}" destId="{BB48AA76-4D71-4F61-8681-AA3E69B5A6F1}" srcOrd="0" destOrd="0" presId="urn:microsoft.com/office/officeart/2008/layout/RadialCluster"/>
    <dgm:cxn modelId="{21C75FDD-B9D0-46C9-A469-876CAEA3A05B}" type="presOf" srcId="{A7FA75FA-230D-434D-96E6-D915631FC393}" destId="{89554402-1219-40CE-83F2-D07426DDD2F8}" srcOrd="0" destOrd="0" presId="urn:microsoft.com/office/officeart/2008/layout/RadialCluster"/>
    <dgm:cxn modelId="{4A5C5D2A-5881-4EBB-A7F7-D23A93170425}" srcId="{0B5C84E8-F8A6-498C-BFF6-0D5D9D89973B}" destId="{0A488CFA-53C0-4784-AB0C-290BD66A81A7}" srcOrd="2" destOrd="0" parTransId="{6ABFFD25-5D10-4C04-85DC-01E45DDBEE14}" sibTransId="{2D7BD5D5-68D9-42EB-B301-E2474BDE83FD}"/>
    <dgm:cxn modelId="{54C5FBEF-E41B-42BB-B965-CAC5AA6CC6AC}" type="presOf" srcId="{863EC8F8-70D4-4302-B4B6-410F2AA8CDD7}" destId="{03DAFBEE-5B6C-42EF-AF4C-3A87FD797560}" srcOrd="0" destOrd="0" presId="urn:microsoft.com/office/officeart/2008/layout/RadialCluster"/>
    <dgm:cxn modelId="{DBABD689-A03E-42DD-A850-0B0A9372CF85}" srcId="{A7FA75FA-230D-434D-96E6-D915631FC393}" destId="{0B5C84E8-F8A6-498C-BFF6-0D5D9D89973B}" srcOrd="0" destOrd="0" parTransId="{18D077E5-09FA-4B6E-BBA1-740C765C117E}" sibTransId="{806C6191-46C2-4BFA-BFE8-78F4C8137748}"/>
    <dgm:cxn modelId="{CCF47698-B500-4AE2-83F8-5793BB2F5BE2}" type="presOf" srcId="{1BD652F9-795C-436A-9352-7188F8E62281}" destId="{EB1089FE-B808-42EF-AC40-7D38DBC93478}" srcOrd="0" destOrd="0" presId="urn:microsoft.com/office/officeart/2008/layout/RadialCluster"/>
    <dgm:cxn modelId="{C52FF687-DDE8-4443-AC32-09E5BD597D37}" type="presParOf" srcId="{89554402-1219-40CE-83F2-D07426DDD2F8}" destId="{3927228B-5FC7-4381-993A-97AE962DCEDD}" srcOrd="0" destOrd="0" presId="urn:microsoft.com/office/officeart/2008/layout/RadialCluster"/>
    <dgm:cxn modelId="{1277C119-77E1-43A1-82FE-A7211D531A83}" type="presParOf" srcId="{3927228B-5FC7-4381-993A-97AE962DCEDD}" destId="{F0F18574-CDDC-44B8-B6C7-5F652CE9C082}" srcOrd="0" destOrd="0" presId="urn:microsoft.com/office/officeart/2008/layout/RadialCluster"/>
    <dgm:cxn modelId="{A4856146-27BB-49F9-A5F9-C445DDA08064}" type="presParOf" srcId="{3927228B-5FC7-4381-993A-97AE962DCEDD}" destId="{5B229D2E-7D69-4D3D-A851-176941BFE60A}" srcOrd="1" destOrd="0" presId="urn:microsoft.com/office/officeart/2008/layout/RadialCluster"/>
    <dgm:cxn modelId="{31951B09-420E-460C-BF60-2183492516AB}" type="presParOf" srcId="{3927228B-5FC7-4381-993A-97AE962DCEDD}" destId="{EB1089FE-B808-42EF-AC40-7D38DBC93478}" srcOrd="2" destOrd="0" presId="urn:microsoft.com/office/officeart/2008/layout/RadialCluster"/>
    <dgm:cxn modelId="{CEF74235-7B32-405C-A05B-3D69D71114DA}" type="presParOf" srcId="{3927228B-5FC7-4381-993A-97AE962DCEDD}" destId="{03DAFBEE-5B6C-42EF-AF4C-3A87FD797560}" srcOrd="3" destOrd="0" presId="urn:microsoft.com/office/officeart/2008/layout/RadialCluster"/>
    <dgm:cxn modelId="{6D55465F-919D-4DC0-B678-2B4095F7609D}" type="presParOf" srcId="{3927228B-5FC7-4381-993A-97AE962DCEDD}" destId="{BB48AA76-4D71-4F61-8681-AA3E69B5A6F1}" srcOrd="4" destOrd="0" presId="urn:microsoft.com/office/officeart/2008/layout/RadialCluster"/>
    <dgm:cxn modelId="{57DBA79A-A410-4994-8085-7597EE7493AF}" type="presParOf" srcId="{3927228B-5FC7-4381-993A-97AE962DCEDD}" destId="{8429C3CF-7D99-4CBA-86B8-1695935576D0}" srcOrd="5" destOrd="0" presId="urn:microsoft.com/office/officeart/2008/layout/RadialCluster"/>
    <dgm:cxn modelId="{DC2A9959-57B1-4AE6-8513-6AF130ED0E7B}" type="presParOf" srcId="{3927228B-5FC7-4381-993A-97AE962DCEDD}" destId="{EFF499EB-29AA-4B74-9651-32AC72FEF603}" srcOrd="6" destOrd="0" presId="urn:microsoft.com/office/officeart/2008/layout/RadialCluster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E93B5-5E97-41E5-93FB-2CA7137F14FC}">
      <dsp:nvSpPr>
        <dsp:cNvPr id="0" name=""/>
        <dsp:cNvSpPr/>
      </dsp:nvSpPr>
      <dsp:spPr>
        <a:xfrm>
          <a:off x="-5762" y="1042"/>
          <a:ext cx="5557142" cy="533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itchFamily="34" charset="0"/>
              <a:cs typeface="Arial" pitchFamily="34" charset="0"/>
            </a:rPr>
            <a:t>CSF in subarachnoid space around spine and brain</a:t>
          </a:r>
          <a:endParaRPr lang="en-IN" sz="2000" kern="1200" dirty="0">
            <a:latin typeface="Arial" pitchFamily="34" charset="0"/>
            <a:cs typeface="Arial" pitchFamily="34" charset="0"/>
          </a:endParaRPr>
        </a:p>
      </dsp:txBody>
      <dsp:txXfrm>
        <a:off x="9850" y="16654"/>
        <a:ext cx="5525918" cy="501800"/>
      </dsp:txXfrm>
    </dsp:sp>
    <dsp:sp modelId="{36458467-46BC-4B29-8AE4-A897B05F6CF5}">
      <dsp:nvSpPr>
        <dsp:cNvPr id="0" name=""/>
        <dsp:cNvSpPr/>
      </dsp:nvSpPr>
      <dsp:spPr>
        <a:xfrm rot="5400000">
          <a:off x="2672866" y="547392"/>
          <a:ext cx="199884" cy="2398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000" kern="1200"/>
        </a:p>
      </dsp:txBody>
      <dsp:txXfrm rot="-5400000">
        <a:off x="2700850" y="567381"/>
        <a:ext cx="143917" cy="139919"/>
      </dsp:txXfrm>
    </dsp:sp>
    <dsp:sp modelId="{7E86156A-DB1D-450B-805D-FD1DDA0458EC}">
      <dsp:nvSpPr>
        <dsp:cNvPr id="0" name=""/>
        <dsp:cNvSpPr/>
      </dsp:nvSpPr>
      <dsp:spPr>
        <a:xfrm>
          <a:off x="590105" y="800578"/>
          <a:ext cx="4365406" cy="533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itchFamily="34" charset="0"/>
              <a:cs typeface="Arial" pitchFamily="34" charset="0"/>
            </a:rPr>
            <a:t>Arachnoid</a:t>
          </a:r>
          <a:r>
            <a:rPr lang="en-US" sz="20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>
              <a:latin typeface="Arial" pitchFamily="34" charset="0"/>
              <a:cs typeface="Arial" pitchFamily="34" charset="0"/>
            </a:rPr>
            <a:t>villi</a:t>
          </a:r>
          <a:endParaRPr lang="en-IN" sz="2000" kern="1200" dirty="0">
            <a:latin typeface="Arial" pitchFamily="34" charset="0"/>
            <a:cs typeface="Arial" pitchFamily="34" charset="0"/>
          </a:endParaRPr>
        </a:p>
      </dsp:txBody>
      <dsp:txXfrm>
        <a:off x="605717" y="816190"/>
        <a:ext cx="4334182" cy="501800"/>
      </dsp:txXfrm>
    </dsp:sp>
    <dsp:sp modelId="{21118BB9-74D4-4337-8B71-D4E4FBE7DED6}">
      <dsp:nvSpPr>
        <dsp:cNvPr id="0" name=""/>
        <dsp:cNvSpPr/>
      </dsp:nvSpPr>
      <dsp:spPr>
        <a:xfrm rot="5400000">
          <a:off x="2672866" y="1346928"/>
          <a:ext cx="199884" cy="2398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000" kern="1200"/>
        </a:p>
      </dsp:txBody>
      <dsp:txXfrm rot="-5400000">
        <a:off x="2700850" y="1366917"/>
        <a:ext cx="143917" cy="139919"/>
      </dsp:txXfrm>
    </dsp:sp>
    <dsp:sp modelId="{BE2240C8-FAD5-436E-9238-54D2182FB530}">
      <dsp:nvSpPr>
        <dsp:cNvPr id="0" name=""/>
        <dsp:cNvSpPr/>
      </dsp:nvSpPr>
      <dsp:spPr>
        <a:xfrm>
          <a:off x="590105" y="1600115"/>
          <a:ext cx="4365406" cy="533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itchFamily="34" charset="0"/>
              <a:cs typeface="Arial" pitchFamily="34" charset="0"/>
            </a:rPr>
            <a:t>Drains into  venous sinuses</a:t>
          </a:r>
          <a:endParaRPr lang="en-IN" sz="2000" kern="1200" dirty="0">
            <a:latin typeface="Arial" pitchFamily="34" charset="0"/>
            <a:cs typeface="Arial" pitchFamily="34" charset="0"/>
          </a:endParaRPr>
        </a:p>
      </dsp:txBody>
      <dsp:txXfrm>
        <a:off x="605717" y="1615727"/>
        <a:ext cx="4334182" cy="501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5A80A-7361-4652-BB52-AB25F658F5CE}">
      <dsp:nvSpPr>
        <dsp:cNvPr id="0" name=""/>
        <dsp:cNvSpPr/>
      </dsp:nvSpPr>
      <dsp:spPr>
        <a:xfrm>
          <a:off x="386251" y="2424"/>
          <a:ext cx="4521872" cy="458273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itchFamily="34" charset="0"/>
              <a:cs typeface="Arial" pitchFamily="34" charset="0"/>
            </a:rPr>
            <a:t>Choroid plexus</a:t>
          </a:r>
          <a:endParaRPr lang="en-IN" sz="2000" kern="1200" dirty="0">
            <a:latin typeface="Arial" pitchFamily="34" charset="0"/>
            <a:cs typeface="Arial" pitchFamily="34" charset="0"/>
          </a:endParaRPr>
        </a:p>
      </dsp:txBody>
      <dsp:txXfrm>
        <a:off x="399673" y="15846"/>
        <a:ext cx="4495028" cy="431429"/>
      </dsp:txXfrm>
    </dsp:sp>
    <dsp:sp modelId="{74FACA2C-6380-472E-A7A0-AC2D9EC3025C}">
      <dsp:nvSpPr>
        <dsp:cNvPr id="0" name=""/>
        <dsp:cNvSpPr/>
      </dsp:nvSpPr>
      <dsp:spPr>
        <a:xfrm rot="5400000">
          <a:off x="2561261" y="472154"/>
          <a:ext cx="171852" cy="206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800" kern="1200"/>
        </a:p>
      </dsp:txBody>
      <dsp:txXfrm rot="-5400000">
        <a:off x="2585320" y="489339"/>
        <a:ext cx="123734" cy="120296"/>
      </dsp:txXfrm>
    </dsp:sp>
    <dsp:sp modelId="{82CC88C8-4DC5-4651-A610-19EC43B68B3D}">
      <dsp:nvSpPr>
        <dsp:cNvPr id="0" name=""/>
        <dsp:cNvSpPr/>
      </dsp:nvSpPr>
      <dsp:spPr>
        <a:xfrm>
          <a:off x="235718" y="689834"/>
          <a:ext cx="4822939" cy="458273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itchFamily="34" charset="0"/>
              <a:cs typeface="Arial" pitchFamily="34" charset="0"/>
            </a:rPr>
            <a:t>Lateral ventricles</a:t>
          </a:r>
          <a:endParaRPr lang="en-IN" sz="2000" kern="1200" dirty="0">
            <a:latin typeface="Arial" pitchFamily="34" charset="0"/>
            <a:cs typeface="Arial" pitchFamily="34" charset="0"/>
          </a:endParaRPr>
        </a:p>
      </dsp:txBody>
      <dsp:txXfrm>
        <a:off x="249140" y="703256"/>
        <a:ext cx="4796095" cy="431429"/>
      </dsp:txXfrm>
    </dsp:sp>
    <dsp:sp modelId="{E11810B4-020F-40B6-B002-D29648CCD8D9}">
      <dsp:nvSpPr>
        <dsp:cNvPr id="0" name=""/>
        <dsp:cNvSpPr/>
      </dsp:nvSpPr>
      <dsp:spPr>
        <a:xfrm rot="5400000">
          <a:off x="2561261" y="1159564"/>
          <a:ext cx="171852" cy="206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800" kern="1200"/>
        </a:p>
      </dsp:txBody>
      <dsp:txXfrm rot="-5400000">
        <a:off x="2585320" y="1176749"/>
        <a:ext cx="123734" cy="120296"/>
      </dsp:txXfrm>
    </dsp:sp>
    <dsp:sp modelId="{6F42B3E7-ACD9-42D9-8CF1-506CE61B6D27}">
      <dsp:nvSpPr>
        <dsp:cNvPr id="0" name=""/>
        <dsp:cNvSpPr/>
      </dsp:nvSpPr>
      <dsp:spPr>
        <a:xfrm>
          <a:off x="301040" y="1377243"/>
          <a:ext cx="4692295" cy="458273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itchFamily="34" charset="0"/>
              <a:cs typeface="Arial" pitchFamily="34" charset="0"/>
            </a:rPr>
            <a:t>Third ventricle</a:t>
          </a:r>
          <a:endParaRPr lang="en-IN" sz="2000" kern="1200" dirty="0">
            <a:latin typeface="Arial" pitchFamily="34" charset="0"/>
            <a:cs typeface="Arial" pitchFamily="34" charset="0"/>
          </a:endParaRPr>
        </a:p>
      </dsp:txBody>
      <dsp:txXfrm>
        <a:off x="314462" y="1390665"/>
        <a:ext cx="4665451" cy="431429"/>
      </dsp:txXfrm>
    </dsp:sp>
    <dsp:sp modelId="{81F32265-1662-4BAF-817A-DD4E87DD0FE2}">
      <dsp:nvSpPr>
        <dsp:cNvPr id="0" name=""/>
        <dsp:cNvSpPr/>
      </dsp:nvSpPr>
      <dsp:spPr>
        <a:xfrm rot="5400000">
          <a:off x="2561261" y="1846973"/>
          <a:ext cx="171852" cy="206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800" kern="1200"/>
        </a:p>
      </dsp:txBody>
      <dsp:txXfrm rot="-5400000">
        <a:off x="2585320" y="1864158"/>
        <a:ext cx="123734" cy="120296"/>
      </dsp:txXfrm>
    </dsp:sp>
    <dsp:sp modelId="{AE06F7A1-F24D-4B3D-AEE6-6B506CFFA72A}">
      <dsp:nvSpPr>
        <dsp:cNvPr id="0" name=""/>
        <dsp:cNvSpPr/>
      </dsp:nvSpPr>
      <dsp:spPr>
        <a:xfrm>
          <a:off x="0" y="2064653"/>
          <a:ext cx="5294374" cy="458273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itchFamily="34" charset="0"/>
              <a:cs typeface="Arial" pitchFamily="34" charset="0"/>
            </a:rPr>
            <a:t>Fourth ventricle through Aqueduct of </a:t>
          </a:r>
          <a:r>
            <a:rPr lang="en-US" sz="2000" kern="1200" dirty="0" err="1">
              <a:latin typeface="Arial" pitchFamily="34" charset="0"/>
              <a:cs typeface="Arial" pitchFamily="34" charset="0"/>
            </a:rPr>
            <a:t>Sylvius</a:t>
          </a:r>
          <a:endParaRPr lang="en-IN" sz="2000" kern="1200" dirty="0">
            <a:latin typeface="Arial" pitchFamily="34" charset="0"/>
            <a:cs typeface="Arial" pitchFamily="34" charset="0"/>
          </a:endParaRPr>
        </a:p>
      </dsp:txBody>
      <dsp:txXfrm>
        <a:off x="13422" y="2078075"/>
        <a:ext cx="5267530" cy="431429"/>
      </dsp:txXfrm>
    </dsp:sp>
    <dsp:sp modelId="{CD035767-6936-4CFB-9BFD-0D3C30E137CC}">
      <dsp:nvSpPr>
        <dsp:cNvPr id="0" name=""/>
        <dsp:cNvSpPr/>
      </dsp:nvSpPr>
      <dsp:spPr>
        <a:xfrm rot="5400000">
          <a:off x="2561261" y="2534383"/>
          <a:ext cx="171852" cy="206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800" kern="1200"/>
        </a:p>
      </dsp:txBody>
      <dsp:txXfrm rot="-5400000">
        <a:off x="2585320" y="2551568"/>
        <a:ext cx="123734" cy="120296"/>
      </dsp:txXfrm>
    </dsp:sp>
    <dsp:sp modelId="{2B5E0115-BF84-43FC-925F-54221FE545F6}">
      <dsp:nvSpPr>
        <dsp:cNvPr id="0" name=""/>
        <dsp:cNvSpPr/>
      </dsp:nvSpPr>
      <dsp:spPr>
        <a:xfrm>
          <a:off x="343907" y="2752063"/>
          <a:ext cx="4606561" cy="588789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itchFamily="34" charset="0"/>
              <a:cs typeface="Arial" pitchFamily="34" charset="0"/>
            </a:rPr>
            <a:t>Enters subarachnoid space through foramen of </a:t>
          </a:r>
          <a:r>
            <a:rPr lang="en-US" sz="2000" kern="1200" dirty="0" err="1">
              <a:latin typeface="Arial" pitchFamily="34" charset="0"/>
              <a:cs typeface="Arial" pitchFamily="34" charset="0"/>
            </a:rPr>
            <a:t>Majendie</a:t>
          </a:r>
          <a:r>
            <a:rPr lang="en-US" sz="2000" kern="1200" dirty="0">
              <a:latin typeface="Arial" pitchFamily="34" charset="0"/>
              <a:cs typeface="Arial" pitchFamily="34" charset="0"/>
            </a:rPr>
            <a:t> &amp; </a:t>
          </a:r>
          <a:r>
            <a:rPr lang="en-US" sz="2000" kern="1200" dirty="0" err="1">
              <a:latin typeface="Arial" pitchFamily="34" charset="0"/>
              <a:cs typeface="Arial" pitchFamily="34" charset="0"/>
            </a:rPr>
            <a:t>Luschka</a:t>
          </a:r>
          <a:endParaRPr lang="en-IN" sz="2000" kern="1200" dirty="0">
            <a:latin typeface="Arial" pitchFamily="34" charset="0"/>
            <a:cs typeface="Arial" pitchFamily="34" charset="0"/>
          </a:endParaRPr>
        </a:p>
      </dsp:txBody>
      <dsp:txXfrm>
        <a:off x="361152" y="2769308"/>
        <a:ext cx="4572071" cy="5542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18574-CDDC-44B8-B6C7-5F652CE9C082}">
      <dsp:nvSpPr>
        <dsp:cNvPr id="0" name=""/>
        <dsp:cNvSpPr/>
      </dsp:nvSpPr>
      <dsp:spPr>
        <a:xfrm>
          <a:off x="2178822" y="1611627"/>
          <a:ext cx="1039235" cy="1039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^ICP</a:t>
          </a:r>
          <a:endParaRPr lang="en-IN" sz="2400" kern="1200" dirty="0"/>
        </a:p>
      </dsp:txBody>
      <dsp:txXfrm>
        <a:off x="2229553" y="1662358"/>
        <a:ext cx="937773" cy="937773"/>
      </dsp:txXfrm>
    </dsp:sp>
    <dsp:sp modelId="{5B229D2E-7D69-4D3D-A851-176941BFE60A}">
      <dsp:nvSpPr>
        <dsp:cNvPr id="0" name=""/>
        <dsp:cNvSpPr/>
      </dsp:nvSpPr>
      <dsp:spPr>
        <a:xfrm rot="16200000">
          <a:off x="2333949" y="1247136"/>
          <a:ext cx="7289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898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089FE-B808-42EF-AC40-7D38DBC93478}">
      <dsp:nvSpPr>
        <dsp:cNvPr id="0" name=""/>
        <dsp:cNvSpPr/>
      </dsp:nvSpPr>
      <dsp:spPr>
        <a:xfrm>
          <a:off x="2350296" y="186358"/>
          <a:ext cx="696287" cy="696287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SOL</a:t>
          </a:r>
          <a:endParaRPr lang="en-IN" sz="2100" kern="1200" dirty="0"/>
        </a:p>
      </dsp:txBody>
      <dsp:txXfrm>
        <a:off x="2384286" y="220348"/>
        <a:ext cx="628307" cy="628307"/>
      </dsp:txXfrm>
    </dsp:sp>
    <dsp:sp modelId="{03DAFBEE-5B6C-42EF-AF4C-3A87FD797560}">
      <dsp:nvSpPr>
        <dsp:cNvPr id="0" name=""/>
        <dsp:cNvSpPr/>
      </dsp:nvSpPr>
      <dsp:spPr>
        <a:xfrm rot="1800000">
          <a:off x="3178218" y="2579930"/>
          <a:ext cx="5947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473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8AA76-4D71-4F61-8681-AA3E69B5A6F1}">
      <dsp:nvSpPr>
        <dsp:cNvPr id="0" name=""/>
        <dsp:cNvSpPr/>
      </dsp:nvSpPr>
      <dsp:spPr>
        <a:xfrm>
          <a:off x="3733115" y="2581472"/>
          <a:ext cx="696287" cy="696287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CSF</a:t>
          </a:r>
          <a:endParaRPr lang="en-IN" sz="1800" kern="1200" dirty="0"/>
        </a:p>
      </dsp:txBody>
      <dsp:txXfrm>
        <a:off x="3767105" y="2615462"/>
        <a:ext cx="628307" cy="628307"/>
      </dsp:txXfrm>
    </dsp:sp>
    <dsp:sp modelId="{8429C3CF-7D99-4CBA-86B8-1695935576D0}">
      <dsp:nvSpPr>
        <dsp:cNvPr id="0" name=""/>
        <dsp:cNvSpPr/>
      </dsp:nvSpPr>
      <dsp:spPr>
        <a:xfrm rot="9000000">
          <a:off x="1623924" y="2579930"/>
          <a:ext cx="5947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473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F499EB-29AA-4B74-9651-32AC72FEF603}">
      <dsp:nvSpPr>
        <dsp:cNvPr id="0" name=""/>
        <dsp:cNvSpPr/>
      </dsp:nvSpPr>
      <dsp:spPr>
        <a:xfrm>
          <a:off x="967476" y="2581472"/>
          <a:ext cx="696287" cy="696287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TISSUE FLUID</a:t>
          </a:r>
          <a:endParaRPr lang="en-IN" sz="1300" kern="1200" dirty="0"/>
        </a:p>
      </dsp:txBody>
      <dsp:txXfrm>
        <a:off x="1001466" y="2615462"/>
        <a:ext cx="628307" cy="628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42292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679875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71481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3509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IN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9677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14788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21906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32765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965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25921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98087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4259A13-BBE4-4528-A582-CAED520410A6}" type="datetimeFigureOut">
              <a:rPr lang="en-IN" smtClean="0"/>
              <a:pPr/>
              <a:t>26-04-2022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A455852-F973-4A53-88C3-1EE76A61F4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0812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12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11" Type="http://schemas.openxmlformats.org/officeDocument/2006/relationships/image" Target="../media/image18.gif"/><Relationship Id="rId5" Type="http://schemas.openxmlformats.org/officeDocument/2006/relationships/diagramColors" Target="../diagrams/colors1.xml"/><Relationship Id="rId10" Type="http://schemas.openxmlformats.org/officeDocument/2006/relationships/image" Target="../media/image17.jpeg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7060BAA-CDD9-4F90-B383-0FD3005202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Optic Nerve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77E601A2-DF50-45F1-8031-8C8F2E92A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3480" y="3791961"/>
            <a:ext cx="7891272" cy="1069848"/>
          </a:xfrm>
        </p:spPr>
        <p:txBody>
          <a:bodyPr/>
          <a:lstStyle/>
          <a:p>
            <a:r>
              <a:rPr lang="en-IN" dirty="0"/>
              <a:t>Dr Hetaj Sheth</a:t>
            </a:r>
          </a:p>
        </p:txBody>
      </p:sp>
    </p:spTree>
    <p:extLst>
      <p:ext uri="{BB962C8B-B14F-4D97-AF65-F5344CB8AC3E}">
        <p14:creationId xmlns="" xmlns:p14="http://schemas.microsoft.com/office/powerpoint/2010/main" val="2656621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="" xmlns:a16="http://schemas.microsoft.com/office/drawing/2014/main" id="{A097CC2A-62D8-4C74-8561-D74D03F9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81214"/>
            <a:ext cx="10058400" cy="733186"/>
          </a:xfrm>
        </p:spPr>
        <p:txBody>
          <a:bodyPr>
            <a:noAutofit/>
          </a:bodyPr>
          <a:lstStyle/>
          <a:p>
            <a:r>
              <a:rPr lang="en-IN" sz="3600" dirty="0"/>
              <a:t>Papilledema - CSF flow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="" xmlns:a16="http://schemas.microsoft.com/office/drawing/2014/main" id="{D6FAB599-2A76-47C3-993F-85435563A340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440295358"/>
              </p:ext>
            </p:extLst>
          </p:nvPr>
        </p:nvGraphicFramePr>
        <p:xfrm>
          <a:off x="83790" y="4542604"/>
          <a:ext cx="5545617" cy="2134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="" xmlns:a16="http://schemas.microsoft.com/office/drawing/2014/main" id="{82B52FE3-C0DF-4212-AA8D-2BCF59F12E6B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780723700"/>
              </p:ext>
            </p:extLst>
          </p:nvPr>
        </p:nvGraphicFramePr>
        <p:xfrm>
          <a:off x="209411" y="1018902"/>
          <a:ext cx="5294376" cy="3343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Content Placeholder 3" descr="csf1.jpg">
            <a:extLst>
              <a:ext uri="{FF2B5EF4-FFF2-40B4-BE49-F238E27FC236}">
                <a16:creationId xmlns="" xmlns:a16="http://schemas.microsoft.com/office/drawing/2014/main" id="{CF9BCFDF-5916-41D2-8A34-6B6CE2AD524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l="51260" t="10677"/>
          <a:stretch>
            <a:fillRect/>
          </a:stretch>
        </p:blipFill>
        <p:spPr>
          <a:xfrm>
            <a:off x="5797220" y="181214"/>
            <a:ext cx="3628643" cy="4385531"/>
          </a:xfrm>
          <a:prstGeom prst="rect">
            <a:avLst/>
          </a:prstGeom>
        </p:spPr>
      </p:pic>
      <p:pic>
        <p:nvPicPr>
          <p:cNvPr id="14" name="Content Placeholder 3" descr="CsfHead2.gif">
            <a:extLst>
              <a:ext uri="{FF2B5EF4-FFF2-40B4-BE49-F238E27FC236}">
                <a16:creationId xmlns="" xmlns:a16="http://schemas.microsoft.com/office/drawing/2014/main" id="{4EFACDCD-127C-46F5-BF05-78283D04638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37162" y="3107094"/>
            <a:ext cx="4245427" cy="35696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398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37778" y="287233"/>
            <a:ext cx="6433592" cy="68192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cs typeface="Arial" pitchFamily="34" charset="0"/>
              </a:rPr>
              <a:t>Causes of Raised ICP</a:t>
            </a:r>
            <a:endParaRPr lang="en-IN" sz="3600" dirty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4044509095"/>
              </p:ext>
            </p:extLst>
          </p:nvPr>
        </p:nvGraphicFramePr>
        <p:xfrm>
          <a:off x="2667000" y="1317430"/>
          <a:ext cx="5396880" cy="3464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7844409" y="3261871"/>
            <a:ext cx="899592" cy="28803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Inc prod</a:t>
            </a:r>
            <a:endParaRPr lang="en-IN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7851508" y="4157295"/>
            <a:ext cx="1187624" cy="28803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Dec Drain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815D8F7-1BA5-4B02-8C73-375AE7D5845E}"/>
              </a:ext>
            </a:extLst>
          </p:cNvPr>
          <p:cNvSpPr txBox="1"/>
          <p:nvPr/>
        </p:nvSpPr>
        <p:spPr>
          <a:xfrm>
            <a:off x="1243103" y="1546699"/>
            <a:ext cx="2232245" cy="507831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CEREBRAL EDEMA</a:t>
            </a:r>
          </a:p>
          <a:p>
            <a:endParaRPr lang="en-US" sz="1200" dirty="0"/>
          </a:p>
          <a:p>
            <a:r>
              <a:rPr lang="en-US" sz="1200" dirty="0"/>
              <a:t>TRAUMA</a:t>
            </a:r>
          </a:p>
          <a:p>
            <a:r>
              <a:rPr lang="en-US" sz="1200" dirty="0"/>
              <a:t>Traumatic Brain injury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METABOLIC</a:t>
            </a:r>
          </a:p>
          <a:p>
            <a:r>
              <a:rPr lang="en-US" sz="1200" dirty="0"/>
              <a:t>Hepatic </a:t>
            </a:r>
            <a:r>
              <a:rPr lang="en-US" sz="1200" dirty="0" err="1"/>
              <a:t>enceph</a:t>
            </a:r>
            <a:endParaRPr lang="en-US" sz="1200" dirty="0"/>
          </a:p>
          <a:p>
            <a:r>
              <a:rPr lang="en-US" sz="1200" dirty="0" err="1"/>
              <a:t>Diabtic</a:t>
            </a:r>
            <a:r>
              <a:rPr lang="en-US" sz="1200" dirty="0"/>
              <a:t> keto acidosis</a:t>
            </a:r>
          </a:p>
          <a:p>
            <a:r>
              <a:rPr lang="en-US" sz="1200" dirty="0"/>
              <a:t>Nephritis</a:t>
            </a:r>
          </a:p>
          <a:p>
            <a:endParaRPr lang="en-US" sz="1200" dirty="0"/>
          </a:p>
          <a:p>
            <a:r>
              <a:rPr lang="en-US" sz="1200" dirty="0"/>
              <a:t>TOXIC</a:t>
            </a:r>
          </a:p>
          <a:p>
            <a:r>
              <a:rPr lang="en-US" sz="1200" dirty="0"/>
              <a:t>Reye’s Syndrome</a:t>
            </a:r>
          </a:p>
          <a:p>
            <a:r>
              <a:rPr lang="en-US" sz="1200" dirty="0"/>
              <a:t>CO poisoning</a:t>
            </a:r>
          </a:p>
          <a:p>
            <a:endParaRPr lang="en-US" sz="1200" dirty="0"/>
          </a:p>
          <a:p>
            <a:r>
              <a:rPr lang="en-US" sz="1200" dirty="0"/>
              <a:t>ANOXIC </a:t>
            </a:r>
            <a:br>
              <a:rPr lang="en-US" sz="1200" dirty="0"/>
            </a:br>
            <a:r>
              <a:rPr lang="en-US" sz="1200" dirty="0" err="1"/>
              <a:t>Hypox</a:t>
            </a:r>
            <a:r>
              <a:rPr lang="en-US" sz="1200" dirty="0"/>
              <a:t> </a:t>
            </a:r>
            <a:r>
              <a:rPr lang="en-US" sz="1200" dirty="0" err="1"/>
              <a:t>Ische</a:t>
            </a:r>
            <a:r>
              <a:rPr lang="en-US" sz="1200" dirty="0"/>
              <a:t> </a:t>
            </a:r>
            <a:r>
              <a:rPr lang="en-US" sz="1200" dirty="0" err="1"/>
              <a:t>Enceph</a:t>
            </a:r>
            <a:endParaRPr lang="en-US" sz="1200" dirty="0"/>
          </a:p>
          <a:p>
            <a:r>
              <a:rPr lang="en-US" sz="1200" dirty="0"/>
              <a:t>Large Stroke</a:t>
            </a:r>
          </a:p>
          <a:p>
            <a:endParaRPr lang="en-US" sz="1200" dirty="0"/>
          </a:p>
          <a:p>
            <a:r>
              <a:rPr lang="en-US" sz="1200" dirty="0"/>
              <a:t>INFECTION</a:t>
            </a:r>
          </a:p>
          <a:p>
            <a:r>
              <a:rPr lang="en-US" sz="1200" dirty="0"/>
              <a:t>Encephalitis</a:t>
            </a:r>
          </a:p>
          <a:p>
            <a:r>
              <a:rPr lang="en-US" sz="1200" dirty="0"/>
              <a:t>Meningitis</a:t>
            </a:r>
          </a:p>
          <a:p>
            <a:endParaRPr lang="en-US" sz="1200" dirty="0"/>
          </a:p>
          <a:p>
            <a:r>
              <a:rPr lang="en-US" sz="1200" dirty="0"/>
              <a:t>VASULAR</a:t>
            </a:r>
          </a:p>
          <a:p>
            <a:r>
              <a:rPr lang="en-US" sz="1200" dirty="0"/>
              <a:t>Malignant Hypertension</a:t>
            </a:r>
          </a:p>
          <a:p>
            <a:r>
              <a:rPr lang="en-US" sz="1200" dirty="0"/>
              <a:t>Blood dyscrasias</a:t>
            </a:r>
            <a:endParaRPr lang="en-IN" sz="1200" dirty="0"/>
          </a:p>
          <a:p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DD10CB-8C3A-4DD4-9612-2A9A99EF378C}"/>
              </a:ext>
            </a:extLst>
          </p:cNvPr>
          <p:cNvSpPr txBox="1"/>
          <p:nvPr/>
        </p:nvSpPr>
        <p:spPr>
          <a:xfrm>
            <a:off x="6096000" y="1546699"/>
            <a:ext cx="2232248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SPACE OCCUPYING LESIONS</a:t>
            </a:r>
            <a:br>
              <a:rPr lang="en-US" sz="1200" dirty="0"/>
            </a:br>
            <a:r>
              <a:rPr lang="en-US" sz="1200" dirty="0"/>
              <a:t>Brain Tumors</a:t>
            </a:r>
          </a:p>
          <a:p>
            <a:r>
              <a:rPr lang="en-US" sz="1200" dirty="0"/>
              <a:t>Brain Abscess</a:t>
            </a:r>
          </a:p>
          <a:p>
            <a:r>
              <a:rPr lang="en-US" sz="1200" dirty="0"/>
              <a:t>Intra cranial Hematoma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8424B3-77B9-4B7F-9EAD-93E7B69A45FE}"/>
              </a:ext>
            </a:extLst>
          </p:cNvPr>
          <p:cNvSpPr txBox="1"/>
          <p:nvPr/>
        </p:nvSpPr>
        <p:spPr>
          <a:xfrm>
            <a:off x="8000326" y="4637221"/>
            <a:ext cx="2344146" cy="1938992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BLOCKED FLOW</a:t>
            </a:r>
          </a:p>
          <a:p>
            <a:r>
              <a:rPr lang="en-US" sz="1200" dirty="0"/>
              <a:t>Obstructive Hydrocephalus</a:t>
            </a:r>
          </a:p>
          <a:p>
            <a:r>
              <a:rPr lang="en-US" sz="1200" dirty="0"/>
              <a:t>Communicating Hydrocephalus</a:t>
            </a:r>
          </a:p>
          <a:p>
            <a:endParaRPr lang="en-US" sz="1200" dirty="0"/>
          </a:p>
          <a:p>
            <a:r>
              <a:rPr lang="en-US" sz="1200" dirty="0"/>
              <a:t>DECREASED RESORPTION</a:t>
            </a:r>
          </a:p>
          <a:p>
            <a:r>
              <a:rPr lang="en-US" sz="1200" dirty="0"/>
              <a:t>A-V malform (Venous HT)</a:t>
            </a:r>
          </a:p>
          <a:p>
            <a:r>
              <a:rPr lang="en-US" sz="1200" dirty="0"/>
              <a:t>Cerebral venous thrombosis</a:t>
            </a:r>
          </a:p>
          <a:p>
            <a:r>
              <a:rPr lang="en-US" sz="1200" dirty="0"/>
              <a:t>Sub </a:t>
            </a:r>
            <a:r>
              <a:rPr lang="en-US" sz="1200" dirty="0" err="1"/>
              <a:t>Arach</a:t>
            </a:r>
            <a:r>
              <a:rPr lang="en-US" sz="1200" dirty="0"/>
              <a:t> Hemorrhage</a:t>
            </a:r>
          </a:p>
          <a:p>
            <a:r>
              <a:rPr lang="en-US" sz="1200" dirty="0"/>
              <a:t>Meningitis</a:t>
            </a:r>
            <a:endParaRPr lang="en-IN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A5788B0-0431-4D4B-81CC-CD87D98F9A11}"/>
              </a:ext>
            </a:extLst>
          </p:cNvPr>
          <p:cNvSpPr txBox="1"/>
          <p:nvPr/>
        </p:nvSpPr>
        <p:spPr>
          <a:xfrm>
            <a:off x="3941542" y="5705966"/>
            <a:ext cx="3105438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MISELLANEOUS</a:t>
            </a:r>
          </a:p>
          <a:p>
            <a:r>
              <a:rPr lang="en-US" sz="1200" dirty="0"/>
              <a:t>Idiopathic Intracranial Hypertension d/t </a:t>
            </a:r>
            <a:r>
              <a:rPr lang="en-US" sz="1200" dirty="0" err="1"/>
              <a:t>Tetracyline</a:t>
            </a:r>
            <a:r>
              <a:rPr lang="en-US" sz="1200" dirty="0"/>
              <a:t>, Vit A , </a:t>
            </a:r>
            <a:r>
              <a:rPr lang="en-US" sz="1200" dirty="0" err="1"/>
              <a:t>ontraceptives</a:t>
            </a:r>
            <a:r>
              <a:rPr lang="en-US" sz="1200" dirty="0"/>
              <a:t>, Steroids</a:t>
            </a:r>
          </a:p>
          <a:p>
            <a:r>
              <a:rPr lang="en-US" sz="1200" dirty="0"/>
              <a:t>Dec size of cranium- Craniosynostosis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54F1EB0-BF47-404E-A926-60CBFFF8FE99}"/>
              </a:ext>
            </a:extLst>
          </p:cNvPr>
          <p:cNvSpPr txBox="1"/>
          <p:nvPr/>
        </p:nvSpPr>
        <p:spPr>
          <a:xfrm>
            <a:off x="8000326" y="3645851"/>
            <a:ext cx="2056114" cy="461665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Choroidal Plexus papilloma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1656DE52-1E9F-4333-BE38-43057A4071CE}"/>
              </a:ext>
            </a:extLst>
          </p:cNvPr>
          <p:cNvCxnSpPr>
            <a:cxnSpLocks/>
          </p:cNvCxnSpPr>
          <p:nvPr/>
        </p:nvCxnSpPr>
        <p:spPr>
          <a:xfrm>
            <a:off x="5365440" y="3960425"/>
            <a:ext cx="0" cy="164629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8FA3A2-2603-4176-A34E-C4190D7AC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243096"/>
            <a:ext cx="10058400" cy="734568"/>
          </a:xfrm>
        </p:spPr>
        <p:txBody>
          <a:bodyPr>
            <a:normAutofit/>
          </a:bodyPr>
          <a:lstStyle/>
          <a:p>
            <a:r>
              <a:rPr lang="en-IN" sz="3600" dirty="0"/>
              <a:t>Papilledema – Stages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002442DE-8C8D-47AF-BCB2-3DEDD6639EE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2836812198"/>
              </p:ext>
            </p:extLst>
          </p:nvPr>
        </p:nvGraphicFramePr>
        <p:xfrm>
          <a:off x="332449" y="867107"/>
          <a:ext cx="11527101" cy="4156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087">
                  <a:extLst>
                    <a:ext uri="{9D8B030D-6E8A-4147-A177-3AD203B41FA5}">
                      <a16:colId xmlns="" xmlns:a16="http://schemas.microsoft.com/office/drawing/2014/main" val="708902505"/>
                    </a:ext>
                  </a:extLst>
                </a:gridCol>
                <a:gridCol w="2484142">
                  <a:extLst>
                    <a:ext uri="{9D8B030D-6E8A-4147-A177-3AD203B41FA5}">
                      <a16:colId xmlns="" xmlns:a16="http://schemas.microsoft.com/office/drawing/2014/main" val="2605035276"/>
                    </a:ext>
                  </a:extLst>
                </a:gridCol>
                <a:gridCol w="2714032">
                  <a:extLst>
                    <a:ext uri="{9D8B030D-6E8A-4147-A177-3AD203B41FA5}">
                      <a16:colId xmlns="" xmlns:a16="http://schemas.microsoft.com/office/drawing/2014/main" val="1461174251"/>
                    </a:ext>
                  </a:extLst>
                </a:gridCol>
                <a:gridCol w="2053910">
                  <a:extLst>
                    <a:ext uri="{9D8B030D-6E8A-4147-A177-3AD203B41FA5}">
                      <a16:colId xmlns="" xmlns:a16="http://schemas.microsoft.com/office/drawing/2014/main" val="1562198381"/>
                    </a:ext>
                  </a:extLst>
                </a:gridCol>
                <a:gridCol w="2556930">
                  <a:extLst>
                    <a:ext uri="{9D8B030D-6E8A-4147-A177-3AD203B41FA5}">
                      <a16:colId xmlns="" xmlns:a16="http://schemas.microsoft.com/office/drawing/2014/main" val="3159532104"/>
                    </a:ext>
                  </a:extLst>
                </a:gridCol>
              </a:tblGrid>
              <a:tr h="289023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EARLY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ESTABLISHED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CHRONIC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ATROPHIC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65926246"/>
                  </a:ext>
                </a:extLst>
              </a:tr>
              <a:tr h="361803">
                <a:tc>
                  <a:txBody>
                    <a:bodyPr/>
                    <a:lstStyle/>
                    <a:p>
                      <a:r>
                        <a:rPr lang="en-IN" sz="1400" i="0" dirty="0" err="1">
                          <a:solidFill>
                            <a:schemeClr val="tx1"/>
                          </a:solidFill>
                          <a:latin typeface="+mn-lt"/>
                        </a:rPr>
                        <a:t>Color</a:t>
                      </a:r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Disc hyperemia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Congested,  Angry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Still Mild </a:t>
                      </a:r>
                      <a:r>
                        <a:rPr lang="en-IN" sz="1400" i="0" dirty="0" err="1">
                          <a:solidFill>
                            <a:schemeClr val="tx1"/>
                          </a:solidFill>
                          <a:latin typeface="+mn-lt"/>
                        </a:rPr>
                        <a:t>Hyperemia</a:t>
                      </a:r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Pale Disc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8435323"/>
                  </a:ext>
                </a:extLst>
              </a:tr>
              <a:tr h="361803"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Cup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May/May not be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Obliteration of Cup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Cup absent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Cup absent , Flat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4101834"/>
                  </a:ext>
                </a:extLst>
              </a:tr>
              <a:tr h="491340"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Disc </a:t>
                      </a:r>
                      <a:r>
                        <a:rPr lang="en-IN" sz="1400" i="0" dirty="0" err="1">
                          <a:solidFill>
                            <a:schemeClr val="tx1"/>
                          </a:solidFill>
                          <a:latin typeface="+mn-lt"/>
                        </a:rPr>
                        <a:t>Edema</a:t>
                      </a:r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Swelling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+mn-lt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I , S , N/T</a:t>
                      </a:r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Gross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Rounded app of disc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No </a:t>
                      </a:r>
                      <a:r>
                        <a:rPr lang="en-IN" sz="1400" i="0" dirty="0" err="1">
                          <a:solidFill>
                            <a:schemeClr val="tx1"/>
                          </a:solidFill>
                          <a:latin typeface="+mn-lt"/>
                        </a:rPr>
                        <a:t>Edema</a:t>
                      </a:r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2797215"/>
                  </a:ext>
                </a:extLst>
              </a:tr>
              <a:tr h="361803"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Margins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Indistinct optic disc margins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Not </a:t>
                      </a:r>
                      <a:r>
                        <a:rPr lang="en-IN" sz="1400" i="0" dirty="0" err="1">
                          <a:solidFill>
                            <a:schemeClr val="tx1"/>
                          </a:solidFill>
                          <a:latin typeface="+mn-lt"/>
                        </a:rPr>
                        <a:t>demarcable</a:t>
                      </a:r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Hazy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Distinct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12809949"/>
                  </a:ext>
                </a:extLst>
              </a:tr>
              <a:tr h="491340"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Vessels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obscures the fine peripapillary vessels.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Venous congestion tortuosity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Opto-ciliary shunts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Vessels Narrow +/- Sheathed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39774633"/>
                  </a:ext>
                </a:extLst>
              </a:tr>
              <a:tr h="693656"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RNFL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Subtle edema of RNFL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Raised with Severe </a:t>
                      </a:r>
                      <a:r>
                        <a:rPr lang="en-IN" sz="1400" i="0" dirty="0" err="1">
                          <a:solidFill>
                            <a:schemeClr val="tx1"/>
                          </a:solidFill>
                          <a:latin typeface="+mn-lt"/>
                        </a:rPr>
                        <a:t>Edema</a:t>
                      </a:r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Circumferential Retinal folds (Paton’s Lines)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Raised but starting to thin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Atrophy +/-Pigment changes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02240517"/>
                  </a:ext>
                </a:extLst>
              </a:tr>
              <a:tr h="491340">
                <a:tc>
                  <a:txBody>
                    <a:bodyPr/>
                    <a:lstStyle/>
                    <a:p>
                      <a:r>
                        <a:rPr lang="en-IN" sz="1400" i="0" dirty="0" err="1">
                          <a:solidFill>
                            <a:schemeClr val="tx1"/>
                          </a:solidFill>
                          <a:latin typeface="+mn-lt"/>
                        </a:rPr>
                        <a:t>H’ge</a:t>
                      </a:r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 &amp; </a:t>
                      </a:r>
                      <a:r>
                        <a:rPr lang="en-IN" sz="1400" i="0" dirty="0" err="1">
                          <a:solidFill>
                            <a:schemeClr val="tx1"/>
                          </a:solidFill>
                          <a:latin typeface="+mn-lt"/>
                        </a:rPr>
                        <a:t>Exu</a:t>
                      </a:r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(Red Free)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Disc adjacent Splinter </a:t>
                      </a:r>
                      <a:r>
                        <a:rPr lang="en-IN" sz="1400" i="0" dirty="0" err="1">
                          <a:solidFill>
                            <a:schemeClr val="tx1"/>
                          </a:solidFill>
                          <a:latin typeface="+mn-lt"/>
                        </a:rPr>
                        <a:t>H’ge</a:t>
                      </a:r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 &amp; Exudates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Resolved </a:t>
                      </a:r>
                      <a:r>
                        <a:rPr lang="en-IN" sz="1400" i="0" dirty="0" err="1">
                          <a:solidFill>
                            <a:schemeClr val="tx1"/>
                          </a:solidFill>
                          <a:latin typeface="+mn-lt"/>
                        </a:rPr>
                        <a:t>H’ges</a:t>
                      </a:r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 and exudates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7475370"/>
                  </a:ext>
                </a:extLst>
              </a:tr>
              <a:tr h="480027"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Macula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Macular Star , (</a:t>
                      </a:r>
                      <a:r>
                        <a:rPr lang="en-IN" sz="1400" i="0" dirty="0" err="1">
                          <a:solidFill>
                            <a:schemeClr val="tx1"/>
                          </a:solidFill>
                          <a:latin typeface="+mn-lt"/>
                        </a:rPr>
                        <a:t>esp</a:t>
                      </a:r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 Nasal half)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i="0" dirty="0">
                          <a:solidFill>
                            <a:schemeClr val="tx1"/>
                          </a:solidFill>
                          <a:latin typeface="+mn-lt"/>
                        </a:rPr>
                        <a:t>Choroidal folds over macula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0023829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F206791-B701-4E25-A679-68A913E5C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449" y="5668171"/>
            <a:ext cx="1463040" cy="719328"/>
          </a:xfrm>
        </p:spPr>
        <p:txBody>
          <a:bodyPr/>
          <a:lstStyle/>
          <a:p>
            <a:endParaRPr lang="en-IN" dirty="0"/>
          </a:p>
        </p:txBody>
      </p:sp>
      <p:graphicFrame>
        <p:nvGraphicFramePr>
          <p:cNvPr id="6" name="Object 6">
            <a:extLst>
              <a:ext uri="{FF2B5EF4-FFF2-40B4-BE49-F238E27FC236}">
                <a16:creationId xmlns="" xmlns:a16="http://schemas.microsoft.com/office/drawing/2014/main" id="{64E91D2A-29D6-4E74-B70F-384B2163B6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9343431"/>
              </p:ext>
            </p:extLst>
          </p:nvPr>
        </p:nvGraphicFramePr>
        <p:xfrm>
          <a:off x="1909825" y="5055952"/>
          <a:ext cx="2508549" cy="1768322"/>
        </p:xfrm>
        <a:graphic>
          <a:graphicData uri="http://schemas.openxmlformats.org/presentationml/2006/ole">
            <p:oleObj spid="_x0000_s2334" name="Photo Editor Photo" r:id="rId3" imgW="6295238" imgH="4809524" progId="">
              <p:embed/>
            </p:oleObj>
          </a:graphicData>
        </a:graphic>
      </p:graphicFrame>
      <p:graphicFrame>
        <p:nvGraphicFramePr>
          <p:cNvPr id="7" name="Object 7">
            <a:extLst>
              <a:ext uri="{FF2B5EF4-FFF2-40B4-BE49-F238E27FC236}">
                <a16:creationId xmlns="" xmlns:a16="http://schemas.microsoft.com/office/drawing/2014/main" id="{B5FFD326-F8D2-45A5-B973-0D826A23C5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09803029"/>
              </p:ext>
            </p:extLst>
          </p:nvPr>
        </p:nvGraphicFramePr>
        <p:xfrm>
          <a:off x="4459066" y="5062326"/>
          <a:ext cx="2426301" cy="1768322"/>
        </p:xfrm>
        <a:graphic>
          <a:graphicData uri="http://schemas.openxmlformats.org/presentationml/2006/ole">
            <p:oleObj spid="_x0000_s2335" name="Photo Editor Photo" r:id="rId4" imgW="6392167" imgH="4600000" progId="">
              <p:embed/>
            </p:oleObj>
          </a:graphicData>
        </a:graphic>
      </p:graphicFrame>
      <p:graphicFrame>
        <p:nvGraphicFramePr>
          <p:cNvPr id="8" name="Object 8">
            <a:extLst>
              <a:ext uri="{FF2B5EF4-FFF2-40B4-BE49-F238E27FC236}">
                <a16:creationId xmlns="" xmlns:a16="http://schemas.microsoft.com/office/drawing/2014/main" id="{56A99BAC-A0F1-4C5D-9EC2-3A841B9406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9899"/>
              </p:ext>
            </p:extLst>
          </p:nvPr>
        </p:nvGraphicFramePr>
        <p:xfrm>
          <a:off x="6912961" y="5035482"/>
          <a:ext cx="2508549" cy="1768322"/>
        </p:xfrm>
        <a:graphic>
          <a:graphicData uri="http://schemas.openxmlformats.org/presentationml/2006/ole">
            <p:oleObj spid="_x0000_s2336" name="Photo Editor Photo" r:id="rId5" imgW="6409524" imgH="4600000" progId="">
              <p:embed/>
            </p:oleObj>
          </a:graphicData>
        </a:graphic>
      </p:graphicFrame>
      <p:graphicFrame>
        <p:nvGraphicFramePr>
          <p:cNvPr id="9" name="Object 9">
            <a:extLst>
              <a:ext uri="{FF2B5EF4-FFF2-40B4-BE49-F238E27FC236}">
                <a16:creationId xmlns="" xmlns:a16="http://schemas.microsoft.com/office/drawing/2014/main" id="{4836BB7E-B020-4E90-AA97-CFF102BD4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6988399"/>
              </p:ext>
            </p:extLst>
          </p:nvPr>
        </p:nvGraphicFramePr>
        <p:xfrm>
          <a:off x="9451911" y="5036631"/>
          <a:ext cx="2426301" cy="1768322"/>
        </p:xfrm>
        <a:graphic>
          <a:graphicData uri="http://schemas.openxmlformats.org/presentationml/2006/ole">
            <p:oleObj spid="_x0000_s2337" name="Photo Editor Photo" r:id="rId6" imgW="6200000" imgH="4580952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01948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0D39D6-45DD-4DAF-BE61-432E31B74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91" y="251927"/>
            <a:ext cx="10058400" cy="653703"/>
          </a:xfrm>
        </p:spPr>
        <p:txBody>
          <a:bodyPr>
            <a:normAutofit/>
          </a:bodyPr>
          <a:lstStyle/>
          <a:p>
            <a:r>
              <a:rPr lang="en-IN" sz="3600" dirty="0"/>
              <a:t>Papilledema – clinical features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78889D8E-F26B-45C5-8D96-7C4C92B945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29" y="4400893"/>
            <a:ext cx="4779851" cy="2385618"/>
          </a:xfr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A1135C-3F4D-4091-95FA-1E3B2BBA0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390" y="905630"/>
            <a:ext cx="6365293" cy="588088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NON-VISUAL SYMPTOMS:</a:t>
            </a:r>
          </a:p>
          <a:p>
            <a:pPr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Headache, Nausea, vomiting (projectile)</a:t>
            </a:r>
          </a:p>
          <a:p>
            <a:pPr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Loss of consciousness</a:t>
            </a:r>
          </a:p>
          <a:p>
            <a:pPr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Motor rigidity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N" sz="1500" b="1" dirty="0">
                <a:latin typeface="Arial" panose="020B0604020202020204" pitchFamily="34" charset="0"/>
                <a:cs typeface="Arial" panose="020B0604020202020204" pitchFamily="34" charset="0"/>
              </a:rPr>
              <a:t>VISUAL SYMPTOMS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Most cases </a:t>
            </a:r>
            <a:r>
              <a:rPr lang="en-US" alt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Asymptomatic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Raised ICT </a:t>
            </a: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Decreased Blood flow to </a:t>
            </a:r>
            <a:r>
              <a:rPr lang="en-US" altLang="en-US" sz="15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Brain</a:t>
            </a:r>
            <a:r>
              <a:rPr lang="en-US" alt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visual obscurations esp. </a:t>
            </a:r>
            <a:r>
              <a:rPr lang="en-US" alt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asso</a:t>
            </a: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with Postural changes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Visual field defects</a:t>
            </a:r>
          </a:p>
          <a:p>
            <a:pPr lvl="2" eaLnBrk="1" hangingPunct="1">
              <a:lnSpc>
                <a:spcPct val="100000"/>
              </a:lnSpc>
            </a:pPr>
            <a:r>
              <a:rPr lang="en-US" alt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Enlargement of blind spot (most common)</a:t>
            </a:r>
          </a:p>
          <a:p>
            <a:pPr lvl="2" eaLnBrk="1" hangingPunct="1"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Arcuate scotomas</a:t>
            </a:r>
          </a:p>
          <a:p>
            <a:pPr lvl="2" eaLnBrk="1" hangingPunct="1"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Nasal worse than temporal</a:t>
            </a:r>
          </a:p>
          <a:p>
            <a:pPr lvl="2" eaLnBrk="1" hangingPunct="1"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Constriction of visual fields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Loss of central vision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Displacement of Brain tissue </a:t>
            </a: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nerve palsy </a:t>
            </a: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Diplopia</a:t>
            </a: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Displacement of Brain tissue </a:t>
            </a: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3rd</a:t>
            </a: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nerve palsy </a:t>
            </a: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Hutchinson’s Pupil </a:t>
            </a:r>
          </a:p>
          <a:p>
            <a:pPr marL="0" indent="0">
              <a:buNone/>
            </a:pPr>
            <a:r>
              <a:rPr lang="en-IN" sz="1500" b="1" dirty="0"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</a:p>
          <a:p>
            <a:r>
              <a:rPr lang="en-IN" sz="1500" dirty="0">
                <a:latin typeface="Arial" panose="020B0604020202020204" pitchFamily="34" charset="0"/>
                <a:cs typeface="Arial" panose="020B0604020202020204" pitchFamily="34" charset="0"/>
              </a:rPr>
              <a:t>Disc </a:t>
            </a:r>
            <a:r>
              <a:rPr lang="en-IN" sz="1500" dirty="0" err="1">
                <a:latin typeface="Arial" panose="020B0604020202020204" pitchFamily="34" charset="0"/>
                <a:cs typeface="Arial" panose="020B0604020202020204" pitchFamily="34" charset="0"/>
              </a:rPr>
              <a:t>edema</a:t>
            </a:r>
            <a:r>
              <a:rPr lang="en-IN" sz="1500" dirty="0">
                <a:latin typeface="Arial" panose="020B0604020202020204" pitchFamily="34" charset="0"/>
                <a:cs typeface="Arial" panose="020B0604020202020204" pitchFamily="34" charset="0"/>
              </a:rPr>
              <a:t> – Papilledema 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Almost always Bilateral although it may be asymmetrical</a:t>
            </a:r>
            <a:endParaRPr lang="en-IN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1400" dirty="0">
              <a:latin typeface="Bahnschrift" panose="020B0502040204020203" pitchFamily="34" charset="0"/>
            </a:endParaRPr>
          </a:p>
          <a:p>
            <a:endParaRPr lang="en-IN" sz="1400" dirty="0"/>
          </a:p>
          <a:p>
            <a:endParaRPr lang="en-IN" sz="1400" dirty="0">
              <a:latin typeface="Bahnschrift" panose="020B0502040204020203" pitchFamily="34" charset="0"/>
            </a:endParaRPr>
          </a:p>
          <a:p>
            <a:endParaRPr lang="en-IN" sz="1400" dirty="0">
              <a:latin typeface="Bahnschrift" panose="020B0502040204020203" pitchFamily="34" charset="0"/>
            </a:endParaRPr>
          </a:p>
        </p:txBody>
      </p:sp>
      <p:pic>
        <p:nvPicPr>
          <p:cNvPr id="5" name="Picture 2" descr="F:\CPs\sixth nerve\post traumatic VI nv palsy with TON\IMG_2976.JPG">
            <a:extLst>
              <a:ext uri="{FF2B5EF4-FFF2-40B4-BE49-F238E27FC236}">
                <a16:creationId xmlns="" xmlns:a16="http://schemas.microsoft.com/office/drawing/2014/main" id="{AD9ACD6E-66FF-473C-9C1E-B607E78AA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3596" t="24374" r="23829" b="55468"/>
          <a:stretch>
            <a:fillRect/>
          </a:stretch>
        </p:blipFill>
        <p:spPr bwMode="auto">
          <a:xfrm>
            <a:off x="4458446" y="3988836"/>
            <a:ext cx="3077835" cy="1250169"/>
          </a:xfrm>
          <a:prstGeom prst="rect">
            <a:avLst/>
          </a:prstGeom>
          <a:ln>
            <a:noFill/>
          </a:ln>
          <a:effectLst>
            <a:outerShdw blurRad="50800" dir="18900000" algn="bl" rotWithShape="0">
              <a:schemeClr val="tx1">
                <a:alpha val="4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BE6E74-2CA9-4D9C-93B0-73CADE94A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24" y="3373049"/>
            <a:ext cx="4415556" cy="1086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F1AF04-FE88-49E0-8AC1-A508A3DBE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81" y="1179257"/>
            <a:ext cx="4295130" cy="2198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A51E68-23EE-4564-A336-05CE84F80C02}"/>
              </a:ext>
            </a:extLst>
          </p:cNvPr>
          <p:cNvSpPr txBox="1"/>
          <p:nvPr/>
        </p:nvSpPr>
        <p:spPr>
          <a:xfrm>
            <a:off x="5445681" y="446003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IN" sz="1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1264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9A77FA-7A49-4C1E-B653-DA2E874C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2121408"/>
            <a:ext cx="10058400" cy="854548"/>
          </a:xfrm>
        </p:spPr>
        <p:txBody>
          <a:bodyPr>
            <a:noAutofit/>
          </a:bodyPr>
          <a:lstStyle/>
          <a:p>
            <a:r>
              <a:rPr lang="en-US" dirty="0"/>
              <a:t>Optic neuritis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2A4466-FCBB-4934-A315-593F7B328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454579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EBF314-B749-4756-BC70-540A7F8B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65" y="223655"/>
            <a:ext cx="10058400" cy="662753"/>
          </a:xfrm>
        </p:spPr>
        <p:txBody>
          <a:bodyPr>
            <a:normAutofit/>
          </a:bodyPr>
          <a:lstStyle/>
          <a:p>
            <a:r>
              <a:rPr lang="en-IN" sz="3600" dirty="0"/>
              <a:t>True Disc </a:t>
            </a:r>
            <a:r>
              <a:rPr lang="en-IN" sz="3600" dirty="0" err="1"/>
              <a:t>edema</a:t>
            </a:r>
            <a:r>
              <a:rPr lang="en-IN" sz="3600" dirty="0"/>
              <a:t> –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7E3554-E55C-42FC-9B31-F2BA9D7021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685" y="886408"/>
            <a:ext cx="3434739" cy="5747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1400" b="1" dirty="0">
                <a:solidFill>
                  <a:srgbClr val="FF0000"/>
                </a:solidFill>
              </a:rPr>
              <a:t>COMMON</a:t>
            </a:r>
          </a:p>
          <a:p>
            <a:r>
              <a:rPr lang="en-IN" sz="1400" dirty="0"/>
              <a:t>Papilledema – CNS Causes</a:t>
            </a:r>
          </a:p>
          <a:p>
            <a:endParaRPr lang="en-IN" sz="1400" dirty="0"/>
          </a:p>
          <a:p>
            <a:r>
              <a:rPr lang="en-IN" sz="1400" b="1" dirty="0"/>
              <a:t>INFLAMMATORY - Optic Neuritis</a:t>
            </a:r>
          </a:p>
          <a:p>
            <a:r>
              <a:rPr lang="en-IN" sz="1400" dirty="0"/>
              <a:t>2</a:t>
            </a:r>
            <a:r>
              <a:rPr lang="en-IN" sz="1400" baseline="30000" dirty="0"/>
              <a:t>nd</a:t>
            </a:r>
            <a:r>
              <a:rPr lang="en-IN" sz="1400" dirty="0"/>
              <a:t> MC cause</a:t>
            </a:r>
          </a:p>
          <a:p>
            <a:endParaRPr lang="en-IN" sz="1400" dirty="0"/>
          </a:p>
          <a:p>
            <a:pPr>
              <a:lnSpc>
                <a:spcPct val="90000"/>
              </a:lnSpc>
            </a:pPr>
            <a:r>
              <a:rPr lang="en-US" altLang="en-US" sz="1400" dirty="0"/>
              <a:t>VASCULAR / ISCHEMIC</a:t>
            </a:r>
          </a:p>
          <a:p>
            <a:pPr>
              <a:lnSpc>
                <a:spcPct val="90000"/>
              </a:lnSpc>
            </a:pPr>
            <a:endParaRPr lang="en-US" alt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400" b="1" dirty="0">
                <a:solidFill>
                  <a:srgbClr val="FF0000"/>
                </a:solidFill>
              </a:rPr>
              <a:t>LESS COMMON</a:t>
            </a:r>
          </a:p>
          <a:p>
            <a:r>
              <a:rPr lang="en-US" altLang="en-US" sz="1400" dirty="0"/>
              <a:t>TOXIC/ METABOLIC/ NUTRITIONAL</a:t>
            </a:r>
          </a:p>
          <a:p>
            <a:endParaRPr lang="en-US" altLang="en-US" sz="1400" dirty="0"/>
          </a:p>
          <a:p>
            <a:r>
              <a:rPr lang="en-US" altLang="en-US" sz="1400" dirty="0"/>
              <a:t>TRAUMATIC </a:t>
            </a:r>
          </a:p>
          <a:p>
            <a:r>
              <a:rPr lang="en-US" altLang="en-US" sz="1400" dirty="0"/>
              <a:t>COMPRESSIVE </a:t>
            </a:r>
          </a:p>
          <a:p>
            <a:r>
              <a:rPr lang="en-US" altLang="en-US" sz="1400" dirty="0"/>
              <a:t>INFILTRATIVE </a:t>
            </a:r>
          </a:p>
          <a:p>
            <a:r>
              <a:rPr lang="en-US" altLang="en-US" sz="1400" dirty="0"/>
              <a:t>LEBER’S HEREDITARY</a:t>
            </a:r>
          </a:p>
          <a:p>
            <a:r>
              <a:rPr lang="en-US" altLang="en-US" sz="1400" dirty="0"/>
              <a:t>OCULAR HYPOTONY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51E6B7E-A2A5-41BC-B507-6F29173E4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7485" y="1925211"/>
            <a:ext cx="2455693" cy="1666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dirty="0"/>
              <a:t>Morphological:</a:t>
            </a:r>
          </a:p>
          <a:p>
            <a:r>
              <a:rPr lang="fr-FR" sz="1400" dirty="0"/>
              <a:t>Papillitis</a:t>
            </a:r>
          </a:p>
          <a:p>
            <a:r>
              <a:rPr lang="fr-FR" sz="1400" dirty="0"/>
              <a:t>Neuroretinitis</a:t>
            </a:r>
          </a:p>
          <a:p>
            <a:r>
              <a:rPr lang="fr-FR" sz="1400" dirty="0"/>
              <a:t>Retrobulbar neuritis (Diagnosis of Exclusion)</a:t>
            </a:r>
          </a:p>
          <a:p>
            <a:endParaRPr lang="fr-FR" sz="1400" dirty="0"/>
          </a:p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097A368-54E4-4D4F-B405-1E25A4106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97" y="3839081"/>
            <a:ext cx="2655471" cy="272597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509B85EE-8472-43EF-8E99-E4EC1725006F}"/>
              </a:ext>
            </a:extLst>
          </p:cNvPr>
          <p:cNvSpPr/>
          <p:nvPr/>
        </p:nvSpPr>
        <p:spPr>
          <a:xfrm>
            <a:off x="3466040" y="1855917"/>
            <a:ext cx="359164" cy="3834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8" name="Object 4">
            <a:extLst>
              <a:ext uri="{FF2B5EF4-FFF2-40B4-BE49-F238E27FC236}">
                <a16:creationId xmlns="" xmlns:a16="http://schemas.microsoft.com/office/drawing/2014/main" id="{D2DE49CC-B18E-4986-A6D7-221483956C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50606797"/>
              </p:ext>
            </p:extLst>
          </p:nvPr>
        </p:nvGraphicFramePr>
        <p:xfrm>
          <a:off x="6432264" y="2359001"/>
          <a:ext cx="2655471" cy="1973163"/>
        </p:xfrm>
        <a:graphic>
          <a:graphicData uri="http://schemas.openxmlformats.org/presentationml/2006/ole">
            <p:oleObj spid="_x0000_s8244" name="Photo Editor Photo" r:id="rId4" imgW="6257143" imgH="5420482" progId="">
              <p:embed/>
            </p:oleObj>
          </a:graphicData>
        </a:graphic>
      </p:graphicFrame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87B9CC7F-023F-469C-95AE-C94E703F7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45" y="148180"/>
            <a:ext cx="2655471" cy="216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5B2A1A2-19E4-4E38-9338-3A650475D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8124"/>
            <a:ext cx="2827831" cy="215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7DBE09C4-2945-4B78-8D4D-FD72EDFAF49B}"/>
              </a:ext>
            </a:extLst>
          </p:cNvPr>
          <p:cNvCxnSpPr>
            <a:cxnSpLocks/>
          </p:cNvCxnSpPr>
          <p:nvPr/>
        </p:nvCxnSpPr>
        <p:spPr>
          <a:xfrm flipV="1">
            <a:off x="4841168" y="1954305"/>
            <a:ext cx="744697" cy="396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4A4F80EF-D48B-4994-9CC4-81354D5ABE01}"/>
              </a:ext>
            </a:extLst>
          </p:cNvPr>
          <p:cNvCxnSpPr>
            <a:cxnSpLocks/>
          </p:cNvCxnSpPr>
          <p:nvPr/>
        </p:nvCxnSpPr>
        <p:spPr>
          <a:xfrm>
            <a:off x="5204033" y="2772057"/>
            <a:ext cx="801760" cy="26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13B281EE-9E85-4131-B06C-0F1EFE6478F9}"/>
              </a:ext>
            </a:extLst>
          </p:cNvPr>
          <p:cNvCxnSpPr>
            <a:cxnSpLocks/>
          </p:cNvCxnSpPr>
          <p:nvPr/>
        </p:nvCxnSpPr>
        <p:spPr>
          <a:xfrm>
            <a:off x="5689626" y="3503032"/>
            <a:ext cx="601577" cy="975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32513FA-74E3-4770-BF74-5935A1944EFC}"/>
              </a:ext>
            </a:extLst>
          </p:cNvPr>
          <p:cNvSpPr txBox="1"/>
          <p:nvPr/>
        </p:nvSpPr>
        <p:spPr>
          <a:xfrm>
            <a:off x="8728364" y="432262"/>
            <a:ext cx="3008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Papillitis</a:t>
            </a:r>
          </a:p>
          <a:p>
            <a:r>
              <a:rPr lang="en-IN" sz="1600" dirty="0" err="1"/>
              <a:t>Hyperemia</a:t>
            </a:r>
            <a:r>
              <a:rPr lang="en-IN" sz="1600" dirty="0"/>
              <a:t> &amp; disc </a:t>
            </a:r>
            <a:r>
              <a:rPr lang="en-IN" sz="1600" dirty="0" err="1"/>
              <a:t>edema</a:t>
            </a:r>
            <a:endParaRPr lang="en-IN" sz="1600" dirty="0"/>
          </a:p>
          <a:p>
            <a:r>
              <a:rPr lang="en-IN" sz="1600" dirty="0"/>
              <a:t>Peripapillary NFL </a:t>
            </a:r>
            <a:r>
              <a:rPr lang="en-IN" sz="1600" dirty="0" err="1"/>
              <a:t>Hges</a:t>
            </a:r>
            <a:endParaRPr lang="en-IN" sz="1600" dirty="0"/>
          </a:p>
          <a:p>
            <a:r>
              <a:rPr lang="en-IN" sz="1600" dirty="0"/>
              <a:t>Young adults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ADD2734-7190-4C33-B4D8-763114C423D0}"/>
              </a:ext>
            </a:extLst>
          </p:cNvPr>
          <p:cNvSpPr txBox="1"/>
          <p:nvPr/>
        </p:nvSpPr>
        <p:spPr>
          <a:xfrm>
            <a:off x="9228796" y="2370176"/>
            <a:ext cx="2761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err="1"/>
              <a:t>NeuroRetinitis</a:t>
            </a:r>
            <a:endParaRPr lang="en-IN" sz="1600" b="1" dirty="0"/>
          </a:p>
          <a:p>
            <a:r>
              <a:rPr lang="en-IN" sz="1600" dirty="0"/>
              <a:t>Papillitis + RNFL </a:t>
            </a:r>
            <a:r>
              <a:rPr lang="en-IN" sz="1600" dirty="0" err="1"/>
              <a:t>infl’n</a:t>
            </a:r>
            <a:r>
              <a:rPr lang="en-IN" sz="1600" dirty="0"/>
              <a:t> + Macular star</a:t>
            </a:r>
          </a:p>
          <a:p>
            <a:r>
              <a:rPr lang="en-IN" sz="1600" dirty="0"/>
              <a:t>Children, </a:t>
            </a:r>
          </a:p>
          <a:p>
            <a:r>
              <a:rPr lang="en-IN" sz="1600" dirty="0"/>
              <a:t>B/L</a:t>
            </a:r>
          </a:p>
          <a:p>
            <a:r>
              <a:rPr lang="en-IN" sz="1600" dirty="0"/>
              <a:t>Post infectious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A6FDADC-A94E-46BB-B6E8-5F67BEEEFBD2}"/>
              </a:ext>
            </a:extLst>
          </p:cNvPr>
          <p:cNvSpPr txBox="1"/>
          <p:nvPr/>
        </p:nvSpPr>
        <p:spPr>
          <a:xfrm>
            <a:off x="8981358" y="4695033"/>
            <a:ext cx="30089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err="1"/>
              <a:t>RetroBulbar</a:t>
            </a:r>
            <a:r>
              <a:rPr lang="en-IN" sz="1600" b="1" dirty="0"/>
              <a:t> Neuritis</a:t>
            </a:r>
          </a:p>
          <a:p>
            <a:r>
              <a:rPr lang="en-IN" sz="1600" dirty="0"/>
              <a:t>Normal ONH</a:t>
            </a:r>
          </a:p>
          <a:p>
            <a:r>
              <a:rPr lang="en-IN" sz="1600" dirty="0"/>
              <a:t>Involves retrobulbar area</a:t>
            </a:r>
          </a:p>
          <a:p>
            <a:r>
              <a:rPr lang="en-IN" sz="1600" dirty="0"/>
              <a:t>Temporal disc pale</a:t>
            </a:r>
          </a:p>
          <a:p>
            <a:r>
              <a:rPr lang="en-IN" sz="1600" dirty="0"/>
              <a:t>Adults </a:t>
            </a:r>
          </a:p>
          <a:p>
            <a:endParaRPr lang="en-IN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FA4A076-FA55-4109-B02E-B19A2CA899B7}"/>
              </a:ext>
            </a:extLst>
          </p:cNvPr>
          <p:cNvSpPr/>
          <p:nvPr/>
        </p:nvSpPr>
        <p:spPr>
          <a:xfrm>
            <a:off x="201685" y="1806661"/>
            <a:ext cx="3264355" cy="84684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20807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60870-968F-41CA-8959-C766018DD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280416"/>
            <a:ext cx="6990868" cy="633984"/>
          </a:xfrm>
        </p:spPr>
        <p:txBody>
          <a:bodyPr>
            <a:normAutofit/>
          </a:bodyPr>
          <a:lstStyle/>
          <a:p>
            <a:r>
              <a:rPr lang="en-IN" sz="3600" dirty="0"/>
              <a:t>Optic neuritis – </a:t>
            </a:r>
            <a:r>
              <a:rPr lang="en-IN" sz="3600" dirty="0" err="1"/>
              <a:t>etiology</a:t>
            </a:r>
            <a:r>
              <a:rPr lang="en-IN" sz="36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1A4845-6F58-487E-BA67-26B46B1A0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928" y="1091184"/>
            <a:ext cx="4836345" cy="5552212"/>
          </a:xfrm>
        </p:spPr>
        <p:txBody>
          <a:bodyPr>
            <a:normAutofit fontScale="92500" lnSpcReduction="10000"/>
          </a:bodyPr>
          <a:lstStyle/>
          <a:p>
            <a:pPr marL="274320" lvl="1" indent="0">
              <a:buNone/>
            </a:pPr>
            <a:r>
              <a:rPr lang="en-US" altLang="en-US" dirty="0"/>
              <a:t>Demyelinating</a:t>
            </a:r>
          </a:p>
          <a:p>
            <a:pPr lvl="1"/>
            <a:r>
              <a:rPr lang="en-US" altLang="en-US" dirty="0"/>
              <a:t>Isolated , </a:t>
            </a:r>
          </a:p>
          <a:p>
            <a:pPr lvl="1"/>
            <a:r>
              <a:rPr lang="en-US" altLang="en-US" dirty="0"/>
              <a:t>Multiple sclerosis</a:t>
            </a:r>
          </a:p>
          <a:p>
            <a:pPr lvl="1"/>
            <a:r>
              <a:rPr lang="en-US" altLang="en-US" dirty="0"/>
              <a:t>Neuromyelitis Optica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marL="274320" lvl="1" indent="0">
              <a:buNone/>
            </a:pPr>
            <a:r>
              <a:rPr lang="en-US" altLang="en-US" dirty="0"/>
              <a:t>Infection: </a:t>
            </a:r>
          </a:p>
          <a:p>
            <a:pPr lvl="1"/>
            <a:r>
              <a:rPr lang="en-US" altLang="en-US" dirty="0"/>
              <a:t>Local: Cellulitis, sinusitis, Retinochoroiditis</a:t>
            </a:r>
          </a:p>
          <a:p>
            <a:pPr lvl="1"/>
            <a:r>
              <a:rPr lang="en-US" altLang="en-US" dirty="0"/>
              <a:t>Systemic:</a:t>
            </a:r>
          </a:p>
          <a:p>
            <a:pPr lvl="2"/>
            <a:r>
              <a:rPr lang="en-US" altLang="en-US" dirty="0"/>
              <a:t>Viral-Influenza measles, </a:t>
            </a:r>
            <a:r>
              <a:rPr lang="en-US" altLang="en-US" dirty="0" err="1"/>
              <a:t>mumps,Herpes</a:t>
            </a:r>
            <a:endParaRPr lang="en-US" altLang="en-US" dirty="0"/>
          </a:p>
          <a:p>
            <a:pPr lvl="2"/>
            <a:r>
              <a:rPr lang="en-US" altLang="en-US" dirty="0"/>
              <a:t>Bacterial- TB, Syphilis, Cat-scratch, Lyme’s, </a:t>
            </a:r>
          </a:p>
          <a:p>
            <a:pPr lvl="2"/>
            <a:r>
              <a:rPr lang="en-US" altLang="en-US" dirty="0"/>
              <a:t>Fungal- Cryptococcal, Histoplasmosis</a:t>
            </a:r>
          </a:p>
          <a:p>
            <a:pPr lvl="2"/>
            <a:r>
              <a:rPr lang="en-US" altLang="en-US" dirty="0"/>
              <a:t>Others- Toxoplasma, </a:t>
            </a:r>
            <a:r>
              <a:rPr lang="en-US" altLang="en-US" dirty="0" err="1"/>
              <a:t>Toxocara</a:t>
            </a:r>
            <a:r>
              <a:rPr lang="en-US" altLang="en-US" dirty="0"/>
              <a:t>, Cysticercosis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marL="274320" lvl="1" indent="0">
              <a:buNone/>
            </a:pPr>
            <a:r>
              <a:rPr lang="en-US" altLang="en-US" sz="1800" dirty="0"/>
              <a:t>Post-viral, Post-vaccination </a:t>
            </a:r>
          </a:p>
          <a:p>
            <a:pPr lvl="1"/>
            <a:endParaRPr lang="en-US" altLang="en-US" sz="1800" dirty="0"/>
          </a:p>
          <a:p>
            <a:pPr marL="274320" lvl="1" indent="0">
              <a:buNone/>
            </a:pPr>
            <a:r>
              <a:rPr lang="en-US" altLang="en-US" dirty="0"/>
              <a:t>Autoimmune</a:t>
            </a:r>
            <a:endParaRPr lang="en-US" altLang="en-US" sz="1800" dirty="0"/>
          </a:p>
          <a:p>
            <a:pPr marL="274320" lvl="1" indent="0">
              <a:buNone/>
            </a:pPr>
            <a:r>
              <a:rPr lang="en-US" altLang="en-US" dirty="0"/>
              <a:t>Sarcoidosis</a:t>
            </a:r>
          </a:p>
          <a:p>
            <a:endParaRPr lang="en-US" altLang="en-US" sz="1900" dirty="0"/>
          </a:p>
          <a:p>
            <a:pPr lvl="1"/>
            <a:endParaRPr lang="en-US" altLang="en-US" dirty="0"/>
          </a:p>
          <a:p>
            <a:endParaRPr lang="en-US" altLang="en-US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955E10-2E11-4273-8A25-599F2C6F5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856" y="1091183"/>
            <a:ext cx="5107318" cy="4983045"/>
          </a:xfrm>
        </p:spPr>
        <p:txBody>
          <a:bodyPr>
            <a:normAutofit fontScale="92500" lnSpcReduction="10000"/>
          </a:bodyPr>
          <a:lstStyle/>
          <a:p>
            <a:r>
              <a:rPr lang="en-IN" dirty="0"/>
              <a:t>Site of affection</a:t>
            </a:r>
          </a:p>
          <a:p>
            <a:r>
              <a:rPr lang="en-IN" dirty="0"/>
              <a:t>45% Ant On </a:t>
            </a:r>
          </a:p>
          <a:p>
            <a:r>
              <a:rPr lang="en-IN" dirty="0"/>
              <a:t>60% Mid orbital</a:t>
            </a:r>
          </a:p>
          <a:p>
            <a:r>
              <a:rPr lang="en-IN" dirty="0"/>
              <a:t>35% Intracanalicular</a:t>
            </a:r>
          </a:p>
          <a:p>
            <a:r>
              <a:rPr lang="en-IN" dirty="0"/>
              <a:t>5% </a:t>
            </a:r>
            <a:r>
              <a:rPr lang="en-IN" dirty="0" err="1"/>
              <a:t>Prechiasmal</a:t>
            </a:r>
            <a:r>
              <a:rPr lang="en-IN" dirty="0"/>
              <a:t> (Intra cranial)</a:t>
            </a:r>
          </a:p>
          <a:p>
            <a:r>
              <a:rPr lang="en-IN" dirty="0"/>
              <a:t>2% Chiasmal ( Intra Cranial)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C0B75C-37E0-483C-96CB-71712F843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856" y="3381994"/>
            <a:ext cx="3112946" cy="31955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16F5A9-7DC1-458D-9CC9-F49F49A9276E}"/>
              </a:ext>
            </a:extLst>
          </p:cNvPr>
          <p:cNvSpPr txBox="1"/>
          <p:nvPr/>
        </p:nvSpPr>
        <p:spPr>
          <a:xfrm>
            <a:off x="9227127" y="1361501"/>
            <a:ext cx="2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Papillitis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8A34C5-8E13-4CC8-B25E-BE89CE9F6976}"/>
              </a:ext>
            </a:extLst>
          </p:cNvPr>
          <p:cNvSpPr txBox="1"/>
          <p:nvPr/>
        </p:nvSpPr>
        <p:spPr>
          <a:xfrm>
            <a:off x="9227127" y="2098619"/>
            <a:ext cx="2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Retro bulbar Neuritis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="" xmlns:a16="http://schemas.microsoft.com/office/drawing/2014/main" id="{46CA79DB-0544-4A4E-9D5E-1A7E39A81714}"/>
              </a:ext>
            </a:extLst>
          </p:cNvPr>
          <p:cNvSpPr/>
          <p:nvPr/>
        </p:nvSpPr>
        <p:spPr>
          <a:xfrm>
            <a:off x="8901404" y="1797845"/>
            <a:ext cx="325723" cy="1057322"/>
          </a:xfrm>
          <a:prstGeom prst="rightBrace">
            <a:avLst>
              <a:gd name="adj1" fmla="val 51302"/>
              <a:gd name="adj2" fmla="val 4558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73822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AA93CD-EB9B-4230-9488-9A5EB6218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89" y="270028"/>
            <a:ext cx="10058400" cy="665863"/>
          </a:xfrm>
        </p:spPr>
        <p:txBody>
          <a:bodyPr>
            <a:normAutofit/>
          </a:bodyPr>
          <a:lstStyle/>
          <a:p>
            <a:r>
              <a:rPr lang="en-IN" sz="3600" dirty="0"/>
              <a:t>Optic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4D5E12-75D8-4BF8-AD31-C190EC616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389" y="1063689"/>
            <a:ext cx="4578538" cy="5720225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Predominantly affects </a:t>
            </a:r>
            <a:r>
              <a:rPr lang="en-US" altLang="en-US" dirty="0">
                <a:solidFill>
                  <a:srgbClr val="0070C0"/>
                </a:solidFill>
              </a:rPr>
              <a:t>females</a:t>
            </a:r>
          </a:p>
          <a:p>
            <a:r>
              <a:rPr lang="en-US" altLang="en-US" dirty="0"/>
              <a:t>Common in the age group of </a:t>
            </a:r>
            <a:r>
              <a:rPr lang="en-US" altLang="en-US" dirty="0">
                <a:solidFill>
                  <a:srgbClr val="0070C0"/>
                </a:solidFill>
              </a:rPr>
              <a:t>20 to 50 </a:t>
            </a:r>
          </a:p>
          <a:p>
            <a:r>
              <a:rPr lang="en-US" altLang="en-US" dirty="0"/>
              <a:t>Occasional in children or elderly </a:t>
            </a:r>
            <a:endParaRPr lang="en-IN" dirty="0"/>
          </a:p>
          <a:p>
            <a:endParaRPr lang="en-US" altLang="en-US" dirty="0"/>
          </a:p>
          <a:p>
            <a:r>
              <a:rPr lang="en-US" altLang="en-US" dirty="0">
                <a:solidFill>
                  <a:srgbClr val="0070C0"/>
                </a:solidFill>
              </a:rPr>
              <a:t>Uniocular</a:t>
            </a:r>
            <a:r>
              <a:rPr lang="en-US" altLang="en-US" dirty="0"/>
              <a:t> mostly</a:t>
            </a:r>
          </a:p>
          <a:p>
            <a:endParaRPr lang="en-US" altLang="en-US" dirty="0"/>
          </a:p>
          <a:p>
            <a:r>
              <a:rPr lang="en-US" dirty="0">
                <a:solidFill>
                  <a:srgbClr val="0070C0"/>
                </a:solidFill>
              </a:rPr>
              <a:t>Visual Loss – Sudden profound DOV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Often </a:t>
            </a:r>
            <a:r>
              <a:rPr lang="en-US" altLang="en-US" i="1" dirty="0">
                <a:solidFill>
                  <a:srgbClr val="0070C0"/>
                </a:solidFill>
              </a:rPr>
              <a:t>painful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/>
              <a:t>visual loss , </a:t>
            </a:r>
            <a:r>
              <a:rPr lang="en-US" dirty="0"/>
              <a:t>Periocular Pain - aggravated by ocular movement </a:t>
            </a:r>
            <a:r>
              <a:rPr lang="en-US" dirty="0" err="1"/>
              <a:t>esp</a:t>
            </a:r>
            <a:r>
              <a:rPr lang="en-US" dirty="0"/>
              <a:t> up &amp; down</a:t>
            </a:r>
          </a:p>
          <a:p>
            <a:endParaRPr lang="en-US" altLang="en-US" dirty="0"/>
          </a:p>
          <a:p>
            <a:r>
              <a:rPr lang="en-US" altLang="en-US" dirty="0"/>
              <a:t>Over hours to days , Peak within 2 weeks</a:t>
            </a:r>
          </a:p>
          <a:p>
            <a:r>
              <a:rPr lang="en-US" altLang="en-US" dirty="0"/>
              <a:t>Starts improving thereafter</a:t>
            </a:r>
          </a:p>
          <a:p>
            <a:endParaRPr lang="en-US" altLang="en-US" dirty="0"/>
          </a:p>
          <a:p>
            <a:r>
              <a:rPr lang="en-US" altLang="en-US" dirty="0">
                <a:solidFill>
                  <a:srgbClr val="0070C0"/>
                </a:solidFill>
              </a:rPr>
              <a:t>RAPD +</a:t>
            </a:r>
          </a:p>
          <a:p>
            <a:r>
              <a:rPr lang="en-US" altLang="en-US" dirty="0" err="1"/>
              <a:t>Colour</a:t>
            </a:r>
            <a:r>
              <a:rPr lang="en-US" altLang="en-US" dirty="0"/>
              <a:t> vision, contrast sensitivity, </a:t>
            </a:r>
            <a:r>
              <a:rPr lang="en-US" dirty="0"/>
              <a:t>depth perception</a:t>
            </a:r>
            <a:endParaRPr lang="en-US" altLang="en-US" dirty="0"/>
          </a:p>
          <a:p>
            <a:pPr lvl="1"/>
            <a:r>
              <a:rPr lang="en-US" altLang="en-US" i="1" dirty="0">
                <a:solidFill>
                  <a:schemeClr val="tx2"/>
                </a:solidFill>
              </a:rPr>
              <a:t>Loss of color vision much worse than </a:t>
            </a:r>
            <a:r>
              <a:rPr lang="en-US" altLang="en-US" i="1" dirty="0">
                <a:solidFill>
                  <a:schemeClr val="tx2"/>
                </a:solidFill>
                <a:sym typeface="Wingdings" panose="05000000000000000000" pitchFamily="2" charset="2"/>
              </a:rPr>
              <a:t> </a:t>
            </a:r>
            <a:r>
              <a:rPr lang="en-US" altLang="en-US" i="1" dirty="0">
                <a:solidFill>
                  <a:schemeClr val="tx2"/>
                </a:solidFill>
              </a:rPr>
              <a:t>vision</a:t>
            </a:r>
          </a:p>
          <a:p>
            <a:pPr>
              <a:lnSpc>
                <a:spcPct val="150000"/>
              </a:lnSpc>
            </a:pPr>
            <a:r>
              <a:rPr lang="en-US" dirty="0"/>
              <a:t>Symptoms of Multiple Sclerosis</a:t>
            </a:r>
          </a:p>
          <a:p>
            <a:pPr>
              <a:lnSpc>
                <a:spcPct val="150000"/>
              </a:lnSpc>
            </a:pPr>
            <a:r>
              <a:rPr lang="en-US" dirty="0"/>
              <a:t>Visual field defects, Marcus Gunn Pupil</a:t>
            </a:r>
          </a:p>
          <a:p>
            <a:endParaRPr lang="en-US" altLang="en-US" i="1" dirty="0">
              <a:solidFill>
                <a:schemeClr val="tx2"/>
              </a:solidFill>
            </a:endParaRPr>
          </a:p>
          <a:p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8D6B4A3-75F2-438A-85C0-F103394E0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4589" y="1063689"/>
            <a:ext cx="5917517" cy="5374713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Vision loss exacerbated by heat or exercise </a:t>
            </a:r>
            <a:r>
              <a:rPr lang="en-US" altLang="en-US" i="1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(Uhthoff phenomenon). 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Objects moving in a straight line may appear to have a curved trajectory </a:t>
            </a:r>
            <a:r>
              <a:rPr lang="en-US" altLang="en-US" i="1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 err="1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Pulfrich</a:t>
            </a:r>
            <a:r>
              <a:rPr lang="en-US" altLang="en-US" i="1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phenomenon),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presumably due to asymmetric conduction between the optic nerves.</a:t>
            </a:r>
          </a:p>
          <a:p>
            <a:pPr eaLnBrk="1" hangingPunct="1"/>
            <a:r>
              <a:rPr lang="en-US" altLang="en-US" i="1" dirty="0" err="1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Photopsias</a:t>
            </a:r>
            <a:r>
              <a:rPr lang="en-US" altLang="en-US" i="1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positive visual phenomenon in 30% cases. Known as </a:t>
            </a:r>
            <a:r>
              <a:rPr lang="en-US" altLang="en-US" i="1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PHOSPHENES</a:t>
            </a:r>
          </a:p>
          <a:p>
            <a:pPr eaLnBrk="1" hangingPunct="1"/>
            <a:endParaRPr lang="en-US" altLang="en-US" dirty="0">
              <a:solidFill>
                <a:schemeClr val="tx2"/>
              </a:solidFill>
            </a:endParaRPr>
          </a:p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DISC EDEMA:</a:t>
            </a:r>
          </a:p>
          <a:p>
            <a:pPr lvl="1" eaLnBrk="1" hangingPunct="1"/>
            <a:r>
              <a:rPr lang="en-US" altLang="en-US" dirty="0"/>
              <a:t>Present in about one third cases</a:t>
            </a:r>
          </a:p>
          <a:p>
            <a:pPr lvl="1" eaLnBrk="1" hangingPunct="1"/>
            <a:r>
              <a:rPr lang="en-US" altLang="en-US" dirty="0"/>
              <a:t>Disc margin slightly/ markedly blurred</a:t>
            </a:r>
          </a:p>
          <a:p>
            <a:pPr lvl="1" eaLnBrk="1" hangingPunct="1"/>
            <a:r>
              <a:rPr lang="en-US" altLang="en-US" dirty="0"/>
              <a:t>Degree of swelling do not correlate with severity of visual acuity or field loss</a:t>
            </a:r>
          </a:p>
          <a:p>
            <a:pPr lvl="1" eaLnBrk="1" hangingPunct="1"/>
            <a:r>
              <a:rPr lang="en-US" altLang="en-US" sz="1800" dirty="0"/>
              <a:t>Rarely hemorrhages and cotton wool spots </a:t>
            </a:r>
            <a:r>
              <a:rPr lang="en-US" altLang="en-US" i="1" dirty="0">
                <a:solidFill>
                  <a:schemeClr val="tx2"/>
                </a:solidFill>
              </a:rPr>
              <a:t>Disc or peripapillary </a:t>
            </a:r>
            <a:r>
              <a:rPr lang="en-US" altLang="en-US" i="1" dirty="0" err="1">
                <a:solidFill>
                  <a:schemeClr val="tx2"/>
                </a:solidFill>
              </a:rPr>
              <a:t>hges</a:t>
            </a:r>
            <a:r>
              <a:rPr lang="en-US" altLang="en-US" i="1" dirty="0">
                <a:solidFill>
                  <a:schemeClr val="tx2"/>
                </a:solidFill>
              </a:rPr>
              <a:t> &amp; segmental disc swelling less common than with AION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Fundus normal in retrobulbar neuritis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Any </a:t>
            </a:r>
            <a:r>
              <a:rPr lang="en-US" altLang="en-US" sz="2000" dirty="0">
                <a:hlinkClick r:id="" action="ppaction://noaction"/>
              </a:rPr>
              <a:t>visual field defect</a:t>
            </a:r>
            <a:r>
              <a:rPr lang="en-US" altLang="en-US" sz="2000" dirty="0"/>
              <a:t> may be seen- generalized depression common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VER- prolonged latency with normal or depressed amplitude.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i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i="1" dirty="0">
                <a:solidFill>
                  <a:schemeClr val="tx2"/>
                </a:solidFill>
              </a:rPr>
              <a:t>Fellow eye defects</a:t>
            </a:r>
            <a:r>
              <a:rPr lang="en-US" altLang="en-US" sz="2000" dirty="0"/>
              <a:t> viz. DOV, </a:t>
            </a:r>
            <a:r>
              <a:rPr lang="en-US" altLang="en-US" sz="2000" dirty="0" err="1"/>
              <a:t>colour</a:t>
            </a:r>
            <a:r>
              <a:rPr lang="en-US" altLang="en-US" dirty="0"/>
              <a:t>,</a:t>
            </a:r>
            <a:r>
              <a:rPr lang="en-US" altLang="en-US" sz="2000" dirty="0"/>
              <a:t> contrast, </a:t>
            </a:r>
            <a:r>
              <a:rPr lang="en-US" altLang="en-US" sz="2000" dirty="0" err="1"/>
              <a:t>V.fields</a:t>
            </a:r>
            <a:r>
              <a:rPr lang="en-US" altLang="en-US" sz="2000" dirty="0"/>
              <a:t>.</a:t>
            </a:r>
          </a:p>
          <a:p>
            <a:pPr marL="0" indent="0">
              <a:buNone/>
            </a:pPr>
            <a:endParaRPr lang="en-US" altLang="en-US" i="1" dirty="0">
              <a:solidFill>
                <a:schemeClr val="tx2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331528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F49CE1-0CD8-4434-A7B3-FE7658EC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12153"/>
          </a:xfrm>
        </p:spPr>
        <p:txBody>
          <a:bodyPr>
            <a:normAutofit/>
          </a:bodyPr>
          <a:lstStyle/>
          <a:p>
            <a:r>
              <a:rPr lang="en-IN" sz="3600" dirty="0"/>
              <a:t>Optic neuritis – special pointers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4A0B3D-12FD-47D3-AA6D-DECAEFD2BC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N" sz="1800" dirty="0"/>
              <a:t>LEADING QUESTIONS</a:t>
            </a:r>
          </a:p>
          <a:p>
            <a:r>
              <a:rPr lang="en-IN" sz="1800" dirty="0"/>
              <a:t>Pain  (stationary &amp; with movement)</a:t>
            </a:r>
          </a:p>
          <a:p>
            <a:r>
              <a:rPr lang="en-IN" sz="1800" dirty="0"/>
              <a:t>Headache (IIH, Papilledema)</a:t>
            </a:r>
          </a:p>
          <a:p>
            <a:r>
              <a:rPr lang="en-US" sz="1800" dirty="0"/>
              <a:t>Previous H/o of similar complain</a:t>
            </a:r>
            <a:endParaRPr lang="en-IN" sz="1800" dirty="0"/>
          </a:p>
          <a:p>
            <a:r>
              <a:rPr lang="pt-BR" sz="1800" dirty="0"/>
              <a:t>Prev H/o medical/ Ocular/Neuro Rx</a:t>
            </a:r>
            <a:endParaRPr lang="en-IN" sz="1800" dirty="0"/>
          </a:p>
          <a:p>
            <a:r>
              <a:rPr lang="en-IN" sz="1800" dirty="0"/>
              <a:t>Current Systemic Drugs </a:t>
            </a:r>
          </a:p>
          <a:p>
            <a:r>
              <a:rPr lang="en-IN" sz="1800" dirty="0"/>
              <a:t>Recent Illness (post inf)</a:t>
            </a:r>
          </a:p>
          <a:p>
            <a:r>
              <a:rPr lang="en-IN" sz="1800" dirty="0"/>
              <a:t>Pets</a:t>
            </a:r>
          </a:p>
          <a:p>
            <a:r>
              <a:rPr lang="en-IN" sz="1800" dirty="0"/>
              <a:t>Occupation</a:t>
            </a:r>
          </a:p>
          <a:p>
            <a:r>
              <a:rPr lang="en-IN" sz="1800" dirty="0"/>
              <a:t>Visit to endemic areas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2685D7C-31B3-4423-9C19-B603BB4D83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sz="1800" dirty="0"/>
              <a:t>Best corrected Vision </a:t>
            </a:r>
          </a:p>
          <a:p>
            <a:r>
              <a:rPr lang="en-IN" sz="1800" dirty="0"/>
              <a:t>RAPD</a:t>
            </a:r>
          </a:p>
          <a:p>
            <a:r>
              <a:rPr lang="en-IN" sz="1800" dirty="0" err="1"/>
              <a:t>Color</a:t>
            </a:r>
            <a:r>
              <a:rPr lang="en-IN" sz="1800" dirty="0"/>
              <a:t> </a:t>
            </a:r>
            <a:r>
              <a:rPr lang="en-IN" sz="1800" dirty="0" err="1"/>
              <a:t>Vn</a:t>
            </a:r>
            <a:endParaRPr lang="en-IN" sz="1800" dirty="0"/>
          </a:p>
          <a:p>
            <a:r>
              <a:rPr lang="en-IN" sz="1800" dirty="0"/>
              <a:t>Contrast </a:t>
            </a:r>
            <a:r>
              <a:rPr lang="en-IN" sz="1800" dirty="0" err="1"/>
              <a:t>Vn</a:t>
            </a:r>
            <a:endParaRPr lang="en-IN" sz="1800" dirty="0"/>
          </a:p>
          <a:p>
            <a:r>
              <a:rPr lang="en-IN" sz="1800" dirty="0"/>
              <a:t>SLE – Cells</a:t>
            </a:r>
          </a:p>
          <a:p>
            <a:r>
              <a:rPr lang="en-IN" sz="1800" dirty="0"/>
              <a:t>Fundus</a:t>
            </a:r>
          </a:p>
          <a:p>
            <a:r>
              <a:rPr lang="en-IN" sz="1800" dirty="0"/>
              <a:t>Ocular movement</a:t>
            </a:r>
          </a:p>
          <a:p>
            <a:r>
              <a:rPr lang="en-IN" sz="1800" dirty="0"/>
              <a:t>Cranial nerves</a:t>
            </a:r>
          </a:p>
          <a:p>
            <a:r>
              <a:rPr lang="en-IN" sz="1800" dirty="0"/>
              <a:t>Visual fields</a:t>
            </a:r>
          </a:p>
          <a:p>
            <a:r>
              <a:rPr lang="en-IN" sz="1800" dirty="0"/>
              <a:t>VEP</a:t>
            </a:r>
          </a:p>
          <a:p>
            <a:r>
              <a:rPr lang="en-IN" sz="1800" dirty="0"/>
              <a:t>CT , MRI, </a:t>
            </a:r>
          </a:p>
          <a:p>
            <a:endParaRPr lang="en-IN" sz="1800" dirty="0"/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604276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BBA2A5-CEA9-4F77-802A-03BEE2D2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18" y="274973"/>
            <a:ext cx="10058400" cy="821654"/>
          </a:xfrm>
        </p:spPr>
        <p:txBody>
          <a:bodyPr>
            <a:normAutofit/>
          </a:bodyPr>
          <a:lstStyle/>
          <a:p>
            <a:r>
              <a:rPr lang="en-IN" sz="3600" dirty="0"/>
              <a:t>Optic neuritis - investigations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42F785-342C-41A3-BCE6-2E159435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8991" y="1195174"/>
            <a:ext cx="4754880" cy="397764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dirty="0"/>
              <a:t>X-ray (Chest) – r/o Infective </a:t>
            </a:r>
            <a:r>
              <a:rPr lang="en-US" altLang="en-US" sz="1600" dirty="0" err="1"/>
              <a:t>etio</a:t>
            </a:r>
            <a:endParaRPr lang="en-US" altLang="en-US" sz="1600" dirty="0"/>
          </a:p>
          <a:p>
            <a:pPr>
              <a:lnSpc>
                <a:spcPct val="80000"/>
              </a:lnSpc>
            </a:pPr>
            <a:r>
              <a:rPr lang="en-US" altLang="en-US" sz="1600" dirty="0"/>
              <a:t>ANA, FTA-ABS &amp;VDRL, serology and culture for bartonella, viral serology</a:t>
            </a:r>
          </a:p>
          <a:p>
            <a:pPr>
              <a:lnSpc>
                <a:spcPct val="80000"/>
              </a:lnSpc>
            </a:pPr>
            <a:r>
              <a:rPr lang="en-US" altLang="en-US" sz="1600" dirty="0"/>
              <a:t>S. Electrolytes and glucose (for steroid therapy)</a:t>
            </a:r>
          </a:p>
          <a:p>
            <a:pPr>
              <a:lnSpc>
                <a:spcPct val="80000"/>
              </a:lnSpc>
            </a:pPr>
            <a:endParaRPr lang="en-US" altLang="en-US" sz="1600" b="1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0070C0"/>
                </a:solidFill>
              </a:rPr>
              <a:t>Contrast enhanced MRI </a:t>
            </a:r>
            <a:r>
              <a:rPr lang="en-US" altLang="en-US" sz="1600" dirty="0"/>
              <a:t>(Compressive pathology, prognostication, ischemic vs. inflammatory pathology, need for interferon therapy)</a:t>
            </a:r>
          </a:p>
          <a:p>
            <a:endParaRPr lang="en-IN" sz="1600" dirty="0"/>
          </a:p>
          <a:p>
            <a:r>
              <a:rPr lang="en-IN" sz="1600" dirty="0"/>
              <a:t>Ensure OT Macula is normal (</a:t>
            </a:r>
            <a:r>
              <a:rPr lang="en-IN" sz="1600" dirty="0" err="1"/>
              <a:t>NeuroRetinitis</a:t>
            </a:r>
            <a:r>
              <a:rPr lang="en-IN" sz="1600" dirty="0"/>
              <a:t>)</a:t>
            </a:r>
          </a:p>
          <a:p>
            <a:r>
              <a:rPr lang="en-IN" sz="1600" dirty="0"/>
              <a:t>Baseline Visual Field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DB6F1CE-AF41-4DD9-AB68-9DF0037E5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2918" y="3323666"/>
            <a:ext cx="5918682" cy="2560173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Routine </a:t>
            </a:r>
            <a:r>
              <a:rPr lang="en-US" sz="1600" dirty="0" err="1">
                <a:solidFill>
                  <a:srgbClr val="0070C0"/>
                </a:solidFill>
              </a:rPr>
              <a:t>Ix</a:t>
            </a:r>
            <a:r>
              <a:rPr lang="en-US" sz="1600" dirty="0">
                <a:solidFill>
                  <a:srgbClr val="0070C0"/>
                </a:solidFill>
              </a:rPr>
              <a:t> is not </a:t>
            </a:r>
            <a:r>
              <a:rPr lang="en-US" sz="1600" dirty="0" err="1">
                <a:solidFill>
                  <a:srgbClr val="0070C0"/>
                </a:solidFill>
              </a:rPr>
              <a:t>requried</a:t>
            </a:r>
            <a:r>
              <a:rPr lang="en-US" sz="1600" dirty="0">
                <a:solidFill>
                  <a:srgbClr val="0070C0"/>
                </a:solidFill>
              </a:rPr>
              <a:t> in diagnosis of  typical case of ON</a:t>
            </a:r>
          </a:p>
          <a:p>
            <a:r>
              <a:rPr lang="en-US" sz="1600" dirty="0"/>
              <a:t>MRI is useful to prognosticate the development of MS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Can’t be regarded as conclusive if its negative </a:t>
            </a:r>
          </a:p>
          <a:p>
            <a:r>
              <a:rPr lang="en-US" sz="1600" dirty="0"/>
              <a:t>CSF analysis is not req in Typical ON</a:t>
            </a:r>
            <a:endParaRPr lang="en-IN" sz="1600" dirty="0"/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CDA34C-21D2-46B3-9224-E2EFF3A48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1245" y="382555"/>
            <a:ext cx="2594519" cy="187169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5650E42-6B9B-4DCE-ACFF-A09E63FC91E3}"/>
              </a:ext>
            </a:extLst>
          </p:cNvPr>
          <p:cNvSpPr txBox="1"/>
          <p:nvPr/>
        </p:nvSpPr>
        <p:spPr>
          <a:xfrm>
            <a:off x="6471245" y="2289215"/>
            <a:ext cx="26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Brush Script MT" panose="03060802040406070304" pitchFamily="66" charset="0"/>
              </a:rPr>
              <a:t>Enhancement of the left optic nerve following injection of contrast </a:t>
            </a:r>
            <a:endParaRPr lang="en-IN" sz="1600" dirty="0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B2B4B2C8-1DAB-4D92-B2F3-C863EA2F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3355" y="916508"/>
            <a:ext cx="2830819" cy="188721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E08CF2-AD71-4AA4-8E97-0E66723B4470}"/>
              </a:ext>
            </a:extLst>
          </p:cNvPr>
          <p:cNvSpPr txBox="1"/>
          <p:nvPr/>
        </p:nvSpPr>
        <p:spPr>
          <a:xfrm>
            <a:off x="9319248" y="347246"/>
            <a:ext cx="2679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olidFill>
                  <a:srgbClr val="0070C0"/>
                </a:solidFill>
                <a:latin typeface="Brush Script MT" panose="03060802040406070304" pitchFamily="66" charset="0"/>
              </a:rPr>
              <a:t>Periventricular Demyelination</a:t>
            </a:r>
            <a:endParaRPr lang="en-IN" sz="1600" dirty="0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D1E70B8C-0C57-4211-8843-2A5A9EC86987}"/>
              </a:ext>
            </a:extLst>
          </p:cNvPr>
          <p:cNvCxnSpPr/>
          <p:nvPr/>
        </p:nvCxnSpPr>
        <p:spPr>
          <a:xfrm>
            <a:off x="10233326" y="587829"/>
            <a:ext cx="300935" cy="6073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4511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62ABD-5CBF-4303-96C6-529EF21C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23" y="351853"/>
            <a:ext cx="10058400" cy="667893"/>
          </a:xfrm>
        </p:spPr>
        <p:txBody>
          <a:bodyPr>
            <a:normAutofit/>
          </a:bodyPr>
          <a:lstStyle/>
          <a:p>
            <a:r>
              <a:rPr lang="en-IN" sz="3600" dirty="0"/>
              <a:t>Disc EDEMA 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A6DA6C8-B7DE-4667-B09B-DBC52D208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198" y="1108710"/>
            <a:ext cx="4754880" cy="5604510"/>
          </a:xfrm>
        </p:spPr>
        <p:txBody>
          <a:bodyPr>
            <a:normAutofit/>
          </a:bodyPr>
          <a:lstStyle/>
          <a:p>
            <a:r>
              <a:rPr lang="en-IN" sz="1600" dirty="0"/>
              <a:t>Swelling of Optic Nerve Head</a:t>
            </a:r>
          </a:p>
          <a:p>
            <a:endParaRPr lang="en-IN" sz="1600" dirty="0"/>
          </a:p>
          <a:p>
            <a:r>
              <a:rPr lang="en-IN" sz="1600" dirty="0"/>
              <a:t>Generally includes all causes of active &amp; passive swelling of ONH (other than causes of papilledema)</a:t>
            </a:r>
          </a:p>
          <a:p>
            <a:endParaRPr lang="en-IN" sz="1600" dirty="0"/>
          </a:p>
          <a:p>
            <a:r>
              <a:rPr lang="en-IN" sz="1600" dirty="0"/>
              <a:t>It causes Disc elevation relative to the surrounding retina</a:t>
            </a:r>
          </a:p>
          <a:p>
            <a:endParaRPr lang="en-IN" sz="1600" dirty="0"/>
          </a:p>
          <a:p>
            <a:pPr marL="0" indent="0">
              <a:buNone/>
            </a:pPr>
            <a:r>
              <a:rPr lang="en-IN" sz="1600" b="0" i="0" dirty="0">
                <a:solidFill>
                  <a:srgbClr val="3B3835"/>
                </a:solidFill>
                <a:effectLst/>
                <a:latin typeface="HelveticaNeue-Light"/>
              </a:rPr>
              <a:t>You can also notice, </a:t>
            </a:r>
          </a:p>
          <a:p>
            <a:r>
              <a:rPr lang="en-IN" sz="1600" b="0" i="0" dirty="0">
                <a:solidFill>
                  <a:srgbClr val="3B3835"/>
                </a:solidFill>
                <a:effectLst/>
                <a:latin typeface="HelveticaNeue-Light"/>
              </a:rPr>
              <a:t>Disc </a:t>
            </a:r>
            <a:r>
              <a:rPr lang="en-IN" sz="1600" b="0" i="0" dirty="0" err="1">
                <a:solidFill>
                  <a:srgbClr val="3B3835"/>
                </a:solidFill>
                <a:effectLst/>
                <a:latin typeface="HelveticaNeue-Light"/>
              </a:rPr>
              <a:t>hyperemia</a:t>
            </a:r>
            <a:r>
              <a:rPr lang="en-IN" sz="1600" b="0" i="0" dirty="0">
                <a:solidFill>
                  <a:srgbClr val="3B3835"/>
                </a:solidFill>
                <a:effectLst/>
                <a:latin typeface="HelveticaNeue-Light"/>
              </a:rPr>
              <a:t> </a:t>
            </a:r>
          </a:p>
          <a:p>
            <a:r>
              <a:rPr lang="en-IN" sz="1600" b="0" i="0" dirty="0">
                <a:solidFill>
                  <a:srgbClr val="3B3835"/>
                </a:solidFill>
                <a:effectLst/>
                <a:latin typeface="HelveticaNeue-Light"/>
              </a:rPr>
              <a:t>Blurred disc margins </a:t>
            </a:r>
          </a:p>
          <a:p>
            <a:r>
              <a:rPr lang="en-IN" sz="1600" b="0" i="0" dirty="0">
                <a:solidFill>
                  <a:srgbClr val="3B3835"/>
                </a:solidFill>
                <a:effectLst/>
                <a:latin typeface="HelveticaNeue-Light"/>
              </a:rPr>
              <a:t>Nerve </a:t>
            </a:r>
            <a:r>
              <a:rPr lang="en-IN" sz="1600" b="0" i="0" dirty="0" err="1">
                <a:solidFill>
                  <a:srgbClr val="3B3835"/>
                </a:solidFill>
                <a:effectLst/>
                <a:latin typeface="HelveticaNeue-Light"/>
              </a:rPr>
              <a:t>fiber</a:t>
            </a:r>
            <a:r>
              <a:rPr lang="en-IN" sz="1600" b="0" i="0" dirty="0">
                <a:solidFill>
                  <a:srgbClr val="3B3835"/>
                </a:solidFill>
                <a:effectLst/>
                <a:latin typeface="HelveticaNeue-Light"/>
              </a:rPr>
              <a:t> layer swelling </a:t>
            </a:r>
          </a:p>
          <a:p>
            <a:r>
              <a:rPr lang="en-IN" sz="1600" b="0" i="0" dirty="0">
                <a:solidFill>
                  <a:srgbClr val="3B3835"/>
                </a:solidFill>
                <a:effectLst/>
                <a:latin typeface="HelveticaNeue-Light"/>
              </a:rPr>
              <a:t>Tortuous vessels</a:t>
            </a:r>
            <a:endParaRPr lang="en-IN" sz="1600" dirty="0"/>
          </a:p>
          <a:p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DAA30DC6-944F-4FD2-9376-561C64E517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31" y="351852"/>
            <a:ext cx="6224156" cy="4867847"/>
          </a:xfr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8ED7813-7039-4C00-B8CC-F50A799B1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45124" y="3087845"/>
            <a:ext cx="4299585" cy="3244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0192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997C83-D4E4-40D0-BB07-A5200D9E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235276"/>
            <a:ext cx="10058400" cy="695775"/>
          </a:xfrm>
        </p:spPr>
        <p:txBody>
          <a:bodyPr>
            <a:normAutofit/>
          </a:bodyPr>
          <a:lstStyle/>
          <a:p>
            <a:r>
              <a:rPr lang="en-IN" sz="3600" dirty="0"/>
              <a:t>Optic neuritis -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00C0D9-5347-4A94-81E5-D7B947F3F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1033687"/>
            <a:ext cx="4754880" cy="56663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/>
              <a:t>ONTT recommendations</a:t>
            </a:r>
          </a:p>
          <a:p>
            <a:r>
              <a:rPr lang="en-US" sz="1600" b="1" dirty="0"/>
              <a:t>IV Methyl Prednisolone </a:t>
            </a:r>
          </a:p>
          <a:p>
            <a:r>
              <a:rPr lang="en-US" sz="1600" dirty="0"/>
              <a:t>250 mg 6 hourly for 3 days followed by</a:t>
            </a:r>
          </a:p>
          <a:p>
            <a:r>
              <a:rPr lang="en-US" sz="1600" b="1" dirty="0"/>
              <a:t>Oral Prednisolone</a:t>
            </a:r>
            <a:r>
              <a:rPr lang="en-US" sz="1600" dirty="0"/>
              <a:t> 1 mg/kg for 11 days followed by quick taper over 3 days</a:t>
            </a:r>
          </a:p>
          <a:p>
            <a:endParaRPr lang="en-US" sz="1600" dirty="0"/>
          </a:p>
          <a:p>
            <a:r>
              <a:rPr lang="en-US" altLang="en-US" sz="1600" dirty="0"/>
              <a:t>Cheaper Alternative </a:t>
            </a:r>
            <a:r>
              <a:rPr lang="en-US" altLang="en-US" sz="1600" b="1" dirty="0"/>
              <a:t>dexamethasone </a:t>
            </a:r>
            <a:r>
              <a:rPr lang="en-US" altLang="en-US" sz="1600" b="1" dirty="0" err="1"/>
              <a:t>i.v.</a:t>
            </a:r>
            <a:endParaRPr lang="en-US" altLang="en-US" sz="1600" b="1" dirty="0"/>
          </a:p>
          <a:p>
            <a:r>
              <a:rPr lang="en-US" sz="1600" b="1" dirty="0"/>
              <a:t>Intramuscular Interferon β1a</a:t>
            </a:r>
            <a:r>
              <a:rPr lang="en-US" sz="1600" dirty="0"/>
              <a:t>(Avonex) has been used in a weekly dose - to delay the onset of multiple sclerosis in patients with signal abnormalities on MRI (CHAMPS, CHAMPION, ETMSS study)</a:t>
            </a:r>
          </a:p>
          <a:p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5022B2B-E00A-4565-8010-A9227248D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224" y="1033686"/>
            <a:ext cx="5093768" cy="5138513"/>
          </a:xfrm>
        </p:spPr>
        <p:txBody>
          <a:bodyPr>
            <a:normAutofit lnSpcReduction="10000"/>
          </a:bodyPr>
          <a:lstStyle/>
          <a:p>
            <a:r>
              <a:rPr lang="en-US" altLang="en-US" sz="1600" dirty="0"/>
              <a:t>Only Oral Prednisolone is ineffective in standard doses and is  associated with increased rate of recurrence</a:t>
            </a:r>
          </a:p>
          <a:p>
            <a:r>
              <a:rPr lang="en-US" sz="1600" dirty="0"/>
              <a:t>Only factor predicting visual recovery  is initial severity of VL</a:t>
            </a:r>
          </a:p>
          <a:p>
            <a:r>
              <a:rPr lang="en-US" sz="1600" dirty="0"/>
              <a:t>IVMP f/b Oral </a:t>
            </a:r>
            <a:r>
              <a:rPr lang="en-US" sz="1600" dirty="0" err="1"/>
              <a:t>Pred</a:t>
            </a:r>
            <a:r>
              <a:rPr lang="en-US" sz="1600" dirty="0"/>
              <a:t> only speeds recovery of VL &amp; results in slightly better </a:t>
            </a:r>
            <a:r>
              <a:rPr lang="en-US" sz="1600" dirty="0" err="1"/>
              <a:t>Vn</a:t>
            </a:r>
            <a:r>
              <a:rPr lang="en-US" sz="1600" dirty="0"/>
              <a:t> @ 6mths </a:t>
            </a:r>
          </a:p>
          <a:p>
            <a:r>
              <a:rPr lang="en-US" sz="1600" dirty="0"/>
              <a:t>&amp; decrease 2 </a:t>
            </a:r>
            <a:r>
              <a:rPr lang="en-US" sz="1600" dirty="0" err="1"/>
              <a:t>yr</a:t>
            </a:r>
            <a:r>
              <a:rPr lang="en-US" sz="1600" dirty="0"/>
              <a:t> incidence of MS</a:t>
            </a:r>
          </a:p>
          <a:p>
            <a:endParaRPr lang="en-US" sz="1600" dirty="0"/>
          </a:p>
          <a:p>
            <a:r>
              <a:rPr lang="en-US" altLang="en-US" sz="1600" dirty="0"/>
              <a:t>The prognosis for visual recovery is good (ONTT)</a:t>
            </a:r>
          </a:p>
          <a:p>
            <a:pPr lvl="1"/>
            <a:r>
              <a:rPr lang="en-US" altLang="en-US" sz="1400" dirty="0"/>
              <a:t>95% visual acuity :- 20/40 or more</a:t>
            </a:r>
          </a:p>
          <a:p>
            <a:pPr lvl="1"/>
            <a:r>
              <a:rPr lang="en-US" altLang="en-US" sz="1400" dirty="0"/>
              <a:t>03% visual acuity :- 20/200 or less</a:t>
            </a:r>
          </a:p>
          <a:p>
            <a:endParaRPr lang="en-IN" sz="1600" dirty="0"/>
          </a:p>
          <a:p>
            <a:r>
              <a:rPr lang="en-IN" sz="1600" dirty="0"/>
              <a:t>Residual Defects-30-40%</a:t>
            </a:r>
          </a:p>
          <a:p>
            <a:pPr lvl="1"/>
            <a:r>
              <a:rPr lang="en-US" altLang="en-US" sz="1600" dirty="0" err="1"/>
              <a:t>Dyschromatopsias</a:t>
            </a:r>
            <a:endParaRPr lang="en-US" altLang="en-US" sz="1600" dirty="0"/>
          </a:p>
          <a:p>
            <a:pPr lvl="1"/>
            <a:r>
              <a:rPr lang="en-US" altLang="en-US" sz="1600" dirty="0"/>
              <a:t>Defective stereoacuity</a:t>
            </a:r>
          </a:p>
          <a:p>
            <a:pPr lvl="1"/>
            <a:r>
              <a:rPr lang="en-US" altLang="en-US" sz="1600" dirty="0"/>
              <a:t>RAPD</a:t>
            </a:r>
          </a:p>
          <a:p>
            <a:pPr lvl="1"/>
            <a:r>
              <a:rPr lang="en-US" altLang="en-US" sz="1600" dirty="0"/>
              <a:t>Delayed latencies on VER</a:t>
            </a:r>
          </a:p>
          <a:p>
            <a:endParaRPr lang="en-IN" sz="1600" dirty="0"/>
          </a:p>
        </p:txBody>
      </p:sp>
    </p:spTree>
    <p:extLst>
      <p:ext uri="{BB962C8B-B14F-4D97-AF65-F5344CB8AC3E}">
        <p14:creationId xmlns="" xmlns:p14="http://schemas.microsoft.com/office/powerpoint/2010/main" val="1619296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67C895-BB49-4DB8-99BE-AA850C459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09" y="265643"/>
            <a:ext cx="10058400" cy="821654"/>
          </a:xfrm>
        </p:spPr>
        <p:txBody>
          <a:bodyPr>
            <a:normAutofit/>
          </a:bodyPr>
          <a:lstStyle/>
          <a:p>
            <a:r>
              <a:rPr lang="en-IN" sz="3600" dirty="0"/>
              <a:t>Neuro-retinitis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381647-0F7C-41B1-B526-6E0AC3CFD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012" y="1178801"/>
            <a:ext cx="4754880" cy="54042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1600" dirty="0"/>
              <a:t>Optic disc edema with macular star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/>
              <a:t>Common in younger patients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/>
              <a:t>No gender predominance</a:t>
            </a:r>
          </a:p>
          <a:p>
            <a:pPr eaLnBrk="1" hangingPunct="1">
              <a:lnSpc>
                <a:spcPct val="90000"/>
              </a:lnSpc>
            </a:pPr>
            <a:endParaRPr lang="en-US" altLang="en-US" sz="1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/>
              <a:t>Usually painless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/>
              <a:t>Begins with optic disc edema followed by macular star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/>
              <a:t>Star may not be present </a:t>
            </a:r>
            <a:r>
              <a:rPr lang="en-US" altLang="en-US" sz="1600" dirty="0" err="1"/>
              <a:t>uptil</a:t>
            </a:r>
            <a:r>
              <a:rPr lang="en-US" altLang="en-US" sz="1600" dirty="0"/>
              <a:t> days to weeks &amp; may persists for </a:t>
            </a:r>
            <a:r>
              <a:rPr lang="en-US" altLang="en-US" sz="1600" dirty="0" err="1"/>
              <a:t>upto</a:t>
            </a:r>
            <a:r>
              <a:rPr lang="en-US" altLang="en-US" sz="1600" dirty="0"/>
              <a:t> one year after edema resolves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/>
              <a:t>Self limiting disorder with good prognosis</a:t>
            </a:r>
          </a:p>
          <a:p>
            <a:pPr eaLnBrk="1" hangingPunct="1">
              <a:lnSpc>
                <a:spcPct val="90000"/>
              </a:lnSpc>
            </a:pPr>
            <a:endParaRPr lang="en-US" altLang="en-US" sz="1600" dirty="0"/>
          </a:p>
          <a:p>
            <a:pPr eaLnBrk="1" hangingPunct="1">
              <a:lnSpc>
                <a:spcPct val="90000"/>
              </a:lnSpc>
            </a:pPr>
            <a:endParaRPr lang="en-US" altLang="en-US" sz="1600" dirty="0"/>
          </a:p>
          <a:p>
            <a:r>
              <a:rPr lang="en-IN" sz="1600" dirty="0"/>
              <a:t>d/D HT, DM, </a:t>
            </a:r>
            <a:r>
              <a:rPr lang="en-IN" sz="1600" dirty="0" err="1"/>
              <a:t>Neph</a:t>
            </a:r>
            <a:r>
              <a:rPr lang="en-IN" sz="1600" dirty="0"/>
              <a:t>, RVO,</a:t>
            </a:r>
          </a:p>
          <a:p>
            <a:pPr eaLnBrk="1" hangingPunct="1">
              <a:lnSpc>
                <a:spcPct val="90000"/>
              </a:lnSpc>
            </a:pPr>
            <a:endParaRPr lang="en-US" altLang="en-US" sz="1600" dirty="0"/>
          </a:p>
          <a:p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0DA375F-F90D-4DAF-B86A-F0049AC05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693402"/>
            <a:ext cx="4754880" cy="2782043"/>
          </a:xfrm>
        </p:spPr>
        <p:txBody>
          <a:bodyPr>
            <a:normAutofit/>
          </a:bodyPr>
          <a:lstStyle/>
          <a:p>
            <a:r>
              <a:rPr lang="en-IN" sz="1600" dirty="0"/>
              <a:t>FA shows normal macular vessels supporting primary ON pathophysiology</a:t>
            </a:r>
          </a:p>
          <a:p>
            <a:r>
              <a:rPr lang="en-IN" sz="1600" dirty="0"/>
              <a:t> D/D : </a:t>
            </a:r>
            <a:r>
              <a:rPr lang="en-IN" sz="1600" dirty="0" err="1"/>
              <a:t>Papilloedema</a:t>
            </a:r>
            <a:r>
              <a:rPr lang="en-IN" sz="1600" dirty="0"/>
              <a:t>, Disc </a:t>
            </a:r>
            <a:r>
              <a:rPr lang="en-IN" sz="1600" dirty="0" err="1"/>
              <a:t>infiltration,ION</a:t>
            </a:r>
            <a:r>
              <a:rPr lang="en-IN" sz="1600" dirty="0"/>
              <a:t>, Hypertension (FA shows retinal vascular leaks in these conditions)</a:t>
            </a:r>
          </a:p>
          <a:p>
            <a:r>
              <a:rPr lang="en-IN" sz="1600" dirty="0"/>
              <a:t>Infectious </a:t>
            </a:r>
            <a:r>
              <a:rPr lang="en-IN" sz="1600" dirty="0" err="1"/>
              <a:t>etiology</a:t>
            </a:r>
            <a:r>
              <a:rPr lang="en-IN" sz="1600" dirty="0"/>
              <a:t> : Visual prognosis usually excellent. Bartonellae </a:t>
            </a:r>
            <a:r>
              <a:rPr lang="en-IN" sz="1600" dirty="0" err="1"/>
              <a:t>henselae</a:t>
            </a:r>
            <a:r>
              <a:rPr lang="en-IN" sz="1600" dirty="0"/>
              <a:t> and </a:t>
            </a:r>
            <a:r>
              <a:rPr lang="en-IN" sz="1600" dirty="0" err="1"/>
              <a:t>rickettsiae</a:t>
            </a:r>
            <a:r>
              <a:rPr lang="en-IN" sz="1600" dirty="0"/>
              <a:t> have been commonly implicated.</a:t>
            </a:r>
          </a:p>
          <a:p>
            <a:endParaRPr lang="en-IN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75B39DAF-8AAE-4932-AE38-738A9A24BB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64392778"/>
              </p:ext>
            </p:extLst>
          </p:nvPr>
        </p:nvGraphicFramePr>
        <p:xfrm>
          <a:off x="6295554" y="166672"/>
          <a:ext cx="4555326" cy="3384860"/>
        </p:xfrm>
        <a:graphic>
          <a:graphicData uri="http://schemas.openxmlformats.org/presentationml/2006/ole">
            <p:oleObj spid="_x0000_s7235" name="Photo Editor Photo" r:id="rId3" imgW="6257143" imgH="5420482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949090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DAF937-F185-4809-B707-4522CA59E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35362"/>
            <a:ext cx="10058400" cy="509666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D22D6219-EB7B-4765-903E-7D59B422F2F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645873654"/>
              </p:ext>
            </p:extLst>
          </p:nvPr>
        </p:nvGraphicFramePr>
        <p:xfrm>
          <a:off x="455376" y="753033"/>
          <a:ext cx="11322096" cy="56203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0524">
                  <a:extLst>
                    <a:ext uri="{9D8B030D-6E8A-4147-A177-3AD203B41FA5}">
                      <a16:colId xmlns="" xmlns:a16="http://schemas.microsoft.com/office/drawing/2014/main" val="2963623792"/>
                    </a:ext>
                  </a:extLst>
                </a:gridCol>
                <a:gridCol w="2830524">
                  <a:extLst>
                    <a:ext uri="{9D8B030D-6E8A-4147-A177-3AD203B41FA5}">
                      <a16:colId xmlns="" xmlns:a16="http://schemas.microsoft.com/office/drawing/2014/main" val="3834411519"/>
                    </a:ext>
                  </a:extLst>
                </a:gridCol>
                <a:gridCol w="2830524">
                  <a:extLst>
                    <a:ext uri="{9D8B030D-6E8A-4147-A177-3AD203B41FA5}">
                      <a16:colId xmlns="" xmlns:a16="http://schemas.microsoft.com/office/drawing/2014/main" val="1624174074"/>
                    </a:ext>
                  </a:extLst>
                </a:gridCol>
                <a:gridCol w="2830524">
                  <a:extLst>
                    <a:ext uri="{9D8B030D-6E8A-4147-A177-3AD203B41FA5}">
                      <a16:colId xmlns="" xmlns:a16="http://schemas.microsoft.com/office/drawing/2014/main" val="384709787"/>
                    </a:ext>
                  </a:extLst>
                </a:gridCol>
              </a:tblGrid>
              <a:tr h="424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Papilledema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Papillitis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Retrobulbar neuritis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2374852"/>
                  </a:ext>
                </a:extLst>
              </a:tr>
              <a:tr h="8596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Definition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Swelling of optic nerve head due to increased ICP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Inflammation or infarction of optic nerve head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Inflammation of orbital portion of optic nerve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extLst>
                  <a:ext uri="{0D108BD9-81ED-4DB2-BD59-A6C34878D82A}">
                    <a16:rowId xmlns="" xmlns:a16="http://schemas.microsoft.com/office/drawing/2014/main" val="2681413870"/>
                  </a:ext>
                </a:extLst>
              </a:tr>
              <a:tr h="424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Unilateral/bilateral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Bilateral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Unilateral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Unilateral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extLst>
                  <a:ext uri="{0D108BD9-81ED-4DB2-BD59-A6C34878D82A}">
                    <a16:rowId xmlns="" xmlns:a16="http://schemas.microsoft.com/office/drawing/2014/main" val="3691661586"/>
                  </a:ext>
                </a:extLst>
              </a:tr>
              <a:tr h="5885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Vision impairment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Nil to Mild 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Diffuse, Moderate to Severe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Diffuse, Moderate to Severe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extLst>
                  <a:ext uri="{0D108BD9-81ED-4DB2-BD59-A6C34878D82A}">
                    <a16:rowId xmlns="" xmlns:a16="http://schemas.microsoft.com/office/drawing/2014/main" val="481492062"/>
                  </a:ext>
                </a:extLst>
              </a:tr>
              <a:tr h="8723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Field Defects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Enlarged blind spot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Central/paracentral scotoma to complete blindness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Central/paracentral scotoma to complete blindness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extLst>
                  <a:ext uri="{0D108BD9-81ED-4DB2-BD59-A6C34878D82A}">
                    <a16:rowId xmlns="" xmlns:a16="http://schemas.microsoft.com/office/drawing/2014/main" val="1230130284"/>
                  </a:ext>
                </a:extLst>
              </a:tr>
              <a:tr h="424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Fundus appearance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Hyperemic disk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Hyperemic disk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Normal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extLst>
                  <a:ext uri="{0D108BD9-81ED-4DB2-BD59-A6C34878D82A}">
                    <a16:rowId xmlns="" xmlns:a16="http://schemas.microsoft.com/office/drawing/2014/main" val="688919418"/>
                  </a:ext>
                </a:extLst>
              </a:tr>
              <a:tr h="424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Vessel appearance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Engorged, tortuous veins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Engorged vessels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Normal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extLst>
                  <a:ext uri="{0D108BD9-81ED-4DB2-BD59-A6C34878D82A}">
                    <a16:rowId xmlns="" xmlns:a16="http://schemas.microsoft.com/office/drawing/2014/main" val="376113586"/>
                  </a:ext>
                </a:extLst>
              </a:tr>
              <a:tr h="5885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Hemorrhages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Around disk, not periphery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Hemorrhages near or on optic head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Normal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extLst>
                  <a:ext uri="{0D108BD9-81ED-4DB2-BD59-A6C34878D82A}">
                    <a16:rowId xmlns="" xmlns:a16="http://schemas.microsoft.com/office/drawing/2014/main" val="1748249642"/>
                  </a:ext>
                </a:extLst>
              </a:tr>
              <a:tr h="424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Pupillary light reflex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Not affected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Depressed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Depressed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extLst>
                  <a:ext uri="{0D108BD9-81ED-4DB2-BD59-A6C34878D82A}">
                    <a16:rowId xmlns="" xmlns:a16="http://schemas.microsoft.com/office/drawing/2014/main" val="939108513"/>
                  </a:ext>
                </a:extLst>
              </a:tr>
              <a:tr h="5885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Treatment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Normalize ICP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Corticosteroids if cause known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Corticosteroids with caution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05" marR="9005" marT="9005" marB="9005" anchor="ctr"/>
                </a:tc>
                <a:extLst>
                  <a:ext uri="{0D108BD9-81ED-4DB2-BD59-A6C34878D82A}">
                    <a16:rowId xmlns="" xmlns:a16="http://schemas.microsoft.com/office/drawing/2014/main" val="409857768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FBFDCE-95D7-45F3-9EEB-DB3CC40D8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61863" y="6024097"/>
            <a:ext cx="1955317" cy="698542"/>
          </a:xfr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135039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F47313-1AA0-4228-A815-A0E60D50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41832"/>
          </a:xfrm>
        </p:spPr>
        <p:txBody>
          <a:bodyPr>
            <a:normAutofit/>
          </a:bodyPr>
          <a:lstStyle/>
          <a:p>
            <a:r>
              <a:rPr lang="en-IN" sz="4000" dirty="0"/>
              <a:t>Other Atypical demyelinating pathologies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043407-DC38-46CE-96D8-CD8263641E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dirty="0"/>
              <a:t>Isolated ON</a:t>
            </a:r>
          </a:p>
          <a:p>
            <a:r>
              <a:rPr lang="en-IN" dirty="0"/>
              <a:t>MS </a:t>
            </a:r>
            <a:r>
              <a:rPr lang="en-IN" dirty="0" err="1"/>
              <a:t>asso</a:t>
            </a:r>
            <a:r>
              <a:rPr lang="en-IN" dirty="0"/>
              <a:t> ON</a:t>
            </a:r>
          </a:p>
          <a:p>
            <a:r>
              <a:rPr lang="en-IN" dirty="0"/>
              <a:t>ON in </a:t>
            </a:r>
            <a:r>
              <a:rPr lang="en-IN" dirty="0" err="1"/>
              <a:t>syst</a:t>
            </a:r>
            <a:r>
              <a:rPr lang="en-IN" dirty="0"/>
              <a:t> disease other than MS</a:t>
            </a:r>
          </a:p>
          <a:p>
            <a:r>
              <a:rPr lang="en-IN" dirty="0"/>
              <a:t>Atypical ON</a:t>
            </a:r>
          </a:p>
          <a:p>
            <a:r>
              <a:rPr lang="en-IN" dirty="0" err="1"/>
              <a:t>Pediatric</a:t>
            </a:r>
            <a:r>
              <a:rPr lang="en-IN" dirty="0"/>
              <a:t> ON</a:t>
            </a:r>
          </a:p>
          <a:p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02C6680-C828-4C5C-BF0A-034F32AD23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dirty="0"/>
              <a:t>NMO</a:t>
            </a:r>
          </a:p>
          <a:p>
            <a:r>
              <a:rPr lang="en-IN" dirty="0"/>
              <a:t>ADEM</a:t>
            </a:r>
          </a:p>
          <a:p>
            <a:r>
              <a:rPr lang="en-IN" dirty="0"/>
              <a:t>Transverse myelitis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90439270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D92A56CC-BAA8-433C-8BB5-F9CFB90A22A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2729408924"/>
              </p:ext>
            </p:extLst>
          </p:nvPr>
        </p:nvGraphicFramePr>
        <p:xfrm>
          <a:off x="393626" y="117561"/>
          <a:ext cx="10999797" cy="6622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805">
                  <a:extLst>
                    <a:ext uri="{9D8B030D-6E8A-4147-A177-3AD203B41FA5}">
                      <a16:colId xmlns="" xmlns:a16="http://schemas.microsoft.com/office/drawing/2014/main" val="229883284"/>
                    </a:ext>
                  </a:extLst>
                </a:gridCol>
                <a:gridCol w="4983480">
                  <a:extLst>
                    <a:ext uri="{9D8B030D-6E8A-4147-A177-3AD203B41FA5}">
                      <a16:colId xmlns="" xmlns:a16="http://schemas.microsoft.com/office/drawing/2014/main" val="1264002469"/>
                    </a:ext>
                  </a:extLst>
                </a:gridCol>
                <a:gridCol w="4477512">
                  <a:extLst>
                    <a:ext uri="{9D8B030D-6E8A-4147-A177-3AD203B41FA5}">
                      <a16:colId xmlns="" xmlns:a16="http://schemas.microsoft.com/office/drawing/2014/main" val="2008157423"/>
                    </a:ext>
                  </a:extLst>
                </a:gridCol>
              </a:tblGrid>
              <a:tr h="339151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Typical Optic neuritis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Atypical Optic neuritis </a:t>
                      </a:r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(Think except </a:t>
                      </a:r>
                      <a:r>
                        <a:rPr lang="en-IN" sz="1400" dirty="0" err="1">
                          <a:solidFill>
                            <a:schemeClr val="tx1"/>
                          </a:solidFill>
                        </a:rPr>
                        <a:t>Demyelin</a:t>
                      </a:r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78986258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r>
                        <a:rPr lang="en-IN" sz="1400" dirty="0"/>
                        <a:t>Age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15-45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Age outside 15-45 ,  mostly older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637552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Females 5:1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56169695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r>
                        <a:rPr lang="en-IN" sz="1400" dirty="0"/>
                        <a:t>Lat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U/L  (mostly) &amp;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B/L simultaneous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8335801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Or 2nd eye </a:t>
                      </a:r>
                      <a:r>
                        <a:rPr lang="en-US" sz="1400" dirty="0" err="1"/>
                        <a:t>involv</a:t>
                      </a:r>
                      <a:r>
                        <a:rPr lang="en-US" sz="1400" dirty="0"/>
                        <a:t> within 2wks of 1st eye</a:t>
                      </a:r>
                      <a:endParaRPr lang="en-IN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3652017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r>
                        <a:rPr lang="en-IN" sz="1400" dirty="0"/>
                        <a:t>Visual </a:t>
                      </a:r>
                      <a:r>
                        <a:rPr lang="en-IN" sz="1400" dirty="0" err="1"/>
                        <a:t>Symp</a:t>
                      </a:r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Acute DOV ,  over couple of  days </a:t>
                      </a:r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Chronic DOV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4955059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 &amp;  Moderate to Severe  </a:t>
                      </a:r>
                      <a:r>
                        <a:rPr lang="en-IN" sz="1400" dirty="0" err="1"/>
                        <a:t>Vn</a:t>
                      </a:r>
                      <a:r>
                        <a:rPr lang="en-IN" sz="1400" dirty="0"/>
                        <a:t> loss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Only mild loss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4361365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7986325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Vn</a:t>
                      </a:r>
                      <a:r>
                        <a:rPr lang="en-US" sz="1400" dirty="0"/>
                        <a:t> loss </a:t>
                      </a:r>
                      <a:r>
                        <a:rPr lang="en-US" sz="1400" dirty="0" err="1"/>
                        <a:t>stabilise</a:t>
                      </a:r>
                      <a:r>
                        <a:rPr lang="en-US" sz="1400" dirty="0"/>
                        <a:t> by day 14 </a:t>
                      </a:r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Worsen beyond Day14 (in strict sense1wk)</a:t>
                      </a:r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288827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improves thereafter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fails to improve 1line in 3wk ( with Rx )</a:t>
                      </a:r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0337230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r>
                        <a:rPr lang="en-IN" sz="1400" dirty="0"/>
                        <a:t>Other </a:t>
                      </a:r>
                      <a:r>
                        <a:rPr lang="en-IN" sz="1400" dirty="0" err="1"/>
                        <a:t>Symp</a:t>
                      </a:r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Pain (retro-orbital) on </a:t>
                      </a:r>
                      <a:r>
                        <a:rPr lang="en-IN" sz="1400" dirty="0" err="1"/>
                        <a:t>movememnt</a:t>
                      </a:r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Painless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1289696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OR Persistent Pain &gt;7days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5594417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r>
                        <a:rPr lang="en-IN" sz="1400" dirty="0"/>
                        <a:t>Pupil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RAPD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No RAPD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0543495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r>
                        <a:rPr lang="en-IN" sz="1400" dirty="0"/>
                        <a:t>Fundus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Disc edema with peripapillary </a:t>
                      </a:r>
                      <a:r>
                        <a:rPr lang="en-US" sz="1400" dirty="0" err="1"/>
                        <a:t>hges</a:t>
                      </a:r>
                      <a:endParaRPr lang="en-IN" sz="14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UL Optic atrophy</a:t>
                      </a:r>
                      <a:endParaRPr lang="en-IN" sz="14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1164691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OR Normal in Retrobulbar neuritis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Any </a:t>
                      </a:r>
                      <a:r>
                        <a:rPr lang="en-IN" sz="1400" dirty="0" err="1"/>
                        <a:t>inflammation,vitritis</a:t>
                      </a:r>
                      <a:r>
                        <a:rPr lang="en-IN" sz="1400" dirty="0"/>
                        <a:t>,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5496385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Macular star, retinal exudates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3017991"/>
                  </a:ext>
                </a:extLst>
              </a:tr>
              <a:tr h="473882">
                <a:tc>
                  <a:txBody>
                    <a:bodyPr/>
                    <a:lstStyle/>
                    <a:p>
                      <a:r>
                        <a:rPr lang="en-IN" sz="1400" dirty="0" err="1"/>
                        <a:t>Color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Contrast,VFA</a:t>
                      </a:r>
                      <a:endParaRPr lang="en-IN" sz="14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/>
                        <a:t>Poor </a:t>
                      </a:r>
                      <a:r>
                        <a:rPr lang="en-IN" sz="1400" dirty="0" err="1"/>
                        <a:t>Color</a:t>
                      </a:r>
                      <a:r>
                        <a:rPr lang="en-IN" sz="1400" dirty="0"/>
                        <a:t> &amp; Contrast </a:t>
                      </a:r>
                      <a:r>
                        <a:rPr lang="en-IN" sz="1400" dirty="0" err="1"/>
                        <a:t>Vn</a:t>
                      </a:r>
                      <a:r>
                        <a:rPr lang="en-IN" sz="1400" dirty="0"/>
                        <a:t>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/>
                        <a:t>Gen depression of Field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9816236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r>
                        <a:rPr lang="en-IN" sz="1400" dirty="0" err="1"/>
                        <a:t>Miscell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Systemic features  of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Features suggestive of other diseases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2681758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r>
                        <a:rPr lang="en-IN" sz="1400" dirty="0"/>
                        <a:t>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/>
                        <a:t>No Response to Steroids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49887498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BB73365-FC97-4C60-A1E6-59169A141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00815" y="4047744"/>
            <a:ext cx="768096" cy="612648"/>
          </a:xfrm>
        </p:spPr>
        <p:txBody>
          <a:bodyPr/>
          <a:lstStyle/>
          <a:p>
            <a:endParaRPr lang="en-IN"/>
          </a:p>
        </p:txBody>
      </p:sp>
      <p:sp>
        <p:nvSpPr>
          <p:cNvPr id="2" name="Arrow: Left 1">
            <a:extLst>
              <a:ext uri="{FF2B5EF4-FFF2-40B4-BE49-F238E27FC236}">
                <a16:creationId xmlns="" xmlns:a16="http://schemas.microsoft.com/office/drawing/2014/main" id="{A46920E7-6572-42A7-95D1-AEE58B93EC7B}"/>
              </a:ext>
            </a:extLst>
          </p:cNvPr>
          <p:cNvSpPr/>
          <p:nvPr/>
        </p:nvSpPr>
        <p:spPr>
          <a:xfrm>
            <a:off x="9927771" y="550506"/>
            <a:ext cx="503853" cy="13995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Arrow: Left 5">
            <a:extLst>
              <a:ext uri="{FF2B5EF4-FFF2-40B4-BE49-F238E27FC236}">
                <a16:creationId xmlns="" xmlns:a16="http://schemas.microsoft.com/office/drawing/2014/main" id="{6F043E09-B64A-49B8-BF74-9BB37FB52FC9}"/>
              </a:ext>
            </a:extLst>
          </p:cNvPr>
          <p:cNvSpPr/>
          <p:nvPr/>
        </p:nvSpPr>
        <p:spPr>
          <a:xfrm>
            <a:off x="9918440" y="1231641"/>
            <a:ext cx="503853" cy="13995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Arrow: Left 6">
            <a:extLst>
              <a:ext uri="{FF2B5EF4-FFF2-40B4-BE49-F238E27FC236}">
                <a16:creationId xmlns="" xmlns:a16="http://schemas.microsoft.com/office/drawing/2014/main" id="{63E7F133-1F4F-4924-801B-99AAA15AEF58}"/>
              </a:ext>
            </a:extLst>
          </p:cNvPr>
          <p:cNvSpPr/>
          <p:nvPr/>
        </p:nvSpPr>
        <p:spPr>
          <a:xfrm>
            <a:off x="9927770" y="1922106"/>
            <a:ext cx="503853" cy="13995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Arrow: Left 7">
            <a:extLst>
              <a:ext uri="{FF2B5EF4-FFF2-40B4-BE49-F238E27FC236}">
                <a16:creationId xmlns="" xmlns:a16="http://schemas.microsoft.com/office/drawing/2014/main" id="{A5C6CD9C-3B5D-4C59-8C1B-7DA591A013AA}"/>
              </a:ext>
            </a:extLst>
          </p:cNvPr>
          <p:cNvSpPr/>
          <p:nvPr/>
        </p:nvSpPr>
        <p:spPr>
          <a:xfrm>
            <a:off x="9927770" y="2220686"/>
            <a:ext cx="503853" cy="13995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Left 8">
            <a:extLst>
              <a:ext uri="{FF2B5EF4-FFF2-40B4-BE49-F238E27FC236}">
                <a16:creationId xmlns="" xmlns:a16="http://schemas.microsoft.com/office/drawing/2014/main" id="{83573653-E399-4FBB-8108-F87EE6F89F53}"/>
              </a:ext>
            </a:extLst>
          </p:cNvPr>
          <p:cNvSpPr/>
          <p:nvPr/>
        </p:nvSpPr>
        <p:spPr>
          <a:xfrm>
            <a:off x="9927770" y="4261292"/>
            <a:ext cx="503853" cy="13995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Left 9">
            <a:extLst>
              <a:ext uri="{FF2B5EF4-FFF2-40B4-BE49-F238E27FC236}">
                <a16:creationId xmlns="" xmlns:a16="http://schemas.microsoft.com/office/drawing/2014/main" id="{5B0B499F-8D1F-4367-9484-CD3A9A8B7A70}"/>
              </a:ext>
            </a:extLst>
          </p:cNvPr>
          <p:cNvSpPr/>
          <p:nvPr/>
        </p:nvSpPr>
        <p:spPr>
          <a:xfrm>
            <a:off x="9927770" y="6491308"/>
            <a:ext cx="503853" cy="13995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96652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AA93CD-EB9B-4230-9488-9A5EB6218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03" y="251875"/>
            <a:ext cx="10058400" cy="878655"/>
          </a:xfrm>
        </p:spPr>
        <p:txBody>
          <a:bodyPr>
            <a:normAutofit/>
          </a:bodyPr>
          <a:lstStyle/>
          <a:p>
            <a:r>
              <a:rPr lang="en-IN" sz="3600" dirty="0"/>
              <a:t>Anterior Ischemic optic neuropathy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="" xmlns:a16="http://schemas.microsoft.com/office/drawing/2014/main" id="{AC3302EE-24A1-4EAC-B760-978A946BEAC2}"/>
              </a:ext>
            </a:extLst>
          </p:cNvPr>
          <p:cNvGrpSpPr>
            <a:grpSpLocks/>
          </p:cNvGrpSpPr>
          <p:nvPr/>
        </p:nvGrpSpPr>
        <p:grpSpPr bwMode="auto">
          <a:xfrm>
            <a:off x="4217437" y="985117"/>
            <a:ext cx="7815943" cy="3282821"/>
            <a:chOff x="1295400" y="3246120"/>
            <a:chExt cx="7315200" cy="2926080"/>
          </a:xfrm>
        </p:grpSpPr>
        <p:pic>
          <p:nvPicPr>
            <p:cNvPr id="6" name="Picture 3" descr="C:\Users\swati\Desktop\IC cases\aion\swati_md zulfaqqar_21051967_c3484_71466.jpg">
              <a:extLst>
                <a:ext uri="{FF2B5EF4-FFF2-40B4-BE49-F238E27FC236}">
                  <a16:creationId xmlns="" xmlns:a16="http://schemas.microsoft.com/office/drawing/2014/main" id="{7A784B02-3934-4B9A-911E-B43A0A7E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246120"/>
              <a:ext cx="3657600" cy="292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="" xmlns:a16="http://schemas.microsoft.com/office/drawing/2014/main" id="{CA7F0A3C-3BC1-4948-852A-EE2FB3F76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3246120"/>
              <a:ext cx="3657600" cy="292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A06432C3-53B3-4B09-A048-AD6094E2B3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51" y="3003639"/>
            <a:ext cx="3095479" cy="3708182"/>
          </a:xfrm>
        </p:spPr>
      </p:pic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C7248132-0DE0-4C82-A613-0298F14617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2" y="985117"/>
            <a:ext cx="3196709" cy="3708182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5B32E7-DCA4-4A3E-8B42-CF05ECEB62A1}"/>
              </a:ext>
            </a:extLst>
          </p:cNvPr>
          <p:cNvSpPr txBox="1"/>
          <p:nvPr/>
        </p:nvSpPr>
        <p:spPr>
          <a:xfrm>
            <a:off x="8742783" y="3508311"/>
            <a:ext cx="2920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dirty="0"/>
              <a:t>Fellow eye small cup-disc ratio(disc at risk)</a:t>
            </a:r>
          </a:p>
        </p:txBody>
      </p:sp>
    </p:spTree>
    <p:extLst>
      <p:ext uri="{BB962C8B-B14F-4D97-AF65-F5344CB8AC3E}">
        <p14:creationId xmlns="" xmlns:p14="http://schemas.microsoft.com/office/powerpoint/2010/main" val="4081713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8B32-065F-4133-B10E-2A7F32CD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18" y="266918"/>
            <a:ext cx="6607629" cy="756339"/>
          </a:xfrm>
        </p:spPr>
        <p:txBody>
          <a:bodyPr>
            <a:normAutofit/>
          </a:bodyPr>
          <a:lstStyle/>
          <a:p>
            <a:r>
              <a:rPr lang="en-IN" sz="4000" dirty="0"/>
              <a:t>NA-AION          A-AION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29FEA8EA-C399-4A04-BD68-66D0C5A7E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47" y="928380"/>
            <a:ext cx="7710524" cy="5747327"/>
          </a:xfrm>
        </p:spPr>
      </p:pic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EFFA1C7D-B5D7-47A9-8125-5B5111231AE3}"/>
              </a:ext>
            </a:extLst>
          </p:cNvPr>
          <p:cNvSpPr/>
          <p:nvPr/>
        </p:nvSpPr>
        <p:spPr>
          <a:xfrm>
            <a:off x="1226639" y="2111828"/>
            <a:ext cx="653143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94572EAA-DE5B-475B-95E5-4B1F0EEE6BF1}"/>
              </a:ext>
            </a:extLst>
          </p:cNvPr>
          <p:cNvSpPr/>
          <p:nvPr/>
        </p:nvSpPr>
        <p:spPr>
          <a:xfrm>
            <a:off x="1204868" y="2917371"/>
            <a:ext cx="653143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43676E28-2BC4-4979-83CD-C2B33E830425}"/>
              </a:ext>
            </a:extLst>
          </p:cNvPr>
          <p:cNvSpPr/>
          <p:nvPr/>
        </p:nvSpPr>
        <p:spPr>
          <a:xfrm>
            <a:off x="1226638" y="3951514"/>
            <a:ext cx="653143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C3E311FB-20FA-4020-8CFD-FCA4D40BFFE9}"/>
              </a:ext>
            </a:extLst>
          </p:cNvPr>
          <p:cNvSpPr/>
          <p:nvPr/>
        </p:nvSpPr>
        <p:spPr>
          <a:xfrm>
            <a:off x="1226638" y="5442857"/>
            <a:ext cx="653143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948E18F-FCBE-4D7A-98F8-8358059EAA8A}"/>
              </a:ext>
            </a:extLst>
          </p:cNvPr>
          <p:cNvSpPr/>
          <p:nvPr/>
        </p:nvSpPr>
        <p:spPr>
          <a:xfrm>
            <a:off x="5268686" y="5355771"/>
            <a:ext cx="1045028" cy="3048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CB27C65-554D-42F8-82AA-150D79C24866}"/>
              </a:ext>
            </a:extLst>
          </p:cNvPr>
          <p:cNvSpPr/>
          <p:nvPr/>
        </p:nvSpPr>
        <p:spPr>
          <a:xfrm>
            <a:off x="5397595" y="4082143"/>
            <a:ext cx="1045028" cy="3048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950433F-96A3-4A07-85F5-21B23D989A76}"/>
              </a:ext>
            </a:extLst>
          </p:cNvPr>
          <p:cNvSpPr/>
          <p:nvPr/>
        </p:nvSpPr>
        <p:spPr>
          <a:xfrm>
            <a:off x="3624942" y="4340635"/>
            <a:ext cx="1709057" cy="3048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0DE26887-A7B2-49B3-83A7-F14EF59358B5}"/>
              </a:ext>
            </a:extLst>
          </p:cNvPr>
          <p:cNvSpPr/>
          <p:nvPr/>
        </p:nvSpPr>
        <p:spPr>
          <a:xfrm>
            <a:off x="6781800" y="4561114"/>
            <a:ext cx="2895600" cy="67491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DD8102A0-E914-4F2B-9357-B89D747773ED}"/>
              </a:ext>
            </a:extLst>
          </p:cNvPr>
          <p:cNvSpPr/>
          <p:nvPr/>
        </p:nvSpPr>
        <p:spPr>
          <a:xfrm>
            <a:off x="8510908" y="4340635"/>
            <a:ext cx="1166491" cy="3048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40391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8B32-065F-4133-B10E-2A7F32CD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18" y="266918"/>
            <a:ext cx="6607629" cy="756339"/>
          </a:xfrm>
        </p:spPr>
        <p:txBody>
          <a:bodyPr>
            <a:normAutofit/>
          </a:bodyPr>
          <a:lstStyle/>
          <a:p>
            <a:r>
              <a:rPr lang="en-IN" sz="4000" dirty="0"/>
              <a:t>NA-AION          A-AION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19143F6E-7255-4C8F-9C1E-8259B6909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51" y="957943"/>
            <a:ext cx="7851498" cy="5747122"/>
          </a:xfrm>
        </p:spPr>
      </p:pic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BDBA9E6E-6E2F-4470-8E8B-B19B69705536}"/>
              </a:ext>
            </a:extLst>
          </p:cNvPr>
          <p:cNvSpPr/>
          <p:nvPr/>
        </p:nvSpPr>
        <p:spPr>
          <a:xfrm>
            <a:off x="1313724" y="1023257"/>
            <a:ext cx="653143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BDA53FE2-DB5D-456B-81A5-F1DAB576D79F}"/>
              </a:ext>
            </a:extLst>
          </p:cNvPr>
          <p:cNvSpPr/>
          <p:nvPr/>
        </p:nvSpPr>
        <p:spPr>
          <a:xfrm>
            <a:off x="1313725" y="5388428"/>
            <a:ext cx="653143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5D8B3D9F-3532-4AF1-83ED-43533AF008EC}"/>
              </a:ext>
            </a:extLst>
          </p:cNvPr>
          <p:cNvSpPr/>
          <p:nvPr/>
        </p:nvSpPr>
        <p:spPr>
          <a:xfrm>
            <a:off x="1313725" y="5954485"/>
            <a:ext cx="653143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D9C42EE9-BCC3-44B0-9B74-20C0AAF29BED}"/>
              </a:ext>
            </a:extLst>
          </p:cNvPr>
          <p:cNvSpPr/>
          <p:nvPr/>
        </p:nvSpPr>
        <p:spPr>
          <a:xfrm>
            <a:off x="1313725" y="4811485"/>
            <a:ext cx="653143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Arrow: Right 11">
            <a:extLst>
              <a:ext uri="{FF2B5EF4-FFF2-40B4-BE49-F238E27FC236}">
                <a16:creationId xmlns="" xmlns:a16="http://schemas.microsoft.com/office/drawing/2014/main" id="{93946157-5A16-4CC0-975C-A3B7079423B1}"/>
              </a:ext>
            </a:extLst>
          </p:cNvPr>
          <p:cNvSpPr/>
          <p:nvPr/>
        </p:nvSpPr>
        <p:spPr>
          <a:xfrm>
            <a:off x="1313724" y="2046515"/>
            <a:ext cx="653143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4557F422-3D92-4D3B-84D2-88AF7C591C8C}"/>
              </a:ext>
            </a:extLst>
          </p:cNvPr>
          <p:cNvSpPr/>
          <p:nvPr/>
        </p:nvSpPr>
        <p:spPr>
          <a:xfrm>
            <a:off x="6976023" y="1001486"/>
            <a:ext cx="1045028" cy="3048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E2EE2BE4-471F-431C-B264-1028B57B6F10}"/>
              </a:ext>
            </a:extLst>
          </p:cNvPr>
          <p:cNvSpPr/>
          <p:nvPr/>
        </p:nvSpPr>
        <p:spPr>
          <a:xfrm>
            <a:off x="3677652" y="2024744"/>
            <a:ext cx="1045028" cy="3048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9D2224B3-3E92-4B87-BE44-CE51CB20A657}"/>
              </a:ext>
            </a:extLst>
          </p:cNvPr>
          <p:cNvSpPr/>
          <p:nvPr/>
        </p:nvSpPr>
        <p:spPr>
          <a:xfrm>
            <a:off x="7084883" y="2264231"/>
            <a:ext cx="1045028" cy="3048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8FD3DD85-CE55-4CD3-921B-A521FBAA5C3B}"/>
              </a:ext>
            </a:extLst>
          </p:cNvPr>
          <p:cNvSpPr/>
          <p:nvPr/>
        </p:nvSpPr>
        <p:spPr>
          <a:xfrm>
            <a:off x="3677652" y="4953001"/>
            <a:ext cx="1045028" cy="3048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E5CFBC9-E747-4D9A-B462-10811F9E6738}"/>
              </a:ext>
            </a:extLst>
          </p:cNvPr>
          <p:cNvSpPr/>
          <p:nvPr/>
        </p:nvSpPr>
        <p:spPr>
          <a:xfrm>
            <a:off x="6976023" y="4789714"/>
            <a:ext cx="1045028" cy="3048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49E79316-0496-4F2C-9BA8-0E3C88ABEA1E}"/>
              </a:ext>
            </a:extLst>
          </p:cNvPr>
          <p:cNvSpPr/>
          <p:nvPr/>
        </p:nvSpPr>
        <p:spPr>
          <a:xfrm>
            <a:off x="4200166" y="6139541"/>
            <a:ext cx="1045028" cy="3048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F30122F-0E94-42B6-AAC2-5AFB096F1B04}"/>
              </a:ext>
            </a:extLst>
          </p:cNvPr>
          <p:cNvSpPr/>
          <p:nvPr/>
        </p:nvSpPr>
        <p:spPr>
          <a:xfrm>
            <a:off x="6976023" y="5900057"/>
            <a:ext cx="1045028" cy="3048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721822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F6CC28-888A-4101-86BD-10654666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36" y="351628"/>
            <a:ext cx="10543632" cy="945157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TOXIC OPTIC NEUROPATHIES</a:t>
            </a: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AD80BB-9DF8-4842-A0BE-A447EF05C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1735" y="1296785"/>
            <a:ext cx="4519400" cy="5370022"/>
          </a:xfrm>
        </p:spPr>
        <p:txBody>
          <a:bodyPr>
            <a:normAutofit/>
          </a:bodyPr>
          <a:lstStyle/>
          <a:p>
            <a:r>
              <a:rPr lang="en-US" altLang="en-US" sz="1800" dirty="0"/>
              <a:t>Disc swelling in some intoxications e.g. Alcohol, Tobacco, Ethambutol/ isoniazid/ amiodarone / Lead poison</a:t>
            </a:r>
          </a:p>
          <a:p>
            <a:pPr eaLnBrk="1" hangingPunct="1"/>
            <a:r>
              <a:rPr lang="en-US" altLang="en-US" sz="1800" dirty="0"/>
              <a:t>Bilateral &amp; simultaneous</a:t>
            </a:r>
          </a:p>
          <a:p>
            <a:pPr eaLnBrk="1" hangingPunct="1"/>
            <a:r>
              <a:rPr lang="en-US" altLang="en-US" sz="1800" dirty="0"/>
              <a:t>Painless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en-US" altLang="en-US" sz="1800" dirty="0"/>
              <a:t>Dyschromatopsia </a:t>
            </a:r>
          </a:p>
          <a:p>
            <a:pPr eaLnBrk="1" hangingPunct="1"/>
            <a:r>
              <a:rPr lang="en-US" altLang="en-US" sz="1800" dirty="0"/>
              <a:t>DOV rarely less than 20/400 (3/60)</a:t>
            </a:r>
          </a:p>
          <a:p>
            <a:pPr lvl="1" eaLnBrk="1" hangingPunct="1"/>
            <a:r>
              <a:rPr lang="en-US" altLang="en-US" dirty="0"/>
              <a:t>Exception: methanol can produce complete blindness</a:t>
            </a:r>
          </a:p>
          <a:p>
            <a:pPr eaLnBrk="1" hangingPunct="1"/>
            <a:r>
              <a:rPr lang="en-US" altLang="en-US" sz="1800" dirty="0"/>
              <a:t>Visual field defects </a:t>
            </a:r>
          </a:p>
          <a:p>
            <a:r>
              <a:rPr lang="en-US" altLang="en-US" sz="1800" dirty="0"/>
              <a:t>Disc normal/hyperemic </a:t>
            </a:r>
          </a:p>
          <a:p>
            <a:pPr eaLnBrk="1" hangingPunct="1"/>
            <a:r>
              <a:rPr lang="en-US" altLang="en-US" sz="1800" dirty="0"/>
              <a:t>Temporal disc pallor,  optic atrophy. </a:t>
            </a:r>
          </a:p>
          <a:p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0B7168-A8AA-4316-B07F-799A5EA59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1134" y="1296785"/>
            <a:ext cx="5503025" cy="5209587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1800" b="1" dirty="0"/>
              <a:t>DRUG RELATED TOXIITY</a:t>
            </a:r>
          </a:p>
          <a:p>
            <a:r>
              <a:rPr lang="en-IN" sz="1800" dirty="0"/>
              <a:t>Ethambutol  (No Disc </a:t>
            </a:r>
            <a:r>
              <a:rPr lang="en-IN" sz="1800" dirty="0" err="1"/>
              <a:t>edema</a:t>
            </a:r>
            <a:r>
              <a:rPr lang="en-IN" sz="1800" dirty="0"/>
              <a:t> )</a:t>
            </a:r>
          </a:p>
          <a:p>
            <a:r>
              <a:rPr lang="en-IN" sz="1800" dirty="0"/>
              <a:t>Isoniazid (Disc </a:t>
            </a:r>
            <a:r>
              <a:rPr lang="en-IN" sz="1800" dirty="0" err="1"/>
              <a:t>edema</a:t>
            </a:r>
            <a:r>
              <a:rPr lang="en-IN" sz="1800" dirty="0"/>
              <a:t> + peripheral neuropathy)</a:t>
            </a:r>
          </a:p>
          <a:p>
            <a:r>
              <a:rPr lang="en-IN" sz="1800" dirty="0"/>
              <a:t>Months of starting AKT</a:t>
            </a:r>
          </a:p>
          <a:p>
            <a:endParaRPr lang="en-IN" sz="1800" dirty="0"/>
          </a:p>
          <a:p>
            <a:r>
              <a:rPr lang="en-IN" sz="1800" dirty="0"/>
              <a:t>B/L </a:t>
            </a:r>
            <a:r>
              <a:rPr lang="en-IN" sz="1800" dirty="0" err="1"/>
              <a:t>Color</a:t>
            </a:r>
            <a:r>
              <a:rPr lang="en-IN" sz="1800" dirty="0"/>
              <a:t> </a:t>
            </a:r>
            <a:r>
              <a:rPr lang="en-IN" sz="1800" dirty="0" err="1"/>
              <a:t>Vn</a:t>
            </a:r>
            <a:r>
              <a:rPr lang="en-IN" sz="1800" dirty="0"/>
              <a:t> problems</a:t>
            </a:r>
          </a:p>
          <a:p>
            <a:r>
              <a:rPr lang="en-IN" sz="1800" dirty="0"/>
              <a:t>Progressive painless</a:t>
            </a:r>
          </a:p>
          <a:p>
            <a:r>
              <a:rPr lang="en-IN" sz="1800" dirty="0"/>
              <a:t>No RAPD but sluggish </a:t>
            </a:r>
          </a:p>
          <a:p>
            <a:endParaRPr lang="en-IN" sz="1800" dirty="0"/>
          </a:p>
          <a:p>
            <a:r>
              <a:rPr lang="en-IN" sz="1800" dirty="0"/>
              <a:t>Stop both </a:t>
            </a:r>
          </a:p>
          <a:p>
            <a:r>
              <a:rPr lang="en-IN" sz="1800" dirty="0"/>
              <a:t>May continue to deteriorate</a:t>
            </a:r>
          </a:p>
          <a:p>
            <a:r>
              <a:rPr lang="en-IN" sz="1800" dirty="0"/>
              <a:t>Steroid of ?able help</a:t>
            </a:r>
          </a:p>
          <a:p>
            <a:r>
              <a:rPr lang="en-IN" sz="1800" dirty="0"/>
              <a:t>Rx Vit B </a:t>
            </a:r>
            <a:r>
              <a:rPr lang="en-IN" sz="1800" dirty="0" err="1"/>
              <a:t>inj</a:t>
            </a:r>
            <a:endParaRPr lang="en-IN" sz="1800" dirty="0"/>
          </a:p>
          <a:p>
            <a:endParaRPr lang="en-IN" sz="18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696DD4-B9F1-4C57-A478-8787BC9D9C93}"/>
              </a:ext>
            </a:extLst>
          </p:cNvPr>
          <p:cNvSpPr txBox="1"/>
          <p:nvPr/>
        </p:nvSpPr>
        <p:spPr>
          <a:xfrm>
            <a:off x="8498425" y="3816601"/>
            <a:ext cx="3291840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b="1" dirty="0"/>
              <a:t>Methanol Poisoning</a:t>
            </a:r>
          </a:p>
          <a:p>
            <a:r>
              <a:rPr lang="en-IN" dirty="0"/>
              <a:t>Acute (&lt;48hrs)</a:t>
            </a:r>
          </a:p>
          <a:p>
            <a:r>
              <a:rPr lang="en-IN" dirty="0"/>
              <a:t>Headache N,V,  Abd pain </a:t>
            </a:r>
          </a:p>
          <a:p>
            <a:r>
              <a:rPr lang="en-IN" dirty="0"/>
              <a:t>Metabolic acidosis </a:t>
            </a:r>
          </a:p>
          <a:p>
            <a:endParaRPr lang="en-IN" dirty="0"/>
          </a:p>
          <a:p>
            <a:r>
              <a:rPr lang="en-IN" dirty="0"/>
              <a:t>Acute DOV with Disc </a:t>
            </a:r>
            <a:r>
              <a:rPr lang="en-IN" dirty="0" err="1"/>
              <a:t>Edema</a:t>
            </a:r>
            <a:endParaRPr lang="en-IN" dirty="0"/>
          </a:p>
          <a:p>
            <a:r>
              <a:rPr lang="en-IN" dirty="0"/>
              <a:t>Optic atrophy in 2-3 months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519155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F6CC28-888A-4101-86BD-10654666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36" y="351628"/>
            <a:ext cx="10543632" cy="945157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NUTRITIONAL OPTIC NEUROPATHIES</a:t>
            </a: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AD80BB-9DF8-4842-A0BE-A447EF05C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1735" y="1296785"/>
            <a:ext cx="4519400" cy="5370022"/>
          </a:xfrm>
        </p:spPr>
        <p:txBody>
          <a:bodyPr>
            <a:normAutofit/>
          </a:bodyPr>
          <a:lstStyle/>
          <a:p>
            <a:r>
              <a:rPr lang="en-IN" sz="1800" b="1" dirty="0" err="1">
                <a:solidFill>
                  <a:srgbClr val="0070C0"/>
                </a:solidFill>
              </a:rPr>
              <a:t>Thiamin</a:t>
            </a:r>
            <a:r>
              <a:rPr lang="en-IN" sz="1800" dirty="0"/>
              <a:t> is co-factor for glucose to Acetyl CoA 	</a:t>
            </a:r>
          </a:p>
          <a:p>
            <a:r>
              <a:rPr lang="en-IN" sz="1800" b="1" dirty="0">
                <a:solidFill>
                  <a:srgbClr val="0070C0"/>
                </a:solidFill>
              </a:rPr>
              <a:t>Folate &amp; B12 </a:t>
            </a:r>
            <a:r>
              <a:rPr lang="en-IN" sz="1800" dirty="0"/>
              <a:t>detoxify </a:t>
            </a:r>
            <a:r>
              <a:rPr lang="en-IN" sz="1800" dirty="0" err="1"/>
              <a:t>cynide</a:t>
            </a:r>
            <a:r>
              <a:rPr lang="en-IN" sz="1800" dirty="0"/>
              <a:t> &amp; formic acid both of which interfere with Mitochondrial oxidative phosphorylation </a:t>
            </a:r>
          </a:p>
          <a:p>
            <a:r>
              <a:rPr lang="en-IN" sz="1800" dirty="0"/>
              <a:t>This </a:t>
            </a:r>
            <a:r>
              <a:rPr lang="en-IN" sz="1800" dirty="0" err="1"/>
              <a:t>Dysfn</a:t>
            </a:r>
            <a:r>
              <a:rPr lang="en-IN" sz="1800" dirty="0"/>
              <a:t> leads </a:t>
            </a:r>
            <a:r>
              <a:rPr lang="en-IN" sz="1800" b="1" dirty="0">
                <a:solidFill>
                  <a:srgbClr val="0070C0"/>
                </a:solidFill>
              </a:rPr>
              <a:t>impairment of axoplasmic transport </a:t>
            </a:r>
            <a:r>
              <a:rPr lang="en-IN" sz="1800" dirty="0"/>
              <a:t>in longest axon causing peripheral neuropathy </a:t>
            </a:r>
          </a:p>
          <a:p>
            <a:r>
              <a:rPr lang="en-IN" sz="1800" dirty="0"/>
              <a:t>Least </a:t>
            </a:r>
            <a:r>
              <a:rPr lang="en-IN" sz="1800" dirty="0" err="1"/>
              <a:t>medulated</a:t>
            </a:r>
            <a:r>
              <a:rPr lang="en-IN" sz="1800" dirty="0"/>
              <a:t> axons such as </a:t>
            </a:r>
            <a:r>
              <a:rPr lang="en-IN" sz="1800" dirty="0" err="1"/>
              <a:t>papillo</a:t>
            </a:r>
            <a:r>
              <a:rPr lang="en-IN" sz="1800" dirty="0"/>
              <a:t>-macular bundle show </a:t>
            </a:r>
            <a:r>
              <a:rPr lang="en-IN" sz="1800" b="1" dirty="0">
                <a:solidFill>
                  <a:srgbClr val="0070C0"/>
                </a:solidFill>
              </a:rPr>
              <a:t>conduction deficit and </a:t>
            </a:r>
            <a:r>
              <a:rPr lang="en-IN" sz="1800" b="1" dirty="0" err="1">
                <a:solidFill>
                  <a:srgbClr val="0070C0"/>
                </a:solidFill>
              </a:rPr>
              <a:t>degn</a:t>
            </a:r>
            <a:endParaRPr lang="en-IN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IN" sz="1800" dirty="0"/>
              <a:t>	</a:t>
            </a:r>
          </a:p>
          <a:p>
            <a:r>
              <a:rPr lang="en-IN" sz="1800" dirty="0"/>
              <a:t>Lag period of 4 -6 month 	</a:t>
            </a:r>
          </a:p>
          <a:p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0B7168-A8AA-4316-B07F-799A5EA59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0640" y="1296785"/>
            <a:ext cx="5303519" cy="3797729"/>
          </a:xfrm>
          <a:solidFill>
            <a:srgbClr val="FFFF99"/>
          </a:solidFill>
        </p:spPr>
        <p:txBody>
          <a:bodyPr>
            <a:normAutofit/>
          </a:bodyPr>
          <a:lstStyle/>
          <a:p>
            <a:r>
              <a:rPr lang="en-IN" sz="1800" dirty="0" err="1"/>
              <a:t>Color</a:t>
            </a:r>
            <a:r>
              <a:rPr lang="en-IN" sz="1800" dirty="0"/>
              <a:t> VL is early</a:t>
            </a:r>
          </a:p>
          <a:p>
            <a:r>
              <a:rPr lang="en-IN" sz="1800" dirty="0"/>
              <a:t>B/L Mod central VL may be </a:t>
            </a:r>
            <a:r>
              <a:rPr lang="en-IN" sz="1800" dirty="0" err="1"/>
              <a:t>assymm</a:t>
            </a:r>
            <a:endParaRPr lang="en-IN" sz="1800" dirty="0"/>
          </a:p>
          <a:p>
            <a:r>
              <a:rPr lang="en-IN" sz="1800" dirty="0"/>
              <a:t>No </a:t>
            </a:r>
            <a:r>
              <a:rPr lang="en-IN" sz="1800" dirty="0" err="1"/>
              <a:t>Nyctalopia,metamorphopsia,photophobia</a:t>
            </a:r>
            <a:endParaRPr lang="en-IN" sz="1800" dirty="0"/>
          </a:p>
          <a:p>
            <a:r>
              <a:rPr lang="en-IN" sz="1800" dirty="0"/>
              <a:t>No RAPD </a:t>
            </a:r>
          </a:p>
          <a:p>
            <a:r>
              <a:rPr lang="en-IN" sz="1800" dirty="0"/>
              <a:t>Late Atrophy  (Wernicke’s </a:t>
            </a:r>
            <a:r>
              <a:rPr lang="en-IN" sz="1800" dirty="0" err="1"/>
              <a:t>enceph</a:t>
            </a:r>
            <a:r>
              <a:rPr lang="en-IN" sz="1800" dirty="0"/>
              <a:t>)</a:t>
            </a:r>
          </a:p>
          <a:p>
            <a:endParaRPr lang="en-IN" sz="1800" dirty="0"/>
          </a:p>
          <a:p>
            <a:r>
              <a:rPr lang="en-IN" sz="1800" dirty="0" err="1"/>
              <a:t>asso</a:t>
            </a:r>
            <a:r>
              <a:rPr lang="en-IN" sz="1800" dirty="0"/>
              <a:t> Painful keratopathy</a:t>
            </a:r>
          </a:p>
          <a:p>
            <a:r>
              <a:rPr lang="en-IN" sz="1800" dirty="0" err="1"/>
              <a:t>asso</a:t>
            </a:r>
            <a:r>
              <a:rPr lang="en-IN" sz="1800" dirty="0"/>
              <a:t> </a:t>
            </a:r>
            <a:r>
              <a:rPr lang="en-IN" sz="1800" dirty="0" err="1"/>
              <a:t>Sensoryneural</a:t>
            </a:r>
            <a:r>
              <a:rPr lang="en-IN" sz="1800" dirty="0"/>
              <a:t> Hearing loss </a:t>
            </a:r>
          </a:p>
          <a:p>
            <a:r>
              <a:rPr lang="en-IN" sz="1800" dirty="0" err="1"/>
              <a:t>asso</a:t>
            </a:r>
            <a:r>
              <a:rPr lang="en-IN" sz="1800" dirty="0"/>
              <a:t> Peripheral Neuropathy </a:t>
            </a:r>
          </a:p>
          <a:p>
            <a:endParaRPr lang="en-IN" sz="18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696DD4-B9F1-4C57-A478-8787BC9D9C93}"/>
              </a:ext>
            </a:extLst>
          </p:cNvPr>
          <p:cNvSpPr txBox="1"/>
          <p:nvPr/>
        </p:nvSpPr>
        <p:spPr>
          <a:xfrm>
            <a:off x="8778239" y="4717463"/>
            <a:ext cx="3291840" cy="2031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VFA, MRI, VEP to r/o Malignancy, Inflammatory lesion</a:t>
            </a:r>
          </a:p>
          <a:p>
            <a:endParaRPr lang="en-IN" dirty="0"/>
          </a:p>
          <a:p>
            <a:r>
              <a:rPr lang="en-IN" dirty="0"/>
              <a:t>Supplement all Nutritional deficits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964508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252AB0-8395-4400-856A-222C0076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365126"/>
            <a:ext cx="11033760" cy="5588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chemeClr val="hlink"/>
                </a:solidFill>
              </a:rPr>
              <a:t>PSEUDO-PAPILLEDEMA - DISC ELEVATION WITHOUT A TRUE SWELLING</a:t>
            </a:r>
            <a:endParaRPr lang="en-IN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E3894C-E183-4936-85E9-F3B5D0EC5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960" y="1021080"/>
            <a:ext cx="5654040" cy="5589270"/>
          </a:xfrm>
        </p:spPr>
        <p:txBody>
          <a:bodyPr>
            <a:normAutofit/>
          </a:bodyPr>
          <a:lstStyle/>
          <a:p>
            <a:r>
              <a:rPr lang="en-US" altLang="en-US" sz="1600" b="1" i="1" dirty="0" err="1"/>
              <a:t>Pseudopapilledema</a:t>
            </a:r>
            <a:r>
              <a:rPr lang="en-US" altLang="en-US" sz="1600" b="1" i="1" dirty="0"/>
              <a:t> is defined as anomalous elevation of one or both optic discs without edema of the retinal nerve fiber layer</a:t>
            </a:r>
          </a:p>
          <a:p>
            <a:endParaRPr lang="en-US" altLang="en-US" sz="1600" b="1" i="1" dirty="0"/>
          </a:p>
          <a:p>
            <a:endParaRPr lang="en-US" altLang="en-US" sz="1600" b="1" i="1" dirty="0"/>
          </a:p>
          <a:p>
            <a:r>
              <a:rPr lang="en-US" altLang="en-US" sz="1600" b="1" i="1" dirty="0"/>
              <a:t>OPTIC DISC ANOMALIES</a:t>
            </a:r>
            <a:r>
              <a:rPr lang="en-US" altLang="en-US" sz="1600" dirty="0"/>
              <a:t>:</a:t>
            </a:r>
          </a:p>
          <a:p>
            <a:pPr lvl="1"/>
            <a:r>
              <a:rPr lang="en-US" altLang="en-US" sz="1600" dirty="0"/>
              <a:t>Hypermetropic (Crowded) Optic disc</a:t>
            </a:r>
          </a:p>
          <a:p>
            <a:pPr lvl="1"/>
            <a:r>
              <a:rPr lang="en-US" altLang="en-US" sz="1600" dirty="0"/>
              <a:t>Tilted disc </a:t>
            </a:r>
          </a:p>
          <a:p>
            <a:pPr lvl="1"/>
            <a:r>
              <a:rPr lang="en-US" altLang="en-US" sz="1600" dirty="0"/>
              <a:t>Myelinated Nerve </a:t>
            </a:r>
            <a:r>
              <a:rPr lang="en-US" altLang="en-US" sz="1600" dirty="0" err="1"/>
              <a:t>Fibre</a:t>
            </a:r>
            <a:endParaRPr lang="en-US" altLang="en-US" sz="1600" dirty="0"/>
          </a:p>
          <a:p>
            <a:pPr lvl="1"/>
            <a:endParaRPr lang="en-US" altLang="en-US" sz="1600" dirty="0"/>
          </a:p>
          <a:p>
            <a:pPr lvl="1"/>
            <a:r>
              <a:rPr lang="en-US" altLang="en-US" sz="1600" dirty="0"/>
              <a:t>Hypoplastic Optic disc </a:t>
            </a:r>
          </a:p>
          <a:p>
            <a:pPr lvl="1"/>
            <a:r>
              <a:rPr lang="en-US" altLang="en-US" sz="1600" dirty="0"/>
              <a:t>ONH Drusen</a:t>
            </a:r>
          </a:p>
          <a:p>
            <a:pPr lvl="1"/>
            <a:r>
              <a:rPr lang="en-US" altLang="en-US" sz="1600" dirty="0"/>
              <a:t>Morning Glory Syndrome</a:t>
            </a:r>
          </a:p>
          <a:p>
            <a:pPr lvl="1"/>
            <a:endParaRPr lang="en-US" altLang="en-US" sz="1600" dirty="0"/>
          </a:p>
          <a:p>
            <a:pPr lvl="1"/>
            <a:r>
              <a:rPr lang="en-US" altLang="en-US" sz="1600" dirty="0" err="1"/>
              <a:t>Bergmeister’s</a:t>
            </a:r>
            <a:r>
              <a:rPr lang="en-US" altLang="en-US" sz="1600" dirty="0"/>
              <a:t> Papilla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ECF35BDE-0F43-41DB-8C07-E8D02C4C54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97" y="1727516"/>
            <a:ext cx="6243318" cy="4882834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5EB17D-FD70-4CA4-BDE5-D8719933C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1490" y="3243895"/>
            <a:ext cx="4160520" cy="31394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750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252AB0-8395-4400-856A-222C0076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365126"/>
            <a:ext cx="11033760" cy="5588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chemeClr val="hlink"/>
                </a:solidFill>
              </a:rPr>
              <a:t>PSEUDO-PAPILLEDEMA - DISC ELEVATION WITHOUT A TRUE SWELLING</a:t>
            </a:r>
            <a:endParaRPr lang="en-IN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E3894C-E183-4936-85E9-F3B5D0EC5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960" y="1021080"/>
            <a:ext cx="5654040" cy="5589270"/>
          </a:xfrm>
        </p:spPr>
        <p:txBody>
          <a:bodyPr>
            <a:normAutofit/>
          </a:bodyPr>
          <a:lstStyle/>
          <a:p>
            <a:r>
              <a:rPr lang="en-US" altLang="en-US" sz="1600" b="1" i="1" dirty="0" err="1"/>
              <a:t>Pseudopapilledema</a:t>
            </a:r>
            <a:r>
              <a:rPr lang="en-US" altLang="en-US" sz="1600" b="1" i="1" dirty="0"/>
              <a:t> is defined as anomalous elevation of one or both optic discs without edema of the retinal nerve fiber layer</a:t>
            </a:r>
          </a:p>
          <a:p>
            <a:endParaRPr lang="en-US" altLang="en-US" sz="1600" b="1" i="1" dirty="0"/>
          </a:p>
          <a:p>
            <a:endParaRPr lang="en-US" altLang="en-US" sz="1600" b="1" i="1" dirty="0"/>
          </a:p>
          <a:p>
            <a:r>
              <a:rPr lang="en-US" altLang="en-US" sz="1600" b="1" i="1" dirty="0"/>
              <a:t>OPTIC DISC ANOMALIES</a:t>
            </a:r>
            <a:r>
              <a:rPr lang="en-US" altLang="en-US" sz="1600" dirty="0"/>
              <a:t>:</a:t>
            </a:r>
          </a:p>
          <a:p>
            <a:pPr lvl="1"/>
            <a:r>
              <a:rPr lang="en-US" altLang="en-US" sz="1600" dirty="0"/>
              <a:t>Hypermetropic (Crowded) Optic disc</a:t>
            </a:r>
          </a:p>
          <a:p>
            <a:pPr lvl="1"/>
            <a:r>
              <a:rPr lang="en-US" altLang="en-US" sz="1600" dirty="0"/>
              <a:t>Tilted disc </a:t>
            </a:r>
          </a:p>
          <a:p>
            <a:pPr lvl="1"/>
            <a:r>
              <a:rPr lang="en-US" altLang="en-US" sz="1600" dirty="0"/>
              <a:t>Myelinated Nerve </a:t>
            </a:r>
            <a:r>
              <a:rPr lang="en-US" altLang="en-US" sz="1600" dirty="0" err="1"/>
              <a:t>Fibre</a:t>
            </a:r>
            <a:endParaRPr lang="en-US" altLang="en-US" sz="1600" dirty="0"/>
          </a:p>
          <a:p>
            <a:pPr lvl="1"/>
            <a:endParaRPr lang="en-US" altLang="en-US" sz="1600" dirty="0"/>
          </a:p>
          <a:p>
            <a:pPr lvl="1"/>
            <a:r>
              <a:rPr lang="en-US" altLang="en-US" sz="1600" dirty="0"/>
              <a:t>Hypoplastic Optic disc </a:t>
            </a:r>
          </a:p>
          <a:p>
            <a:pPr lvl="1"/>
            <a:r>
              <a:rPr lang="en-US" altLang="en-US" sz="1600" dirty="0"/>
              <a:t>ONH Drusen</a:t>
            </a:r>
          </a:p>
          <a:p>
            <a:pPr lvl="1"/>
            <a:r>
              <a:rPr lang="en-US" altLang="en-US" sz="1600" dirty="0"/>
              <a:t>Morning Glory Syndrome</a:t>
            </a:r>
          </a:p>
          <a:p>
            <a:pPr lvl="1"/>
            <a:endParaRPr lang="en-US" altLang="en-US" sz="1600" dirty="0"/>
          </a:p>
          <a:p>
            <a:pPr lvl="1"/>
            <a:r>
              <a:rPr lang="en-US" altLang="en-US" sz="1600" dirty="0" err="1"/>
              <a:t>Bergmeister’s</a:t>
            </a:r>
            <a:r>
              <a:rPr lang="en-US" altLang="en-US" sz="1600" dirty="0"/>
              <a:t> Papilla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ECF35BDE-0F43-41DB-8C07-E8D02C4C54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040031"/>
            <a:ext cx="3187065" cy="249257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5EB17D-FD70-4CA4-BDE5-D8719933C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23896" y="1873655"/>
            <a:ext cx="2061210" cy="1555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B5FA583-D3D8-4DDE-97C0-56FFEB6E3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02" y="4043140"/>
            <a:ext cx="3304185" cy="26952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9E332D-4C88-4A94-A9CA-246C9EA88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03" y="3629755"/>
            <a:ext cx="4832240" cy="2380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C07BCB-6E3A-40AC-9C72-39E50D886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61" y="1475930"/>
            <a:ext cx="1734622" cy="233329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60D3FE0E-8408-43E7-95F3-9F75DAC4573E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610100" y="2642579"/>
            <a:ext cx="1281061" cy="350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024504FF-7EFB-4211-B0D0-B2234519F58B}"/>
              </a:ext>
            </a:extLst>
          </p:cNvPr>
          <p:cNvCxnSpPr>
            <a:cxnSpLocks/>
          </p:cNvCxnSpPr>
          <p:nvPr/>
        </p:nvCxnSpPr>
        <p:spPr>
          <a:xfrm>
            <a:off x="2190750" y="3276600"/>
            <a:ext cx="3619500" cy="587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0E88380E-65C1-4076-B844-06E2607AA52D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3195587" y="3738373"/>
            <a:ext cx="1936008" cy="304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46884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252AB0-8395-4400-856A-222C0076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365126"/>
            <a:ext cx="11033760" cy="5588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chemeClr val="hlink"/>
                </a:solidFill>
              </a:rPr>
              <a:t>PSEUDO-PAPILLEDEMA - DISC ELEVATION WITHOUT A TRUE SWELLING</a:t>
            </a:r>
            <a:endParaRPr lang="en-IN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E3894C-E183-4936-85E9-F3B5D0EC5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960" y="1021080"/>
            <a:ext cx="5654040" cy="5589270"/>
          </a:xfrm>
        </p:spPr>
        <p:txBody>
          <a:bodyPr>
            <a:normAutofit/>
          </a:bodyPr>
          <a:lstStyle/>
          <a:p>
            <a:r>
              <a:rPr lang="en-US" altLang="en-US" sz="1600" b="1" i="1" dirty="0" err="1"/>
              <a:t>Pseudopapilledema</a:t>
            </a:r>
            <a:r>
              <a:rPr lang="en-US" altLang="en-US" sz="1600" b="1" i="1" dirty="0"/>
              <a:t> is defined as anomalous elevation of one or both optic discs without edema of the retinal nerve fiber layer</a:t>
            </a:r>
          </a:p>
          <a:p>
            <a:endParaRPr lang="en-US" altLang="en-US" sz="1600" b="1" i="1" dirty="0"/>
          </a:p>
          <a:p>
            <a:endParaRPr lang="en-US" altLang="en-US" sz="1600" b="1" i="1" dirty="0"/>
          </a:p>
          <a:p>
            <a:r>
              <a:rPr lang="en-US" altLang="en-US" sz="1600" b="1" i="1" dirty="0"/>
              <a:t>OPTIC DISC ANOMALIES</a:t>
            </a:r>
            <a:r>
              <a:rPr lang="en-US" altLang="en-US" sz="1600" dirty="0"/>
              <a:t>:</a:t>
            </a:r>
          </a:p>
          <a:p>
            <a:pPr lvl="1"/>
            <a:r>
              <a:rPr lang="en-US" altLang="en-US" sz="1600" dirty="0"/>
              <a:t>Hypermetropic (Crowded) Optic disc</a:t>
            </a:r>
          </a:p>
          <a:p>
            <a:pPr lvl="1"/>
            <a:r>
              <a:rPr lang="en-US" altLang="en-US" sz="1600" dirty="0"/>
              <a:t>Tilted disc </a:t>
            </a:r>
          </a:p>
          <a:p>
            <a:pPr lvl="1"/>
            <a:r>
              <a:rPr lang="en-US" altLang="en-US" sz="1600" dirty="0"/>
              <a:t>Myelinated Nerve </a:t>
            </a:r>
            <a:r>
              <a:rPr lang="en-US" altLang="en-US" sz="1600" dirty="0" err="1"/>
              <a:t>Fibre</a:t>
            </a:r>
            <a:endParaRPr lang="en-US" altLang="en-US" sz="1600" dirty="0"/>
          </a:p>
          <a:p>
            <a:pPr lvl="1"/>
            <a:endParaRPr lang="en-US" altLang="en-US" sz="1600" dirty="0"/>
          </a:p>
          <a:p>
            <a:pPr lvl="1"/>
            <a:r>
              <a:rPr lang="en-US" altLang="en-US" sz="1600" dirty="0"/>
              <a:t>Hypoplastic Optic disc </a:t>
            </a:r>
          </a:p>
          <a:p>
            <a:pPr lvl="1"/>
            <a:r>
              <a:rPr lang="en-US" altLang="en-US" sz="1600" dirty="0"/>
              <a:t>ONH Drusen</a:t>
            </a:r>
          </a:p>
          <a:p>
            <a:pPr lvl="1"/>
            <a:r>
              <a:rPr lang="en-US" altLang="en-US" sz="1600" dirty="0"/>
              <a:t>Morning Glory Syndrome</a:t>
            </a:r>
          </a:p>
          <a:p>
            <a:pPr lvl="1"/>
            <a:endParaRPr lang="en-US" altLang="en-US" sz="1600" dirty="0"/>
          </a:p>
          <a:p>
            <a:pPr lvl="1"/>
            <a:r>
              <a:rPr lang="en-US" altLang="en-US" sz="1600" dirty="0" err="1"/>
              <a:t>Bergmeister’s</a:t>
            </a:r>
            <a:r>
              <a:rPr lang="en-US" altLang="en-US" sz="1600" dirty="0"/>
              <a:t> Papilla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ECF35BDE-0F43-41DB-8C07-E8D02C4C54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040031"/>
            <a:ext cx="3187065" cy="249257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5EB17D-FD70-4CA4-BDE5-D8719933C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23896" y="1873655"/>
            <a:ext cx="2061210" cy="155534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60D3FE0E-8408-43E7-95F3-9F75DAC4573E}"/>
              </a:ext>
            </a:extLst>
          </p:cNvPr>
          <p:cNvCxnSpPr>
            <a:cxnSpLocks/>
          </p:cNvCxnSpPr>
          <p:nvPr/>
        </p:nvCxnSpPr>
        <p:spPr>
          <a:xfrm>
            <a:off x="2081873" y="5464604"/>
            <a:ext cx="1544148" cy="480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0E88380E-65C1-4076-B844-06E2607AA52D}"/>
              </a:ext>
            </a:extLst>
          </p:cNvPr>
          <p:cNvCxnSpPr>
            <a:cxnSpLocks/>
          </p:cNvCxnSpPr>
          <p:nvPr/>
        </p:nvCxnSpPr>
        <p:spPr>
          <a:xfrm flipV="1">
            <a:off x="3161667" y="3377975"/>
            <a:ext cx="1238883" cy="708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25F6B379-0795-4844-B6B7-DFB8F6C935C4}"/>
              </a:ext>
            </a:extLst>
          </p:cNvPr>
          <p:cNvCxnSpPr>
            <a:cxnSpLocks/>
          </p:cNvCxnSpPr>
          <p:nvPr/>
        </p:nvCxnSpPr>
        <p:spPr>
          <a:xfrm flipV="1">
            <a:off x="3371850" y="4541043"/>
            <a:ext cx="3142446" cy="147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3B75DBC-006D-49B5-B51D-353444A89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21" y="4785843"/>
            <a:ext cx="3621405" cy="2027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3789884-C1D2-4D28-8FA5-3116F5FA8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54" y="1620729"/>
            <a:ext cx="3341064" cy="26755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AF87D76-7F6C-4C4E-85F2-363D527A5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80" y="3242275"/>
            <a:ext cx="2696437" cy="2247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20C602C-07F6-466C-8A1A-754551D98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4482330"/>
            <a:ext cx="3298115" cy="18801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3575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D17F1BCD-94C7-4928-80D6-BAEF2CC8A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8117927"/>
              </p:ext>
            </p:extLst>
          </p:nvPr>
        </p:nvGraphicFramePr>
        <p:xfrm>
          <a:off x="566940" y="86572"/>
          <a:ext cx="10530316" cy="6684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036">
                  <a:extLst>
                    <a:ext uri="{9D8B030D-6E8A-4147-A177-3AD203B41FA5}">
                      <a16:colId xmlns="" xmlns:a16="http://schemas.microsoft.com/office/drawing/2014/main" val="390435982"/>
                    </a:ext>
                  </a:extLst>
                </a:gridCol>
                <a:gridCol w="3851140">
                  <a:extLst>
                    <a:ext uri="{9D8B030D-6E8A-4147-A177-3AD203B41FA5}">
                      <a16:colId xmlns="" xmlns:a16="http://schemas.microsoft.com/office/drawing/2014/main" val="2932231057"/>
                    </a:ext>
                  </a:extLst>
                </a:gridCol>
                <a:gridCol w="3851140">
                  <a:extLst>
                    <a:ext uri="{9D8B030D-6E8A-4147-A177-3AD203B41FA5}">
                      <a16:colId xmlns="" xmlns:a16="http://schemas.microsoft.com/office/drawing/2014/main" val="4000665873"/>
                    </a:ext>
                  </a:extLst>
                </a:gridCol>
              </a:tblGrid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PAPILLEDEMA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PSEUDO-PAPILLEDEMA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5624374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CAUSE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Increase ICP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 err="1"/>
                        <a:t>Anomalies,Drusen</a:t>
                      </a:r>
                      <a:r>
                        <a:rPr lang="en-IN" sz="1400" dirty="0"/>
                        <a:t> etc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76033842"/>
                  </a:ext>
                </a:extLst>
              </a:tr>
              <a:tr h="182862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0598652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Vn COMPLAINTS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uncommon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Not 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58683023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LATERALITY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B/L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U/L or B/L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83895940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CLINICAL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Asymptomatic (but </a:t>
                      </a:r>
                      <a:r>
                        <a:rPr lang="en-IN" sz="1400" dirty="0" err="1"/>
                        <a:t>Headache,N,V</a:t>
                      </a:r>
                      <a:r>
                        <a:rPr lang="en-IN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Are co-incidental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0057614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6940539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DISC ELEVATION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Elevation of Disc + RNFL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Elevation confined to disc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9005371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DISC MARGIN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Blurring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Distinct (blurring uncommon)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0739011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DICS CUP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Loss of Cup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Small </a:t>
                      </a:r>
                      <a:r>
                        <a:rPr lang="en-IN" sz="1400" dirty="0" err="1"/>
                        <a:t>cupless</a:t>
                      </a:r>
                      <a:r>
                        <a:rPr lang="en-IN" sz="1400" dirty="0"/>
                        <a:t> disc is frequent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32897330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DISC VASCULARITY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 err="1"/>
                        <a:t>Hyperemic</a:t>
                      </a:r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Not </a:t>
                      </a:r>
                      <a:r>
                        <a:rPr lang="en-IN" sz="1400" dirty="0" err="1"/>
                        <a:t>Hyperemic</a:t>
                      </a:r>
                      <a:endParaRPr lang="en-IN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00772459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VESSEL AT DISC MARGIN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Blurred or Obscured by Swelling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Clearly Visible +/- Anomalous branching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8458100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SPONTANEOUS VENOUS 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Lost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May be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63413454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VENOUS CONGESTION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30772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PERIPAPILLARY H’GES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1497938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EXUDATES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5650390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/>
                        <a:t>Circumferential Retinal folds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98833093"/>
                  </a:ext>
                </a:extLst>
              </a:tr>
              <a:tr h="249537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7313773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COLOR VN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May be impaired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7095684"/>
                  </a:ext>
                </a:extLst>
              </a:tr>
              <a:tr h="299528">
                <a:tc>
                  <a:txBody>
                    <a:bodyPr/>
                    <a:lstStyle/>
                    <a:p>
                      <a:r>
                        <a:rPr lang="en-IN" sz="1400" dirty="0"/>
                        <a:t>VISUAL FIELD DEFECT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Enlarged Blindspot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10594912"/>
                  </a:ext>
                </a:extLst>
              </a:tr>
              <a:tr h="588856">
                <a:tc>
                  <a:txBody>
                    <a:bodyPr/>
                    <a:lstStyle/>
                    <a:p>
                      <a:r>
                        <a:rPr lang="en-IN" sz="1400" dirty="0"/>
                        <a:t>OTHER  </a:t>
                      </a:r>
                      <a:r>
                        <a:rPr lang="en-IN" sz="1400" dirty="0" err="1"/>
                        <a:t>Ix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/>
                        <a:t>Differentiate </a:t>
                      </a:r>
                      <a:r>
                        <a:rPr lang="en-IN" sz="1400" dirty="0" err="1"/>
                        <a:t>betn</a:t>
                      </a:r>
                      <a:r>
                        <a:rPr lang="en-IN" sz="1400" dirty="0"/>
                        <a:t> Papilledema and Papillitis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27671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66162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7699BA-A775-4A9E-8179-7CD75230D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C29F83BF-D0FD-4A4A-80FD-B44775BCD6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38" y="4023740"/>
            <a:ext cx="5367863" cy="2630927"/>
          </a:xfrm>
        </p:spPr>
      </p:pic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FD10B1E-5C60-4E3D-AC22-922FAF8DE1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39" y="1402675"/>
            <a:ext cx="5367862" cy="2621064"/>
          </a:xfrm>
        </p:spPr>
      </p:pic>
    </p:spTree>
    <p:extLst>
      <p:ext uri="{BB962C8B-B14F-4D97-AF65-F5344CB8AC3E}">
        <p14:creationId xmlns="" xmlns:p14="http://schemas.microsoft.com/office/powerpoint/2010/main" val="343313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CF42C6-9881-42A6-BA6A-41FA1EC2A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2121408"/>
            <a:ext cx="10058400" cy="1609344"/>
          </a:xfrm>
        </p:spPr>
        <p:txBody>
          <a:bodyPr/>
          <a:lstStyle/>
          <a:p>
            <a:r>
              <a:rPr lang="en-IN" dirty="0"/>
              <a:t>Papilledema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ADFC4C-D5F5-45FF-8CE1-02ED96C83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930157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EBF314-B749-4756-BC70-540A7F8B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65" y="223655"/>
            <a:ext cx="10058400" cy="662753"/>
          </a:xfrm>
        </p:spPr>
        <p:txBody>
          <a:bodyPr>
            <a:normAutofit/>
          </a:bodyPr>
          <a:lstStyle/>
          <a:p>
            <a:r>
              <a:rPr lang="en-IN" sz="3600" dirty="0"/>
              <a:t>True Disc </a:t>
            </a:r>
            <a:r>
              <a:rPr lang="en-IN" sz="3600" dirty="0" err="1"/>
              <a:t>edema</a:t>
            </a:r>
            <a:r>
              <a:rPr lang="en-IN" sz="3600" dirty="0"/>
              <a:t> – Papilledema – Most Common 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7E3554-E55C-42FC-9B31-F2BA9D7021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473" y="1026367"/>
            <a:ext cx="4450703" cy="5449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1400" b="1" dirty="0">
                <a:solidFill>
                  <a:srgbClr val="FF0000"/>
                </a:solidFill>
              </a:rPr>
              <a:t>COMMON</a:t>
            </a:r>
          </a:p>
          <a:p>
            <a:r>
              <a:rPr lang="en-IN" sz="1400" b="1" dirty="0"/>
              <a:t>Papilledema – CNS Causes</a:t>
            </a:r>
          </a:p>
          <a:p>
            <a:endParaRPr lang="en-IN" sz="1400" dirty="0"/>
          </a:p>
          <a:p>
            <a:r>
              <a:rPr lang="en-IN" sz="1400" dirty="0"/>
              <a:t>INFLAMMATORY - Optic Neuritis</a:t>
            </a:r>
          </a:p>
          <a:p>
            <a:endParaRPr lang="en-IN" sz="1400" dirty="0"/>
          </a:p>
          <a:p>
            <a:pPr>
              <a:lnSpc>
                <a:spcPct val="90000"/>
              </a:lnSpc>
            </a:pPr>
            <a:r>
              <a:rPr lang="en-US" altLang="en-US" sz="1400" dirty="0"/>
              <a:t>VASCULAR / ISCHEMIC</a:t>
            </a:r>
          </a:p>
          <a:p>
            <a:pPr>
              <a:lnSpc>
                <a:spcPct val="90000"/>
              </a:lnSpc>
            </a:pPr>
            <a:endParaRPr lang="en-US" alt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400" b="1" dirty="0">
                <a:solidFill>
                  <a:srgbClr val="FF0000"/>
                </a:solidFill>
              </a:rPr>
              <a:t>LESS COMMON</a:t>
            </a:r>
          </a:p>
          <a:p>
            <a:r>
              <a:rPr lang="en-US" altLang="en-US" sz="1400" dirty="0"/>
              <a:t>TOXIC/ METABOLIC/ NUTRITIONAL</a:t>
            </a:r>
          </a:p>
          <a:p>
            <a:endParaRPr lang="en-US" altLang="en-US" sz="1400" dirty="0"/>
          </a:p>
          <a:p>
            <a:r>
              <a:rPr lang="en-US" altLang="en-US" sz="1400" dirty="0"/>
              <a:t>TRAUMATIC </a:t>
            </a:r>
          </a:p>
          <a:p>
            <a:r>
              <a:rPr lang="en-US" altLang="en-US" sz="1400" dirty="0"/>
              <a:t>COMPRESSIVE </a:t>
            </a:r>
          </a:p>
          <a:p>
            <a:r>
              <a:rPr lang="en-US" altLang="en-US" sz="1400" dirty="0"/>
              <a:t>INFILTRATIVE </a:t>
            </a:r>
          </a:p>
          <a:p>
            <a:r>
              <a:rPr lang="en-US" altLang="en-US" sz="1400" dirty="0"/>
              <a:t>LEBER’S HEREDITARY</a:t>
            </a:r>
          </a:p>
          <a:p>
            <a:r>
              <a:rPr lang="en-US" altLang="en-US" sz="1400" dirty="0"/>
              <a:t>OCULAR HYPOTONY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1C095310-DA8A-4C5F-A075-DF5FF93F13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425" y="2165350"/>
            <a:ext cx="3875388" cy="3978275"/>
          </a:xfrm>
        </p:spPr>
      </p:pic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A8B7CFF5-52B0-45DC-A88B-CE4EA916C610}"/>
              </a:ext>
            </a:extLst>
          </p:cNvPr>
          <p:cNvSpPr/>
          <p:nvPr/>
        </p:nvSpPr>
        <p:spPr>
          <a:xfrm>
            <a:off x="3708975" y="1457009"/>
            <a:ext cx="1101013" cy="16631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732EFAE-79D6-4065-957F-7E0CE650ABA6}"/>
              </a:ext>
            </a:extLst>
          </p:cNvPr>
          <p:cNvSpPr txBox="1"/>
          <p:nvPr/>
        </p:nvSpPr>
        <p:spPr>
          <a:xfrm>
            <a:off x="5113176" y="1361759"/>
            <a:ext cx="28306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ETIOLOGY / CAUSES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/>
              <a:t>Space occupying Lesion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/>
              <a:t>Cerebral </a:t>
            </a:r>
            <a:r>
              <a:rPr lang="en-IN" sz="1600" dirty="0" err="1"/>
              <a:t>Edema</a:t>
            </a:r>
            <a:endParaRPr lang="en-I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/>
              <a:t>CSF	 – Inc </a:t>
            </a:r>
            <a:r>
              <a:rPr lang="en-IN" sz="1600" dirty="0" err="1"/>
              <a:t>prodn</a:t>
            </a:r>
            <a:endParaRPr lang="en-IN" sz="1600" dirty="0"/>
          </a:p>
          <a:p>
            <a:r>
              <a:rPr lang="en-IN" sz="1600" dirty="0"/>
              <a:t>		-- Dec Absorb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 err="1"/>
              <a:t>Miscell</a:t>
            </a:r>
            <a:endParaRPr lang="en-IN" sz="1600" dirty="0"/>
          </a:p>
          <a:p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BAFD7ED-175A-402C-950D-0FBEDC0D2046}"/>
              </a:ext>
            </a:extLst>
          </p:cNvPr>
          <p:cNvSpPr/>
          <p:nvPr/>
        </p:nvSpPr>
        <p:spPr>
          <a:xfrm>
            <a:off x="662473" y="1361759"/>
            <a:ext cx="3046502" cy="45041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844565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9992</TotalTime>
  <Words>2040</Words>
  <Application>Microsoft Office PowerPoint</Application>
  <PresentationFormat>Custom</PresentationFormat>
  <Paragraphs>576</Paragraphs>
  <Slides>29</Slides>
  <Notes>0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Wood Type</vt:lpstr>
      <vt:lpstr>Photo Editor Photo</vt:lpstr>
      <vt:lpstr>Optic Nerve</vt:lpstr>
      <vt:lpstr>Disc EDEMA - </vt:lpstr>
      <vt:lpstr>PSEUDO-PAPILLEDEMA - DISC ELEVATION WITHOUT A TRUE SWELLING</vt:lpstr>
      <vt:lpstr>PSEUDO-PAPILLEDEMA - DISC ELEVATION WITHOUT A TRUE SWELLING</vt:lpstr>
      <vt:lpstr>PSEUDO-PAPILLEDEMA - DISC ELEVATION WITHOUT A TRUE SWELLING</vt:lpstr>
      <vt:lpstr>Slide 6</vt:lpstr>
      <vt:lpstr>Slide 7</vt:lpstr>
      <vt:lpstr>Papilledema</vt:lpstr>
      <vt:lpstr>True Disc edema – Papilledema – Most Common cause</vt:lpstr>
      <vt:lpstr>Papilledema - CSF flow</vt:lpstr>
      <vt:lpstr>Causes of Raised ICP</vt:lpstr>
      <vt:lpstr>Papilledema – Stages</vt:lpstr>
      <vt:lpstr>Papilledema – clinical features</vt:lpstr>
      <vt:lpstr>Optic neuritis </vt:lpstr>
      <vt:lpstr>True Disc edema – </vt:lpstr>
      <vt:lpstr>Optic neuritis – etiology </vt:lpstr>
      <vt:lpstr>Optic neuritis</vt:lpstr>
      <vt:lpstr>Optic neuritis – special pointers</vt:lpstr>
      <vt:lpstr>Optic neuritis - investigations</vt:lpstr>
      <vt:lpstr>Optic neuritis - Treatment</vt:lpstr>
      <vt:lpstr>Neuro-retinitis</vt:lpstr>
      <vt:lpstr>Slide 22</vt:lpstr>
      <vt:lpstr>Other Atypical demyelinating pathologies</vt:lpstr>
      <vt:lpstr>Slide 24</vt:lpstr>
      <vt:lpstr>Anterior Ischemic optic neuropathy</vt:lpstr>
      <vt:lpstr>NA-AION          A-AION</vt:lpstr>
      <vt:lpstr>NA-AION          A-AION</vt:lpstr>
      <vt:lpstr>TOXIC OPTIC NEUROPATHIES</vt:lpstr>
      <vt:lpstr>NUTRITIONAL OPTIC NEUROPATHIES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 Nerve Head and Optic Nerve</dc:title>
  <dc:creator>Hetaj Sheth</dc:creator>
  <cp:lastModifiedBy>DELL</cp:lastModifiedBy>
  <cp:revision>52</cp:revision>
  <dcterms:created xsi:type="dcterms:W3CDTF">2021-09-19T12:14:50Z</dcterms:created>
  <dcterms:modified xsi:type="dcterms:W3CDTF">2022-04-26T09:12:39Z</dcterms:modified>
</cp:coreProperties>
</file>