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D3D43-47C5-4B70-97BD-A55CA3FC6428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B983-A538-48DE-A2C2-05CFF385A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 dirty="0">
                <a:solidFill>
                  <a:srgbClr val="000099"/>
                </a:solidFill>
              </a:rPr>
              <a:t>LACRIMAL </a:t>
            </a:r>
            <a:r>
              <a:rPr lang="en-US" sz="6000" dirty="0" smtClean="0">
                <a:solidFill>
                  <a:srgbClr val="000099"/>
                </a:solidFill>
              </a:rPr>
              <a:t>SYSTEM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6000" dirty="0">
              <a:solidFill>
                <a:srgbClr val="000099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990033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990033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990033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990033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990033"/>
                </a:solidFill>
              </a:rPr>
              <a:t>DR. H. D. AHIR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990033"/>
                </a:solidFill>
              </a:rPr>
              <a:t>ASSOCIATE PROFESSOR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990033"/>
                </a:solidFill>
              </a:rPr>
              <a:t>OPHTHALMOLOGY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6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000066"/>
                </a:solidFill>
              </a:rPr>
              <a:t>ACUTE DACRYOCYSTITIS</a:t>
            </a:r>
            <a:br>
              <a:rPr lang="en-US" sz="4000">
                <a:solidFill>
                  <a:srgbClr val="000066"/>
                </a:solidFill>
              </a:rPr>
            </a:br>
            <a:r>
              <a:rPr lang="en-US" sz="4000">
                <a:solidFill>
                  <a:srgbClr val="000066"/>
                </a:solidFill>
              </a:rPr>
              <a:t>(CONTD)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A50021"/>
                </a:solidFill>
              </a:rPr>
              <a:t>COMPLICATIONS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8000"/>
                </a:solidFill>
              </a:rPr>
              <a:t>Conjunctivitis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8000"/>
                </a:solidFill>
              </a:rPr>
              <a:t>Corneal ulcer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8000"/>
                </a:solidFill>
              </a:rPr>
              <a:t>Osteomyelitis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8000"/>
                </a:solidFill>
              </a:rPr>
              <a:t>Orbital cellulitis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8000"/>
                </a:solidFill>
              </a:rPr>
              <a:t>Cavernous sinus thrombosis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8000"/>
                </a:solidFill>
              </a:rPr>
              <a:t>Lid abscess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8000"/>
                </a:solidFill>
              </a:rPr>
              <a:t>Septicaemia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8000"/>
                </a:solidFill>
              </a:rPr>
              <a:t>Chronic dacryocystitis with fistula or sinus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CHRONIC DACRYOCYSTITIS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660033"/>
                </a:solidFill>
              </a:rPr>
              <a:t>AETIOLOGY: OBSTRUCTION at JN--&gt; INFECTION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ORGANISMS:</a:t>
            </a:r>
            <a:r>
              <a:rPr lang="en-US" sz="2400"/>
              <a:t> Same as in acute case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FEMALES&gt;MALES</a:t>
            </a:r>
            <a:r>
              <a:rPr lang="en-US" sz="2400"/>
              <a:t>  Narrow NLD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SYMPTOMS: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8000"/>
                </a:solidFill>
              </a:rPr>
              <a:t>Watering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8000"/>
                </a:solidFill>
              </a:rPr>
              <a:t>Discharge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8000"/>
                </a:solidFill>
              </a:rPr>
              <a:t>Swelling over sac area- mucocoele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8000"/>
                </a:solidFill>
              </a:rPr>
              <a:t>Redness over medial canthus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SIGNS: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8000"/>
                </a:solidFill>
              </a:rPr>
              <a:t>Prominent tear film</a:t>
            </a:r>
          </a:p>
          <a:p>
            <a:pPr>
              <a:lnSpc>
                <a:spcPct val="80000"/>
              </a:lnSpc>
            </a:pPr>
            <a:r>
              <a:rPr lang="en-US" sz="2400" u="sng">
                <a:solidFill>
                  <a:srgbClr val="008000"/>
                </a:solidFill>
              </a:rPr>
              <a:t>Discharge</a:t>
            </a:r>
            <a:r>
              <a:rPr lang="en-US" sz="2400">
                <a:solidFill>
                  <a:srgbClr val="008000"/>
                </a:solidFill>
              </a:rPr>
              <a:t> mucoid/mucopurulent </a:t>
            </a:r>
          </a:p>
          <a:p>
            <a:pPr>
              <a:lnSpc>
                <a:spcPct val="80000"/>
              </a:lnSpc>
            </a:pPr>
            <a:r>
              <a:rPr lang="en-US" sz="2400" u="sng">
                <a:solidFill>
                  <a:srgbClr val="008000"/>
                </a:solidFill>
              </a:rPr>
              <a:t>Swelling over sac area-Below medial palp.ligament</a:t>
            </a:r>
          </a:p>
          <a:p>
            <a:pPr>
              <a:lnSpc>
                <a:spcPct val="80000"/>
              </a:lnSpc>
            </a:pPr>
            <a:r>
              <a:rPr lang="en-US" sz="2400" u="sng">
                <a:solidFill>
                  <a:srgbClr val="008000"/>
                </a:solidFill>
              </a:rPr>
              <a:t>Regurgitation of mucous on pressing over sac area</a:t>
            </a:r>
            <a:r>
              <a:rPr lang="en-US" sz="2400">
                <a:solidFill>
                  <a:srgbClr val="008000"/>
                </a:solidFill>
              </a:rPr>
              <a:t> with subsidence of the swelling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INVESTIGATIONS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1. JONES DYE TEST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Fluorescein dye instilled in eye. Cotton swab put in nose. Look for staining of swab after 5 minutes. If stain –positive –</a:t>
            </a:r>
            <a:r>
              <a:rPr lang="en-US" sz="2400">
                <a:solidFill>
                  <a:srgbClr val="008000"/>
                </a:solidFill>
              </a:rPr>
              <a:t>PATENT.  If negative-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2. JONES DYE TEST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DO SAC SYRINGING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If comes in nose/throat –positive-</a:t>
            </a:r>
            <a:r>
              <a:rPr lang="en-US" sz="2400">
                <a:solidFill>
                  <a:srgbClr val="008000"/>
                </a:solidFill>
              </a:rPr>
              <a:t>FUNCTIONAL BLOCK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If does not come in throat- negative-</a:t>
            </a:r>
            <a:r>
              <a:rPr lang="en-US" sz="2400">
                <a:solidFill>
                  <a:srgbClr val="000066"/>
                </a:solidFill>
              </a:rPr>
              <a:t>ORGANIC</a:t>
            </a:r>
            <a:r>
              <a:rPr lang="en-US" sz="2400"/>
              <a:t> </a:t>
            </a:r>
            <a:r>
              <a:rPr lang="en-US" sz="2400">
                <a:solidFill>
                  <a:srgbClr val="000066"/>
                </a:solidFill>
              </a:rPr>
              <a:t>BLOCK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3. DYE DISAPPEARANCE TEST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   </a:t>
            </a:r>
            <a:r>
              <a:rPr lang="en-US" sz="2400"/>
              <a:t>Dye remains in conjunctival sac after 5 minutes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4. DCG –DACRYOCYSTOGRAPHY</a:t>
            </a:r>
            <a:r>
              <a:rPr lang="en-US" sz="2400"/>
              <a:t> –X-Ray of lacrimal passages after injecting radio-opaque dye in it.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ADVANTAGE: </a:t>
            </a:r>
            <a:r>
              <a:rPr lang="en-US" sz="2400">
                <a:solidFill>
                  <a:srgbClr val="008000"/>
                </a:solidFill>
              </a:rPr>
              <a:t>Exact site of blockage, diverticulum's, growth, sinus, fistula</a:t>
            </a:r>
            <a:r>
              <a:rPr lang="en-US" sz="2400"/>
              <a:t> –clearly seen with records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Modified DCG- MacroDCG, Substraction DCG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u="sng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TREATMENT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1.  SYSTEMIC AND LOCAL ANTIBIOTICS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2.  SURGERY –</a:t>
            </a:r>
            <a:r>
              <a:rPr lang="en-US" sz="2400"/>
              <a:t> </a:t>
            </a:r>
            <a:r>
              <a:rPr lang="en-US" sz="2400" b="1" u="sng">
                <a:solidFill>
                  <a:srgbClr val="000066"/>
                </a:solidFill>
              </a:rPr>
              <a:t>DCR – DacryoCystoRhinostomy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Types:- TOTI’S-Flaps not sutured.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           - DUPY DUTEMPS-Flaps sutured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COMPLICATIONS OF DCR SURGERY</a:t>
            </a:r>
          </a:p>
          <a:p>
            <a:pPr>
              <a:lnSpc>
                <a:spcPct val="80000"/>
              </a:lnSpc>
            </a:pPr>
            <a:r>
              <a:rPr lang="en-US" sz="2400"/>
              <a:t>Failure of surgery</a:t>
            </a:r>
          </a:p>
          <a:p>
            <a:pPr>
              <a:lnSpc>
                <a:spcPct val="80000"/>
              </a:lnSpc>
            </a:pPr>
            <a:r>
              <a:rPr lang="en-US" sz="2400"/>
              <a:t>Ectropion of lower lid</a:t>
            </a:r>
          </a:p>
          <a:p>
            <a:pPr>
              <a:lnSpc>
                <a:spcPct val="80000"/>
              </a:lnSpc>
            </a:pPr>
            <a:r>
              <a:rPr lang="en-US" sz="2400"/>
              <a:t>Sinusitis</a:t>
            </a:r>
          </a:p>
          <a:p>
            <a:pPr>
              <a:lnSpc>
                <a:spcPct val="80000"/>
              </a:lnSpc>
            </a:pPr>
            <a:r>
              <a:rPr lang="en-US" sz="2400"/>
              <a:t>Orbital cellulitis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CONTRAINDICATIONS OF DCR SURGERY</a:t>
            </a:r>
          </a:p>
          <a:p>
            <a:pPr>
              <a:lnSpc>
                <a:spcPct val="80000"/>
              </a:lnSpc>
            </a:pPr>
            <a:r>
              <a:rPr lang="en-US" sz="2400" b="1"/>
              <a:t>Sac malignancy,</a:t>
            </a:r>
            <a:r>
              <a:rPr 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sz="2400"/>
              <a:t>Chronic infll of sac (TB,Syphilis)</a:t>
            </a:r>
          </a:p>
          <a:p>
            <a:pPr>
              <a:lnSpc>
                <a:spcPct val="80000"/>
              </a:lnSpc>
            </a:pPr>
            <a:r>
              <a:rPr lang="en-US" sz="2400"/>
              <a:t>ENT Conditions-Atropic rhinitis, Deviated nasal septum, Hypertrophied conches or inferior turbinate, large polyp</a:t>
            </a:r>
          </a:p>
          <a:p>
            <a:pPr>
              <a:lnSpc>
                <a:spcPct val="80000"/>
              </a:lnSpc>
            </a:pPr>
            <a:r>
              <a:rPr lang="en-US" sz="2400"/>
              <a:t>Small ,fibrosed shrunken sac</a:t>
            </a:r>
          </a:p>
          <a:p>
            <a:pPr>
              <a:lnSpc>
                <a:spcPct val="80000"/>
              </a:lnSpc>
            </a:pPr>
            <a:r>
              <a:rPr lang="en-US" sz="2400"/>
              <a:t>Resurgery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DSCN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DSCN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DSC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DSCN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TREATMENT (CONTD)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rgbClr val="000066"/>
                </a:solidFill>
              </a:rPr>
              <a:t>DC-(DACRYOCTECTOMY)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008000"/>
                </a:solidFill>
              </a:rPr>
              <a:t>Lacrimal sac is totally removed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008000"/>
                </a:solidFill>
              </a:rPr>
              <a:t>In conditions mentioned earlier (contraindications of DCR) as </a:t>
            </a:r>
            <a:r>
              <a:rPr lang="en-US" sz="2800" b="1">
                <a:solidFill>
                  <a:srgbClr val="008000"/>
                </a:solidFill>
              </a:rPr>
              <a:t>sac malignancy</a:t>
            </a:r>
            <a:r>
              <a:rPr lang="en-US" sz="2800">
                <a:solidFill>
                  <a:srgbClr val="008000"/>
                </a:solidFill>
              </a:rPr>
              <a:t> etc.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rgbClr val="A50021"/>
                </a:solidFill>
              </a:rPr>
              <a:t>MODIFICATIONS OF DCR SURGERY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8000"/>
                </a:solidFill>
              </a:rPr>
              <a:t>CANALICULO-DCR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8000"/>
                </a:solidFill>
              </a:rPr>
              <a:t>CONJUNCTIVO-DCR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8000"/>
                </a:solidFill>
              </a:rPr>
              <a:t>PAWAR’S IMPLANT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8000"/>
                </a:solidFill>
              </a:rPr>
              <a:t>ENDONASAL DCR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8000"/>
                </a:solidFill>
              </a:rPr>
              <a:t>ENDOLASER DCR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CHRONIC DACRYOCYSTITIS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>
                <a:solidFill>
                  <a:srgbClr val="A50021"/>
                </a:solidFill>
              </a:rPr>
              <a:t>IMPORTANCE (SIGNIFICANCE)</a:t>
            </a:r>
          </a:p>
          <a:p>
            <a:r>
              <a:rPr lang="en-US"/>
              <a:t>Common cause of watering</a:t>
            </a:r>
          </a:p>
          <a:p>
            <a:r>
              <a:rPr lang="en-US"/>
              <a:t>Causes chronic conjunctivitis</a:t>
            </a:r>
          </a:p>
          <a:p>
            <a:r>
              <a:rPr lang="en-US"/>
              <a:t>Cause for non-healing corneal ulcer</a:t>
            </a:r>
          </a:p>
          <a:p>
            <a:r>
              <a:rPr lang="en-US"/>
              <a:t>No intraocular surgery can be performed in presence of chronic dacryocystitis ---&gt; leads to </a:t>
            </a:r>
            <a:r>
              <a:rPr lang="en-US" b="1">
                <a:solidFill>
                  <a:srgbClr val="FF3300"/>
                </a:solidFill>
              </a:rPr>
              <a:t>ENDOPHTHALMITIS</a:t>
            </a:r>
          </a:p>
          <a:p>
            <a:pPr>
              <a:buFontTx/>
              <a:buNone/>
            </a:pPr>
            <a:r>
              <a:rPr lang="en-US" b="1">
                <a:solidFill>
                  <a:srgbClr val="FF3300"/>
                </a:solidFill>
              </a:rPr>
              <a:t>                      -----------------------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WATERING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A. HYPERSECRETION    </a:t>
            </a:r>
          </a:p>
          <a:p>
            <a:pPr>
              <a:buFontTx/>
              <a:buNone/>
            </a:pPr>
            <a:r>
              <a:rPr lang="en-US"/>
              <a:t>        - Increased secretion of tears</a:t>
            </a:r>
          </a:p>
          <a:p>
            <a:pPr>
              <a:buFontTx/>
              <a:buNone/>
            </a:pPr>
            <a:r>
              <a:rPr lang="en-US"/>
              <a:t>        - (secretary system)</a:t>
            </a:r>
          </a:p>
          <a:p>
            <a:r>
              <a:rPr lang="en-US"/>
              <a:t>B.  EPIPHORA</a:t>
            </a:r>
          </a:p>
          <a:p>
            <a:pPr>
              <a:buFontTx/>
              <a:buNone/>
            </a:pPr>
            <a:r>
              <a:rPr lang="en-US"/>
              <a:t>        - Due to defective drainage</a:t>
            </a:r>
          </a:p>
          <a:p>
            <a:pPr>
              <a:buFontTx/>
              <a:buNone/>
            </a:pPr>
            <a:r>
              <a:rPr lang="en-US"/>
              <a:t>        -  (excretory system)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endParaRPr lang="en-US"/>
          </a:p>
        </p:txBody>
      </p:sp>
      <p:pic>
        <p:nvPicPr>
          <p:cNvPr id="26628" name="Picture 4" descr="DSCN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7620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u="sng">
                <a:solidFill>
                  <a:schemeClr val="accent2"/>
                </a:solidFill>
              </a:rPr>
              <a:t>LACRIMAL DRAINAGE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THE MOST COMMON SYMPTOM IS </a:t>
            </a:r>
            <a:r>
              <a:rPr lang="en-US" sz="2800" u="sng">
                <a:solidFill>
                  <a:schemeClr val="hlink"/>
                </a:solidFill>
              </a:rPr>
              <a:t>WATERING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u="sng">
                <a:solidFill>
                  <a:srgbClr val="A50021"/>
                </a:solidFill>
              </a:rPr>
              <a:t>EPIPHORA</a:t>
            </a:r>
            <a:r>
              <a:rPr lang="en-US" sz="2800">
                <a:solidFill>
                  <a:srgbClr val="A50021"/>
                </a:solidFill>
              </a:rPr>
              <a:t>:</a:t>
            </a:r>
            <a:r>
              <a:rPr lang="en-US" sz="2800"/>
              <a:t> Watering due to obstruction, stenosis, malposition of puncta or functional disorders of lacrimal passages.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u="sng">
                <a:solidFill>
                  <a:schemeClr val="accent2"/>
                </a:solidFill>
              </a:rPr>
              <a:t>CAUSES: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u="sng">
                <a:solidFill>
                  <a:srgbClr val="A50021"/>
                </a:solidFill>
              </a:rPr>
              <a:t>PUNCTA:</a:t>
            </a:r>
            <a:r>
              <a:rPr lang="en-US" sz="2800"/>
              <a:t> Absence, stenosis, foreign bodies (cilia) or malposition (Ectropion)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   Treatment :Treatment of the  cause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u="sng">
                <a:solidFill>
                  <a:srgbClr val="A50021"/>
                </a:solidFill>
              </a:rPr>
              <a:t>CANALICULI:</a:t>
            </a:r>
            <a:r>
              <a:rPr lang="en-US" sz="2800"/>
              <a:t> Occlusion-slit open the canaliculi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u="sng">
                <a:solidFill>
                  <a:srgbClr val="A50021"/>
                </a:solidFill>
              </a:rPr>
              <a:t>LACRIMAL SAC AND NASOLACRIMAL DUCT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   </a:t>
            </a:r>
            <a:r>
              <a:rPr lang="en-US" sz="2800">
                <a:solidFill>
                  <a:schemeClr val="accent2"/>
                </a:solidFill>
              </a:rPr>
              <a:t>(Most common cause in adult and child)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  -Congenital blockage of nasolacrimal duct in child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  -Chronic dacryocystitis in adult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333399"/>
                </a:solidFill>
              </a:rPr>
              <a:t>CONGENITAL DACRYOCYSTITIS</a:t>
            </a:r>
            <a:br>
              <a:rPr lang="en-US" sz="4000">
                <a:solidFill>
                  <a:srgbClr val="333399"/>
                </a:solidFill>
              </a:rPr>
            </a:br>
            <a:r>
              <a:rPr lang="en-US" sz="4000">
                <a:solidFill>
                  <a:srgbClr val="333399"/>
                </a:solidFill>
              </a:rPr>
              <a:t>(NLD BLOCKAGE)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600"/>
              <a:t>Present since birth;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/>
              <a:t> </a:t>
            </a:r>
            <a:r>
              <a:rPr lang="en-US" sz="3600">
                <a:solidFill>
                  <a:schemeClr val="accent2"/>
                </a:solidFill>
              </a:rPr>
              <a:t>AETIOLOGY: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008000"/>
                </a:solidFill>
              </a:rPr>
              <a:t>Non-canalization of lower end of NLD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008000"/>
                </a:solidFill>
              </a:rPr>
              <a:t>Presence of septa 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008000"/>
                </a:solidFill>
              </a:rPr>
              <a:t>Debris or mucosa in duct</a:t>
            </a:r>
            <a:r>
              <a:rPr lang="en-US" sz="36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/>
              <a:t>Symptoms are: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008000"/>
                </a:solidFill>
              </a:rPr>
              <a:t>Watering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008000"/>
                </a:solidFill>
              </a:rPr>
              <a:t>Discharge 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008000"/>
                </a:solidFill>
              </a:rPr>
              <a:t>Photophobia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CONGENITAL DACRYOCYSTITIS</a:t>
            </a:r>
            <a:br>
              <a:rPr lang="en-US" sz="4000"/>
            </a:br>
            <a:r>
              <a:rPr lang="en-US" sz="2400"/>
              <a:t>(CONTD)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u="sng">
                <a:solidFill>
                  <a:srgbClr val="A50021"/>
                </a:solidFill>
              </a:rPr>
              <a:t>TREATMENT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8000"/>
                </a:solidFill>
              </a:rPr>
              <a:t>Local antibiotic drops and ointment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8000"/>
                </a:solidFill>
              </a:rPr>
              <a:t>Systemic antibiotics if infection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8000"/>
                </a:solidFill>
              </a:rPr>
              <a:t>Massage over sac area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8000"/>
                </a:solidFill>
              </a:rPr>
              <a:t>If no relief – </a:t>
            </a:r>
            <a:r>
              <a:rPr lang="en-US" sz="2800">
                <a:solidFill>
                  <a:srgbClr val="000099"/>
                </a:solidFill>
              </a:rPr>
              <a:t>PROBING OF NLD after 1 year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008000"/>
                </a:solidFill>
              </a:rPr>
              <a:t>    under G. A. ( Downwards, outwards and backwards) with Bowman’s Probe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008000"/>
                </a:solidFill>
              </a:rPr>
              <a:t>   </a:t>
            </a:r>
            <a:r>
              <a:rPr lang="en-US" sz="2800" u="sng">
                <a:solidFill>
                  <a:srgbClr val="008000"/>
                </a:solidFill>
              </a:rPr>
              <a:t>Complications</a:t>
            </a:r>
            <a:r>
              <a:rPr lang="en-US" sz="2800">
                <a:solidFill>
                  <a:srgbClr val="008000"/>
                </a:solidFill>
              </a:rPr>
              <a:t>-False passage, Perforation of palate and Failure of surgery- </a:t>
            </a:r>
            <a:r>
              <a:rPr lang="en-US" sz="2800">
                <a:solidFill>
                  <a:srgbClr val="000099"/>
                </a:solidFill>
              </a:rPr>
              <a:t>Rpt Probing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8000"/>
                </a:solidFill>
              </a:rPr>
              <a:t>If no relief after 2-3 times probing then go for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99"/>
                </a:solidFill>
              </a:rPr>
              <a:t>DCR-</a:t>
            </a:r>
            <a:r>
              <a:rPr lang="en-US" sz="2800">
                <a:solidFill>
                  <a:srgbClr val="008000"/>
                </a:solidFill>
              </a:rPr>
              <a:t>DacryoCystoRhinostomy as for adult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000066"/>
                </a:solidFill>
              </a:rPr>
              <a:t>INFLAMMATION OF SAC</a:t>
            </a:r>
            <a:br>
              <a:rPr lang="en-US" sz="4000">
                <a:solidFill>
                  <a:srgbClr val="000066"/>
                </a:solidFill>
              </a:rPr>
            </a:br>
            <a:r>
              <a:rPr lang="en-US" sz="4000">
                <a:solidFill>
                  <a:srgbClr val="000066"/>
                </a:solidFill>
              </a:rPr>
              <a:t>(DACRYOCYSTITIS)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03366"/>
                </a:solidFill>
              </a:rPr>
              <a:t>ACUTE DACRYOCYSTITIS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008000"/>
                </a:solidFill>
              </a:rPr>
              <a:t>Acute purulent inflammation of sac with painful swelling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AETIOLOGY: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-Exacerbation of chronic dacryocystitis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-Spread of infection from nose, sinuses or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bones surrounding it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ORGANISMS</a:t>
            </a:r>
            <a:r>
              <a:rPr lang="en-US" sz="2400">
                <a:solidFill>
                  <a:srgbClr val="A50021"/>
                </a:solidFill>
              </a:rPr>
              <a:t>:</a:t>
            </a:r>
            <a:r>
              <a:rPr lang="en-US" sz="2400"/>
              <a:t> Staphylococci, streptococci, pneumococci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/>
              <a:t>STAGES: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STAGE 1 CELLULITIS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Painful, red, hot swelling over sac area with surrounding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oedema spreading to lower lid and cheek with watering and discharge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Systemic manifestations like fever and malaise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Ac dacryocyst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324600" cy="447675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000066"/>
                </a:solidFill>
              </a:rPr>
              <a:t>ACUTE DACRYOCYSTITIS (CONTD)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A50021"/>
                </a:solidFill>
              </a:rPr>
              <a:t>STAGE 2- LACRIMAL ABSCESS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A50021"/>
                </a:solidFill>
              </a:rPr>
              <a:t>  </a:t>
            </a:r>
            <a:r>
              <a:rPr lang="en-US" sz="2800">
                <a:solidFill>
                  <a:srgbClr val="008000"/>
                </a:solidFill>
              </a:rPr>
              <a:t>Blockage of canaliculi and NLD -&gt;Pus collection in sac-&gt; Rupture at lower end -&gt; Pericystitis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A50021"/>
                </a:solidFill>
              </a:rPr>
              <a:t>STAGE 3- FISTULA FORMATION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A50021"/>
                </a:solidFill>
              </a:rPr>
              <a:t>TREATMENT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99"/>
                </a:solidFill>
              </a:rPr>
              <a:t>Ophthalmic emergency</a:t>
            </a:r>
          </a:p>
          <a:p>
            <a:pPr>
              <a:lnSpc>
                <a:spcPct val="80000"/>
              </a:lnSpc>
            </a:pPr>
            <a:r>
              <a:rPr lang="en-US" sz="2800" u="sng">
                <a:solidFill>
                  <a:srgbClr val="000099"/>
                </a:solidFill>
              </a:rPr>
              <a:t>No syringing or probing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8000"/>
                </a:solidFill>
              </a:rPr>
              <a:t>Local and systemic antibiotics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8000"/>
                </a:solidFill>
              </a:rPr>
              <a:t>Anti-inflammatory analgesics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8000"/>
                </a:solidFill>
              </a:rPr>
              <a:t>Hot fomentation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8000"/>
                </a:solidFill>
              </a:rPr>
              <a:t>If pus pointing &gt; drainage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8000"/>
                </a:solidFill>
              </a:rPr>
              <a:t>If fistula formation &gt; on healing </a:t>
            </a:r>
            <a:r>
              <a:rPr lang="en-US" sz="2800">
                <a:solidFill>
                  <a:srgbClr val="000099"/>
                </a:solidFill>
              </a:rPr>
              <a:t>DCR with fistulectomy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720</Words>
  <Application>Microsoft Office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WATERING</vt:lpstr>
      <vt:lpstr>Slide 3</vt:lpstr>
      <vt:lpstr>LACRIMAL DRAINAGE SYSTEM</vt:lpstr>
      <vt:lpstr>CONGENITAL DACRYOCYSTITIS (NLD BLOCKAGE)</vt:lpstr>
      <vt:lpstr>CONGENITAL DACRYOCYSTITIS (CONTD)</vt:lpstr>
      <vt:lpstr>INFLAMMATION OF SAC (DACRYOCYSTITIS)</vt:lpstr>
      <vt:lpstr>Slide 8</vt:lpstr>
      <vt:lpstr>ACUTE DACRYOCYSTITIS (CONTD)</vt:lpstr>
      <vt:lpstr>ACUTE DACRYOCYSTITIS (CONTD)</vt:lpstr>
      <vt:lpstr>CHRONIC DACRYOCYSTITIS</vt:lpstr>
      <vt:lpstr>INVESTIGATIONS</vt:lpstr>
      <vt:lpstr>TREATMENT</vt:lpstr>
      <vt:lpstr>Slide 14</vt:lpstr>
      <vt:lpstr>Slide 15</vt:lpstr>
      <vt:lpstr>Slide 16</vt:lpstr>
      <vt:lpstr>Slide 17</vt:lpstr>
      <vt:lpstr>TREATMENT (CONTD)</vt:lpstr>
      <vt:lpstr>CHRONIC DACRYOCYSTITIS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2021-10-19T10:22:33Z</dcterms:created>
  <dcterms:modified xsi:type="dcterms:W3CDTF">2022-04-26T07:37:46Z</dcterms:modified>
</cp:coreProperties>
</file>