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03/01/2022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9032" y="2426284"/>
            <a:ext cx="481457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spc="-90" smtClean="0">
                <a:solidFill>
                  <a:srgbClr val="943735"/>
                </a:solidFill>
                <a:latin typeface="Gabriola"/>
                <a:cs typeface="Gabriola"/>
              </a:rPr>
              <a:t> </a:t>
            </a:r>
            <a:r>
              <a:rPr lang="en-US" sz="5400" b="0" spc="-90" dirty="0" smtClean="0">
                <a:solidFill>
                  <a:srgbClr val="943735"/>
                </a:solidFill>
                <a:latin typeface="Gabriola"/>
                <a:cs typeface="Gabriola"/>
              </a:rPr>
              <a:t>S</a:t>
            </a:r>
            <a:r>
              <a:rPr sz="5400" b="0" smtClean="0">
                <a:solidFill>
                  <a:srgbClr val="943735"/>
                </a:solidFill>
                <a:latin typeface="Gabriola"/>
                <a:cs typeface="Gabriola"/>
              </a:rPr>
              <a:t>quint</a:t>
            </a:r>
            <a:endParaRPr sz="540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3229" y="3753633"/>
            <a:ext cx="4716780" cy="1265731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90"/>
              </a:spcBef>
            </a:pPr>
            <a:r>
              <a:rPr lang="en-US" sz="3200" spc="-45" dirty="0" smtClean="0">
                <a:solidFill>
                  <a:srgbClr val="E36C09"/>
                </a:solidFill>
                <a:latin typeface="Calibri"/>
                <a:cs typeface="Calibri"/>
              </a:rPr>
              <a:t>By-</a:t>
            </a:r>
            <a:r>
              <a:rPr lang="en-US" sz="3200" spc="-45" dirty="0" err="1" smtClean="0">
                <a:solidFill>
                  <a:srgbClr val="E36C09"/>
                </a:solidFill>
                <a:latin typeface="Calibri"/>
                <a:cs typeface="Calibri"/>
              </a:rPr>
              <a:t>Dr.PUNIT</a:t>
            </a:r>
            <a:r>
              <a:rPr lang="en-US" sz="3200" spc="-45" smtClean="0">
                <a:solidFill>
                  <a:srgbClr val="E36C09"/>
                </a:solidFill>
                <a:latin typeface="Calibri"/>
                <a:cs typeface="Calibri"/>
              </a:rPr>
              <a:t> SINGH</a:t>
            </a:r>
            <a:endParaRPr lang="en-US" sz="3200" spc="-45" smtClean="0">
              <a:solidFill>
                <a:srgbClr val="E36C09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90"/>
              </a:spcBef>
            </a:pP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4444" y="192150"/>
            <a:ext cx="65970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Binocular </a:t>
            </a:r>
            <a:r>
              <a:rPr sz="4000" i="1" spc="-10" dirty="0">
                <a:latin typeface="Calibri"/>
                <a:cs typeface="Calibri"/>
              </a:rPr>
              <a:t>movements-</a:t>
            </a:r>
            <a:r>
              <a:rPr sz="4000" i="1" spc="-25" dirty="0">
                <a:latin typeface="Calibri"/>
                <a:cs typeface="Calibri"/>
              </a:rPr>
              <a:t> </a:t>
            </a:r>
            <a:r>
              <a:rPr sz="4000" b="0" spc="-40" dirty="0">
                <a:latin typeface="Calibri"/>
                <a:cs typeface="Calibri"/>
              </a:rPr>
              <a:t>Versions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3980179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Dextroversion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 </a:t>
            </a:r>
            <a:r>
              <a:rPr sz="3200" i="1" spc="-5" dirty="0">
                <a:latin typeface="Calibri"/>
                <a:cs typeface="Calibri"/>
              </a:rPr>
              <a:t>Levoversion.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Supraversion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4.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Infraversion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5.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Dextrocycloversion.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6.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Levocycloversion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3450" y="461899"/>
            <a:ext cx="7675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dirty="0">
                <a:latin typeface="Calibri"/>
                <a:cs typeface="Calibri"/>
              </a:rPr>
              <a:t>Binocular </a:t>
            </a:r>
            <a:r>
              <a:rPr i="1" spc="-5" dirty="0">
                <a:latin typeface="Calibri"/>
                <a:cs typeface="Calibri"/>
              </a:rPr>
              <a:t>movements-</a:t>
            </a:r>
            <a:r>
              <a:rPr i="1" spc="-75" dirty="0">
                <a:latin typeface="Calibri"/>
                <a:cs typeface="Calibri"/>
              </a:rPr>
              <a:t> </a:t>
            </a:r>
            <a:r>
              <a:rPr b="0" spc="-35" dirty="0">
                <a:latin typeface="Calibri"/>
                <a:cs typeface="Calibri"/>
              </a:rPr>
              <a:t>Vergences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778379"/>
            <a:ext cx="2883535" cy="1684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Convergence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Divergence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0080" y="461899"/>
            <a:ext cx="63277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BINOCULAR SINGLE</a:t>
            </a:r>
            <a:r>
              <a:rPr spc="-90" dirty="0"/>
              <a:t> </a:t>
            </a:r>
            <a:r>
              <a:rPr spc="-5" dirty="0"/>
              <a:t>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6593"/>
            <a:ext cx="78613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spc="-15" dirty="0">
                <a:solidFill>
                  <a:srgbClr val="FF0000"/>
                </a:solidFill>
                <a:latin typeface="Calibri"/>
                <a:cs typeface="Calibri"/>
              </a:rPr>
              <a:t>Grades </a:t>
            </a:r>
            <a:r>
              <a:rPr sz="4400" b="1" spc="-10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400" b="1" dirty="0">
                <a:solidFill>
                  <a:srgbClr val="FF0000"/>
                </a:solidFill>
                <a:latin typeface="Calibri"/>
                <a:cs typeface="Calibri"/>
              </a:rPr>
              <a:t>binocular </a:t>
            </a:r>
            <a:r>
              <a:rPr sz="4400" b="1" spc="-5" dirty="0">
                <a:solidFill>
                  <a:srgbClr val="FF0000"/>
                </a:solidFill>
                <a:latin typeface="Calibri"/>
                <a:cs typeface="Calibri"/>
              </a:rPr>
              <a:t>single</a:t>
            </a:r>
            <a:r>
              <a:rPr sz="4400" b="1" spc="-1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b="1" spc="-5" dirty="0">
                <a:solidFill>
                  <a:srgbClr val="FF0000"/>
                </a:solidFill>
                <a:latin typeface="Calibri"/>
                <a:cs typeface="Calibri"/>
              </a:rPr>
              <a:t>vision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76270"/>
            <a:ext cx="2392680" cy="178181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Grade I</a:t>
            </a:r>
            <a:r>
              <a:rPr sz="3200" b="1" i="1" spc="-4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—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Grade</a:t>
            </a:r>
            <a:r>
              <a:rPr sz="3200" b="1" i="1" spc="-4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II—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Grade</a:t>
            </a:r>
            <a:r>
              <a:rPr sz="3200" b="1" i="1" spc="-7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III—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6539" y="2876270"/>
            <a:ext cx="4196080" cy="1781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485" marR="5080" indent="-58419">
              <a:lnSpc>
                <a:spcPct val="120100"/>
              </a:lnSpc>
              <a:spcBef>
                <a:spcPts val="95"/>
              </a:spcBef>
            </a:pPr>
            <a:r>
              <a:rPr sz="3200" b="1" i="1" dirty="0">
                <a:latin typeface="Times New Roman"/>
                <a:cs typeface="Times New Roman"/>
              </a:rPr>
              <a:t>Simultaneous</a:t>
            </a:r>
            <a:r>
              <a:rPr sz="3200" b="1" i="1" spc="-8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perception  Fusion.</a:t>
            </a:r>
            <a:endParaRPr sz="320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  <a:spcBef>
                <a:spcPts val="770"/>
              </a:spcBef>
            </a:pPr>
            <a:r>
              <a:rPr sz="3200" b="1" i="1" dirty="0">
                <a:latin typeface="Times New Roman"/>
                <a:cs typeface="Times New Roman"/>
              </a:rPr>
              <a:t>Stereopsis.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7929" y="461899"/>
            <a:ext cx="5706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Calibri"/>
                <a:cs typeface="Calibri"/>
              </a:rPr>
              <a:t>Simultaneous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perception</a:t>
            </a:r>
          </a:p>
        </p:txBody>
      </p:sp>
      <p:sp>
        <p:nvSpPr>
          <p:cNvPr id="3" name="object 3"/>
          <p:cNvSpPr/>
          <p:nvPr/>
        </p:nvSpPr>
        <p:spPr>
          <a:xfrm>
            <a:off x="2743200" y="1600200"/>
            <a:ext cx="3451565" cy="4594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5334" y="461899"/>
            <a:ext cx="15144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Calibri"/>
                <a:cs typeface="Calibri"/>
              </a:rPr>
              <a:t>Fu</a:t>
            </a:r>
            <a:r>
              <a:rPr b="0" spc="10" dirty="0">
                <a:latin typeface="Calibri"/>
                <a:cs typeface="Calibri"/>
              </a:rPr>
              <a:t>s</a:t>
            </a:r>
            <a:r>
              <a:rPr b="0" dirty="0">
                <a:latin typeface="Calibri"/>
                <a:cs typeface="Calibri"/>
              </a:rPr>
              <a:t>ion</a:t>
            </a:r>
          </a:p>
        </p:txBody>
      </p:sp>
      <p:sp>
        <p:nvSpPr>
          <p:cNvPr id="3" name="object 3"/>
          <p:cNvSpPr/>
          <p:nvPr/>
        </p:nvSpPr>
        <p:spPr>
          <a:xfrm>
            <a:off x="2971800" y="1447800"/>
            <a:ext cx="3352800" cy="5077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2997" y="461899"/>
            <a:ext cx="23209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45" dirty="0">
                <a:latin typeface="Calibri"/>
                <a:cs typeface="Calibri"/>
              </a:rPr>
              <a:t>s</a:t>
            </a:r>
            <a:r>
              <a:rPr b="0" spc="-50" dirty="0">
                <a:latin typeface="Calibri"/>
                <a:cs typeface="Calibri"/>
              </a:rPr>
              <a:t>t</a:t>
            </a:r>
            <a:r>
              <a:rPr b="0" dirty="0">
                <a:latin typeface="Calibri"/>
                <a:cs typeface="Calibri"/>
              </a:rPr>
              <a:t>e</a:t>
            </a:r>
            <a:r>
              <a:rPr b="0" spc="-60" dirty="0">
                <a:latin typeface="Calibri"/>
                <a:cs typeface="Calibri"/>
              </a:rPr>
              <a:t>r</a:t>
            </a:r>
            <a:r>
              <a:rPr b="0" dirty="0">
                <a:latin typeface="Calibri"/>
                <a:cs typeface="Calibri"/>
              </a:rPr>
              <a:t>eopsis</a:t>
            </a:r>
          </a:p>
        </p:txBody>
      </p:sp>
      <p:sp>
        <p:nvSpPr>
          <p:cNvPr id="3" name="object 3"/>
          <p:cNvSpPr/>
          <p:nvPr/>
        </p:nvSpPr>
        <p:spPr>
          <a:xfrm>
            <a:off x="2819400" y="1386839"/>
            <a:ext cx="3657600" cy="5114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5786" y="461899"/>
            <a:ext cx="6873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Anomalies </a:t>
            </a:r>
            <a:r>
              <a:rPr dirty="0"/>
              <a:t>of binocular</a:t>
            </a:r>
            <a:r>
              <a:rPr spc="-80" dirty="0"/>
              <a:t> </a:t>
            </a:r>
            <a:r>
              <a:rPr spc="-5" dirty="0"/>
              <a:t>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96236"/>
            <a:ext cx="668909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60570">
              <a:lnSpc>
                <a:spcPct val="120000"/>
              </a:lnSpc>
              <a:spcBef>
                <a:spcPts val="100"/>
              </a:spcBef>
            </a:pPr>
            <a:r>
              <a:rPr sz="3200" spc="-5" dirty="0">
                <a:latin typeface="Calibri"/>
                <a:cs typeface="Calibri"/>
              </a:rPr>
              <a:t>Supp</a:t>
            </a:r>
            <a:r>
              <a:rPr sz="3200" spc="-4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ess</a:t>
            </a:r>
            <a:r>
              <a:rPr sz="3200" spc="-15" dirty="0">
                <a:latin typeface="Calibri"/>
                <a:cs typeface="Calibri"/>
              </a:rPr>
              <a:t>i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n,  </a:t>
            </a:r>
            <a:r>
              <a:rPr sz="3200" spc="-10" dirty="0">
                <a:latin typeface="Calibri"/>
                <a:cs typeface="Calibri"/>
              </a:rPr>
              <a:t>Amblyopia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ts val="4610"/>
              </a:lnSpc>
              <a:spcBef>
                <a:spcPts val="280"/>
              </a:spcBef>
            </a:pPr>
            <a:r>
              <a:rPr sz="3200" spc="-5" dirty="0">
                <a:latin typeface="Calibri"/>
                <a:cs typeface="Calibri"/>
              </a:rPr>
              <a:t>Abnormal </a:t>
            </a:r>
            <a:r>
              <a:rPr sz="3200" spc="-10" dirty="0">
                <a:latin typeface="Calibri"/>
                <a:cs typeface="Calibri"/>
              </a:rPr>
              <a:t>retinal correspondence </a:t>
            </a:r>
            <a:r>
              <a:rPr sz="3200" spc="-5" dirty="0">
                <a:latin typeface="Calibri"/>
                <a:cs typeface="Calibri"/>
              </a:rPr>
              <a:t>(ARC),  </a:t>
            </a:r>
            <a:r>
              <a:rPr sz="3200" spc="-10" dirty="0">
                <a:latin typeface="Calibri"/>
                <a:cs typeface="Calibri"/>
              </a:rPr>
              <a:t>Confusion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3200" spc="-5" dirty="0">
                <a:latin typeface="Calibri"/>
                <a:cs typeface="Calibri"/>
              </a:rPr>
              <a:t>Diplopia.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2666" y="461899"/>
            <a:ext cx="3058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STRABISMUS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942666"/>
            <a:ext cx="796544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latin typeface="Calibri"/>
                <a:cs typeface="Calibri"/>
              </a:rPr>
              <a:t>A </a:t>
            </a:r>
            <a:r>
              <a:rPr sz="4000" b="1" i="1" spc="-5" dirty="0">
                <a:latin typeface="Calibri"/>
                <a:cs typeface="Calibri"/>
              </a:rPr>
              <a:t>misalignment of the visual </a:t>
            </a:r>
            <a:r>
              <a:rPr sz="4000" b="1" i="1" spc="-25" dirty="0">
                <a:latin typeface="Calibri"/>
                <a:cs typeface="Calibri"/>
              </a:rPr>
              <a:t>axes </a:t>
            </a:r>
            <a:r>
              <a:rPr sz="4000" b="1" i="1" spc="-10" dirty="0">
                <a:latin typeface="Calibri"/>
                <a:cs typeface="Calibri"/>
              </a:rPr>
              <a:t>of  </a:t>
            </a:r>
            <a:r>
              <a:rPr sz="4000" b="1" i="1" spc="-5" dirty="0">
                <a:latin typeface="Calibri"/>
                <a:cs typeface="Calibri"/>
              </a:rPr>
              <a:t>the two </a:t>
            </a:r>
            <a:r>
              <a:rPr sz="4000" b="1" i="1" spc="-15" dirty="0">
                <a:latin typeface="Calibri"/>
                <a:cs typeface="Calibri"/>
              </a:rPr>
              <a:t>eyes </a:t>
            </a:r>
            <a:r>
              <a:rPr sz="4000" b="1" i="1" spc="-5" dirty="0">
                <a:latin typeface="Calibri"/>
                <a:cs typeface="Calibri"/>
              </a:rPr>
              <a:t>is </a:t>
            </a:r>
            <a:r>
              <a:rPr sz="4000" b="1" i="1" spc="-10" dirty="0">
                <a:latin typeface="Calibri"/>
                <a:cs typeface="Calibri"/>
              </a:rPr>
              <a:t>called squint or  strabismus.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2272" y="461899"/>
            <a:ext cx="63011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Classification </a:t>
            </a:r>
            <a:r>
              <a:rPr dirty="0"/>
              <a:t>of</a:t>
            </a:r>
            <a:r>
              <a:rPr spc="-80" dirty="0"/>
              <a:t> </a:t>
            </a:r>
            <a:r>
              <a:rPr spc="-15" dirty="0"/>
              <a:t>strabismus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96236"/>
            <a:ext cx="6969125" cy="295211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I. </a:t>
            </a:r>
            <a:r>
              <a:rPr sz="3200" spc="-10" dirty="0">
                <a:latin typeface="Calibri"/>
                <a:cs typeface="Calibri"/>
              </a:rPr>
              <a:t>Apparent squint </a:t>
            </a:r>
            <a:r>
              <a:rPr sz="3200" spc="-5" dirty="0">
                <a:latin typeface="Calibri"/>
                <a:cs typeface="Calibri"/>
              </a:rPr>
              <a:t>or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pseudostrabismus.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II. </a:t>
            </a:r>
            <a:r>
              <a:rPr sz="3200" spc="-15" dirty="0">
                <a:latin typeface="Calibri"/>
                <a:cs typeface="Calibri"/>
              </a:rPr>
              <a:t>Latent </a:t>
            </a:r>
            <a:r>
              <a:rPr sz="3200" spc="-10" dirty="0">
                <a:latin typeface="Calibri"/>
                <a:cs typeface="Calibri"/>
              </a:rPr>
              <a:t>squint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(Heterophoria)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III. </a:t>
            </a:r>
            <a:r>
              <a:rPr sz="3200" spc="-15" dirty="0">
                <a:latin typeface="Calibri"/>
                <a:cs typeface="Calibri"/>
              </a:rPr>
              <a:t>Manifest </a:t>
            </a:r>
            <a:r>
              <a:rPr sz="3200" spc="-10" dirty="0">
                <a:latin typeface="Calibri"/>
                <a:cs typeface="Calibri"/>
              </a:rPr>
              <a:t>squint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(Heterotropia)</a:t>
            </a:r>
            <a:endParaRPr sz="3200">
              <a:latin typeface="Calibri"/>
              <a:cs typeface="Calibri"/>
            </a:endParaRPr>
          </a:p>
          <a:p>
            <a:pPr marL="1426210" lvl="1" indent="-40068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1426845" algn="l"/>
              </a:tabLst>
            </a:pPr>
            <a:r>
              <a:rPr sz="3200" spc="-15" dirty="0">
                <a:latin typeface="Calibri"/>
                <a:cs typeface="Calibri"/>
              </a:rPr>
              <a:t>Concomitant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squint</a:t>
            </a:r>
            <a:endParaRPr sz="3200">
              <a:latin typeface="Calibri"/>
              <a:cs typeface="Calibri"/>
            </a:endParaRPr>
          </a:p>
          <a:p>
            <a:pPr marL="1426845" lvl="1" indent="-4013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1427480" algn="l"/>
              </a:tabLst>
            </a:pPr>
            <a:r>
              <a:rPr sz="3200" spc="-15" dirty="0">
                <a:latin typeface="Calibri"/>
                <a:cs typeface="Calibri"/>
              </a:rPr>
              <a:t>Incomitant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squint.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1685" y="484758"/>
            <a:ext cx="35032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Gabriola"/>
                <a:cs typeface="Gabriola"/>
              </a:rPr>
              <a:t>Extraocular</a:t>
            </a:r>
            <a:r>
              <a:rPr b="0" spc="-60" dirty="0">
                <a:latin typeface="Gabriola"/>
                <a:cs typeface="Gabriola"/>
              </a:rPr>
              <a:t> </a:t>
            </a:r>
            <a:r>
              <a:rPr b="0" dirty="0">
                <a:latin typeface="Gabriola"/>
                <a:cs typeface="Gabriola"/>
              </a:rPr>
              <a:t>muscles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96236"/>
            <a:ext cx="302895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47040" indent="-43497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5" dirty="0">
                <a:latin typeface="Calibri"/>
                <a:cs typeface="Calibri"/>
              </a:rPr>
              <a:t>Medial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15" dirty="0">
                <a:latin typeface="Calibri"/>
                <a:cs typeface="Calibri"/>
              </a:rPr>
              <a:t>Inferior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20" dirty="0">
                <a:latin typeface="Calibri"/>
                <a:cs typeface="Calibri"/>
              </a:rPr>
              <a:t>Lateral</a:t>
            </a:r>
            <a:r>
              <a:rPr sz="3200" b="1" spc="-11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5" dirty="0">
                <a:latin typeface="Calibri"/>
                <a:cs typeface="Calibri"/>
              </a:rPr>
              <a:t>Superior</a:t>
            </a:r>
            <a:r>
              <a:rPr sz="3200" b="1" spc="-6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96410" y="2096236"/>
            <a:ext cx="159639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latin typeface="Calibri"/>
                <a:cs typeface="Calibri"/>
              </a:rPr>
              <a:t>: 5.5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latin typeface="Calibri"/>
                <a:cs typeface="Calibri"/>
              </a:rPr>
              <a:t>: 6.5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b="1" dirty="0">
                <a:latin typeface="Calibri"/>
                <a:cs typeface="Calibri"/>
              </a:rPr>
              <a:t>: 6. 9</a:t>
            </a:r>
            <a:r>
              <a:rPr sz="3200" b="1" spc="-10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latin typeface="Calibri"/>
                <a:cs typeface="Calibri"/>
              </a:rPr>
              <a:t>: </a:t>
            </a:r>
            <a:r>
              <a:rPr sz="3200" b="1" spc="-5" dirty="0">
                <a:latin typeface="Calibri"/>
                <a:cs typeface="Calibri"/>
              </a:rPr>
              <a:t>7.7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436973"/>
            <a:ext cx="4369435" cy="119697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5" dirty="0">
                <a:latin typeface="Calibri"/>
                <a:cs typeface="Calibri"/>
              </a:rPr>
              <a:t>superior </a:t>
            </a:r>
            <a:r>
              <a:rPr sz="3200" b="1" i="1" dirty="0">
                <a:latin typeface="Calibri"/>
                <a:cs typeface="Calibri"/>
              </a:rPr>
              <a:t>oblique</a:t>
            </a:r>
            <a:r>
              <a:rPr sz="3200" b="1" i="1" spc="-8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muscle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5" dirty="0">
                <a:latin typeface="Calibri"/>
                <a:cs typeface="Calibri"/>
              </a:rPr>
              <a:t>inferior </a:t>
            </a:r>
            <a:r>
              <a:rPr sz="3200" b="1" i="1" dirty="0">
                <a:latin typeface="Calibri"/>
                <a:cs typeface="Calibri"/>
              </a:rPr>
              <a:t>oblique</a:t>
            </a:r>
            <a:r>
              <a:rPr sz="3200" b="1" i="1" spc="-120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muscle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1576" y="461899"/>
            <a:ext cx="37236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HETEROPHORIA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8201"/>
            <a:ext cx="7778115" cy="3695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162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6000" b="0" spc="-1450" dirty="0">
                <a:latin typeface="Bookman Old Style"/>
                <a:cs typeface="Bookman Old Style"/>
              </a:rPr>
              <a:t>Heterophoria </a:t>
            </a:r>
            <a:r>
              <a:rPr sz="6000" b="0" spc="-1345" dirty="0">
                <a:latin typeface="Bookman Old Style"/>
                <a:cs typeface="Bookman Old Style"/>
              </a:rPr>
              <a:t>also </a:t>
            </a:r>
            <a:r>
              <a:rPr sz="6000" b="0" spc="-1789" dirty="0">
                <a:latin typeface="Bookman Old Style"/>
                <a:cs typeface="Bookman Old Style"/>
              </a:rPr>
              <a:t>known </a:t>
            </a:r>
            <a:r>
              <a:rPr sz="6000" b="0" spc="-1655" dirty="0">
                <a:latin typeface="Bookman Old Style"/>
                <a:cs typeface="Bookman Old Style"/>
              </a:rPr>
              <a:t>as </a:t>
            </a:r>
            <a:r>
              <a:rPr sz="6000" b="0" spc="-1165" dirty="0">
                <a:latin typeface="Bookman Old Style"/>
                <a:cs typeface="Bookman Old Style"/>
              </a:rPr>
              <a:t>‘latent  </a:t>
            </a:r>
            <a:r>
              <a:rPr sz="6000" b="0" spc="-1420" dirty="0">
                <a:latin typeface="Bookman Old Style"/>
                <a:cs typeface="Bookman Old Style"/>
              </a:rPr>
              <a:t>strabismus’, </a:t>
            </a:r>
            <a:r>
              <a:rPr sz="6000" b="0" spc="-1145" dirty="0">
                <a:latin typeface="Bookman Old Style"/>
                <a:cs typeface="Bookman Old Style"/>
              </a:rPr>
              <a:t>is </a:t>
            </a:r>
            <a:r>
              <a:rPr sz="6000" b="0" spc="-1725" dirty="0">
                <a:latin typeface="Bookman Old Style"/>
                <a:cs typeface="Bookman Old Style"/>
              </a:rPr>
              <a:t>a </a:t>
            </a:r>
            <a:r>
              <a:rPr sz="6000" b="0" spc="-1380" dirty="0">
                <a:latin typeface="Bookman Old Style"/>
                <a:cs typeface="Bookman Old Style"/>
              </a:rPr>
              <a:t>condition </a:t>
            </a:r>
            <a:r>
              <a:rPr sz="6000" b="0" spc="-1345" dirty="0">
                <a:latin typeface="Bookman Old Style"/>
                <a:cs typeface="Bookman Old Style"/>
              </a:rPr>
              <a:t>in</a:t>
            </a:r>
            <a:r>
              <a:rPr sz="6000" b="0" spc="-844" dirty="0">
                <a:latin typeface="Bookman Old Style"/>
                <a:cs typeface="Bookman Old Style"/>
              </a:rPr>
              <a:t> </a:t>
            </a:r>
            <a:r>
              <a:rPr sz="6000" b="0" spc="-1565" dirty="0">
                <a:latin typeface="Bookman Old Style"/>
                <a:cs typeface="Bookman Old Style"/>
              </a:rPr>
              <a:t>which</a:t>
            </a:r>
            <a:endParaRPr sz="6000">
              <a:latin typeface="Bookman Old Style"/>
              <a:cs typeface="Bookman Old Style"/>
            </a:endParaRPr>
          </a:p>
          <a:p>
            <a:pPr marL="355600" marR="5080">
              <a:lnSpc>
                <a:spcPts val="7280"/>
              </a:lnSpc>
              <a:spcBef>
                <a:spcPts val="180"/>
              </a:spcBef>
            </a:pPr>
            <a:r>
              <a:rPr sz="6000" b="0" spc="-1515" dirty="0">
                <a:latin typeface="Bookman Old Style"/>
                <a:cs typeface="Bookman Old Style"/>
              </a:rPr>
              <a:t>the </a:t>
            </a:r>
            <a:r>
              <a:rPr sz="6000" b="0" spc="-1535" dirty="0">
                <a:latin typeface="Bookman Old Style"/>
                <a:cs typeface="Bookman Old Style"/>
              </a:rPr>
              <a:t>tendency </a:t>
            </a:r>
            <a:r>
              <a:rPr sz="6000" b="0" spc="-994" dirty="0">
                <a:latin typeface="Bookman Old Style"/>
                <a:cs typeface="Bookman Old Style"/>
              </a:rPr>
              <a:t>of </a:t>
            </a:r>
            <a:r>
              <a:rPr sz="6000" b="0" spc="-1515" dirty="0">
                <a:latin typeface="Bookman Old Style"/>
                <a:cs typeface="Bookman Old Style"/>
              </a:rPr>
              <a:t>the </a:t>
            </a:r>
            <a:r>
              <a:rPr sz="6000" b="0" spc="-1395" dirty="0">
                <a:latin typeface="Bookman Old Style"/>
                <a:cs typeface="Bookman Old Style"/>
              </a:rPr>
              <a:t>eyes </a:t>
            </a:r>
            <a:r>
              <a:rPr sz="6000" b="0" spc="-1285" dirty="0">
                <a:latin typeface="Bookman Old Style"/>
                <a:cs typeface="Bookman Old Style"/>
              </a:rPr>
              <a:t>to </a:t>
            </a:r>
            <a:r>
              <a:rPr sz="6000" b="0" spc="-1320" dirty="0">
                <a:latin typeface="Bookman Old Style"/>
                <a:cs typeface="Bookman Old Style"/>
              </a:rPr>
              <a:t>deviate </a:t>
            </a:r>
            <a:r>
              <a:rPr sz="6000" b="0" spc="-1145" dirty="0">
                <a:latin typeface="Bookman Old Style"/>
                <a:cs typeface="Bookman Old Style"/>
              </a:rPr>
              <a:t>is  </a:t>
            </a:r>
            <a:r>
              <a:rPr sz="6000" b="0" spc="-1510" dirty="0">
                <a:latin typeface="Bookman Old Style"/>
                <a:cs typeface="Bookman Old Style"/>
              </a:rPr>
              <a:t>kept </a:t>
            </a:r>
            <a:r>
              <a:rPr sz="6000" b="0" spc="-1360" dirty="0">
                <a:latin typeface="Bookman Old Style"/>
                <a:cs typeface="Bookman Old Style"/>
              </a:rPr>
              <a:t>latent </a:t>
            </a:r>
            <a:r>
              <a:rPr sz="6000" b="0" spc="-1505" dirty="0">
                <a:latin typeface="Bookman Old Style"/>
                <a:cs typeface="Bookman Old Style"/>
              </a:rPr>
              <a:t>by</a:t>
            </a:r>
            <a:r>
              <a:rPr sz="6000" b="0" spc="-1290" dirty="0">
                <a:latin typeface="Bookman Old Style"/>
                <a:cs typeface="Bookman Old Style"/>
              </a:rPr>
              <a:t> </a:t>
            </a:r>
            <a:r>
              <a:rPr sz="6000" b="0" spc="-1190" dirty="0">
                <a:latin typeface="Bookman Old Style"/>
                <a:cs typeface="Bookman Old Style"/>
              </a:rPr>
              <a:t>fusion</a:t>
            </a:r>
            <a:r>
              <a:rPr sz="6000" spc="-1190" dirty="0">
                <a:latin typeface="Arial"/>
                <a:cs typeface="Arial"/>
              </a:rPr>
              <a:t>.</a:t>
            </a:r>
            <a:endParaRPr sz="6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4441" y="461899"/>
            <a:ext cx="51371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Types </a:t>
            </a:r>
            <a:r>
              <a:rPr dirty="0"/>
              <a:t>of</a:t>
            </a:r>
            <a:r>
              <a:rPr spc="-65" dirty="0"/>
              <a:t> </a:t>
            </a:r>
            <a:r>
              <a:rPr spc="-15" dirty="0"/>
              <a:t>heterophoria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2884805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1.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Esophoria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Convergence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ii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Divergence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2.</a:t>
            </a:r>
            <a:r>
              <a:rPr sz="3200" b="1" spc="-85" dirty="0">
                <a:latin typeface="Calibri"/>
                <a:cs typeface="Calibri"/>
              </a:rPr>
              <a:t> </a:t>
            </a:r>
            <a:r>
              <a:rPr sz="3200" b="1" i="1" spc="-10" dirty="0">
                <a:latin typeface="Calibri"/>
                <a:cs typeface="Calibri"/>
              </a:rPr>
              <a:t>Exophoria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3.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Hyperphoria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4.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Cyclophoria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E</a:t>
            </a:r>
            <a:r>
              <a:rPr dirty="0"/>
              <a:t>tio</a:t>
            </a:r>
            <a:r>
              <a:rPr spc="-20" dirty="0"/>
              <a:t>l</a:t>
            </a:r>
            <a:r>
              <a:rPr dirty="0"/>
              <a:t>ogy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15290" indent="-402590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415925" algn="l"/>
              </a:tabLst>
            </a:pPr>
            <a:r>
              <a:rPr spc="-10" dirty="0"/>
              <a:t>Orbital</a:t>
            </a:r>
            <a:r>
              <a:rPr spc="5" dirty="0"/>
              <a:t> </a:t>
            </a:r>
            <a:r>
              <a:rPr spc="-30" dirty="0"/>
              <a:t>asymmetry.</a:t>
            </a:r>
          </a:p>
          <a:p>
            <a:pPr marL="415290" indent="-40259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5925" algn="l"/>
              </a:tabLst>
            </a:pPr>
            <a:r>
              <a:rPr spc="-5" dirty="0"/>
              <a:t>Abnormal </a:t>
            </a:r>
            <a:r>
              <a:rPr spc="-10" dirty="0"/>
              <a:t>interpupillary </a:t>
            </a:r>
            <a:r>
              <a:rPr spc="-15" dirty="0"/>
              <a:t>distance</a:t>
            </a:r>
            <a:r>
              <a:rPr spc="114" dirty="0"/>
              <a:t> </a:t>
            </a:r>
            <a:r>
              <a:rPr spc="-5" dirty="0"/>
              <a:t>(IPD)</a:t>
            </a:r>
          </a:p>
          <a:p>
            <a:pPr marL="415290" indent="-40259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5925" algn="l"/>
              </a:tabLst>
            </a:pPr>
            <a:r>
              <a:rPr spc="-15" dirty="0"/>
              <a:t>Faulty </a:t>
            </a:r>
            <a:r>
              <a:rPr dirty="0"/>
              <a:t>insertion </a:t>
            </a:r>
            <a:r>
              <a:rPr spc="-5" dirty="0"/>
              <a:t>of </a:t>
            </a:r>
            <a:r>
              <a:rPr spc="-10" dirty="0"/>
              <a:t>extraocular</a:t>
            </a:r>
            <a:r>
              <a:rPr spc="-45" dirty="0"/>
              <a:t> </a:t>
            </a:r>
            <a:r>
              <a:rPr dirty="0"/>
              <a:t>muscle.</a:t>
            </a:r>
          </a:p>
          <a:p>
            <a:pPr marL="415290" indent="-40259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5925" algn="l"/>
              </a:tabLst>
            </a:pPr>
            <a:r>
              <a:rPr dirty="0"/>
              <a:t>A </a:t>
            </a:r>
            <a:r>
              <a:rPr spc="-5" dirty="0"/>
              <a:t>mild </a:t>
            </a:r>
            <a:r>
              <a:rPr spc="-10" dirty="0"/>
              <a:t>degree </a:t>
            </a:r>
            <a:r>
              <a:rPr dirty="0"/>
              <a:t>of </a:t>
            </a:r>
            <a:r>
              <a:rPr spc="-10" dirty="0"/>
              <a:t>extraocular</a:t>
            </a:r>
            <a:r>
              <a:rPr spc="-35" dirty="0"/>
              <a:t> </a:t>
            </a:r>
            <a:r>
              <a:rPr spc="-5" dirty="0"/>
              <a:t>muscleweakness.</a:t>
            </a:r>
          </a:p>
          <a:p>
            <a:pPr marL="356235" marR="638810" indent="-342900">
              <a:lnSpc>
                <a:spcPct val="100000"/>
              </a:lnSpc>
              <a:spcBef>
                <a:spcPts val="770"/>
              </a:spcBef>
              <a:buFont typeface="Calibri"/>
              <a:buAutoNum type="arabicPeriod"/>
              <a:tabLst>
                <a:tab pos="415925" algn="l"/>
              </a:tabLst>
            </a:pPr>
            <a:r>
              <a:rPr dirty="0"/>
              <a:t>	Anomalous </a:t>
            </a:r>
            <a:r>
              <a:rPr spc="-15" dirty="0"/>
              <a:t>central </a:t>
            </a:r>
            <a:r>
              <a:rPr spc="-10" dirty="0"/>
              <a:t>distribution </a:t>
            </a:r>
            <a:r>
              <a:rPr spc="-5" dirty="0"/>
              <a:t>ofthe </a:t>
            </a:r>
            <a:r>
              <a:rPr spc="-15" dirty="0"/>
              <a:t>tonic  </a:t>
            </a:r>
            <a:r>
              <a:rPr spc="-5" dirty="0"/>
              <a:t>innervation of </a:t>
            </a:r>
            <a:r>
              <a:rPr dirty="0"/>
              <a:t>the </a:t>
            </a:r>
            <a:r>
              <a:rPr spc="-5" dirty="0"/>
              <a:t>two</a:t>
            </a:r>
            <a:r>
              <a:rPr spc="-25" dirty="0"/>
              <a:t> </a:t>
            </a:r>
            <a:r>
              <a:rPr spc="-15" dirty="0"/>
              <a:t>eyes</a:t>
            </a:r>
          </a:p>
          <a:p>
            <a:pPr marL="356235" marR="821055" indent="-342900">
              <a:lnSpc>
                <a:spcPct val="100000"/>
              </a:lnSpc>
              <a:spcBef>
                <a:spcPts val="770"/>
              </a:spcBef>
              <a:buFont typeface="Calibri"/>
              <a:buAutoNum type="arabicPeriod"/>
              <a:tabLst>
                <a:tab pos="415925" algn="l"/>
              </a:tabLst>
            </a:pPr>
            <a:r>
              <a:rPr dirty="0"/>
              <a:t>	</a:t>
            </a:r>
            <a:r>
              <a:rPr spc="-15" dirty="0"/>
              <a:t>Anatomical </a:t>
            </a:r>
            <a:r>
              <a:rPr spc="-10" dirty="0"/>
              <a:t>variation </a:t>
            </a:r>
            <a:r>
              <a:rPr dirty="0"/>
              <a:t>in </a:t>
            </a:r>
            <a:r>
              <a:rPr spc="-5" dirty="0"/>
              <a:t>he position of the  </a:t>
            </a:r>
            <a:r>
              <a:rPr dirty="0"/>
              <a:t>macula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4876" y="461899"/>
            <a:ext cx="42557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Orbital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asymmetry</a:t>
            </a:r>
          </a:p>
        </p:txBody>
      </p:sp>
      <p:sp>
        <p:nvSpPr>
          <p:cNvPr id="3" name="object 3"/>
          <p:cNvSpPr/>
          <p:nvPr/>
        </p:nvSpPr>
        <p:spPr>
          <a:xfrm>
            <a:off x="990600" y="1591055"/>
            <a:ext cx="7620000" cy="4834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496950"/>
            <a:ext cx="79057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Calibri"/>
                <a:cs typeface="Calibri"/>
              </a:rPr>
              <a:t>Abnormal </a:t>
            </a:r>
            <a:r>
              <a:rPr sz="4000" b="0" spc="-10" dirty="0">
                <a:latin typeface="Calibri"/>
                <a:cs typeface="Calibri"/>
              </a:rPr>
              <a:t>interpupillary </a:t>
            </a:r>
            <a:r>
              <a:rPr sz="4000" b="0" spc="-20" dirty="0">
                <a:latin typeface="Calibri"/>
                <a:cs typeface="Calibri"/>
              </a:rPr>
              <a:t>distance</a:t>
            </a:r>
            <a:r>
              <a:rPr sz="4000" b="0" spc="-10" dirty="0">
                <a:latin typeface="Calibri"/>
                <a:cs typeface="Calibri"/>
              </a:rPr>
              <a:t> (IPD)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600199"/>
            <a:ext cx="9127236" cy="5257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8321" y="461899"/>
            <a:ext cx="2468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S</a:t>
            </a:r>
            <a:r>
              <a:rPr dirty="0"/>
              <a:t>ymp</a:t>
            </a:r>
            <a:r>
              <a:rPr spc="-60" dirty="0"/>
              <a:t>t</a:t>
            </a:r>
            <a:r>
              <a:rPr dirty="0"/>
              <a:t>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66050" cy="3830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 </a:t>
            </a:r>
            <a:r>
              <a:rPr sz="3200" i="1" spc="-15" dirty="0">
                <a:latin typeface="Calibri"/>
                <a:cs typeface="Calibri"/>
              </a:rPr>
              <a:t>Symptoms </a:t>
            </a:r>
            <a:r>
              <a:rPr sz="3200" i="1" dirty="0">
                <a:latin typeface="Calibri"/>
                <a:cs typeface="Calibri"/>
              </a:rPr>
              <a:t>of </a:t>
            </a:r>
            <a:r>
              <a:rPr sz="3200" i="1" spc="-5" dirty="0">
                <a:latin typeface="Calibri"/>
                <a:cs typeface="Calibri"/>
              </a:rPr>
              <a:t>muscular</a:t>
            </a:r>
            <a:r>
              <a:rPr sz="3200" i="1" spc="4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fatigue.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8826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2. </a:t>
            </a:r>
            <a:r>
              <a:rPr sz="3200" i="1" spc="-15" dirty="0">
                <a:latin typeface="Calibri"/>
                <a:cs typeface="Calibri"/>
              </a:rPr>
              <a:t>Symptoms </a:t>
            </a:r>
            <a:r>
              <a:rPr sz="3200" i="1" spc="-5" dirty="0">
                <a:latin typeface="Calibri"/>
                <a:cs typeface="Calibri"/>
              </a:rPr>
              <a:t>of </a:t>
            </a:r>
            <a:r>
              <a:rPr sz="3200" i="1" spc="-15" dirty="0">
                <a:latin typeface="Calibri"/>
                <a:cs typeface="Calibri"/>
              </a:rPr>
              <a:t>failure </a:t>
            </a:r>
            <a:r>
              <a:rPr sz="3200" i="1" spc="-25" dirty="0">
                <a:latin typeface="Calibri"/>
                <a:cs typeface="Calibri"/>
              </a:rPr>
              <a:t>to </a:t>
            </a:r>
            <a:r>
              <a:rPr sz="3200" i="1" spc="-15" dirty="0">
                <a:latin typeface="Calibri"/>
                <a:cs typeface="Calibri"/>
              </a:rPr>
              <a:t>maintain </a:t>
            </a:r>
            <a:r>
              <a:rPr sz="3200" i="1" spc="-5" dirty="0">
                <a:latin typeface="Calibri"/>
                <a:cs typeface="Calibri"/>
              </a:rPr>
              <a:t>binocular  single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3. </a:t>
            </a:r>
            <a:r>
              <a:rPr sz="3200" i="1" spc="-15" dirty="0">
                <a:latin typeface="Calibri"/>
                <a:cs typeface="Calibri"/>
              </a:rPr>
              <a:t>Symptoms </a:t>
            </a:r>
            <a:r>
              <a:rPr sz="3200" i="1" spc="-5" dirty="0">
                <a:latin typeface="Calibri"/>
                <a:cs typeface="Calibri"/>
              </a:rPr>
              <a:t>of </a:t>
            </a:r>
            <a:r>
              <a:rPr sz="3200" i="1" spc="-10" dirty="0">
                <a:latin typeface="Calibri"/>
                <a:cs typeface="Calibri"/>
              </a:rPr>
              <a:t>defective </a:t>
            </a:r>
            <a:r>
              <a:rPr sz="3200" i="1" spc="-5" dirty="0">
                <a:latin typeface="Calibri"/>
                <a:cs typeface="Calibri"/>
              </a:rPr>
              <a:t>postural sensations  </a:t>
            </a:r>
            <a:r>
              <a:rPr sz="3200" i="1" spc="-10" dirty="0">
                <a:latin typeface="Calibri"/>
                <a:cs typeface="Calibri"/>
              </a:rPr>
              <a:t>cause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4837" y="496950"/>
            <a:ext cx="80371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Examination </a:t>
            </a:r>
            <a:r>
              <a:rPr sz="4000" spc="-5" dirty="0"/>
              <a:t>of a </a:t>
            </a:r>
            <a:r>
              <a:rPr sz="4000" spc="-10" dirty="0"/>
              <a:t>case </a:t>
            </a:r>
            <a:r>
              <a:rPr sz="4000" spc="-5" dirty="0"/>
              <a:t>of</a:t>
            </a:r>
            <a:r>
              <a:rPr sz="4000" spc="35" dirty="0"/>
              <a:t> </a:t>
            </a:r>
            <a:r>
              <a:rPr sz="4000" spc="-15" dirty="0"/>
              <a:t>heterophoria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007859" cy="422148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1. </a:t>
            </a:r>
            <a:r>
              <a:rPr sz="3200" b="1" i="1" spc="-40" dirty="0">
                <a:latin typeface="Calibri"/>
                <a:cs typeface="Calibri"/>
              </a:rPr>
              <a:t>Testing </a:t>
            </a:r>
            <a:r>
              <a:rPr sz="3200" b="1" i="1" spc="-15" dirty="0">
                <a:latin typeface="Calibri"/>
                <a:cs typeface="Calibri"/>
              </a:rPr>
              <a:t>for </a:t>
            </a:r>
            <a:r>
              <a:rPr sz="3200" b="1" i="1" spc="-5" dirty="0">
                <a:latin typeface="Calibri"/>
                <a:cs typeface="Calibri"/>
              </a:rPr>
              <a:t>vision </a:t>
            </a:r>
            <a:r>
              <a:rPr sz="3200" b="1" i="1" dirty="0">
                <a:latin typeface="Calibri"/>
                <a:cs typeface="Calibri"/>
              </a:rPr>
              <a:t>and </a:t>
            </a:r>
            <a:r>
              <a:rPr sz="3200" b="1" i="1" spc="-5" dirty="0">
                <a:latin typeface="Calibri"/>
                <a:cs typeface="Calibri"/>
              </a:rPr>
              <a:t>refractive error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2. </a:t>
            </a:r>
            <a:r>
              <a:rPr sz="3200" b="1" i="1" spc="-10" dirty="0">
                <a:latin typeface="Calibri"/>
                <a:cs typeface="Calibri"/>
              </a:rPr>
              <a:t>Cover-uncover</a:t>
            </a:r>
            <a:r>
              <a:rPr sz="3200" b="1" i="1" spc="-35" dirty="0">
                <a:latin typeface="Calibri"/>
                <a:cs typeface="Calibri"/>
              </a:rPr>
              <a:t> </a:t>
            </a:r>
            <a:r>
              <a:rPr sz="3200" b="1" i="1" spc="-15" dirty="0">
                <a:latin typeface="Calibri"/>
                <a:cs typeface="Calibri"/>
              </a:rPr>
              <a:t>test.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3. </a:t>
            </a:r>
            <a:r>
              <a:rPr sz="3200" b="1" i="1" spc="-5" dirty="0">
                <a:latin typeface="Calibri"/>
                <a:cs typeface="Calibri"/>
              </a:rPr>
              <a:t>Prism </a:t>
            </a:r>
            <a:r>
              <a:rPr sz="3200" b="1" i="1" spc="-10" dirty="0">
                <a:latin typeface="Calibri"/>
                <a:cs typeface="Calibri"/>
              </a:rPr>
              <a:t>cover</a:t>
            </a:r>
            <a:r>
              <a:rPr sz="3200" b="1" i="1" spc="-30" dirty="0">
                <a:latin typeface="Calibri"/>
                <a:cs typeface="Calibri"/>
              </a:rPr>
              <a:t> </a:t>
            </a:r>
            <a:r>
              <a:rPr sz="3200" b="1" i="1" spc="-15" dirty="0">
                <a:latin typeface="Calibri"/>
                <a:cs typeface="Calibri"/>
              </a:rPr>
              <a:t>test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4. </a:t>
            </a:r>
            <a:r>
              <a:rPr sz="3200" b="1" i="1" spc="-15" dirty="0">
                <a:latin typeface="Calibri"/>
                <a:cs typeface="Calibri"/>
              </a:rPr>
              <a:t>Maddox </a:t>
            </a:r>
            <a:r>
              <a:rPr sz="3200" b="1" i="1" spc="-5" dirty="0">
                <a:latin typeface="Calibri"/>
                <a:cs typeface="Calibri"/>
              </a:rPr>
              <a:t>rod</a:t>
            </a:r>
            <a:r>
              <a:rPr sz="3200" b="1" i="1" spc="-10" dirty="0">
                <a:latin typeface="Calibri"/>
                <a:cs typeface="Calibri"/>
              </a:rPr>
              <a:t> </a:t>
            </a:r>
            <a:r>
              <a:rPr sz="3200" b="1" i="1" spc="-15" dirty="0">
                <a:latin typeface="Calibri"/>
                <a:cs typeface="Calibri"/>
              </a:rPr>
              <a:t>test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5. </a:t>
            </a:r>
            <a:r>
              <a:rPr sz="3200" b="1" i="1" spc="-15" dirty="0">
                <a:latin typeface="Calibri"/>
                <a:cs typeface="Calibri"/>
              </a:rPr>
              <a:t>Maddox </a:t>
            </a:r>
            <a:r>
              <a:rPr sz="3200" b="1" i="1" spc="-5" dirty="0">
                <a:latin typeface="Calibri"/>
                <a:cs typeface="Calibri"/>
              </a:rPr>
              <a:t>wing</a:t>
            </a:r>
            <a:r>
              <a:rPr sz="3200" b="1" i="1" spc="-15" dirty="0">
                <a:latin typeface="Calibri"/>
                <a:cs typeface="Calibri"/>
              </a:rPr>
              <a:t> </a:t>
            </a:r>
            <a:r>
              <a:rPr sz="3200" b="1" i="1" spc="-10" dirty="0">
                <a:latin typeface="Calibri"/>
                <a:cs typeface="Calibri"/>
              </a:rPr>
              <a:t>test.</a:t>
            </a:r>
            <a:endParaRPr sz="3200">
              <a:latin typeface="Calibri"/>
              <a:cs typeface="Calibri"/>
            </a:endParaRPr>
          </a:p>
          <a:p>
            <a:pPr marL="355600" marR="496570" indent="-342900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6. </a:t>
            </a:r>
            <a:r>
              <a:rPr sz="3200" b="1" i="1" spc="-5" dirty="0">
                <a:latin typeface="Calibri"/>
                <a:cs typeface="Calibri"/>
              </a:rPr>
              <a:t>Measurement of </a:t>
            </a:r>
            <a:r>
              <a:rPr sz="3200" b="1" i="1" spc="-15" dirty="0">
                <a:latin typeface="Calibri"/>
                <a:cs typeface="Calibri"/>
              </a:rPr>
              <a:t>convergence </a:t>
            </a:r>
            <a:r>
              <a:rPr sz="3200" b="1" i="1" dirty="0">
                <a:latin typeface="Calibri"/>
                <a:cs typeface="Calibri"/>
              </a:rPr>
              <a:t>and  </a:t>
            </a:r>
            <a:r>
              <a:rPr sz="3200" b="1" i="1" spc="-5" dirty="0">
                <a:latin typeface="Calibri"/>
                <a:cs typeface="Calibri"/>
              </a:rPr>
              <a:t>accommodation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7. </a:t>
            </a:r>
            <a:r>
              <a:rPr sz="3200" b="1" i="1" spc="-5" dirty="0">
                <a:latin typeface="Calibri"/>
                <a:cs typeface="Calibri"/>
              </a:rPr>
              <a:t>Measurement of fusional</a:t>
            </a:r>
            <a:r>
              <a:rPr sz="3200" b="1" i="1" spc="-20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reserve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4585" y="461899"/>
            <a:ext cx="4354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libri"/>
                <a:cs typeface="Calibri"/>
              </a:rPr>
              <a:t>Cover-uncover</a:t>
            </a:r>
            <a:r>
              <a:rPr i="1" spc="-85" dirty="0">
                <a:latin typeface="Calibri"/>
                <a:cs typeface="Calibri"/>
              </a:rPr>
              <a:t> </a:t>
            </a:r>
            <a:r>
              <a:rPr i="1" spc="-25" dirty="0">
                <a:latin typeface="Calibri"/>
                <a:cs typeface="Calibri"/>
              </a:rPr>
              <a:t>test</a:t>
            </a:r>
          </a:p>
        </p:txBody>
      </p:sp>
      <p:sp>
        <p:nvSpPr>
          <p:cNvPr id="3" name="object 3"/>
          <p:cNvSpPr/>
          <p:nvPr/>
        </p:nvSpPr>
        <p:spPr>
          <a:xfrm>
            <a:off x="1486929" y="1658636"/>
            <a:ext cx="6818870" cy="50454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198" y="461899"/>
            <a:ext cx="29267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Maddox</a:t>
            </a:r>
            <a:r>
              <a:rPr b="0" spc="-10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rod.</a:t>
            </a:r>
          </a:p>
        </p:txBody>
      </p:sp>
      <p:sp>
        <p:nvSpPr>
          <p:cNvPr id="3" name="object 3"/>
          <p:cNvSpPr/>
          <p:nvPr/>
        </p:nvSpPr>
        <p:spPr>
          <a:xfrm>
            <a:off x="2521527" y="1432560"/>
            <a:ext cx="4128654" cy="5209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4526" y="461899"/>
            <a:ext cx="37744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Maddox </a:t>
            </a:r>
            <a:r>
              <a:rPr b="0" spc="-25" dirty="0">
                <a:latin typeface="Calibri"/>
                <a:cs typeface="Calibri"/>
              </a:rPr>
              <a:t>rod</a:t>
            </a:r>
            <a:r>
              <a:rPr b="0" spc="-10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test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1577339"/>
            <a:ext cx="8932831" cy="5111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7048" y="461899"/>
            <a:ext cx="45491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Extraocular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muscles</a:t>
            </a:r>
          </a:p>
        </p:txBody>
      </p:sp>
      <p:sp>
        <p:nvSpPr>
          <p:cNvPr id="3" name="object 3"/>
          <p:cNvSpPr/>
          <p:nvPr/>
        </p:nvSpPr>
        <p:spPr>
          <a:xfrm>
            <a:off x="1066800" y="1722120"/>
            <a:ext cx="7534656" cy="4539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676" y="277495"/>
            <a:ext cx="364617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60" dirty="0"/>
              <a:t>Treatment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535940" y="1462697"/>
            <a:ext cx="8069580" cy="3245485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60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1. </a:t>
            </a:r>
            <a:r>
              <a:rPr sz="4400" b="1" i="1" dirty="0">
                <a:latin typeface="Calibri"/>
                <a:cs typeface="Calibri"/>
              </a:rPr>
              <a:t>Correction of </a:t>
            </a:r>
            <a:r>
              <a:rPr sz="4400" b="1" i="1" spc="-5" dirty="0">
                <a:latin typeface="Calibri"/>
                <a:cs typeface="Calibri"/>
              </a:rPr>
              <a:t>refractive</a:t>
            </a:r>
            <a:r>
              <a:rPr sz="4400" b="1" i="1" spc="-55" dirty="0">
                <a:latin typeface="Calibri"/>
                <a:cs typeface="Calibri"/>
              </a:rPr>
              <a:t> </a:t>
            </a:r>
            <a:r>
              <a:rPr sz="4400" b="1" i="1" spc="-5" dirty="0">
                <a:latin typeface="Calibri"/>
                <a:cs typeface="Calibri"/>
              </a:rPr>
              <a:t>error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2. </a:t>
            </a:r>
            <a:r>
              <a:rPr sz="4400" b="1" i="1" spc="-5" dirty="0">
                <a:latin typeface="Calibri"/>
                <a:cs typeface="Calibri"/>
              </a:rPr>
              <a:t>Orthoptic</a:t>
            </a:r>
            <a:r>
              <a:rPr sz="4400" b="1" i="1" spc="-20" dirty="0">
                <a:latin typeface="Calibri"/>
                <a:cs typeface="Calibri"/>
              </a:rPr>
              <a:t> </a:t>
            </a:r>
            <a:r>
              <a:rPr sz="4400" b="1" i="1" spc="-5" dirty="0">
                <a:latin typeface="Calibri"/>
                <a:cs typeface="Calibri"/>
              </a:rPr>
              <a:t>treatment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3. </a:t>
            </a:r>
            <a:r>
              <a:rPr sz="4400" b="1" i="1" spc="-5" dirty="0">
                <a:latin typeface="Calibri"/>
                <a:cs typeface="Calibri"/>
              </a:rPr>
              <a:t>Prescription </a:t>
            </a:r>
            <a:r>
              <a:rPr sz="4400" b="1" i="1" dirty="0">
                <a:latin typeface="Calibri"/>
                <a:cs typeface="Calibri"/>
              </a:rPr>
              <a:t>of prism </a:t>
            </a:r>
            <a:r>
              <a:rPr sz="4400" b="1" i="1" spc="-5" dirty="0">
                <a:latin typeface="Calibri"/>
                <a:cs typeface="Calibri"/>
              </a:rPr>
              <a:t>in</a:t>
            </a:r>
            <a:r>
              <a:rPr sz="4400" b="1" i="1" spc="-50" dirty="0">
                <a:latin typeface="Calibri"/>
                <a:cs typeface="Calibri"/>
              </a:rPr>
              <a:t> </a:t>
            </a:r>
            <a:r>
              <a:rPr sz="4400" b="1" i="1" dirty="0">
                <a:latin typeface="Calibri"/>
                <a:cs typeface="Calibri"/>
              </a:rPr>
              <a:t>glasses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4. </a:t>
            </a:r>
            <a:r>
              <a:rPr sz="4400" b="1" i="1" spc="-10" dirty="0">
                <a:latin typeface="Calibri"/>
                <a:cs typeface="Calibri"/>
              </a:rPr>
              <a:t>Surgical </a:t>
            </a:r>
            <a:r>
              <a:rPr sz="4400" b="1" i="1" spc="-5" dirty="0">
                <a:latin typeface="Calibri"/>
                <a:cs typeface="Calibri"/>
              </a:rPr>
              <a:t>treatment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1101" y="358266"/>
            <a:ext cx="370649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dirty="0">
                <a:solidFill>
                  <a:srgbClr val="006FC0"/>
                </a:solidFill>
                <a:latin typeface="Gabriola"/>
                <a:cs typeface="Gabriola"/>
              </a:rPr>
              <a:t>Manifest</a:t>
            </a:r>
            <a:r>
              <a:rPr sz="6000" b="0" spc="-110" dirty="0">
                <a:solidFill>
                  <a:srgbClr val="006FC0"/>
                </a:solidFill>
                <a:latin typeface="Gabriola"/>
                <a:cs typeface="Gabriola"/>
              </a:rPr>
              <a:t> </a:t>
            </a:r>
            <a:r>
              <a:rPr sz="6000" b="0" dirty="0">
                <a:solidFill>
                  <a:srgbClr val="006FC0"/>
                </a:solidFill>
                <a:latin typeface="Gabriola"/>
                <a:cs typeface="Gabriola"/>
              </a:rPr>
              <a:t>squint</a:t>
            </a:r>
            <a:endParaRPr sz="6000">
              <a:latin typeface="Gabriola"/>
              <a:cs typeface="Gabriol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342644"/>
            <a:ext cx="8382000" cy="5134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E</a:t>
            </a:r>
            <a:r>
              <a:rPr dirty="0"/>
              <a:t>tio</a:t>
            </a:r>
            <a:r>
              <a:rPr spc="-20" dirty="0"/>
              <a:t>l</a:t>
            </a:r>
            <a:r>
              <a:rPr dirty="0"/>
              <a:t>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7269"/>
            <a:ext cx="7870190" cy="445897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Refractive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errors,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15" dirty="0">
                <a:latin typeface="Calibri"/>
                <a:cs typeface="Calibri"/>
              </a:rPr>
              <a:t>Prolonged </a:t>
            </a:r>
            <a:r>
              <a:rPr sz="3000" spc="-5" dirty="0">
                <a:latin typeface="Calibri"/>
                <a:cs typeface="Calibri"/>
              </a:rPr>
              <a:t>use of </a:t>
            </a:r>
            <a:r>
              <a:rPr sz="3000" spc="-10" dirty="0">
                <a:latin typeface="Calibri"/>
                <a:cs typeface="Calibri"/>
              </a:rPr>
              <a:t>incorrect spectacles,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10" dirty="0">
                <a:latin typeface="Calibri"/>
                <a:cs typeface="Calibri"/>
              </a:rPr>
              <a:t>Anisometropia,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5" dirty="0">
                <a:latin typeface="Calibri"/>
                <a:cs typeface="Calibri"/>
              </a:rPr>
              <a:t>Corneal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opacities,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10" dirty="0">
                <a:latin typeface="Calibri"/>
                <a:cs typeface="Calibri"/>
              </a:rPr>
              <a:t>Lenticular opacities,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5" dirty="0">
                <a:latin typeface="Calibri"/>
                <a:cs typeface="Calibri"/>
              </a:rPr>
              <a:t>Diseases of </a:t>
            </a:r>
            <a:r>
              <a:rPr sz="3000" dirty="0">
                <a:latin typeface="Calibri"/>
                <a:cs typeface="Calibri"/>
              </a:rPr>
              <a:t>macula (e.g., </a:t>
            </a:r>
            <a:r>
              <a:rPr sz="3000" spc="-15" dirty="0">
                <a:latin typeface="Calibri"/>
                <a:cs typeface="Calibri"/>
              </a:rPr>
              <a:t>central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chorioretinitis),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5" dirty="0">
                <a:latin typeface="Calibri"/>
                <a:cs typeface="Calibri"/>
              </a:rPr>
              <a:t>Optic </a:t>
            </a:r>
            <a:r>
              <a:rPr sz="3000" spc="-50" dirty="0">
                <a:latin typeface="Calibri"/>
                <a:cs typeface="Calibri"/>
              </a:rPr>
              <a:t>atrophy,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</a:t>
            </a:r>
            <a:endParaRPr sz="3000">
              <a:latin typeface="Calibri"/>
              <a:cs typeface="Calibri"/>
            </a:endParaRPr>
          </a:p>
          <a:p>
            <a:pPr marL="355600" marR="1320165" indent="-342900">
              <a:lnSpc>
                <a:spcPts val="3220"/>
              </a:lnSpc>
              <a:spcBef>
                <a:spcPts val="790"/>
              </a:spcBef>
              <a:buFont typeface="Arial"/>
              <a:buChar char="•"/>
              <a:tabLst>
                <a:tab pos="440690" algn="l"/>
                <a:tab pos="441325" algn="l"/>
                <a:tab pos="2149475" algn="l"/>
              </a:tabLst>
            </a:pPr>
            <a:r>
              <a:rPr dirty="0"/>
              <a:t>	</a:t>
            </a:r>
            <a:r>
              <a:rPr sz="3000" spc="-5" dirty="0">
                <a:latin typeface="Calibri"/>
                <a:cs typeface="Calibri"/>
              </a:rPr>
              <a:t>Obstruction </a:t>
            </a:r>
            <a:r>
              <a:rPr sz="3000" dirty="0">
                <a:latin typeface="Calibri"/>
                <a:cs typeface="Calibri"/>
              </a:rPr>
              <a:t>in the </a:t>
            </a:r>
            <a:r>
              <a:rPr sz="3000" spc="-5" dirty="0">
                <a:latin typeface="Calibri"/>
                <a:cs typeface="Calibri"/>
              </a:rPr>
              <a:t>pupillary </a:t>
            </a:r>
            <a:r>
              <a:rPr sz="3000" spc="-10" dirty="0">
                <a:latin typeface="Calibri"/>
                <a:cs typeface="Calibri"/>
              </a:rPr>
              <a:t>area due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to  congenital	ptosis.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7301" y="461899"/>
            <a:ext cx="5088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CONVERGENT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SQUINT</a:t>
            </a:r>
          </a:p>
        </p:txBody>
      </p:sp>
      <p:sp>
        <p:nvSpPr>
          <p:cNvPr id="3" name="object 3"/>
          <p:cNvSpPr/>
          <p:nvPr/>
        </p:nvSpPr>
        <p:spPr>
          <a:xfrm>
            <a:off x="533400" y="1676400"/>
            <a:ext cx="8153400" cy="4856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5525" y="461899"/>
            <a:ext cx="4551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DIVERGENT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SQUINT</a:t>
            </a:r>
          </a:p>
        </p:txBody>
      </p:sp>
      <p:sp>
        <p:nvSpPr>
          <p:cNvPr id="3" name="object 3"/>
          <p:cNvSpPr/>
          <p:nvPr/>
        </p:nvSpPr>
        <p:spPr>
          <a:xfrm>
            <a:off x="263652" y="1447800"/>
            <a:ext cx="8880347" cy="4805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4672" y="192150"/>
            <a:ext cx="59924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07010">
              <a:lnSpc>
                <a:spcPct val="100000"/>
              </a:lnSpc>
              <a:spcBef>
                <a:spcPts val="95"/>
              </a:spcBef>
            </a:pPr>
            <a:r>
              <a:rPr sz="4000" b="0" spc="-70" dirty="0">
                <a:latin typeface="Calibri"/>
                <a:cs typeface="Calibri"/>
              </a:rPr>
              <a:t>EVALUATION </a:t>
            </a:r>
            <a:r>
              <a:rPr sz="4000" b="0" spc="-5" dirty="0">
                <a:latin typeface="Calibri"/>
                <a:cs typeface="Calibri"/>
              </a:rPr>
              <a:t>OF A CASE </a:t>
            </a:r>
            <a:r>
              <a:rPr sz="4000" b="0" spc="-10" dirty="0">
                <a:latin typeface="Calibri"/>
                <a:cs typeface="Calibri"/>
              </a:rPr>
              <a:t>OF  </a:t>
            </a:r>
            <a:r>
              <a:rPr sz="4000" b="0" spc="-40" dirty="0">
                <a:latin typeface="Calibri"/>
                <a:cs typeface="Calibri"/>
              </a:rPr>
              <a:t>CONCOMITANT </a:t>
            </a:r>
            <a:r>
              <a:rPr sz="4000" b="0" spc="-10" dirty="0">
                <a:latin typeface="Calibri"/>
                <a:cs typeface="Calibri"/>
              </a:rPr>
              <a:t>STRABISMUS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19529"/>
            <a:ext cx="5124450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History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II.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Examination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1.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Inspection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2. </a:t>
            </a:r>
            <a:r>
              <a:rPr sz="2400" spc="-5" dirty="0">
                <a:latin typeface="Calibri"/>
                <a:cs typeface="Calibri"/>
              </a:rPr>
              <a:t>Ocular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movements.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3. Pupillary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reactions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4. </a:t>
            </a:r>
            <a:r>
              <a:rPr sz="2400" spc="-5" dirty="0">
                <a:latin typeface="Calibri"/>
                <a:cs typeface="Calibri"/>
              </a:rPr>
              <a:t>Media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fundus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examination.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5. </a:t>
            </a:r>
            <a:r>
              <a:rPr sz="2400" spc="-40" dirty="0">
                <a:latin typeface="Calibri"/>
                <a:cs typeface="Calibri"/>
              </a:rPr>
              <a:t>Testing </a:t>
            </a:r>
            <a:r>
              <a:rPr sz="2400" spc="-5" dirty="0">
                <a:latin typeface="Calibri"/>
                <a:cs typeface="Calibri"/>
              </a:rPr>
              <a:t>of vision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refractive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error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6. </a:t>
            </a:r>
            <a:r>
              <a:rPr sz="2400" spc="-10" dirty="0">
                <a:latin typeface="Calibri"/>
                <a:cs typeface="Calibri"/>
              </a:rPr>
              <a:t>Cover tests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i. </a:t>
            </a:r>
            <a:r>
              <a:rPr sz="2400" spc="-10" dirty="0">
                <a:latin typeface="Calibri"/>
                <a:cs typeface="Calibri"/>
              </a:rPr>
              <a:t>Direct </a:t>
            </a:r>
            <a:r>
              <a:rPr sz="2400" spc="-15" dirty="0">
                <a:latin typeface="Calibri"/>
                <a:cs typeface="Calibri"/>
              </a:rPr>
              <a:t>cover 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ii. </a:t>
            </a:r>
            <a:r>
              <a:rPr sz="2400" spc="-10" dirty="0">
                <a:latin typeface="Calibri"/>
                <a:cs typeface="Calibri"/>
              </a:rPr>
              <a:t>Alternate </a:t>
            </a:r>
            <a:r>
              <a:rPr sz="2400" spc="-15" dirty="0">
                <a:latin typeface="Calibri"/>
                <a:cs typeface="Calibri"/>
              </a:rPr>
              <a:t>cover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7. </a:t>
            </a:r>
            <a:r>
              <a:rPr sz="2400" spc="-5" dirty="0">
                <a:latin typeface="Calibri"/>
                <a:cs typeface="Calibri"/>
              </a:rPr>
              <a:t>Estimation of angle of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deviation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i. </a:t>
            </a:r>
            <a:r>
              <a:rPr sz="2400" spc="-10" dirty="0">
                <a:latin typeface="Calibri"/>
                <a:cs typeface="Calibri"/>
              </a:rPr>
              <a:t>Hirschberg </a:t>
            </a:r>
            <a:r>
              <a:rPr sz="2400" spc="-5" dirty="0">
                <a:latin typeface="Calibri"/>
                <a:cs typeface="Calibri"/>
              </a:rPr>
              <a:t>corneal </a:t>
            </a:r>
            <a:r>
              <a:rPr sz="2400" spc="-20" dirty="0">
                <a:latin typeface="Calibri"/>
                <a:cs typeface="Calibri"/>
              </a:rPr>
              <a:t>reflex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ii. </a:t>
            </a:r>
            <a:r>
              <a:rPr sz="2400" spc="-5" dirty="0">
                <a:latin typeface="Calibri"/>
                <a:cs typeface="Calibri"/>
              </a:rPr>
              <a:t>The prism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cover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iii. </a:t>
            </a:r>
            <a:r>
              <a:rPr sz="2400" spc="-5" dirty="0">
                <a:latin typeface="Calibri"/>
                <a:cs typeface="Calibri"/>
              </a:rPr>
              <a:t>Krimsky </a:t>
            </a:r>
            <a:r>
              <a:rPr sz="2400" spc="-10" dirty="0">
                <a:latin typeface="Calibri"/>
                <a:cs typeface="Calibri"/>
              </a:rPr>
              <a:t>corneal </a:t>
            </a:r>
            <a:r>
              <a:rPr sz="2400" spc="-20" dirty="0">
                <a:latin typeface="Calibri"/>
                <a:cs typeface="Calibri"/>
              </a:rPr>
              <a:t>reflex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test.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314" y="461899"/>
            <a:ext cx="67995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5" dirty="0">
                <a:latin typeface="Calibri"/>
                <a:cs typeface="Calibri"/>
              </a:rPr>
              <a:t>Hirschberg </a:t>
            </a:r>
            <a:r>
              <a:rPr b="0" spc="-10" dirty="0">
                <a:latin typeface="Calibri"/>
                <a:cs typeface="Calibri"/>
              </a:rPr>
              <a:t>corneal </a:t>
            </a:r>
            <a:r>
              <a:rPr b="0" spc="-35" dirty="0">
                <a:latin typeface="Calibri"/>
                <a:cs typeface="Calibri"/>
              </a:rPr>
              <a:t>reflex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test.</a:t>
            </a:r>
          </a:p>
        </p:txBody>
      </p:sp>
      <p:sp>
        <p:nvSpPr>
          <p:cNvPr id="3" name="object 3"/>
          <p:cNvSpPr/>
          <p:nvPr/>
        </p:nvSpPr>
        <p:spPr>
          <a:xfrm>
            <a:off x="1447800" y="1607819"/>
            <a:ext cx="5711952" cy="52501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0452" y="461899"/>
            <a:ext cx="49415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65" dirty="0">
                <a:latin typeface="Calibri"/>
                <a:cs typeface="Calibri"/>
              </a:rPr>
              <a:t>Worth’s </a:t>
            </a:r>
            <a:r>
              <a:rPr b="0" spc="-15" dirty="0">
                <a:latin typeface="Calibri"/>
                <a:cs typeface="Calibri"/>
              </a:rPr>
              <a:t>four-dot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test.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487423"/>
            <a:ext cx="6705600" cy="53705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9157" y="461899"/>
            <a:ext cx="2804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0" dirty="0">
                <a:latin typeface="Calibri"/>
                <a:cs typeface="Calibri"/>
              </a:rPr>
              <a:t>TREATMENT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28280" cy="274320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55600" marR="5080" indent="-342900">
              <a:lnSpc>
                <a:spcPts val="372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1. </a:t>
            </a:r>
            <a:r>
              <a:rPr sz="3200" spc="-5" dirty="0">
                <a:latin typeface="Calibri"/>
                <a:cs typeface="Calibri"/>
              </a:rPr>
              <a:t>Spectacles </a:t>
            </a:r>
            <a:r>
              <a:rPr sz="3200" dirty="0">
                <a:latin typeface="Calibri"/>
                <a:cs typeface="Calibri"/>
              </a:rPr>
              <a:t>with </a:t>
            </a:r>
            <a:r>
              <a:rPr sz="3200" spc="-5" dirty="0">
                <a:latin typeface="Calibri"/>
                <a:cs typeface="Calibri"/>
              </a:rPr>
              <a:t>full correction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refractive  </a:t>
            </a:r>
            <a:r>
              <a:rPr sz="3200" spc="-10" dirty="0">
                <a:latin typeface="Calibri"/>
                <a:cs typeface="Calibri"/>
              </a:rPr>
              <a:t>error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 </a:t>
            </a:r>
            <a:r>
              <a:rPr sz="3200" spc="-5" dirty="0">
                <a:latin typeface="Calibri"/>
                <a:cs typeface="Calibri"/>
              </a:rPr>
              <a:t>Occlusion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therapy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 </a:t>
            </a:r>
            <a:r>
              <a:rPr sz="3200" spc="-15" dirty="0">
                <a:latin typeface="Calibri"/>
                <a:cs typeface="Calibri"/>
              </a:rPr>
              <a:t>Preoperative </a:t>
            </a:r>
            <a:r>
              <a:rPr sz="3200" spc="-5" dirty="0">
                <a:latin typeface="Calibri"/>
                <a:cs typeface="Calibri"/>
              </a:rPr>
              <a:t>orthoptic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exercises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4. </a:t>
            </a:r>
            <a:r>
              <a:rPr sz="3200" spc="-10" dirty="0">
                <a:latin typeface="Calibri"/>
                <a:cs typeface="Calibri"/>
              </a:rPr>
              <a:t>Squint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surgery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5629" y="461899"/>
            <a:ext cx="44119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5" dirty="0">
                <a:latin typeface="Calibri"/>
                <a:cs typeface="Calibri"/>
              </a:rPr>
              <a:t>Surgical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techniques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94702"/>
            <a:ext cx="7941309" cy="228536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1. Muscle </a:t>
            </a:r>
            <a:r>
              <a:rPr sz="3200" spc="-15" dirty="0">
                <a:latin typeface="Calibri"/>
                <a:cs typeface="Calibri"/>
              </a:rPr>
              <a:t>weakening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procedures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 Muscle </a:t>
            </a:r>
            <a:r>
              <a:rPr sz="3200" spc="-10" dirty="0">
                <a:latin typeface="Calibri"/>
                <a:cs typeface="Calibri"/>
              </a:rPr>
              <a:t>strengthening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procedures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 </a:t>
            </a:r>
            <a:r>
              <a:rPr sz="3200" spc="-10" dirty="0">
                <a:latin typeface="Calibri"/>
                <a:cs typeface="Calibri"/>
              </a:rPr>
              <a:t>Procedures </a:t>
            </a:r>
            <a:r>
              <a:rPr sz="3200" spc="-5" dirty="0">
                <a:latin typeface="Calibri"/>
                <a:cs typeface="Calibri"/>
              </a:rPr>
              <a:t>that change direction of </a:t>
            </a:r>
            <a:r>
              <a:rPr sz="3200" dirty="0">
                <a:latin typeface="Calibri"/>
                <a:cs typeface="Calibri"/>
              </a:rPr>
              <a:t>muscle  action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7082" y="192150"/>
            <a:ext cx="74695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54125" marR="5080" indent="-124206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latin typeface="Calibri"/>
                <a:cs typeface="Calibri"/>
              </a:rPr>
              <a:t>Origin </a:t>
            </a:r>
            <a:r>
              <a:rPr sz="4000" b="0" spc="-5" dirty="0">
                <a:latin typeface="Calibri"/>
                <a:cs typeface="Calibri"/>
              </a:rPr>
              <a:t>of the </a:t>
            </a:r>
            <a:r>
              <a:rPr sz="4000" b="0" spc="-15" dirty="0">
                <a:latin typeface="Calibri"/>
                <a:cs typeface="Calibri"/>
              </a:rPr>
              <a:t>rectus </a:t>
            </a:r>
            <a:r>
              <a:rPr sz="4000" b="0" spc="-5" dirty="0">
                <a:latin typeface="Calibri"/>
                <a:cs typeface="Calibri"/>
              </a:rPr>
              <a:t>muscles and the  </a:t>
            </a:r>
            <a:r>
              <a:rPr sz="4000" b="0" spc="-10" dirty="0">
                <a:latin typeface="Calibri"/>
                <a:cs typeface="Calibri"/>
              </a:rPr>
              <a:t>superior oblique</a:t>
            </a:r>
            <a:r>
              <a:rPr sz="4000" b="0" spc="-5" dirty="0">
                <a:latin typeface="Calibri"/>
                <a:cs typeface="Calibri"/>
              </a:rPr>
              <a:t> muscle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209800"/>
            <a:ext cx="8933308" cy="396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0808" y="461899"/>
            <a:ext cx="5344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45" dirty="0">
                <a:latin typeface="Calibri"/>
                <a:cs typeface="Calibri"/>
              </a:rPr>
              <a:t>Technique </a:t>
            </a:r>
            <a:r>
              <a:rPr b="0" spc="-5" dirty="0">
                <a:latin typeface="Calibri"/>
                <a:cs typeface="Calibri"/>
              </a:rPr>
              <a:t>of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recession.</a:t>
            </a:r>
          </a:p>
        </p:txBody>
      </p:sp>
      <p:sp>
        <p:nvSpPr>
          <p:cNvPr id="3" name="object 3"/>
          <p:cNvSpPr/>
          <p:nvPr/>
        </p:nvSpPr>
        <p:spPr>
          <a:xfrm>
            <a:off x="1905000" y="1752598"/>
            <a:ext cx="5068134" cy="5068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6048" y="461899"/>
            <a:ext cx="53130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45" dirty="0">
                <a:latin typeface="Calibri"/>
                <a:cs typeface="Calibri"/>
              </a:rPr>
              <a:t>Technique </a:t>
            </a:r>
            <a:r>
              <a:rPr b="0" spc="-5" dirty="0">
                <a:latin typeface="Calibri"/>
                <a:cs typeface="Calibri"/>
              </a:rPr>
              <a:t>of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resection.</a:t>
            </a:r>
          </a:p>
        </p:txBody>
      </p:sp>
      <p:sp>
        <p:nvSpPr>
          <p:cNvPr id="3" name="object 3"/>
          <p:cNvSpPr/>
          <p:nvPr/>
        </p:nvSpPr>
        <p:spPr>
          <a:xfrm>
            <a:off x="2496232" y="1674703"/>
            <a:ext cx="4959185" cy="4456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6570" y="461899"/>
            <a:ext cx="30727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Nerve</a:t>
            </a:r>
            <a:r>
              <a:rPr spc="-65" dirty="0"/>
              <a:t> </a:t>
            </a:r>
            <a:r>
              <a:rPr spc="-5" dirty="0"/>
              <a:t>supply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519670" cy="3343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943735"/>
                </a:solidFill>
                <a:latin typeface="Calibri"/>
                <a:cs typeface="Calibri"/>
              </a:rPr>
              <a:t>Oculomotor- </a:t>
            </a:r>
            <a:r>
              <a:rPr sz="3200" spc="-35" dirty="0">
                <a:latin typeface="Calibri"/>
                <a:cs typeface="Calibri"/>
              </a:rPr>
              <a:t>superior, </a:t>
            </a:r>
            <a:r>
              <a:rPr sz="3200" spc="-5" dirty="0">
                <a:latin typeface="Calibri"/>
                <a:cs typeface="Calibri"/>
              </a:rPr>
              <a:t>medial, </a:t>
            </a:r>
            <a:r>
              <a:rPr sz="3200" spc="-15" dirty="0">
                <a:latin typeface="Calibri"/>
                <a:cs typeface="Calibri"/>
              </a:rPr>
              <a:t>inferior </a:t>
            </a:r>
            <a:r>
              <a:rPr sz="3200" spc="-10" dirty="0">
                <a:latin typeface="Calibri"/>
                <a:cs typeface="Calibri"/>
              </a:rPr>
              <a:t>recti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inferior </a:t>
            </a:r>
            <a:r>
              <a:rPr sz="3200" spc="-5" dirty="0">
                <a:latin typeface="Calibri"/>
                <a:cs typeface="Calibri"/>
              </a:rPr>
              <a:t>oblique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muscles.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43735"/>
              </a:buClr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20" dirty="0">
                <a:solidFill>
                  <a:srgbClr val="943735"/>
                </a:solidFill>
                <a:latin typeface="Calibri"/>
                <a:cs typeface="Calibri"/>
              </a:rPr>
              <a:t>Trochlear- </a:t>
            </a:r>
            <a:r>
              <a:rPr sz="3200" b="1" spc="-5" dirty="0">
                <a:latin typeface="Calibri"/>
                <a:cs typeface="Calibri"/>
              </a:rPr>
              <a:t>S</a:t>
            </a:r>
            <a:r>
              <a:rPr sz="3200" spc="-5" dirty="0">
                <a:latin typeface="Calibri"/>
                <a:cs typeface="Calibri"/>
              </a:rPr>
              <a:t>uperior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oblique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43735"/>
              </a:buClr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943735"/>
                </a:solidFill>
                <a:latin typeface="Calibri"/>
                <a:cs typeface="Calibri"/>
              </a:rPr>
              <a:t>Abducent- </a:t>
            </a:r>
            <a:r>
              <a:rPr sz="3200" spc="-20" dirty="0">
                <a:latin typeface="Calibri"/>
                <a:cs typeface="Calibri"/>
              </a:rPr>
              <a:t>Lateral </a:t>
            </a:r>
            <a:r>
              <a:rPr sz="3200" spc="-10" dirty="0">
                <a:latin typeface="Calibri"/>
                <a:cs typeface="Calibri"/>
              </a:rPr>
              <a:t>rectus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muscle.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625" y="461899"/>
            <a:ext cx="76155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Action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15" dirty="0">
                <a:latin typeface="Calibri"/>
                <a:cs typeface="Calibri"/>
              </a:rPr>
              <a:t>extraocular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muscles</a:t>
            </a:r>
          </a:p>
        </p:txBody>
      </p:sp>
      <p:sp>
        <p:nvSpPr>
          <p:cNvPr id="3" name="object 3"/>
          <p:cNvSpPr/>
          <p:nvPr/>
        </p:nvSpPr>
        <p:spPr>
          <a:xfrm>
            <a:off x="73883" y="1979621"/>
            <a:ext cx="9013728" cy="3893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625" y="461899"/>
            <a:ext cx="76155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Action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15" dirty="0">
                <a:latin typeface="Calibri"/>
                <a:cs typeface="Calibri"/>
              </a:rPr>
              <a:t>extraocular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muscles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2133600"/>
            <a:ext cx="8238744" cy="3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4397" y="461899"/>
            <a:ext cx="43141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OCULAR</a:t>
            </a:r>
            <a:r>
              <a:rPr spc="-70" dirty="0"/>
              <a:t> </a:t>
            </a:r>
            <a:r>
              <a:rPr spc="-15" dirty="0"/>
              <a:t>MOTILITY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93163"/>
            <a:ext cx="5908675" cy="28549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Calibri"/>
                <a:cs typeface="Calibri"/>
              </a:rPr>
              <a:t>Uniocular </a:t>
            </a:r>
            <a:r>
              <a:rPr sz="3200" b="1" i="1" spc="-5" dirty="0">
                <a:latin typeface="Calibri"/>
                <a:cs typeface="Calibri"/>
              </a:rPr>
              <a:t>movements-</a:t>
            </a:r>
            <a:r>
              <a:rPr sz="3200" b="1" i="1" spc="-55" dirty="0">
                <a:latin typeface="Calibri"/>
                <a:cs typeface="Calibri"/>
              </a:rPr>
              <a:t> </a:t>
            </a:r>
            <a:r>
              <a:rPr sz="3200" b="1" i="1" spc="-10" dirty="0">
                <a:latin typeface="Calibri"/>
                <a:cs typeface="Calibri"/>
              </a:rPr>
              <a:t>‘ductions’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Calibri"/>
                <a:cs typeface="Calibri"/>
              </a:rPr>
              <a:t>Binocular</a:t>
            </a:r>
            <a:r>
              <a:rPr sz="3200" b="1" i="1" spc="-55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movements-</a:t>
            </a:r>
            <a:endParaRPr sz="3200">
              <a:latin typeface="Calibri"/>
              <a:cs typeface="Calibri"/>
            </a:endParaRPr>
          </a:p>
          <a:p>
            <a:pPr marL="1301750" marR="2839085">
              <a:lnSpc>
                <a:spcPct val="120000"/>
              </a:lnSpc>
              <a:spcBef>
                <a:spcPts val="5"/>
              </a:spcBef>
            </a:pPr>
            <a:r>
              <a:rPr sz="3200" spc="-15" dirty="0">
                <a:latin typeface="Calibri"/>
                <a:cs typeface="Calibri"/>
              </a:rPr>
              <a:t>versions  </a:t>
            </a:r>
            <a:r>
              <a:rPr sz="3200" spc="-35" dirty="0">
                <a:latin typeface="Calibri"/>
                <a:cs typeface="Calibri"/>
              </a:rPr>
              <a:t>v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50" dirty="0">
                <a:latin typeface="Calibri"/>
                <a:cs typeface="Calibri"/>
              </a:rPr>
              <a:t>r</a:t>
            </a:r>
            <a:r>
              <a:rPr sz="3200" spc="-25" dirty="0">
                <a:latin typeface="Calibri"/>
                <a:cs typeface="Calibri"/>
              </a:rPr>
              <a:t>g</a:t>
            </a:r>
            <a:r>
              <a:rPr sz="3200" dirty="0">
                <a:latin typeface="Calibri"/>
                <a:cs typeface="Calibri"/>
              </a:rPr>
              <a:t>ence</a:t>
            </a:r>
            <a:r>
              <a:rPr sz="3200" spc="-5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9210" y="192150"/>
            <a:ext cx="69449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Uniocular </a:t>
            </a:r>
            <a:r>
              <a:rPr sz="4000" i="1" spc="-10" dirty="0">
                <a:latin typeface="Calibri"/>
                <a:cs typeface="Calibri"/>
              </a:rPr>
              <a:t>movements-</a:t>
            </a:r>
            <a:r>
              <a:rPr sz="4000" i="1" spc="30" dirty="0">
                <a:latin typeface="Calibri"/>
                <a:cs typeface="Calibri"/>
              </a:rPr>
              <a:t> </a:t>
            </a:r>
            <a:r>
              <a:rPr sz="4000" i="1" spc="-15" dirty="0">
                <a:latin typeface="Calibri"/>
                <a:cs typeface="Calibri"/>
              </a:rPr>
              <a:t>‘ductions’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3192780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Adduction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Abduction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Supraduction.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4.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Infraduction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5.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Incycloduction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6.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Excycloduction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595</Words>
  <Application>Microsoft Office PowerPoint</Application>
  <PresentationFormat>On-screen Show (4:3)</PresentationFormat>
  <Paragraphs>149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Civic</vt:lpstr>
      <vt:lpstr> Squint</vt:lpstr>
      <vt:lpstr>Extraocular muscles</vt:lpstr>
      <vt:lpstr>Extraocular muscles</vt:lpstr>
      <vt:lpstr>Origin of the rectus muscles and the  superior oblique muscle</vt:lpstr>
      <vt:lpstr>Nerve supply</vt:lpstr>
      <vt:lpstr>Action of the extraocular muscles</vt:lpstr>
      <vt:lpstr>Action of the extraocular muscles</vt:lpstr>
      <vt:lpstr>OCULAR MOTILITY</vt:lpstr>
      <vt:lpstr>Uniocular movements- ‘ductions’</vt:lpstr>
      <vt:lpstr>Binocular movements- Versions</vt:lpstr>
      <vt:lpstr>Binocular movements- Vergences</vt:lpstr>
      <vt:lpstr>Slide 12</vt:lpstr>
      <vt:lpstr>BINOCULAR SINGLE VISION</vt:lpstr>
      <vt:lpstr>Simultaneous perception</vt:lpstr>
      <vt:lpstr>Fusion</vt:lpstr>
      <vt:lpstr>stereopsis</vt:lpstr>
      <vt:lpstr>Anomalies of binocular vision</vt:lpstr>
      <vt:lpstr>STRABISMUS</vt:lpstr>
      <vt:lpstr>Classification of strabismus</vt:lpstr>
      <vt:lpstr>HETEROPHORIA</vt:lpstr>
      <vt:lpstr>Types of heterophoria</vt:lpstr>
      <vt:lpstr>Etiology</vt:lpstr>
      <vt:lpstr>Orbital asymmetry</vt:lpstr>
      <vt:lpstr>Abnormal interpupillary distance (IPD)</vt:lpstr>
      <vt:lpstr>Symptoms</vt:lpstr>
      <vt:lpstr>Examination of a case of heterophoria</vt:lpstr>
      <vt:lpstr>Cover-uncover test</vt:lpstr>
      <vt:lpstr>Maddox rod.</vt:lpstr>
      <vt:lpstr>Maddox rod test</vt:lpstr>
      <vt:lpstr>Treatment</vt:lpstr>
      <vt:lpstr>Manifest squint</vt:lpstr>
      <vt:lpstr>Etiology</vt:lpstr>
      <vt:lpstr>CONVERGENT SQUINT</vt:lpstr>
      <vt:lpstr>DIVERGENT SQUINT</vt:lpstr>
      <vt:lpstr>EVALUATION OF A CASE OF  CONCOMITANT STRABISMUS</vt:lpstr>
      <vt:lpstr>Hirschberg corneal reflex test.</vt:lpstr>
      <vt:lpstr>Worth’s four-dot test.</vt:lpstr>
      <vt:lpstr>TREATMENT</vt:lpstr>
      <vt:lpstr>Surgical techniques</vt:lpstr>
      <vt:lpstr>Technique of recession.</vt:lpstr>
      <vt:lpstr>Technique of resection.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Strabismus and squint</dc:title>
  <dc:creator>NAVY SEALs</dc:creator>
  <cp:lastModifiedBy>user</cp:lastModifiedBy>
  <cp:revision>7</cp:revision>
  <dcterms:created xsi:type="dcterms:W3CDTF">2020-08-15T05:05:04Z</dcterms:created>
  <dcterms:modified xsi:type="dcterms:W3CDTF">2022-01-03T14:51:28Z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2020-08-15T00:00:00Z</vt:filetime>
  </property>
</Properties>
</file>