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6" r:id="rId3"/>
    <p:sldId id="278" r:id="rId4"/>
    <p:sldId id="279" r:id="rId5"/>
    <p:sldId id="267" r:id="rId6"/>
    <p:sldId id="257" r:id="rId7"/>
    <p:sldId id="258" r:id="rId8"/>
    <p:sldId id="259" r:id="rId9"/>
    <p:sldId id="269" r:id="rId10"/>
    <p:sldId id="260" r:id="rId11"/>
    <p:sldId id="271" r:id="rId12"/>
    <p:sldId id="261" r:id="rId13"/>
    <p:sldId id="262" r:id="rId14"/>
    <p:sldId id="263" r:id="rId15"/>
    <p:sldId id="272" r:id="rId16"/>
    <p:sldId id="264" r:id="rId17"/>
    <p:sldId id="273" r:id="rId18"/>
    <p:sldId id="265" r:id="rId19"/>
    <p:sldId id="274" r:id="rId20"/>
    <p:sldId id="28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B2835D-A291-442E-814C-35BEC0A1ECD3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B2835D-A291-442E-814C-35BEC0A1ECD3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B2835D-A291-442E-814C-35BEC0A1ECD3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B2835D-A291-442E-814C-35BEC0A1ECD3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B2835D-A291-442E-814C-35BEC0A1ECD3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B2835D-A291-442E-814C-35BEC0A1ECD3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B2835D-A291-442E-814C-35BEC0A1ECD3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B2835D-A291-442E-814C-35BEC0A1ECD3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B2835D-A291-442E-814C-35BEC0A1ECD3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8B2835D-A291-442E-814C-35BEC0A1ECD3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B2835D-A291-442E-814C-35BEC0A1ECD3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8B2835D-A291-442E-814C-35BEC0A1ECD3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allergies.about.com/od/glossaryofallergyterm1/g/leukotrienes.ht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ucous_membrane" TargetMode="External"/><Relationship Id="rId2" Type="http://schemas.openxmlformats.org/officeDocument/2006/relationships/hyperlink" Target="http://en.wikipedia.org/wiki/Polyp_(medicine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Allergic_rhinitis" TargetMode="External"/><Relationship Id="rId5" Type="http://schemas.openxmlformats.org/officeDocument/2006/relationships/hyperlink" Target="http://en.wikipedia.org/wiki/Paranasal_sinus" TargetMode="External"/><Relationship Id="rId4" Type="http://schemas.openxmlformats.org/officeDocument/2006/relationships/hyperlink" Target="http://en.wikipedia.org/wiki/Human_nose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Ethmoidal" TargetMode="External"/><Relationship Id="rId2" Type="http://schemas.openxmlformats.org/officeDocument/2006/relationships/hyperlink" Target="http://en.wikipedia.org/wiki/Maxillary_sinus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Young's_syndrome" TargetMode="External"/><Relationship Id="rId3" Type="http://schemas.openxmlformats.org/officeDocument/2006/relationships/hyperlink" Target="http://www.ncbi.nlm.nih.gov/pubmedhealth/n/pmh_adam/A000813/" TargetMode="External"/><Relationship Id="rId7" Type="http://schemas.openxmlformats.org/officeDocument/2006/relationships/hyperlink" Target="http://en.wikipedia.org/wiki/Kartagener's_syndrome" TargetMode="External"/><Relationship Id="rId2" Type="http://schemas.openxmlformats.org/officeDocument/2006/relationships/hyperlink" Target="http://en.wikipedia.org/wiki/Rhinosinusiti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Cystic_fibrosis" TargetMode="External"/><Relationship Id="rId11" Type="http://schemas.openxmlformats.org/officeDocument/2006/relationships/hyperlink" Target="http://en.wikipedia.org/wiki/Salicylate_sensitivity" TargetMode="External"/><Relationship Id="rId5" Type="http://schemas.openxmlformats.org/officeDocument/2006/relationships/hyperlink" Target="http://en.wikipedia.org/wiki/Aspirin_intolerance" TargetMode="External"/><Relationship Id="rId10" Type="http://schemas.openxmlformats.org/officeDocument/2006/relationships/hyperlink" Target="http://en.wikipedia.org/wiki/Chromium" TargetMode="External"/><Relationship Id="rId4" Type="http://schemas.openxmlformats.org/officeDocument/2006/relationships/hyperlink" Target="http://en.wikipedia.org/wiki/Asthma" TargetMode="External"/><Relationship Id="rId9" Type="http://schemas.openxmlformats.org/officeDocument/2006/relationships/hyperlink" Target="http://en.wikipedia.org/wiki/Churg-strauss_syndro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NASAL POLYPOSIS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80000"/>
              </a:lnSpc>
            </a:pPr>
            <a:r>
              <a:rPr lang="en-GB" dirty="0" smtClean="0">
                <a:latin typeface="Arial" charset="0"/>
              </a:rPr>
              <a:t>Asymptomatic</a:t>
            </a:r>
          </a:p>
          <a:p>
            <a:pPr lvl="1">
              <a:lnSpc>
                <a:spcPct val="80000"/>
              </a:lnSpc>
            </a:pPr>
            <a:r>
              <a:rPr lang="en-GB" dirty="0" smtClean="0">
                <a:latin typeface="Arial" charset="0"/>
              </a:rPr>
              <a:t>Airway obstruction</a:t>
            </a:r>
          </a:p>
          <a:p>
            <a:pPr lvl="1">
              <a:lnSpc>
                <a:spcPct val="80000"/>
              </a:lnSpc>
            </a:pPr>
            <a:r>
              <a:rPr lang="en-GB" dirty="0" smtClean="0">
                <a:latin typeface="Arial" charset="0"/>
              </a:rPr>
              <a:t>Postnasal drip</a:t>
            </a:r>
          </a:p>
          <a:p>
            <a:pPr lvl="1">
              <a:lnSpc>
                <a:spcPct val="80000"/>
              </a:lnSpc>
            </a:pPr>
            <a:r>
              <a:rPr lang="en-GB" dirty="0" smtClean="0">
                <a:latin typeface="Arial" charset="0"/>
              </a:rPr>
              <a:t>Dull headaches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Runny nose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Headaches or pain (sinus infection)</a:t>
            </a:r>
          </a:p>
          <a:p>
            <a:pPr lvl="1">
              <a:lnSpc>
                <a:spcPct val="80000"/>
              </a:lnSpc>
            </a:pPr>
            <a:r>
              <a:rPr lang="en-GB" dirty="0" smtClean="0">
                <a:latin typeface="Arial" charset="0"/>
              </a:rPr>
              <a:t>Snoring</a:t>
            </a:r>
          </a:p>
          <a:p>
            <a:pPr lvl="1">
              <a:lnSpc>
                <a:spcPct val="80000"/>
              </a:lnSpc>
            </a:pPr>
            <a:r>
              <a:rPr lang="en-GB" dirty="0" err="1" smtClean="0">
                <a:latin typeface="Arial" charset="0"/>
              </a:rPr>
              <a:t>Rhinorhoea</a:t>
            </a:r>
            <a:endParaRPr lang="en-GB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GB" dirty="0" err="1" smtClean="0">
                <a:latin typeface="Arial" charset="0"/>
              </a:rPr>
              <a:t>Hyposmia</a:t>
            </a:r>
            <a:r>
              <a:rPr lang="en-GB" dirty="0" smtClean="0">
                <a:latin typeface="Arial" charset="0"/>
              </a:rPr>
              <a:t> / </a:t>
            </a:r>
            <a:r>
              <a:rPr lang="en-GB" dirty="0" err="1" smtClean="0">
                <a:latin typeface="Arial" charset="0"/>
              </a:rPr>
              <a:t>Anosmia</a:t>
            </a:r>
            <a:endParaRPr lang="en-GB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GB" dirty="0" err="1" smtClean="0">
                <a:latin typeface="Arial" charset="0"/>
              </a:rPr>
              <a:t>Epistaxis</a:t>
            </a:r>
            <a:r>
              <a:rPr lang="en-GB" dirty="0" smtClean="0">
                <a:latin typeface="Arial" charset="0"/>
              </a:rPr>
              <a:t> (often other lesion)</a:t>
            </a:r>
          </a:p>
          <a:p>
            <a:pPr lvl="1">
              <a:lnSpc>
                <a:spcPct val="80000"/>
              </a:lnSpc>
            </a:pPr>
            <a:r>
              <a:rPr lang="en-GB" dirty="0" smtClean="0">
                <a:latin typeface="Arial" charset="0"/>
              </a:rPr>
              <a:t>Obstructive sleep apnoea</a:t>
            </a:r>
          </a:p>
          <a:p>
            <a:pPr lvl="1">
              <a:lnSpc>
                <a:spcPct val="80000"/>
              </a:lnSpc>
            </a:pPr>
            <a:r>
              <a:rPr lang="en-GB" dirty="0" smtClean="0">
                <a:latin typeface="Arial" charset="0"/>
              </a:rPr>
              <a:t>Craniofacial abnormalities</a:t>
            </a:r>
          </a:p>
          <a:p>
            <a:pPr lvl="1">
              <a:lnSpc>
                <a:spcPct val="80000"/>
              </a:lnSpc>
            </a:pPr>
            <a:r>
              <a:rPr lang="en-GB" dirty="0" smtClean="0">
                <a:latin typeface="Arial" charset="0"/>
              </a:rPr>
              <a:t>Optic nerve compression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Examining the nose shows a smooth, </a:t>
            </a:r>
            <a:r>
              <a:rPr lang="en-US" dirty="0" err="1" smtClean="0"/>
              <a:t>lobulated</a:t>
            </a:r>
            <a:r>
              <a:rPr lang="en-US" dirty="0" smtClean="0"/>
              <a:t>, whitish gray </a:t>
            </a:r>
            <a:r>
              <a:rPr lang="en-US" dirty="0" err="1" smtClean="0"/>
              <a:t>coloured</a:t>
            </a:r>
            <a:r>
              <a:rPr lang="en-US" dirty="0" smtClean="0"/>
              <a:t> single or grape-like mass in the nasal cavity.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Signs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70000"/>
              </a:lnSpc>
            </a:pPr>
            <a:r>
              <a:rPr lang="en-GB" dirty="0" err="1" smtClean="0">
                <a:latin typeface="Arial" charset="0"/>
              </a:rPr>
              <a:t>Encephalocoeles</a:t>
            </a:r>
            <a:endParaRPr lang="en-GB" dirty="0" smtClean="0">
              <a:latin typeface="Arial" charset="0"/>
            </a:endParaRPr>
          </a:p>
          <a:p>
            <a:pPr lvl="1">
              <a:lnSpc>
                <a:spcPct val="70000"/>
              </a:lnSpc>
            </a:pPr>
            <a:r>
              <a:rPr lang="en-GB" dirty="0" err="1" smtClean="0">
                <a:latin typeface="Arial" charset="0"/>
              </a:rPr>
              <a:t>Gliomas</a:t>
            </a:r>
            <a:endParaRPr lang="en-GB" dirty="0" smtClean="0">
              <a:latin typeface="Arial" charset="0"/>
            </a:endParaRPr>
          </a:p>
          <a:p>
            <a:pPr lvl="1">
              <a:lnSpc>
                <a:spcPct val="70000"/>
              </a:lnSpc>
            </a:pPr>
            <a:r>
              <a:rPr lang="en-GB" dirty="0" err="1" smtClean="0">
                <a:latin typeface="Arial" charset="0"/>
              </a:rPr>
              <a:t>Dermoid</a:t>
            </a:r>
            <a:r>
              <a:rPr lang="en-GB" dirty="0" smtClean="0">
                <a:latin typeface="Arial" charset="0"/>
              </a:rPr>
              <a:t> tumours</a:t>
            </a:r>
          </a:p>
          <a:p>
            <a:pPr lvl="1">
              <a:lnSpc>
                <a:spcPct val="70000"/>
              </a:lnSpc>
            </a:pPr>
            <a:r>
              <a:rPr lang="en-GB" dirty="0" err="1" smtClean="0">
                <a:latin typeface="Arial" charset="0"/>
              </a:rPr>
              <a:t>Haemangiomas</a:t>
            </a:r>
            <a:endParaRPr lang="en-GB" dirty="0" smtClean="0">
              <a:latin typeface="Arial" charset="0"/>
            </a:endParaRPr>
          </a:p>
          <a:p>
            <a:pPr lvl="1">
              <a:lnSpc>
                <a:spcPct val="70000"/>
              </a:lnSpc>
            </a:pPr>
            <a:r>
              <a:rPr lang="en-GB" dirty="0" err="1" smtClean="0">
                <a:latin typeface="Arial" charset="0"/>
              </a:rPr>
              <a:t>Papillomas</a:t>
            </a:r>
            <a:r>
              <a:rPr lang="en-GB" dirty="0" smtClean="0">
                <a:latin typeface="Arial" charset="0"/>
              </a:rPr>
              <a:t> / transitional cell </a:t>
            </a:r>
            <a:r>
              <a:rPr lang="en-GB" dirty="0" err="1" smtClean="0">
                <a:latin typeface="Arial" charset="0"/>
              </a:rPr>
              <a:t>papillomas</a:t>
            </a:r>
            <a:endParaRPr lang="en-GB" dirty="0" smtClean="0">
              <a:latin typeface="Arial" charset="0"/>
            </a:endParaRPr>
          </a:p>
          <a:p>
            <a:pPr lvl="1">
              <a:lnSpc>
                <a:spcPct val="70000"/>
              </a:lnSpc>
            </a:pPr>
            <a:r>
              <a:rPr lang="en-GB" dirty="0" smtClean="0">
                <a:latin typeface="Arial" charset="0"/>
              </a:rPr>
              <a:t>Nasopharyngeal </a:t>
            </a:r>
            <a:r>
              <a:rPr lang="en-GB" dirty="0" err="1" smtClean="0">
                <a:latin typeface="Arial" charset="0"/>
              </a:rPr>
              <a:t>angiofibromas</a:t>
            </a:r>
            <a:endParaRPr lang="en-GB" dirty="0" smtClean="0">
              <a:latin typeface="Arial" charset="0"/>
            </a:endParaRPr>
          </a:p>
          <a:p>
            <a:pPr lvl="1">
              <a:lnSpc>
                <a:spcPct val="70000"/>
              </a:lnSpc>
            </a:pPr>
            <a:r>
              <a:rPr lang="en-GB" dirty="0" err="1" smtClean="0">
                <a:latin typeface="Arial" charset="0"/>
              </a:rPr>
              <a:t>Rhabdomyosarcomas</a:t>
            </a:r>
            <a:endParaRPr lang="en-GB" dirty="0" smtClean="0">
              <a:latin typeface="Arial" charset="0"/>
            </a:endParaRPr>
          </a:p>
          <a:p>
            <a:pPr lvl="1">
              <a:lnSpc>
                <a:spcPct val="70000"/>
              </a:lnSpc>
            </a:pPr>
            <a:r>
              <a:rPr lang="en-GB" dirty="0" smtClean="0">
                <a:latin typeface="Arial" charset="0"/>
              </a:rPr>
              <a:t>Lymphomas</a:t>
            </a:r>
          </a:p>
          <a:p>
            <a:pPr lvl="1">
              <a:lnSpc>
                <a:spcPct val="70000"/>
              </a:lnSpc>
            </a:pPr>
            <a:r>
              <a:rPr lang="en-GB" dirty="0" err="1" smtClean="0">
                <a:latin typeface="Arial" charset="0"/>
              </a:rPr>
              <a:t>Neuroblastomas</a:t>
            </a:r>
            <a:endParaRPr lang="en-GB" dirty="0" smtClean="0">
              <a:latin typeface="Arial" charset="0"/>
            </a:endParaRPr>
          </a:p>
          <a:p>
            <a:pPr lvl="1">
              <a:lnSpc>
                <a:spcPct val="70000"/>
              </a:lnSpc>
            </a:pPr>
            <a:r>
              <a:rPr lang="en-GB" dirty="0" smtClean="0">
                <a:latin typeface="Arial" charset="0"/>
              </a:rPr>
              <a:t>Sarcomas</a:t>
            </a:r>
          </a:p>
          <a:p>
            <a:pPr lvl="1">
              <a:lnSpc>
                <a:spcPct val="70000"/>
              </a:lnSpc>
            </a:pPr>
            <a:r>
              <a:rPr lang="en-GB" dirty="0" err="1" smtClean="0">
                <a:latin typeface="Arial" charset="0"/>
              </a:rPr>
              <a:t>Chordomas</a:t>
            </a:r>
            <a:endParaRPr lang="en-GB" dirty="0" smtClean="0">
              <a:latin typeface="Arial" charset="0"/>
            </a:endParaRPr>
          </a:p>
          <a:p>
            <a:pPr lvl="1">
              <a:lnSpc>
                <a:spcPct val="70000"/>
              </a:lnSpc>
            </a:pPr>
            <a:r>
              <a:rPr lang="en-GB" dirty="0" smtClean="0">
                <a:latin typeface="Arial" charset="0"/>
              </a:rPr>
              <a:t>Nasopharyngeal carcinomas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charset="0"/>
              </a:rPr>
              <a:t>Differential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>
                <a:latin typeface="Arial" charset="0"/>
              </a:rPr>
              <a:t>Nasendoscopy</a:t>
            </a:r>
            <a:endParaRPr lang="en-GB" dirty="0" smtClean="0">
              <a:latin typeface="Arial" charset="0"/>
            </a:endParaRPr>
          </a:p>
          <a:p>
            <a:r>
              <a:rPr lang="en-GB" dirty="0" smtClean="0">
                <a:latin typeface="Arial" charset="0"/>
              </a:rPr>
              <a:t>RAST / skin testing</a:t>
            </a:r>
          </a:p>
          <a:p>
            <a:r>
              <a:rPr lang="en-GB" dirty="0" smtClean="0">
                <a:latin typeface="Arial" charset="0"/>
              </a:rPr>
              <a:t>Nasal smear</a:t>
            </a:r>
          </a:p>
          <a:p>
            <a:pPr lvl="1"/>
            <a:r>
              <a:rPr lang="en-GB" dirty="0" smtClean="0">
                <a:latin typeface="Arial" charset="0"/>
              </a:rPr>
              <a:t>Microbiology</a:t>
            </a:r>
          </a:p>
          <a:p>
            <a:pPr lvl="1"/>
            <a:r>
              <a:rPr lang="en-GB" dirty="0" err="1" smtClean="0">
                <a:latin typeface="Arial" charset="0"/>
              </a:rPr>
              <a:t>Eosinophils</a:t>
            </a:r>
            <a:r>
              <a:rPr lang="en-GB" dirty="0" smtClean="0">
                <a:latin typeface="Arial" charset="0"/>
              </a:rPr>
              <a:t> (allergic component)</a:t>
            </a:r>
          </a:p>
          <a:p>
            <a:pPr lvl="1"/>
            <a:r>
              <a:rPr lang="en-GB" dirty="0" err="1" smtClean="0">
                <a:latin typeface="Arial" charset="0"/>
              </a:rPr>
              <a:t>Neutrophils</a:t>
            </a:r>
            <a:r>
              <a:rPr lang="en-GB" dirty="0" smtClean="0">
                <a:latin typeface="Arial" charset="0"/>
              </a:rPr>
              <a:t> (chronic sinusitis)</a:t>
            </a:r>
          </a:p>
          <a:p>
            <a:r>
              <a:rPr lang="en-GB" dirty="0" smtClean="0">
                <a:latin typeface="Arial" charset="0"/>
              </a:rPr>
              <a:t>Coronal CT scan</a:t>
            </a:r>
          </a:p>
          <a:p>
            <a:r>
              <a:rPr lang="en-GB" dirty="0" smtClean="0">
                <a:latin typeface="Arial" charset="0"/>
              </a:rPr>
              <a:t>MRI scan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charset="0"/>
              </a:rPr>
              <a:t>Investigations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>
                <a:latin typeface="Arial" charset="0"/>
              </a:rPr>
              <a:t>Coronal CT scan through anterior sinuses. </a:t>
            </a:r>
            <a:r>
              <a:rPr lang="en-GB" dirty="0" err="1" smtClean="0">
                <a:latin typeface="Arial" charset="0"/>
              </a:rPr>
              <a:t>Opacification</a:t>
            </a:r>
            <a:r>
              <a:rPr lang="en-GB" dirty="0" smtClean="0">
                <a:latin typeface="Arial" charset="0"/>
              </a:rPr>
              <a:t> of left maxillary sinus, </a:t>
            </a:r>
            <a:r>
              <a:rPr lang="en-GB" dirty="0" err="1" smtClean="0">
                <a:latin typeface="Arial" charset="0"/>
              </a:rPr>
              <a:t>opacification</a:t>
            </a:r>
            <a:r>
              <a:rPr lang="en-GB" dirty="0" smtClean="0">
                <a:latin typeface="Arial" charset="0"/>
              </a:rPr>
              <a:t> of inferior half of nasal cavity. Due to </a:t>
            </a:r>
            <a:r>
              <a:rPr lang="en-GB" dirty="0" err="1" smtClean="0">
                <a:latin typeface="Arial" charset="0"/>
              </a:rPr>
              <a:t>antro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 err="1" smtClean="0">
                <a:latin typeface="Arial" charset="0"/>
              </a:rPr>
              <a:t>coanal</a:t>
            </a:r>
            <a:r>
              <a:rPr lang="en-GB" dirty="0" smtClean="0">
                <a:latin typeface="Arial" charset="0"/>
              </a:rPr>
              <a:t> polyp.</a:t>
            </a:r>
          </a:p>
          <a:p>
            <a:endParaRPr lang="en-US" dirty="0"/>
          </a:p>
        </p:txBody>
      </p:sp>
      <p:pic>
        <p:nvPicPr>
          <p:cNvPr id="5" name="Content Placeholder 4" descr="1161ACP-0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29200" y="1676400"/>
            <a:ext cx="3555839" cy="352028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charset="0"/>
              </a:rPr>
              <a:t>CT scan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Chronic or frequent sinus infections </a:t>
            </a:r>
          </a:p>
          <a:p>
            <a:r>
              <a:rPr lang="en-US" dirty="0"/>
              <a:t>Obstructive sleep apnea </a:t>
            </a:r>
          </a:p>
          <a:p>
            <a:r>
              <a:rPr lang="en-US" dirty="0"/>
              <a:t>The structure of the face may be altered, leading to double vision. Sometimes the eyes may be set wider apart than normal (more common in patients with cystic fibrosis).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complications of nasal polyps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Arial" charset="0"/>
              </a:rPr>
              <a:t>Medical </a:t>
            </a:r>
            <a:r>
              <a:rPr lang="en-GB" dirty="0" err="1" smtClean="0">
                <a:latin typeface="Arial" charset="0"/>
              </a:rPr>
              <a:t>Mx</a:t>
            </a:r>
            <a:r>
              <a:rPr lang="en-GB" dirty="0" smtClean="0">
                <a:latin typeface="Arial" charset="0"/>
              </a:rPr>
              <a:t> </a:t>
            </a:r>
          </a:p>
          <a:p>
            <a:r>
              <a:rPr lang="en-GB" dirty="0" smtClean="0">
                <a:latin typeface="Arial" charset="0"/>
              </a:rPr>
              <a:t>Surgical </a:t>
            </a:r>
            <a:r>
              <a:rPr lang="en-GB" dirty="0" err="1" smtClean="0">
                <a:latin typeface="Arial" charset="0"/>
              </a:rPr>
              <a:t>Mx</a:t>
            </a:r>
            <a:endParaRPr lang="en-GB" dirty="0" smtClean="0">
              <a:latin typeface="Arial" charset="0"/>
            </a:endParaRP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charset="0"/>
              </a:rPr>
              <a:t>Treatment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Nasal steroid sprays -</a:t>
            </a:r>
            <a:r>
              <a:rPr lang="en-US" dirty="0" smtClean="0"/>
              <a:t> safe for adults and children.</a:t>
            </a:r>
          </a:p>
          <a:p>
            <a:r>
              <a:rPr lang="en-US" b="1" u="sng" dirty="0" smtClean="0"/>
              <a:t>Corticosteroid </a:t>
            </a:r>
            <a:r>
              <a:rPr lang="en-US" dirty="0" smtClean="0"/>
              <a:t>pills along with nasal spray improve symptoms.</a:t>
            </a:r>
          </a:p>
          <a:p>
            <a:r>
              <a:rPr lang="en-US" b="1" u="sng" dirty="0" smtClean="0"/>
              <a:t>Antihistamines,</a:t>
            </a:r>
            <a:r>
              <a:rPr lang="en-US" dirty="0" smtClean="0"/>
              <a:t> </a:t>
            </a:r>
          </a:p>
          <a:p>
            <a:r>
              <a:rPr lang="en-US" b="1" u="sng" dirty="0" smtClean="0"/>
              <a:t>Antibiotics - </a:t>
            </a:r>
            <a:r>
              <a:rPr lang="en-US" dirty="0" smtClean="0"/>
              <a:t>if  bacterial sinus infection.</a:t>
            </a:r>
          </a:p>
          <a:p>
            <a:r>
              <a:rPr lang="en-US" b="1" u="sng" dirty="0" err="1" smtClean="0"/>
              <a:t>Antileukotriene</a:t>
            </a:r>
            <a:r>
              <a:rPr lang="en-US" b="1" u="sng" dirty="0" smtClean="0"/>
              <a:t> Medications -</a:t>
            </a:r>
            <a:r>
              <a:rPr lang="en-US" u="sng" dirty="0" smtClean="0"/>
              <a:t>high levels of </a:t>
            </a:r>
            <a:r>
              <a:rPr lang="en-US" u="sng" dirty="0" err="1" smtClean="0">
                <a:hlinkClick r:id="rId2"/>
              </a:rPr>
              <a:t>leukotrienes</a:t>
            </a:r>
            <a:r>
              <a:rPr lang="en-US" u="sng" dirty="0" smtClean="0"/>
              <a:t>, so it help to reduce symptoms of chronic sinus disease and polyp formation. </a:t>
            </a:r>
          </a:p>
          <a:p>
            <a:r>
              <a:rPr lang="en-US" b="1" u="sng" dirty="0" smtClean="0"/>
              <a:t>Nasal Saline Irrigation</a:t>
            </a:r>
            <a:endParaRPr lang="en-US" u="sng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Medical </a:t>
            </a:r>
            <a:r>
              <a:rPr lang="en-US" dirty="0" err="1" smtClean="0"/>
              <a:t>Mx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rial" charset="0"/>
              </a:rPr>
              <a:t>Traditional </a:t>
            </a:r>
            <a:r>
              <a:rPr lang="en-GB" dirty="0" err="1" smtClean="0">
                <a:latin typeface="Arial" charset="0"/>
              </a:rPr>
              <a:t>polypectomy</a:t>
            </a:r>
            <a:endParaRPr lang="en-GB" dirty="0" smtClean="0">
              <a:latin typeface="Arial" charset="0"/>
            </a:endParaRPr>
          </a:p>
          <a:p>
            <a:r>
              <a:rPr lang="en-GB" dirty="0" smtClean="0">
                <a:latin typeface="Arial" charset="0"/>
              </a:rPr>
              <a:t>Endoscopic sinus surgery</a:t>
            </a:r>
          </a:p>
          <a:p>
            <a:r>
              <a:rPr lang="en-US" dirty="0" smtClean="0"/>
              <a:t>Cad-well </a:t>
            </a:r>
            <a:r>
              <a:rPr lang="en-US" dirty="0" err="1" smtClean="0"/>
              <a:t>luc</a:t>
            </a:r>
            <a:r>
              <a:rPr lang="en-US" dirty="0" smtClean="0"/>
              <a:t> </a:t>
            </a:r>
            <a:r>
              <a:rPr lang="en-US" dirty="0" err="1" smtClean="0"/>
              <a:t>sx</a:t>
            </a:r>
            <a:endParaRPr lang="en-US" dirty="0" smtClean="0"/>
          </a:p>
          <a:p>
            <a:r>
              <a:rPr lang="en-GB" dirty="0" err="1" smtClean="0">
                <a:latin typeface="Arial" charset="0"/>
              </a:rPr>
              <a:t>Microdebrider</a:t>
            </a:r>
            <a:endParaRPr lang="en-GB" dirty="0" smtClean="0">
              <a:latin typeface="Arial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rial" charset="0"/>
              </a:rPr>
              <a:t>Surgical </a:t>
            </a:r>
            <a:r>
              <a:rPr lang="en-GB" dirty="0" err="1" smtClean="0">
                <a:latin typeface="Arial" charset="0"/>
              </a:rPr>
              <a:t>Mx</a:t>
            </a:r>
            <a:r>
              <a:rPr lang="en-GB" dirty="0" smtClean="0">
                <a:latin typeface="Arial" charset="0"/>
              </a:rPr>
              <a:t/>
            </a:r>
            <a:br>
              <a:rPr lang="en-GB" dirty="0" smtClean="0">
                <a:latin typeface="Arial" charset="0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latin typeface="Arial" charset="0"/>
              </a:rPr>
              <a:t>Recurrence</a:t>
            </a:r>
          </a:p>
          <a:p>
            <a:pPr lvl="1"/>
            <a:r>
              <a:rPr lang="en-GB" dirty="0" smtClean="0">
                <a:latin typeface="Arial" charset="0"/>
              </a:rPr>
              <a:t>Multiple small polyps common</a:t>
            </a:r>
          </a:p>
          <a:p>
            <a:pPr lvl="1"/>
            <a:r>
              <a:rPr lang="en-GB" dirty="0" smtClean="0">
                <a:latin typeface="Arial" charset="0"/>
              </a:rPr>
              <a:t>Large and </a:t>
            </a:r>
            <a:r>
              <a:rPr lang="en-GB" dirty="0" err="1" smtClean="0">
                <a:latin typeface="Arial" charset="0"/>
              </a:rPr>
              <a:t>antro-coanal</a:t>
            </a:r>
            <a:r>
              <a:rPr lang="en-GB" dirty="0" smtClean="0">
                <a:latin typeface="Arial" charset="0"/>
              </a:rPr>
              <a:t> less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Nasal polyps</a:t>
            </a:r>
            <a:r>
              <a:rPr lang="en-US" dirty="0" smtClean="0"/>
              <a:t> are </a:t>
            </a:r>
            <a:r>
              <a:rPr lang="en-US" dirty="0" err="1" smtClean="0">
                <a:hlinkClick r:id="rId2" tooltip="Polyp (medicine)"/>
              </a:rPr>
              <a:t>polypoidal</a:t>
            </a:r>
            <a:r>
              <a:rPr lang="en-US" dirty="0" smtClean="0"/>
              <a:t> masses arising mainly from the </a:t>
            </a:r>
            <a:r>
              <a:rPr lang="en-US" dirty="0" err="1" smtClean="0"/>
              <a:t>oedematous</a:t>
            </a:r>
            <a:r>
              <a:rPr lang="en-US" dirty="0" smtClean="0"/>
              <a:t> </a:t>
            </a:r>
            <a:r>
              <a:rPr lang="en-US" dirty="0" smtClean="0">
                <a:hlinkClick r:id="rId3" tooltip="Mucous membrane"/>
              </a:rPr>
              <a:t>mucous membranes</a:t>
            </a:r>
            <a:r>
              <a:rPr lang="en-US" dirty="0" smtClean="0"/>
              <a:t> of the </a:t>
            </a:r>
            <a:r>
              <a:rPr lang="en-US" dirty="0" smtClean="0">
                <a:hlinkClick r:id="rId4" tooltip="Human nose"/>
              </a:rPr>
              <a:t>nose</a:t>
            </a:r>
            <a:r>
              <a:rPr lang="en-US" dirty="0" smtClean="0"/>
              <a:t> and </a:t>
            </a:r>
            <a:r>
              <a:rPr lang="en-US" dirty="0" smtClean="0">
                <a:hlinkClick r:id="rId5" tooltip="Paranasal sinus"/>
              </a:rPr>
              <a:t>paranasal sinuses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freely movable and </a:t>
            </a:r>
            <a:r>
              <a:rPr lang="en-US" dirty="0" err="1" smtClean="0"/>
              <a:t>nontender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frequently accompany </a:t>
            </a:r>
            <a:r>
              <a:rPr lang="en-US" dirty="0" smtClean="0">
                <a:hlinkClick r:id="rId6" tooltip="Allergic rhinitis"/>
              </a:rPr>
              <a:t>allergic rhinitis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6000" i="1" dirty="0" smtClean="0"/>
          </a:p>
          <a:p>
            <a:pPr algn="ctr">
              <a:buNone/>
            </a:pPr>
            <a:r>
              <a:rPr lang="en-US" sz="6000" i="1" dirty="0" smtClean="0"/>
              <a:t>Thank you</a:t>
            </a:r>
            <a:endParaRPr lang="en-US" sz="6000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sinusespicture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357298"/>
            <a:ext cx="7500990" cy="4857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4714875" y="1457326"/>
            <a:ext cx="3962400" cy="3790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342900" y="1409700"/>
            <a:ext cx="3886198" cy="3962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4126E6"/>
                </a:solidFill>
              </a:rPr>
              <a:t>Antrochoanal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 Single, Unilateral</a:t>
            </a:r>
            <a:br>
              <a:rPr lang="en-US" i="1" dirty="0" smtClean="0"/>
            </a:br>
            <a:r>
              <a:rPr lang="en-US" dirty="0" smtClean="0"/>
              <a:t> </a:t>
            </a:r>
            <a:r>
              <a:rPr lang="en-US" dirty="0" smtClean="0">
                <a:hlinkClick r:id="rId2" tooltip="Maxillary sinus"/>
              </a:rPr>
              <a:t>maxillary sinus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 Children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Trifiliate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Inflamation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Grows </a:t>
            </a:r>
            <a:r>
              <a:rPr lang="en-US" dirty="0" err="1" smtClean="0"/>
              <a:t>posteriorly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1"/>
                </a:solidFill>
                <a:hlinkClick r:id="rId3" tooltip="Ethmoidal"/>
              </a:rPr>
              <a:t>Ethmoidal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Bilateral</a:t>
            </a:r>
          </a:p>
          <a:p>
            <a:pPr>
              <a:buNone/>
            </a:pPr>
            <a:r>
              <a:rPr lang="en-US" dirty="0" err="1" smtClean="0"/>
              <a:t>Mulptiple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adults</a:t>
            </a:r>
          </a:p>
          <a:p>
            <a:pPr>
              <a:buNone/>
            </a:pPr>
            <a:r>
              <a:rPr lang="en-US" dirty="0" smtClean="0"/>
              <a:t>Grapes like</a:t>
            </a:r>
          </a:p>
          <a:p>
            <a:pPr>
              <a:buNone/>
            </a:pPr>
            <a:r>
              <a:rPr lang="en-US" dirty="0" smtClean="0"/>
              <a:t>Allergic </a:t>
            </a:r>
          </a:p>
          <a:p>
            <a:pPr>
              <a:buNone/>
            </a:pPr>
            <a:r>
              <a:rPr lang="en-US" dirty="0" smtClean="0"/>
              <a:t>Grows </a:t>
            </a:r>
            <a:r>
              <a:rPr lang="en-US" dirty="0" err="1" smtClean="0"/>
              <a:t>anteriorly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Recurrence high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Arial" charset="0"/>
              </a:rPr>
              <a:t>Unknown</a:t>
            </a:r>
          </a:p>
          <a:p>
            <a:r>
              <a:rPr lang="en-GB" dirty="0" smtClean="0">
                <a:latin typeface="Arial" charset="0"/>
              </a:rPr>
              <a:t>Chronic inflammation</a:t>
            </a:r>
          </a:p>
          <a:p>
            <a:r>
              <a:rPr lang="en-GB" dirty="0" smtClean="0">
                <a:latin typeface="Arial" charset="0"/>
              </a:rPr>
              <a:t>Autonomic nervous system dysfunction</a:t>
            </a:r>
          </a:p>
          <a:p>
            <a:r>
              <a:rPr lang="en-GB" dirty="0" smtClean="0">
                <a:latin typeface="Arial" charset="0"/>
              </a:rPr>
              <a:t>Genetic predisposition</a:t>
            </a:r>
          </a:p>
          <a:p>
            <a:r>
              <a:rPr lang="en-GB" dirty="0" smtClean="0">
                <a:latin typeface="Arial" charset="0"/>
              </a:rPr>
              <a:t>Allergic verses non-allergic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latin typeface="Arial" charset="0"/>
              </a:rPr>
              <a:t>Pathophysiology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GB" dirty="0" smtClean="0">
                <a:latin typeface="Arial" charset="0"/>
              </a:rPr>
              <a:t>Associated with allergic conditions</a:t>
            </a:r>
          </a:p>
          <a:p>
            <a:r>
              <a:rPr lang="en-GB" dirty="0" smtClean="0">
                <a:latin typeface="Arial" charset="0"/>
              </a:rPr>
              <a:t>20-50% have asthma</a:t>
            </a:r>
          </a:p>
          <a:p>
            <a:r>
              <a:rPr lang="en-GB" dirty="0" smtClean="0">
                <a:latin typeface="Arial" charset="0"/>
              </a:rPr>
              <a:t>Allergic rhinitis</a:t>
            </a:r>
          </a:p>
          <a:p>
            <a:r>
              <a:rPr lang="en-GB" dirty="0" smtClean="0">
                <a:latin typeface="Arial" charset="0"/>
              </a:rPr>
              <a:t>8-26% have aspirin intolerance</a:t>
            </a:r>
          </a:p>
          <a:p>
            <a:r>
              <a:rPr lang="en-GB" dirty="0" smtClean="0">
                <a:latin typeface="Arial" charset="0"/>
              </a:rPr>
              <a:t>50% have alcohol intolerance</a:t>
            </a:r>
          </a:p>
          <a:p>
            <a:pPr>
              <a:buFontTx/>
              <a:buNone/>
            </a:pPr>
            <a:r>
              <a:rPr lang="en-GB" dirty="0" smtClean="0">
                <a:latin typeface="Arial" charset="0"/>
              </a:rPr>
              <a:t>Non allergic conditions</a:t>
            </a:r>
          </a:p>
          <a:p>
            <a:r>
              <a:rPr lang="en-GB" dirty="0" smtClean="0">
                <a:latin typeface="Arial" charset="0"/>
              </a:rPr>
              <a:t>Cystic Fibrosis 6-48% have polyps</a:t>
            </a:r>
          </a:p>
          <a:p>
            <a:r>
              <a:rPr lang="en-GB" dirty="0" smtClean="0">
                <a:latin typeface="Arial" charset="0"/>
              </a:rPr>
              <a:t>Young syndrome</a:t>
            </a:r>
          </a:p>
          <a:p>
            <a:r>
              <a:rPr lang="en-GB" dirty="0" err="1" smtClean="0">
                <a:latin typeface="Arial" charset="0"/>
              </a:rPr>
              <a:t>Churg</a:t>
            </a:r>
            <a:r>
              <a:rPr lang="en-GB" dirty="0" smtClean="0">
                <a:latin typeface="Arial" charset="0"/>
              </a:rPr>
              <a:t>-Strauss syndrome</a:t>
            </a:r>
          </a:p>
          <a:p>
            <a:endParaRPr lang="en-GB" dirty="0" smtClean="0">
              <a:solidFill>
                <a:srgbClr val="FFFF00"/>
              </a:solidFill>
              <a:latin typeface="Arial" charset="0"/>
            </a:endParaRPr>
          </a:p>
          <a:p>
            <a:endParaRPr lang="en-GB" dirty="0" smtClean="0">
              <a:solidFill>
                <a:srgbClr val="FFFF00"/>
              </a:solidFill>
              <a:latin typeface="Arial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b="1" i="1" u="sng" dirty="0" smtClean="0">
                <a:latin typeface="Arial" charset="0"/>
              </a:rPr>
              <a:t>Various theories</a:t>
            </a:r>
          </a:p>
          <a:p>
            <a:r>
              <a:rPr lang="en-GB" dirty="0" err="1" smtClean="0">
                <a:latin typeface="Arial" charset="0"/>
              </a:rPr>
              <a:t>Burnulli</a:t>
            </a:r>
            <a:r>
              <a:rPr lang="en-GB" dirty="0" smtClean="0">
                <a:latin typeface="Arial" charset="0"/>
              </a:rPr>
              <a:t> theory</a:t>
            </a:r>
          </a:p>
          <a:p>
            <a:r>
              <a:rPr lang="en-GB" dirty="0" smtClean="0">
                <a:latin typeface="Arial" charset="0"/>
              </a:rPr>
              <a:t>Vasomotor theory</a:t>
            </a:r>
          </a:p>
          <a:p>
            <a:r>
              <a:rPr lang="en-GB" dirty="0" smtClean="0">
                <a:latin typeface="Arial" charset="0"/>
              </a:rPr>
              <a:t>Epithelia rupture theory</a:t>
            </a:r>
          </a:p>
          <a:p>
            <a:endParaRPr lang="en-GB" dirty="0" smtClean="0">
              <a:solidFill>
                <a:srgbClr val="FFFF00"/>
              </a:solidFill>
              <a:latin typeface="Arial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Chronic </a:t>
            </a:r>
            <a:r>
              <a:rPr lang="en-US" dirty="0" err="1" smtClean="0">
                <a:hlinkClick r:id="rId2" tooltip="Rhinosinusitis"/>
              </a:rPr>
              <a:t>rhinosinusitis</a:t>
            </a:r>
            <a:r>
              <a:rPr lang="en-US" dirty="0" smtClean="0"/>
              <a:t> </a:t>
            </a:r>
          </a:p>
          <a:p>
            <a:r>
              <a:rPr lang="en-US" dirty="0" smtClean="0"/>
              <a:t>Hay fever (</a:t>
            </a:r>
            <a:r>
              <a:rPr lang="en-US" dirty="0" smtClean="0">
                <a:hlinkClick r:id="rId3"/>
              </a:rPr>
              <a:t>allergic rhinitis</a:t>
            </a:r>
            <a:r>
              <a:rPr lang="en-US" dirty="0" smtClean="0"/>
              <a:t>)</a:t>
            </a:r>
          </a:p>
          <a:p>
            <a:r>
              <a:rPr lang="en-US" dirty="0" smtClean="0">
                <a:hlinkClick r:id="rId4" tooltip="Asthma"/>
              </a:rPr>
              <a:t>Asthma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5" tooltip="Aspirin intolerance"/>
              </a:rPr>
              <a:t>Aspirin intolerance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6" tooltip="Cystic fibrosis"/>
              </a:rPr>
              <a:t>Cystic fibrosis</a:t>
            </a:r>
            <a:r>
              <a:rPr lang="en-US" dirty="0" smtClean="0"/>
              <a:t> </a:t>
            </a:r>
          </a:p>
          <a:p>
            <a:r>
              <a:rPr lang="en-US" dirty="0" err="1" smtClean="0">
                <a:hlinkClick r:id="rId7" tooltip="Kartagener's syndrome"/>
              </a:rPr>
              <a:t>Kartagener's</a:t>
            </a:r>
            <a:r>
              <a:rPr lang="en-US" dirty="0" smtClean="0">
                <a:hlinkClick r:id="rId7" tooltip="Kartagener's syndrome"/>
              </a:rPr>
              <a:t> syndrome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8" tooltip="Young's syndrome"/>
              </a:rPr>
              <a:t>Young's syndrome</a:t>
            </a:r>
            <a:r>
              <a:rPr lang="en-US" dirty="0" smtClean="0"/>
              <a:t> </a:t>
            </a:r>
          </a:p>
          <a:p>
            <a:r>
              <a:rPr lang="en-US" dirty="0" err="1" smtClean="0">
                <a:hlinkClick r:id="rId9" tooltip="Churg-strauss syndrome"/>
              </a:rPr>
              <a:t>Churg-strauss</a:t>
            </a:r>
            <a:r>
              <a:rPr lang="en-US" dirty="0" smtClean="0">
                <a:hlinkClick r:id="rId9" tooltip="Churg-strauss syndrome"/>
              </a:rPr>
              <a:t> syndrome</a:t>
            </a:r>
            <a:r>
              <a:rPr lang="en-US" dirty="0" smtClean="0"/>
              <a:t> </a:t>
            </a:r>
          </a:p>
          <a:p>
            <a:r>
              <a:rPr lang="en-US" dirty="0" smtClean="0"/>
              <a:t>Exposure to some forms of </a:t>
            </a:r>
            <a:r>
              <a:rPr lang="en-US" dirty="0" smtClean="0">
                <a:hlinkClick r:id="rId10" tooltip="Chromium"/>
              </a:rPr>
              <a:t>chromium</a:t>
            </a:r>
            <a:endParaRPr lang="en-US" dirty="0" smtClean="0"/>
          </a:p>
          <a:p>
            <a:r>
              <a:rPr lang="en-US" dirty="0" err="1" smtClean="0">
                <a:hlinkClick r:id="rId11" tooltip="Salicylate sensitivity"/>
              </a:rPr>
              <a:t>salicylate</a:t>
            </a:r>
            <a:r>
              <a:rPr lang="en-US" dirty="0" smtClean="0">
                <a:hlinkClick r:id="rId11" tooltip="Salicylate sensitivity"/>
              </a:rPr>
              <a:t> sensitivity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Causes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375</Words>
  <Application>Microsoft Office PowerPoint</Application>
  <PresentationFormat>On-screen Show (4:3)</PresentationFormat>
  <Paragraphs>112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Concourse</vt:lpstr>
      <vt:lpstr>NASAL POLYPOSIS</vt:lpstr>
      <vt:lpstr>Slide 2</vt:lpstr>
      <vt:lpstr>Slide 3</vt:lpstr>
      <vt:lpstr>Slide 4</vt:lpstr>
      <vt:lpstr>Types</vt:lpstr>
      <vt:lpstr>Pathophysiology</vt:lpstr>
      <vt:lpstr>Slide 7</vt:lpstr>
      <vt:lpstr>Slide 8</vt:lpstr>
      <vt:lpstr>Causes</vt:lpstr>
      <vt:lpstr>SYMPTOMS</vt:lpstr>
      <vt:lpstr>Signs </vt:lpstr>
      <vt:lpstr>Differential</vt:lpstr>
      <vt:lpstr>Investigations</vt:lpstr>
      <vt:lpstr>CT scan</vt:lpstr>
      <vt:lpstr>complications of nasal polyps</vt:lpstr>
      <vt:lpstr>Treatment</vt:lpstr>
      <vt:lpstr>Medical Mx </vt:lpstr>
      <vt:lpstr>Surgical Mx </vt:lpstr>
      <vt:lpstr>Slide 19</vt:lpstr>
      <vt:lpstr>Slide 20</vt:lpstr>
    </vt:vector>
  </TitlesOfParts>
  <Company>sumandeep vidyapeeth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NASAL POLYPOSIS</dc:title>
  <dc:creator>dhiraj general hospital</dc:creator>
  <cp:lastModifiedBy>sony</cp:lastModifiedBy>
  <cp:revision>15</cp:revision>
  <dcterms:created xsi:type="dcterms:W3CDTF">2011-05-02T08:20:42Z</dcterms:created>
  <dcterms:modified xsi:type="dcterms:W3CDTF">2022-04-24T14:54:04Z</dcterms:modified>
</cp:coreProperties>
</file>