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F0835-8393-48F2-AD30-39900DC5FE22}" type="datetimeFigureOut">
              <a:rPr lang="en-US" smtClean="0"/>
              <a:pPr/>
              <a:t>13/08/2019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00155B-9CC7-4D90-9007-D88FC1F5777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40723B-1AA6-48CF-A319-7BA2A5A2B371}" type="datetime1">
              <a:rPr lang="en-US" smtClean="0"/>
              <a:pPr/>
              <a:t>13/08/2019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81FA5-72AD-48E9-917C-5C5044DA574A}" type="datetime1">
              <a:rPr lang="en-US" smtClean="0"/>
              <a:pPr/>
              <a:t>13/08/2019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D6CE5-6A4C-4DB8-AAAD-DBB152B12C65}" type="datetime1">
              <a:rPr lang="en-US" smtClean="0"/>
              <a:pPr/>
              <a:t>13/08/2019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59078E-10F9-42D1-98CC-2396719C1692}" type="datetime1">
              <a:rPr lang="en-US" smtClean="0"/>
              <a:pPr/>
              <a:t>13/08/2019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99A081-D5DC-4C6E-9C8F-EF4FCA2F9567}" type="datetime1">
              <a:rPr lang="en-US" smtClean="0"/>
              <a:pPr/>
              <a:t>13/08/2019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6AFBA0-C2C5-4D60-A259-B0A5FD3E1EEC}" type="datetime1">
              <a:rPr lang="en-US" smtClean="0"/>
              <a:pPr/>
              <a:t>13/08/2019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B4098F-506C-48B8-808D-A979A17C25FB}" type="datetime1">
              <a:rPr lang="en-US" smtClean="0"/>
              <a:pPr/>
              <a:t>13/08/2019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7CB4A0-5C7F-4CCE-B6AF-F0FA4BC8078A}" type="datetime1">
              <a:rPr lang="en-US" smtClean="0"/>
              <a:pPr/>
              <a:t>13/08/2019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FB628-57BB-4250-96F3-9F19593F4D05}" type="datetime1">
              <a:rPr lang="en-US" smtClean="0"/>
              <a:pPr/>
              <a:t>13/08/2019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360CA9-4AB6-4167-AF5D-BD3567CFD34A}" type="datetime1">
              <a:rPr lang="en-US" smtClean="0"/>
              <a:pPr/>
              <a:t>13/08/2019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C715E9-817C-4124-9F53-522504D0D6A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82355D-FA43-47C1-B023-94D9D190F5A6}" type="datetime1">
              <a:rPr lang="en-US" smtClean="0"/>
              <a:pPr/>
              <a:t>13/08/2019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5C715E9-817C-4124-9F53-522504D0D6A3}"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EBAD2D-D432-4CA9-A904-E636F0C0AD9C}" type="datetime1">
              <a:rPr lang="en-US" smtClean="0"/>
              <a:pPr/>
              <a:t>13/08/2019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C715E9-817C-4124-9F53-522504D0D6A3}"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928693"/>
          </a:xfrm>
        </p:spPr>
        <p:txBody>
          <a:bodyPr>
            <a:normAutofit fontScale="90000"/>
          </a:bodyPr>
          <a:lstStyle/>
          <a:p>
            <a:r>
              <a:rPr lang="en-US" dirty="0" smtClean="0"/>
              <a:t>OTITIS MEDIA WITH EFFUSION</a:t>
            </a:r>
            <a:endParaRPr lang="en-US" dirty="0"/>
          </a:p>
        </p:txBody>
      </p:sp>
      <p:sp>
        <p:nvSpPr>
          <p:cNvPr id="3" name="Subtitle 2"/>
          <p:cNvSpPr>
            <a:spLocks noGrp="1"/>
          </p:cNvSpPr>
          <p:nvPr>
            <p:ph type="subTitle" idx="1"/>
          </p:nvPr>
        </p:nvSpPr>
        <p:spPr/>
        <p:txBody>
          <a:bodyPr/>
          <a:lstStyle/>
          <a:p>
            <a:r>
              <a:rPr lang="en-US" dirty="0" smtClean="0"/>
              <a:t>DR.PAYAL MA’AM</a:t>
            </a:r>
          </a:p>
          <a:p>
            <a:r>
              <a:rPr lang="en-US" dirty="0" smtClean="0"/>
              <a:t>ASSISTANT PROFESSOR</a:t>
            </a:r>
          </a:p>
          <a:p>
            <a:r>
              <a:rPr lang="en-US" dirty="0" smtClean="0"/>
              <a:t>DEPT. OF OTORHINOLARYNLOGY</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lstStyle/>
          <a:p>
            <a:r>
              <a:rPr lang="en-US" dirty="0" smtClean="0"/>
              <a:t>HEARING TESTS:</a:t>
            </a:r>
            <a:endParaRPr lang="en-US" dirty="0"/>
          </a:p>
        </p:txBody>
      </p:sp>
      <p:sp>
        <p:nvSpPr>
          <p:cNvPr id="3" name="Content Placeholder 2"/>
          <p:cNvSpPr>
            <a:spLocks noGrp="1"/>
          </p:cNvSpPr>
          <p:nvPr>
            <p:ph idx="1"/>
          </p:nvPr>
        </p:nvSpPr>
        <p:spPr>
          <a:xfrm>
            <a:off x="457200" y="1071546"/>
            <a:ext cx="8229600" cy="5253054"/>
          </a:xfrm>
        </p:spPr>
        <p:txBody>
          <a:bodyPr/>
          <a:lstStyle/>
          <a:p>
            <a:r>
              <a:rPr lang="en-US" smtClean="0"/>
              <a:t>TUNING FORK TEST</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Also known as</a:t>
            </a:r>
          </a:p>
          <a:p>
            <a:r>
              <a:rPr lang="en-US" dirty="0" smtClean="0"/>
              <a:t> serous otitis media</a:t>
            </a:r>
          </a:p>
          <a:p>
            <a:r>
              <a:rPr lang="en-US" dirty="0" smtClean="0"/>
              <a:t> secretory otitis media</a:t>
            </a:r>
          </a:p>
          <a:p>
            <a:r>
              <a:rPr lang="en-US" dirty="0" smtClean="0"/>
              <a:t>mucoid otitis media</a:t>
            </a:r>
          </a:p>
          <a:p>
            <a:r>
              <a:rPr lang="en-US" dirty="0" smtClean="0"/>
              <a:t>glue ear</a:t>
            </a:r>
          </a:p>
          <a:p>
            <a:endParaRPr lang="en-US" dirty="0"/>
          </a:p>
        </p:txBody>
      </p:sp>
      <p:sp>
        <p:nvSpPr>
          <p:cNvPr id="5" name="Slide Number Placeholder 4"/>
          <p:cNvSpPr>
            <a:spLocks noGrp="1"/>
          </p:cNvSpPr>
          <p:nvPr>
            <p:ph type="sldNum" sz="quarter" idx="12"/>
          </p:nvPr>
        </p:nvSpPr>
        <p:spPr/>
        <p:txBody>
          <a:bodyPr/>
          <a:lstStyle/>
          <a:p>
            <a:fld id="{F5C715E9-817C-4124-9F53-522504D0D6A3}"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21</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Definiton:</a:t>
            </a:r>
            <a:br>
              <a:rPr lang="en-US" dirty="0" smtClean="0"/>
            </a:br>
            <a:endParaRPr lang="en-US" dirty="0"/>
          </a:p>
        </p:txBody>
      </p:sp>
      <p:sp>
        <p:nvSpPr>
          <p:cNvPr id="3" name="Content Placeholder 2"/>
          <p:cNvSpPr>
            <a:spLocks noGrp="1"/>
          </p:cNvSpPr>
          <p:nvPr>
            <p:ph idx="1"/>
          </p:nvPr>
        </p:nvSpPr>
        <p:spPr/>
        <p:txBody>
          <a:bodyPr/>
          <a:lstStyle/>
          <a:p>
            <a:r>
              <a:rPr lang="en-US" dirty="0" smtClean="0"/>
              <a:t>It is an insidious condition characterized by accumulation of nonpurulent effusion the middle ear cleft.</a:t>
            </a:r>
            <a:endParaRPr lang="en-US" dirty="0"/>
          </a:p>
        </p:txBody>
      </p:sp>
      <p:sp>
        <p:nvSpPr>
          <p:cNvPr id="5" name="Slide Number Placeholder 4"/>
          <p:cNvSpPr>
            <a:spLocks noGrp="1"/>
          </p:cNvSpPr>
          <p:nvPr>
            <p:ph type="sldNum" sz="quarter" idx="12"/>
          </p:nvPr>
        </p:nvSpPr>
        <p:spPr/>
        <p:txBody>
          <a:bodyPr/>
          <a:lstStyle/>
          <a:p>
            <a:fld id="{F5C715E9-817C-4124-9F53-522504D0D6A3}"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effusion may be thick and viscid or thin and serous</a:t>
            </a:r>
          </a:p>
          <a:p>
            <a:r>
              <a:rPr lang="en-US" dirty="0" smtClean="0"/>
              <a:t>It is almost sterile</a:t>
            </a:r>
          </a:p>
          <a:p>
            <a:r>
              <a:rPr lang="en-US" dirty="0" smtClean="0"/>
              <a:t>Commonly presents in school-going children</a:t>
            </a:r>
          </a:p>
          <a:p>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3" name="Content Placeholder 2"/>
          <p:cNvSpPr>
            <a:spLocks noGrp="1"/>
          </p:cNvSpPr>
          <p:nvPr>
            <p:ph idx="1"/>
          </p:nvPr>
        </p:nvSpPr>
        <p:spPr/>
        <p:txBody>
          <a:bodyPr/>
          <a:lstStyle/>
          <a:p>
            <a:r>
              <a:rPr lang="en-US" dirty="0" smtClean="0"/>
              <a:t>Two main mechanisms are responsible:</a:t>
            </a:r>
          </a:p>
          <a:p>
            <a:pPr>
              <a:buNone/>
            </a:pPr>
            <a:r>
              <a:rPr lang="en-US" dirty="0" smtClean="0"/>
              <a:t>   1.MALFUNCTIONING OF EUSTACHIAN TUBE:</a:t>
            </a:r>
          </a:p>
          <a:p>
            <a:pPr>
              <a:buNone/>
            </a:pPr>
            <a:r>
              <a:rPr lang="en-US" dirty="0" smtClean="0"/>
              <a:t> </a:t>
            </a:r>
            <a:r>
              <a:rPr lang="en-US" dirty="0" smtClean="0"/>
              <a:t>  eustachian tube fails to aerate th</a:t>
            </a:r>
            <a:r>
              <a:rPr lang="en-US" dirty="0" smtClean="0"/>
              <a:t>e middle ear and is unable to drain the fluid.</a:t>
            </a:r>
          </a:p>
          <a:p>
            <a:pPr>
              <a:buNone/>
            </a:pPr>
            <a:r>
              <a:rPr lang="en-US" dirty="0" smtClean="0"/>
              <a:t> </a:t>
            </a:r>
            <a:r>
              <a:rPr lang="en-US" dirty="0" smtClean="0"/>
              <a:t>  2.INCREASED SECRETORY ACTIVITY OF MIDDLE EAR MUCOSA:</a:t>
            </a:r>
          </a:p>
          <a:p>
            <a:pPr>
              <a:buNone/>
            </a:pPr>
            <a:r>
              <a:rPr lang="en-US" dirty="0" smtClean="0"/>
              <a:t> </a:t>
            </a:r>
            <a:r>
              <a:rPr lang="en-US" dirty="0" smtClean="0"/>
              <a:t> </a:t>
            </a:r>
            <a:r>
              <a:rPr lang="en-US" dirty="0" smtClean="0"/>
              <a:t>  biopsies of middle ear in cases confirmed increase in no. of mucus or serous secreting cells.</a:t>
            </a:r>
          </a:p>
          <a:p>
            <a:pPr>
              <a:buNone/>
            </a:pP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714380"/>
          </a:xfrm>
        </p:spPr>
        <p:txBody>
          <a:bodyPr>
            <a:normAutofit fontScale="90000"/>
          </a:bodyPr>
          <a:lstStyle/>
          <a:p>
            <a:r>
              <a:rPr lang="en-US" dirty="0" smtClean="0"/>
              <a:t>ETIOLOGY:</a:t>
            </a:r>
            <a:endParaRPr lang="en-US" dirty="0"/>
          </a:p>
        </p:txBody>
      </p:sp>
      <p:sp>
        <p:nvSpPr>
          <p:cNvPr id="3" name="Content Placeholder 2"/>
          <p:cNvSpPr>
            <a:spLocks noGrp="1"/>
          </p:cNvSpPr>
          <p:nvPr>
            <p:ph idx="1"/>
          </p:nvPr>
        </p:nvSpPr>
        <p:spPr>
          <a:xfrm>
            <a:off x="457200" y="1142984"/>
            <a:ext cx="8229600" cy="5181616"/>
          </a:xfrm>
        </p:spPr>
        <p:txBody>
          <a:bodyPr/>
          <a:lstStyle/>
          <a:p>
            <a:r>
              <a:rPr lang="en-US" dirty="0" smtClean="0"/>
              <a:t>1.MALFUNCTIONING OF EUSTACHIAN TUBE:</a:t>
            </a:r>
          </a:p>
          <a:p>
            <a:r>
              <a:rPr lang="en-US" dirty="0" smtClean="0"/>
              <a:t>The causes:</a:t>
            </a:r>
          </a:p>
          <a:p>
            <a:r>
              <a:rPr lang="en-US" dirty="0" smtClean="0"/>
              <a:t>a)adenoid hyperplasia</a:t>
            </a:r>
          </a:p>
          <a:p>
            <a:r>
              <a:rPr lang="en-US" dirty="0" smtClean="0"/>
              <a:t>b)chronic rhinitis and sinusitis</a:t>
            </a:r>
          </a:p>
          <a:p>
            <a:r>
              <a:rPr lang="en-US" dirty="0" smtClean="0"/>
              <a:t>c) chronic tonsillitis: enlarged tonsils mechanically obstruct the movements ofsoft palate and interfere with physiological opening of eustachian tube.</a:t>
            </a:r>
          </a:p>
          <a:p>
            <a:r>
              <a:rPr lang="en-US" dirty="0" smtClean="0"/>
              <a:t>d)benign and malignant tumors of nasopharynx: to be excluded in unilateral serous otitis media in adults.</a:t>
            </a:r>
          </a:p>
          <a:p>
            <a:r>
              <a:rPr lang="en-US" dirty="0" smtClean="0"/>
              <a:t>e)palatal defects: cleft  palate, palatal paralysis</a:t>
            </a:r>
          </a:p>
        </p:txBody>
      </p:sp>
      <p:sp>
        <p:nvSpPr>
          <p:cNvPr id="4" name="Slide Number Placeholder 3"/>
          <p:cNvSpPr>
            <a:spLocks noGrp="1"/>
          </p:cNvSpPr>
          <p:nvPr>
            <p:ph type="sldNum" sz="quarter" idx="12"/>
          </p:nvPr>
        </p:nvSpPr>
        <p:spPr/>
        <p:txBody>
          <a:bodyPr/>
          <a:lstStyle/>
          <a:p>
            <a:fld id="{F5C715E9-817C-4124-9F53-522504D0D6A3}"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fontScale="92500"/>
          </a:bodyPr>
          <a:lstStyle/>
          <a:p>
            <a:r>
              <a:rPr lang="en-US" dirty="0" smtClean="0"/>
              <a:t>2.ALLERGY:</a:t>
            </a:r>
          </a:p>
          <a:p>
            <a:pPr>
              <a:buNone/>
            </a:pPr>
            <a:r>
              <a:rPr lang="en-US" dirty="0" smtClean="0"/>
              <a:t>    Seasonal or perennial allergy to inhalants or foodstuffs is common in </a:t>
            </a:r>
            <a:r>
              <a:rPr lang="en-US" dirty="0" err="1" smtClean="0"/>
              <a:t>children.This</a:t>
            </a:r>
            <a:r>
              <a:rPr lang="en-US" dirty="0" smtClean="0"/>
              <a:t> obstructs eustachian tube by </a:t>
            </a:r>
            <a:r>
              <a:rPr lang="en-US" dirty="0" err="1" smtClean="0"/>
              <a:t>oedema</a:t>
            </a:r>
            <a:r>
              <a:rPr lang="en-US" dirty="0" smtClean="0"/>
              <a:t> and also causes increased secretory activity as middle ear mucosa acts as shock organ.</a:t>
            </a:r>
          </a:p>
          <a:p>
            <a:r>
              <a:rPr lang="en-US" dirty="0" smtClean="0"/>
              <a:t>3.UNRESOLVED OTITIS MEDIA:</a:t>
            </a:r>
          </a:p>
          <a:p>
            <a:pPr>
              <a:buNone/>
            </a:pPr>
            <a:r>
              <a:rPr lang="en-US" dirty="0" smtClean="0"/>
              <a:t>    </a:t>
            </a:r>
            <a:r>
              <a:rPr lang="en-US" dirty="0" err="1" smtClean="0"/>
              <a:t>Inadeadequate</a:t>
            </a:r>
            <a:r>
              <a:rPr lang="en-US" dirty="0" smtClean="0"/>
              <a:t> antibiotic therapy in ASOM may inactivate the infection but fails to resolve it </a:t>
            </a:r>
            <a:r>
              <a:rPr lang="en-US" dirty="0" err="1" smtClean="0"/>
              <a:t>completely.Low</a:t>
            </a:r>
            <a:r>
              <a:rPr lang="en-US" dirty="0" smtClean="0"/>
              <a:t> grade infection remains which acts as a stimulus to secrete more </a:t>
            </a:r>
            <a:r>
              <a:rPr lang="en-US" dirty="0" err="1" smtClean="0"/>
              <a:t>fluid.the</a:t>
            </a:r>
            <a:r>
              <a:rPr lang="en-US" dirty="0" smtClean="0"/>
              <a:t> no. of goblet cells and mucus glands also increase.</a:t>
            </a:r>
          </a:p>
          <a:p>
            <a:r>
              <a:rPr lang="en-US" dirty="0" smtClean="0"/>
              <a:t>4.VIRAL INFECTIONS:</a:t>
            </a:r>
          </a:p>
          <a:p>
            <a:pPr>
              <a:buNone/>
            </a:pPr>
            <a:r>
              <a:rPr lang="en-US" dirty="0" smtClean="0"/>
              <a:t>    </a:t>
            </a:r>
            <a:r>
              <a:rPr lang="en-US" dirty="0" err="1" smtClean="0"/>
              <a:t>adeno</a:t>
            </a:r>
            <a:r>
              <a:rPr lang="en-US" dirty="0" smtClean="0"/>
              <a:t> and rhinoviruses of upper respiratory tract invade middle ear mucosa to stimulate it to increase secretory activity</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8"/>
          </a:xfrm>
        </p:spPr>
        <p:txBody>
          <a:bodyPr>
            <a:normAutofit fontScale="90000"/>
          </a:bodyPr>
          <a:lstStyle/>
          <a:p>
            <a:r>
              <a:rPr lang="en-US" dirty="0" smtClean="0"/>
              <a:t>CLINICAL PICTURE:</a:t>
            </a:r>
            <a:endParaRPr lang="en-US" dirty="0"/>
          </a:p>
        </p:txBody>
      </p:sp>
      <p:sp>
        <p:nvSpPr>
          <p:cNvPr id="3" name="Content Placeholder 2"/>
          <p:cNvSpPr>
            <a:spLocks noGrp="1"/>
          </p:cNvSpPr>
          <p:nvPr>
            <p:ph idx="1"/>
          </p:nvPr>
        </p:nvSpPr>
        <p:spPr>
          <a:xfrm>
            <a:off x="457200" y="1071546"/>
            <a:ext cx="8229600" cy="5253054"/>
          </a:xfrm>
        </p:spPr>
        <p:txBody>
          <a:bodyPr/>
          <a:lstStyle/>
          <a:p>
            <a:r>
              <a:rPr lang="en-US" dirty="0" smtClean="0">
                <a:solidFill>
                  <a:srgbClr val="FF0000"/>
                </a:solidFill>
              </a:rPr>
              <a:t>SYMPTOMS </a:t>
            </a:r>
            <a:r>
              <a:rPr lang="en-US" dirty="0" smtClean="0"/>
              <a:t>: the disease generally affects 5-8 years of age.</a:t>
            </a:r>
          </a:p>
          <a:p>
            <a:r>
              <a:rPr lang="en-US" dirty="0" smtClean="0"/>
              <a:t>a)Hearing loss : presenting and sometimes the only symptom. It is insidious in onset and rarely exceeds 40db .Deafness may pass unnoticed by the parents and may be accidentally discovered during audiometric screening tests.</a:t>
            </a:r>
          </a:p>
          <a:p>
            <a:r>
              <a:rPr lang="en-US" dirty="0" smtClean="0"/>
              <a:t>b)Delayed and defective speech : because of hearing loss development of speech is delayed or defective.</a:t>
            </a:r>
          </a:p>
          <a:p>
            <a:r>
              <a:rPr lang="en-US" dirty="0" smtClean="0"/>
              <a:t>c)Mild earaches: there  may be history of upper respiratory tract infections with mild earaches.</a:t>
            </a:r>
            <a:endParaRPr lang="en-US" dirty="0"/>
          </a:p>
        </p:txBody>
      </p:sp>
      <p:sp>
        <p:nvSpPr>
          <p:cNvPr id="4" name="Slide Number Placeholder 3"/>
          <p:cNvSpPr>
            <a:spLocks noGrp="1"/>
          </p:cNvSpPr>
          <p:nvPr>
            <p:ph type="sldNum" sz="quarter" idx="12"/>
          </p:nvPr>
        </p:nvSpPr>
        <p:spPr/>
        <p:txBody>
          <a:bodyPr/>
          <a:lstStyle/>
          <a:p>
            <a:fld id="{F5C715E9-817C-4124-9F53-522504D0D6A3}"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857256"/>
          </a:xfrm>
        </p:spPr>
        <p:txBody>
          <a:bodyPr>
            <a:normAutofit/>
          </a:bodyPr>
          <a:lstStyle/>
          <a:p>
            <a:r>
              <a:rPr lang="en-US" dirty="0" smtClean="0"/>
              <a:t>OTOSCOPIC FINDINGS:</a:t>
            </a:r>
            <a:endParaRPr lang="en-US" dirty="0"/>
          </a:p>
        </p:txBody>
      </p:sp>
      <p:sp>
        <p:nvSpPr>
          <p:cNvPr id="3" name="Content Placeholder 2"/>
          <p:cNvSpPr>
            <a:spLocks noGrp="1"/>
          </p:cNvSpPr>
          <p:nvPr>
            <p:ph idx="1"/>
          </p:nvPr>
        </p:nvSpPr>
        <p:spPr>
          <a:xfrm>
            <a:off x="457200" y="1142984"/>
            <a:ext cx="8229600" cy="5181616"/>
          </a:xfrm>
        </p:spPr>
        <p:txBody>
          <a:bodyPr>
            <a:normAutofit fontScale="92500" lnSpcReduction="20000"/>
          </a:bodyPr>
          <a:lstStyle/>
          <a:p>
            <a:r>
              <a:rPr lang="en-US" dirty="0" smtClean="0"/>
              <a:t>Tympanic membrane appears:</a:t>
            </a:r>
          </a:p>
          <a:p>
            <a:r>
              <a:rPr lang="en-US" dirty="0" smtClean="0"/>
              <a:t>Dull</a:t>
            </a:r>
          </a:p>
          <a:p>
            <a:r>
              <a:rPr lang="en-US" dirty="0" smtClean="0"/>
              <a:t>Opaque</a:t>
            </a:r>
          </a:p>
          <a:p>
            <a:r>
              <a:rPr lang="en-US" dirty="0" smtClean="0"/>
              <a:t>Loss of light reflex</a:t>
            </a:r>
          </a:p>
          <a:p>
            <a:r>
              <a:rPr lang="en-US" dirty="0" smtClean="0"/>
              <a:t>Other colors </a:t>
            </a:r>
            <a:r>
              <a:rPr lang="en-US" dirty="0" err="1" smtClean="0"/>
              <a:t>seen:yellow,grey,blue</a:t>
            </a:r>
            <a:r>
              <a:rPr lang="en-US" dirty="0" smtClean="0"/>
              <a:t>.</a:t>
            </a:r>
          </a:p>
          <a:p>
            <a:r>
              <a:rPr lang="en-US" dirty="0" smtClean="0"/>
              <a:t>Thin rim of blood vessels seen along handle of </a:t>
            </a:r>
            <a:r>
              <a:rPr lang="en-US" dirty="0" err="1" smtClean="0"/>
              <a:t>malleus</a:t>
            </a:r>
            <a:r>
              <a:rPr lang="en-US" dirty="0" smtClean="0"/>
              <a:t> or periphery of tympanic membrane (different from marked congestion and ASOM)</a:t>
            </a:r>
          </a:p>
          <a:p>
            <a:r>
              <a:rPr lang="en-US" dirty="0" smtClean="0"/>
              <a:t>Retracted</a:t>
            </a:r>
          </a:p>
          <a:p>
            <a:r>
              <a:rPr lang="en-US" dirty="0" smtClean="0"/>
              <a:t>Sometimes appears full or slightly bulging in posterior part due to effusion.</a:t>
            </a:r>
          </a:p>
          <a:p>
            <a:r>
              <a:rPr lang="en-US" dirty="0" smtClean="0"/>
              <a:t>Fluid level and bubbles may be seen(in cases of thin fluid and transparent TM)</a:t>
            </a:r>
          </a:p>
          <a:p>
            <a:r>
              <a:rPr lang="en-US" dirty="0" smtClean="0"/>
              <a:t>Mobility of TM restricted.</a:t>
            </a:r>
          </a:p>
        </p:txBody>
      </p:sp>
      <p:sp>
        <p:nvSpPr>
          <p:cNvPr id="4" name="Slide Number Placeholder 3"/>
          <p:cNvSpPr>
            <a:spLocks noGrp="1"/>
          </p:cNvSpPr>
          <p:nvPr>
            <p:ph type="sldNum" sz="quarter" idx="12"/>
          </p:nvPr>
        </p:nvSpPr>
        <p:spPr/>
        <p:txBody>
          <a:bodyPr/>
          <a:lstStyle/>
          <a:p>
            <a:fld id="{F5C715E9-817C-4124-9F53-522504D0D6A3}"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TotalTime>
  <Words>473</Words>
  <Application>Microsoft Office PowerPoint</Application>
  <PresentationFormat>On-screen Show (4:3)</PresentationFormat>
  <Paragraphs>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OTITIS MEDIA WITH EFFUSION</vt:lpstr>
      <vt:lpstr>Slide 2</vt:lpstr>
      <vt:lpstr>Definiton: </vt:lpstr>
      <vt:lpstr>Slide 4</vt:lpstr>
      <vt:lpstr>Pathogenesis</vt:lpstr>
      <vt:lpstr>ETIOLOGY:</vt:lpstr>
      <vt:lpstr>Slide 7</vt:lpstr>
      <vt:lpstr>CLINICAL PICTURE:</vt:lpstr>
      <vt:lpstr>OTOSCOPIC FINDINGS:</vt:lpstr>
      <vt:lpstr>HEARING TESTS:</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OTITIS MEDIA WITH EFFUSION</dc:title>
  <dc:creator>user</dc:creator>
  <cp:lastModifiedBy>user</cp:lastModifiedBy>
  <cp:revision>14</cp:revision>
  <dcterms:created xsi:type="dcterms:W3CDTF">2019-08-13T04:41:47Z</dcterms:created>
  <dcterms:modified xsi:type="dcterms:W3CDTF">2019-08-13T07:32:35Z</dcterms:modified>
</cp:coreProperties>
</file>