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97" r:id="rId4"/>
    <p:sldId id="259" r:id="rId5"/>
    <p:sldId id="298" r:id="rId6"/>
    <p:sldId id="261" r:id="rId7"/>
    <p:sldId id="290" r:id="rId8"/>
    <p:sldId id="289" r:id="rId9"/>
    <p:sldId id="263" r:id="rId10"/>
    <p:sldId id="291" r:id="rId11"/>
    <p:sldId id="292" r:id="rId12"/>
    <p:sldId id="293" r:id="rId13"/>
    <p:sldId id="294" r:id="rId14"/>
    <p:sldId id="264" r:id="rId15"/>
    <p:sldId id="265" r:id="rId16"/>
    <p:sldId id="295" r:id="rId17"/>
    <p:sldId id="266" r:id="rId18"/>
    <p:sldId id="296" r:id="rId19"/>
    <p:sldId id="268" r:id="rId20"/>
    <p:sldId id="269" r:id="rId21"/>
    <p:sldId id="270" r:id="rId22"/>
    <p:sldId id="299" r:id="rId23"/>
    <p:sldId id="300" r:id="rId24"/>
    <p:sldId id="301" r:id="rId25"/>
    <p:sldId id="302" r:id="rId26"/>
    <p:sldId id="303" r:id="rId27"/>
    <p:sldId id="304" r:id="rId28"/>
    <p:sldId id="311" r:id="rId29"/>
    <p:sldId id="305" r:id="rId30"/>
    <p:sldId id="306" r:id="rId31"/>
    <p:sldId id="307" r:id="rId32"/>
    <p:sldId id="308" r:id="rId33"/>
    <p:sldId id="312" r:id="rId34"/>
    <p:sldId id="313" r:id="rId35"/>
    <p:sldId id="314" r:id="rId36"/>
    <p:sldId id="315" r:id="rId37"/>
    <p:sldId id="309" r:id="rId38"/>
    <p:sldId id="310" r:id="rId39"/>
    <p:sldId id="316" r:id="rId40"/>
    <p:sldId id="317" r:id="rId41"/>
    <p:sldId id="318" r:id="rId42"/>
    <p:sldId id="319" r:id="rId43"/>
    <p:sldId id="320" r:id="rId44"/>
    <p:sldId id="28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59A21-5C83-4E92-B2BF-167C48367050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D003F-A9DE-443E-A4D2-6E4B4B821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6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6266-D2F6-43BD-B858-76E13C158A18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69594-4917-478E-A304-96ED91C55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9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6266-D2F6-43BD-B858-76E13C158A18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69594-4917-478E-A304-96ED91C55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466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6266-D2F6-43BD-B858-76E13C158A18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69594-4917-478E-A304-96ED91C55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9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6266-D2F6-43BD-B858-76E13C158A18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69594-4917-478E-A304-96ED91C55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67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6266-D2F6-43BD-B858-76E13C158A18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69594-4917-478E-A304-96ED91C55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39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D71B58-6174-450F-89CB-3BBEE746E481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D273F-31B3-4831-8A25-1230A3814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4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68FAF-037A-45C7-83BE-E3E4C8CC71AE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146DB-94F1-4ADB-A2BD-694194251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6911-0D53-443A-B0F3-86400A880298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4E45B-A5D3-48E9-9358-EEB5D44A3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35565-8C40-47D2-92BC-9312C970176D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0D737-434B-47AE-A327-F24D38BDC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65C14-8582-4AE5-9467-7F2C20D080FD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D7C31-AD4B-42E3-B5EC-AFE165FE3C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2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B2394-F5BA-447F-8F25-DA616FDF1E86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76C37-3975-4246-BD30-3EC51F41D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6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B3C95-2DE9-4BE1-9A16-A5997B449B7A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CDA44-C847-4C28-8527-FA84B372A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18B27-5162-443A-AC1C-CAB4D690F86F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93CF7-C686-4AB8-BF57-BFA539DB8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2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3E72D-7FB8-478E-A015-3868C4E652D7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0CF89-D836-4583-AA70-61CA0A78DA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5ACC9-CA1B-4732-9F56-5B8934F5348E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CD8E-00EF-4904-AEB4-4757C81C94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0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AF6266-D2F6-43BD-B858-76E13C158A18}" type="datetimeFigureOut">
              <a:rPr lang="en-US" smtClean="0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DF69594-4917-478E-A304-96ED91C55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library.wiley.com/doi/10.1111/ijd.2009.48.issue-11/issuetoc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0"/>
            <a:ext cx="7331075" cy="9382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Scabies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:\lectures\Scabies\Photos\Genital-scab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"/>
            <a:ext cx="4267200" cy="3200400"/>
          </a:xfrm>
          <a:prstGeom prst="rect">
            <a:avLst/>
          </a:prstGeom>
          <a:noFill/>
        </p:spPr>
      </p:pic>
      <p:pic>
        <p:nvPicPr>
          <p:cNvPr id="54275" name="Picture 3" descr="E:\lectures\Scabies\Photos\Genital-scabi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814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8" name="Picture 2" descr="E:\lectures\Scabies\Photos\infantile-scab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8815" y="2160588"/>
            <a:ext cx="5209982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E:\lectures\Scabies\Photos\Nodul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87528" y="2160588"/>
            <a:ext cx="5192557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E:\lectures\Scabies\Photos\Norweg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794" y="466725"/>
            <a:ext cx="694620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Clinical types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Crusted (Norwegian scabies):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mentally retarded, paralysis, </a:t>
            </a:r>
            <a:r>
              <a:rPr lang="en-US" sz="2600" dirty="0" err="1" smtClean="0"/>
              <a:t>immuno</a:t>
            </a:r>
            <a:r>
              <a:rPr lang="en-US" sz="2600" dirty="0" smtClean="0"/>
              <a:t>-compromised, leprosy;  highly infectious, millions  of mites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Animal scabies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Complications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Secondary infection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Eczematization</a:t>
            </a:r>
            <a:endParaRPr lang="en-US" sz="2600" dirty="0" smtClean="0"/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Glomerulonephritis</a:t>
            </a:r>
            <a:endParaRPr lang="en-US" sz="2600" dirty="0" smtClean="0"/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Phimosis</a:t>
            </a:r>
            <a:r>
              <a:rPr lang="en-US" sz="2600" dirty="0" smtClean="0"/>
              <a:t>, </a:t>
            </a:r>
            <a:r>
              <a:rPr lang="en-US" sz="2600" dirty="0" err="1" smtClean="0"/>
              <a:t>Paraphimosis</a:t>
            </a:r>
            <a:endParaRPr lang="en-US" sz="2600" dirty="0" smtClean="0"/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Urticaria</a:t>
            </a:r>
            <a:endParaRPr lang="en-US" sz="2600" dirty="0" smtClean="0"/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Erythroderma</a:t>
            </a:r>
            <a:endParaRPr lang="en-US" sz="2600" dirty="0" smtClean="0"/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Immunologic </a:t>
            </a:r>
            <a:r>
              <a:rPr lang="en-US" sz="2600" dirty="0" err="1" smtClean="0"/>
              <a:t>sequelae</a:t>
            </a:r>
            <a:r>
              <a:rPr lang="en-US" sz="2600" dirty="0" smtClean="0"/>
              <a:t>?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Drug reactions: irritation, </a:t>
            </a:r>
            <a:r>
              <a:rPr lang="en-US" sz="2600" dirty="0" err="1" smtClean="0"/>
              <a:t>eczematization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E:\lectures\Scabies\Photos\Secondary-inf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8200"/>
            <a:ext cx="6282352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Investigations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Scraping: from papule, burrow to demonstrate mite, egg, </a:t>
            </a:r>
            <a:r>
              <a:rPr lang="en-US" sz="2600" dirty="0" err="1" smtClean="0"/>
              <a:t>scyballa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Ig</a:t>
            </a:r>
            <a:r>
              <a:rPr lang="en-US" sz="2600" dirty="0" smtClean="0"/>
              <a:t> E- specific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E:\lectures\Scabies\Photos\m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597" y="838200"/>
            <a:ext cx="6156203" cy="5274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Treatment-principles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Treat secondary complications first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Treat all household members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Treat all inmates and caretakers in institution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Treat </a:t>
            </a:r>
            <a:r>
              <a:rPr lang="en-US" sz="2600" dirty="0" err="1" smtClean="0"/>
              <a:t>fomites</a:t>
            </a:r>
            <a:r>
              <a:rPr lang="en-US" sz="2600" dirty="0" smtClean="0"/>
              <a:t> by putting in hot water, insecticides for 2-4 days 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Scabicides</a:t>
            </a:r>
            <a:r>
              <a:rPr lang="en-US" sz="2600" dirty="0" smtClean="0"/>
              <a:t> to be applied </a:t>
            </a:r>
            <a:r>
              <a:rPr lang="en-US" sz="2600" dirty="0" err="1" smtClean="0"/>
              <a:t>throughly</a:t>
            </a:r>
            <a:r>
              <a:rPr lang="en-US" sz="2600" dirty="0" smtClean="0"/>
              <a:t> behind ears and from neck to toes; repeat application depending upon </a:t>
            </a:r>
            <a:r>
              <a:rPr lang="en-US" sz="2600" dirty="0" err="1" smtClean="0"/>
              <a:t>scabicides</a:t>
            </a:r>
            <a:r>
              <a:rPr lang="en-US" sz="2600" dirty="0" smtClean="0"/>
              <a:t> used</a:t>
            </a:r>
          </a:p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Definition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497763" cy="48006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Scabies is a common parasitic infection caused by the mite, arthropod-</a:t>
            </a:r>
            <a:r>
              <a:rPr lang="en-US" sz="2600" dirty="0" err="1" smtClean="0"/>
              <a:t>acarina</a:t>
            </a:r>
            <a:r>
              <a:rPr lang="en-US" sz="2600" dirty="0" smtClean="0"/>
              <a:t>, </a:t>
            </a:r>
            <a:r>
              <a:rPr lang="en-US" sz="2600" i="1" dirty="0" err="1" smtClean="0"/>
              <a:t>Sarcoptes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scabiei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var</a:t>
            </a:r>
            <a:r>
              <a:rPr lang="en-US" sz="2600" i="1" smtClean="0"/>
              <a:t> hominis</a:t>
            </a:r>
            <a:endParaRPr lang="en-US" sz="2600" i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Topical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108"/>
          <p:cNvGraphicFramePr>
            <a:graphicFrameLocks/>
          </p:cNvGraphicFramePr>
          <p:nvPr/>
        </p:nvGraphicFramePr>
        <p:xfrm>
          <a:off x="1219200" y="1066800"/>
          <a:ext cx="7772400" cy="49931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81200"/>
                <a:gridCol w="1905001"/>
                <a:gridCol w="1787651"/>
                <a:gridCol w="2098548"/>
              </a:tblGrid>
              <a:tr h="792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Application/ Duration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Pregnancy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Side effects</a:t>
                      </a: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</a:tr>
              <a:tr h="1126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Permethrin 5%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8-14 hrs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B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Expensive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</a:tr>
              <a:tr h="1452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Lindane</a:t>
                      </a: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GBH 1%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hrs, repeat after 1week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B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Seizures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</a:tr>
              <a:tr h="15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Benzoyl</a:t>
                      </a: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benzoate 10-25%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consecutive nights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none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Burning, dryness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Topical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108"/>
          <p:cNvGraphicFramePr>
            <a:graphicFrameLocks/>
          </p:cNvGraphicFramePr>
          <p:nvPr/>
        </p:nvGraphicFramePr>
        <p:xfrm>
          <a:off x="1219200" y="1066800"/>
          <a:ext cx="7772400" cy="423161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09800"/>
                <a:gridCol w="1905000"/>
                <a:gridCol w="1752600"/>
                <a:gridCol w="1905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Application/ Duration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Pregnancy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>
                    <a:solidFill>
                      <a:srgbClr val="0070C0"/>
                    </a:solidFill>
                  </a:tcPr>
                </a:tc>
              </a:tr>
              <a:tr h="1418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Crotamiton</a:t>
                      </a:r>
                      <a:endParaRPr kumimoji="0" lang="en-US" sz="25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application in 48hr period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C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very effective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</a:tr>
              <a:tr h="1770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Precipitated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sulphur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3-6%</a:t>
                      </a: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consecutive nights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598" marR="87598" marT="43799" marB="43799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95400" y="457200"/>
            <a:ext cx="7499350" cy="4800600"/>
          </a:xfrm>
        </p:spPr>
        <p:txBody>
          <a:bodyPr/>
          <a:lstStyle/>
          <a:p>
            <a:pPr eaLnBrk="1" hangingPunct="1"/>
            <a:r>
              <a:rPr lang="en-US" sz="1800" smtClean="0"/>
              <a:t>Ref. :- Walker GJ, Johnstone PW. Interventions for treating scabies. </a:t>
            </a:r>
            <a:r>
              <a:rPr lang="en-US" sz="1800" i="1" smtClean="0"/>
              <a:t>Cochrane Database Syst </a:t>
            </a:r>
            <a:r>
              <a:rPr lang="en-US" sz="1800" smtClean="0"/>
              <a:t>Rev 2000;(3):CD000320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Systemic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b="1" dirty="0" err="1" smtClean="0"/>
              <a:t>Ivermectin</a:t>
            </a:r>
            <a:r>
              <a:rPr lang="en-US" sz="2600" dirty="0" smtClean="0"/>
              <a:t>: 200 </a:t>
            </a:r>
            <a:r>
              <a:rPr lang="en-US" sz="2600" dirty="0" err="1" smtClean="0"/>
              <a:t>microgms</a:t>
            </a:r>
            <a:r>
              <a:rPr lang="en-US" sz="2600" dirty="0" smtClean="0"/>
              <a:t>/kg 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single dose; 56% cure; repeat 14 days later, 96% cure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Act by interrupting glutamate and </a:t>
            </a:r>
            <a:r>
              <a:rPr lang="en-US" sz="2600" dirty="0" err="1" smtClean="0"/>
              <a:t>aminobutyric</a:t>
            </a:r>
            <a:r>
              <a:rPr lang="en-US" sz="2600" dirty="0" smtClean="0"/>
              <a:t> acid induced neurotransmission in parasite causing paralysis &amp; death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Lacks </a:t>
            </a:r>
            <a:r>
              <a:rPr lang="en-US" sz="2600" dirty="0" err="1" smtClean="0"/>
              <a:t>ovicidal</a:t>
            </a:r>
            <a:r>
              <a:rPr lang="en-US" sz="2600" dirty="0" smtClean="0"/>
              <a:t> action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Better with </a:t>
            </a:r>
            <a:r>
              <a:rPr lang="en-US" sz="2600" dirty="0" err="1" smtClean="0"/>
              <a:t>eczematised</a:t>
            </a:r>
            <a:r>
              <a:rPr lang="en-US" sz="2600" dirty="0" smtClean="0"/>
              <a:t>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71600" y="304800"/>
            <a:ext cx="7499350" cy="4800600"/>
          </a:xfrm>
        </p:spPr>
        <p:txBody>
          <a:bodyPr/>
          <a:lstStyle/>
          <a:p>
            <a:pPr eaLnBrk="1" hangingPunct="1"/>
            <a:r>
              <a:rPr lang="en-US" sz="1800" smtClean="0"/>
              <a:t>Ref. :- Madan V, Jaskiran K, Gupta U, Gupta DK,. Oral ivermectin in scabies patients: a comparison with 1% topical lindane lotion. </a:t>
            </a:r>
            <a:r>
              <a:rPr lang="en-US" sz="1800" i="1" smtClean="0"/>
              <a:t>J Dermatol</a:t>
            </a:r>
            <a:r>
              <a:rPr lang="en-US" sz="1800" smtClean="0"/>
              <a:t> 2001;28:481-4.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Supportive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Antihistaminics</a:t>
            </a: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Antibiotics: systemic, local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Emollients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Soaps?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Steroids: Topical /Systemic (in </a:t>
            </a:r>
            <a:r>
              <a:rPr lang="en-US" sz="2600" dirty="0" err="1" smtClean="0"/>
              <a:t>eczematised</a:t>
            </a:r>
            <a:r>
              <a:rPr lang="en-US" sz="2600" dirty="0" smtClean="0"/>
              <a:t> scabies)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Keratolytics</a:t>
            </a:r>
            <a:r>
              <a:rPr lang="en-US" sz="2600" dirty="0" smtClean="0"/>
              <a:t> in crusted scabies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Future trends: Local </a:t>
            </a:r>
            <a:r>
              <a:rPr lang="en-US" sz="2600" dirty="0" err="1" smtClean="0"/>
              <a:t>Ivermectin</a:t>
            </a:r>
            <a:r>
              <a:rPr lang="en-US" sz="2600" dirty="0" smtClean="0"/>
              <a:t>, tea tree 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Failure of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4800600"/>
          </a:xfrm>
        </p:spPr>
        <p:txBody>
          <a:bodyPr>
            <a:normAutofit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Improper treatment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Poor compliance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House hold and/or institutions contacts not treated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Resistance to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Causes of itching even after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Re-infection/relapse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Eczematous reaction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Contact irritation to drugs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Sensitization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Delusion of </a:t>
            </a:r>
            <a:r>
              <a:rPr lang="en-US" sz="2600" dirty="0" err="1" smtClean="0"/>
              <a:t>parasitosis</a:t>
            </a:r>
            <a:r>
              <a:rPr lang="en-US" sz="2600" dirty="0" smtClean="0"/>
              <a:t> (</a:t>
            </a:r>
            <a:r>
              <a:rPr lang="en-US" sz="2600" dirty="0" err="1" smtClean="0"/>
              <a:t>acarophobia</a:t>
            </a:r>
            <a:r>
              <a:rPr lang="en-US" sz="2600" dirty="0" smtClean="0"/>
              <a:t>)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Other skin problems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endParaRPr lang="en-US" sz="26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Itching persists for few days even after successful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lectures\Scabies\Photos\head-lou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7252476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FF0000"/>
                </a:solidFill>
              </a:rPr>
              <a:t>Pediculosis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Types: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- </a:t>
            </a:r>
            <a:r>
              <a:rPr lang="en-US" sz="2600" dirty="0" err="1" smtClean="0"/>
              <a:t>Pediculuscapitis</a:t>
            </a:r>
            <a:r>
              <a:rPr lang="en-US" sz="2600" dirty="0" smtClean="0"/>
              <a:t> -head louse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- </a:t>
            </a:r>
            <a:r>
              <a:rPr lang="en-US" sz="2600" dirty="0" err="1" smtClean="0"/>
              <a:t>Pediculushumanus</a:t>
            </a:r>
            <a:r>
              <a:rPr lang="en-US" sz="2600" dirty="0" smtClean="0"/>
              <a:t> -body louse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- </a:t>
            </a:r>
            <a:r>
              <a:rPr lang="en-US" sz="2600" dirty="0" err="1" smtClean="0"/>
              <a:t>Pthirus</a:t>
            </a:r>
            <a:r>
              <a:rPr lang="en-US" sz="2600" dirty="0" smtClean="0"/>
              <a:t> pubis- pubic/crab louse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Morphology: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Head louse &amp; body louse morphology identical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 (Thin &amp; long)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Crab louse (broad &amp; short)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Incidence and prevalence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497763" cy="3429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300 million cases yearly world wide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Incidence common in all ages, sexes, ethnic &amp;    socio-economic groups, urban &gt; rural.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Throughout the year, more in winter 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Overcrowding, poor socio-economic conditions, institutions, </a:t>
            </a:r>
            <a:r>
              <a:rPr lang="en-US" sz="2600" dirty="0" err="1" smtClean="0"/>
              <a:t>immuno</a:t>
            </a:r>
            <a:r>
              <a:rPr lang="en-US" sz="2600" dirty="0" smtClean="0"/>
              <a:t>-compromised, mental retardation</a:t>
            </a:r>
            <a:endParaRPr lang="en-US" sz="2600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371600" y="60960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Ref. :- IADVL Textbook of Dermatology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Normal Habitat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5410200"/>
          </a:xfrm>
        </p:spPr>
        <p:txBody>
          <a:bodyPr>
            <a:normAutofit lnSpcReduction="10000"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>
                <a:solidFill>
                  <a:srgbClr val="0070C0"/>
                </a:solidFill>
              </a:rPr>
              <a:t>Pediculosiscapitis</a:t>
            </a:r>
            <a:r>
              <a:rPr lang="en-US" sz="2600" dirty="0" smtClean="0">
                <a:solidFill>
                  <a:srgbClr val="0070C0"/>
                </a:solidFill>
              </a:rPr>
              <a:t>: 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scalp hair of host.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Children(3-11 yrs), Females&gt;males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>
                <a:solidFill>
                  <a:srgbClr val="0070C0"/>
                </a:solidFill>
              </a:rPr>
              <a:t>Pediculosiscorporis</a:t>
            </a:r>
            <a:r>
              <a:rPr lang="en-US" sz="2600" dirty="0" smtClean="0">
                <a:solidFill>
                  <a:srgbClr val="0070C0"/>
                </a:solidFill>
              </a:rPr>
              <a:t>: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Clothing close to skin of host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Vagabond’s disease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>
                <a:solidFill>
                  <a:srgbClr val="0070C0"/>
                </a:solidFill>
              </a:rPr>
              <a:t>Phthiriasis</a:t>
            </a:r>
            <a:r>
              <a:rPr lang="en-US" sz="2600" dirty="0" smtClean="0">
                <a:solidFill>
                  <a:srgbClr val="0070C0"/>
                </a:solidFill>
              </a:rPr>
              <a:t> :</a:t>
            </a:r>
          </a:p>
          <a:p>
            <a:pPr marL="236538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Pubic , </a:t>
            </a:r>
            <a:r>
              <a:rPr lang="en-US" sz="2600" dirty="0" err="1" smtClean="0"/>
              <a:t>axillary</a:t>
            </a:r>
            <a:r>
              <a:rPr lang="en-US" sz="2600" dirty="0" smtClean="0"/>
              <a:t>, beard hair, eyebrows; eyelashes; hair of trunk &amp; limbs; rarely scalp margins.</a:t>
            </a:r>
          </a:p>
          <a:p>
            <a:pPr marL="176213" indent="-176213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Sexually active young adults; in children due to sexual abuse or parental contact.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Clinical  features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5410200"/>
          </a:xfrm>
        </p:spPr>
        <p:txBody>
          <a:bodyPr>
            <a:normAutofit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err="1" smtClean="0">
                <a:solidFill>
                  <a:srgbClr val="0070C0"/>
                </a:solidFill>
              </a:rPr>
              <a:t>Pediculosiscapitis</a:t>
            </a:r>
            <a:r>
              <a:rPr lang="en-US" sz="2600" dirty="0" smtClean="0">
                <a:solidFill>
                  <a:srgbClr val="0070C0"/>
                </a:solidFill>
              </a:rPr>
              <a:t>: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Scalp </a:t>
            </a:r>
            <a:r>
              <a:rPr lang="en-US" sz="2600" dirty="0" err="1" smtClean="0"/>
              <a:t>pruritus</a:t>
            </a: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Detection of nits/adults lice on scalp hair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Secondary bacterial infection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Cervical </a:t>
            </a:r>
            <a:r>
              <a:rPr lang="en-US" sz="2600" dirty="0" err="1" smtClean="0"/>
              <a:t>lymphadenopathy</a:t>
            </a: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Matting of hair with pus and </a:t>
            </a:r>
            <a:r>
              <a:rPr lang="en-US" sz="2600" dirty="0" err="1" smtClean="0"/>
              <a:t>exudate</a:t>
            </a:r>
            <a:r>
              <a:rPr lang="en-US" sz="2600" dirty="0" smtClean="0"/>
              <a:t> -</a:t>
            </a:r>
            <a:r>
              <a:rPr lang="en-US" sz="2600" dirty="0" err="1" smtClean="0"/>
              <a:t>plicapolonica</a:t>
            </a: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Eczematization</a:t>
            </a:r>
            <a:r>
              <a:rPr lang="en-US" sz="2600" dirty="0" smtClean="0"/>
              <a:t>- neck /generalized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Clinical  features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696200" cy="5410200"/>
          </a:xfrm>
        </p:spPr>
        <p:txBody>
          <a:bodyPr>
            <a:normAutofit lnSpcReduction="10000"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err="1" smtClean="0">
                <a:solidFill>
                  <a:srgbClr val="0070C0"/>
                </a:solidFill>
              </a:rPr>
              <a:t>Pediculosiscorporis</a:t>
            </a:r>
            <a:r>
              <a:rPr lang="en-US" sz="2600" dirty="0" smtClean="0">
                <a:solidFill>
                  <a:srgbClr val="0070C0"/>
                </a:solidFill>
              </a:rPr>
              <a:t>:</a:t>
            </a: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Body </a:t>
            </a:r>
            <a:r>
              <a:rPr lang="en-US" sz="2600" dirty="0" err="1" smtClean="0"/>
              <a:t>pruritus</a:t>
            </a: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Detection of nits /lice on clothing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Secondary bacterial infection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Post inflammatory </a:t>
            </a:r>
            <a:r>
              <a:rPr lang="en-US" sz="2600" dirty="0" err="1" smtClean="0"/>
              <a:t>hyperpigmentation</a:t>
            </a:r>
            <a:r>
              <a:rPr lang="en-US" sz="2600" dirty="0" smtClean="0"/>
              <a:t> of skin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err="1" smtClean="0">
                <a:solidFill>
                  <a:srgbClr val="0070C0"/>
                </a:solidFill>
              </a:rPr>
              <a:t>Phthiriasis</a:t>
            </a:r>
            <a:r>
              <a:rPr lang="en-US" sz="2600" dirty="0" smtClean="0">
                <a:solidFill>
                  <a:srgbClr val="0070C0"/>
                </a:solidFill>
              </a:rPr>
              <a:t>: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Nocturnal </a:t>
            </a:r>
            <a:r>
              <a:rPr lang="en-US" sz="2600" dirty="0" err="1" smtClean="0"/>
              <a:t>pruritus</a:t>
            </a: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Detection of nits &amp; louse on affected hair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Blue grey </a:t>
            </a:r>
            <a:r>
              <a:rPr lang="en-US" sz="2600" dirty="0" err="1" smtClean="0"/>
              <a:t>macules</a:t>
            </a:r>
            <a:r>
              <a:rPr lang="en-US" sz="2600" dirty="0" smtClean="0"/>
              <a:t> (maculae </a:t>
            </a:r>
            <a:r>
              <a:rPr lang="en-US" sz="2600" dirty="0" err="1" smtClean="0"/>
              <a:t>caerulae</a:t>
            </a:r>
            <a:r>
              <a:rPr lang="en-US" sz="2600" dirty="0" smtClean="0"/>
              <a:t>) / Rust </a:t>
            </a:r>
            <a:r>
              <a:rPr lang="en-US" sz="2600" dirty="0" err="1" smtClean="0"/>
              <a:t>coloured</a:t>
            </a:r>
            <a:r>
              <a:rPr lang="en-US" sz="2600" dirty="0" smtClean="0"/>
              <a:t> speckles on 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1" name="Picture 3" descr="E:\lectures\Scabies\Photos\n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09112"/>
            <a:ext cx="7264964" cy="5615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85800"/>
            <a:ext cx="749935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E:\lectures\Scabies\Photos\P.Capit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7894" y="533400"/>
            <a:ext cx="7683183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5" name="Picture 3" descr="E:\lectures\Scabies\Photos\Crab-l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7620000" cy="630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E:\lectures\Scabies\Photos\Pthiria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533400"/>
            <a:ext cx="6041835" cy="572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FF0000"/>
                </a:solidFill>
              </a:rPr>
              <a:t>Pediculocides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696200" cy="457200"/>
          </a:xfrm>
        </p:spPr>
        <p:txBody>
          <a:bodyPr>
            <a:normAutofit lnSpcReduction="10000"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Topical treatment:</a:t>
            </a:r>
          </a:p>
        </p:txBody>
      </p:sp>
      <p:graphicFrame>
        <p:nvGraphicFramePr>
          <p:cNvPr id="6" name="Group 126"/>
          <p:cNvGraphicFramePr>
            <a:graphicFrameLocks/>
          </p:cNvGraphicFramePr>
          <p:nvPr/>
        </p:nvGraphicFramePr>
        <p:xfrm>
          <a:off x="1371600" y="1600200"/>
          <a:ext cx="7620000" cy="34284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15340"/>
                <a:gridCol w="1405631"/>
                <a:gridCol w="3699029"/>
              </a:tblGrid>
              <a:tr h="552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Dose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Remark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742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Malathion</a:t>
                      </a: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0.5%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hrs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Repeat after 10 days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738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Carbaryl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hrs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Repeat after 10 days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704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GBH 1%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8-12 hrs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applications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689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Permethrin 1%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8-12 hrs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Single application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5181600"/>
            <a:ext cx="76962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6538" indent="-236538" fontAlgn="auto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en-US" sz="2600" dirty="0">
                <a:solidFill>
                  <a:srgbClr val="0070C0"/>
                </a:solidFill>
                <a:latin typeface="+mn-lt"/>
              </a:rPr>
              <a:t>Oral treatment:</a:t>
            </a:r>
          </a:p>
          <a:p>
            <a:pPr marL="236538" indent="-236538" fontAlgn="auto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en-US" sz="2600" dirty="0" err="1">
                <a:latin typeface="+mn-lt"/>
              </a:rPr>
              <a:t>Ivermectin</a:t>
            </a:r>
            <a:r>
              <a:rPr lang="en-US" sz="2600" dirty="0">
                <a:latin typeface="+mn-lt"/>
              </a:rPr>
              <a:t> 200 mcg/kg, </a:t>
            </a:r>
            <a:r>
              <a:rPr lang="en-US" sz="2600" dirty="0" err="1">
                <a:latin typeface="+mn-lt"/>
              </a:rPr>
              <a:t>Cotrimoxazole</a:t>
            </a:r>
            <a:endParaRPr lang="en-US" sz="2600" dirty="0">
              <a:latin typeface="+mn-lt"/>
            </a:endParaRPr>
          </a:p>
          <a:p>
            <a:pPr marL="236538" indent="-236538" fontAlgn="auto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en-US" sz="26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FF0000"/>
                </a:solidFill>
              </a:rPr>
              <a:t>Pediculosis</a:t>
            </a:r>
            <a:r>
              <a:rPr lang="en-US" sz="3200" dirty="0" smtClean="0">
                <a:solidFill>
                  <a:srgbClr val="FF0000"/>
                </a:solidFill>
              </a:rPr>
              <a:t> : Treatment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696200" cy="5638800"/>
          </a:xfrm>
        </p:spPr>
        <p:txBody>
          <a:bodyPr>
            <a:normAutofit fontScale="92500" lnSpcReduction="20000"/>
          </a:bodyPr>
          <a:lstStyle/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err="1" smtClean="0">
                <a:solidFill>
                  <a:srgbClr val="0070C0"/>
                </a:solidFill>
              </a:rPr>
              <a:t>Pediculosiscapitis</a:t>
            </a:r>
            <a:r>
              <a:rPr lang="en-US" sz="2600" dirty="0" smtClean="0">
                <a:solidFill>
                  <a:srgbClr val="0070C0"/>
                </a:solidFill>
              </a:rPr>
              <a:t> / </a:t>
            </a:r>
            <a:r>
              <a:rPr lang="en-US" sz="2600" dirty="0" err="1" smtClean="0">
                <a:solidFill>
                  <a:srgbClr val="0070C0"/>
                </a:solidFill>
              </a:rPr>
              <a:t>Phthiriasis</a:t>
            </a:r>
            <a:r>
              <a:rPr lang="en-US" sz="2600" dirty="0" smtClean="0">
                <a:solidFill>
                  <a:srgbClr val="0070C0"/>
                </a:solidFill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Good hygiene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Treatment of patients &amp; contacts.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Removal of nits &amp; lice with comb, vinegar,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kerosene application.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Eyelash infection (</a:t>
            </a:r>
            <a:r>
              <a:rPr lang="en-US" sz="2600" dirty="0" err="1" smtClean="0"/>
              <a:t>phthriasispalpebrum</a:t>
            </a:r>
            <a:r>
              <a:rPr lang="en-US" sz="2600" dirty="0" smtClean="0"/>
              <a:t>):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Mechanical removal, </a:t>
            </a:r>
            <a:r>
              <a:rPr lang="en-US" sz="2600" dirty="0" err="1" smtClean="0"/>
              <a:t>Epilation</a:t>
            </a:r>
            <a:r>
              <a:rPr lang="en-US" sz="2600" dirty="0" smtClean="0"/>
              <a:t>, Topical agents, </a:t>
            </a:r>
            <a:r>
              <a:rPr lang="en-US" sz="2600" dirty="0" err="1" smtClean="0"/>
              <a:t>Cryotherapy</a:t>
            </a:r>
            <a:r>
              <a:rPr lang="en-US" sz="2600" dirty="0" smtClean="0"/>
              <a:t>, Laser.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endParaRPr lang="en-US" sz="2600" dirty="0" smtClean="0"/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err="1" smtClean="0">
                <a:solidFill>
                  <a:srgbClr val="0070C0"/>
                </a:solidFill>
              </a:rPr>
              <a:t>Pediculosiscorporis</a:t>
            </a:r>
            <a:r>
              <a:rPr lang="en-US" sz="2600" dirty="0" smtClean="0">
                <a:solidFill>
                  <a:srgbClr val="0070C0"/>
                </a:solidFill>
              </a:rPr>
              <a:t>: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Treatment of clothing; not patient.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Treatment of clothes with topical </a:t>
            </a:r>
            <a:r>
              <a:rPr lang="en-US" sz="2600" dirty="0" err="1" smtClean="0"/>
              <a:t>pediculicides</a:t>
            </a:r>
            <a:r>
              <a:rPr lang="en-US" sz="2600" dirty="0" smtClean="0"/>
              <a:t>&amp;  laundering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7800" cy="4572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 Scabies</a:t>
            </a:r>
            <a:endParaRPr lang="en-US" sz="1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2667000"/>
          <a:ext cx="7499350" cy="683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Level </a:t>
                      </a:r>
                      <a:r>
                        <a:rPr kumimoji="0" lang="en-US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Indian Journal of Dermatology Venereology and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Leprology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Year : 2011 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Volume : 77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 Issue : 5 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Page : 581-586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Topical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permethrin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and oral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ivermectin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in the management of scabies: A prospective, randomized, double blind, controlled study.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Level 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120 clinically diagnosed cases of scabies (&gt;5 years of age and/or &gt;15 kg) were randomized into three treatment groups A, B, C of 40 patients each; receiving either topical 5%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permethrin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(group A) or oral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ivermectin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(200 </a:t>
                      </a:r>
                      <a:r>
                        <a:rPr lang="en-US" sz="1000" i="1" dirty="0" err="1">
                          <a:latin typeface="Cambria"/>
                          <a:ea typeface="Calibri"/>
                          <a:cs typeface="Times New Roman"/>
                        </a:rPr>
                        <a:t>μ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/kg/dose) in a single dose (group B) or double dose regimen (group C) repeated at 2 weeks interval. Patients were followed up at 1, 2, and 4 weeks interval. At each visit, cure rate (&gt;50% improvement in lesion count and pruritus and negative microscopy) was assessed and compared.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Cure rate in three treatment groups at the end of 4 weeks was 94.7% (A), 90% (B), 89.7%(C), and thus all three treatment modalities were equally efficacious.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Both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permethrin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ivermectin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in both single and two dose regimen are equally efficacious and well tolerated in scabies.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Journal of Infection (2005)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, 375–381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Crusted scabies: clinical and immunological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findings in seventy-eight patients and a review of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the literature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Level III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All patients requiring inpatient treatment for crusted scabies in the ‘top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end’ of the northern territory of Australia over a 10 year period were prospectively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identified.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More than half the patients with crusted scabies had identifiable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immunosuppressive risk factors. </a:t>
                      </a:r>
                      <a:r>
                        <a:rPr lang="en-US" sz="800" dirty="0" err="1">
                          <a:latin typeface="Cambria"/>
                          <a:ea typeface="Times New Roman"/>
                          <a:cs typeface="Times New Roman"/>
                        </a:rPr>
                        <a:t>Eosinophilia</a:t>
                      </a: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 and elevated </a:t>
                      </a:r>
                      <a:r>
                        <a:rPr lang="en-US" sz="800" dirty="0" err="1">
                          <a:latin typeface="Cambria"/>
                          <a:ea typeface="Times New Roman"/>
                          <a:cs typeface="Times New Roman"/>
                        </a:rPr>
                        <a:t>IgE</a:t>
                      </a: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 levels occurred in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58% and 96% of patients, respectively, with median </a:t>
                      </a:r>
                      <a:r>
                        <a:rPr lang="en-US" sz="800" dirty="0" err="1">
                          <a:latin typeface="Cambria"/>
                          <a:ea typeface="Times New Roman"/>
                          <a:cs typeface="Times New Roman"/>
                        </a:rPr>
                        <a:t>IgE</a:t>
                      </a: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 levels 17 times the upper limit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of normal. Seventeen percent had a history of leprosy but 42% had no identifiable risk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factors.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Crusted scabies often occurs in patients with identifiable </a:t>
                      </a:r>
                      <a:r>
                        <a:rPr lang="en-US" sz="900" dirty="0" err="1">
                          <a:latin typeface="Cambria"/>
                          <a:ea typeface="Times New Roman"/>
                          <a:cs typeface="Times New Roman"/>
                        </a:rPr>
                        <a:t>immuno</a:t>
                      </a: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suppressive risk factors. In patients without such risk factors, it is possible that the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crusted response to infection results from a tendency to preferentially mount a Th2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response.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096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Evidence </a:t>
            </a:r>
          </a:p>
          <a:p>
            <a:r>
              <a:rPr lang="en-US" b="1" dirty="0" smtClean="0"/>
              <a:t>based </a:t>
            </a:r>
          </a:p>
          <a:p>
            <a:r>
              <a:rPr lang="en-US" b="1" dirty="0" smtClean="0"/>
              <a:t>Studies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Mite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  <a:defRPr/>
            </a:pPr>
            <a:endParaRPr lang="en-US" sz="2600" dirty="0" smtClean="0"/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Fertilized female mite: 300 microns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Eggs </a:t>
            </a:r>
            <a:r>
              <a:rPr lang="en-US" sz="2800" dirty="0" smtClean="0"/>
              <a:t>→ </a:t>
            </a:r>
            <a:r>
              <a:rPr lang="en-US" sz="2600" dirty="0" smtClean="0"/>
              <a:t>larva </a:t>
            </a:r>
            <a:r>
              <a:rPr lang="en-US" sz="2800" dirty="0" smtClean="0"/>
              <a:t>→ </a:t>
            </a:r>
            <a:r>
              <a:rPr lang="en-US" sz="2600" dirty="0" smtClean="0"/>
              <a:t>nymph  </a:t>
            </a:r>
            <a:r>
              <a:rPr lang="en-US" sz="2800" dirty="0" smtClean="0"/>
              <a:t>→ </a:t>
            </a:r>
            <a:r>
              <a:rPr lang="en-US" sz="2600" dirty="0" smtClean="0"/>
              <a:t>adults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male: dies after fertilization</a:t>
            </a:r>
          </a:p>
          <a:p>
            <a:pPr marL="339725" indent="-339725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female: lays 2-3 eggs/day (max 20-25), mature  by 2-3 weeks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  <a:defRPr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228600"/>
          <a:ext cx="7499350" cy="632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International Journal of Dermatology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Volume 36,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Issue 11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Pages 819–825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November 1997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800" dirty="0">
                          <a:latin typeface="Cambria"/>
                          <a:ea typeface="Times New Roman"/>
                          <a:cs typeface="Times New Roman"/>
                        </a:rPr>
                        <a:t>Head louse infestations: epidemiologic survey and treatment evaluation in </a:t>
                      </a:r>
                      <a:r>
                        <a:rPr lang="en-US" sz="1000" kern="1800" dirty="0" err="1">
                          <a:latin typeface="Cambria"/>
                          <a:ea typeface="Times New Roman"/>
                          <a:cs typeface="Times New Roman"/>
                        </a:rPr>
                        <a:t>Argentinian</a:t>
                      </a:r>
                      <a:r>
                        <a:rPr lang="en-US" sz="1000" kern="1800" dirty="0">
                          <a:latin typeface="Cambria"/>
                          <a:ea typeface="Times New Roman"/>
                          <a:cs typeface="Times New Roman"/>
                        </a:rPr>
                        <a:t> schoolchildren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Level IV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An educational and motivational program was designed for pupils, parents, and teachers: 326 children and 15 adults were subjected to clinical and </a:t>
                      </a:r>
                      <a:r>
                        <a:rPr lang="en-US" sz="1000" dirty="0" err="1">
                          <a:latin typeface="Cambria"/>
                          <a:ea typeface="Times New Roman"/>
                          <a:cs typeface="Times New Roman"/>
                        </a:rPr>
                        <a:t>parasitologic</a:t>
                      </a: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 evaluation. The recorded parameters included the age, sex, hair style and length, presence of other dermatologic diseases, degree of infestation, clinical remission, </a:t>
                      </a:r>
                      <a:r>
                        <a:rPr lang="en-US" sz="1000" dirty="0" err="1">
                          <a:latin typeface="Cambria"/>
                          <a:ea typeface="Times New Roman"/>
                          <a:cs typeface="Times New Roman"/>
                        </a:rPr>
                        <a:t>parasitologic</a:t>
                      </a: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 remission, dwelling type and features, need to share a bed with co-dwellers, availability of home tap water supply, level of family income, and periodic medical controls. The entire population received treatment with neutral shampoo and rinsing cream containing 1% </a:t>
                      </a:r>
                      <a:r>
                        <a:rPr lang="en-US" sz="1000" dirty="0" err="1">
                          <a:latin typeface="Cambria"/>
                          <a:ea typeface="Times New Roman"/>
                          <a:cs typeface="Times New Roman"/>
                        </a:rPr>
                        <a:t>permethrin</a:t>
                      </a: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. Exclusion criteria were the presence of acute scalp inflammation and a history of </a:t>
                      </a:r>
                      <a:r>
                        <a:rPr lang="en-US" sz="1000" dirty="0" err="1">
                          <a:latin typeface="Cambria"/>
                          <a:ea typeface="Times New Roman"/>
                          <a:cs typeface="Times New Roman"/>
                        </a:rPr>
                        <a:t>pyrethrin</a:t>
                      </a: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 and/or </a:t>
                      </a:r>
                      <a:r>
                        <a:rPr lang="en-US" sz="1000" dirty="0" err="1">
                          <a:latin typeface="Cambria"/>
                          <a:ea typeface="Times New Roman"/>
                          <a:cs typeface="Times New Roman"/>
                        </a:rPr>
                        <a:t>pyrethroid</a:t>
                      </a: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 sensitivity.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The overall infestation prevalence rate was 81.5%, the highest values corresponding to children from 6 to 11 years of age, with a slight predominance in males (55.4% vs. 44.6%). A significantly greater rate of clinical remission was observed in subjects enjoying home tap water supplies (p&lt;0.01).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The model of research plus action adopted allows the following conclusions to be drawn; (i) individual and isolated treatments for pediculosis are useful, but will not by themselves allow for the epidemiologic control of this </a:t>
                      </a:r>
                      <a:r>
                        <a:rPr lang="en-US" sz="900" dirty="0" err="1">
                          <a:latin typeface="Cambria"/>
                          <a:ea typeface="Times New Roman"/>
                          <a:cs typeface="Times New Roman"/>
                        </a:rPr>
                        <a:t>parasitosis</a:t>
                      </a: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; (ii) massive, complete, and simultaneous treatments lead to a significant decrease in infestation prevalence; (iii) educational measures tending to foster collective awareness enable greater epidemiologic surveillance to be achieved; (iv) careful inspection of the entire scalp is essential with the use of a powerful light source and lenses with high magnification, as the parasite has no predilection for any given area; (iv) socio-economic and cultural conditions are not relevant for infestation, although a good home tap water supply is essential for treatment.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447800" cy="381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 smtClean="0">
                <a:solidFill>
                  <a:srgbClr val="44445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Pediculosi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445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445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Evidence </a:t>
            </a:r>
          </a:p>
          <a:p>
            <a:r>
              <a:rPr lang="en-US" b="1" dirty="0" smtClean="0"/>
              <a:t>based </a:t>
            </a:r>
          </a:p>
          <a:p>
            <a:r>
              <a:rPr lang="en-US" b="1" dirty="0" smtClean="0"/>
              <a:t>Studies</a:t>
            </a:r>
            <a:endParaRPr lang="en-US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5" cy="368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683"/>
                <a:gridCol w="1269683"/>
                <a:gridCol w="1269683"/>
                <a:gridCol w="1269683"/>
                <a:gridCol w="1269683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International Journal of Dermatology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  <a:hlinkClick r:id="rId2"/>
                        </a:rPr>
                        <a:t>Volume 48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  <a:hlinkClick r:id="rId2"/>
                        </a:rPr>
                        <a:t>Issue 11,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Pages 1201–1205,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November 2009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5" marR="5805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kern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Impact of </a:t>
                      </a:r>
                      <a:r>
                        <a:rPr lang="en-US" sz="1000" b="0" kern="18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ivermectin</a:t>
                      </a:r>
                      <a:r>
                        <a:rPr lang="en-US" sz="1000" b="0" kern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drug combinations on </a:t>
                      </a:r>
                      <a:r>
                        <a:rPr lang="en-US" sz="1000" b="0" i="1" kern="18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Pediculushumanus</a:t>
                      </a:r>
                      <a:r>
                        <a:rPr lang="en-US" sz="1000" b="0" i="1" kern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capitis</a:t>
                      </a:r>
                      <a:r>
                        <a:rPr lang="en-US" sz="1000" b="0" kern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infestation in primary schoolchildren of south Indian rural villages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Level III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5" marR="5805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Primary school children (</a:t>
                      </a:r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= 534) of age 6–10 years from four villages of South India were examined for the presence of head lice before and after single dose of DEC +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ivermectin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drug combination. The effectiveness and the duration of cure sustained by these drugs were quantified. The head louse was examined by “combing method” during post-treatment periods at 15, 45, 60 and 75 days interval.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5" marR="5805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antifilarial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drug consumption rate was similar (96–98%) in all treatment arms. In pre-treatment survey the prevalence of head lice in children administered with DEC, DEC + ALB, IVR + DEC and IVR + ALB arm was 86%, 80%, 87% and 80%, respectively, with the latter two arms demonstrating significant reduction in louse infestation (</a:t>
                      </a:r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&lt; 0.05) for 60 days.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5" marR="5805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Single dose with IVR combination demonstrates a greater impact in reducing head louse infestation in the endemic rural communities for nearly 60 days. Therefore, in regions such as Africa where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ivermectin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is part of the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antifilariasis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campaign, this drug will have an additional benefit in reducing head lice infestation.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5" marR="5805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dirty="0" smtClean="0"/>
              <a:t>1.name the causative organism of scabies.</a:t>
            </a:r>
          </a:p>
          <a:p>
            <a:r>
              <a:rPr lang="en-US" sz="1200" dirty="0" err="1" smtClean="0"/>
              <a:t>A)streptocooci</a:t>
            </a:r>
            <a:endParaRPr lang="en-US" sz="1200" dirty="0" smtClean="0"/>
          </a:p>
          <a:p>
            <a:r>
              <a:rPr lang="en-US" sz="1200" dirty="0" err="1" smtClean="0"/>
              <a:t>B)fungi</a:t>
            </a:r>
          </a:p>
          <a:p>
            <a:r>
              <a:rPr lang="en-US" sz="1200" dirty="0" err="1" smtClean="0"/>
              <a:t>C)sarcoptesscabii</a:t>
            </a:r>
            <a:endParaRPr lang="en-US" sz="1200" dirty="0" smtClean="0"/>
          </a:p>
          <a:p>
            <a:r>
              <a:rPr lang="en-US" sz="1200" dirty="0" err="1" smtClean="0"/>
              <a:t>D)leptospira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2.the parasite dies after copulation.</a:t>
            </a:r>
          </a:p>
          <a:p>
            <a:r>
              <a:rPr lang="en-US" sz="1200" dirty="0" err="1" smtClean="0"/>
              <a:t>A)male</a:t>
            </a:r>
          </a:p>
          <a:p>
            <a:r>
              <a:rPr lang="en-US" sz="1200" dirty="0" err="1" smtClean="0"/>
              <a:t>B)female</a:t>
            </a:r>
          </a:p>
          <a:p>
            <a:r>
              <a:rPr lang="en-US" sz="1200" dirty="0" err="1" smtClean="0"/>
              <a:t>C)both</a:t>
            </a:r>
            <a:endParaRPr lang="en-US" sz="1200" dirty="0" smtClean="0"/>
          </a:p>
          <a:p>
            <a:r>
              <a:rPr lang="en-US" sz="1200" dirty="0" err="1" smtClean="0"/>
              <a:t>D)none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3.pruritus in scabies is </a:t>
            </a:r>
          </a:p>
          <a:p>
            <a:r>
              <a:rPr lang="en-US" sz="1200" dirty="0" err="1" smtClean="0"/>
              <a:t>A)paroxysmal</a:t>
            </a:r>
            <a:r>
              <a:rPr lang="en-US" sz="1200" dirty="0" smtClean="0"/>
              <a:t> nocturnal</a:t>
            </a:r>
          </a:p>
          <a:p>
            <a:r>
              <a:rPr lang="en-US" sz="1200" dirty="0" err="1" smtClean="0"/>
              <a:t>B)whole</a:t>
            </a:r>
            <a:r>
              <a:rPr lang="en-US" sz="1200" dirty="0" smtClean="0"/>
              <a:t> day</a:t>
            </a:r>
          </a:p>
          <a:p>
            <a:r>
              <a:rPr lang="en-US" sz="1200" dirty="0" err="1" smtClean="0"/>
              <a:t>C)nopruritus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400" dirty="0" smtClean="0"/>
              <a:t>4.Drug for topical application is </a:t>
            </a:r>
          </a:p>
          <a:p>
            <a:pPr>
              <a:buNone/>
            </a:pPr>
            <a:r>
              <a:rPr lang="en-US" sz="1400" dirty="0" err="1" smtClean="0"/>
              <a:t>a)Clotrimazole</a:t>
            </a: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b)Fusidic</a:t>
            </a:r>
            <a:r>
              <a:rPr lang="en-US" sz="1400" dirty="0" smtClean="0"/>
              <a:t> acid</a:t>
            </a:r>
          </a:p>
          <a:p>
            <a:pPr>
              <a:buNone/>
            </a:pPr>
            <a:r>
              <a:rPr lang="en-US" sz="1400" dirty="0" smtClean="0"/>
              <a:t>c)5% </a:t>
            </a:r>
            <a:r>
              <a:rPr lang="en-US" sz="1400" dirty="0" err="1" smtClean="0"/>
              <a:t>permethrin</a:t>
            </a: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d)Keratolytic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5.Oral </a:t>
            </a:r>
            <a:r>
              <a:rPr lang="en-US" sz="1400" dirty="0" err="1" smtClean="0"/>
              <a:t>antiscabetic</a:t>
            </a:r>
            <a:r>
              <a:rPr lang="en-US" sz="1400" dirty="0" smtClean="0"/>
              <a:t> drug is </a:t>
            </a:r>
          </a:p>
          <a:p>
            <a:pPr>
              <a:buNone/>
            </a:pPr>
            <a:r>
              <a:rPr lang="en-US" sz="1400" dirty="0" err="1" smtClean="0"/>
              <a:t>a)Azithromycin</a:t>
            </a: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b)Ivermectol</a:t>
            </a: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c)Terbinafine</a:t>
            </a: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d)Azelic</a:t>
            </a:r>
            <a:r>
              <a:rPr lang="en-US" sz="1400" dirty="0" smtClean="0"/>
              <a:t> acid</a:t>
            </a:r>
            <a:endParaRPr lang="en-US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81400" y="2514600"/>
            <a:ext cx="2743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Thank you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Transmission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191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Skin to skin : predominantly.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? </a:t>
            </a:r>
            <a:r>
              <a:rPr lang="en-US" sz="2600" dirty="0" err="1" smtClean="0"/>
              <a:t>Fomites</a:t>
            </a:r>
            <a:r>
              <a:rPr lang="en-US" sz="2600" dirty="0" smtClean="0"/>
              <a:t>, clothing, furniture-rare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Sexually transmitted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endParaRPr lang="en-US" sz="26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 Incubation period in new cases : 1 month</a:t>
            </a:r>
          </a:p>
          <a:p>
            <a:pPr marL="236538" indent="-236538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Symptoms due to hypersensitivity to mite and  products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 smtClean="0"/>
              <a:t>Reinfection</a:t>
            </a:r>
            <a:r>
              <a:rPr lang="en-US" sz="2600" dirty="0" smtClean="0"/>
              <a:t>- incubation period: 1-3 days   </a:t>
            </a:r>
            <a:endParaRPr lang="en-US" sz="2600" dirty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295400" y="60198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Ref. :- Burgess I. </a:t>
            </a:r>
            <a:r>
              <a:rPr lang="en-US" i="1"/>
              <a:t>Sarcoptes scabiei </a:t>
            </a:r>
            <a:r>
              <a:rPr lang="en-US"/>
              <a:t>and scabies. </a:t>
            </a:r>
            <a:r>
              <a:rPr lang="en-US" i="1"/>
              <a:t>Adv Parasitol </a:t>
            </a:r>
            <a:r>
              <a:rPr lang="en-US"/>
              <a:t>1994;33:235-92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Clinical features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Symptoms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Itching-worse at night, with skin rash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Family members affected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Signs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Characteristic distribution along the circle of 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err="1" smtClean="0"/>
              <a:t>Herba</a:t>
            </a:r>
            <a:r>
              <a:rPr lang="en-US" sz="2600" dirty="0" smtClean="0"/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Papules, vesicles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- Burrow- grey-brown line 5mm, seen on webs &amp;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    genitalia with mite as black dot at the end</a:t>
            </a:r>
          </a:p>
          <a:p>
            <a:pPr marL="339725" indent="-176213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None/>
              <a:defRPr/>
            </a:pPr>
            <a:r>
              <a:rPr lang="en-US" sz="2600" dirty="0" smtClean="0"/>
              <a:t>- Burrow may be a dot, dotted line, curve or  curved line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:\lectures\Scabies\Photos\circle-of-Heb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457200"/>
            <a:ext cx="749935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7" name="Picture 3" descr="E:\lectures\Scabies\Photos\burrow-with-methyle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84630" y="2160588"/>
            <a:ext cx="5198353" cy="3881437"/>
          </a:xfrm>
          <a:prstGeom prst="rect">
            <a:avLst/>
          </a:prstGeom>
          <a:noFill/>
        </p:spPr>
      </p:pic>
      <p:pic>
        <p:nvPicPr>
          <p:cNvPr id="52226" name="Picture 2" descr="E:\lectures\Scabies\Photos\burrow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"/>
            <a:ext cx="3927966" cy="32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77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Clinical types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Classical Scabies: </a:t>
            </a:r>
            <a:r>
              <a:rPr lang="en-US" sz="2600" dirty="0" smtClean="0"/>
              <a:t>characteristic distribution of    lesions along the circle of </a:t>
            </a:r>
            <a:r>
              <a:rPr lang="en-US" sz="2600" dirty="0" err="1" smtClean="0"/>
              <a:t>Hebra</a:t>
            </a:r>
            <a:endParaRPr lang="en-US" sz="2600" dirty="0" smtClean="0"/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Genital Scabies: </a:t>
            </a:r>
            <a:r>
              <a:rPr lang="en-US" sz="2600" dirty="0" smtClean="0"/>
              <a:t>sexually transmitted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Scabies in clean: </a:t>
            </a:r>
            <a:r>
              <a:rPr lang="en-US" sz="2600" dirty="0" smtClean="0"/>
              <a:t>fewer, atypical, severe itching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Incognito: </a:t>
            </a:r>
            <a:r>
              <a:rPr lang="en-US" sz="2600" dirty="0" smtClean="0"/>
              <a:t>who has applied topical/systemic steroids</a:t>
            </a:r>
          </a:p>
          <a:p>
            <a:pPr marL="0" indent="0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 Infants: </a:t>
            </a:r>
            <a:r>
              <a:rPr lang="en-US" sz="2600" dirty="0" smtClean="0"/>
              <a:t>scalp, palms, soles</a:t>
            </a:r>
          </a:p>
          <a:p>
            <a:pPr marL="280988" indent="-280988" fontAlgn="auto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Nodular </a:t>
            </a:r>
            <a:r>
              <a:rPr lang="en-US" sz="2600" dirty="0" smtClean="0"/>
              <a:t>(sensitization): scrotum, penis, elbows,  </a:t>
            </a:r>
            <a:r>
              <a:rPr lang="en-US" sz="2600" dirty="0" err="1" smtClean="0"/>
              <a:t>axillary</a:t>
            </a:r>
            <a:r>
              <a:rPr lang="en-US" sz="2600" dirty="0" smtClean="0"/>
              <a:t> folds, </a:t>
            </a:r>
            <a:r>
              <a:rPr lang="en-US" sz="2600" dirty="0" err="1" smtClean="0"/>
              <a:t>periareolar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1146</TotalTime>
  <Words>1856</Words>
  <Application>Microsoft Office PowerPoint</Application>
  <PresentationFormat>On-screen Show (4:3)</PresentationFormat>
  <Paragraphs>294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</vt:lpstr>
      <vt:lpstr>Times New Roman</vt:lpstr>
      <vt:lpstr>Trebuchet MS</vt:lpstr>
      <vt:lpstr>Wingdings</vt:lpstr>
      <vt:lpstr>Wingdings 2</vt:lpstr>
      <vt:lpstr>Wingdings 3</vt:lpstr>
      <vt:lpstr>Facet</vt:lpstr>
      <vt:lpstr>Scabies </vt:lpstr>
      <vt:lpstr>Definition</vt:lpstr>
      <vt:lpstr>Incidence and prevalence</vt:lpstr>
      <vt:lpstr>Mite </vt:lpstr>
      <vt:lpstr>Transmission</vt:lpstr>
      <vt:lpstr>Clinical features</vt:lpstr>
      <vt:lpstr>PowerPoint Presentation</vt:lpstr>
      <vt:lpstr>PowerPoint Presentation</vt:lpstr>
      <vt:lpstr>Clinical types </vt:lpstr>
      <vt:lpstr>PowerPoint Presentation</vt:lpstr>
      <vt:lpstr>PowerPoint Presentation</vt:lpstr>
      <vt:lpstr>PowerPoint Presentation</vt:lpstr>
      <vt:lpstr>PowerPoint Presentation</vt:lpstr>
      <vt:lpstr>Clinical types </vt:lpstr>
      <vt:lpstr>Complications</vt:lpstr>
      <vt:lpstr>PowerPoint Presentation</vt:lpstr>
      <vt:lpstr>Investigations</vt:lpstr>
      <vt:lpstr>PowerPoint Presentation</vt:lpstr>
      <vt:lpstr>Treatment-principles</vt:lpstr>
      <vt:lpstr>Topical Treatment</vt:lpstr>
      <vt:lpstr>Topical Treatment</vt:lpstr>
      <vt:lpstr>PowerPoint Presentation</vt:lpstr>
      <vt:lpstr>Systemic treatment</vt:lpstr>
      <vt:lpstr>PowerPoint Presentation</vt:lpstr>
      <vt:lpstr>Supportive treatment</vt:lpstr>
      <vt:lpstr>Failure of treatment</vt:lpstr>
      <vt:lpstr>Causes of itching even after treatment</vt:lpstr>
      <vt:lpstr>PowerPoint Presentation</vt:lpstr>
      <vt:lpstr>Pediculosis</vt:lpstr>
      <vt:lpstr>Normal Habitat</vt:lpstr>
      <vt:lpstr>Clinical  features</vt:lpstr>
      <vt:lpstr>Clinical  features</vt:lpstr>
      <vt:lpstr>PowerPoint Presentation</vt:lpstr>
      <vt:lpstr>PowerPoint Presentation</vt:lpstr>
      <vt:lpstr>PowerPoint Presentation</vt:lpstr>
      <vt:lpstr>PowerPoint Presentation</vt:lpstr>
      <vt:lpstr>Pediculocides</vt:lpstr>
      <vt:lpstr>Pediculosis : Treatment</vt:lpstr>
      <vt:lpstr> Scabies</vt:lpstr>
      <vt:lpstr>PowerPoint Presentation</vt:lpstr>
      <vt:lpstr>PowerPoint Presentation</vt:lpstr>
      <vt:lpstr>Multiple choice questions</vt:lpstr>
      <vt:lpstr>PowerPoint Presentation</vt:lpstr>
      <vt:lpstr>Thank you</vt:lpstr>
    </vt:vector>
  </TitlesOfParts>
  <Company>MSC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Skin and Basic Skin Lesions </dc:title>
  <dc:creator>PCUSER</dc:creator>
  <cp:lastModifiedBy>vinaykumar biyani</cp:lastModifiedBy>
  <cp:revision>267</cp:revision>
  <dcterms:created xsi:type="dcterms:W3CDTF">2014-05-02T08:42:09Z</dcterms:created>
  <dcterms:modified xsi:type="dcterms:W3CDTF">2020-04-10T13:23:14Z</dcterms:modified>
</cp:coreProperties>
</file>