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3" r:id="rId16"/>
    <p:sldId id="271" r:id="rId17"/>
    <p:sldId id="274" r:id="rId18"/>
    <p:sldId id="275" r:id="rId19"/>
    <p:sldId id="277" r:id="rId20"/>
    <p:sldId id="276" r:id="rId21"/>
    <p:sldId id="278" r:id="rId22"/>
    <p:sldId id="280" r:id="rId23"/>
    <p:sldId id="279" r:id="rId24"/>
    <p:sldId id="281" r:id="rId25"/>
    <p:sldId id="28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86" autoAdjust="0"/>
    <p:restoredTop sz="94660"/>
  </p:normalViewPr>
  <p:slideViewPr>
    <p:cSldViewPr snapToGrid="0">
      <p:cViewPr varScale="1">
        <p:scale>
          <a:sx n="63" d="100"/>
          <a:sy n="63" d="100"/>
        </p:scale>
        <p:origin x="6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1978881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B1C686-566B-4E97-B079-63D3AE7D3B83}"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51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157748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867076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2142296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182335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6933697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358671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540159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20190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13981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B1C686-566B-4E97-B079-63D3AE7D3B83}"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86783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B1C686-566B-4E97-B079-63D3AE7D3B83}" type="datetimeFigureOut">
              <a:rPr lang="en-IN" smtClean="0"/>
              <a:t>29-04-2022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52237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98769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4290336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A8B1C686-566B-4E97-B079-63D3AE7D3B83}" type="datetimeFigureOut">
              <a:rPr lang="en-IN" smtClean="0"/>
              <a:t>29-04-2022</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177752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B1C686-566B-4E97-B079-63D3AE7D3B83}" type="datetimeFigureOut">
              <a:rPr lang="en-IN" smtClean="0"/>
              <a:t>29-04-2022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57AD544-C4C7-4DB6-922E-14BE442EF757}" type="slidenum">
              <a:rPr lang="en-IN" smtClean="0"/>
              <a:t>‹#›</a:t>
            </a:fld>
            <a:endParaRPr lang="en-IN"/>
          </a:p>
        </p:txBody>
      </p:sp>
    </p:spTree>
    <p:extLst>
      <p:ext uri="{BB962C8B-B14F-4D97-AF65-F5344CB8AC3E}">
        <p14:creationId xmlns:p14="http://schemas.microsoft.com/office/powerpoint/2010/main" val="370868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8B1C686-566B-4E97-B079-63D3AE7D3B83}" type="datetimeFigureOut">
              <a:rPr lang="en-IN" smtClean="0"/>
              <a:t>29-04-2022</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57AD544-C4C7-4DB6-922E-14BE442EF757}" type="slidenum">
              <a:rPr lang="en-IN" smtClean="0"/>
              <a:t>‹#›</a:t>
            </a:fld>
            <a:endParaRPr lang="en-IN"/>
          </a:p>
        </p:txBody>
      </p:sp>
    </p:spTree>
    <p:extLst>
      <p:ext uri="{BB962C8B-B14F-4D97-AF65-F5344CB8AC3E}">
        <p14:creationId xmlns:p14="http://schemas.microsoft.com/office/powerpoint/2010/main" val="366995187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CED5D1-ECE9-4EDB-B593-A48F5D0690D5}"/>
              </a:ext>
            </a:extLst>
          </p:cNvPr>
          <p:cNvSpPr>
            <a:spLocks noGrp="1"/>
          </p:cNvSpPr>
          <p:nvPr>
            <p:ph type="ctrTitle"/>
          </p:nvPr>
        </p:nvSpPr>
        <p:spPr>
          <a:xfrm>
            <a:off x="1524000" y="1122363"/>
            <a:ext cx="9144000" cy="899477"/>
          </a:xfrm>
        </p:spPr>
        <p:txBody>
          <a:bodyPr>
            <a:noAutofit/>
          </a:bodyPr>
          <a:lstStyle/>
          <a:p>
            <a:r>
              <a:rPr lang="en-IN" sz="6000" b="1" u="sng" dirty="0"/>
              <a:t>DEFENCE MECHANISMS</a:t>
            </a:r>
          </a:p>
        </p:txBody>
      </p:sp>
      <p:sp>
        <p:nvSpPr>
          <p:cNvPr id="6" name="TextBox 5">
            <a:extLst>
              <a:ext uri="{FF2B5EF4-FFF2-40B4-BE49-F238E27FC236}">
                <a16:creationId xmlns:a16="http://schemas.microsoft.com/office/drawing/2014/main" id="{C32D0FA5-40CD-44FD-87A1-27F85451A5D2}"/>
              </a:ext>
            </a:extLst>
          </p:cNvPr>
          <p:cNvSpPr txBox="1"/>
          <p:nvPr/>
        </p:nvSpPr>
        <p:spPr>
          <a:xfrm>
            <a:off x="6837680" y="3530599"/>
            <a:ext cx="4267200" cy="1569660"/>
          </a:xfrm>
          <a:prstGeom prst="rect">
            <a:avLst/>
          </a:prstGeom>
          <a:noFill/>
        </p:spPr>
        <p:txBody>
          <a:bodyPr wrap="square" rtlCol="0">
            <a:spAutoFit/>
          </a:bodyPr>
          <a:lstStyle/>
          <a:p>
            <a:pPr algn="r"/>
            <a:r>
              <a:rPr lang="en-IN" sz="2400" dirty="0"/>
              <a:t>BY DR.LAKHAN KATARIA</a:t>
            </a:r>
          </a:p>
          <a:p>
            <a:pPr algn="r"/>
            <a:r>
              <a:rPr lang="en-IN" sz="2400" dirty="0"/>
              <a:t>PROF AND HEAD</a:t>
            </a:r>
          </a:p>
          <a:p>
            <a:pPr algn="r"/>
            <a:r>
              <a:rPr lang="en-IN" sz="2400" dirty="0"/>
              <a:t>DEPT OF PSYCHIATRY</a:t>
            </a:r>
          </a:p>
          <a:p>
            <a:pPr algn="r"/>
            <a:r>
              <a:rPr lang="en-IN" sz="2400" dirty="0"/>
              <a:t>SBKS MI AND RC</a:t>
            </a:r>
          </a:p>
        </p:txBody>
      </p:sp>
    </p:spTree>
    <p:extLst>
      <p:ext uri="{BB962C8B-B14F-4D97-AF65-F5344CB8AC3E}">
        <p14:creationId xmlns:p14="http://schemas.microsoft.com/office/powerpoint/2010/main" val="1868012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684877-CA63-42C6-9761-DA74F39B3CAD}"/>
              </a:ext>
            </a:extLst>
          </p:cNvPr>
          <p:cNvSpPr>
            <a:spLocks noGrp="1"/>
          </p:cNvSpPr>
          <p:nvPr>
            <p:ph idx="1"/>
          </p:nvPr>
        </p:nvSpPr>
        <p:spPr>
          <a:xfrm>
            <a:off x="680720" y="599440"/>
            <a:ext cx="10673080" cy="5577523"/>
          </a:xfrm>
        </p:spPr>
        <p:txBody>
          <a:bodyPr>
            <a:normAutofit/>
          </a:bodyPr>
          <a:lstStyle/>
          <a:p>
            <a:r>
              <a:rPr lang="en-IN" b="1" u="sng" dirty="0"/>
              <a:t>Regression:</a:t>
            </a:r>
          </a:p>
          <a:p>
            <a:pPr>
              <a:buFontTx/>
              <a:buChar char="-"/>
            </a:pPr>
            <a:r>
              <a:rPr lang="en-IN" dirty="0"/>
              <a:t>A return to a previous stage of development or functioning to avoid the anxieties or hostilities involved in later stages. </a:t>
            </a:r>
          </a:p>
          <a:p>
            <a:pPr>
              <a:buFontTx/>
              <a:buChar char="-"/>
            </a:pPr>
            <a:r>
              <a:rPr lang="en-IN" dirty="0"/>
              <a:t>A return to earlier points of fixation embodying modes of </a:t>
            </a:r>
            <a:r>
              <a:rPr lang="en-IN" dirty="0" err="1"/>
              <a:t>behavior</a:t>
            </a:r>
            <a:r>
              <a:rPr lang="en-IN" dirty="0"/>
              <a:t> previously given up. </a:t>
            </a:r>
          </a:p>
          <a:p>
            <a:pPr>
              <a:buFontTx/>
              <a:buChar char="-"/>
            </a:pPr>
            <a:r>
              <a:rPr lang="en-IN" dirty="0"/>
              <a:t>This is often the result of a disruption of equilibrium at a later phase of development. </a:t>
            </a:r>
          </a:p>
          <a:p>
            <a:pPr>
              <a:buFontTx/>
              <a:buChar char="-"/>
            </a:pPr>
            <a:r>
              <a:rPr lang="en-IN" dirty="0"/>
              <a:t>This reflects a basic tendency to achieve instinctual gratification or to escape instinctual tension by returning to earlier modes and levels of gratification when later and more differentiated modes fail or involve intolerable conflict.</a:t>
            </a:r>
            <a:endParaRPr lang="en-IN" b="1" u="sng" dirty="0"/>
          </a:p>
        </p:txBody>
      </p:sp>
    </p:spTree>
    <p:extLst>
      <p:ext uri="{BB962C8B-B14F-4D97-AF65-F5344CB8AC3E}">
        <p14:creationId xmlns:p14="http://schemas.microsoft.com/office/powerpoint/2010/main" val="206870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1EEA90-D81C-4748-BE52-31F24807A91B}"/>
              </a:ext>
            </a:extLst>
          </p:cNvPr>
          <p:cNvSpPr>
            <a:spLocks noGrp="1"/>
          </p:cNvSpPr>
          <p:nvPr>
            <p:ph idx="1"/>
          </p:nvPr>
        </p:nvSpPr>
        <p:spPr>
          <a:xfrm>
            <a:off x="838200" y="579121"/>
            <a:ext cx="10515600" cy="4328160"/>
          </a:xfrm>
        </p:spPr>
        <p:txBody>
          <a:bodyPr>
            <a:normAutofit/>
          </a:bodyPr>
          <a:lstStyle/>
          <a:p>
            <a:r>
              <a:rPr lang="en-IN" b="1" u="sng" dirty="0"/>
              <a:t>Schizoid fantasy</a:t>
            </a:r>
            <a:r>
              <a:rPr lang="en-IN" dirty="0"/>
              <a:t>:</a:t>
            </a:r>
          </a:p>
          <a:p>
            <a:pPr>
              <a:buFontTx/>
              <a:buChar char="-"/>
            </a:pPr>
            <a:r>
              <a:rPr lang="en-IN" dirty="0"/>
              <a:t>The tendency to use fantasy and to indulge in autistic retreat for the purpose of conflict resolution and gratification.</a:t>
            </a:r>
          </a:p>
          <a:p>
            <a:r>
              <a:rPr lang="en-IN" b="1" u="sng" dirty="0"/>
              <a:t>Somatization:</a:t>
            </a:r>
          </a:p>
          <a:p>
            <a:pPr>
              <a:buFontTx/>
              <a:buChar char="-"/>
            </a:pPr>
            <a:r>
              <a:rPr lang="en-IN" dirty="0"/>
              <a:t>The defensive conversion of psychic derivatives into bodily symptoms; tendency to react with somatic rather than psychic manifestations. </a:t>
            </a:r>
          </a:p>
          <a:p>
            <a:pPr>
              <a:buFontTx/>
              <a:buChar char="-"/>
            </a:pPr>
            <a:r>
              <a:rPr lang="en-IN" dirty="0"/>
              <a:t>Infantile somatic responses are replaced by thought and affect during development (</a:t>
            </a:r>
            <a:r>
              <a:rPr lang="en-IN" dirty="0" err="1"/>
              <a:t>desomatization</a:t>
            </a:r>
            <a:r>
              <a:rPr lang="en-IN" dirty="0"/>
              <a:t>); </a:t>
            </a:r>
          </a:p>
          <a:p>
            <a:pPr>
              <a:buFontTx/>
              <a:buChar char="-"/>
            </a:pPr>
            <a:r>
              <a:rPr lang="en-IN" dirty="0"/>
              <a:t>regression to earlier somatic forms or response (</a:t>
            </a:r>
            <a:r>
              <a:rPr lang="en-IN" dirty="0" err="1"/>
              <a:t>resomatization</a:t>
            </a:r>
            <a:r>
              <a:rPr lang="en-IN" dirty="0"/>
              <a:t>) may result from unresolved conflicts and may play an important role in psychophysiological and psychosomatic reactions.</a:t>
            </a:r>
            <a:endParaRPr lang="en-IN" b="1" u="sng" dirty="0"/>
          </a:p>
          <a:p>
            <a:pPr>
              <a:buFontTx/>
              <a:buChar char="-"/>
            </a:pPr>
            <a:endParaRPr lang="en-IN" dirty="0"/>
          </a:p>
        </p:txBody>
      </p:sp>
    </p:spTree>
    <p:extLst>
      <p:ext uri="{BB962C8B-B14F-4D97-AF65-F5344CB8AC3E}">
        <p14:creationId xmlns:p14="http://schemas.microsoft.com/office/powerpoint/2010/main" val="3489381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C47C1-BE9F-407E-8A93-6F0B739D4E02}"/>
              </a:ext>
            </a:extLst>
          </p:cNvPr>
          <p:cNvSpPr>
            <a:spLocks noGrp="1"/>
          </p:cNvSpPr>
          <p:nvPr>
            <p:ph type="ctrTitle"/>
          </p:nvPr>
        </p:nvSpPr>
        <p:spPr>
          <a:xfrm>
            <a:off x="1493520" y="1574799"/>
            <a:ext cx="8646160" cy="1188721"/>
          </a:xfrm>
        </p:spPr>
        <p:txBody>
          <a:bodyPr/>
          <a:lstStyle/>
          <a:p>
            <a:r>
              <a:rPr lang="en-IN" b="1" u="sng" dirty="0"/>
              <a:t> MATURE DEFENCES</a:t>
            </a:r>
          </a:p>
        </p:txBody>
      </p:sp>
    </p:spTree>
    <p:extLst>
      <p:ext uri="{BB962C8B-B14F-4D97-AF65-F5344CB8AC3E}">
        <p14:creationId xmlns:p14="http://schemas.microsoft.com/office/powerpoint/2010/main" val="3722581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C0B64-11E3-460F-9C32-15AB972F3305}"/>
              </a:ext>
            </a:extLst>
          </p:cNvPr>
          <p:cNvSpPr>
            <a:spLocks noGrp="1"/>
          </p:cNvSpPr>
          <p:nvPr>
            <p:ph type="title"/>
          </p:nvPr>
        </p:nvSpPr>
        <p:spPr/>
        <p:txBody>
          <a:bodyPr/>
          <a:lstStyle/>
          <a:p>
            <a:pPr algn="ctr"/>
            <a:r>
              <a:rPr lang="en-IN" b="1" u="sng" dirty="0"/>
              <a:t>MATURE DEFENCES</a:t>
            </a:r>
          </a:p>
        </p:txBody>
      </p:sp>
      <p:sp>
        <p:nvSpPr>
          <p:cNvPr id="3" name="Content Placeholder 2">
            <a:extLst>
              <a:ext uri="{FF2B5EF4-FFF2-40B4-BE49-F238E27FC236}">
                <a16:creationId xmlns:a16="http://schemas.microsoft.com/office/drawing/2014/main" id="{C1C520C1-72FE-42F3-9FEF-7BC306905557}"/>
              </a:ext>
            </a:extLst>
          </p:cNvPr>
          <p:cNvSpPr>
            <a:spLocks noGrp="1"/>
          </p:cNvSpPr>
          <p:nvPr>
            <p:ph idx="1"/>
          </p:nvPr>
        </p:nvSpPr>
        <p:spPr/>
        <p:txBody>
          <a:bodyPr>
            <a:normAutofit/>
          </a:bodyPr>
          <a:lstStyle/>
          <a:p>
            <a:r>
              <a:rPr lang="en-US" sz="2800" dirty="0"/>
              <a:t>These mechanisms are healthy and adaptive throughout the life cycle. They are socially adaptive and </a:t>
            </a:r>
            <a:r>
              <a:rPr lang="en-US" sz="2800" dirty="0" err="1"/>
              <a:t>usefu</a:t>
            </a:r>
            <a:r>
              <a:rPr lang="en-US" sz="2800" dirty="0"/>
              <a:t> l in the integration of personal needs and motives, social demands, and interpersonal relations. They can </a:t>
            </a:r>
            <a:r>
              <a:rPr lang="en-US" sz="2800" dirty="0" err="1"/>
              <a:t>underl</a:t>
            </a:r>
            <a:r>
              <a:rPr lang="en-US" sz="2800" dirty="0"/>
              <a:t> </a:t>
            </a:r>
            <a:r>
              <a:rPr lang="en-US" sz="2800" dirty="0" err="1"/>
              <a:t>ie</a:t>
            </a:r>
            <a:r>
              <a:rPr lang="en-US" sz="2800" dirty="0"/>
              <a:t> seemingly admirable and virtuous patterns of behavior.</a:t>
            </a:r>
            <a:endParaRPr lang="en-IN" sz="2800" dirty="0"/>
          </a:p>
        </p:txBody>
      </p:sp>
    </p:spTree>
    <p:extLst>
      <p:ext uri="{BB962C8B-B14F-4D97-AF65-F5344CB8AC3E}">
        <p14:creationId xmlns:p14="http://schemas.microsoft.com/office/powerpoint/2010/main" val="1558852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BC2D0-8225-4E98-9496-5C0AAE93E3A1}"/>
              </a:ext>
            </a:extLst>
          </p:cNvPr>
          <p:cNvSpPr>
            <a:spLocks noGrp="1"/>
          </p:cNvSpPr>
          <p:nvPr>
            <p:ph idx="1"/>
          </p:nvPr>
        </p:nvSpPr>
        <p:spPr>
          <a:xfrm>
            <a:off x="1103312" y="548640"/>
            <a:ext cx="8995728" cy="5699759"/>
          </a:xfrm>
        </p:spPr>
        <p:txBody>
          <a:bodyPr>
            <a:normAutofit lnSpcReduction="10000"/>
          </a:bodyPr>
          <a:lstStyle/>
          <a:p>
            <a:r>
              <a:rPr lang="en-US" sz="2400" b="1" u="sng" dirty="0"/>
              <a:t>Altruism-</a:t>
            </a:r>
            <a:r>
              <a:rPr lang="en-US" dirty="0"/>
              <a:t> The vicarious but constructive and instinctually gratifying service to others, even to the detriment of the self.</a:t>
            </a:r>
          </a:p>
          <a:p>
            <a:r>
              <a:rPr lang="en-US" dirty="0"/>
              <a:t> This must be distinguished from altruistic surrender, which involves a masochistic surrender of direct gratification or of instinctual needs in favor of </a:t>
            </a:r>
            <a:r>
              <a:rPr lang="en-US" dirty="0" err="1"/>
              <a:t>fulfiling</a:t>
            </a:r>
            <a:r>
              <a:rPr lang="en-US" dirty="0"/>
              <a:t> the needs of others to the detriment of the self, with vicarious satisfaction only being gained through introjection. </a:t>
            </a:r>
          </a:p>
          <a:p>
            <a:endParaRPr lang="en-US" dirty="0"/>
          </a:p>
          <a:p>
            <a:r>
              <a:rPr lang="en-US" sz="2400" b="1" u="sng" dirty="0"/>
              <a:t>Anticipation-</a:t>
            </a:r>
            <a:r>
              <a:rPr lang="en-US" dirty="0"/>
              <a:t> The realistic anticipation of or planning for future inner discomfort: Implies overly concerned planning, worrying, and anticipation of dire and dreadful possible outcomes. </a:t>
            </a:r>
          </a:p>
          <a:p>
            <a:pPr marL="0" indent="0">
              <a:buNone/>
            </a:pPr>
            <a:endParaRPr lang="en-US" dirty="0"/>
          </a:p>
          <a:p>
            <a:r>
              <a:rPr lang="en-US" sz="2400" b="1" u="sng" dirty="0"/>
              <a:t>Asceticism -</a:t>
            </a:r>
            <a:r>
              <a:rPr lang="en-US" dirty="0"/>
              <a:t> The elimination of directly pleasurable affects attributable to an experience. The moral element is implicit in setting values on specific pleasures. Asceticism is directed against all "base" pleasures perceived consciously, and gratification is derived from the renunciation.</a:t>
            </a:r>
            <a:endParaRPr lang="en-IN" dirty="0"/>
          </a:p>
        </p:txBody>
      </p:sp>
    </p:spTree>
    <p:extLst>
      <p:ext uri="{BB962C8B-B14F-4D97-AF65-F5344CB8AC3E}">
        <p14:creationId xmlns:p14="http://schemas.microsoft.com/office/powerpoint/2010/main" val="1446900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943ED9-2A8A-45D5-8CE1-98CF26BC7DD2}"/>
              </a:ext>
            </a:extLst>
          </p:cNvPr>
          <p:cNvSpPr>
            <a:spLocks noGrp="1"/>
          </p:cNvSpPr>
          <p:nvPr>
            <p:ph idx="1"/>
          </p:nvPr>
        </p:nvSpPr>
        <p:spPr>
          <a:xfrm>
            <a:off x="609600" y="335280"/>
            <a:ext cx="10850880" cy="5913119"/>
          </a:xfrm>
        </p:spPr>
        <p:txBody>
          <a:bodyPr/>
          <a:lstStyle/>
          <a:p>
            <a:r>
              <a:rPr lang="en-US" sz="2400" b="1" u="sng" dirty="0"/>
              <a:t>Sublimation- </a:t>
            </a:r>
            <a:r>
              <a:rPr lang="en-US" dirty="0"/>
              <a:t>The gratification of an impulse whose goal is retained but whose aim or object is changed from a socially Suppression objectionable one to a socially valued one. </a:t>
            </a:r>
          </a:p>
          <a:p>
            <a:pPr>
              <a:buFont typeface="Wingdings" panose="05000000000000000000" pitchFamily="2" charset="2"/>
              <a:buChar char="q"/>
            </a:pPr>
            <a:r>
              <a:rPr lang="en-US" dirty="0"/>
              <a:t>Libidinal sublimation involves a </a:t>
            </a:r>
            <a:r>
              <a:rPr lang="en-US" dirty="0" err="1"/>
              <a:t>desexualization</a:t>
            </a:r>
            <a:r>
              <a:rPr lang="en-US" dirty="0"/>
              <a:t> of drive impulses and the placing of a value judgment that substitutes what is valued by the superego or society.</a:t>
            </a:r>
          </a:p>
          <a:p>
            <a:pPr>
              <a:buFont typeface="Wingdings" panose="05000000000000000000" pitchFamily="2" charset="2"/>
              <a:buChar char="q"/>
            </a:pPr>
            <a:r>
              <a:rPr lang="en-US" dirty="0"/>
              <a:t>Sublimation of aggressive impulses takes place through pleasurable games and sports. </a:t>
            </a:r>
          </a:p>
          <a:p>
            <a:pPr>
              <a:buFont typeface="Wingdings" panose="05000000000000000000" pitchFamily="2" charset="2"/>
              <a:buChar char="q"/>
            </a:pPr>
            <a:r>
              <a:rPr lang="en-US" dirty="0"/>
              <a:t>Unlike neurotic defenses, sublimation allows instincts to be channeled rather than dammed up or diverted. Thus, in sublimation, feelings are acknowledged, modified, and directed toward a relatively significant person or goal so that modest instinctual satisfaction results. </a:t>
            </a:r>
            <a:endParaRPr lang="en-US" b="1" u="sng" dirty="0"/>
          </a:p>
          <a:p>
            <a:endParaRPr lang="en-IN" dirty="0"/>
          </a:p>
        </p:txBody>
      </p:sp>
    </p:spTree>
    <p:extLst>
      <p:ext uri="{BB962C8B-B14F-4D97-AF65-F5344CB8AC3E}">
        <p14:creationId xmlns:p14="http://schemas.microsoft.com/office/powerpoint/2010/main" val="4198996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CE696E-7AA8-4399-AEE3-01BB07628E1A}"/>
              </a:ext>
            </a:extLst>
          </p:cNvPr>
          <p:cNvSpPr>
            <a:spLocks noGrp="1"/>
          </p:cNvSpPr>
          <p:nvPr>
            <p:ph idx="1"/>
          </p:nvPr>
        </p:nvSpPr>
        <p:spPr>
          <a:xfrm>
            <a:off x="457200" y="569558"/>
            <a:ext cx="10708640" cy="5892202"/>
          </a:xfrm>
        </p:spPr>
        <p:txBody>
          <a:bodyPr/>
          <a:lstStyle/>
          <a:p>
            <a:r>
              <a:rPr lang="en-US" sz="2400" b="1" u="sng" dirty="0"/>
              <a:t>Humor- </a:t>
            </a:r>
            <a:r>
              <a:rPr lang="en-US" dirty="0"/>
              <a:t>The overt expression of feelings without personal discomfort or immobilization and without unpleasant effect on others. Humor allows one to bear, and yet focus on, what is too terrible to be borne, in contrast to wit, which always involves distraction or displacement away from the affective issue.</a:t>
            </a:r>
          </a:p>
          <a:p>
            <a:endParaRPr lang="en-US" dirty="0"/>
          </a:p>
          <a:p>
            <a:r>
              <a:rPr lang="en-US" sz="2400" b="1" u="sng" dirty="0"/>
              <a:t>Suppression -</a:t>
            </a:r>
            <a:r>
              <a:rPr lang="en-US" dirty="0"/>
              <a:t> The conscious or semiconscious decision to postpone attention to a conscious impulse or conflict.</a:t>
            </a:r>
            <a:endParaRPr lang="en-IN" dirty="0"/>
          </a:p>
          <a:p>
            <a:endParaRPr lang="en-US" dirty="0"/>
          </a:p>
          <a:p>
            <a:endParaRPr lang="en-US" b="1" u="sng" dirty="0"/>
          </a:p>
          <a:p>
            <a:endParaRPr lang="en-IN" b="1" u="sng" dirty="0"/>
          </a:p>
        </p:txBody>
      </p:sp>
    </p:spTree>
    <p:extLst>
      <p:ext uri="{BB962C8B-B14F-4D97-AF65-F5344CB8AC3E}">
        <p14:creationId xmlns:p14="http://schemas.microsoft.com/office/powerpoint/2010/main" val="3284005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44A3C-F060-4810-8944-F16C7C38B1D7}"/>
              </a:ext>
            </a:extLst>
          </p:cNvPr>
          <p:cNvSpPr>
            <a:spLocks noGrp="1"/>
          </p:cNvSpPr>
          <p:nvPr>
            <p:ph type="title"/>
          </p:nvPr>
        </p:nvSpPr>
        <p:spPr/>
        <p:txBody>
          <a:bodyPr/>
          <a:lstStyle/>
          <a:p>
            <a:r>
              <a:rPr lang="en-IN" b="1" u="sng" dirty="0"/>
              <a:t>NARCISSTIC-PSYCHOTIC DEFENSE</a:t>
            </a:r>
          </a:p>
        </p:txBody>
      </p:sp>
      <p:sp>
        <p:nvSpPr>
          <p:cNvPr id="3" name="Content Placeholder 2">
            <a:extLst>
              <a:ext uri="{FF2B5EF4-FFF2-40B4-BE49-F238E27FC236}">
                <a16:creationId xmlns:a16="http://schemas.microsoft.com/office/drawing/2014/main" id="{A2BCA33C-812D-48EE-9231-501D49851065}"/>
              </a:ext>
            </a:extLst>
          </p:cNvPr>
          <p:cNvSpPr>
            <a:spLocks noGrp="1"/>
          </p:cNvSpPr>
          <p:nvPr>
            <p:ph idx="1"/>
          </p:nvPr>
        </p:nvSpPr>
        <p:spPr/>
        <p:txBody>
          <a:bodyPr>
            <a:normAutofit/>
          </a:bodyPr>
          <a:lstStyle/>
          <a:p>
            <a:r>
              <a:rPr lang="en-US" sz="2400" dirty="0"/>
              <a:t>These defenses are usually found as part of a psychotic process, but may also occur in young children and adult dreams or fantasies. They share the common note of avoiding, negating, or distorting reality.</a:t>
            </a:r>
            <a:endParaRPr lang="en-IN" sz="2400" dirty="0"/>
          </a:p>
        </p:txBody>
      </p:sp>
    </p:spTree>
    <p:extLst>
      <p:ext uri="{BB962C8B-B14F-4D97-AF65-F5344CB8AC3E}">
        <p14:creationId xmlns:p14="http://schemas.microsoft.com/office/powerpoint/2010/main" val="1479077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F54D0-8993-4390-AC7A-BEF29ADF2890}"/>
              </a:ext>
            </a:extLst>
          </p:cNvPr>
          <p:cNvSpPr>
            <a:spLocks noGrp="1"/>
          </p:cNvSpPr>
          <p:nvPr>
            <p:ph idx="1"/>
          </p:nvPr>
        </p:nvSpPr>
        <p:spPr>
          <a:xfrm>
            <a:off x="386080" y="375920"/>
            <a:ext cx="11206480" cy="5872479"/>
          </a:xfrm>
        </p:spPr>
        <p:txBody>
          <a:bodyPr/>
          <a:lstStyle/>
          <a:p>
            <a:r>
              <a:rPr lang="en-US" sz="2400" b="1" u="sng" dirty="0"/>
              <a:t>Projection -</a:t>
            </a:r>
            <a:r>
              <a:rPr lang="en-US" sz="2400" b="1" dirty="0"/>
              <a:t> </a:t>
            </a:r>
            <a:r>
              <a:rPr lang="en-US" dirty="0"/>
              <a:t>Perceiving and reacting to unacceptable inner impulses and their derivatives as though they were outside the self. </a:t>
            </a:r>
          </a:p>
          <a:p>
            <a:pPr>
              <a:buFont typeface="Wingdings" panose="05000000000000000000" pitchFamily="2" charset="2"/>
              <a:buChar char="q"/>
            </a:pPr>
            <a:r>
              <a:rPr lang="en-US" dirty="0"/>
              <a:t>On a psychotic level, this takes the form of frank delusions about external reality, usually persecutory, includes both perception of one's own feelings and those of another with subsequent acting on the perception (psychotic paranoid delusions). Impulses may derive from id or superego (hallucinated recriminations).</a:t>
            </a:r>
          </a:p>
          <a:p>
            <a:pPr marL="0" indent="0">
              <a:buNone/>
            </a:pPr>
            <a:endParaRPr lang="en-US" dirty="0"/>
          </a:p>
          <a:p>
            <a:endParaRPr lang="en-US" dirty="0"/>
          </a:p>
          <a:p>
            <a:r>
              <a:rPr lang="en-IN" sz="2400" b="1" u="sng" dirty="0"/>
              <a:t>Distortion -</a:t>
            </a:r>
            <a:r>
              <a:rPr lang="en-IN" sz="2400" b="1" dirty="0"/>
              <a:t> </a:t>
            </a:r>
            <a:r>
              <a:rPr lang="en-IN" dirty="0"/>
              <a:t>Grossly reshaping the experience of external reality to suit inner needs, including unrealistic megalomanic Immature </a:t>
            </a:r>
            <a:r>
              <a:rPr lang="en-IN" dirty="0" err="1"/>
              <a:t>Defenses</a:t>
            </a:r>
            <a:r>
              <a:rPr lang="en-IN" dirty="0"/>
              <a:t> beliefs, hallucinations, wish-fulfilling delusions, and employing sustained feelings of delusional grandiosity, superiority, or entitlement.</a:t>
            </a:r>
          </a:p>
        </p:txBody>
      </p:sp>
    </p:spTree>
    <p:extLst>
      <p:ext uri="{BB962C8B-B14F-4D97-AF65-F5344CB8AC3E}">
        <p14:creationId xmlns:p14="http://schemas.microsoft.com/office/powerpoint/2010/main" val="3725254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00F8DA-8080-4698-A536-972F510ABBB5}"/>
              </a:ext>
            </a:extLst>
          </p:cNvPr>
          <p:cNvSpPr>
            <a:spLocks noGrp="1"/>
          </p:cNvSpPr>
          <p:nvPr>
            <p:ph idx="1"/>
          </p:nvPr>
        </p:nvSpPr>
        <p:spPr>
          <a:xfrm>
            <a:off x="447040" y="609600"/>
            <a:ext cx="11074400" cy="5638799"/>
          </a:xfrm>
        </p:spPr>
        <p:txBody>
          <a:bodyPr/>
          <a:lstStyle/>
          <a:p>
            <a:r>
              <a:rPr lang="en-US" sz="2400" b="1" u="sng" dirty="0"/>
              <a:t>Denial -</a:t>
            </a:r>
            <a:r>
              <a:rPr lang="en-US" sz="2400" b="1" dirty="0"/>
              <a:t> </a:t>
            </a:r>
            <a:r>
              <a:rPr lang="en-US" dirty="0"/>
              <a:t> Psychotic denial of external reality, unlike repression, affects perception of external reality more than perception of internal reality. </a:t>
            </a:r>
          </a:p>
          <a:p>
            <a:pPr>
              <a:buFont typeface="Wingdings" panose="05000000000000000000" pitchFamily="2" charset="2"/>
              <a:buChar char="q"/>
            </a:pPr>
            <a:r>
              <a:rPr lang="en-US" dirty="0"/>
              <a:t>Seeing, but refusing to acknowledge what one sees, or hearing and negating what is actually heard are examples of denial and exemplify the close relationship of denial to sensory experience. Not all denial, however, is necessarily psychotic.</a:t>
            </a:r>
          </a:p>
          <a:p>
            <a:pPr>
              <a:buFont typeface="Wingdings" panose="05000000000000000000" pitchFamily="2" charset="2"/>
              <a:buChar char="q"/>
            </a:pPr>
            <a:r>
              <a:rPr lang="en-US" dirty="0"/>
              <a:t> Like projection, denial may function in the service of more neurotic or even adaptive objectives. Denial avoids becoming aware of some painful aspect of reality. At the psychotic level, the denied reality may be replaced by a fantasy or delusion.</a:t>
            </a:r>
            <a:endParaRPr lang="en-IN" dirty="0"/>
          </a:p>
        </p:txBody>
      </p:sp>
    </p:spTree>
    <p:extLst>
      <p:ext uri="{BB962C8B-B14F-4D97-AF65-F5344CB8AC3E}">
        <p14:creationId xmlns:p14="http://schemas.microsoft.com/office/powerpoint/2010/main" val="1339682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1D5E68-6CB7-4374-A5EE-F717E5169CE2}"/>
              </a:ext>
            </a:extLst>
          </p:cNvPr>
          <p:cNvSpPr>
            <a:spLocks noGrp="1"/>
          </p:cNvSpPr>
          <p:nvPr>
            <p:ph idx="1"/>
          </p:nvPr>
        </p:nvSpPr>
        <p:spPr>
          <a:xfrm>
            <a:off x="701040" y="650240"/>
            <a:ext cx="10652760" cy="5526723"/>
          </a:xfrm>
        </p:spPr>
        <p:txBody>
          <a:bodyPr/>
          <a:lstStyle/>
          <a:p>
            <a:r>
              <a:rPr lang="en-IN" sz="3600" b="1" dirty="0"/>
              <a:t>IMMATURE DEFENCES</a:t>
            </a:r>
          </a:p>
          <a:p>
            <a:endParaRPr lang="en-IN" dirty="0"/>
          </a:p>
          <a:p>
            <a:endParaRPr lang="en-IN" dirty="0"/>
          </a:p>
          <a:p>
            <a:r>
              <a:rPr lang="en-IN" dirty="0"/>
              <a:t> These mechanisms are fairly common in preadolescent years and in adult character disorders. </a:t>
            </a:r>
          </a:p>
          <a:p>
            <a:r>
              <a:rPr lang="en-IN" dirty="0"/>
              <a:t>They are often mobilized by anxieties related to intimacy or its loss. </a:t>
            </a:r>
          </a:p>
          <a:p>
            <a:r>
              <a:rPr lang="en-IN" dirty="0"/>
              <a:t>Although they are regarded as socially awkward and undesirable, they often moderate with improvement in interpersonal relationships or with increased personal maturity.</a:t>
            </a:r>
          </a:p>
        </p:txBody>
      </p:sp>
    </p:spTree>
    <p:extLst>
      <p:ext uri="{BB962C8B-B14F-4D97-AF65-F5344CB8AC3E}">
        <p14:creationId xmlns:p14="http://schemas.microsoft.com/office/powerpoint/2010/main" val="235890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2975A-DF8E-4329-BD65-61891FFC6B07}"/>
              </a:ext>
            </a:extLst>
          </p:cNvPr>
          <p:cNvSpPr>
            <a:spLocks noGrp="1"/>
          </p:cNvSpPr>
          <p:nvPr>
            <p:ph type="title"/>
          </p:nvPr>
        </p:nvSpPr>
        <p:spPr/>
        <p:txBody>
          <a:bodyPr/>
          <a:lstStyle/>
          <a:p>
            <a:r>
              <a:rPr lang="en-IN" b="1" u="sng" dirty="0"/>
              <a:t>NEUROTIC DEFENSES </a:t>
            </a:r>
          </a:p>
        </p:txBody>
      </p:sp>
      <p:sp>
        <p:nvSpPr>
          <p:cNvPr id="3" name="Content Placeholder 2">
            <a:extLst>
              <a:ext uri="{FF2B5EF4-FFF2-40B4-BE49-F238E27FC236}">
                <a16:creationId xmlns:a16="http://schemas.microsoft.com/office/drawing/2014/main" id="{114E1E9D-16BF-480F-94B0-9596F4CA6E27}"/>
              </a:ext>
            </a:extLst>
          </p:cNvPr>
          <p:cNvSpPr>
            <a:spLocks noGrp="1"/>
          </p:cNvSpPr>
          <p:nvPr>
            <p:ph idx="1"/>
          </p:nvPr>
        </p:nvSpPr>
        <p:spPr/>
        <p:txBody>
          <a:bodyPr>
            <a:normAutofit/>
          </a:bodyPr>
          <a:lstStyle/>
          <a:p>
            <a:r>
              <a:rPr lang="en-US" sz="2400" dirty="0"/>
              <a:t>These are common in apparently normal and healthy individuals as well as in neurotic disorders. They function usually in the alleviation of distressing affects and may be expressed in neurotic forms of behavior. Depending on circumstances, they can also have an adaptive or socially acceptable aspect.</a:t>
            </a:r>
            <a:endParaRPr lang="en-IN" sz="2400" dirty="0"/>
          </a:p>
        </p:txBody>
      </p:sp>
    </p:spTree>
    <p:extLst>
      <p:ext uri="{BB962C8B-B14F-4D97-AF65-F5344CB8AC3E}">
        <p14:creationId xmlns:p14="http://schemas.microsoft.com/office/powerpoint/2010/main" val="3815615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A48B8-BCDA-40D9-9880-47BCAFA81090}"/>
              </a:ext>
            </a:extLst>
          </p:cNvPr>
          <p:cNvSpPr>
            <a:spLocks noGrp="1"/>
          </p:cNvSpPr>
          <p:nvPr>
            <p:ph idx="1"/>
          </p:nvPr>
        </p:nvSpPr>
        <p:spPr>
          <a:xfrm>
            <a:off x="599440" y="325120"/>
            <a:ext cx="10850880" cy="5923279"/>
          </a:xfrm>
        </p:spPr>
        <p:txBody>
          <a:bodyPr/>
          <a:lstStyle/>
          <a:p>
            <a:r>
              <a:rPr lang="en-US" sz="2400" b="1" u="sng" dirty="0"/>
              <a:t>Controlling -</a:t>
            </a:r>
            <a:r>
              <a:rPr lang="en-US" dirty="0"/>
              <a:t> The excessive attempt to manage or regulate events or objects in the environment in the interest of minimizing anxiety and solving internal conflicts.</a:t>
            </a:r>
          </a:p>
          <a:p>
            <a:pPr marL="0" indent="0">
              <a:buNone/>
            </a:pPr>
            <a:endParaRPr lang="en-US" dirty="0"/>
          </a:p>
          <a:p>
            <a:endParaRPr lang="en-US" dirty="0"/>
          </a:p>
          <a:p>
            <a:r>
              <a:rPr lang="en-US" sz="2400" b="1" u="sng" dirty="0"/>
              <a:t>Displacement - </a:t>
            </a:r>
            <a:r>
              <a:rPr lang="en-US" dirty="0"/>
              <a:t>Involves a purposeful, unconscious shifting of impulses or affective investment from one object to another in the interest of solving a </a:t>
            </a:r>
            <a:r>
              <a:rPr lang="en-US" dirty="0" err="1"/>
              <a:t>confl</a:t>
            </a:r>
            <a:r>
              <a:rPr lang="en-US" dirty="0"/>
              <a:t> </a:t>
            </a:r>
            <a:r>
              <a:rPr lang="en-US" dirty="0" err="1"/>
              <a:t>ict</a:t>
            </a:r>
            <a:r>
              <a:rPr lang="en-US" dirty="0"/>
              <a:t>. Although the object is changed, the instinctual nature of the impulse and its aim remain unchanged. </a:t>
            </a:r>
          </a:p>
          <a:p>
            <a:pPr marL="0" indent="0">
              <a:buNone/>
            </a:pPr>
            <a:endParaRPr lang="en-US" dirty="0"/>
          </a:p>
          <a:p>
            <a:endParaRPr lang="en-US" dirty="0"/>
          </a:p>
          <a:p>
            <a:r>
              <a:rPr lang="en-US" sz="2400" b="1" u="sng" dirty="0"/>
              <a:t>Dissociation -</a:t>
            </a:r>
            <a:r>
              <a:rPr lang="en-US" dirty="0"/>
              <a:t> A temporary but drastic modification of character or sense of personal identity to avoid emotional distress; it incl </a:t>
            </a:r>
            <a:r>
              <a:rPr lang="en-US" dirty="0" err="1"/>
              <a:t>udes</a:t>
            </a:r>
            <a:r>
              <a:rPr lang="en-US" dirty="0"/>
              <a:t> fugue states and hysterical conversion reactions.</a:t>
            </a:r>
            <a:endParaRPr lang="en-IN" dirty="0"/>
          </a:p>
        </p:txBody>
      </p:sp>
    </p:spTree>
    <p:extLst>
      <p:ext uri="{BB962C8B-B14F-4D97-AF65-F5344CB8AC3E}">
        <p14:creationId xmlns:p14="http://schemas.microsoft.com/office/powerpoint/2010/main" val="20575607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013B53-7980-42E7-9385-902E62A0AB22}"/>
              </a:ext>
            </a:extLst>
          </p:cNvPr>
          <p:cNvSpPr>
            <a:spLocks noGrp="1"/>
          </p:cNvSpPr>
          <p:nvPr>
            <p:ph idx="1"/>
          </p:nvPr>
        </p:nvSpPr>
        <p:spPr>
          <a:xfrm>
            <a:off x="436880" y="355600"/>
            <a:ext cx="10993120" cy="5892799"/>
          </a:xfrm>
        </p:spPr>
        <p:txBody>
          <a:bodyPr/>
          <a:lstStyle/>
          <a:p>
            <a:r>
              <a:rPr lang="en-US" sz="2400" b="1" u="sng" dirty="0"/>
              <a:t>Externalization -</a:t>
            </a:r>
            <a:r>
              <a:rPr lang="en-US" dirty="0"/>
              <a:t> A general term, correlative to internalization, referring to the tendency to perceive in the external world and in external objects components of one's own personality, including instinctual impulses, conflicts, moods, attitudes, and styles of thinking. It is a more general term than projection, which is defined by its derivation from and correlation with specific introjects.</a:t>
            </a:r>
          </a:p>
          <a:p>
            <a:endParaRPr lang="en-US" dirty="0"/>
          </a:p>
          <a:p>
            <a:r>
              <a:rPr lang="en-US" sz="2400" b="1" u="sng" dirty="0"/>
              <a:t>Inhibition -</a:t>
            </a:r>
            <a:r>
              <a:rPr lang="en-US" b="1" u="sng" dirty="0"/>
              <a:t> </a:t>
            </a:r>
            <a:r>
              <a:rPr lang="en-US" dirty="0"/>
              <a:t>The unconsciously determined limitation or renunciation of specific ego functions, singly or in combination, to avoid anxiety arising out of conflict with instinctual impulses, superego, or environmental forces or figures.</a:t>
            </a:r>
          </a:p>
          <a:p>
            <a:endParaRPr lang="en-US" dirty="0"/>
          </a:p>
          <a:p>
            <a:r>
              <a:rPr lang="en-US" sz="2400" b="1" u="sng" dirty="0"/>
              <a:t>Intellectualization -</a:t>
            </a:r>
            <a:r>
              <a:rPr lang="en-US" dirty="0"/>
              <a:t> The control of affects and impulses by way of thinking about them instead of experiencing them. It is a systematic excess of thinking, deprived of its affect, to defend against anxiety caused by unacceptable impulses.</a:t>
            </a:r>
          </a:p>
          <a:p>
            <a:endParaRPr lang="en-US" dirty="0"/>
          </a:p>
          <a:p>
            <a:endParaRPr lang="en-IN" dirty="0"/>
          </a:p>
        </p:txBody>
      </p:sp>
    </p:spTree>
    <p:extLst>
      <p:ext uri="{BB962C8B-B14F-4D97-AF65-F5344CB8AC3E}">
        <p14:creationId xmlns:p14="http://schemas.microsoft.com/office/powerpoint/2010/main" val="1170442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A69F63-9680-4C9A-AAD1-05B2F17EF679}"/>
              </a:ext>
            </a:extLst>
          </p:cNvPr>
          <p:cNvSpPr>
            <a:spLocks noGrp="1"/>
          </p:cNvSpPr>
          <p:nvPr>
            <p:ph idx="1"/>
          </p:nvPr>
        </p:nvSpPr>
        <p:spPr>
          <a:xfrm>
            <a:off x="406400" y="365760"/>
            <a:ext cx="11023600" cy="5882639"/>
          </a:xfrm>
        </p:spPr>
        <p:txBody>
          <a:bodyPr/>
          <a:lstStyle/>
          <a:p>
            <a:r>
              <a:rPr lang="en-US" sz="2400" b="1" u="sng" dirty="0"/>
              <a:t>Isolation -</a:t>
            </a:r>
            <a:r>
              <a:rPr lang="en-US" dirty="0"/>
              <a:t> The intrapsychic </a:t>
            </a:r>
            <a:r>
              <a:rPr lang="en-US" dirty="0" err="1"/>
              <a:t>spl</a:t>
            </a:r>
            <a:r>
              <a:rPr lang="en-US" dirty="0"/>
              <a:t> </a:t>
            </a:r>
            <a:r>
              <a:rPr lang="en-US" dirty="0" err="1"/>
              <a:t>itting</a:t>
            </a:r>
            <a:r>
              <a:rPr lang="en-US" dirty="0"/>
              <a:t> or separation of affect from content resulting in repression of either idea or affect or the displacement of affect to a different or substitute content. </a:t>
            </a:r>
          </a:p>
          <a:p>
            <a:endParaRPr lang="en-US" dirty="0"/>
          </a:p>
          <a:p>
            <a:r>
              <a:rPr lang="en-US" sz="2400" b="1" u="sng" dirty="0"/>
              <a:t>Rationalization -</a:t>
            </a:r>
            <a:r>
              <a:rPr lang="en-US" dirty="0"/>
              <a:t> A justification of attitudes, beliefs, or behavior that might otherwise be unacceptable by an incorrect application of justifying reasons or the invention of a convincing fallacy.</a:t>
            </a:r>
          </a:p>
          <a:p>
            <a:endParaRPr lang="en-US" dirty="0"/>
          </a:p>
          <a:p>
            <a:r>
              <a:rPr lang="en-US" sz="2400" b="1" u="sng" dirty="0"/>
              <a:t>Reaction Formation - </a:t>
            </a:r>
            <a:r>
              <a:rPr lang="en-US" dirty="0"/>
              <a:t>The management of unacceptable impulses by permitting expression of the impulse in antithetical form. This is equivalently an expression of the impulse in the negative. Where instinctual conflict is persistent, reaction formation can become a character trait on a permanent basis, usually as an aspect of obsessional character.</a:t>
            </a:r>
            <a:endParaRPr lang="en-IN" dirty="0"/>
          </a:p>
        </p:txBody>
      </p:sp>
    </p:spTree>
    <p:extLst>
      <p:ext uri="{BB962C8B-B14F-4D97-AF65-F5344CB8AC3E}">
        <p14:creationId xmlns:p14="http://schemas.microsoft.com/office/powerpoint/2010/main" val="1188951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B56153-33F5-438C-B375-857204683B55}"/>
              </a:ext>
            </a:extLst>
          </p:cNvPr>
          <p:cNvSpPr>
            <a:spLocks noGrp="1"/>
          </p:cNvSpPr>
          <p:nvPr>
            <p:ph idx="1"/>
          </p:nvPr>
        </p:nvSpPr>
        <p:spPr>
          <a:xfrm>
            <a:off x="406400" y="396240"/>
            <a:ext cx="11135360" cy="5852159"/>
          </a:xfrm>
        </p:spPr>
        <p:txBody>
          <a:bodyPr/>
          <a:lstStyle/>
          <a:p>
            <a:r>
              <a:rPr lang="en-US" sz="2400" b="1" u="sng" dirty="0"/>
              <a:t>Sexualization -</a:t>
            </a:r>
            <a:r>
              <a:rPr lang="en-US" dirty="0"/>
              <a:t> The endowing of an object or function with sexual significance that it did not previously have, or possesses to a lesser degree, to ward off anxieties connected with prohibited impulses.</a:t>
            </a:r>
          </a:p>
          <a:p>
            <a:endParaRPr lang="en-US" dirty="0"/>
          </a:p>
          <a:p>
            <a:r>
              <a:rPr lang="en-US" sz="2400" b="1" u="sng" dirty="0"/>
              <a:t>Repression -</a:t>
            </a:r>
            <a:r>
              <a:rPr lang="en-US" dirty="0"/>
              <a:t> Consists of the expelling and withholding from conscious awareness of an idea or feeling. It may operate either by excluding from awareness what was once experienced on a conscious level (secondary repression) or it may curb ideas and feelings before they have reached consciousness (primary repression). </a:t>
            </a:r>
          </a:p>
          <a:p>
            <a:pPr>
              <a:buFont typeface="Wingdings" panose="05000000000000000000" pitchFamily="2" charset="2"/>
              <a:buChar char="q"/>
            </a:pPr>
            <a:r>
              <a:rPr lang="en-US" dirty="0"/>
              <a:t>The "forgetting" associated with repression is unique in that it is often accompanied by highly symbolic behavior, which suggests that the repressed is not really forgotten. </a:t>
            </a:r>
            <a:endParaRPr lang="en-IN" dirty="0"/>
          </a:p>
        </p:txBody>
      </p:sp>
    </p:spTree>
    <p:extLst>
      <p:ext uri="{BB962C8B-B14F-4D97-AF65-F5344CB8AC3E}">
        <p14:creationId xmlns:p14="http://schemas.microsoft.com/office/powerpoint/2010/main" val="6410249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8C1F4B-9519-4272-9055-7B9980703647}"/>
              </a:ext>
            </a:extLst>
          </p:cNvPr>
          <p:cNvSpPr>
            <a:spLocks noGrp="1"/>
          </p:cNvSpPr>
          <p:nvPr>
            <p:ph type="ctrTitle"/>
          </p:nvPr>
        </p:nvSpPr>
        <p:spPr>
          <a:xfrm>
            <a:off x="1154955" y="309880"/>
            <a:ext cx="8825658" cy="3329581"/>
          </a:xfrm>
        </p:spPr>
        <p:txBody>
          <a:bodyPr/>
          <a:lstStyle/>
          <a:p>
            <a:pPr algn="ctr"/>
            <a:r>
              <a:rPr lang="en-IN" dirty="0"/>
              <a:t>THANK YOU</a:t>
            </a:r>
          </a:p>
        </p:txBody>
      </p:sp>
    </p:spTree>
    <p:extLst>
      <p:ext uri="{BB962C8B-B14F-4D97-AF65-F5344CB8AC3E}">
        <p14:creationId xmlns:p14="http://schemas.microsoft.com/office/powerpoint/2010/main" val="3489102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2CE43-B83E-4DB1-A444-AB42392D833C}"/>
              </a:ext>
            </a:extLst>
          </p:cNvPr>
          <p:cNvSpPr>
            <a:spLocks noGrp="1"/>
          </p:cNvSpPr>
          <p:nvPr>
            <p:ph idx="1"/>
          </p:nvPr>
        </p:nvSpPr>
        <p:spPr>
          <a:xfrm>
            <a:off x="670560" y="558800"/>
            <a:ext cx="10683240" cy="5618163"/>
          </a:xfrm>
        </p:spPr>
        <p:txBody>
          <a:bodyPr>
            <a:normAutofit/>
          </a:bodyPr>
          <a:lstStyle/>
          <a:p>
            <a:r>
              <a:rPr lang="en-IN" sz="3600" b="1" u="sng" dirty="0"/>
              <a:t>Acting out</a:t>
            </a:r>
            <a:r>
              <a:rPr lang="en-IN" sz="3600" b="1" dirty="0"/>
              <a:t>:</a:t>
            </a:r>
          </a:p>
          <a:p>
            <a:pPr>
              <a:buFontTx/>
              <a:buChar char="-"/>
            </a:pPr>
            <a:r>
              <a:rPr lang="en-IN" dirty="0"/>
              <a:t>The direct expression of an unconscious wish or impulse in action to avoid being conscious of the accompanying affect. </a:t>
            </a:r>
          </a:p>
          <a:p>
            <a:pPr>
              <a:buFontTx/>
              <a:buChar char="-"/>
            </a:pPr>
            <a:r>
              <a:rPr lang="en-IN" dirty="0"/>
              <a:t>The unconscious fantasy, involving objects, is lived out and impulsively enacted in </a:t>
            </a:r>
            <a:r>
              <a:rPr lang="en-IN" dirty="0" err="1"/>
              <a:t>behavior</a:t>
            </a:r>
            <a:r>
              <a:rPr lang="en-IN" dirty="0"/>
              <a:t>, thus gratifying the impulse more than the prohibition against it. </a:t>
            </a:r>
          </a:p>
          <a:p>
            <a:pPr>
              <a:buFontTx/>
              <a:buChar char="-"/>
            </a:pPr>
            <a:r>
              <a:rPr lang="en-IN" dirty="0"/>
              <a:t>On a chronic level, acting out involves giving in to impulses to avoid the tension that would result from postponement of their expression.</a:t>
            </a:r>
          </a:p>
        </p:txBody>
      </p:sp>
    </p:spTree>
    <p:extLst>
      <p:ext uri="{BB962C8B-B14F-4D97-AF65-F5344CB8AC3E}">
        <p14:creationId xmlns:p14="http://schemas.microsoft.com/office/powerpoint/2010/main" val="2672615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F0CC23-E4B2-4234-A920-D3287AC1F66B}"/>
              </a:ext>
            </a:extLst>
          </p:cNvPr>
          <p:cNvSpPr>
            <a:spLocks noGrp="1"/>
          </p:cNvSpPr>
          <p:nvPr>
            <p:ph idx="1"/>
          </p:nvPr>
        </p:nvSpPr>
        <p:spPr>
          <a:xfrm>
            <a:off x="609600" y="568960"/>
            <a:ext cx="10744200" cy="5608003"/>
          </a:xfrm>
        </p:spPr>
        <p:txBody>
          <a:bodyPr/>
          <a:lstStyle/>
          <a:p>
            <a:r>
              <a:rPr lang="en-IN" sz="3600" b="1" u="sng" dirty="0"/>
              <a:t>Blocking</a:t>
            </a:r>
            <a:r>
              <a:rPr lang="en-IN" sz="3600" b="1" dirty="0"/>
              <a:t>:</a:t>
            </a:r>
          </a:p>
          <a:p>
            <a:pPr>
              <a:buFontTx/>
              <a:buChar char="-"/>
            </a:pPr>
            <a:r>
              <a:rPr lang="en-IN" dirty="0"/>
              <a:t>An inhibition, usually temporary in nature, of affects especially, but possibly also thinking and impulses. </a:t>
            </a:r>
          </a:p>
          <a:p>
            <a:pPr>
              <a:buFontTx/>
              <a:buChar char="-"/>
            </a:pPr>
            <a:r>
              <a:rPr lang="en-IN" dirty="0"/>
              <a:t>It is close to repression in its effects but has a component of tension arising from the inhibition of the impulse, affect, or thought.</a:t>
            </a:r>
          </a:p>
        </p:txBody>
      </p:sp>
    </p:spTree>
    <p:extLst>
      <p:ext uri="{BB962C8B-B14F-4D97-AF65-F5344CB8AC3E}">
        <p14:creationId xmlns:p14="http://schemas.microsoft.com/office/powerpoint/2010/main" val="3706829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9FB16-7069-47A3-AECD-E42602158FFE}"/>
              </a:ext>
            </a:extLst>
          </p:cNvPr>
          <p:cNvSpPr>
            <a:spLocks noGrp="1"/>
          </p:cNvSpPr>
          <p:nvPr>
            <p:ph idx="1"/>
          </p:nvPr>
        </p:nvSpPr>
        <p:spPr>
          <a:xfrm>
            <a:off x="568960" y="386080"/>
            <a:ext cx="10784840" cy="5790883"/>
          </a:xfrm>
        </p:spPr>
        <p:txBody>
          <a:bodyPr/>
          <a:lstStyle/>
          <a:p>
            <a:r>
              <a:rPr lang="en-IN" b="1" u="sng" dirty="0"/>
              <a:t>Hypochondriasis:</a:t>
            </a:r>
          </a:p>
          <a:p>
            <a:pPr>
              <a:buFontTx/>
              <a:buChar char="-"/>
            </a:pPr>
            <a:r>
              <a:rPr lang="en-IN" dirty="0"/>
              <a:t>Transformation of reproach toward others arising from bereavement, loneliness, or unacceptable aggressive impulses, into self-reproach in the form of somatic complaints of pain, illness, and so forth. </a:t>
            </a:r>
          </a:p>
          <a:p>
            <a:pPr>
              <a:buFontTx/>
              <a:buChar char="-"/>
            </a:pPr>
            <a:r>
              <a:rPr lang="en-IN" dirty="0"/>
              <a:t>Real illness may also be overemphasized or exaggerated for its evasive and regressive possibilities. </a:t>
            </a:r>
          </a:p>
          <a:p>
            <a:pPr>
              <a:buFontTx/>
              <a:buChar char="-"/>
            </a:pPr>
            <a:r>
              <a:rPr lang="en-IN" dirty="0"/>
              <a:t>Thus, responsibility may be avoided, guilt may be circumvented, and instinctual impulses may be warded off.</a:t>
            </a:r>
            <a:endParaRPr lang="en-IN" b="1" u="sng" dirty="0"/>
          </a:p>
        </p:txBody>
      </p:sp>
    </p:spTree>
    <p:extLst>
      <p:ext uri="{BB962C8B-B14F-4D97-AF65-F5344CB8AC3E}">
        <p14:creationId xmlns:p14="http://schemas.microsoft.com/office/powerpoint/2010/main" val="2221175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9F7887-284B-48F7-8312-5A6603617646}"/>
              </a:ext>
            </a:extLst>
          </p:cNvPr>
          <p:cNvSpPr>
            <a:spLocks noGrp="1"/>
          </p:cNvSpPr>
          <p:nvPr>
            <p:ph idx="1"/>
          </p:nvPr>
        </p:nvSpPr>
        <p:spPr>
          <a:xfrm>
            <a:off x="548640" y="619760"/>
            <a:ext cx="10805160" cy="5557203"/>
          </a:xfrm>
        </p:spPr>
        <p:txBody>
          <a:bodyPr>
            <a:normAutofit/>
          </a:bodyPr>
          <a:lstStyle/>
          <a:p>
            <a:r>
              <a:rPr lang="en-IN" b="1" u="sng" dirty="0" err="1"/>
              <a:t>lntrojection</a:t>
            </a:r>
            <a:r>
              <a:rPr lang="en-IN" dirty="0"/>
              <a:t>:</a:t>
            </a:r>
          </a:p>
          <a:p>
            <a:pPr>
              <a:buFontTx/>
              <a:buChar char="-"/>
            </a:pPr>
            <a:r>
              <a:rPr lang="en-IN" dirty="0"/>
              <a:t>In addition to the developmental functions of the process of introjection, it also can serve specific defensive functions. </a:t>
            </a:r>
          </a:p>
          <a:p>
            <a:pPr>
              <a:buFontTx/>
              <a:buChar char="-"/>
            </a:pPr>
            <a:r>
              <a:rPr lang="en-IN" dirty="0"/>
              <a:t>The introjection of a loved object involves the internalization of characteristics of the object with the goal of ensuring closeness to and constant presence of the object. </a:t>
            </a:r>
          </a:p>
          <a:p>
            <a:pPr>
              <a:buFontTx/>
              <a:buChar char="-"/>
            </a:pPr>
            <a:r>
              <a:rPr lang="en-IN" dirty="0"/>
              <a:t>Anxiety consequent to separation or tension arising out of ambivalence toward the object is thus diminished. </a:t>
            </a:r>
          </a:p>
          <a:p>
            <a:pPr>
              <a:buFontTx/>
              <a:buChar char="-"/>
            </a:pPr>
            <a:r>
              <a:rPr lang="en-IN" dirty="0"/>
              <a:t>If the object is lost, introjection nullifies or negates the loss by taking on characteristics of the object, thus in a sense internally preserving the object. </a:t>
            </a:r>
          </a:p>
          <a:p>
            <a:pPr>
              <a:buFontTx/>
              <a:buChar char="-"/>
            </a:pPr>
            <a:r>
              <a:rPr lang="en-IN" dirty="0"/>
              <a:t>Even if the object is not lost, the internalization usually involves a shift of cathexis reflecting a significant alteration in the object relationship. </a:t>
            </a:r>
          </a:p>
          <a:p>
            <a:pPr>
              <a:buFontTx/>
              <a:buChar char="-"/>
            </a:pPr>
            <a:endParaRPr lang="en-IN" dirty="0"/>
          </a:p>
        </p:txBody>
      </p:sp>
    </p:spTree>
    <p:extLst>
      <p:ext uri="{BB962C8B-B14F-4D97-AF65-F5344CB8AC3E}">
        <p14:creationId xmlns:p14="http://schemas.microsoft.com/office/powerpoint/2010/main" val="2955676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C6F210-D214-4619-B935-97ADAA8BFA9D}"/>
              </a:ext>
            </a:extLst>
          </p:cNvPr>
          <p:cNvSpPr>
            <a:spLocks noGrp="1"/>
          </p:cNvSpPr>
          <p:nvPr>
            <p:ph idx="1"/>
          </p:nvPr>
        </p:nvSpPr>
        <p:spPr>
          <a:xfrm>
            <a:off x="751840" y="680720"/>
            <a:ext cx="10601960" cy="5496243"/>
          </a:xfrm>
        </p:spPr>
        <p:txBody>
          <a:bodyPr>
            <a:normAutofit/>
          </a:bodyPr>
          <a:lstStyle/>
          <a:p>
            <a:pPr>
              <a:buFontTx/>
              <a:buChar char="-"/>
            </a:pPr>
            <a:r>
              <a:rPr lang="en-IN" dirty="0" err="1"/>
              <a:t>lntrojection</a:t>
            </a:r>
            <a:r>
              <a:rPr lang="en-IN" dirty="0"/>
              <a:t> of a feared object serves to avoid anxiety through internalizing the aggressive characteristic of the object, thereby putting the aggression under one's own control. </a:t>
            </a:r>
          </a:p>
          <a:p>
            <a:pPr>
              <a:buFontTx/>
              <a:buChar char="-"/>
            </a:pPr>
            <a:r>
              <a:rPr lang="en-IN" dirty="0"/>
              <a:t>The aggression is no longer felt as coming from outside, but is taken within and utilized defensively, thus turning the subject's weak, passive position into an active, strong one. </a:t>
            </a:r>
          </a:p>
          <a:p>
            <a:pPr>
              <a:buFontTx/>
              <a:buChar char="-"/>
            </a:pPr>
            <a:r>
              <a:rPr lang="en-IN" dirty="0"/>
              <a:t>The classic example is "identification with the aggressor." </a:t>
            </a:r>
          </a:p>
          <a:p>
            <a:pPr>
              <a:buFontTx/>
              <a:buChar char="-"/>
            </a:pPr>
            <a:r>
              <a:rPr lang="en-IN" dirty="0" err="1"/>
              <a:t>lntrojection</a:t>
            </a:r>
            <a:r>
              <a:rPr lang="en-IN" dirty="0"/>
              <a:t> can also take place out of a sense of guilt in which the self-punishing introject is attributable to the hostile-destructive component of an ambivalent tie to an object. </a:t>
            </a:r>
          </a:p>
          <a:p>
            <a:pPr>
              <a:buFontTx/>
              <a:buChar char="-"/>
            </a:pPr>
            <a:r>
              <a:rPr lang="en-IN" dirty="0"/>
              <a:t>Thus, the self-punitive qualities of the object are taken over and established within one's self as a symptom or character trait, which effectively represents both the destruction and the preservation of the object. </a:t>
            </a:r>
          </a:p>
          <a:p>
            <a:pPr>
              <a:buFontTx/>
              <a:buChar char="-"/>
            </a:pPr>
            <a:r>
              <a:rPr lang="en-IN" dirty="0"/>
              <a:t>This is also called identification with the victim.</a:t>
            </a:r>
          </a:p>
          <a:p>
            <a:endParaRPr lang="en-IN" dirty="0"/>
          </a:p>
        </p:txBody>
      </p:sp>
    </p:spTree>
    <p:extLst>
      <p:ext uri="{BB962C8B-B14F-4D97-AF65-F5344CB8AC3E}">
        <p14:creationId xmlns:p14="http://schemas.microsoft.com/office/powerpoint/2010/main" val="43080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83132F-288D-4F47-8D71-47881BB8DDFD}"/>
              </a:ext>
            </a:extLst>
          </p:cNvPr>
          <p:cNvSpPr>
            <a:spLocks noGrp="1"/>
          </p:cNvSpPr>
          <p:nvPr>
            <p:ph idx="1"/>
          </p:nvPr>
        </p:nvSpPr>
        <p:spPr>
          <a:xfrm>
            <a:off x="599440" y="609600"/>
            <a:ext cx="10754360" cy="5567363"/>
          </a:xfrm>
        </p:spPr>
        <p:txBody>
          <a:bodyPr/>
          <a:lstStyle/>
          <a:p>
            <a:r>
              <a:rPr lang="en-IN" b="1" u="sng" dirty="0"/>
              <a:t>Passive-aggressive </a:t>
            </a:r>
            <a:r>
              <a:rPr lang="en-IN" b="1" u="sng" dirty="0" err="1"/>
              <a:t>behavior</a:t>
            </a:r>
            <a:r>
              <a:rPr lang="en-IN" b="1" u="sng" dirty="0"/>
              <a:t>:</a:t>
            </a:r>
          </a:p>
          <a:p>
            <a:pPr>
              <a:buFontTx/>
              <a:buChar char="-"/>
            </a:pPr>
            <a:r>
              <a:rPr lang="en-IN" dirty="0"/>
              <a:t>Aggression toward an object expressed indirectly and ineffectively through passivity, masochism, and turning against the self.</a:t>
            </a:r>
            <a:endParaRPr lang="en-IN" b="1" u="sng" dirty="0"/>
          </a:p>
        </p:txBody>
      </p:sp>
    </p:spTree>
    <p:extLst>
      <p:ext uri="{BB962C8B-B14F-4D97-AF65-F5344CB8AC3E}">
        <p14:creationId xmlns:p14="http://schemas.microsoft.com/office/powerpoint/2010/main" val="463007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FF153D-19C9-45B2-840C-2ED60C296AD9}"/>
              </a:ext>
            </a:extLst>
          </p:cNvPr>
          <p:cNvSpPr>
            <a:spLocks noGrp="1"/>
          </p:cNvSpPr>
          <p:nvPr>
            <p:ph idx="1"/>
          </p:nvPr>
        </p:nvSpPr>
        <p:spPr>
          <a:xfrm>
            <a:off x="701040" y="619760"/>
            <a:ext cx="10652760" cy="5547043"/>
          </a:xfrm>
        </p:spPr>
        <p:txBody>
          <a:bodyPr>
            <a:normAutofit/>
          </a:bodyPr>
          <a:lstStyle/>
          <a:p>
            <a:r>
              <a:rPr lang="en-IN" b="1" u="sng" dirty="0"/>
              <a:t>Projection:</a:t>
            </a:r>
          </a:p>
          <a:p>
            <a:pPr>
              <a:buFontTx/>
              <a:buChar char="-"/>
            </a:pPr>
            <a:r>
              <a:rPr lang="en-IN" dirty="0"/>
              <a:t>On a nonpsychotic level, projection involves attributing one's own unacknowledged feelings to others</a:t>
            </a:r>
          </a:p>
          <a:p>
            <a:pPr>
              <a:buFontTx/>
              <a:buChar char="-"/>
            </a:pPr>
            <a:r>
              <a:rPr lang="en-IN" dirty="0"/>
              <a:t>It includes severe prejudice, rejection of intimacy through suspiciousness, hypervigilance to external danger, and injustice collecting. </a:t>
            </a:r>
          </a:p>
          <a:p>
            <a:pPr>
              <a:buFontTx/>
              <a:buChar char="-"/>
            </a:pPr>
            <a:r>
              <a:rPr lang="en-IN" dirty="0"/>
              <a:t>Projection operates correlatively to introjection, such that the material of the projection derives from the internalized but usually unconscious configuration of the subject's introjects. </a:t>
            </a:r>
          </a:p>
          <a:p>
            <a:pPr>
              <a:buFontTx/>
              <a:buChar char="-"/>
            </a:pPr>
            <a:r>
              <a:rPr lang="en-IN" dirty="0"/>
              <a:t>At higher levels of function, projection may take the form of misattributing or misinterpreting motives, attitudes, feelings, or intentions of others. </a:t>
            </a:r>
          </a:p>
        </p:txBody>
      </p:sp>
    </p:spTree>
    <p:extLst>
      <p:ext uri="{BB962C8B-B14F-4D97-AF65-F5344CB8AC3E}">
        <p14:creationId xmlns:p14="http://schemas.microsoft.com/office/powerpoint/2010/main" val="21623437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465</TotalTime>
  <Words>1988</Words>
  <Application>Microsoft Office PowerPoint</Application>
  <PresentationFormat>Widescreen</PresentationFormat>
  <Paragraphs>103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Century Gothic</vt:lpstr>
      <vt:lpstr>Wingdings</vt:lpstr>
      <vt:lpstr>Wingdings 3</vt:lpstr>
      <vt:lpstr>Ion</vt:lpstr>
      <vt:lpstr>DEFENCE MECHANISMS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MATURE DEFENCES</vt:lpstr>
      <vt:lpstr>MATURE DEFENCES</vt:lpstr>
      <vt:lpstr>PowerPoint Presentation</vt:lpstr>
      <vt:lpstr>PowerPoint Presentation</vt:lpstr>
      <vt:lpstr>PowerPoint Presentation</vt:lpstr>
      <vt:lpstr>NARCISSTIC-PSYCHOTIC DEFENSE</vt:lpstr>
      <vt:lpstr>PowerPoint Presentation</vt:lpstr>
      <vt:lpstr>PowerPoint Presentation</vt:lpstr>
      <vt:lpstr>NEUROTIC DEFENSES </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Immature Defenses</dc:title>
  <dc:creator>Janu Bhatt</dc:creator>
  <cp:lastModifiedBy>Apoorva Bang</cp:lastModifiedBy>
  <cp:revision>10</cp:revision>
  <dcterms:created xsi:type="dcterms:W3CDTF">2021-06-23T03:36:45Z</dcterms:created>
  <dcterms:modified xsi:type="dcterms:W3CDTF">2022-04-29T11:14:44Z</dcterms:modified>
</cp:coreProperties>
</file>