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257" r:id="rId3"/>
    <p:sldId id="306" r:id="rId4"/>
    <p:sldId id="258" r:id="rId5"/>
    <p:sldId id="260" r:id="rId6"/>
    <p:sldId id="261" r:id="rId7"/>
    <p:sldId id="307" r:id="rId8"/>
    <p:sldId id="263" r:id="rId9"/>
    <p:sldId id="308" r:id="rId10"/>
    <p:sldId id="266" r:id="rId11"/>
    <p:sldId id="309" r:id="rId12"/>
    <p:sldId id="269" r:id="rId13"/>
    <p:sldId id="270" r:id="rId14"/>
    <p:sldId id="271" r:id="rId15"/>
    <p:sldId id="304" r:id="rId16"/>
    <p:sldId id="275" r:id="rId17"/>
    <p:sldId id="277" r:id="rId18"/>
    <p:sldId id="279" r:id="rId19"/>
    <p:sldId id="281" r:id="rId20"/>
    <p:sldId id="283" r:id="rId21"/>
    <p:sldId id="286" r:id="rId22"/>
    <p:sldId id="302" r:id="rId23"/>
    <p:sldId id="291" r:id="rId24"/>
    <p:sldId id="293" r:id="rId25"/>
    <p:sldId id="295" r:id="rId26"/>
    <p:sldId id="301" r:id="rId27"/>
    <p:sldId id="298" r:id="rId28"/>
    <p:sldId id="299" r:id="rId29"/>
    <p:sldId id="30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3247201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369087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73876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918584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3878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23051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40595115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288293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1144797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338942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92326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98218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168121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83464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4036718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6C5785-89DD-44F9-B6E3-408C5A51DE0F}" type="datetimeFigureOut">
              <a:rPr lang="en-IN" smtClean="0"/>
              <a:pPr/>
              <a:t>28-04-2022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7F863-5DF6-42BC-9B40-1BAC4E3C27A7}" type="slidenum">
              <a:rPr lang="en-IN" smtClean="0"/>
              <a:pPr/>
              <a:t>‹#›</a:t>
            </a:fld>
            <a:endParaRPr lang="en-IN"/>
          </a:p>
        </p:txBody>
      </p:sp>
    </p:spTree>
    <p:extLst>
      <p:ext uri="{BB962C8B-B14F-4D97-AF65-F5344CB8AC3E}">
        <p14:creationId xmlns:p14="http://schemas.microsoft.com/office/powerpoint/2010/main" val="277779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6C5785-89DD-44F9-B6E3-408C5A51DE0F}" type="datetimeFigureOut">
              <a:rPr lang="en-IN" smtClean="0"/>
              <a:pPr/>
              <a:t>28-04-2022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77F863-5DF6-42BC-9B40-1BAC4E3C27A7}" type="slidenum">
              <a:rPr lang="en-IN" smtClean="0"/>
              <a:pPr/>
              <a:t>‹#›</a:t>
            </a:fld>
            <a:endParaRPr lang="en-IN"/>
          </a:p>
        </p:txBody>
      </p:sp>
    </p:spTree>
    <p:extLst>
      <p:ext uri="{BB962C8B-B14F-4D97-AF65-F5344CB8AC3E}">
        <p14:creationId xmlns:p14="http://schemas.microsoft.com/office/powerpoint/2010/main" val="3357542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8EC5C-1CDB-4CFE-B032-1E61F7296B6B}"/>
              </a:ext>
            </a:extLst>
          </p:cNvPr>
          <p:cNvSpPr>
            <a:spLocks noGrp="1"/>
          </p:cNvSpPr>
          <p:nvPr>
            <p:ph type="ctrTitle"/>
          </p:nvPr>
        </p:nvSpPr>
        <p:spPr>
          <a:xfrm>
            <a:off x="1524000" y="1122363"/>
            <a:ext cx="9144000" cy="990917"/>
          </a:xfrm>
        </p:spPr>
        <p:txBody>
          <a:bodyPr/>
          <a:lstStyle/>
          <a:p>
            <a:r>
              <a:rPr lang="en-IN" dirty="0"/>
              <a:t>GENDER DYSPHORIA</a:t>
            </a:r>
          </a:p>
        </p:txBody>
      </p:sp>
      <p:sp>
        <p:nvSpPr>
          <p:cNvPr id="3" name="Subtitle 2">
            <a:extLst>
              <a:ext uri="{FF2B5EF4-FFF2-40B4-BE49-F238E27FC236}">
                <a16:creationId xmlns:a16="http://schemas.microsoft.com/office/drawing/2014/main" id="{243E5F8D-5A39-451F-9ABB-9C6EE5C55DEC}"/>
              </a:ext>
            </a:extLst>
          </p:cNvPr>
          <p:cNvSpPr>
            <a:spLocks noGrp="1"/>
          </p:cNvSpPr>
          <p:nvPr>
            <p:ph type="subTitle" idx="1"/>
          </p:nvPr>
        </p:nvSpPr>
        <p:spPr/>
        <p:txBody>
          <a:bodyPr>
            <a:normAutofit fontScale="40000" lnSpcReduction="20000"/>
          </a:bodyPr>
          <a:lstStyle/>
          <a:p>
            <a:pPr algn="r"/>
            <a:r>
              <a:rPr lang="en-IN" sz="2900" dirty="0"/>
              <a:t>             BY DR.LAKHAN KATARIA</a:t>
            </a:r>
          </a:p>
          <a:p>
            <a:pPr algn="r"/>
            <a:r>
              <a:rPr lang="en-IN" sz="2900" dirty="0"/>
              <a:t>PROF AND HEAD </a:t>
            </a:r>
          </a:p>
          <a:p>
            <a:pPr algn="r"/>
            <a:r>
              <a:rPr lang="en-IN" sz="2900" dirty="0"/>
              <a:t>DEPT OF PSYCHIATRY</a:t>
            </a:r>
          </a:p>
          <a:p>
            <a:pPr algn="r"/>
            <a:r>
              <a:rPr lang="en-IN" sz="2900" dirty="0"/>
              <a:t>SBKS MI AND RC</a:t>
            </a:r>
            <a:endParaRPr lang="en-IN" dirty="0"/>
          </a:p>
        </p:txBody>
      </p:sp>
    </p:spTree>
    <p:extLst>
      <p:ext uri="{BB962C8B-B14F-4D97-AF65-F5344CB8AC3E}">
        <p14:creationId xmlns:p14="http://schemas.microsoft.com/office/powerpoint/2010/main" val="205158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F8871-2456-4D4D-A696-AA92897E4820}"/>
              </a:ext>
            </a:extLst>
          </p:cNvPr>
          <p:cNvSpPr>
            <a:spLocks noGrp="1"/>
          </p:cNvSpPr>
          <p:nvPr>
            <p:ph type="title"/>
          </p:nvPr>
        </p:nvSpPr>
        <p:spPr>
          <a:xfrm>
            <a:off x="838200" y="312270"/>
            <a:ext cx="10515600" cy="737534"/>
          </a:xfrm>
        </p:spPr>
        <p:txBody>
          <a:bodyPr>
            <a:normAutofit/>
          </a:bodyPr>
          <a:lstStyle/>
          <a:p>
            <a:r>
              <a:rPr lang="en-IN" sz="3600" b="1" u="sng" dirty="0"/>
              <a:t>DIAGNOSIS AND CLINICAL FEATURES</a:t>
            </a:r>
          </a:p>
        </p:txBody>
      </p:sp>
      <p:sp>
        <p:nvSpPr>
          <p:cNvPr id="3" name="Content Placeholder 2">
            <a:extLst>
              <a:ext uri="{FF2B5EF4-FFF2-40B4-BE49-F238E27FC236}">
                <a16:creationId xmlns:a16="http://schemas.microsoft.com/office/drawing/2014/main" id="{D2A21E90-6726-4D6A-8F93-F47D07B76D3C}"/>
              </a:ext>
            </a:extLst>
          </p:cNvPr>
          <p:cNvSpPr>
            <a:spLocks noGrp="1"/>
          </p:cNvSpPr>
          <p:nvPr>
            <p:ph idx="1"/>
          </p:nvPr>
        </p:nvSpPr>
        <p:spPr>
          <a:xfrm>
            <a:off x="838200" y="1264024"/>
            <a:ext cx="10515600" cy="4912939"/>
          </a:xfrm>
        </p:spPr>
        <p:txBody>
          <a:bodyPr>
            <a:noAutofit/>
          </a:bodyPr>
          <a:lstStyle/>
          <a:p>
            <a:r>
              <a:rPr lang="en-IN" sz="3200" dirty="0"/>
              <a:t>DSM-5 defines</a:t>
            </a:r>
          </a:p>
          <a:p>
            <a:pPr marL="457200" lvl="1" indent="0">
              <a:buNone/>
            </a:pPr>
            <a:r>
              <a:rPr lang="en-IN" dirty="0"/>
              <a:t> </a:t>
            </a:r>
            <a:r>
              <a:rPr lang="en-IN" sz="3200" b="1" dirty="0"/>
              <a:t>Gender dysphoria </a:t>
            </a:r>
            <a:r>
              <a:rPr lang="en-IN" sz="3200" dirty="0"/>
              <a:t>in children is defined  as incongruence between expressed and assigned gender, with the most important criterion being a desire to be another gender or insistence that one is another gender.</a:t>
            </a:r>
          </a:p>
          <a:p>
            <a:pPr marL="0" indent="0">
              <a:buNone/>
            </a:pPr>
            <a:r>
              <a:rPr lang="en-IN" sz="1400" dirty="0"/>
              <a:t> </a:t>
            </a:r>
          </a:p>
        </p:txBody>
      </p:sp>
    </p:spTree>
    <p:extLst>
      <p:ext uri="{BB962C8B-B14F-4D97-AF65-F5344CB8AC3E}">
        <p14:creationId xmlns:p14="http://schemas.microsoft.com/office/powerpoint/2010/main" val="141452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69026-B13D-4908-9774-06BF917641D2}"/>
              </a:ext>
            </a:extLst>
          </p:cNvPr>
          <p:cNvSpPr>
            <a:spLocks noGrp="1"/>
          </p:cNvSpPr>
          <p:nvPr>
            <p:ph type="ctrTitle"/>
          </p:nvPr>
        </p:nvSpPr>
        <p:spPr>
          <a:xfrm>
            <a:off x="1229360" y="914400"/>
            <a:ext cx="7172960" cy="6309360"/>
          </a:xfrm>
        </p:spPr>
        <p:txBody>
          <a:bodyPr>
            <a:normAutofit fontScale="90000"/>
          </a:bodyPr>
          <a:lstStyle/>
          <a:p>
            <a:pPr marL="0" indent="0" algn="l"/>
            <a:r>
              <a:rPr lang="en-IN" sz="3600" b="1" u="sng" dirty="0">
                <a:solidFill>
                  <a:schemeClr val="tx1"/>
                </a:solidFill>
              </a:rPr>
              <a:t>GENDER DYSPHORIA :</a:t>
            </a:r>
            <a:br>
              <a:rPr lang="en-IN" sz="2000" dirty="0">
                <a:solidFill>
                  <a:schemeClr val="tx1"/>
                </a:solidFill>
              </a:rPr>
            </a:br>
            <a:br>
              <a:rPr lang="en-IN" sz="2000" dirty="0">
                <a:solidFill>
                  <a:schemeClr val="tx1"/>
                </a:solidFill>
              </a:rPr>
            </a:br>
            <a:r>
              <a:rPr lang="en-IN" sz="2200" dirty="0">
                <a:solidFill>
                  <a:schemeClr val="tx1"/>
                </a:solidFill>
              </a:rPr>
              <a:t>A marked incongruence between one's experienced/expressed gender and assigned gender, of at least 6 months' duration, as manifested by at least six of the following (one of which must be Criterion A 1 ): </a:t>
            </a:r>
            <a:br>
              <a:rPr lang="en-IN" sz="2200" dirty="0">
                <a:solidFill>
                  <a:schemeClr val="tx1"/>
                </a:solidFill>
              </a:rPr>
            </a:br>
            <a:br>
              <a:rPr lang="en-IN" sz="2200" dirty="0">
                <a:solidFill>
                  <a:schemeClr val="tx1"/>
                </a:solidFill>
              </a:rPr>
            </a:br>
            <a:br>
              <a:rPr lang="en-IN" sz="2200" dirty="0">
                <a:solidFill>
                  <a:schemeClr val="tx1"/>
                </a:solidFill>
              </a:rPr>
            </a:br>
            <a:r>
              <a:rPr lang="en-IN" sz="2200" dirty="0">
                <a:solidFill>
                  <a:schemeClr val="tx1"/>
                </a:solidFill>
              </a:rPr>
              <a:t>1. A strong desire to be of the other gender or an insistence that one is the other gender (or some alternative gender different from one's assigned gender). </a:t>
            </a:r>
            <a:br>
              <a:rPr lang="en-IN" sz="2200" dirty="0">
                <a:solidFill>
                  <a:schemeClr val="tx1"/>
                </a:solidFill>
              </a:rPr>
            </a:br>
            <a:br>
              <a:rPr lang="en-IN" sz="2200" dirty="0">
                <a:solidFill>
                  <a:schemeClr val="tx1"/>
                </a:solidFill>
              </a:rPr>
            </a:br>
            <a:r>
              <a:rPr lang="en-IN" sz="2200" dirty="0">
                <a:solidFill>
                  <a:schemeClr val="tx1"/>
                </a:solidFill>
              </a:rPr>
              <a:t>2. In boys (assigned gender), a strong preference for cross-dressing or simulating female attire; or in girls (assigned gender), a strong preference for wearing only typical masculine clothing and a strong resistance to the wearing of typical feminine clothing. </a:t>
            </a:r>
            <a:br>
              <a:rPr lang="en-IN" sz="2200" dirty="0">
                <a:solidFill>
                  <a:schemeClr val="tx1"/>
                </a:solidFill>
              </a:rPr>
            </a:br>
            <a:br>
              <a:rPr lang="en-IN" sz="2200" dirty="0">
                <a:solidFill>
                  <a:schemeClr val="tx1"/>
                </a:solidFill>
              </a:rPr>
            </a:br>
            <a:r>
              <a:rPr lang="en-IN" sz="2200" dirty="0">
                <a:solidFill>
                  <a:schemeClr val="tx1"/>
                </a:solidFill>
              </a:rPr>
              <a:t>3. A strong preference for cross-gender roles in make-believe play or fantasy play.</a:t>
            </a:r>
            <a:br>
              <a:rPr lang="en-IN" sz="1800" dirty="0">
                <a:solidFill>
                  <a:schemeClr val="tx1"/>
                </a:solidFill>
              </a:rPr>
            </a:br>
            <a:endParaRPr lang="en-IN" dirty="0">
              <a:solidFill>
                <a:schemeClr val="tx1"/>
              </a:solidFill>
            </a:endParaRPr>
          </a:p>
        </p:txBody>
      </p:sp>
    </p:spTree>
    <p:extLst>
      <p:ext uri="{BB962C8B-B14F-4D97-AF65-F5344CB8AC3E}">
        <p14:creationId xmlns:p14="http://schemas.microsoft.com/office/powerpoint/2010/main" val="1805065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91F93-3364-4952-96D8-0DDFD996466C}"/>
              </a:ext>
            </a:extLst>
          </p:cNvPr>
          <p:cNvSpPr>
            <a:spLocks noGrp="1"/>
          </p:cNvSpPr>
          <p:nvPr>
            <p:ph type="title"/>
          </p:nvPr>
        </p:nvSpPr>
        <p:spPr>
          <a:xfrm>
            <a:off x="1745673" y="-1149928"/>
            <a:ext cx="9608126" cy="803563"/>
          </a:xfrm>
        </p:spPr>
        <p:txBody>
          <a:bodyPr/>
          <a:lstStyle/>
          <a:p>
            <a:endParaRPr lang="en-IN" dirty="0"/>
          </a:p>
        </p:txBody>
      </p:sp>
      <p:sp>
        <p:nvSpPr>
          <p:cNvPr id="3" name="Content Placeholder 2">
            <a:extLst>
              <a:ext uri="{FF2B5EF4-FFF2-40B4-BE49-F238E27FC236}">
                <a16:creationId xmlns:a16="http://schemas.microsoft.com/office/drawing/2014/main" id="{AE34CF70-BA37-429A-8B59-73564D63A347}"/>
              </a:ext>
            </a:extLst>
          </p:cNvPr>
          <p:cNvSpPr>
            <a:spLocks noGrp="1"/>
          </p:cNvSpPr>
          <p:nvPr>
            <p:ph idx="1"/>
          </p:nvPr>
        </p:nvSpPr>
        <p:spPr>
          <a:xfrm>
            <a:off x="651164" y="983673"/>
            <a:ext cx="10702636" cy="5652654"/>
          </a:xfrm>
        </p:spPr>
        <p:txBody>
          <a:bodyPr>
            <a:normAutofit/>
          </a:bodyPr>
          <a:lstStyle/>
          <a:p>
            <a:pPr marL="457200" lvl="1" indent="0">
              <a:buNone/>
            </a:pPr>
            <a:r>
              <a:rPr lang="en-IN" sz="2000" dirty="0"/>
              <a:t>4. A strong preference for the toys, games, or activities stereotypically used or engaged in by the other gender. </a:t>
            </a:r>
          </a:p>
          <a:p>
            <a:pPr marL="457200" lvl="1" indent="0">
              <a:buNone/>
            </a:pPr>
            <a:r>
              <a:rPr lang="en-IN" sz="2000" dirty="0"/>
              <a:t>5. A strong preference for playmates of the other gender. </a:t>
            </a:r>
          </a:p>
          <a:p>
            <a:pPr marL="457200" lvl="1" indent="0">
              <a:buNone/>
            </a:pPr>
            <a:r>
              <a:rPr lang="en-IN" sz="2000" dirty="0"/>
              <a:t>6. In boys (assigned gender), a strong rejection of typically masculine toys, games, and activities and a strong avoidance of rough-and-tumble play; or in girls (assigned gender), a strong rejection of typically feminine toys, games, and activities. </a:t>
            </a:r>
          </a:p>
          <a:p>
            <a:pPr marL="457200" lvl="1" indent="0">
              <a:buNone/>
            </a:pPr>
            <a:r>
              <a:rPr lang="en-IN" sz="2000" dirty="0"/>
              <a:t>7. A strong dislike of one's sexual anatomy. </a:t>
            </a:r>
          </a:p>
          <a:p>
            <a:pPr marL="457200" lvl="1" indent="0">
              <a:buNone/>
            </a:pPr>
            <a:r>
              <a:rPr lang="en-IN" sz="2000" dirty="0"/>
              <a:t>8. A strong desire for the primary and/or secondary sex characteristics that match one's experienced gender. </a:t>
            </a:r>
          </a:p>
          <a:p>
            <a:pPr marL="0" indent="0">
              <a:buNone/>
            </a:pPr>
            <a:r>
              <a:rPr lang="en-IN" sz="2400" dirty="0"/>
              <a:t>B. The condition is associated with clinically significant distress or impairment in social, school, or other important areas of functioning.</a:t>
            </a:r>
          </a:p>
          <a:p>
            <a:endParaRPr lang="en-IN" sz="2000" dirty="0"/>
          </a:p>
        </p:txBody>
      </p:sp>
    </p:spTree>
    <p:extLst>
      <p:ext uri="{BB962C8B-B14F-4D97-AF65-F5344CB8AC3E}">
        <p14:creationId xmlns:p14="http://schemas.microsoft.com/office/powerpoint/2010/main" val="1057439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FE1CB5-53F8-4D77-8B6E-1FD834510E2D}"/>
              </a:ext>
            </a:extLst>
          </p:cNvPr>
          <p:cNvSpPr>
            <a:spLocks noGrp="1"/>
          </p:cNvSpPr>
          <p:nvPr>
            <p:ph idx="1"/>
          </p:nvPr>
        </p:nvSpPr>
        <p:spPr>
          <a:xfrm>
            <a:off x="595744" y="1"/>
            <a:ext cx="10758055" cy="6176962"/>
          </a:xfrm>
        </p:spPr>
        <p:txBody>
          <a:bodyPr>
            <a:noAutofit/>
          </a:bodyPr>
          <a:lstStyle/>
          <a:p>
            <a:pPr marL="0" indent="0">
              <a:buNone/>
            </a:pPr>
            <a:r>
              <a:rPr lang="en-IN" sz="2000" b="1" u="sng" dirty="0"/>
              <a:t>Gender Dysphoria in Adolescents and Adults</a:t>
            </a:r>
          </a:p>
          <a:p>
            <a:pPr marL="0" indent="0">
              <a:buNone/>
            </a:pPr>
            <a:r>
              <a:rPr lang="en-IN" sz="2400" dirty="0"/>
              <a:t> A. </a:t>
            </a:r>
            <a:r>
              <a:rPr lang="en-IN" sz="2000" dirty="0"/>
              <a:t>A marked incongruence between one's experienced/expressed gender and assigned gender, of at least 6 months' duration, as manifested by at least two of the following: </a:t>
            </a:r>
          </a:p>
          <a:p>
            <a:pPr marL="971550" lvl="1" indent="-514350">
              <a:buAutoNum type="arabicPeriod"/>
            </a:pPr>
            <a:r>
              <a:rPr lang="en-IN" sz="1800" dirty="0"/>
              <a:t>A marked incongruence between one's experienced/expressed gender and primary and/or secondary sex characteristics (or in young adolescents, the anticipated secondary sex characteristics). </a:t>
            </a:r>
          </a:p>
          <a:p>
            <a:pPr marL="971550" lvl="1" indent="-514350">
              <a:buAutoNum type="arabicPeriod"/>
            </a:pPr>
            <a:r>
              <a:rPr lang="en-IN" sz="1800" dirty="0"/>
              <a:t>A strong desire to be rid of one's primary and/or secondary sex characteristics because of a marked incongruence with one's experienced/expressed gender (or in young adolescents, a desire to prevent the development of the anticipated secondary sex characteristics). </a:t>
            </a:r>
          </a:p>
          <a:p>
            <a:pPr marL="971550" lvl="1" indent="-514350">
              <a:buAutoNum type="arabicPeriod"/>
            </a:pPr>
            <a:r>
              <a:rPr lang="en-IN" sz="1800" dirty="0"/>
              <a:t>A strong desire for the primary and/or secondary sex characteristics of the other gender</a:t>
            </a:r>
          </a:p>
          <a:p>
            <a:pPr marL="914400" lvl="1" indent="-457200">
              <a:buFont typeface="+mj-lt"/>
              <a:buAutoNum type="arabicPeriod"/>
            </a:pPr>
            <a:r>
              <a:rPr lang="en-IN" sz="1800" dirty="0"/>
              <a:t>4. A strong desire to be of the other gender (or some alternative gender different from one's assigned gender). </a:t>
            </a:r>
          </a:p>
          <a:p>
            <a:pPr marL="914400" lvl="1" indent="-457200">
              <a:buFont typeface="+mj-lt"/>
              <a:buAutoNum type="arabicPeriod"/>
            </a:pPr>
            <a:r>
              <a:rPr lang="en-IN" sz="1800" dirty="0"/>
              <a:t>5. A strong desire to be treated as the other gender (or some alternative gender different from one's assigned gender).</a:t>
            </a:r>
          </a:p>
          <a:p>
            <a:pPr marL="914400" lvl="1" indent="-457200">
              <a:buFont typeface="+mj-lt"/>
              <a:buAutoNum type="arabicPeriod"/>
            </a:pPr>
            <a:r>
              <a:rPr lang="en-IN" sz="1800" dirty="0"/>
              <a:t>6. A strong conviction that one has the typical feelings and reactions of   the other gender (or some alternative gender different from one's assigned gender)</a:t>
            </a:r>
          </a:p>
          <a:p>
            <a:pPr marL="971550" lvl="1" indent="-514350">
              <a:buAutoNum type="arabicPeriod"/>
            </a:pPr>
            <a:endParaRPr lang="en-IN" sz="2000" dirty="0"/>
          </a:p>
        </p:txBody>
      </p:sp>
    </p:spTree>
    <p:extLst>
      <p:ext uri="{BB962C8B-B14F-4D97-AF65-F5344CB8AC3E}">
        <p14:creationId xmlns:p14="http://schemas.microsoft.com/office/powerpoint/2010/main" val="1342127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F5BB-411D-4DCB-BEFF-5F667F2C8386}"/>
              </a:ext>
            </a:extLst>
          </p:cNvPr>
          <p:cNvSpPr>
            <a:spLocks noGrp="1"/>
          </p:cNvSpPr>
          <p:nvPr>
            <p:ph type="title"/>
          </p:nvPr>
        </p:nvSpPr>
        <p:spPr>
          <a:xfrm flipV="1">
            <a:off x="2521526" y="-762000"/>
            <a:ext cx="8832273" cy="207818"/>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D2C7C6BA-1AE4-40D8-8E4B-9048CCFC1F16}"/>
              </a:ext>
            </a:extLst>
          </p:cNvPr>
          <p:cNvSpPr>
            <a:spLocks noGrp="1"/>
          </p:cNvSpPr>
          <p:nvPr>
            <p:ph idx="1"/>
          </p:nvPr>
        </p:nvSpPr>
        <p:spPr>
          <a:xfrm>
            <a:off x="318654" y="0"/>
            <a:ext cx="11554691" cy="6338046"/>
          </a:xfrm>
        </p:spPr>
        <p:txBody>
          <a:bodyPr>
            <a:normAutofit/>
          </a:bodyPr>
          <a:lstStyle/>
          <a:p>
            <a:pPr marL="457200" lvl="1" indent="0">
              <a:buNone/>
            </a:pPr>
            <a:endParaRPr lang="en-IN" sz="1800" dirty="0"/>
          </a:p>
          <a:p>
            <a:pPr marL="0" indent="0">
              <a:buNone/>
            </a:pPr>
            <a:r>
              <a:rPr lang="en-IN" sz="2000" dirty="0"/>
              <a:t>B. The condition is associated with clinically significant distress or impairment in social, occupational, or other important areas of functioning.</a:t>
            </a:r>
          </a:p>
          <a:p>
            <a:pPr marL="0" indent="0">
              <a:buNone/>
            </a:pPr>
            <a:r>
              <a:rPr lang="en-IN" sz="2000" dirty="0"/>
              <a:t> </a:t>
            </a:r>
          </a:p>
          <a:p>
            <a:pPr marL="0" indent="0">
              <a:buNone/>
            </a:pPr>
            <a:r>
              <a:rPr lang="en-IN" b="1" i="1" u="sng" dirty="0" err="1"/>
              <a:t>Posttransition</a:t>
            </a:r>
            <a:r>
              <a:rPr lang="en-IN" sz="2000" dirty="0"/>
              <a:t>: </a:t>
            </a:r>
          </a:p>
          <a:p>
            <a:pPr marL="0" indent="0">
              <a:buNone/>
            </a:pPr>
            <a:r>
              <a:rPr lang="en-IN" sz="2000" dirty="0"/>
              <a:t>The individual has transitioned to full-time living in the desired gender (with or without legalization of gender change) and has undergone (or is preparing to have) at least one cross-sex medical procedure or treatment regimen-namely, regular cross-sex hormone treatment or gender reassignment surgery confirming the desired gender (e.g., penectomy, vaginoplasty in a natal male; mastectomy or phalloplasty in a natal female</a:t>
            </a:r>
            <a:r>
              <a:rPr lang="en-IN" sz="3200" dirty="0"/>
              <a:t>.</a:t>
            </a:r>
          </a:p>
        </p:txBody>
      </p:sp>
    </p:spTree>
    <p:extLst>
      <p:ext uri="{BB962C8B-B14F-4D97-AF65-F5344CB8AC3E}">
        <p14:creationId xmlns:p14="http://schemas.microsoft.com/office/powerpoint/2010/main" val="1653448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4D97F-A8BA-4370-B9F7-27BABD81FE98}"/>
              </a:ext>
            </a:extLst>
          </p:cNvPr>
          <p:cNvSpPr>
            <a:spLocks noGrp="1"/>
          </p:cNvSpPr>
          <p:nvPr>
            <p:ph type="ctrTitle"/>
          </p:nvPr>
        </p:nvSpPr>
        <p:spPr>
          <a:xfrm>
            <a:off x="0" y="162561"/>
            <a:ext cx="5486400" cy="1341119"/>
          </a:xfrm>
        </p:spPr>
        <p:txBody>
          <a:bodyPr>
            <a:normAutofit fontScale="90000"/>
          </a:bodyPr>
          <a:lstStyle/>
          <a:p>
            <a:br>
              <a:rPr lang="en-IN" b="1" u="sng" dirty="0"/>
            </a:br>
            <a:endParaRPr lang="en-IN" dirty="0"/>
          </a:p>
        </p:txBody>
      </p:sp>
      <p:sp>
        <p:nvSpPr>
          <p:cNvPr id="3" name="Subtitle 2">
            <a:extLst>
              <a:ext uri="{FF2B5EF4-FFF2-40B4-BE49-F238E27FC236}">
                <a16:creationId xmlns:a16="http://schemas.microsoft.com/office/drawing/2014/main" id="{6615E8A2-245E-445F-AAA9-E29391176B3D}"/>
              </a:ext>
            </a:extLst>
          </p:cNvPr>
          <p:cNvSpPr>
            <a:spLocks noGrp="1"/>
          </p:cNvSpPr>
          <p:nvPr>
            <p:ph type="subTitle" idx="1"/>
          </p:nvPr>
        </p:nvSpPr>
        <p:spPr>
          <a:xfrm>
            <a:off x="944880" y="675799"/>
            <a:ext cx="9225280" cy="6019640"/>
          </a:xfrm>
        </p:spPr>
        <p:txBody>
          <a:bodyPr>
            <a:normAutofit fontScale="32500" lnSpcReduction="20000"/>
          </a:bodyPr>
          <a:lstStyle/>
          <a:p>
            <a:pPr marL="0" indent="0" algn="l">
              <a:buNone/>
            </a:pPr>
            <a:r>
              <a:rPr lang="en-IN" sz="16000" b="1" u="sng" dirty="0">
                <a:solidFill>
                  <a:schemeClr val="tx1"/>
                </a:solidFill>
              </a:rPr>
              <a:t>Differential Diagnosis of Children </a:t>
            </a:r>
          </a:p>
          <a:p>
            <a:pPr algn="l"/>
            <a:endParaRPr lang="en-IN" sz="7200" dirty="0">
              <a:solidFill>
                <a:schemeClr val="tx1"/>
              </a:solidFill>
            </a:endParaRPr>
          </a:p>
          <a:p>
            <a:pPr marL="857250" indent="-857250" algn="l">
              <a:buFont typeface="Arial" panose="020B0604020202020204" pitchFamily="34" charset="0"/>
              <a:buChar char="•"/>
            </a:pPr>
            <a:r>
              <a:rPr lang="en-IN" sz="7200" dirty="0">
                <a:solidFill>
                  <a:schemeClr val="tx1"/>
                </a:solidFill>
              </a:rPr>
              <a:t>Children with gender dysphoria make repeated statements about a desire to be or belief that they are another gender. </a:t>
            </a:r>
          </a:p>
          <a:p>
            <a:pPr marL="857250" indent="-857250" algn="l">
              <a:buFont typeface="Arial" panose="020B0604020202020204" pitchFamily="34" charset="0"/>
              <a:buChar char="•"/>
            </a:pPr>
            <a:r>
              <a:rPr lang="en-IN" sz="7200" dirty="0">
                <a:solidFill>
                  <a:schemeClr val="tx1"/>
                </a:solidFill>
              </a:rPr>
              <a:t>Other gender nonconforming children may make these statements for short periods but not repeatedly, or may not make these types of statements, and may instead prefer clothing and </a:t>
            </a:r>
            <a:r>
              <a:rPr lang="en-IN" sz="7200" dirty="0" err="1">
                <a:solidFill>
                  <a:schemeClr val="tx1"/>
                </a:solidFill>
              </a:rPr>
              <a:t>behaviors</a:t>
            </a:r>
            <a:r>
              <a:rPr lang="en-IN" sz="7200" dirty="0">
                <a:solidFill>
                  <a:schemeClr val="tx1"/>
                </a:solidFill>
              </a:rPr>
              <a:t> associated with another gender, but show contentment with their birth-assigned gender.</a:t>
            </a:r>
          </a:p>
          <a:p>
            <a:pPr marL="857250" indent="-857250" algn="l">
              <a:buFont typeface="Arial" panose="020B0604020202020204" pitchFamily="34" charset="0"/>
              <a:buChar char="•"/>
            </a:pPr>
            <a:r>
              <a:rPr lang="en-IN" sz="7200" dirty="0">
                <a:solidFill>
                  <a:schemeClr val="tx1"/>
                </a:solidFill>
              </a:rPr>
              <a:t>The diagnosis of gender dysphoria no longer excludes intersex people</a:t>
            </a:r>
          </a:p>
          <a:p>
            <a:pPr marL="857250" indent="-857250" algn="l">
              <a:buFont typeface="Arial" panose="020B0604020202020204" pitchFamily="34" charset="0"/>
              <a:buChar char="•"/>
            </a:pPr>
            <a:r>
              <a:rPr lang="en-IN" sz="7200" dirty="0">
                <a:solidFill>
                  <a:schemeClr val="tx1"/>
                </a:solidFill>
              </a:rPr>
              <a:t>A medical history is important to distinguish between those children with intersex conditions and those without</a:t>
            </a:r>
            <a:r>
              <a:rPr lang="en-IN" sz="7200" dirty="0"/>
              <a:t>.</a:t>
            </a:r>
          </a:p>
          <a:p>
            <a:endParaRPr lang="en-IN" dirty="0"/>
          </a:p>
        </p:txBody>
      </p:sp>
    </p:spTree>
    <p:extLst>
      <p:ext uri="{BB962C8B-B14F-4D97-AF65-F5344CB8AC3E}">
        <p14:creationId xmlns:p14="http://schemas.microsoft.com/office/powerpoint/2010/main" val="2032332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9E51-54BE-4190-9C86-5A7CC9AF9B49}"/>
              </a:ext>
            </a:extLst>
          </p:cNvPr>
          <p:cNvSpPr>
            <a:spLocks noGrp="1"/>
          </p:cNvSpPr>
          <p:nvPr>
            <p:ph type="title"/>
          </p:nvPr>
        </p:nvSpPr>
        <p:spPr>
          <a:xfrm>
            <a:off x="838200" y="365126"/>
            <a:ext cx="10515600" cy="612028"/>
          </a:xfrm>
        </p:spPr>
        <p:txBody>
          <a:bodyPr>
            <a:normAutofit/>
          </a:bodyPr>
          <a:lstStyle/>
          <a:p>
            <a:r>
              <a:rPr lang="en-IN" sz="3200" b="1" u="sng" dirty="0"/>
              <a:t>Differential Diagnosis of Adolescents and Adults </a:t>
            </a:r>
          </a:p>
        </p:txBody>
      </p:sp>
      <p:sp>
        <p:nvSpPr>
          <p:cNvPr id="3" name="Content Placeholder 2">
            <a:extLst>
              <a:ext uri="{FF2B5EF4-FFF2-40B4-BE49-F238E27FC236}">
                <a16:creationId xmlns:a16="http://schemas.microsoft.com/office/drawing/2014/main" id="{C36469A4-ADE9-48B1-A79E-4CA37E54F2DF}"/>
              </a:ext>
            </a:extLst>
          </p:cNvPr>
          <p:cNvSpPr>
            <a:spLocks noGrp="1"/>
          </p:cNvSpPr>
          <p:nvPr>
            <p:ph idx="1"/>
          </p:nvPr>
        </p:nvSpPr>
        <p:spPr>
          <a:xfrm>
            <a:off x="838200" y="1237129"/>
            <a:ext cx="10515600" cy="4939834"/>
          </a:xfrm>
        </p:spPr>
        <p:txBody>
          <a:bodyPr>
            <a:normAutofit fontScale="92500" lnSpcReduction="10000"/>
          </a:bodyPr>
          <a:lstStyle/>
          <a:p>
            <a:r>
              <a:rPr lang="en-IN" sz="2400" b="1" dirty="0"/>
              <a:t>Transgender or gender nonconforming people</a:t>
            </a:r>
            <a:r>
              <a:rPr lang="en-IN" sz="2000" dirty="0"/>
              <a:t>: Person with gender dysphoria experience clinical distress or impairment related to their gender identity. Transgender or gender nonconforming people are not clinically distressed by their gender identities. </a:t>
            </a:r>
          </a:p>
          <a:p>
            <a:r>
              <a:rPr lang="en-IN" sz="2400" b="1" dirty="0"/>
              <a:t>Schizophrenia</a:t>
            </a:r>
            <a:r>
              <a:rPr lang="en-IN" sz="2000" dirty="0"/>
              <a:t>: Mental illnesses in which transgender identity may be a component of delusional thinking. This is extremely rare and can be differentiated from transgender identity or gender dysphoria through the diminishment of transgender feelings with the successful treatment of psychosis versus the persistence of these feelings in periods that are psychosis free</a:t>
            </a:r>
          </a:p>
          <a:p>
            <a:r>
              <a:rPr lang="en-IN" sz="2400" b="1" dirty="0"/>
              <a:t>Body </a:t>
            </a:r>
            <a:r>
              <a:rPr lang="en-IN" sz="2400" b="1" dirty="0" err="1"/>
              <a:t>dysmorphic</a:t>
            </a:r>
            <a:r>
              <a:rPr lang="en-IN" sz="2400" b="1" dirty="0"/>
              <a:t> disorder</a:t>
            </a:r>
            <a:r>
              <a:rPr lang="en-IN" sz="2000" dirty="0"/>
              <a:t>: Desire to change gendered body parts. Those with body </a:t>
            </a:r>
            <a:r>
              <a:rPr lang="en-IN" sz="2000" dirty="0" err="1"/>
              <a:t>dysmorphic</a:t>
            </a:r>
            <a:r>
              <a:rPr lang="en-IN" sz="2000" dirty="0"/>
              <a:t> disorder focus on a body part because of a belief that it is abnormal, rather than due to a desire to change their assigned gender. </a:t>
            </a:r>
          </a:p>
          <a:p>
            <a:r>
              <a:rPr lang="en-IN" sz="2400" b="1" dirty="0" err="1"/>
              <a:t>Transvestic</a:t>
            </a:r>
            <a:r>
              <a:rPr lang="en-IN" sz="2400" b="1" dirty="0"/>
              <a:t> disorder</a:t>
            </a:r>
            <a:r>
              <a:rPr lang="en-IN" sz="2000" dirty="0"/>
              <a:t>: Which is defined as recurrent and intense sexual arousal from cross-dressing that causes clinically significant distress or impairment. This diagnosis is differentiated from gender </a:t>
            </a:r>
            <a:r>
              <a:rPr lang="en-IN" sz="2000" dirty="0" err="1"/>
              <a:t>dysphoria</a:t>
            </a:r>
            <a:r>
              <a:rPr lang="en-IN" sz="2000" dirty="0"/>
              <a:t> by the patient's gender identity being consistent with their gender assigned at birth, and by sexual excitement linked to cross-dressing coming to interfere with the person's life. </a:t>
            </a:r>
          </a:p>
          <a:p>
            <a:endParaRPr lang="en-IN" sz="2000" dirty="0"/>
          </a:p>
          <a:p>
            <a:endParaRPr lang="en-IN" sz="2000" dirty="0"/>
          </a:p>
        </p:txBody>
      </p:sp>
    </p:spTree>
    <p:extLst>
      <p:ext uri="{BB962C8B-B14F-4D97-AF65-F5344CB8AC3E}">
        <p14:creationId xmlns:p14="http://schemas.microsoft.com/office/powerpoint/2010/main" val="47159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D2047-0D23-483C-AA31-C0DDD8F99656}"/>
              </a:ext>
            </a:extLst>
          </p:cNvPr>
          <p:cNvSpPr>
            <a:spLocks noGrp="1"/>
          </p:cNvSpPr>
          <p:nvPr>
            <p:ph type="title"/>
          </p:nvPr>
        </p:nvSpPr>
        <p:spPr>
          <a:xfrm>
            <a:off x="838200" y="365126"/>
            <a:ext cx="10515600" cy="540310"/>
          </a:xfrm>
        </p:spPr>
        <p:txBody>
          <a:bodyPr>
            <a:normAutofit fontScale="90000"/>
          </a:bodyPr>
          <a:lstStyle/>
          <a:p>
            <a:r>
              <a:rPr lang="en-IN" sz="3600" b="1" u="sng" dirty="0"/>
              <a:t>COURSE AND PROGNOSIS IN CHILDREN </a:t>
            </a:r>
          </a:p>
        </p:txBody>
      </p:sp>
      <p:sp>
        <p:nvSpPr>
          <p:cNvPr id="3" name="Content Placeholder 2">
            <a:extLst>
              <a:ext uri="{FF2B5EF4-FFF2-40B4-BE49-F238E27FC236}">
                <a16:creationId xmlns:a16="http://schemas.microsoft.com/office/drawing/2014/main" id="{65D55031-4360-4E05-942B-48070F7AD211}"/>
              </a:ext>
            </a:extLst>
          </p:cNvPr>
          <p:cNvSpPr>
            <a:spLocks noGrp="1"/>
          </p:cNvSpPr>
          <p:nvPr>
            <p:ph idx="1"/>
          </p:nvPr>
        </p:nvSpPr>
        <p:spPr>
          <a:xfrm>
            <a:off x="838200" y="1164814"/>
            <a:ext cx="10647218" cy="5083269"/>
          </a:xfrm>
        </p:spPr>
        <p:txBody>
          <a:bodyPr>
            <a:normAutofit lnSpcReduction="10000"/>
          </a:bodyPr>
          <a:lstStyle/>
          <a:p>
            <a:r>
              <a:rPr lang="en-IN" sz="2000" dirty="0"/>
              <a:t>Children begin to develop a sense of their gender identity around age 3. </a:t>
            </a:r>
          </a:p>
          <a:p>
            <a:r>
              <a:rPr lang="en-IN" sz="2000" dirty="0"/>
              <a:t>At this point they may develop gendered </a:t>
            </a:r>
            <a:r>
              <a:rPr lang="en-IN" sz="2000" dirty="0" err="1"/>
              <a:t>behaviors</a:t>
            </a:r>
            <a:r>
              <a:rPr lang="en-IN" sz="2000" dirty="0"/>
              <a:t> and interests, and some may begin to express a desire to be another gender. </a:t>
            </a:r>
          </a:p>
          <a:p>
            <a:r>
              <a:rPr lang="en-IN" sz="2000" dirty="0"/>
              <a:t>Around school age children are first brought for clinical consultations, as this is when they begin to interact heavily with classmates and to be scrutinized by adults other than their caregivers. </a:t>
            </a:r>
          </a:p>
          <a:p>
            <a:r>
              <a:rPr lang="en-IN" sz="2000" dirty="0"/>
              <a:t>Approaching puberty, many children diagnosed with gender dysphoria begin to show increased levels of anxiety related to anticipated changes to their bodies. </a:t>
            </a:r>
          </a:p>
          <a:p>
            <a:r>
              <a:rPr lang="en-IN" sz="2000" dirty="0"/>
              <a:t>Children diagnosed with gender dysphoria do not necessarily grow up to identify as transgender adults</a:t>
            </a:r>
          </a:p>
          <a:p>
            <a:r>
              <a:rPr lang="en-IN" sz="2000" dirty="0"/>
              <a:t>More than half of those diagnosed with gender identity disorder later identify with their birth-assigned gender once they reach adulthood. </a:t>
            </a:r>
          </a:p>
          <a:p>
            <a:r>
              <a:rPr lang="en-IN" sz="2000" dirty="0"/>
              <a:t>Those children who do identify as transgender as adults have been shown to have more extreme gender dysphoria as children.</a:t>
            </a:r>
          </a:p>
          <a:p>
            <a:pPr marL="0" indent="0">
              <a:buNone/>
            </a:pPr>
            <a:endParaRPr lang="en-IN" sz="2000" dirty="0"/>
          </a:p>
        </p:txBody>
      </p:sp>
    </p:spTree>
    <p:extLst>
      <p:ext uri="{BB962C8B-B14F-4D97-AF65-F5344CB8AC3E}">
        <p14:creationId xmlns:p14="http://schemas.microsoft.com/office/powerpoint/2010/main" val="2630316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3CBB2-46B5-42E7-AD46-3BCE88947149}"/>
              </a:ext>
            </a:extLst>
          </p:cNvPr>
          <p:cNvSpPr>
            <a:spLocks noGrp="1"/>
          </p:cNvSpPr>
          <p:nvPr>
            <p:ph type="title"/>
          </p:nvPr>
        </p:nvSpPr>
        <p:spPr>
          <a:xfrm>
            <a:off x="838200" y="365125"/>
            <a:ext cx="10515600" cy="477557"/>
          </a:xfrm>
        </p:spPr>
        <p:txBody>
          <a:bodyPr>
            <a:normAutofit fontScale="90000"/>
          </a:bodyPr>
          <a:lstStyle/>
          <a:p>
            <a:r>
              <a:rPr lang="en-IN" sz="3200" b="1" u="sng" dirty="0"/>
              <a:t>COURSE AND PROGNOSIS IN ADULTS </a:t>
            </a:r>
          </a:p>
        </p:txBody>
      </p:sp>
      <p:sp>
        <p:nvSpPr>
          <p:cNvPr id="3" name="Content Placeholder 2">
            <a:extLst>
              <a:ext uri="{FF2B5EF4-FFF2-40B4-BE49-F238E27FC236}">
                <a16:creationId xmlns:a16="http://schemas.microsoft.com/office/drawing/2014/main" id="{97B3D39D-99DB-4607-8E5C-AEFFB6A056CB}"/>
              </a:ext>
            </a:extLst>
          </p:cNvPr>
          <p:cNvSpPr>
            <a:spLocks noGrp="1"/>
          </p:cNvSpPr>
          <p:nvPr>
            <p:ph idx="1"/>
          </p:nvPr>
        </p:nvSpPr>
        <p:spPr>
          <a:xfrm>
            <a:off x="838200" y="1156447"/>
            <a:ext cx="10515600" cy="5590717"/>
          </a:xfrm>
        </p:spPr>
        <p:txBody>
          <a:bodyPr>
            <a:noAutofit/>
          </a:bodyPr>
          <a:lstStyle/>
          <a:p>
            <a:r>
              <a:rPr lang="en-IN" dirty="0"/>
              <a:t>Some people diagnosed with gender dysphoria as adults recall the continuous development of transgender identity since childhood. </a:t>
            </a:r>
          </a:p>
          <a:p>
            <a:r>
              <a:rPr lang="en-IN" dirty="0"/>
              <a:t>Some have periods of hiding their gender identity, many entering into stereotypic activities and employment in order to convince themselves and others that they do not have gender nonconforming identities. </a:t>
            </a:r>
          </a:p>
          <a:p>
            <a:r>
              <a:rPr lang="en-IN" dirty="0"/>
              <a:t>Others do not recall gender identity issues during childhood. </a:t>
            </a:r>
          </a:p>
          <a:p>
            <a:endParaRPr lang="en-IN" sz="2000" dirty="0"/>
          </a:p>
        </p:txBody>
      </p:sp>
    </p:spTree>
    <p:extLst>
      <p:ext uri="{BB962C8B-B14F-4D97-AF65-F5344CB8AC3E}">
        <p14:creationId xmlns:p14="http://schemas.microsoft.com/office/powerpoint/2010/main" val="3809810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AB44-D197-4F1F-B37F-2CC5B163AD83}"/>
              </a:ext>
            </a:extLst>
          </p:cNvPr>
          <p:cNvSpPr>
            <a:spLocks noGrp="1"/>
          </p:cNvSpPr>
          <p:nvPr>
            <p:ph type="title"/>
          </p:nvPr>
        </p:nvSpPr>
        <p:spPr>
          <a:xfrm>
            <a:off x="838200" y="365126"/>
            <a:ext cx="10515600" cy="764428"/>
          </a:xfrm>
        </p:spPr>
        <p:txBody>
          <a:bodyPr>
            <a:normAutofit/>
          </a:bodyPr>
          <a:lstStyle/>
          <a:p>
            <a:r>
              <a:rPr lang="en-IN" sz="3200" b="1" u="sng" dirty="0"/>
              <a:t>TREATMENT</a:t>
            </a:r>
          </a:p>
        </p:txBody>
      </p:sp>
      <p:sp>
        <p:nvSpPr>
          <p:cNvPr id="3" name="Content Placeholder 2">
            <a:extLst>
              <a:ext uri="{FF2B5EF4-FFF2-40B4-BE49-F238E27FC236}">
                <a16:creationId xmlns:a16="http://schemas.microsoft.com/office/drawing/2014/main" id="{A5B57715-18E3-42E2-B852-4FA715C911DF}"/>
              </a:ext>
            </a:extLst>
          </p:cNvPr>
          <p:cNvSpPr>
            <a:spLocks noGrp="1"/>
          </p:cNvSpPr>
          <p:nvPr>
            <p:ph idx="1"/>
          </p:nvPr>
        </p:nvSpPr>
        <p:spPr>
          <a:xfrm>
            <a:off x="720436" y="1129554"/>
            <a:ext cx="10633364" cy="5728445"/>
          </a:xfrm>
        </p:spPr>
        <p:txBody>
          <a:bodyPr>
            <a:normAutofit/>
          </a:bodyPr>
          <a:lstStyle/>
          <a:p>
            <a:pPr marL="0" indent="0">
              <a:buNone/>
            </a:pPr>
            <a:r>
              <a:rPr lang="en-IN" sz="2000" b="1" u="sng" dirty="0"/>
              <a:t>Children </a:t>
            </a:r>
          </a:p>
          <a:p>
            <a:r>
              <a:rPr lang="en-IN" sz="1600" dirty="0"/>
              <a:t>Treatment of gender identity issues in children consists of individual, family, and group therapy that guides children in exploring their gendered interests and identities. </a:t>
            </a:r>
          </a:p>
          <a:p>
            <a:r>
              <a:rPr lang="en-IN" sz="1600" dirty="0"/>
              <a:t>Some providers practice reparative, or conversion therapy, which attempts to change a person's gender identity or sexual orientation.</a:t>
            </a:r>
          </a:p>
          <a:p>
            <a:pPr marL="0" indent="0">
              <a:buNone/>
            </a:pPr>
            <a:r>
              <a:rPr lang="en-IN" sz="2400" b="1" u="sng" dirty="0"/>
              <a:t>Adolescents </a:t>
            </a:r>
          </a:p>
          <a:p>
            <a:r>
              <a:rPr lang="en-IN" sz="1600" dirty="0"/>
              <a:t>As gender-nonconforming children approach puberty, some show intense fear and preoccupation related to the physical changes they anticipate or are beginning to experience. </a:t>
            </a:r>
          </a:p>
          <a:p>
            <a:r>
              <a:rPr lang="en-IN" sz="1600" dirty="0"/>
              <a:t>In addition to psychotherapy, many clinicians use puberty-blocking medications. </a:t>
            </a:r>
          </a:p>
          <a:p>
            <a:r>
              <a:rPr lang="en-IN" sz="1600" dirty="0"/>
              <a:t>Puberty-blocking medications are gonadotropin-releasing hormone ( GnRH) agonists that can be used to temporarily block the release of hormones that lead to secondary sex characteristics, giving adolescents and their families time to reflect on the best options moving forward.</a:t>
            </a:r>
          </a:p>
          <a:p>
            <a:pPr marL="0" indent="0">
              <a:buNone/>
            </a:pPr>
            <a:r>
              <a:rPr lang="en-IN" sz="2000" b="1" u="sng" dirty="0"/>
              <a:t>Adults </a:t>
            </a:r>
          </a:p>
          <a:p>
            <a:r>
              <a:rPr lang="en-IN" sz="1600" dirty="0"/>
              <a:t>Treatment of adults who identify as transgender may include psychotherapy to explore gender issues, hormonal treatment, and surgical treatment. </a:t>
            </a:r>
          </a:p>
          <a:p>
            <a:r>
              <a:rPr lang="en-IN" sz="1600" dirty="0"/>
              <a:t>Hormonal and surgical interventions may decrease depression and improve quality of life for such persons</a:t>
            </a:r>
          </a:p>
        </p:txBody>
      </p:sp>
    </p:spTree>
    <p:extLst>
      <p:ext uri="{BB962C8B-B14F-4D97-AF65-F5344CB8AC3E}">
        <p14:creationId xmlns:p14="http://schemas.microsoft.com/office/powerpoint/2010/main" val="137036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EBF7-F201-41F7-93FC-7EE3462ADFC4}"/>
              </a:ext>
            </a:extLst>
          </p:cNvPr>
          <p:cNvSpPr>
            <a:spLocks noGrp="1"/>
          </p:cNvSpPr>
          <p:nvPr>
            <p:ph type="title"/>
          </p:nvPr>
        </p:nvSpPr>
        <p:spPr>
          <a:xfrm>
            <a:off x="838200" y="365126"/>
            <a:ext cx="10515600" cy="665816"/>
          </a:xfrm>
        </p:spPr>
        <p:txBody>
          <a:bodyPr>
            <a:normAutofit fontScale="90000"/>
          </a:bodyPr>
          <a:lstStyle/>
          <a:p>
            <a:r>
              <a:rPr lang="en-IN" sz="4000" b="1" u="sng" dirty="0"/>
              <a:t>Gender </a:t>
            </a:r>
            <a:r>
              <a:rPr lang="en-IN" sz="4000" b="1" u="sng" dirty="0" err="1"/>
              <a:t>Dysphoria</a:t>
            </a:r>
            <a:r>
              <a:rPr lang="en-IN" sz="4000" b="1" u="sng" dirty="0"/>
              <a:t> </a:t>
            </a:r>
          </a:p>
        </p:txBody>
      </p:sp>
      <p:sp>
        <p:nvSpPr>
          <p:cNvPr id="3" name="Content Placeholder 2">
            <a:extLst>
              <a:ext uri="{FF2B5EF4-FFF2-40B4-BE49-F238E27FC236}">
                <a16:creationId xmlns:a16="http://schemas.microsoft.com/office/drawing/2014/main" id="{55B58C9C-E8FE-4D2F-8341-A22AAEFAD153}"/>
              </a:ext>
            </a:extLst>
          </p:cNvPr>
          <p:cNvSpPr>
            <a:spLocks noGrp="1"/>
          </p:cNvSpPr>
          <p:nvPr>
            <p:ph idx="1"/>
          </p:nvPr>
        </p:nvSpPr>
        <p:spPr>
          <a:xfrm>
            <a:off x="838200" y="1246094"/>
            <a:ext cx="10515600" cy="4930869"/>
          </a:xfrm>
        </p:spPr>
        <p:txBody>
          <a:bodyPr>
            <a:normAutofit/>
          </a:bodyPr>
          <a:lstStyle/>
          <a:p>
            <a:r>
              <a:rPr lang="en-IN" sz="3200" b="1" dirty="0"/>
              <a:t>Gender identity </a:t>
            </a:r>
            <a:r>
              <a:rPr lang="en-IN" sz="3200" dirty="0"/>
              <a:t>refers to the sense one has of being male or female, which corresponds most often to the person's anatomical sex.</a:t>
            </a:r>
          </a:p>
          <a:p>
            <a:r>
              <a:rPr lang="en-IN" sz="3200" b="1" dirty="0"/>
              <a:t>Gender dysphoria </a:t>
            </a:r>
            <a:r>
              <a:rPr lang="en-IN" sz="3200" dirty="0"/>
              <a:t>refers to those persons with a marked incongruence between their experienced or expressed gender and the one they were assigned at birth.</a:t>
            </a:r>
          </a:p>
          <a:p>
            <a:r>
              <a:rPr lang="en-IN" sz="3200" dirty="0"/>
              <a:t>Previously known as gender identity disorder</a:t>
            </a:r>
            <a:r>
              <a:rPr lang="en-IN" sz="2000" dirty="0"/>
              <a:t>.</a:t>
            </a:r>
          </a:p>
          <a:p>
            <a:endParaRPr lang="en-IN" sz="2000" dirty="0"/>
          </a:p>
        </p:txBody>
      </p:sp>
    </p:spTree>
    <p:extLst>
      <p:ext uri="{BB962C8B-B14F-4D97-AF65-F5344CB8AC3E}">
        <p14:creationId xmlns:p14="http://schemas.microsoft.com/office/powerpoint/2010/main" val="497821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354D4-5892-491E-BD17-08835685CBDD}"/>
              </a:ext>
            </a:extLst>
          </p:cNvPr>
          <p:cNvSpPr>
            <a:spLocks noGrp="1"/>
          </p:cNvSpPr>
          <p:nvPr>
            <p:ph idx="1"/>
          </p:nvPr>
        </p:nvSpPr>
        <p:spPr>
          <a:xfrm>
            <a:off x="838200" y="941294"/>
            <a:ext cx="10515600" cy="5235669"/>
          </a:xfrm>
        </p:spPr>
        <p:txBody>
          <a:bodyPr>
            <a:normAutofit lnSpcReduction="10000"/>
          </a:bodyPr>
          <a:lstStyle/>
          <a:p>
            <a:pPr marL="0" indent="0">
              <a:buNone/>
            </a:pPr>
            <a:r>
              <a:rPr lang="en-IN" sz="2000" b="1" u="sng" dirty="0"/>
              <a:t>Mental Health Treatment</a:t>
            </a:r>
          </a:p>
          <a:p>
            <a:r>
              <a:rPr lang="en-IN" sz="2000" dirty="0"/>
              <a:t>Psychotherapy</a:t>
            </a:r>
          </a:p>
          <a:p>
            <a:pPr marL="0" indent="0">
              <a:buNone/>
            </a:pPr>
            <a:r>
              <a:rPr lang="en-IN" sz="2000" b="1" u="sng" dirty="0"/>
              <a:t>Hormone </a:t>
            </a:r>
            <a:r>
              <a:rPr lang="en-IN" sz="2400" b="1" u="sng" dirty="0"/>
              <a:t>treatment</a:t>
            </a:r>
            <a:endParaRPr lang="en-IN" sz="2000" b="1" u="sng" dirty="0"/>
          </a:p>
          <a:p>
            <a:r>
              <a:rPr lang="en-IN" sz="2000" dirty="0"/>
              <a:t>For transgender men is primarily testosterone, usually taken by injection every week or every other week. </a:t>
            </a:r>
          </a:p>
          <a:p>
            <a:r>
              <a:rPr lang="en-IN" sz="2000" dirty="0"/>
              <a:t>Changes with testosterone therapy include </a:t>
            </a:r>
          </a:p>
          <a:p>
            <a:pPr lvl="1"/>
            <a:r>
              <a:rPr lang="en-IN" sz="1800" dirty="0"/>
              <a:t>Increased acne, muscle mass, and libido, as well as cessation of menses, usually within the first few months. </a:t>
            </a:r>
          </a:p>
          <a:p>
            <a:pPr lvl="1"/>
            <a:r>
              <a:rPr lang="en-IN" sz="1800" dirty="0"/>
              <a:t>Deepening of the voice, increased body hair, and enlargement of the clitoris. </a:t>
            </a:r>
          </a:p>
          <a:p>
            <a:r>
              <a:rPr lang="en-IN" sz="2000" dirty="0"/>
              <a:t>Monitoring includes </a:t>
            </a:r>
            <a:r>
              <a:rPr lang="en-IN" sz="2000" dirty="0" err="1"/>
              <a:t>hemoglobin</a:t>
            </a:r>
            <a:r>
              <a:rPr lang="en-IN" sz="2000" dirty="0"/>
              <a:t>/</a:t>
            </a:r>
            <a:r>
              <a:rPr lang="en-IN" sz="2000" dirty="0" err="1"/>
              <a:t>hematocrit</a:t>
            </a:r>
            <a:r>
              <a:rPr lang="en-IN" sz="2000" dirty="0"/>
              <a:t> levels (increase in red blood cell counts that can lead to stroke),routine liver function tests, cholesterol.</a:t>
            </a:r>
          </a:p>
          <a:p>
            <a:r>
              <a:rPr lang="en-IN" sz="2000" dirty="0"/>
              <a:t>Screen for diabetes, as testosterone treatment may increase the likelihood of lipid abnormalities and diabetes. </a:t>
            </a:r>
          </a:p>
          <a:p>
            <a:r>
              <a:rPr lang="en-IN" sz="2000" dirty="0"/>
              <a:t>Routinely counselling on fertility, as future fertility may be affected on testosterone</a:t>
            </a:r>
          </a:p>
          <a:p>
            <a:pPr marL="0" indent="0">
              <a:buNone/>
            </a:pPr>
            <a:endParaRPr lang="en-IN" dirty="0"/>
          </a:p>
        </p:txBody>
      </p:sp>
    </p:spTree>
    <p:extLst>
      <p:ext uri="{BB962C8B-B14F-4D97-AF65-F5344CB8AC3E}">
        <p14:creationId xmlns:p14="http://schemas.microsoft.com/office/powerpoint/2010/main" val="1467579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ADBB65-7A56-49BC-A052-AC5AEF046A19}"/>
              </a:ext>
            </a:extLst>
          </p:cNvPr>
          <p:cNvSpPr>
            <a:spLocks noGrp="1"/>
          </p:cNvSpPr>
          <p:nvPr>
            <p:ph idx="1"/>
          </p:nvPr>
        </p:nvSpPr>
        <p:spPr>
          <a:xfrm>
            <a:off x="838200" y="717176"/>
            <a:ext cx="10633364" cy="5905297"/>
          </a:xfrm>
        </p:spPr>
        <p:txBody>
          <a:bodyPr>
            <a:normAutofit/>
          </a:bodyPr>
          <a:lstStyle/>
          <a:p>
            <a:r>
              <a:rPr lang="en-IN" sz="1800" dirty="0"/>
              <a:t>Transgender women may take </a:t>
            </a:r>
            <a:r>
              <a:rPr lang="en-IN" sz="1800" dirty="0" err="1"/>
              <a:t>estrogen</a:t>
            </a:r>
            <a:r>
              <a:rPr lang="en-IN" sz="1800" dirty="0"/>
              <a:t>, testosterone-blockers, or progesterone, often in combination. </a:t>
            </a:r>
          </a:p>
          <a:p>
            <a:r>
              <a:rPr lang="en-IN" sz="1800" dirty="0"/>
              <a:t>These hormones can cause </a:t>
            </a:r>
          </a:p>
          <a:p>
            <a:pPr lvl="1"/>
            <a:r>
              <a:rPr lang="en-IN" sz="1600" dirty="0"/>
              <a:t>Softening of the skin and redistribution of fat, as well as breast growth.</a:t>
            </a:r>
          </a:p>
          <a:p>
            <a:pPr lvl="1"/>
            <a:r>
              <a:rPr lang="en-IN" sz="1600" dirty="0"/>
              <a:t>Sex drive, erections and ejaculation can decrease</a:t>
            </a:r>
          </a:p>
          <a:p>
            <a:pPr lvl="1"/>
            <a:r>
              <a:rPr lang="en-IN" sz="1600" dirty="0"/>
              <a:t>Body hair decrease</a:t>
            </a:r>
          </a:p>
          <a:p>
            <a:pPr lvl="1"/>
            <a:r>
              <a:rPr lang="en-IN" sz="1600" dirty="0"/>
              <a:t>No change in voice, as testosterone has permanently altered the vocal cords</a:t>
            </a:r>
          </a:p>
          <a:p>
            <a:r>
              <a:rPr lang="en-IN" sz="1800" dirty="0"/>
              <a:t>Those on </a:t>
            </a:r>
            <a:r>
              <a:rPr lang="en-IN" sz="1800" dirty="0" err="1"/>
              <a:t>estrogen</a:t>
            </a:r>
            <a:r>
              <a:rPr lang="en-IN" sz="1800" dirty="0"/>
              <a:t> should avoid cigarette smoking, as the combination can lead to increased risk of blood clots.</a:t>
            </a:r>
          </a:p>
          <a:p>
            <a:r>
              <a:rPr lang="en-IN" sz="1800" dirty="0"/>
              <a:t>Monitor Blood pressure, liver function, cholesterol and prolactin level</a:t>
            </a:r>
          </a:p>
          <a:p>
            <a:r>
              <a:rPr lang="en-IN" sz="1800" dirty="0"/>
              <a:t>Reproductive </a:t>
            </a:r>
            <a:r>
              <a:rPr lang="en-IN" sz="1800" dirty="0" err="1"/>
              <a:t>counseling</a:t>
            </a:r>
            <a:r>
              <a:rPr lang="en-IN" sz="1800" dirty="0"/>
              <a:t> is very important before beginning </a:t>
            </a:r>
            <a:r>
              <a:rPr lang="en-IN" sz="1800" dirty="0" err="1"/>
              <a:t>estrogen</a:t>
            </a:r>
            <a:r>
              <a:rPr lang="en-IN" sz="1800" dirty="0"/>
              <a:t> treatment because permanent sterility is almost always the outcome</a:t>
            </a:r>
          </a:p>
          <a:p>
            <a:pPr marL="0" indent="0">
              <a:buNone/>
            </a:pPr>
            <a:r>
              <a:rPr lang="en-IN" sz="2400" b="1" u="sng" dirty="0"/>
              <a:t>Surgery </a:t>
            </a:r>
          </a:p>
          <a:p>
            <a:r>
              <a:rPr lang="en-IN" sz="1800" dirty="0"/>
              <a:t>Fewer people undergo gender-related surgeries than take hormones. </a:t>
            </a:r>
          </a:p>
          <a:p>
            <a:r>
              <a:rPr lang="en-IN" sz="1800" dirty="0"/>
              <a:t>The most common type of surgery for both trans-men and trans-women is top surgery or chest surgery. Bottom surgery is less common. Facial feminization surgeries for trans-women</a:t>
            </a:r>
          </a:p>
          <a:p>
            <a:endParaRPr lang="en-IN" sz="1800" dirty="0"/>
          </a:p>
          <a:p>
            <a:endParaRPr lang="en-IN" sz="1800" dirty="0"/>
          </a:p>
          <a:p>
            <a:pPr lvl="1"/>
            <a:endParaRPr lang="en-IN" sz="1600" dirty="0"/>
          </a:p>
          <a:p>
            <a:pPr lvl="1"/>
            <a:endParaRPr lang="en-IN" sz="1600" dirty="0"/>
          </a:p>
          <a:p>
            <a:endParaRPr lang="en-IN" sz="1800" dirty="0"/>
          </a:p>
        </p:txBody>
      </p:sp>
    </p:spTree>
    <p:extLst>
      <p:ext uri="{BB962C8B-B14F-4D97-AF65-F5344CB8AC3E}">
        <p14:creationId xmlns:p14="http://schemas.microsoft.com/office/powerpoint/2010/main" val="554409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F6ABE6-7BC5-4693-8588-3DF32707300B}"/>
              </a:ext>
            </a:extLst>
          </p:cNvPr>
          <p:cNvSpPr>
            <a:spLocks noGrp="1"/>
          </p:cNvSpPr>
          <p:nvPr>
            <p:ph idx="1"/>
          </p:nvPr>
        </p:nvSpPr>
        <p:spPr>
          <a:xfrm>
            <a:off x="838200" y="690282"/>
            <a:ext cx="10515600" cy="5486681"/>
          </a:xfrm>
        </p:spPr>
        <p:txBody>
          <a:bodyPr>
            <a:normAutofit fontScale="92500" lnSpcReduction="10000"/>
          </a:bodyPr>
          <a:lstStyle/>
          <a:p>
            <a:pPr marL="0" indent="0">
              <a:buNone/>
            </a:pPr>
            <a:r>
              <a:rPr lang="en-IN" sz="2000" b="1" u="sng" dirty="0"/>
              <a:t>Other Specified gender dysphoria </a:t>
            </a:r>
          </a:p>
          <a:p>
            <a:r>
              <a:rPr lang="en-IN" sz="2000" dirty="0"/>
              <a:t>when the presentation causes clinically significant distress or impairment but does not meet the full criteria for gender dysphoria. </a:t>
            </a:r>
          </a:p>
          <a:p>
            <a:pPr marL="0" indent="0">
              <a:buNone/>
            </a:pPr>
            <a:r>
              <a:rPr lang="en-IN" sz="2000" b="1" u="sng" dirty="0"/>
              <a:t>Unspecified gender dysphoria</a:t>
            </a:r>
            <a:r>
              <a:rPr lang="en-IN" sz="2000" dirty="0"/>
              <a:t> </a:t>
            </a:r>
          </a:p>
          <a:p>
            <a:r>
              <a:rPr lang="en-IN" sz="2000" dirty="0"/>
              <a:t>when full criteria are not met and the clinician chooses not to specify why they are not met </a:t>
            </a:r>
          </a:p>
          <a:p>
            <a:r>
              <a:rPr lang="en-IN" sz="2000" b="1" dirty="0" err="1"/>
              <a:t>lntersex</a:t>
            </a:r>
            <a:r>
              <a:rPr lang="en-IN" sz="2000" b="1" dirty="0"/>
              <a:t> Conditions </a:t>
            </a:r>
            <a:r>
              <a:rPr lang="en-IN" sz="2000" dirty="0"/>
              <a:t>In which persons are born with anatomies that do not correspond with typical male or female bodies. </a:t>
            </a:r>
          </a:p>
          <a:p>
            <a:endParaRPr lang="en-IN" sz="2000" dirty="0"/>
          </a:p>
          <a:p>
            <a:r>
              <a:rPr lang="en-IN" sz="2000" b="1" u="sng" dirty="0"/>
              <a:t>(1) Congenital Adrenal Hyperplasia:</a:t>
            </a:r>
          </a:p>
          <a:p>
            <a:pPr lvl="1"/>
            <a:r>
              <a:rPr lang="en-IN" sz="2000" dirty="0"/>
              <a:t>Beginning prenatally</a:t>
            </a:r>
          </a:p>
          <a:p>
            <a:pPr lvl="1"/>
            <a:r>
              <a:rPr lang="en-IN" sz="2000" dirty="0"/>
              <a:t>An enzymatic defect in the production of adrenal cortisol,</a:t>
            </a:r>
          </a:p>
          <a:p>
            <a:pPr lvl="1"/>
            <a:r>
              <a:rPr lang="en-IN" sz="2000" dirty="0"/>
              <a:t>Leads to overproduction of adrenal androgens</a:t>
            </a:r>
          </a:p>
          <a:p>
            <a:pPr lvl="1"/>
            <a:r>
              <a:rPr lang="en-IN" sz="2000" dirty="0"/>
              <a:t>Chromosomes are XX, </a:t>
            </a:r>
            <a:r>
              <a:rPr lang="en-IN" sz="2000" dirty="0" err="1"/>
              <a:t>virilization</a:t>
            </a:r>
            <a:r>
              <a:rPr lang="en-IN" sz="2000" dirty="0"/>
              <a:t> of the female </a:t>
            </a:r>
            <a:r>
              <a:rPr lang="en-IN" sz="2000" dirty="0" err="1"/>
              <a:t>fetus</a:t>
            </a:r>
            <a:r>
              <a:rPr lang="en-IN" sz="2000" dirty="0"/>
              <a:t>. </a:t>
            </a:r>
          </a:p>
          <a:p>
            <a:pPr lvl="1"/>
            <a:r>
              <a:rPr lang="en-IN" sz="2000" dirty="0" err="1"/>
              <a:t>Postnatally</a:t>
            </a:r>
            <a:r>
              <a:rPr lang="en-IN" sz="2000" dirty="0"/>
              <a:t>, excessive adrenal androgen can be controlled by steroid administration</a:t>
            </a:r>
            <a:endParaRPr lang="en-IN" sz="1800" b="1" dirty="0"/>
          </a:p>
          <a:p>
            <a:endParaRPr lang="en-IN" sz="2000" dirty="0"/>
          </a:p>
        </p:txBody>
      </p:sp>
    </p:spTree>
    <p:extLst>
      <p:ext uri="{BB962C8B-B14F-4D97-AF65-F5344CB8AC3E}">
        <p14:creationId xmlns:p14="http://schemas.microsoft.com/office/powerpoint/2010/main" val="3797412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2C84D-CD23-4C0F-BD60-D68F64E249C7}"/>
              </a:ext>
            </a:extLst>
          </p:cNvPr>
          <p:cNvSpPr>
            <a:spLocks noGrp="1"/>
          </p:cNvSpPr>
          <p:nvPr>
            <p:ph idx="1"/>
          </p:nvPr>
        </p:nvSpPr>
        <p:spPr>
          <a:xfrm>
            <a:off x="838200" y="546847"/>
            <a:ext cx="10515600" cy="5630116"/>
          </a:xfrm>
        </p:spPr>
        <p:txBody>
          <a:bodyPr>
            <a:normAutofit fontScale="92500" lnSpcReduction="10000"/>
          </a:bodyPr>
          <a:lstStyle/>
          <a:p>
            <a:pPr lvl="1"/>
            <a:r>
              <a:rPr lang="en-IN" sz="2000" dirty="0"/>
              <a:t>The androgenization range from mild clitoral enlargement to external genitals that look like a normal scrotal sac, testes, and a penis, but behind these external genitals are a vagina and a uterus. </a:t>
            </a:r>
          </a:p>
          <a:p>
            <a:pPr lvl="1"/>
            <a:r>
              <a:rPr lang="en-IN" sz="2000" dirty="0"/>
              <a:t>Other parts of the body remain feminized.</a:t>
            </a:r>
          </a:p>
          <a:p>
            <a:pPr lvl="1"/>
            <a:r>
              <a:rPr lang="en-IN" sz="2000" dirty="0"/>
              <a:t>Most people with congenital adrenal hyperplasia are raised female, except in cases of extreme virilization. </a:t>
            </a:r>
          </a:p>
          <a:p>
            <a:r>
              <a:rPr lang="en-IN" sz="2000" dirty="0"/>
              <a:t>In those brought up female, about 5% show severe gender dysphoria, whereas about 12% of those assigned male are gender </a:t>
            </a:r>
            <a:r>
              <a:rPr lang="en-IN" sz="2000" dirty="0" err="1"/>
              <a:t>dysphoric</a:t>
            </a:r>
            <a:r>
              <a:rPr lang="en-IN" dirty="0"/>
              <a:t> </a:t>
            </a:r>
          </a:p>
          <a:p>
            <a:pPr marL="0" indent="0">
              <a:buNone/>
            </a:pPr>
            <a:r>
              <a:rPr lang="en-IN" sz="2000" b="1" u="sng" dirty="0"/>
              <a:t>(2)Androgen Insensitivity Syndrome(testicular feminization</a:t>
            </a:r>
            <a:r>
              <a:rPr lang="en-IN" sz="2000" dirty="0"/>
              <a:t>):</a:t>
            </a:r>
          </a:p>
          <a:p>
            <a:pPr lvl="1"/>
            <a:r>
              <a:rPr lang="en-IN" sz="1800" dirty="0"/>
              <a:t>Complete androgen insensitivity </a:t>
            </a:r>
          </a:p>
          <a:p>
            <a:pPr lvl="1"/>
            <a:r>
              <a:rPr lang="en-IN" sz="1800" dirty="0"/>
              <a:t>XY karyotype</a:t>
            </a:r>
          </a:p>
          <a:p>
            <a:pPr lvl="1"/>
            <a:r>
              <a:rPr lang="en-IN" sz="1800" dirty="0"/>
              <a:t>Tissue cells are unable to use testosterone or other androgens. </a:t>
            </a:r>
          </a:p>
          <a:p>
            <a:pPr lvl="1"/>
            <a:r>
              <a:rPr lang="en-IN" sz="1800" dirty="0"/>
              <a:t>Appears to be a normal female at birth and is raised as a girl. </a:t>
            </a:r>
          </a:p>
          <a:p>
            <a:pPr lvl="1"/>
            <a:r>
              <a:rPr lang="en-IN" sz="1800" dirty="0"/>
              <a:t>Later found to have </a:t>
            </a:r>
            <a:r>
              <a:rPr lang="en-IN" sz="1800" dirty="0" err="1"/>
              <a:t>cryptorchid</a:t>
            </a:r>
            <a:r>
              <a:rPr lang="en-IN" sz="1800" dirty="0"/>
              <a:t> testes, which produce the testosterone to which the tissues do not respond, and minimal or absent internal sexual organs. </a:t>
            </a:r>
          </a:p>
          <a:p>
            <a:pPr lvl="1"/>
            <a:r>
              <a:rPr lang="en-IN" sz="1800" dirty="0"/>
              <a:t>Secondary sex characteristics at puberty are female because of the small, but sufficient, amount of </a:t>
            </a:r>
            <a:r>
              <a:rPr lang="en-IN" sz="1800" dirty="0" err="1"/>
              <a:t>estrogens</a:t>
            </a:r>
            <a:r>
              <a:rPr lang="en-IN" sz="1800" dirty="0"/>
              <a:t>, which results from the conversion of testosterone into </a:t>
            </a:r>
            <a:r>
              <a:rPr lang="en-IN" sz="1800" dirty="0" err="1"/>
              <a:t>estradiol</a:t>
            </a:r>
            <a:endParaRPr lang="en-IN" sz="1600" dirty="0"/>
          </a:p>
          <a:p>
            <a:endParaRPr lang="en-IN" sz="2000" dirty="0"/>
          </a:p>
        </p:txBody>
      </p:sp>
    </p:spTree>
    <p:extLst>
      <p:ext uri="{BB962C8B-B14F-4D97-AF65-F5344CB8AC3E}">
        <p14:creationId xmlns:p14="http://schemas.microsoft.com/office/powerpoint/2010/main" val="2311755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F7DCB-BB21-4A22-9AFD-4A478099FE7B}"/>
              </a:ext>
            </a:extLst>
          </p:cNvPr>
          <p:cNvSpPr>
            <a:spLocks noGrp="1"/>
          </p:cNvSpPr>
          <p:nvPr>
            <p:ph type="title"/>
          </p:nvPr>
        </p:nvSpPr>
        <p:spPr>
          <a:xfrm>
            <a:off x="1579418" y="-637309"/>
            <a:ext cx="9774382" cy="49876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02407053-89D3-47E5-AEBF-B890B4BAE809}"/>
              </a:ext>
            </a:extLst>
          </p:cNvPr>
          <p:cNvSpPr>
            <a:spLocks noGrp="1"/>
          </p:cNvSpPr>
          <p:nvPr>
            <p:ph idx="1"/>
          </p:nvPr>
        </p:nvSpPr>
        <p:spPr>
          <a:xfrm>
            <a:off x="429491" y="578196"/>
            <a:ext cx="11416145" cy="6068291"/>
          </a:xfrm>
        </p:spPr>
        <p:txBody>
          <a:bodyPr>
            <a:normAutofit fontScale="92500" lnSpcReduction="20000"/>
          </a:bodyPr>
          <a:lstStyle/>
          <a:p>
            <a:pPr lvl="1"/>
            <a:r>
              <a:rPr lang="en-IN" sz="2000" dirty="0"/>
              <a:t>Sense themselves as females and are feminine, some experience gender conflicts and distress. </a:t>
            </a:r>
          </a:p>
          <a:p>
            <a:pPr lvl="1"/>
            <a:r>
              <a:rPr lang="en-IN" sz="2000" dirty="0"/>
              <a:t>In partial androgen insensitivity, persons may have a range of anatomical structures and gender identities. </a:t>
            </a:r>
          </a:p>
          <a:p>
            <a:pPr marL="0" indent="0">
              <a:buNone/>
            </a:pPr>
            <a:r>
              <a:rPr lang="en-IN" sz="2000" b="1" u="sng" dirty="0"/>
              <a:t>(3) TURNER'S SYNDROME</a:t>
            </a:r>
            <a:r>
              <a:rPr lang="en-IN" sz="2000" dirty="0"/>
              <a:t>:</a:t>
            </a:r>
          </a:p>
          <a:p>
            <a:pPr lvl="1"/>
            <a:r>
              <a:rPr lang="en-IN" sz="2000" dirty="0"/>
              <a:t>Sex karyotype is simply X. </a:t>
            </a:r>
          </a:p>
          <a:p>
            <a:pPr lvl="1"/>
            <a:r>
              <a:rPr lang="en-IN" sz="2000" dirty="0"/>
              <a:t>Gender identity is typically female</a:t>
            </a:r>
          </a:p>
          <a:p>
            <a:pPr lvl="1"/>
            <a:r>
              <a:rPr lang="en-IN" sz="2000" dirty="0"/>
              <a:t>female genitalia are short.</a:t>
            </a:r>
          </a:p>
          <a:p>
            <a:pPr lvl="1"/>
            <a:r>
              <a:rPr lang="en-IN" sz="2000" dirty="0"/>
              <a:t>shield-shaped chest and a webbed neck. </a:t>
            </a:r>
          </a:p>
          <a:p>
            <a:pPr lvl="1"/>
            <a:r>
              <a:rPr lang="en-IN" sz="2000" dirty="0"/>
              <a:t>Ovaries are dysfunctional, require exogenous </a:t>
            </a:r>
            <a:r>
              <a:rPr lang="en-IN" sz="2000" dirty="0" err="1"/>
              <a:t>estrogen</a:t>
            </a:r>
            <a:r>
              <a:rPr lang="en-IN" sz="2000" dirty="0"/>
              <a:t> to develop female secondary sex characteristics</a:t>
            </a:r>
          </a:p>
          <a:p>
            <a:pPr marL="0" indent="0">
              <a:buNone/>
            </a:pPr>
            <a:r>
              <a:rPr lang="en-IN" sz="2000" b="1" u="sng" dirty="0"/>
              <a:t>(4) KLINEFELTER's SYNDROME</a:t>
            </a:r>
            <a:r>
              <a:rPr lang="en-IN" sz="2000" dirty="0"/>
              <a:t>:</a:t>
            </a:r>
          </a:p>
          <a:p>
            <a:pPr lvl="1"/>
            <a:r>
              <a:rPr lang="en-IN" sz="2000" dirty="0"/>
              <a:t>Karyotype is XXY. </a:t>
            </a:r>
          </a:p>
          <a:p>
            <a:pPr lvl="1"/>
            <a:r>
              <a:rPr lang="en-IN" sz="2000" dirty="0"/>
              <a:t>At birth, appear to be normal males. </a:t>
            </a:r>
          </a:p>
          <a:p>
            <a:pPr lvl="1"/>
            <a:r>
              <a:rPr lang="en-IN" sz="2000" dirty="0"/>
              <a:t>Excessive </a:t>
            </a:r>
            <a:r>
              <a:rPr lang="en-IN" sz="2000" dirty="0" err="1"/>
              <a:t>gynecomastia</a:t>
            </a:r>
            <a:r>
              <a:rPr lang="en-IN" sz="2000" dirty="0"/>
              <a:t> may occur in adolescence. Testes are small, usually without sperm production. </a:t>
            </a:r>
          </a:p>
          <a:p>
            <a:pPr lvl="1"/>
            <a:r>
              <a:rPr lang="en-IN" sz="2000" dirty="0"/>
              <a:t>They are tall and body habitus is </a:t>
            </a:r>
            <a:r>
              <a:rPr lang="en-IN" sz="2000" dirty="0" err="1"/>
              <a:t>eunuchoid</a:t>
            </a:r>
            <a:r>
              <a:rPr lang="en-IN" sz="2000" dirty="0"/>
              <a:t>. </a:t>
            </a:r>
          </a:p>
          <a:p>
            <a:pPr lvl="1"/>
            <a:r>
              <a:rPr lang="en-IN" sz="2000" dirty="0"/>
              <a:t>higher rate of gender </a:t>
            </a:r>
            <a:r>
              <a:rPr lang="en-IN" sz="2000" dirty="0" err="1"/>
              <a:t>dysphoria</a:t>
            </a:r>
            <a:endParaRPr lang="en-IN" sz="1600" dirty="0"/>
          </a:p>
        </p:txBody>
      </p:sp>
    </p:spTree>
    <p:extLst>
      <p:ext uri="{BB962C8B-B14F-4D97-AF65-F5344CB8AC3E}">
        <p14:creationId xmlns:p14="http://schemas.microsoft.com/office/powerpoint/2010/main" val="4167085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AF34A3-2FA2-44F4-A47C-B56759BE7C48}"/>
              </a:ext>
            </a:extLst>
          </p:cNvPr>
          <p:cNvSpPr>
            <a:spLocks noGrp="1"/>
          </p:cNvSpPr>
          <p:nvPr>
            <p:ph idx="1"/>
          </p:nvPr>
        </p:nvSpPr>
        <p:spPr>
          <a:xfrm>
            <a:off x="838200" y="313765"/>
            <a:ext cx="10515600" cy="6179110"/>
          </a:xfrm>
        </p:spPr>
        <p:txBody>
          <a:bodyPr>
            <a:normAutofit fontScale="92500" lnSpcReduction="10000"/>
          </a:bodyPr>
          <a:lstStyle/>
          <a:p>
            <a:r>
              <a:rPr lang="en-IN" sz="2000" b="1" u="sng" dirty="0"/>
              <a:t>(5) 5-a-Reductase Deficiency</a:t>
            </a:r>
            <a:r>
              <a:rPr lang="en-IN" sz="2000" dirty="0"/>
              <a:t>:</a:t>
            </a:r>
          </a:p>
          <a:p>
            <a:pPr lvl="1"/>
            <a:r>
              <a:rPr lang="en-IN" sz="2000" dirty="0"/>
              <a:t>an enzymatic defect prevents the conversion of testosterone to dihydrotestosterone, which is required for prenatal virilization of the genitalia. </a:t>
            </a:r>
          </a:p>
          <a:p>
            <a:pPr lvl="1"/>
            <a:r>
              <a:rPr lang="en-IN" sz="2000" dirty="0"/>
              <a:t>At birth, the affected person appears to be female, raised as girls, virilized at puberty and usually changed their gender identity to male.</a:t>
            </a:r>
          </a:p>
          <a:p>
            <a:pPr lvl="1"/>
            <a:r>
              <a:rPr lang="en-IN" sz="2000" dirty="0"/>
              <a:t>Over half of those with 5-a-reductase deficiency identify as male as adults. </a:t>
            </a:r>
          </a:p>
          <a:p>
            <a:pPr lvl="1"/>
            <a:r>
              <a:rPr lang="en-IN" sz="2000" dirty="0"/>
              <a:t>Early removal of the testes and socialization as girls have resulted in a female gender identity</a:t>
            </a:r>
          </a:p>
          <a:p>
            <a:pPr marL="0" indent="0">
              <a:buNone/>
            </a:pPr>
            <a:r>
              <a:rPr lang="en-IN" sz="2000" b="1" u="sng" dirty="0"/>
              <a:t>Treatment of Intersex conditions </a:t>
            </a:r>
            <a:r>
              <a:rPr lang="en-IN" sz="2000" dirty="0"/>
              <a:t>- Intersex conditions are present at birth, treatment must be timely. </a:t>
            </a:r>
          </a:p>
          <a:p>
            <a:r>
              <a:rPr lang="en-IN" sz="2000" dirty="0"/>
              <a:t>Appearance of the genitalia in diverse conditions is often ambiguous, and a decision must be made about the assigned sex (boy or girl) and how the child should be reared. </a:t>
            </a:r>
          </a:p>
          <a:p>
            <a:r>
              <a:rPr lang="en-IN" sz="2000" dirty="0"/>
              <a:t>Intersex conditions should be addressed as early as possible, so that the entire family can regard the child in a consistent, relaxed manner. </a:t>
            </a:r>
          </a:p>
          <a:p>
            <a:r>
              <a:rPr lang="en-IN" sz="2000" dirty="0"/>
              <a:t>This is particularly important because intersex patients may have gender identity problems because of complicated biological influences and familial confusion about their actual sex. </a:t>
            </a:r>
          </a:p>
          <a:p>
            <a:r>
              <a:rPr lang="en-IN" sz="2000" dirty="0"/>
              <a:t>The label of boy or girl may be assigned to the infant on the basis of chromosomal and urological examination </a:t>
            </a:r>
          </a:p>
        </p:txBody>
      </p:sp>
    </p:spTree>
    <p:extLst>
      <p:ext uri="{BB962C8B-B14F-4D97-AF65-F5344CB8AC3E}">
        <p14:creationId xmlns:p14="http://schemas.microsoft.com/office/powerpoint/2010/main" val="654183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71D3C2-C67E-418B-83C5-1870AFC84990}"/>
              </a:ext>
            </a:extLst>
          </p:cNvPr>
          <p:cNvSpPr>
            <a:spLocks noGrp="1"/>
          </p:cNvSpPr>
          <p:nvPr>
            <p:ph idx="1"/>
          </p:nvPr>
        </p:nvSpPr>
        <p:spPr>
          <a:xfrm>
            <a:off x="838200" y="322729"/>
            <a:ext cx="10515600" cy="5854234"/>
          </a:xfrm>
        </p:spPr>
        <p:txBody>
          <a:bodyPr>
            <a:normAutofit fontScale="92500" lnSpcReduction="10000"/>
          </a:bodyPr>
          <a:lstStyle/>
          <a:p>
            <a:r>
              <a:rPr lang="en-IN" sz="1800" dirty="0"/>
              <a:t>Sex of rearing is the best predictor of later gender identity. </a:t>
            </a:r>
          </a:p>
          <a:p>
            <a:r>
              <a:rPr lang="en-IN" sz="1800" dirty="0"/>
              <a:t>It is easier to surgically assign a child to be female than to assign one to be male, because male-to-female genital surgical procedures are far more advanced than female-to-male procedures. </a:t>
            </a:r>
          </a:p>
          <a:p>
            <a:r>
              <a:rPr lang="en-IN" sz="1800" dirty="0"/>
              <a:t>Early surgeries are typically avoided now because they may interfere with later reproductive capacity and sexual functioning</a:t>
            </a:r>
          </a:p>
          <a:p>
            <a:pPr marL="0" indent="0">
              <a:buNone/>
            </a:pPr>
            <a:r>
              <a:rPr lang="en-IN" sz="2400" b="1" u="sng" dirty="0" err="1"/>
              <a:t>Transvestic</a:t>
            </a:r>
            <a:r>
              <a:rPr lang="en-IN" sz="2400" b="1" u="sng" dirty="0"/>
              <a:t> Disorder - </a:t>
            </a:r>
            <a:r>
              <a:rPr lang="en-IN" sz="2000" dirty="0" err="1"/>
              <a:t>Paraphilic</a:t>
            </a:r>
            <a:r>
              <a:rPr lang="en-IN" sz="2000" dirty="0"/>
              <a:t> Disorders</a:t>
            </a:r>
          </a:p>
          <a:p>
            <a:r>
              <a:rPr lang="en-IN" sz="2000" dirty="0"/>
              <a:t>Defined as a period of at least 6 months of recurrent and intense sexual arousal from cross-dressing that causes clinically significant distress or impairment. </a:t>
            </a:r>
          </a:p>
          <a:p>
            <a:r>
              <a:rPr lang="en-IN" sz="2000" dirty="0"/>
              <a:t>Those who cross-dress are diverse, and many use cross-dressing as a form of entertainment or pleasure that does not cause distress, and therefore do not meet the criteria for this diagnosis. </a:t>
            </a:r>
          </a:p>
          <a:p>
            <a:r>
              <a:rPr lang="en-IN" sz="2000" dirty="0" err="1"/>
              <a:t>Crossdressing</a:t>
            </a:r>
            <a:r>
              <a:rPr lang="en-IN" sz="2000" dirty="0"/>
              <a:t> does not imply gender </a:t>
            </a:r>
            <a:r>
              <a:rPr lang="en-IN" sz="2000" dirty="0" err="1"/>
              <a:t>dysphoria</a:t>
            </a:r>
            <a:r>
              <a:rPr lang="en-IN" sz="2000" dirty="0"/>
              <a:t>-many people who cross-dress do so while retaining a gender identity that matches their assigned gender. </a:t>
            </a:r>
          </a:p>
          <a:p>
            <a:r>
              <a:rPr lang="en-IN" sz="2000" dirty="0" err="1"/>
              <a:t>Transvestic</a:t>
            </a:r>
            <a:r>
              <a:rPr lang="en-IN" sz="2000" dirty="0"/>
              <a:t> disorder can coexist with gender </a:t>
            </a:r>
            <a:r>
              <a:rPr lang="en-IN" sz="2000" dirty="0" err="1"/>
              <a:t>dysphoria</a:t>
            </a:r>
            <a:endParaRPr lang="en-IN" sz="2000" dirty="0"/>
          </a:p>
          <a:p>
            <a:r>
              <a:rPr lang="en-IN" sz="2000" dirty="0"/>
              <a:t>More common in males and extremely rarely diagnosed in females, most likely due to comparable societal acceptance of women dressing in male-typical clothing. </a:t>
            </a:r>
          </a:p>
          <a:p>
            <a:r>
              <a:rPr lang="en-IN" sz="2000" dirty="0"/>
              <a:t>Those diagnosed with </a:t>
            </a:r>
            <a:r>
              <a:rPr lang="en-IN" sz="2000" dirty="0" err="1"/>
              <a:t>transvestic</a:t>
            </a:r>
            <a:r>
              <a:rPr lang="en-IN" sz="2000" dirty="0"/>
              <a:t> disorder often remember a fascination with female clothing in childhood. </a:t>
            </a:r>
          </a:p>
          <a:p>
            <a:endParaRPr lang="en-IN" sz="2000" b="1" u="sng" dirty="0"/>
          </a:p>
        </p:txBody>
      </p:sp>
    </p:spTree>
    <p:extLst>
      <p:ext uri="{BB962C8B-B14F-4D97-AF65-F5344CB8AC3E}">
        <p14:creationId xmlns:p14="http://schemas.microsoft.com/office/powerpoint/2010/main" val="3349221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D14E08-0734-472B-A1FC-38D6736BE213}"/>
              </a:ext>
            </a:extLst>
          </p:cNvPr>
          <p:cNvSpPr>
            <a:spLocks noGrp="1"/>
          </p:cNvSpPr>
          <p:nvPr>
            <p:ph idx="1"/>
          </p:nvPr>
        </p:nvSpPr>
        <p:spPr>
          <a:xfrm>
            <a:off x="838200" y="564776"/>
            <a:ext cx="10515600" cy="5612187"/>
          </a:xfrm>
        </p:spPr>
        <p:txBody>
          <a:bodyPr>
            <a:normAutofit lnSpcReduction="10000"/>
          </a:bodyPr>
          <a:lstStyle/>
          <a:p>
            <a:r>
              <a:rPr lang="en-IN" sz="2000" dirty="0"/>
              <a:t>They may have periods of stress related cross-dressing that produces sexual excitement, but also reduces tension and anxiety. There may be periods where the person buys a number of articles of clothing, wears them for sexual excitement, and then becomes distressed by their </a:t>
            </a:r>
            <a:r>
              <a:rPr lang="en-IN" sz="2000" dirty="0" err="1"/>
              <a:t>behavior</a:t>
            </a:r>
            <a:r>
              <a:rPr lang="en-IN" sz="2000" dirty="0"/>
              <a:t> and throws them out</a:t>
            </a:r>
          </a:p>
          <a:p>
            <a:r>
              <a:rPr lang="en-IN" sz="2000" dirty="0" err="1"/>
              <a:t>Transvestic</a:t>
            </a:r>
            <a:r>
              <a:rPr lang="en-IN" sz="2000" dirty="0"/>
              <a:t> disorder can coexist with other </a:t>
            </a:r>
            <a:r>
              <a:rPr lang="en-IN" sz="2000" dirty="0" err="1"/>
              <a:t>paraphilic</a:t>
            </a:r>
            <a:r>
              <a:rPr lang="en-IN" sz="2000" dirty="0"/>
              <a:t> disorders, most commonly sexual masochism disorder and </a:t>
            </a:r>
            <a:r>
              <a:rPr lang="en-IN" sz="2000" dirty="0" err="1"/>
              <a:t>fetishistic</a:t>
            </a:r>
            <a:r>
              <a:rPr lang="en-IN" sz="2000" dirty="0"/>
              <a:t> disorder. </a:t>
            </a:r>
          </a:p>
          <a:p>
            <a:r>
              <a:rPr lang="en-IN" sz="2400" b="1" u="sng" dirty="0"/>
              <a:t>Treatment:</a:t>
            </a:r>
          </a:p>
          <a:p>
            <a:r>
              <a:rPr lang="en-IN" sz="2000" dirty="0"/>
              <a:t>A combined approach, using psychotherapy and pharmacotherapy</a:t>
            </a:r>
          </a:p>
          <a:p>
            <a:r>
              <a:rPr lang="en-IN" sz="2000" dirty="0"/>
              <a:t>In psychotherapy stress factors are identified, help to cope them appropriately and, if possible, eliminate them. </a:t>
            </a:r>
          </a:p>
          <a:p>
            <a:r>
              <a:rPr lang="en-IN" sz="2000" dirty="0"/>
              <a:t>Medication, such as antianxiety and antidepressant agents, is used to treat the symptoms. </a:t>
            </a:r>
          </a:p>
          <a:p>
            <a:r>
              <a:rPr lang="en-IN" sz="2000" dirty="0"/>
              <a:t>Because cross-dressing can occur impulsively, medications that reinforce impulse control may be helpful, such as fluoxetine (Prozac). </a:t>
            </a:r>
          </a:p>
          <a:p>
            <a:r>
              <a:rPr lang="en-IN" sz="2000" dirty="0" err="1"/>
              <a:t>Behavior</a:t>
            </a:r>
            <a:r>
              <a:rPr lang="en-IN" sz="2000" dirty="0"/>
              <a:t> therapy and hypnosis are alternative methods that may be of use in selected patients. </a:t>
            </a:r>
          </a:p>
          <a:p>
            <a:endParaRPr lang="en-IN" sz="2000" dirty="0"/>
          </a:p>
          <a:p>
            <a:endParaRPr lang="en-IN" sz="2000" dirty="0"/>
          </a:p>
        </p:txBody>
      </p:sp>
    </p:spTree>
    <p:extLst>
      <p:ext uri="{BB962C8B-B14F-4D97-AF65-F5344CB8AC3E}">
        <p14:creationId xmlns:p14="http://schemas.microsoft.com/office/powerpoint/2010/main" val="1395300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A39E8-A5C5-4E2B-B0B7-0639764797AB}"/>
              </a:ext>
            </a:extLst>
          </p:cNvPr>
          <p:cNvSpPr>
            <a:spLocks noGrp="1"/>
          </p:cNvSpPr>
          <p:nvPr>
            <p:ph type="title"/>
          </p:nvPr>
        </p:nvSpPr>
        <p:spPr>
          <a:xfrm>
            <a:off x="838200" y="314325"/>
            <a:ext cx="10515600" cy="522381"/>
          </a:xfrm>
        </p:spPr>
        <p:txBody>
          <a:bodyPr>
            <a:normAutofit fontScale="90000"/>
          </a:bodyPr>
          <a:lstStyle/>
          <a:p>
            <a:r>
              <a:rPr lang="en-IN" sz="3600" b="1" u="sng" dirty="0"/>
              <a:t>Preoccupation with Castration </a:t>
            </a:r>
          </a:p>
        </p:txBody>
      </p:sp>
      <p:sp>
        <p:nvSpPr>
          <p:cNvPr id="3" name="Content Placeholder 2">
            <a:extLst>
              <a:ext uri="{FF2B5EF4-FFF2-40B4-BE49-F238E27FC236}">
                <a16:creationId xmlns:a16="http://schemas.microsoft.com/office/drawing/2014/main" id="{EFF2E2EA-E74A-4DE8-AD52-6E13965F8218}"/>
              </a:ext>
            </a:extLst>
          </p:cNvPr>
          <p:cNvSpPr>
            <a:spLocks noGrp="1"/>
          </p:cNvSpPr>
          <p:nvPr>
            <p:ph idx="1"/>
          </p:nvPr>
        </p:nvSpPr>
        <p:spPr>
          <a:xfrm>
            <a:off x="838200" y="1048871"/>
            <a:ext cx="10515600" cy="5128092"/>
          </a:xfrm>
        </p:spPr>
        <p:txBody>
          <a:bodyPr>
            <a:normAutofit/>
          </a:bodyPr>
          <a:lstStyle/>
          <a:p>
            <a:r>
              <a:rPr lang="en-IN" sz="2400" dirty="0"/>
              <a:t>Can be serious and life-threatening if castration is carried out without medical supervision. </a:t>
            </a:r>
          </a:p>
          <a:p>
            <a:r>
              <a:rPr lang="en-IN" sz="2400" dirty="0"/>
              <a:t>This preoccupation occurs at times in people who do not have a desire to acquire the sex characteristics of the other sex, but may be uncomfortable with their assigned sex, and their lives are driven by the fantasy of what it would be like to be a different gender. </a:t>
            </a:r>
          </a:p>
          <a:p>
            <a:r>
              <a:rPr lang="en-IN" sz="2400" dirty="0"/>
              <a:t>They may be asexual and lack sexual interest in either men or women.</a:t>
            </a:r>
          </a:p>
        </p:txBody>
      </p:sp>
    </p:spTree>
    <p:extLst>
      <p:ext uri="{BB962C8B-B14F-4D97-AF65-F5344CB8AC3E}">
        <p14:creationId xmlns:p14="http://schemas.microsoft.com/office/powerpoint/2010/main" val="1240649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43FB-03A4-41B0-973A-2A164F88B006}"/>
              </a:ext>
            </a:extLst>
          </p:cNvPr>
          <p:cNvSpPr>
            <a:spLocks noGrp="1"/>
          </p:cNvSpPr>
          <p:nvPr>
            <p:ph type="ctrTitle"/>
          </p:nvPr>
        </p:nvSpPr>
        <p:spPr/>
        <p:txBody>
          <a:bodyPr/>
          <a:lstStyle/>
          <a:p>
            <a:r>
              <a:rPr lang="en-IN" dirty="0"/>
              <a:t>THANK YOU.</a:t>
            </a:r>
          </a:p>
        </p:txBody>
      </p:sp>
    </p:spTree>
    <p:extLst>
      <p:ext uri="{BB962C8B-B14F-4D97-AF65-F5344CB8AC3E}">
        <p14:creationId xmlns:p14="http://schemas.microsoft.com/office/powerpoint/2010/main" val="392616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40E04A-D145-404C-BAD8-9DAB95654743}"/>
              </a:ext>
            </a:extLst>
          </p:cNvPr>
          <p:cNvSpPr txBox="1"/>
          <p:nvPr/>
        </p:nvSpPr>
        <p:spPr>
          <a:xfrm>
            <a:off x="731520" y="487680"/>
            <a:ext cx="9733280" cy="5786199"/>
          </a:xfrm>
          <a:prstGeom prst="rect">
            <a:avLst/>
          </a:prstGeom>
          <a:noFill/>
        </p:spPr>
        <p:txBody>
          <a:bodyPr wrap="square" rtlCol="0">
            <a:spAutoFit/>
          </a:bodyPr>
          <a:lstStyle/>
          <a:p>
            <a:pPr marL="457200" indent="-457200">
              <a:buFont typeface="Arial" panose="020B0604020202020204" pitchFamily="34" charset="0"/>
              <a:buChar char="•"/>
            </a:pPr>
            <a:r>
              <a:rPr lang="en-IN" sz="2800" dirty="0"/>
              <a:t>Persons with gender dysphoria express their discontent with their assigned sex as a desire to have the body of the other sex or to be regarded socially as a person of the other sex.</a:t>
            </a:r>
          </a:p>
          <a:p>
            <a:endParaRPr lang="en-IN" sz="2800" b="1" dirty="0"/>
          </a:p>
          <a:p>
            <a:r>
              <a:rPr lang="en-IN" sz="2800" b="1" dirty="0"/>
              <a:t>Transgender</a:t>
            </a:r>
            <a:r>
              <a:rPr lang="en-IN" sz="2800" dirty="0"/>
              <a:t> refer to those who identify with a gender different from the one they were born with (sometimes referred to as their assigned gender).</a:t>
            </a:r>
          </a:p>
          <a:p>
            <a:endParaRPr lang="en-IN" sz="2800" dirty="0"/>
          </a:p>
          <a:p>
            <a:pPr marL="457200" indent="-457200">
              <a:buFont typeface="Arial" panose="020B0604020202020204" pitchFamily="34" charset="0"/>
              <a:buChar char="•"/>
            </a:pPr>
            <a:r>
              <a:rPr lang="en-IN" sz="2800" dirty="0"/>
              <a:t>Transgender people are a diverse group: </a:t>
            </a:r>
          </a:p>
          <a:p>
            <a:pPr lvl="1"/>
            <a:r>
              <a:rPr lang="en-IN" sz="2400" b="1" dirty="0"/>
              <a:t>Transsexuals</a:t>
            </a:r>
            <a:r>
              <a:rPr lang="en-IN" sz="2400" dirty="0"/>
              <a:t> who want to have the body of another sex</a:t>
            </a:r>
          </a:p>
          <a:p>
            <a:pPr lvl="1"/>
            <a:r>
              <a:rPr lang="en-IN" sz="2400" b="1" dirty="0"/>
              <a:t>Genderqueer </a:t>
            </a:r>
            <a:r>
              <a:rPr lang="en-IN" sz="2400" dirty="0"/>
              <a:t>who feel they are between genders, of both genders, or of neither gender </a:t>
            </a:r>
          </a:p>
          <a:p>
            <a:endParaRPr lang="en-IN" dirty="0"/>
          </a:p>
        </p:txBody>
      </p:sp>
    </p:spTree>
    <p:extLst>
      <p:ext uri="{BB962C8B-B14F-4D97-AF65-F5344CB8AC3E}">
        <p14:creationId xmlns:p14="http://schemas.microsoft.com/office/powerpoint/2010/main" val="111043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F0EED1-0CC4-4696-938B-3975745872F2}"/>
              </a:ext>
            </a:extLst>
          </p:cNvPr>
          <p:cNvSpPr>
            <a:spLocks noGrp="1"/>
          </p:cNvSpPr>
          <p:nvPr>
            <p:ph idx="1"/>
          </p:nvPr>
        </p:nvSpPr>
        <p:spPr>
          <a:xfrm>
            <a:off x="554182" y="429491"/>
            <a:ext cx="10799618" cy="5747472"/>
          </a:xfrm>
        </p:spPr>
        <p:txBody>
          <a:bodyPr>
            <a:normAutofit/>
          </a:bodyPr>
          <a:lstStyle/>
          <a:p>
            <a:r>
              <a:rPr lang="en-IN" sz="2400" b="1" dirty="0"/>
              <a:t>Cross dressers</a:t>
            </a:r>
            <a:r>
              <a:rPr lang="en-IN" sz="2400" dirty="0"/>
              <a:t> who wear clothing traditionally associated with another gender, but who maintain a gender identity that is the same as their birth-assigned gender.</a:t>
            </a:r>
          </a:p>
          <a:p>
            <a:r>
              <a:rPr lang="en-IN" sz="2400" dirty="0"/>
              <a:t>Most transgender people do not have genital surgery. </a:t>
            </a:r>
          </a:p>
          <a:p>
            <a:r>
              <a:rPr lang="en-IN" sz="2400" dirty="0"/>
              <a:t>Transgender people may be of any sexual orientation. </a:t>
            </a:r>
          </a:p>
          <a:p>
            <a:pPr marL="457200" lvl="1" indent="0">
              <a:buNone/>
            </a:pPr>
            <a:r>
              <a:rPr lang="en-IN" sz="2000" dirty="0"/>
              <a:t>For example, a trans gender man, assigned female at birth, may identify as gay (attracted to other men), straight (attracted to women), or bisexual (attracted to both men and women)</a:t>
            </a:r>
          </a:p>
          <a:p>
            <a:r>
              <a:rPr lang="en-IN" sz="2400" dirty="0"/>
              <a:t>Criteria for diagnosis in children or adolescents are somewhat different</a:t>
            </a:r>
          </a:p>
          <a:p>
            <a:r>
              <a:rPr lang="en-IN" sz="2400" dirty="0"/>
              <a:t>In children, gender </a:t>
            </a:r>
            <a:r>
              <a:rPr lang="en-IN" sz="2400" dirty="0" err="1"/>
              <a:t>dysphoria</a:t>
            </a:r>
            <a:r>
              <a:rPr lang="en-IN" sz="2400" dirty="0"/>
              <a:t> can manifest as statements of wanting to be the other sex and as a broad range of sex-typed </a:t>
            </a:r>
            <a:r>
              <a:rPr lang="en-IN" sz="2400" dirty="0" err="1"/>
              <a:t>behaviors</a:t>
            </a:r>
            <a:r>
              <a:rPr lang="en-IN" sz="2400" dirty="0"/>
              <a:t> conventionally shown by children of the other sex.</a:t>
            </a:r>
          </a:p>
          <a:p>
            <a:r>
              <a:rPr lang="en-IN" sz="2400" dirty="0"/>
              <a:t>Gender identity crystallizes in most persons by age 2 or 3 years</a:t>
            </a:r>
            <a:r>
              <a:rPr lang="en-IN" dirty="0"/>
              <a:t>.</a:t>
            </a:r>
          </a:p>
          <a:p>
            <a:pPr marL="457200" lvl="1" indent="0">
              <a:buNone/>
            </a:pPr>
            <a:endParaRPr lang="en-IN" sz="2000" dirty="0"/>
          </a:p>
        </p:txBody>
      </p:sp>
    </p:spTree>
    <p:extLst>
      <p:ext uri="{BB962C8B-B14F-4D97-AF65-F5344CB8AC3E}">
        <p14:creationId xmlns:p14="http://schemas.microsoft.com/office/powerpoint/2010/main" val="278977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6AC5C-37A9-4603-90CC-FC88E63DDD16}"/>
              </a:ext>
            </a:extLst>
          </p:cNvPr>
          <p:cNvSpPr>
            <a:spLocks noGrp="1"/>
          </p:cNvSpPr>
          <p:nvPr>
            <p:ph type="title"/>
          </p:nvPr>
        </p:nvSpPr>
        <p:spPr>
          <a:xfrm>
            <a:off x="838200" y="365125"/>
            <a:ext cx="10515600" cy="549275"/>
          </a:xfrm>
        </p:spPr>
        <p:txBody>
          <a:bodyPr>
            <a:normAutofit fontScale="90000"/>
          </a:bodyPr>
          <a:lstStyle/>
          <a:p>
            <a:r>
              <a:rPr lang="en-IN" u="sng" dirty="0"/>
              <a:t>EPIDEMIOLOGY</a:t>
            </a:r>
            <a:r>
              <a:rPr lang="en-IN" sz="3600" u="sng" dirty="0"/>
              <a:t>:</a:t>
            </a:r>
          </a:p>
        </p:txBody>
      </p:sp>
      <p:sp>
        <p:nvSpPr>
          <p:cNvPr id="3" name="Content Placeholder 2">
            <a:extLst>
              <a:ext uri="{FF2B5EF4-FFF2-40B4-BE49-F238E27FC236}">
                <a16:creationId xmlns:a16="http://schemas.microsoft.com/office/drawing/2014/main" id="{7A34E172-6B11-4B70-A64E-41FC44B4A5FF}"/>
              </a:ext>
            </a:extLst>
          </p:cNvPr>
          <p:cNvSpPr>
            <a:spLocks noGrp="1"/>
          </p:cNvSpPr>
          <p:nvPr>
            <p:ph idx="1"/>
          </p:nvPr>
        </p:nvSpPr>
        <p:spPr>
          <a:xfrm>
            <a:off x="838200" y="1524000"/>
            <a:ext cx="10515600" cy="5181600"/>
          </a:xfrm>
        </p:spPr>
        <p:txBody>
          <a:bodyPr>
            <a:normAutofit/>
          </a:bodyPr>
          <a:lstStyle/>
          <a:p>
            <a:r>
              <a:rPr lang="en-IN" sz="2400" b="1" dirty="0"/>
              <a:t>Children</a:t>
            </a:r>
          </a:p>
          <a:p>
            <a:pPr marL="457200" lvl="1" indent="0">
              <a:buNone/>
            </a:pPr>
            <a:r>
              <a:rPr lang="en-IN" sz="2000" dirty="0"/>
              <a:t>cross-gender </a:t>
            </a:r>
            <a:r>
              <a:rPr lang="en-IN" sz="2000" dirty="0" err="1"/>
              <a:t>behavior</a:t>
            </a:r>
            <a:r>
              <a:rPr lang="en-IN" sz="2000" dirty="0"/>
              <a:t> is apparent before 3 years of age.</a:t>
            </a:r>
          </a:p>
          <a:p>
            <a:pPr marL="457200" lvl="1" indent="0">
              <a:buNone/>
            </a:pPr>
            <a:r>
              <a:rPr lang="en-IN" sz="2000" dirty="0"/>
              <a:t>sex ratio 4 to 5 boys for each girl.</a:t>
            </a:r>
          </a:p>
          <a:p>
            <a:pPr marL="457200" lvl="1" indent="0">
              <a:buNone/>
            </a:pPr>
            <a:r>
              <a:rPr lang="en-IN" sz="2000" dirty="0"/>
              <a:t>sex ratio is equal in adolescents</a:t>
            </a:r>
          </a:p>
          <a:p>
            <a:r>
              <a:rPr lang="en-IN" sz="2400" b="1" dirty="0"/>
              <a:t>Adults</a:t>
            </a:r>
          </a:p>
          <a:p>
            <a:pPr marL="457200" lvl="1" indent="0">
              <a:buNone/>
            </a:pPr>
            <a:r>
              <a:rPr lang="en-IN" sz="2000" dirty="0"/>
              <a:t>prevalence rate </a:t>
            </a:r>
          </a:p>
          <a:p>
            <a:pPr lvl="2"/>
            <a:r>
              <a:rPr lang="en-IN" sz="1800" dirty="0"/>
              <a:t>0.005 to 0.014 percent for male-assigned </a:t>
            </a:r>
          </a:p>
          <a:p>
            <a:pPr lvl="2"/>
            <a:r>
              <a:rPr lang="en-IN" sz="1800" dirty="0"/>
              <a:t>0.002 to 0.003 percent for female-assigned </a:t>
            </a:r>
          </a:p>
          <a:p>
            <a:r>
              <a:rPr lang="en-IN" sz="2400" dirty="0"/>
              <a:t>Clinically, sex ratio of three to five male patients for each female patient</a:t>
            </a:r>
            <a:r>
              <a:rPr lang="en-IN" dirty="0"/>
              <a:t>.</a:t>
            </a:r>
          </a:p>
          <a:p>
            <a:endParaRPr lang="en-IN" sz="2000" dirty="0"/>
          </a:p>
        </p:txBody>
      </p:sp>
    </p:spTree>
    <p:extLst>
      <p:ext uri="{BB962C8B-B14F-4D97-AF65-F5344CB8AC3E}">
        <p14:creationId xmlns:p14="http://schemas.microsoft.com/office/powerpoint/2010/main" val="147357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00A78-8F89-40A1-AF5F-EF0A11355C3C}"/>
              </a:ext>
            </a:extLst>
          </p:cNvPr>
          <p:cNvSpPr>
            <a:spLocks noGrp="1"/>
          </p:cNvSpPr>
          <p:nvPr>
            <p:ph type="title"/>
          </p:nvPr>
        </p:nvSpPr>
        <p:spPr>
          <a:xfrm>
            <a:off x="443345" y="385481"/>
            <a:ext cx="10910455" cy="564777"/>
          </a:xfrm>
        </p:spPr>
        <p:txBody>
          <a:bodyPr>
            <a:normAutofit fontScale="90000"/>
          </a:bodyPr>
          <a:lstStyle/>
          <a:p>
            <a:r>
              <a:rPr lang="en-IN" sz="4000" b="1" u="sng" dirty="0"/>
              <a:t>ETIOLOGY</a:t>
            </a:r>
          </a:p>
        </p:txBody>
      </p:sp>
      <p:sp>
        <p:nvSpPr>
          <p:cNvPr id="3" name="Content Placeholder 2">
            <a:extLst>
              <a:ext uri="{FF2B5EF4-FFF2-40B4-BE49-F238E27FC236}">
                <a16:creationId xmlns:a16="http://schemas.microsoft.com/office/drawing/2014/main" id="{10EAE503-6A06-4C4E-801A-01D41746014A}"/>
              </a:ext>
            </a:extLst>
          </p:cNvPr>
          <p:cNvSpPr>
            <a:spLocks noGrp="1"/>
          </p:cNvSpPr>
          <p:nvPr>
            <p:ph idx="1"/>
          </p:nvPr>
        </p:nvSpPr>
        <p:spPr>
          <a:xfrm>
            <a:off x="304800" y="1111624"/>
            <a:ext cx="11637818" cy="5381251"/>
          </a:xfrm>
        </p:spPr>
        <p:txBody>
          <a:bodyPr>
            <a:normAutofit/>
          </a:bodyPr>
          <a:lstStyle/>
          <a:p>
            <a:r>
              <a:rPr lang="en-IN" sz="3200" dirty="0"/>
              <a:t>Biological Factors:</a:t>
            </a:r>
            <a:endParaRPr lang="en-IN" sz="1800" dirty="0"/>
          </a:p>
          <a:p>
            <a:endParaRPr lang="en-IN" sz="2400" dirty="0"/>
          </a:p>
          <a:p>
            <a:r>
              <a:rPr lang="en-IN" sz="2400" dirty="0"/>
              <a:t>Resting state of tissue is initially female;</a:t>
            </a:r>
          </a:p>
          <a:p>
            <a:pPr marL="457200" lvl="1" indent="0">
              <a:buNone/>
            </a:pPr>
            <a:r>
              <a:rPr lang="en-IN" dirty="0"/>
              <a:t>As the </a:t>
            </a:r>
            <a:r>
              <a:rPr lang="en-IN" dirty="0" err="1"/>
              <a:t>fetus</a:t>
            </a:r>
            <a:r>
              <a:rPr lang="en-IN" dirty="0"/>
              <a:t> develops, a male is produced only if androgen (set off by the Y chromosome, which is responsible for testicular development) is introduced. </a:t>
            </a:r>
          </a:p>
          <a:p>
            <a:pPr marL="457200" lvl="1" indent="0">
              <a:buNone/>
            </a:pPr>
            <a:r>
              <a:rPr lang="en-IN" dirty="0"/>
              <a:t>Without testes and androgen, female external genitalia develop. </a:t>
            </a:r>
          </a:p>
          <a:p>
            <a:endParaRPr lang="en-IN" sz="2400" dirty="0"/>
          </a:p>
          <a:p>
            <a:r>
              <a:rPr lang="en-IN" sz="2400" dirty="0"/>
              <a:t>Maleness and masculinity depend on </a:t>
            </a:r>
            <a:r>
              <a:rPr lang="en-IN" sz="2400" dirty="0" err="1"/>
              <a:t>fetal</a:t>
            </a:r>
            <a:r>
              <a:rPr lang="en-IN" sz="2400" dirty="0"/>
              <a:t> and perinatal androgens. </a:t>
            </a:r>
          </a:p>
          <a:p>
            <a:pPr marL="457200" lvl="1" indent="0">
              <a:buNone/>
            </a:pPr>
            <a:r>
              <a:rPr lang="en-IN" dirty="0"/>
              <a:t>Sex steroids influence the expression of sexual </a:t>
            </a:r>
            <a:r>
              <a:rPr lang="en-IN" dirty="0" err="1"/>
              <a:t>behavior</a:t>
            </a:r>
            <a:r>
              <a:rPr lang="en-IN" dirty="0"/>
              <a:t> in mature men or women; </a:t>
            </a:r>
          </a:p>
          <a:p>
            <a:pPr lvl="1"/>
            <a:r>
              <a:rPr lang="en-IN" dirty="0"/>
              <a:t>testosterone can increase libido and aggressiveness in women</a:t>
            </a:r>
          </a:p>
          <a:p>
            <a:pPr lvl="1"/>
            <a:r>
              <a:rPr lang="en-IN" dirty="0" err="1"/>
              <a:t>estrogen</a:t>
            </a:r>
            <a:r>
              <a:rPr lang="en-IN" dirty="0"/>
              <a:t> can decrease libido and aggressiveness in men</a:t>
            </a:r>
          </a:p>
          <a:p>
            <a:pPr lvl="1"/>
            <a:r>
              <a:rPr lang="en-IN" dirty="0"/>
              <a:t>Masculinity, femininity, and gender identity may result more from postnatal life events than from prenatal hormonal organization</a:t>
            </a:r>
          </a:p>
          <a:p>
            <a:endParaRPr lang="en-IN" sz="2000" dirty="0"/>
          </a:p>
        </p:txBody>
      </p:sp>
    </p:spTree>
    <p:extLst>
      <p:ext uri="{BB962C8B-B14F-4D97-AF65-F5344CB8AC3E}">
        <p14:creationId xmlns:p14="http://schemas.microsoft.com/office/powerpoint/2010/main" val="53969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C68A7-E28D-4EC4-ABD9-32EFB14148C7}"/>
              </a:ext>
            </a:extLst>
          </p:cNvPr>
          <p:cNvSpPr>
            <a:spLocks noGrp="1"/>
          </p:cNvSpPr>
          <p:nvPr>
            <p:ph type="title"/>
          </p:nvPr>
        </p:nvSpPr>
        <p:spPr/>
        <p:txBody>
          <a:bodyPr/>
          <a:lstStyle/>
          <a:p>
            <a:r>
              <a:rPr lang="en-IN" u="sng" dirty="0"/>
              <a:t>Brain organization theory </a:t>
            </a:r>
            <a:r>
              <a:rPr lang="en-IN" dirty="0"/>
              <a:t>:</a:t>
            </a:r>
            <a:br>
              <a:rPr lang="en-IN" dirty="0"/>
            </a:br>
            <a:endParaRPr lang="en-IN" dirty="0"/>
          </a:p>
        </p:txBody>
      </p:sp>
      <p:sp>
        <p:nvSpPr>
          <p:cNvPr id="3" name="Content Placeholder 2">
            <a:extLst>
              <a:ext uri="{FF2B5EF4-FFF2-40B4-BE49-F238E27FC236}">
                <a16:creationId xmlns:a16="http://schemas.microsoft.com/office/drawing/2014/main" id="{35EEEE45-CC87-4636-9F51-58BACAD6D99D}"/>
              </a:ext>
            </a:extLst>
          </p:cNvPr>
          <p:cNvSpPr>
            <a:spLocks noGrp="1"/>
          </p:cNvSpPr>
          <p:nvPr>
            <p:ph idx="1"/>
          </p:nvPr>
        </p:nvSpPr>
        <p:spPr/>
        <p:txBody>
          <a:bodyPr>
            <a:normAutofit fontScale="92500" lnSpcReduction="10000"/>
          </a:bodyPr>
          <a:lstStyle/>
          <a:p>
            <a:pPr marL="457200" lvl="1" indent="0">
              <a:buNone/>
            </a:pPr>
            <a:r>
              <a:rPr lang="en-IN" sz="2800" dirty="0"/>
              <a:t>Controversial theory</a:t>
            </a:r>
          </a:p>
          <a:p>
            <a:pPr lvl="1"/>
            <a:r>
              <a:rPr lang="en-IN" sz="2800" dirty="0"/>
              <a:t>Refers to masculinization or feminization of the brain in utero. </a:t>
            </a:r>
          </a:p>
          <a:p>
            <a:pPr lvl="1"/>
            <a:endParaRPr lang="en-IN" sz="2800" dirty="0"/>
          </a:p>
          <a:p>
            <a:pPr lvl="1"/>
            <a:r>
              <a:rPr lang="en-IN" sz="2800" dirty="0"/>
              <a:t>Testosterone affects brain neurons that contribute to the masculinization of the brain in such areas as the hypothalamus</a:t>
            </a:r>
          </a:p>
          <a:p>
            <a:pPr lvl="1"/>
            <a:endParaRPr lang="en-IN" dirty="0"/>
          </a:p>
          <a:p>
            <a:pPr lvl="1"/>
            <a:r>
              <a:rPr lang="en-IN" dirty="0"/>
              <a:t>An incidental finding is that transgender persons are likely to be left handed, the significance of which in unknown.</a:t>
            </a:r>
          </a:p>
          <a:p>
            <a:endParaRPr lang="en-IN" dirty="0"/>
          </a:p>
        </p:txBody>
      </p:sp>
    </p:spTree>
    <p:extLst>
      <p:ext uri="{BB962C8B-B14F-4D97-AF65-F5344CB8AC3E}">
        <p14:creationId xmlns:p14="http://schemas.microsoft.com/office/powerpoint/2010/main" val="232392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A659C-F08B-432F-832D-FA787C02F505}"/>
              </a:ext>
            </a:extLst>
          </p:cNvPr>
          <p:cNvSpPr>
            <a:spLocks noGrp="1"/>
          </p:cNvSpPr>
          <p:nvPr>
            <p:ph type="title"/>
          </p:nvPr>
        </p:nvSpPr>
        <p:spPr>
          <a:xfrm flipV="1">
            <a:off x="1953490" y="-1122218"/>
            <a:ext cx="9400309" cy="360218"/>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9458F075-AC0B-4E0C-B99F-8FAFE562F012}"/>
              </a:ext>
            </a:extLst>
          </p:cNvPr>
          <p:cNvSpPr>
            <a:spLocks noGrp="1"/>
          </p:cNvSpPr>
          <p:nvPr>
            <p:ph idx="1"/>
          </p:nvPr>
        </p:nvSpPr>
        <p:spPr>
          <a:xfrm>
            <a:off x="623455" y="690282"/>
            <a:ext cx="10730345" cy="5486681"/>
          </a:xfrm>
        </p:spPr>
        <p:txBody>
          <a:bodyPr>
            <a:normAutofit/>
          </a:bodyPr>
          <a:lstStyle/>
          <a:p>
            <a:pPr marL="0" indent="0">
              <a:buNone/>
            </a:pPr>
            <a:r>
              <a:rPr lang="en-IN" sz="3600" b="1" u="sng" dirty="0"/>
              <a:t>Psychosocial Factors </a:t>
            </a:r>
            <a:r>
              <a:rPr lang="en-IN" b="1" u="sng" dirty="0"/>
              <a:t>:</a:t>
            </a:r>
          </a:p>
          <a:p>
            <a:r>
              <a:rPr lang="en-IN" dirty="0"/>
              <a:t>Children usually develop a gender identity consonant with their assigned sex. </a:t>
            </a:r>
          </a:p>
          <a:p>
            <a:r>
              <a:rPr lang="en-IN" dirty="0"/>
              <a:t>The formation of gender identity is influenced by the interaction of children's temperament and parents' qualities and attitudes. </a:t>
            </a:r>
          </a:p>
          <a:p>
            <a:r>
              <a:rPr lang="en-IN" dirty="0"/>
              <a:t>Culturally acceptable gender roles exist: Boys are not expected to be effeminate, and girls are not expected to be masculine. </a:t>
            </a:r>
          </a:p>
          <a:p>
            <a:r>
              <a:rPr lang="en-IN" dirty="0"/>
              <a:t>Sigmund Freud believed that gender identity problems resulted from conflicts experienced by children within the Oedipal triangle</a:t>
            </a:r>
          </a:p>
          <a:p>
            <a:r>
              <a:rPr lang="en-IN" dirty="0"/>
              <a:t>Whatever interferes with a child's loving the opposite-sex parent and identifying with the same-sex parent interferes with normal gender identity development. </a:t>
            </a:r>
          </a:p>
          <a:p>
            <a:endParaRPr lang="en-IN" sz="2000" dirty="0"/>
          </a:p>
        </p:txBody>
      </p:sp>
    </p:spTree>
    <p:extLst>
      <p:ext uri="{BB962C8B-B14F-4D97-AF65-F5344CB8AC3E}">
        <p14:creationId xmlns:p14="http://schemas.microsoft.com/office/powerpoint/2010/main" val="282628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28CB4-1598-492F-A8D6-2C0DA9FB8FD8}"/>
              </a:ext>
            </a:extLst>
          </p:cNvPr>
          <p:cNvSpPr>
            <a:spLocks noGrp="1"/>
          </p:cNvSpPr>
          <p:nvPr>
            <p:ph idx="1"/>
          </p:nvPr>
        </p:nvSpPr>
        <p:spPr>
          <a:xfrm>
            <a:off x="584200" y="596265"/>
            <a:ext cx="10515600" cy="4351338"/>
          </a:xfrm>
        </p:spPr>
        <p:txBody>
          <a:bodyPr>
            <a:normAutofit fontScale="92500" lnSpcReduction="20000"/>
          </a:bodyPr>
          <a:lstStyle/>
          <a:p>
            <a:r>
              <a:rPr lang="en-IN" sz="2800" dirty="0"/>
              <a:t> Some children are given the message that they would be more valued if they adopted the gender identity of the opposite sex. Rejected or abused children may act on such a belief.</a:t>
            </a:r>
          </a:p>
          <a:p>
            <a:endParaRPr lang="en-IN" sz="2800" dirty="0"/>
          </a:p>
          <a:p>
            <a:r>
              <a:rPr lang="en-IN" sz="2800" dirty="0"/>
              <a:t>Gender identity problems can also be triggered by a mother's death, extended absence, or depression.</a:t>
            </a:r>
          </a:p>
          <a:p>
            <a:pPr marL="0" indent="0">
              <a:buNone/>
            </a:pPr>
            <a:endParaRPr lang="en-IN" sz="2800" dirty="0"/>
          </a:p>
          <a:p>
            <a:r>
              <a:rPr lang="en-IN" sz="2800" dirty="0"/>
              <a:t>Leaming theory postulates that children may be rewarded or punished by parents and teachers on the basis of gendered </a:t>
            </a:r>
            <a:r>
              <a:rPr lang="en-IN" sz="2800" dirty="0" err="1"/>
              <a:t>behavior</a:t>
            </a:r>
            <a:r>
              <a:rPr lang="en-IN" sz="2800" dirty="0"/>
              <a:t>, thus influencing the way children express their gender identities.</a:t>
            </a:r>
          </a:p>
          <a:p>
            <a:endParaRPr lang="en-IN" dirty="0"/>
          </a:p>
        </p:txBody>
      </p:sp>
    </p:spTree>
    <p:extLst>
      <p:ext uri="{BB962C8B-B14F-4D97-AF65-F5344CB8AC3E}">
        <p14:creationId xmlns:p14="http://schemas.microsoft.com/office/powerpoint/2010/main" val="25842491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1290</TotalTime>
  <Words>3346</Words>
  <Application>Microsoft Office PowerPoint</Application>
  <PresentationFormat>Widescreen</PresentationFormat>
  <Paragraphs>217</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Trebuchet MS</vt:lpstr>
      <vt:lpstr>Wingdings 3</vt:lpstr>
      <vt:lpstr>Facet</vt:lpstr>
      <vt:lpstr>GENDER DYSPHORIA</vt:lpstr>
      <vt:lpstr>Gender Dysphoria </vt:lpstr>
      <vt:lpstr>PowerPoint Presentation</vt:lpstr>
      <vt:lpstr>PowerPoint Presentation</vt:lpstr>
      <vt:lpstr>EPIDEMIOLOGY:</vt:lpstr>
      <vt:lpstr>ETIOLOGY</vt:lpstr>
      <vt:lpstr>Brain organization theory : </vt:lpstr>
      <vt:lpstr>PowerPoint Presentation</vt:lpstr>
      <vt:lpstr>PowerPoint Presentation</vt:lpstr>
      <vt:lpstr>DIAGNOSIS AND CLINICAL FEATURES</vt:lpstr>
      <vt:lpstr>GENDER DYSPHORIA :  A marked incongruence between one's experienced/expressed gender and assigned gender, of at least 6 months' duration, as manifested by at least six of the following (one of which must be Criterion A 1 ):    1. A strong desire to be of the other gender or an insistence that one is the other gender (or some alternative gender different from one's assigned gender).   2. In boys (assigned gender), a strong preference for cross-dressing or simulating female attire; or in girls (assigned gender), a strong preference for wearing only typical masculine clothing and a strong resistance to the wearing of typical feminine clothing.   3. A strong preference for cross-gender roles in make-believe play or fantasy play. </vt:lpstr>
      <vt:lpstr>PowerPoint Presentation</vt:lpstr>
      <vt:lpstr>PowerPoint Presentation</vt:lpstr>
      <vt:lpstr>PowerPoint Presentation</vt:lpstr>
      <vt:lpstr> </vt:lpstr>
      <vt:lpstr>Differential Diagnosis of Adolescents and Adults </vt:lpstr>
      <vt:lpstr>COURSE AND PROGNOSIS IN CHILDREN </vt:lpstr>
      <vt:lpstr>COURSE AND PROGNOSIS IN ADULTS </vt:lpstr>
      <vt:lpstr>TREATMENT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Preoccupation with Castration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Dysphoria</dc:title>
  <dc:creator>Janu Bhatt</dc:creator>
  <cp:lastModifiedBy>Apoorva Bang</cp:lastModifiedBy>
  <cp:revision>29</cp:revision>
  <dcterms:created xsi:type="dcterms:W3CDTF">2020-10-23T06:22:14Z</dcterms:created>
  <dcterms:modified xsi:type="dcterms:W3CDTF">2022-04-28T17:56:07Z</dcterms:modified>
</cp:coreProperties>
</file>