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2" r:id="rId17"/>
    <p:sldId id="270" r:id="rId18"/>
    <p:sldId id="274" r:id="rId19"/>
    <p:sldId id="275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5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6" r:id="rId42"/>
    <p:sldId id="297" r:id="rId43"/>
    <p:sldId id="298" r:id="rId44"/>
    <p:sldId id="299" r:id="rId45"/>
    <p:sldId id="300" r:id="rId46"/>
    <p:sldId id="301" r:id="rId47"/>
    <p:sldId id="303" r:id="rId48"/>
    <p:sldId id="302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5" r:id="rId60"/>
    <p:sldId id="314" r:id="rId61"/>
    <p:sldId id="316" r:id="rId62"/>
    <p:sldId id="317" r:id="rId63"/>
    <p:sldId id="318" r:id="rId64"/>
    <p:sldId id="319" r:id="rId65"/>
    <p:sldId id="320" r:id="rId66"/>
    <p:sldId id="322" r:id="rId67"/>
    <p:sldId id="323" r:id="rId68"/>
    <p:sldId id="324" r:id="rId69"/>
    <p:sldId id="325" r:id="rId70"/>
    <p:sldId id="327" r:id="rId71"/>
    <p:sldId id="328" r:id="rId72"/>
    <p:sldId id="330" r:id="rId73"/>
    <p:sldId id="331" r:id="rId74"/>
    <p:sldId id="326" r:id="rId75"/>
    <p:sldId id="335" r:id="rId76"/>
    <p:sldId id="329" r:id="rId77"/>
    <p:sldId id="332" r:id="rId78"/>
    <p:sldId id="334" r:id="rId79"/>
    <p:sldId id="333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21" r:id="rId96"/>
    <p:sldId id="351" r:id="rId97"/>
    <p:sldId id="352" r:id="rId98"/>
    <p:sldId id="358" r:id="rId99"/>
    <p:sldId id="357" r:id="rId100"/>
    <p:sldId id="356" r:id="rId101"/>
    <p:sldId id="359" r:id="rId102"/>
    <p:sldId id="360" r:id="rId103"/>
    <p:sldId id="354" r:id="rId104"/>
    <p:sldId id="353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72" r:id="rId114"/>
    <p:sldId id="369" r:id="rId115"/>
    <p:sldId id="370" r:id="rId116"/>
    <p:sldId id="371" r:id="rId117"/>
    <p:sldId id="373" r:id="rId118"/>
    <p:sldId id="374" r:id="rId119"/>
    <p:sldId id="375" r:id="rId120"/>
    <p:sldId id="376" r:id="rId1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06" y="352214"/>
            <a:ext cx="7829973" cy="1646302"/>
          </a:xfrm>
        </p:spPr>
        <p:txBody>
          <a:bodyPr/>
          <a:lstStyle/>
          <a:p>
            <a:r>
              <a:rPr lang="en-US" b="1" dirty="0"/>
              <a:t>INTELLIGENCE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200" dirty="0"/>
              <a:t>BY DR.LAKHAN KATARIA</a:t>
            </a:r>
          </a:p>
          <a:p>
            <a:r>
              <a:rPr lang="en-US" sz="6200" dirty="0"/>
              <a:t>PROF AND HEAD</a:t>
            </a:r>
          </a:p>
          <a:p>
            <a:r>
              <a:rPr lang="en-US" sz="6200" dirty="0"/>
              <a:t>DEPT OF PSYCHIATRY</a:t>
            </a:r>
          </a:p>
          <a:p>
            <a:r>
              <a:rPr lang="en-US" sz="6200" dirty="0"/>
              <a:t>SBKS MI AND RC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5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8928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Fluid intelligence measures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11681"/>
            <a:ext cx="8596668" cy="4733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Test measures of -  </a:t>
            </a:r>
          </a:p>
          <a:p>
            <a:pPr>
              <a:buAutoNum type="arabicPeriod"/>
            </a:pPr>
            <a:r>
              <a:rPr lang="en-US" sz="3600" dirty="0"/>
              <a:t> Speed </a:t>
            </a:r>
          </a:p>
          <a:p>
            <a:pPr>
              <a:buAutoNum type="arabicPeriod"/>
            </a:pPr>
            <a:r>
              <a:rPr lang="en-US" sz="3600" dirty="0"/>
              <a:t> Energy </a:t>
            </a:r>
          </a:p>
          <a:p>
            <a:pPr>
              <a:buAutoNum type="arabicPeriod"/>
            </a:pPr>
            <a:r>
              <a:rPr lang="en-US" sz="3600" dirty="0"/>
              <a:t> Quick adaptations to new situation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239690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974" y="265882"/>
            <a:ext cx="8596668" cy="45874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SEVERE INTELLECTUAL DISABILITY</a:t>
            </a:r>
            <a:r>
              <a:rPr lang="en-US" sz="3600" dirty="0"/>
              <a:t> :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Retardation within an IQ range of 20-34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Require considerable supervision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Can learn to care for some of the physical needs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 Can be trained to perform simple task in Sheltered homes or household chores </a:t>
            </a:r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436588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68687"/>
            <a:ext cx="8596668" cy="4646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PROFOUND INTELLECTUAL DISABILITY :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Retardation based on below 20 IQ</a:t>
            </a:r>
          </a:p>
          <a:p>
            <a:pPr marL="0" indent="0">
              <a:buNone/>
            </a:pPr>
            <a:r>
              <a:rPr lang="en-US" sz="3600" dirty="0"/>
              <a:t>Many remain in institutions </a:t>
            </a:r>
          </a:p>
          <a:p>
            <a:pPr marL="0" indent="0">
              <a:buNone/>
            </a:pPr>
            <a:r>
              <a:rPr lang="en-US" sz="3600" dirty="0"/>
              <a:t>Can carry out some tasks under close supervision </a:t>
            </a:r>
          </a:p>
          <a:p>
            <a:pPr marL="0" indent="0">
              <a:buNone/>
            </a:pPr>
            <a:r>
              <a:rPr lang="en-US" sz="3600" dirty="0"/>
              <a:t>Some cannot speak , but may understand simple communication 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9083677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Intellectual disability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269"/>
            <a:ext cx="8596668" cy="388077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Genetic Abnormalities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Brain damage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Environmental deprivation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Genetic cause </a:t>
            </a:r>
            <a:r>
              <a:rPr lang="en-US" sz="3600" dirty="0" err="1"/>
              <a:t>eg</a:t>
            </a:r>
            <a:r>
              <a:rPr lang="en-US" sz="3600" dirty="0"/>
              <a:t> – down syndrome </a:t>
            </a:r>
          </a:p>
          <a:p>
            <a:pPr marL="0" indent="0">
              <a:buNone/>
            </a:pPr>
            <a:r>
              <a:rPr lang="en-US" sz="3600" dirty="0"/>
              <a:t>Presence of an extra chromosome </a:t>
            </a:r>
          </a:p>
        </p:txBody>
      </p:sp>
    </p:spTree>
    <p:extLst>
      <p:ext uri="{BB962C8B-B14F-4D97-AF65-F5344CB8AC3E}">
        <p14:creationId xmlns:p14="http://schemas.microsoft.com/office/powerpoint/2010/main" val="111961307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87680"/>
            <a:ext cx="8596668" cy="622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DOWNS SYNDROME </a:t>
            </a:r>
            <a:r>
              <a:rPr lang="en-US" sz="3600" dirty="0"/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A disorder caused by the presence of an extra chromosome and characterized by retardation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Heart abnormalities – So decreased life expectancy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Altered facial appearance – like </a:t>
            </a:r>
            <a:r>
              <a:rPr lang="en-US" sz="3600" dirty="0" err="1"/>
              <a:t>mongol</a:t>
            </a:r>
            <a:r>
              <a:rPr lang="en-US" sz="3600" dirty="0"/>
              <a:t> Race 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Detection by medical test in early in pregnancy and can choose abortion.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6158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854" y="526942"/>
            <a:ext cx="8596668" cy="5253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Intelligence impaired by Brain damage – due to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injury ,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drugs or alcohol consumed by mother during pregnancy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Inadequate nutrition during the mothers pregnancy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Inadequate nutrition in childhood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117862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574" y="600819"/>
            <a:ext cx="8596668" cy="5393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sz="3600" dirty="0"/>
              <a:t>. Exposure to toxic agents .. Eg lead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6. </a:t>
            </a:r>
            <a:r>
              <a:rPr lang="en-US" sz="3600" dirty="0"/>
              <a:t>Infection and other diseases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en-US" sz="3600" dirty="0"/>
              <a:t>Inadequate social stimulation as result of parental neglect or other circumstances </a:t>
            </a:r>
          </a:p>
          <a:p>
            <a:r>
              <a:rPr lang="en-US" sz="3600" dirty="0"/>
              <a:t>Difficult to say which non genetic factors contribute to mental retardation and they occur together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472965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974" y="503523"/>
            <a:ext cx="8596668" cy="5439905"/>
          </a:xfrm>
        </p:spPr>
        <p:txBody>
          <a:bodyPr>
            <a:normAutofit/>
          </a:bodyPr>
          <a:lstStyle/>
          <a:p>
            <a:r>
              <a:rPr lang="en-US" sz="3600" dirty="0"/>
              <a:t>But much of non genetic retardation is preventable by social interventions </a:t>
            </a:r>
          </a:p>
          <a:p>
            <a:r>
              <a:rPr lang="en-US" sz="3600" dirty="0"/>
              <a:t>Retardation in IQ task is different from retardation in adaptive tasks </a:t>
            </a:r>
          </a:p>
          <a:p>
            <a:pPr marL="0" indent="0">
              <a:buNone/>
            </a:pPr>
            <a:r>
              <a:rPr lang="en-US" sz="3600" dirty="0" err="1"/>
              <a:t>Eg</a:t>
            </a:r>
            <a:r>
              <a:rPr lang="en-US" sz="3600" dirty="0"/>
              <a:t> USA : blacks score lower on an average in IQ tests than whites </a:t>
            </a:r>
          </a:p>
          <a:p>
            <a:pPr marL="0" indent="0">
              <a:buNone/>
            </a:pPr>
            <a:r>
              <a:rPr lang="en-US" sz="3600" dirty="0"/>
              <a:t>Jane mercer 1973 </a:t>
            </a:r>
          </a:p>
          <a:p>
            <a:pPr marL="0" indent="0">
              <a:buNone/>
            </a:pPr>
            <a:r>
              <a:rPr lang="en-US" sz="3600" dirty="0"/>
              <a:t>Blacks classified retarded on basis of IQ</a:t>
            </a:r>
          </a:p>
        </p:txBody>
      </p:sp>
    </p:spTree>
    <p:extLst>
      <p:ext uri="{BB962C8B-B14F-4D97-AF65-F5344CB8AC3E}">
        <p14:creationId xmlns:p14="http://schemas.microsoft.com/office/powerpoint/2010/main" val="30369400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25120"/>
            <a:ext cx="8596668" cy="63701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Tests did not seem much impaired as white retardates in non academic school arena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Thus adaptive behavior scale was developed that gave measures of Adaptation as per age. </a:t>
            </a:r>
          </a:p>
          <a:p>
            <a:pPr marL="0" indent="0">
              <a:buNone/>
            </a:pPr>
            <a:r>
              <a:rPr lang="en-US" sz="2400" dirty="0" err="1"/>
              <a:t>eg</a:t>
            </a:r>
            <a:r>
              <a:rPr lang="en-US" sz="2400" dirty="0"/>
              <a:t> put away toys??</a:t>
            </a:r>
          </a:p>
          <a:p>
            <a:pPr marL="0" indent="0">
              <a:buNone/>
            </a:pPr>
            <a:r>
              <a:rPr lang="en-US" sz="2400" dirty="0"/>
              <a:t> Buttons clothes without help ???? Tie show lace??? Visit friends ??? Reads news paper ??? Go on out alone ??? visit friends ??? </a:t>
            </a:r>
          </a:p>
        </p:txBody>
      </p:sp>
    </p:spTree>
    <p:extLst>
      <p:ext uri="{BB962C8B-B14F-4D97-AF65-F5344CB8AC3E}">
        <p14:creationId xmlns:p14="http://schemas.microsoft.com/office/powerpoint/2010/main" val="83697473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26720"/>
            <a:ext cx="8596668" cy="6191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Black Retarded children were found top be more advanced on the adaptive scale. </a:t>
            </a:r>
          </a:p>
          <a:p>
            <a:pPr marL="0" indent="0">
              <a:buNone/>
            </a:pPr>
            <a:r>
              <a:rPr lang="en-US" sz="3600" dirty="0"/>
              <a:t>Thus They differed more on the basis of kind of test items. </a:t>
            </a:r>
          </a:p>
          <a:p>
            <a:r>
              <a:rPr lang="en-US" sz="3600" dirty="0"/>
              <a:t>Retarded children don’t learn in regular classroom . They improve when a slower and deliberate pace is introduced for learning </a:t>
            </a:r>
          </a:p>
        </p:txBody>
      </p:sp>
    </p:spTree>
    <p:extLst>
      <p:ext uri="{BB962C8B-B14F-4D97-AF65-F5344CB8AC3E}">
        <p14:creationId xmlns:p14="http://schemas.microsoft.com/office/powerpoint/2010/main" val="174663019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of gifted children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0827"/>
            <a:ext cx="8596668" cy="44605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Gifted : The one who does things that few others can do </a:t>
            </a:r>
          </a:p>
          <a:p>
            <a:pPr marL="0" indent="0">
              <a:buNone/>
            </a:pPr>
            <a:r>
              <a:rPr lang="en-US" sz="3600" dirty="0"/>
              <a:t>Eg compose beautiful music </a:t>
            </a:r>
          </a:p>
          <a:p>
            <a:pPr marL="0" indent="0">
              <a:buNone/>
            </a:pPr>
            <a:r>
              <a:rPr lang="en-US" sz="3600" dirty="0"/>
              <a:t>Discover cure for disease </a:t>
            </a:r>
          </a:p>
          <a:p>
            <a:pPr marL="0" indent="0">
              <a:buNone/>
            </a:pPr>
            <a:r>
              <a:rPr lang="en-US" sz="3600" dirty="0"/>
              <a:t>Make peace between long standing enemies </a:t>
            </a:r>
          </a:p>
          <a:p>
            <a:pPr marL="0" indent="0">
              <a:buNone/>
            </a:pPr>
            <a:r>
              <a:rPr lang="en-US" sz="3600" dirty="0"/>
              <a:t>Invent useful things </a:t>
            </a:r>
          </a:p>
          <a:p>
            <a:pPr marL="0" indent="0">
              <a:buNone/>
            </a:pPr>
            <a:r>
              <a:rPr lang="en-US" sz="3600" dirty="0"/>
              <a:t>Prove mathematical theorem </a:t>
            </a:r>
            <a:r>
              <a:rPr lang="en-US" sz="3600" dirty="0" err="1"/>
              <a:t>etc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0308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054" y="105314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Test 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Memory span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Copy symbols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Solve abstract problems 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475263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34" y="401923"/>
            <a:ext cx="8596668" cy="5455403"/>
          </a:xfrm>
        </p:spPr>
        <p:txBody>
          <a:bodyPr>
            <a:normAutofit/>
          </a:bodyPr>
          <a:lstStyle/>
          <a:p>
            <a:r>
              <a:rPr lang="en-US" sz="3600" dirty="0"/>
              <a:t>Informally children called gifted when they can do things that most other children of their age cant do </a:t>
            </a:r>
          </a:p>
          <a:p>
            <a:pPr marL="0" indent="0">
              <a:buNone/>
            </a:pPr>
            <a:r>
              <a:rPr lang="en-US" sz="3600" dirty="0"/>
              <a:t>Eg Mozart was a gifted child as he played instruments and wrote lyrics as a child. Later it </a:t>
            </a:r>
            <a:r>
              <a:rPr lang="en-US" sz="3600" dirty="0" err="1"/>
              <a:t>ofcourse</a:t>
            </a:r>
            <a:r>
              <a:rPr lang="en-US" sz="3600" dirty="0"/>
              <a:t> got better over time </a:t>
            </a:r>
          </a:p>
          <a:p>
            <a:pPr marL="0" indent="0">
              <a:buNone/>
            </a:pPr>
            <a:r>
              <a:rPr lang="en-US" sz="3600" dirty="0"/>
              <a:t>Educational classification – gifted are bright and cooperative children singled </a:t>
            </a:r>
          </a:p>
        </p:txBody>
      </p:sp>
    </p:spTree>
    <p:extLst>
      <p:ext uri="{BB962C8B-B14F-4D97-AF65-F5344CB8AC3E}">
        <p14:creationId xmlns:p14="http://schemas.microsoft.com/office/powerpoint/2010/main" val="383723663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574" y="409327"/>
            <a:ext cx="8596668" cy="52849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Out for special treatment. The IQ play a major role in the selection </a:t>
            </a:r>
          </a:p>
          <a:p>
            <a:r>
              <a:rPr lang="en-US" sz="3600" dirty="0"/>
              <a:t>IQ of 135-140 is criteria for admission into programs for gifted children. </a:t>
            </a:r>
          </a:p>
          <a:p>
            <a:pPr marL="0" indent="0">
              <a:buNone/>
            </a:pPr>
            <a:r>
              <a:rPr lang="en-US" sz="3600" dirty="0"/>
              <a:t>Assumption that Gifted children grow up to be gifted adults to offer to the society. Thus special treatments and programs to be developed. </a:t>
            </a:r>
          </a:p>
          <a:p>
            <a:pPr marL="0" indent="0">
              <a:buNone/>
            </a:pPr>
            <a:r>
              <a:rPr lang="en-US" sz="3600" dirty="0"/>
              <a:t>Eg Mozart – music, Felix </a:t>
            </a:r>
            <a:r>
              <a:rPr lang="en-US" sz="3600" dirty="0" err="1"/>
              <a:t>mendels</a:t>
            </a:r>
            <a:r>
              <a:rPr lang="en-US" sz="3600" dirty="0"/>
              <a:t> – composer </a:t>
            </a:r>
          </a:p>
        </p:txBody>
      </p:sp>
    </p:spTree>
    <p:extLst>
      <p:ext uri="{BB962C8B-B14F-4D97-AF65-F5344CB8AC3E}">
        <p14:creationId xmlns:p14="http://schemas.microsoft.com/office/powerpoint/2010/main" val="14677062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974" y="503006"/>
            <a:ext cx="8596668" cy="5486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Early 19</a:t>
            </a:r>
            <a:r>
              <a:rPr lang="en-US" sz="3600" baseline="30000" dirty="0"/>
              <a:t>th</a:t>
            </a:r>
            <a:r>
              <a:rPr lang="en-US" sz="3600" dirty="0"/>
              <a:t> century – case of William James </a:t>
            </a:r>
            <a:r>
              <a:rPr lang="en-US" sz="3600" dirty="0" err="1"/>
              <a:t>Sidis</a:t>
            </a:r>
            <a:r>
              <a:rPr lang="en-US" sz="3600" dirty="0"/>
              <a:t> (1898 – 1944). </a:t>
            </a:r>
          </a:p>
          <a:p>
            <a:pPr marL="0" indent="0">
              <a:buNone/>
            </a:pPr>
            <a:r>
              <a:rPr lang="en-US" sz="3600" dirty="0"/>
              <a:t>Challenged the assumption. </a:t>
            </a:r>
          </a:p>
          <a:p>
            <a:pPr marL="0" indent="0">
              <a:buNone/>
            </a:pPr>
            <a:r>
              <a:rPr lang="en-US" sz="3600" dirty="0"/>
              <a:t>AS with an initial attention and boom , he spent his later life doing Low level jobs and staying out of public eye </a:t>
            </a:r>
          </a:p>
          <a:p>
            <a:pPr marL="0" indent="0">
              <a:buNone/>
            </a:pPr>
            <a:r>
              <a:rPr lang="en-US" sz="3600" dirty="0"/>
              <a:t>Thus a new stereotype was created –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02972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174" y="472009"/>
            <a:ext cx="8596668" cy="5501899"/>
          </a:xfrm>
        </p:spPr>
        <p:txBody>
          <a:bodyPr>
            <a:normAutofit/>
          </a:bodyPr>
          <a:lstStyle/>
          <a:p>
            <a:r>
              <a:rPr lang="en-US" sz="3600" dirty="0"/>
              <a:t>Gifted children have adjustment difficulties in the real world. Thus it is possible to be too intelligent.</a:t>
            </a:r>
          </a:p>
          <a:p>
            <a:pPr marL="0" indent="0">
              <a:buNone/>
            </a:pPr>
            <a:r>
              <a:rPr lang="en-US" sz="3600" dirty="0"/>
              <a:t>But the study of his life gives a lot of other possible indication for his breakdown. </a:t>
            </a:r>
            <a:r>
              <a:rPr lang="en-US" sz="3600" dirty="0" err="1"/>
              <a:t>Esp</a:t>
            </a:r>
            <a:r>
              <a:rPr lang="en-US" sz="3600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emotional coldness of his parents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public </a:t>
            </a:r>
            <a:r>
              <a:rPr lang="en-US" sz="3600" dirty="0" err="1"/>
              <a:t>scrutinity</a:t>
            </a:r>
            <a:r>
              <a:rPr lang="en-US" sz="3600" dirty="0"/>
              <a:t> under which he lived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280271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62001"/>
            <a:ext cx="8596668" cy="5933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Montour 1977 : Examination of other gifted children show that – </a:t>
            </a:r>
          </a:p>
          <a:p>
            <a:r>
              <a:rPr lang="en-US" sz="3600" dirty="0"/>
              <a:t>such children can live a happy and a productive life as adults and almost always making good use of their intellectual gifts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Lewis </a:t>
            </a:r>
            <a:r>
              <a:rPr lang="en-US" sz="3600" dirty="0" err="1"/>
              <a:t>Terman</a:t>
            </a:r>
            <a:r>
              <a:rPr lang="en-US" sz="3600" dirty="0"/>
              <a:t> 1921 – adapted </a:t>
            </a:r>
            <a:r>
              <a:rPr lang="en-US" sz="3600" dirty="0" err="1"/>
              <a:t>Binet’s</a:t>
            </a:r>
            <a:r>
              <a:rPr lang="en-US" sz="3600" dirty="0"/>
              <a:t> test and former gifted child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539352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694" y="381603"/>
            <a:ext cx="8596668" cy="54244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/>
              <a:t>Terman</a:t>
            </a:r>
            <a:r>
              <a:rPr lang="en-US" sz="3600" dirty="0"/>
              <a:t> and oden , 1947; </a:t>
            </a:r>
            <a:r>
              <a:rPr lang="en-US" sz="3600" dirty="0" err="1"/>
              <a:t>Terman</a:t>
            </a:r>
            <a:r>
              <a:rPr lang="en-US" sz="3600" dirty="0"/>
              <a:t> and Oden 1959; Oden 1968; Sears 1977 </a:t>
            </a:r>
          </a:p>
          <a:p>
            <a:pPr marL="0" indent="0">
              <a:buNone/>
            </a:pPr>
            <a:r>
              <a:rPr lang="en-US" sz="3600" dirty="0"/>
              <a:t>Collected sample of 1000 gifted of 150 IQ children and studied them over 60 years </a:t>
            </a:r>
          </a:p>
          <a:p>
            <a:r>
              <a:rPr lang="en-US" sz="3600" dirty="0"/>
              <a:t>Wallach 1985 - Result : many of the of them received National Awards in their Professions but none of the was considered a creative genius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548754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374" y="616317"/>
            <a:ext cx="8596668" cy="536241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Average income was more than 4 times the national average and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most were satisfied with the way their lives turned out.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Less likely to commit suicide or accidental deaths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Rate of problem were lower than in the general population </a:t>
            </a:r>
          </a:p>
        </p:txBody>
      </p:sp>
    </p:spTree>
    <p:extLst>
      <p:ext uri="{BB962C8B-B14F-4D97-AF65-F5344CB8AC3E}">
        <p14:creationId xmlns:p14="http://schemas.microsoft.com/office/powerpoint/2010/main" val="96261874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814" y="582564"/>
            <a:ext cx="8596668" cy="5300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Eg Drug dependency , severe mental illness, delinquency, criminality, alcoholism, suicide or accident </a:t>
            </a:r>
          </a:p>
          <a:p>
            <a:pPr marL="0" indent="0">
              <a:buNone/>
            </a:pPr>
            <a:r>
              <a:rPr lang="en-US" sz="3600" dirty="0"/>
              <a:t>Thus people with high IQ are not necessarily neurotic or crazy. </a:t>
            </a:r>
          </a:p>
          <a:p>
            <a:pPr marL="0" indent="0">
              <a:buNone/>
            </a:pPr>
            <a:r>
              <a:rPr lang="en-US" sz="3600" dirty="0"/>
              <a:t>Note – </a:t>
            </a:r>
            <a:r>
              <a:rPr lang="en-US" sz="3600" dirty="0" err="1"/>
              <a:t>terman</a:t>
            </a:r>
            <a:r>
              <a:rPr lang="en-US" sz="3600" dirty="0"/>
              <a:t> did not do selection on students by self , the teachers did and they may be impressed by the children who were already emotionally stable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753589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72160"/>
            <a:ext cx="8596668" cy="59076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Also he did not select and study a control group to compare the in aspects of parental education – which may influence the result </a:t>
            </a:r>
          </a:p>
          <a:p>
            <a:pPr marL="0" indent="0">
              <a:buNone/>
            </a:pPr>
            <a:r>
              <a:rPr lang="en-US" sz="3600" dirty="0"/>
              <a:t>Still it does confirm that high IQ children can lead a normal life and very successful life , they are not crazy. 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257320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174" y="559661"/>
            <a:ext cx="8596668" cy="54244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Feldman 1986 </a:t>
            </a:r>
          </a:p>
          <a:p>
            <a:r>
              <a:rPr lang="en-US" sz="3600" dirty="0"/>
              <a:t>High IQ is not enough for true giftedness</a:t>
            </a:r>
          </a:p>
          <a:p>
            <a:pPr marL="0" indent="0">
              <a:buNone/>
            </a:pPr>
            <a:r>
              <a:rPr lang="en-US" sz="3600" dirty="0"/>
              <a:t>Genius also require basis of knowledge build by intensive training. 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Practice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Instruction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Supportive families </a:t>
            </a:r>
          </a:p>
          <a:p>
            <a:pPr marL="0" indent="0">
              <a:buNone/>
            </a:pPr>
            <a:r>
              <a:rPr lang="en-US" sz="3600" dirty="0"/>
              <a:t>Helps builds expertise in whatever area </a:t>
            </a:r>
          </a:p>
        </p:txBody>
      </p:sp>
    </p:spTree>
    <p:extLst>
      <p:ext uri="{BB962C8B-B14F-4D97-AF65-F5344CB8AC3E}">
        <p14:creationId xmlns:p14="http://schemas.microsoft.com/office/powerpoint/2010/main" val="88024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Crystallized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416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CRYSTALLIZED INTELLIGENCE 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Acquired knowledge which does not decline with age 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dirty="0"/>
              <a:t>Score increase as age increase </a:t>
            </a:r>
          </a:p>
          <a:p>
            <a:pPr marL="0" indent="0">
              <a:buNone/>
            </a:pPr>
            <a:r>
              <a:rPr lang="en-US" sz="3600" dirty="0"/>
              <a:t>Thus increase in all life span. </a:t>
            </a:r>
          </a:p>
        </p:txBody>
      </p:sp>
    </p:spTree>
    <p:extLst>
      <p:ext uri="{BB962C8B-B14F-4D97-AF65-F5344CB8AC3E}">
        <p14:creationId xmlns:p14="http://schemas.microsoft.com/office/powerpoint/2010/main" val="176054110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572894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4" y="482169"/>
            <a:ext cx="8596668" cy="4847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But total score remains approximately same after adolescence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Test measures of :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Vocabulary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Social reasoning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Problem solving </a:t>
            </a:r>
          </a:p>
        </p:txBody>
      </p:sp>
    </p:spTree>
    <p:extLst>
      <p:ext uri="{BB962C8B-B14F-4D97-AF65-F5344CB8AC3E}">
        <p14:creationId xmlns:p14="http://schemas.microsoft.com/office/powerpoint/2010/main" val="681730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 : </a:t>
            </a:r>
            <a:r>
              <a:rPr lang="en-US" b="1" dirty="0" err="1"/>
              <a:t>delimma</a:t>
            </a:r>
            <a:r>
              <a:rPr lang="en-US" b="1" dirty="0"/>
              <a:t> in measurement - 1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If more crystallized intelligence item </a:t>
            </a:r>
          </a:p>
          <a:p>
            <a:pPr marL="0" indent="0">
              <a:buNone/>
            </a:pPr>
            <a:r>
              <a:rPr lang="en-US" sz="3600" dirty="0"/>
              <a:t>IQ goes higher with age </a:t>
            </a:r>
          </a:p>
          <a:p>
            <a:r>
              <a:rPr lang="en-US" sz="3600" dirty="0"/>
              <a:t>If more fluid Items –</a:t>
            </a:r>
          </a:p>
          <a:p>
            <a:pPr marL="0" indent="0">
              <a:buNone/>
            </a:pPr>
            <a:r>
              <a:rPr lang="en-US" sz="3600" dirty="0"/>
              <a:t>IQ goes lower with age </a:t>
            </a:r>
          </a:p>
          <a:p>
            <a:pPr marL="0" indent="0">
              <a:buNone/>
            </a:pPr>
            <a:r>
              <a:rPr lang="en-US" sz="3600" dirty="0"/>
              <a:t>Thus no appropriate combination of the two to measure </a:t>
            </a:r>
          </a:p>
          <a:p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95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 – DILEMMA –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Fluid intelligence – 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abilities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Learning and performance </a:t>
            </a:r>
          </a:p>
          <a:p>
            <a:pPr marL="0" indent="0">
              <a:buNone/>
            </a:pPr>
            <a:r>
              <a:rPr lang="en-US" sz="3600" dirty="0"/>
              <a:t>Crystallized intelligence – 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abilities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Knowledge of what has been learnt </a:t>
            </a:r>
          </a:p>
          <a:p>
            <a:r>
              <a:rPr lang="en-US" sz="3600" dirty="0"/>
              <a:t>Thus Crystallized intelligence in in part a result of the earlier fluid intelligence </a:t>
            </a:r>
          </a:p>
          <a:p>
            <a:endParaRPr lang="en-US" sz="36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81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14" y="447384"/>
            <a:ext cx="8596668" cy="54244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Eg people having large vocabularies at 65 may be very good at learning words when they were younger , even though they may not be same now.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Gupta : 1977</a:t>
            </a:r>
          </a:p>
          <a:p>
            <a:r>
              <a:rPr lang="en-US" sz="3600" dirty="0"/>
              <a:t>Performance of fluid items is improved by administration of stimulant drugs but not crystallized items </a:t>
            </a:r>
          </a:p>
        </p:txBody>
      </p:sp>
    </p:spTree>
    <p:extLst>
      <p:ext uri="{BB962C8B-B14F-4D97-AF65-F5344CB8AC3E}">
        <p14:creationId xmlns:p14="http://schemas.microsoft.com/office/powerpoint/2010/main" val="405636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4" y="482687"/>
            <a:ext cx="8596668" cy="4816996"/>
          </a:xfrm>
        </p:spPr>
        <p:txBody>
          <a:bodyPr>
            <a:normAutofit/>
          </a:bodyPr>
          <a:lstStyle/>
          <a:p>
            <a:r>
              <a:rPr lang="en-US" sz="3600" dirty="0"/>
              <a:t>Fluid intelligence affects Crystallized intelligence </a:t>
            </a:r>
          </a:p>
          <a:p>
            <a:pPr marL="0" indent="0">
              <a:buNone/>
            </a:pPr>
            <a:r>
              <a:rPr lang="en-US" sz="3600" dirty="0"/>
              <a:t>Therefore Both co related </a:t>
            </a:r>
          </a:p>
          <a:p>
            <a:r>
              <a:rPr lang="en-US" sz="3600" dirty="0"/>
              <a:t>Thus Some underlying G factor exist underlying everything </a:t>
            </a:r>
          </a:p>
          <a:p>
            <a:pPr marL="0" indent="0">
              <a:buNone/>
            </a:pPr>
            <a:r>
              <a:rPr lang="en-US" sz="3600" dirty="0"/>
              <a:t>Eg Like mental energy that is reflected in fluid themselves </a:t>
            </a:r>
          </a:p>
          <a:p>
            <a:endParaRPr lang="en-US" sz="36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99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374" y="524358"/>
            <a:ext cx="8596668" cy="5571641"/>
          </a:xfrm>
        </p:spPr>
        <p:txBody>
          <a:bodyPr>
            <a:noAutofit/>
          </a:bodyPr>
          <a:lstStyle/>
          <a:p>
            <a:pPr marL="0" lvl="0" indent="0">
              <a:buClr>
                <a:srgbClr val="B31166"/>
              </a:buClr>
              <a:buNone/>
            </a:pPr>
            <a:r>
              <a:rPr lang="en-US" sz="3600" dirty="0" err="1"/>
              <a:t>Eg</a:t>
            </a:r>
            <a:r>
              <a:rPr lang="en-US" sz="3600" dirty="0"/>
              <a:t> Wechsler test : has separate verbal and non verbal items But every kind of item correlates with other kind of items </a:t>
            </a:r>
          </a:p>
          <a:p>
            <a:pPr marL="0" lvl="0" indent="0">
              <a:buClr>
                <a:srgbClr val="B31166"/>
              </a:buClr>
              <a:buNone/>
            </a:pPr>
            <a:r>
              <a:rPr lang="en-US" sz="3600" dirty="0"/>
              <a:t>If high performance on block design  also show  large vocabularies </a:t>
            </a:r>
          </a:p>
          <a:p>
            <a:pPr marL="0" lvl="0" indent="0">
              <a:buClr>
                <a:srgbClr val="B31166"/>
              </a:buClr>
              <a:buNone/>
            </a:pPr>
            <a:r>
              <a:rPr lang="en-US" sz="3600" dirty="0"/>
              <a:t>Thus Non verbal and verbal Correlated </a:t>
            </a:r>
          </a:p>
          <a:p>
            <a:pPr>
              <a:buClr>
                <a:srgbClr val="B31166"/>
              </a:buClr>
            </a:pPr>
            <a:r>
              <a:rPr lang="en-US" sz="3600" dirty="0"/>
              <a:t>Therefore one major ability underlying all of intelligence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5714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64949"/>
            <a:ext cx="8596668" cy="1255363"/>
          </a:xfrm>
        </p:spPr>
        <p:txBody>
          <a:bodyPr/>
          <a:lstStyle/>
          <a:p>
            <a:r>
              <a:rPr lang="en-US" dirty="0"/>
              <a:t>Measures of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0312"/>
            <a:ext cx="8596668" cy="5021451"/>
          </a:xfrm>
        </p:spPr>
        <p:txBody>
          <a:bodyPr>
            <a:noAutofit/>
          </a:bodyPr>
          <a:lstStyle/>
          <a:p>
            <a:r>
              <a:rPr lang="en-US" sz="3600" dirty="0"/>
              <a:t>some sorts of measures are not included in the IQ test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involve subjective scoring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Take too long to administer </a:t>
            </a:r>
          </a:p>
          <a:p>
            <a:pPr marL="0" indent="0">
              <a:buNone/>
            </a:pPr>
            <a:r>
              <a:rPr lang="en-US" sz="3600" dirty="0"/>
              <a:t>Thus these complex items are just exclusion as the matter of convenience.</a:t>
            </a:r>
          </a:p>
        </p:txBody>
      </p:sp>
    </p:spTree>
    <p:extLst>
      <p:ext uri="{BB962C8B-B14F-4D97-AF65-F5344CB8AC3E}">
        <p14:creationId xmlns:p14="http://schemas.microsoft.com/office/powerpoint/2010/main" val="362661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INTELLIGENCE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INTELLIGENCE :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General Abilities that help people achieve their goal </a:t>
            </a:r>
          </a:p>
          <a:p>
            <a:pPr marL="0" indent="0">
              <a:buNone/>
            </a:pPr>
            <a:r>
              <a:rPr lang="en-US" sz="3600" dirty="0"/>
              <a:t>Sternberg, 1985 : abilities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Profit from experience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Adapt to a relatively new situation </a:t>
            </a:r>
          </a:p>
        </p:txBody>
      </p:sp>
    </p:spTree>
    <p:extLst>
      <p:ext uri="{BB962C8B-B14F-4D97-AF65-F5344CB8AC3E}">
        <p14:creationId xmlns:p14="http://schemas.microsoft.com/office/powerpoint/2010/main" val="3636334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0481"/>
            <a:ext cx="8596668" cy="1162373"/>
          </a:xfrm>
        </p:spPr>
        <p:txBody>
          <a:bodyPr/>
          <a:lstStyle/>
          <a:p>
            <a:r>
              <a:rPr lang="en-US" dirty="0"/>
              <a:t>Measure of Intelligence – mental 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2855"/>
            <a:ext cx="8596668" cy="5160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Intelligence – Expressed in terms of</a:t>
            </a:r>
          </a:p>
          <a:p>
            <a:r>
              <a:rPr lang="en-US" sz="3600" dirty="0"/>
              <a:t> Level of Development as per the typical age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MENTAL AGE </a:t>
            </a:r>
            <a:r>
              <a:rPr lang="en-US" sz="3600" b="1" dirty="0"/>
              <a:t>: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Measurement of intelligence based on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Average abilities for given age group </a:t>
            </a:r>
          </a:p>
          <a:p>
            <a:pPr marL="0" lvl="0" indent="0">
              <a:buClr>
                <a:srgbClr val="B31166"/>
              </a:buClr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224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Subnormal – mental 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Subnormal  - 2 years behind in Mental age from actual age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INTELLIGENCE QUOTIENT </a:t>
            </a:r>
            <a:r>
              <a:rPr lang="en-US" sz="3600" dirty="0"/>
              <a:t>: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Ratio of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Mental age to chronological age multiplied by hundred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8145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Intelligence Quotient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57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 formula :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ernard MT Condensed" panose="02050806060905020404" pitchFamily="18" charset="0"/>
              </a:rPr>
              <a:t>                  Mental age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ernard MT Condensed" panose="02050806060905020404" pitchFamily="18" charset="0"/>
              </a:rPr>
              <a:t>IQ = ------------------------------ * 100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ernard MT Condensed" panose="02050806060905020404" pitchFamily="18" charset="0"/>
              </a:rPr>
              <a:t>              Chronological age 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Bernard MT Condensed" panose="02050806060905020404" pitchFamily="18" charset="0"/>
            </a:endParaRPr>
          </a:p>
          <a:p>
            <a:pPr marL="0" indent="0">
              <a:buNone/>
            </a:pPr>
            <a:r>
              <a:rPr lang="en-US" sz="3600" dirty="0"/>
              <a:t>Therefore the % remain same with Ratio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83560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054" y="591175"/>
            <a:ext cx="8596668" cy="5222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Performance as per age…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i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. e 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mental age  =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100% IQ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Above average =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higher than 100 IQ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Below Average =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Lower than 100 IQ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5105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Test – limitations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600" dirty="0"/>
              <a:t>Old concept behind it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 Much information in short time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 Problem question easy score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 Not include certain aspects of intelligence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6055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174" y="587041"/>
            <a:ext cx="8596668" cy="5486400"/>
          </a:xfrm>
        </p:spPr>
        <p:txBody>
          <a:bodyPr>
            <a:normAutofit/>
          </a:bodyPr>
          <a:lstStyle/>
          <a:p>
            <a:r>
              <a:rPr lang="en-US" sz="3600" dirty="0"/>
              <a:t>Not include aspects of intelligence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Learn new things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Use knowledge in situations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 Moral </a:t>
            </a:r>
            <a:r>
              <a:rPr lang="en-US" sz="3600" dirty="0" err="1"/>
              <a:t>delimma</a:t>
            </a:r>
            <a:r>
              <a:rPr lang="en-US" sz="36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Decision and judgment </a:t>
            </a:r>
          </a:p>
          <a:p>
            <a:pPr marL="0" indent="0">
              <a:buNone/>
            </a:pPr>
            <a:r>
              <a:rPr lang="en-US" sz="3600" dirty="0"/>
              <a:t>AS takes too long to study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6396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8374" y="2651760"/>
            <a:ext cx="8596668" cy="670560"/>
          </a:xfrm>
        </p:spPr>
        <p:txBody>
          <a:bodyPr/>
          <a:lstStyle/>
          <a:p>
            <a:r>
              <a:rPr lang="en-US" dirty="0"/>
              <a:t>             INTELLIGENCE TESTING </a:t>
            </a:r>
          </a:p>
        </p:txBody>
      </p:sp>
    </p:spTree>
    <p:extLst>
      <p:ext uri="{BB962C8B-B14F-4D97-AF65-F5344CB8AC3E}">
        <p14:creationId xmlns:p14="http://schemas.microsoft.com/office/powerpoint/2010/main" val="1929943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Information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1689315"/>
            <a:ext cx="8596668" cy="4352047"/>
          </a:xfrm>
        </p:spPr>
        <p:txBody>
          <a:bodyPr>
            <a:normAutofit/>
          </a:bodyPr>
          <a:lstStyle/>
          <a:p>
            <a:r>
              <a:rPr lang="en-US" sz="3600" dirty="0"/>
              <a:t>Most test are descendants of Stanford </a:t>
            </a:r>
            <a:r>
              <a:rPr lang="en-US" sz="3600" dirty="0" err="1"/>
              <a:t>binet</a:t>
            </a:r>
            <a:r>
              <a:rPr lang="en-US" sz="3600" dirty="0"/>
              <a:t> and concepts behind it .</a:t>
            </a:r>
          </a:p>
          <a:p>
            <a:pPr marL="0" indent="0">
              <a:buNone/>
            </a:pPr>
            <a:r>
              <a:rPr lang="en-US" sz="3600" dirty="0"/>
              <a:t>Purpose : design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Provide information in short time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Items – short question or problems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Easily </a:t>
            </a:r>
            <a:r>
              <a:rPr lang="en-US" sz="3600" dirty="0" err="1"/>
              <a:t>scorable</a:t>
            </a:r>
            <a:r>
              <a:rPr lang="en-US" sz="3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58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174" y="544163"/>
            <a:ext cx="8596668" cy="5455403"/>
          </a:xfrm>
        </p:spPr>
        <p:txBody>
          <a:bodyPr>
            <a:normAutofit/>
          </a:bodyPr>
          <a:lstStyle/>
          <a:p>
            <a:r>
              <a:rPr lang="en-US" sz="3600" dirty="0"/>
              <a:t>Do not include many other things which will be considered also as an aspect of intelligence </a:t>
            </a:r>
          </a:p>
          <a:p>
            <a:pPr marL="0" indent="0">
              <a:buNone/>
            </a:pPr>
            <a:r>
              <a:rPr lang="en-US" sz="3600" dirty="0"/>
              <a:t>Not give chance and use new body of knowledge – as it takes too long </a:t>
            </a:r>
          </a:p>
          <a:p>
            <a:r>
              <a:rPr lang="en-US" sz="3600" dirty="0"/>
              <a:t>Do not include </a:t>
            </a:r>
            <a:r>
              <a:rPr lang="en-US" sz="3600" dirty="0" err="1"/>
              <a:t>judgements</a:t>
            </a:r>
            <a:r>
              <a:rPr lang="en-US" sz="3600" dirty="0"/>
              <a:t> or decisions of social and moral </a:t>
            </a:r>
            <a:r>
              <a:rPr lang="en-US" sz="3600" dirty="0" err="1"/>
              <a:t>delimma’s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/>
              <a:t>Coz too difficult to score </a:t>
            </a:r>
          </a:p>
        </p:txBody>
      </p:sp>
    </p:spTree>
    <p:extLst>
      <p:ext uri="{BB962C8B-B14F-4D97-AF65-F5344CB8AC3E}">
        <p14:creationId xmlns:p14="http://schemas.microsoft.com/office/powerpoint/2010/main" val="1075562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0231"/>
          </a:xfrm>
        </p:spPr>
        <p:txBody>
          <a:bodyPr/>
          <a:lstStyle/>
          <a:p>
            <a:r>
              <a:rPr lang="en-US" dirty="0"/>
              <a:t>Intelligence test – Individual testing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9831"/>
            <a:ext cx="8596668" cy="49904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Intelligence (ability) test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test measuring stable, general abilities </a:t>
            </a:r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dirty="0"/>
              <a:t>Tests - Administered in 2 ways :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Individual test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Group tests </a:t>
            </a:r>
          </a:p>
          <a:p>
            <a:pPr marL="0" indent="0">
              <a:buNone/>
            </a:pP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Individual test </a:t>
            </a:r>
            <a:r>
              <a:rPr lang="en-US" sz="3600" b="1" dirty="0"/>
              <a:t>: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test administered to one person at a time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5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</a:t>
            </a:r>
            <a:r>
              <a:rPr lang="en-US" dirty="0"/>
              <a:t>ntelligence abilities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80909"/>
            <a:ext cx="8596668" cy="4364197"/>
          </a:xfrm>
        </p:spPr>
        <p:txBody>
          <a:bodyPr>
            <a:normAutofit/>
          </a:bodyPr>
          <a:lstStyle/>
          <a:p>
            <a:r>
              <a:rPr lang="en-US" sz="3600" dirty="0"/>
              <a:t>There is an Individual difference in Abilities . Thus difference in intelligence (baron 1985) : </a:t>
            </a:r>
          </a:p>
          <a:p>
            <a:pPr marL="0" indent="0">
              <a:buNone/>
            </a:pPr>
            <a:r>
              <a:rPr lang="en-US" sz="3600" dirty="0"/>
              <a:t>   Abilities useful  to  Achieve their goals                 </a:t>
            </a:r>
          </a:p>
          <a:p>
            <a:pPr marL="0" indent="0">
              <a:buNone/>
            </a:pPr>
            <a:r>
              <a:rPr lang="en-US" sz="3600" dirty="0"/>
              <a:t>   no matter what their goals may be.</a:t>
            </a:r>
          </a:p>
        </p:txBody>
      </p:sp>
    </p:spTree>
    <p:extLst>
      <p:ext uri="{BB962C8B-B14F-4D97-AF65-F5344CB8AC3E}">
        <p14:creationId xmlns:p14="http://schemas.microsoft.com/office/powerpoint/2010/main" val="733416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254" y="622171"/>
            <a:ext cx="8596668" cy="4677511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Individual administration important when major clinical decisions need to be taken </a:t>
            </a:r>
          </a:p>
          <a:p>
            <a:r>
              <a:rPr lang="en-US" sz="3600" dirty="0"/>
              <a:t>Also they help to gather more information about the way they think and IQ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Individual test in common use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Stanford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Binet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Wechsler Scales 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5699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Stanford </a:t>
            </a:r>
            <a:r>
              <a:rPr lang="en-US" dirty="0" err="1"/>
              <a:t>Binet</a:t>
            </a:r>
            <a:r>
              <a:rPr lang="en-US" dirty="0"/>
              <a:t>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984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STANFORD BINET TEST </a:t>
            </a:r>
            <a:r>
              <a:rPr lang="en-US" sz="3600" b="1" dirty="0"/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Modified , widely used version of original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Binet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test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sz="3600" dirty="0"/>
              <a:t>Various Subtest :  grouped by age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Subtest Evaluate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Verbal ability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Non verbal ability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0894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374" y="690708"/>
            <a:ext cx="8596668" cy="530041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Nonverbal Subtest – is Performance test 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PERFORMANCE TEST </a:t>
            </a:r>
            <a:r>
              <a:rPr lang="en-US" sz="3600" dirty="0"/>
              <a:t>: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an intelligence subtest that measures non verbal abilities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 picture completion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Paper cutting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Maze tracing </a:t>
            </a:r>
          </a:p>
        </p:txBody>
      </p:sp>
    </p:spTree>
    <p:extLst>
      <p:ext uri="{BB962C8B-B14F-4D97-AF65-F5344CB8AC3E}">
        <p14:creationId xmlns:p14="http://schemas.microsoft.com/office/powerpoint/2010/main" val="4437185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3471"/>
            <a:ext cx="8596668" cy="759417"/>
          </a:xfrm>
        </p:spPr>
        <p:txBody>
          <a:bodyPr/>
          <a:lstStyle/>
          <a:p>
            <a:r>
              <a:rPr lang="en-US" dirty="0"/>
              <a:t>Pre requisites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0347"/>
            <a:ext cx="8596668" cy="522292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Trained examiner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Standard instruction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Rapport or comfort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motivation of child </a:t>
            </a:r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Start test  –  Basal Mental age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1 year behind the actual chronological age </a:t>
            </a:r>
          </a:p>
        </p:txBody>
      </p:sp>
    </p:spTree>
    <p:extLst>
      <p:ext uri="{BB962C8B-B14F-4D97-AF65-F5344CB8AC3E}">
        <p14:creationId xmlns:p14="http://schemas.microsoft.com/office/powerpoint/2010/main" val="40776761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7973"/>
            <a:ext cx="8596668" cy="759417"/>
          </a:xfrm>
        </p:spPr>
        <p:txBody>
          <a:bodyPr/>
          <a:lstStyle/>
          <a:p>
            <a:r>
              <a:rPr lang="en-US" dirty="0"/>
              <a:t>Administration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861"/>
            <a:ext cx="8596668" cy="51919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200" dirty="0">
                <a:solidFill>
                  <a:schemeClr val="tx1"/>
                </a:solidFill>
              </a:rPr>
              <a:t>Eg  if 10 years old – start test from 9 years item </a:t>
            </a:r>
          </a:p>
          <a:p>
            <a:pPr marL="0" indent="0">
              <a:buNone/>
            </a:pPr>
            <a:r>
              <a:rPr lang="en-US" sz="4200" dirty="0">
                <a:solidFill>
                  <a:schemeClr val="tx1"/>
                </a:solidFill>
              </a:rPr>
              <a:t>Then move to 10 year or 8 years as per performance .. </a:t>
            </a:r>
          </a:p>
          <a:p>
            <a:r>
              <a:rPr lang="en-US" sz="4200" dirty="0"/>
              <a:t>If able to answer continue to 10 years items </a:t>
            </a:r>
          </a:p>
          <a:p>
            <a:r>
              <a:rPr lang="en-US" sz="4200" dirty="0"/>
              <a:t>If not able to answer - correct .. Go back and start from 8 years items </a:t>
            </a:r>
          </a:p>
          <a:p>
            <a:pPr marL="0" indent="0">
              <a:buNone/>
            </a:pPr>
            <a:r>
              <a:rPr lang="en-US" sz="4200" dirty="0"/>
              <a:t>Drop back till answer all questions  </a:t>
            </a:r>
          </a:p>
        </p:txBody>
      </p:sp>
    </p:spTree>
    <p:extLst>
      <p:ext uri="{BB962C8B-B14F-4D97-AF65-F5344CB8AC3E}">
        <p14:creationId xmlns:p14="http://schemas.microsoft.com/office/powerpoint/2010/main" val="20206527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694" y="701901"/>
            <a:ext cx="8596668" cy="5176434"/>
          </a:xfrm>
        </p:spPr>
        <p:txBody>
          <a:bodyPr>
            <a:normAutofit/>
          </a:bodyPr>
          <a:lstStyle/>
          <a:p>
            <a:r>
              <a:rPr lang="en-US" sz="3600" dirty="0"/>
              <a:t>All questions answered – is basal age </a:t>
            </a:r>
          </a:p>
          <a:p>
            <a:r>
              <a:rPr lang="en-US" sz="3600" dirty="0"/>
              <a:t>Then move further up from the basal age. </a:t>
            </a:r>
          </a:p>
          <a:p>
            <a:r>
              <a:rPr lang="en-US" sz="3600" dirty="0"/>
              <a:t>Continue  further  to level when cannot answer Any item </a:t>
            </a:r>
          </a:p>
          <a:p>
            <a:r>
              <a:rPr lang="en-US" sz="3600" dirty="0"/>
              <a:t>Some questions may not be answered  in between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9149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Wechsler Scales of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WAIS – R </a:t>
            </a:r>
            <a:r>
              <a:rPr lang="en-US" sz="3600" dirty="0"/>
              <a:t>:  Wechsler Adult intelligence Scale – Revised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WISC- R </a:t>
            </a:r>
            <a:r>
              <a:rPr lang="en-US" sz="3600" dirty="0"/>
              <a:t>: Wechsler Intelligence scale for children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WPPSI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: </a:t>
            </a:r>
            <a:r>
              <a:rPr lang="en-US" sz="3600" dirty="0" err="1"/>
              <a:t>Wechs</a:t>
            </a:r>
            <a:r>
              <a:rPr lang="en-US" sz="3600" dirty="0"/>
              <a:t> </a:t>
            </a:r>
            <a:r>
              <a:rPr lang="en-US" sz="3600" dirty="0" err="1"/>
              <a:t>ler</a:t>
            </a:r>
            <a:r>
              <a:rPr lang="en-US" sz="3600" dirty="0"/>
              <a:t> Preschool and primary Scale of Intelligence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44344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Wechsler Scale – applicability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8319"/>
            <a:ext cx="8596668" cy="4383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WAIS- R:</a:t>
            </a:r>
            <a:r>
              <a:rPr lang="en-US" sz="3600" dirty="0"/>
              <a:t>   Wechsler Adult Intelligence scale – Revised </a:t>
            </a:r>
          </a:p>
          <a:p>
            <a:r>
              <a:rPr lang="en-US" sz="3600" dirty="0"/>
              <a:t> Adult - IQ test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WISC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US" sz="3600" dirty="0"/>
              <a:t> Wechsler Intelligence Scale for Children </a:t>
            </a:r>
          </a:p>
          <a:p>
            <a:r>
              <a:rPr lang="en-US" sz="3600" dirty="0"/>
              <a:t>Children - IQ test </a:t>
            </a:r>
          </a:p>
          <a:p>
            <a:r>
              <a:rPr lang="en-US" sz="3600" dirty="0"/>
              <a:t>Age : 6 to 16 years</a:t>
            </a:r>
          </a:p>
        </p:txBody>
      </p:sp>
    </p:spTree>
    <p:extLst>
      <p:ext uri="{BB962C8B-B14F-4D97-AF65-F5344CB8AC3E}">
        <p14:creationId xmlns:p14="http://schemas.microsoft.com/office/powerpoint/2010/main" val="2809900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14" y="442735"/>
            <a:ext cx="8596668" cy="57808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</a:rPr>
              <a:t>WPPSI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900" dirty="0"/>
              <a:t>: Wechsler Preschool and primary Scale of Intelligence </a:t>
            </a:r>
          </a:p>
          <a:p>
            <a:r>
              <a:rPr lang="en-US" sz="3900" dirty="0"/>
              <a:t>Children - IQ test </a:t>
            </a:r>
          </a:p>
          <a:p>
            <a:r>
              <a:rPr lang="en-US" sz="3900" dirty="0"/>
              <a:t> Age : 4 to 6 ½ \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/>
              <a:t>All by David Wechsler  but most commonly used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900" dirty="0"/>
              <a:t>WAIS _ R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900" dirty="0"/>
              <a:t>WISIC _ R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900" dirty="0"/>
              <a:t>WPPSI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103712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18454"/>
            <a:ext cx="8596668" cy="1146875"/>
          </a:xfrm>
        </p:spPr>
        <p:txBody>
          <a:bodyPr/>
          <a:lstStyle/>
          <a:p>
            <a:r>
              <a:rPr lang="en-US" dirty="0"/>
              <a:t>Stanford and Wechsler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75295"/>
            <a:ext cx="8596668" cy="4757980"/>
          </a:xfrm>
        </p:spPr>
        <p:txBody>
          <a:bodyPr>
            <a:noAutofit/>
          </a:bodyPr>
          <a:lstStyle/>
          <a:p>
            <a:r>
              <a:rPr lang="en-US" sz="3600" dirty="0"/>
              <a:t>All consist of subtests as similar items as Stanford </a:t>
            </a:r>
            <a:r>
              <a:rPr lang="en-US" sz="3600" dirty="0" err="1"/>
              <a:t>binet</a:t>
            </a:r>
            <a:r>
              <a:rPr lang="en-US" sz="3600" dirty="0"/>
              <a:t> </a:t>
            </a:r>
          </a:p>
          <a:p>
            <a:r>
              <a:rPr lang="en-US" sz="3600" dirty="0"/>
              <a:t>But unlike Stanford </a:t>
            </a:r>
            <a:r>
              <a:rPr lang="en-US" sz="3600" dirty="0" err="1"/>
              <a:t>binet</a:t>
            </a:r>
            <a:r>
              <a:rPr lang="en-US" sz="3600" dirty="0"/>
              <a:t> which give a single IQ score , Wechsler generates 2 separate IQ scores </a:t>
            </a:r>
          </a:p>
          <a:p>
            <a:pPr marL="0" indent="0">
              <a:buNone/>
            </a:pPr>
            <a:r>
              <a:rPr lang="en-US" sz="3600" dirty="0"/>
              <a:t>Verbal IQ </a:t>
            </a:r>
          </a:p>
          <a:p>
            <a:pPr marL="0" indent="0">
              <a:buNone/>
            </a:pPr>
            <a:r>
              <a:rPr lang="en-US" sz="3600" dirty="0"/>
              <a:t>Performance IQ </a:t>
            </a:r>
          </a:p>
        </p:txBody>
      </p:sp>
    </p:spTree>
    <p:extLst>
      <p:ext uri="{BB962C8B-B14F-4D97-AF65-F5344CB8AC3E}">
        <p14:creationId xmlns:p14="http://schemas.microsoft.com/office/powerpoint/2010/main" val="313441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2854"/>
            <a:ext cx="8596668" cy="53469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Eg – most of us don’t care about playing a piano so it might have nothing to do with their intelligence 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But if wanting to play piano is a goal – benefit is by : learning quickly and performing quickly as well as accurately. Thus a mark of intelligence </a:t>
            </a:r>
          </a:p>
        </p:txBody>
      </p:sp>
    </p:spTree>
    <p:extLst>
      <p:ext uri="{BB962C8B-B14F-4D97-AF65-F5344CB8AC3E}">
        <p14:creationId xmlns:p14="http://schemas.microsoft.com/office/powerpoint/2010/main" val="37471336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854" y="565689"/>
            <a:ext cx="8596668" cy="5439904"/>
          </a:xfrm>
        </p:spPr>
        <p:txBody>
          <a:bodyPr>
            <a:normAutofit/>
          </a:bodyPr>
          <a:lstStyle/>
          <a:p>
            <a:r>
              <a:rPr lang="en-US" sz="3600" dirty="0"/>
              <a:t>This helps examine – strengths and weakness </a:t>
            </a:r>
          </a:p>
          <a:p>
            <a:r>
              <a:rPr lang="en-US" sz="3600" dirty="0"/>
              <a:t>Encourages educators to treat intelligence as number of related abilities rather than a single unit </a:t>
            </a:r>
          </a:p>
          <a:p>
            <a:r>
              <a:rPr lang="en-US" sz="3600" dirty="0"/>
              <a:t>Also note – if person did try to do his or her best </a:t>
            </a:r>
          </a:p>
        </p:txBody>
      </p:sp>
    </p:spTree>
    <p:extLst>
      <p:ext uri="{BB962C8B-B14F-4D97-AF65-F5344CB8AC3E}">
        <p14:creationId xmlns:p14="http://schemas.microsoft.com/office/powerpoint/2010/main" val="12168933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Group tests </a:t>
            </a:r>
            <a:r>
              <a:rPr lang="en-US" sz="3600" dirty="0"/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test that can be administered to multiple people in a time </a:t>
            </a:r>
          </a:p>
          <a:p>
            <a:pPr marL="742950" indent="-742950">
              <a:buAutoNum type="arabicPeriod"/>
            </a:pPr>
            <a:r>
              <a:rPr lang="en-US" sz="3600" dirty="0"/>
              <a:t>Intelligence </a:t>
            </a:r>
          </a:p>
          <a:p>
            <a:pPr marL="742950" indent="-742950">
              <a:buAutoNum type="arabicPeriod"/>
            </a:pPr>
            <a:r>
              <a:rPr lang="en-US" sz="3600" dirty="0"/>
              <a:t>Aptitude </a:t>
            </a:r>
          </a:p>
          <a:p>
            <a:pPr marL="742950" indent="-742950">
              <a:buAutoNum type="arabicPeriod"/>
            </a:pPr>
            <a:r>
              <a:rPr lang="en-US" sz="3600" dirty="0"/>
              <a:t>Achievement </a:t>
            </a:r>
          </a:p>
        </p:txBody>
      </p:sp>
    </p:spTree>
    <p:extLst>
      <p:ext uri="{BB962C8B-B14F-4D97-AF65-F5344CB8AC3E}">
        <p14:creationId xmlns:p14="http://schemas.microsoft.com/office/powerpoint/2010/main" val="42514497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014" y="651618"/>
            <a:ext cx="8596668" cy="520742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Convenience </a:t>
            </a:r>
          </a:p>
          <a:p>
            <a:r>
              <a:rPr lang="en-US" sz="3600" dirty="0"/>
              <a:t>Inexpensive </a:t>
            </a:r>
          </a:p>
          <a:p>
            <a:r>
              <a:rPr lang="en-US" sz="3600" dirty="0"/>
              <a:t>Gather information about average performance </a:t>
            </a:r>
          </a:p>
          <a:p>
            <a:r>
              <a:rPr lang="en-US" sz="3600" dirty="0"/>
              <a:t>Use multiple choice items </a:t>
            </a:r>
          </a:p>
          <a:p>
            <a:r>
              <a:rPr lang="en-US" sz="3600" dirty="0"/>
              <a:t>Can be scored on computer- </a:t>
            </a:r>
          </a:p>
          <a:p>
            <a:pPr marL="0" indent="0">
              <a:buNone/>
            </a:pPr>
            <a:r>
              <a:rPr lang="en-US" sz="3600" dirty="0"/>
              <a:t>Thus Eliminates subjectivity that can affect the interaction with the examiner during the test  </a:t>
            </a:r>
          </a:p>
        </p:txBody>
      </p:sp>
    </p:spTree>
    <p:extLst>
      <p:ext uri="{BB962C8B-B14F-4D97-AF65-F5344CB8AC3E}">
        <p14:creationId xmlns:p14="http://schemas.microsoft.com/office/powerpoint/2010/main" val="4199081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014" y="591863"/>
            <a:ext cx="8596668" cy="5408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APTITUDE TEST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: test measuring stable abilities for reaching specific goals: test for predicting future performance </a:t>
            </a:r>
          </a:p>
          <a:p>
            <a:pPr marL="0" indent="0">
              <a:buNone/>
            </a:pPr>
            <a:r>
              <a:rPr lang="en-US" sz="3600" dirty="0"/>
              <a:t>Thus test abilities required for achievement of particular goal </a:t>
            </a:r>
          </a:p>
          <a:p>
            <a:pPr marL="0" indent="0">
              <a:buNone/>
            </a:pPr>
            <a:r>
              <a:rPr lang="en-US" sz="3600" dirty="0" err="1"/>
              <a:t>eg</a:t>
            </a:r>
            <a:r>
              <a:rPr lang="en-US" sz="3600" dirty="0"/>
              <a:t> SAT scholastic aptitude test designed to see the aptitude for college studies not school or general achievement </a:t>
            </a:r>
          </a:p>
        </p:txBody>
      </p:sp>
    </p:spTree>
    <p:extLst>
      <p:ext uri="{BB962C8B-B14F-4D97-AF65-F5344CB8AC3E}">
        <p14:creationId xmlns:p14="http://schemas.microsoft.com/office/powerpoint/2010/main" val="17676117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254" y="629749"/>
            <a:ext cx="8596668" cy="542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INTELLIGENCE TEST (ABILITY )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test for measuring stable general abilities </a:t>
            </a:r>
          </a:p>
          <a:p>
            <a:pPr marL="0" indent="0">
              <a:buNone/>
            </a:pPr>
            <a:r>
              <a:rPr lang="en-US" sz="3600" dirty="0"/>
              <a:t>Thus for stable abilities that help in achievement of practically any goal 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Achievement test 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Test measuring learning in given field. </a:t>
            </a:r>
          </a:p>
          <a:p>
            <a:pPr marL="0" indent="0">
              <a:buNone/>
            </a:pPr>
            <a:r>
              <a:rPr lang="en-US" sz="3600" dirty="0"/>
              <a:t>Thus measure learning in particular field </a:t>
            </a:r>
          </a:p>
        </p:txBody>
      </p:sp>
    </p:spTree>
    <p:extLst>
      <p:ext uri="{BB962C8B-B14F-4D97-AF65-F5344CB8AC3E}">
        <p14:creationId xmlns:p14="http://schemas.microsoft.com/office/powerpoint/2010/main" val="11835445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574" y="654803"/>
            <a:ext cx="8596668" cy="5548393"/>
          </a:xfrm>
        </p:spPr>
        <p:txBody>
          <a:bodyPr>
            <a:noAutofit/>
          </a:bodyPr>
          <a:lstStyle/>
          <a:p>
            <a:r>
              <a:rPr lang="en-US" sz="3600" dirty="0"/>
              <a:t>Achievement test depend on specific knowledge . </a:t>
            </a:r>
          </a:p>
          <a:p>
            <a:pPr marL="0" indent="0">
              <a:buNone/>
            </a:pPr>
            <a:r>
              <a:rPr lang="en-US" sz="3600" dirty="0"/>
              <a:t>Eg a person who has never known </a:t>
            </a:r>
            <a:r>
              <a:rPr lang="en-US" sz="3600" dirty="0" err="1"/>
              <a:t>german</a:t>
            </a:r>
            <a:r>
              <a:rPr lang="en-US" sz="3600" dirty="0"/>
              <a:t> cannot do well on </a:t>
            </a:r>
            <a:r>
              <a:rPr lang="en-US" sz="3600" dirty="0" err="1"/>
              <a:t>german</a:t>
            </a:r>
            <a:r>
              <a:rPr lang="en-US" sz="3600" dirty="0"/>
              <a:t> literature </a:t>
            </a:r>
          </a:p>
          <a:p>
            <a:r>
              <a:rPr lang="en-US" sz="3600" dirty="0"/>
              <a:t>Intelligence test are basic that it can be meaningful to an uneducated person too.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99811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574" y="617866"/>
            <a:ext cx="8596668" cy="5129939"/>
          </a:xfrm>
        </p:spPr>
        <p:txBody>
          <a:bodyPr>
            <a:noAutofit/>
          </a:bodyPr>
          <a:lstStyle/>
          <a:p>
            <a:r>
              <a:rPr lang="en-US" sz="3600" b="1" dirty="0"/>
              <a:t>Aptitude : falls between Achievement and intelligence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Intelligence</a:t>
            </a:r>
            <a:r>
              <a:rPr lang="en-US" sz="2000" b="1" dirty="0"/>
              <a:t>                   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Aptitude</a:t>
            </a:r>
            <a:r>
              <a:rPr lang="en-US" sz="2000" b="1" dirty="0"/>
              <a:t>                   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Bernard MT Condensed" panose="02050806060905020404" pitchFamily="18" charset="0"/>
              </a:rPr>
              <a:t>Achievement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general ability                                   Specific ability                       Scope of increase in ability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Performance is aptitude test does depend upon the general high school level learning </a:t>
            </a:r>
          </a:p>
        </p:txBody>
      </p:sp>
    </p:spTree>
    <p:extLst>
      <p:ext uri="{BB962C8B-B14F-4D97-AF65-F5344CB8AC3E}">
        <p14:creationId xmlns:p14="http://schemas.microsoft.com/office/powerpoint/2010/main" val="27331682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Infants &amp; Toddlers – IQ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Infants and toddlers – developmental milestones considered important indicators of IQ </a:t>
            </a:r>
          </a:p>
          <a:p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45396" y="3372333"/>
          <a:ext cx="10352868" cy="3163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8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8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3782">
                <a:tc>
                  <a:txBody>
                    <a:bodyPr/>
                    <a:lstStyle/>
                    <a:p>
                      <a:r>
                        <a:rPr lang="en-US" dirty="0"/>
                        <a:t>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Task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development</a:t>
                      </a:r>
                      <a:r>
                        <a:rPr lang="en-US" baseline="0" dirty="0"/>
                        <a:t> – months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Development – years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Reach red 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months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r>
                        <a:rPr lang="en-US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Ring bell purposefully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9.9 months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Tower of cubes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 5 months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 3 objects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r>
                        <a:rPr lang="en-US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Copy a circle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34. 6 months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7588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5980"/>
            <a:ext cx="8596668" cy="790413"/>
          </a:xfrm>
        </p:spPr>
        <p:txBody>
          <a:bodyPr/>
          <a:lstStyle/>
          <a:p>
            <a:r>
              <a:rPr lang="en-US" dirty="0"/>
              <a:t>IQ for Toddlers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00380"/>
            <a:ext cx="8596668" cy="548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Bayley</a:t>
            </a:r>
            <a:r>
              <a:rPr lang="en-US" sz="3600" dirty="0"/>
              <a:t> 1949, 1955</a:t>
            </a:r>
          </a:p>
          <a:p>
            <a:pPr marL="0" indent="0">
              <a:buNone/>
            </a:pPr>
            <a:r>
              <a:rPr lang="en-US" sz="3600" dirty="0"/>
              <a:t>rate of development (DQ)in infancy is poor indicator of Future IQ. </a:t>
            </a:r>
          </a:p>
          <a:p>
            <a:pPr marL="0" indent="0">
              <a:buNone/>
            </a:pPr>
            <a:r>
              <a:rPr lang="en-US" sz="3600" dirty="0"/>
              <a:t>As later IQ do not match the DQ scores. </a:t>
            </a:r>
          </a:p>
          <a:p>
            <a:r>
              <a:rPr lang="en-US" sz="3600" dirty="0"/>
              <a:t>Test given in toddlers and later childhood are more better at predicting the adult IQ scores </a:t>
            </a:r>
          </a:p>
        </p:txBody>
      </p:sp>
    </p:spTree>
    <p:extLst>
      <p:ext uri="{BB962C8B-B14F-4D97-AF65-F5344CB8AC3E}">
        <p14:creationId xmlns:p14="http://schemas.microsoft.com/office/powerpoint/2010/main" val="22437123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94" y="558111"/>
            <a:ext cx="8596668" cy="55173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Fagan 1985 : </a:t>
            </a:r>
          </a:p>
          <a:p>
            <a:pPr marL="0" indent="0">
              <a:buNone/>
            </a:pPr>
            <a:r>
              <a:rPr lang="en-US" sz="3600" dirty="0"/>
              <a:t>Recognition memory – as young as 2 months old </a:t>
            </a:r>
          </a:p>
          <a:p>
            <a:pPr marL="0" indent="0">
              <a:buNone/>
            </a:pPr>
            <a:r>
              <a:rPr lang="en-US" sz="3600" dirty="0"/>
              <a:t>Shown face or design </a:t>
            </a:r>
          </a:p>
          <a:p>
            <a:pPr marL="0" indent="0">
              <a:buNone/>
            </a:pPr>
            <a:r>
              <a:rPr lang="en-US" sz="3600" dirty="0"/>
              <a:t>Then shown same face or design again but along with a new face or design </a:t>
            </a:r>
          </a:p>
          <a:p>
            <a:pPr marL="0" indent="0">
              <a:buNone/>
            </a:pPr>
            <a:r>
              <a:rPr lang="en-US" sz="3600" dirty="0"/>
              <a:t>Result – infant look at the new stimulus. Thus prove that they remember the previous one and interested in new one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226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1376"/>
            <a:ext cx="8596668" cy="572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+mj-lt"/>
              </a:rPr>
              <a:t>A set of abilities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+mj-lt"/>
              </a:rPr>
              <a:t>Learn Quick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+mj-lt"/>
              </a:rPr>
              <a:t>Solve difficult problems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+mj-lt"/>
              </a:rPr>
              <a:t>Perform difficult task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+mj-lt"/>
              </a:rPr>
              <a:t>Perform difficult task quickly and accurately </a:t>
            </a:r>
          </a:p>
          <a:p>
            <a:pPr marL="0" indent="0">
              <a:buNone/>
            </a:pPr>
            <a:r>
              <a:rPr lang="en-US" sz="3600" dirty="0">
                <a:latin typeface="+mj-lt"/>
              </a:rPr>
              <a:t>Thus achieve higher performance criteria </a:t>
            </a:r>
          </a:p>
          <a:p>
            <a:endParaRPr lang="en-US" sz="3600" b="1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52994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254" y="592810"/>
            <a:ext cx="8596668" cy="5672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Bornstein and </a:t>
            </a:r>
            <a:r>
              <a:rPr lang="en-US" sz="3600" dirty="0" err="1"/>
              <a:t>Sigman</a:t>
            </a:r>
            <a:r>
              <a:rPr lang="en-US" sz="3600" dirty="0"/>
              <a:t> , 1986</a:t>
            </a:r>
          </a:p>
          <a:p>
            <a:pPr marL="0" indent="0">
              <a:buNone/>
            </a:pPr>
            <a:r>
              <a:rPr lang="en-US" sz="3600" dirty="0"/>
              <a:t>Babies a few months old quickly lose interest in an object – (Habituation) and then show immediate interest in new items – tend to score above average on preschool test </a:t>
            </a:r>
          </a:p>
          <a:p>
            <a:pPr marL="0" indent="0">
              <a:buNone/>
            </a:pPr>
            <a:r>
              <a:rPr lang="en-US" sz="3600" dirty="0"/>
              <a:t>Thus Size of this effect predict IQ scores on several year later </a:t>
            </a:r>
          </a:p>
        </p:txBody>
      </p:sp>
    </p:spTree>
    <p:extLst>
      <p:ext uri="{BB962C8B-B14F-4D97-AF65-F5344CB8AC3E}">
        <p14:creationId xmlns:p14="http://schemas.microsoft.com/office/powerpoint/2010/main" val="28444536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5980"/>
            <a:ext cx="8596668" cy="914400"/>
          </a:xfrm>
        </p:spPr>
        <p:txBody>
          <a:bodyPr/>
          <a:lstStyle/>
          <a:p>
            <a:r>
              <a:rPr lang="en-US" dirty="0"/>
              <a:t>Creativity and Expertise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6359"/>
            <a:ext cx="8596668" cy="5408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Has intelligence (IQ) anything to do with Creative or manual skills ???</a:t>
            </a:r>
          </a:p>
          <a:p>
            <a:r>
              <a:rPr lang="en-US" sz="3600" dirty="0"/>
              <a:t>G-factor – general ability that help us achieve goals. </a:t>
            </a:r>
          </a:p>
          <a:p>
            <a:pPr marL="0" indent="0">
              <a:buNone/>
            </a:pPr>
            <a:r>
              <a:rPr lang="en-US" sz="3600" dirty="0"/>
              <a:t>IQ correlates with School performance and grades </a:t>
            </a:r>
          </a:p>
          <a:p>
            <a:pPr marL="0" indent="0">
              <a:buNone/>
            </a:pPr>
            <a:r>
              <a:rPr lang="en-US" sz="3600" dirty="0"/>
              <a:t>But creativity and manual skills ??? </a:t>
            </a:r>
          </a:p>
          <a:p>
            <a:pPr marL="0" indent="0">
              <a:buNone/>
            </a:pPr>
            <a:r>
              <a:rPr lang="en-US" sz="3600" dirty="0"/>
              <a:t>Mixed result s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99270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094" y="648346"/>
            <a:ext cx="8596668" cy="5300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Wallach 1976 </a:t>
            </a:r>
          </a:p>
          <a:p>
            <a:pPr marL="0" indent="0">
              <a:buNone/>
            </a:pPr>
            <a:r>
              <a:rPr lang="en-US" sz="3600" dirty="0"/>
              <a:t>Real world measures of creativity  do not show correlate highly with measures of academic performance or IQ– </a:t>
            </a:r>
            <a:r>
              <a:rPr lang="en-US" sz="3600" dirty="0" err="1"/>
              <a:t>eg</a:t>
            </a:r>
            <a:r>
              <a:rPr lang="en-US" sz="36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rating by critics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Number of awards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Poems published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Inventions patented </a:t>
            </a:r>
          </a:p>
          <a:p>
            <a:pPr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98351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14" y="463916"/>
            <a:ext cx="8596668" cy="5377911"/>
          </a:xfrm>
        </p:spPr>
        <p:txBody>
          <a:bodyPr>
            <a:normAutofit/>
          </a:bodyPr>
          <a:lstStyle/>
          <a:p>
            <a:r>
              <a:rPr lang="en-US" sz="3600" dirty="0"/>
              <a:t>To predict Future creativity need to look for past creativity in the same field </a:t>
            </a:r>
          </a:p>
          <a:p>
            <a:pPr marL="0" indent="0">
              <a:buNone/>
            </a:pPr>
            <a:r>
              <a:rPr lang="en-US" sz="3600" dirty="0" err="1"/>
              <a:t>Ofcourse</a:t>
            </a:r>
            <a:r>
              <a:rPr lang="en-US" sz="3600" dirty="0"/>
              <a:t> creativity can sometimes depend on education and kind of abilities measured on IQ test </a:t>
            </a:r>
          </a:p>
          <a:p>
            <a:pPr marL="0" indent="0">
              <a:buNone/>
            </a:pPr>
            <a:r>
              <a:rPr lang="en-US" sz="3600" dirty="0"/>
              <a:t>Eg Below 90 IQ is unlikely to become scientist and these days scientist have to go to graduate school also </a:t>
            </a:r>
          </a:p>
        </p:txBody>
      </p:sp>
    </p:spTree>
    <p:extLst>
      <p:ext uri="{BB962C8B-B14F-4D97-AF65-F5344CB8AC3E}">
        <p14:creationId xmlns:p14="http://schemas.microsoft.com/office/powerpoint/2010/main" val="3264053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094" y="562416"/>
            <a:ext cx="8596668" cy="5579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Hill 1978 </a:t>
            </a:r>
          </a:p>
          <a:p>
            <a:pPr marL="0" indent="0">
              <a:buNone/>
            </a:pPr>
            <a:r>
              <a:rPr lang="en-US" sz="3600" dirty="0"/>
              <a:t>But some creative people had such low IQ that they had to spend their time in Institutions for the Retarded.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IDIOT SAVANTS </a:t>
            </a:r>
            <a:r>
              <a:rPr lang="en-US" sz="3600" dirty="0"/>
              <a:t>: some people are gifted in a certain area but otherwise retarded </a:t>
            </a:r>
          </a:p>
          <a:p>
            <a:r>
              <a:rPr lang="en-US" sz="3600" dirty="0"/>
              <a:t>Thus they share sometime that they share with other creative people but not intelligent people 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34635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4" y="507311"/>
            <a:ext cx="8596668" cy="5501898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Perkins 1981 – Builds expertise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Devotion and passion to their art </a:t>
            </a:r>
          </a:p>
          <a:p>
            <a:r>
              <a:rPr lang="en-US" sz="3600" dirty="0"/>
              <a:t>Creative expertise is related to creative output. </a:t>
            </a:r>
          </a:p>
          <a:p>
            <a:pPr marL="0" indent="0">
              <a:buNone/>
            </a:pPr>
            <a:r>
              <a:rPr lang="en-US" sz="3600" dirty="0"/>
              <a:t>built up over many years of practice </a:t>
            </a:r>
          </a:p>
          <a:p>
            <a:pPr marL="0" indent="0">
              <a:buNone/>
            </a:pPr>
            <a:r>
              <a:rPr lang="en-US" sz="3600" dirty="0"/>
              <a:t>Hayes 1985 </a:t>
            </a:r>
          </a:p>
          <a:p>
            <a:pPr marL="0" indent="0">
              <a:buNone/>
            </a:pPr>
            <a:r>
              <a:rPr lang="en-US" sz="3600" dirty="0"/>
              <a:t>It takes 10-15 years to “hit the stride “</a:t>
            </a:r>
          </a:p>
          <a:p>
            <a:pPr marL="0" indent="0">
              <a:buNone/>
            </a:pPr>
            <a:r>
              <a:rPr lang="en-US" sz="3600" dirty="0"/>
              <a:t>It doesn’t matter when they start </a:t>
            </a:r>
          </a:p>
          <a:p>
            <a:pPr>
              <a:buFont typeface="+mj-lt"/>
              <a:buAutoNum type="arabicPeriod"/>
            </a:pPr>
            <a:endParaRPr lang="en-US" sz="3600" dirty="0"/>
          </a:p>
          <a:p>
            <a:pPr>
              <a:buFont typeface="+mj-lt"/>
              <a:buAutoNum type="arabicPeriod"/>
            </a:pPr>
            <a:endParaRPr lang="en-US" sz="3600" dirty="0"/>
          </a:p>
          <a:p>
            <a:pPr>
              <a:buFont typeface="+mj-lt"/>
              <a:buAutoNum type="arabicPeriod"/>
            </a:pPr>
            <a:endParaRPr lang="en-US" sz="3600" dirty="0"/>
          </a:p>
          <a:p>
            <a:pPr>
              <a:buFont typeface="+mj-lt"/>
              <a:buAutoNum type="arabicPeriod"/>
            </a:pPr>
            <a:endParaRPr lang="en-US" sz="3600" dirty="0"/>
          </a:p>
          <a:p>
            <a:pPr>
              <a:buFont typeface="+mj-lt"/>
              <a:buAutoNum type="arabicPeriod"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26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854" y="302046"/>
            <a:ext cx="8596668" cy="5641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eg</a:t>
            </a:r>
            <a:r>
              <a:rPr lang="en-US" sz="3600" dirty="0"/>
              <a:t> Mozart was doing well at adolescence because he started when he was just a little more than a toddler </a:t>
            </a:r>
          </a:p>
          <a:p>
            <a:pPr marL="0" indent="0">
              <a:buNone/>
            </a:pPr>
            <a:r>
              <a:rPr lang="en-US" sz="3600" dirty="0" err="1"/>
              <a:t>Ceci</a:t>
            </a:r>
            <a:r>
              <a:rPr lang="en-US" sz="3600" dirty="0"/>
              <a:t> and Liker 1986 </a:t>
            </a:r>
          </a:p>
          <a:p>
            <a:pPr marL="0" indent="0">
              <a:buNone/>
            </a:pPr>
            <a:r>
              <a:rPr lang="en-US" sz="3600" dirty="0"/>
              <a:t>Study harness racing fans expertise on winner selection. </a:t>
            </a:r>
          </a:p>
          <a:p>
            <a:pPr marL="0" indent="0">
              <a:buNone/>
            </a:pPr>
            <a:r>
              <a:rPr lang="en-US" sz="3600" dirty="0"/>
              <a:t>IQ test was given and then asked to bet winner horse on 10 races. </a:t>
            </a:r>
          </a:p>
          <a:p>
            <a:r>
              <a:rPr lang="en-US" sz="3600" dirty="0"/>
              <a:t>No </a:t>
            </a:r>
            <a:r>
              <a:rPr lang="en-US" sz="3600" dirty="0" err="1"/>
              <a:t>corelation</a:t>
            </a:r>
            <a:r>
              <a:rPr lang="en-US" sz="3600" dirty="0"/>
              <a:t> between IQ and expert. </a:t>
            </a:r>
          </a:p>
        </p:txBody>
      </p:sp>
    </p:spTree>
    <p:extLst>
      <p:ext uri="{BB962C8B-B14F-4D97-AF65-F5344CB8AC3E}">
        <p14:creationId xmlns:p14="http://schemas.microsoft.com/office/powerpoint/2010/main" val="30875368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428" y="448934"/>
            <a:ext cx="8596668" cy="5393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Eg one expert won bet in all 10 races - was below average IQ =85 and construction worker </a:t>
            </a:r>
          </a:p>
          <a:p>
            <a:pPr marL="0" indent="0">
              <a:buNone/>
            </a:pPr>
            <a:r>
              <a:rPr lang="en-US" sz="3600" dirty="0"/>
              <a:t>And another non expert won bet only 3 times – was an IQ=118 higher than average and lawyer </a:t>
            </a:r>
          </a:p>
          <a:p>
            <a:pPr marL="0" indent="0">
              <a:buNone/>
            </a:pPr>
            <a:r>
              <a:rPr lang="en-US" sz="3600" dirty="0"/>
              <a:t>Thus Difference was in the way mean reasoned </a:t>
            </a:r>
          </a:p>
        </p:txBody>
      </p:sp>
    </p:spTree>
    <p:extLst>
      <p:ext uri="{BB962C8B-B14F-4D97-AF65-F5344CB8AC3E}">
        <p14:creationId xmlns:p14="http://schemas.microsoft.com/office/powerpoint/2010/main" val="29386210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54" y="515233"/>
            <a:ext cx="8596668" cy="5346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Handicappers reason in a complex manner – weighing all the variables to figure out the chance of horse winning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Horses earning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Speed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Position racing moves Tack size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Conditions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Jokey’s</a:t>
            </a:r>
            <a:r>
              <a:rPr lang="en-US" sz="3600" dirty="0"/>
              <a:t> skill </a:t>
            </a:r>
          </a:p>
        </p:txBody>
      </p:sp>
    </p:spTree>
    <p:extLst>
      <p:ext uri="{BB962C8B-B14F-4D97-AF65-F5344CB8AC3E}">
        <p14:creationId xmlns:p14="http://schemas.microsoft.com/office/powerpoint/2010/main" val="6154149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Triarchic</a:t>
            </a:r>
            <a:r>
              <a:rPr lang="en-US" dirty="0"/>
              <a:t> view of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45776"/>
            <a:ext cx="8596668" cy="458749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Thus experts were not highly intelligent but had some different specific kind of intelligence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Robert Sternberg 1985 </a:t>
            </a:r>
          </a:p>
          <a:p>
            <a:r>
              <a:rPr lang="en-US" sz="3600" dirty="0"/>
              <a:t>There is no single factor underlies all intelligence nor splintered set of diverse factors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2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u="sng" dirty="0"/>
              <a:t>Problems – Intelligence definition </a:t>
            </a:r>
            <a:br>
              <a:rPr lang="en-US" sz="4400" b="1" u="sng" dirty="0"/>
            </a:b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37388"/>
            <a:ext cx="8596668" cy="494395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Individual differences in intelligence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Kind of abilities not specified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Abilities basic or general for all and everything or different abilities not specified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What goal , what matters and what kind of goal not specified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56149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4984"/>
            <a:ext cx="8596668" cy="1007390"/>
          </a:xfrm>
        </p:spPr>
        <p:txBody>
          <a:bodyPr/>
          <a:lstStyle/>
          <a:p>
            <a:r>
              <a:rPr lang="en-US" dirty="0"/>
              <a:t>Types of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851"/>
            <a:ext cx="8596668" cy="5331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Different types of Intelligence- 3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Componential intelligence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Experiential intelligence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Contextual intelligence 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COMPONENTIAL INTELLIGENCE : </a:t>
            </a:r>
            <a:r>
              <a:rPr lang="en-US" sz="3600" b="1" dirty="0"/>
              <a:t>Ability </a:t>
            </a:r>
          </a:p>
          <a:p>
            <a:pPr marL="0" indent="0">
              <a:buNone/>
            </a:pPr>
            <a:r>
              <a:rPr lang="en-US" sz="3600" b="1" dirty="0"/>
              <a:t>To process information </a:t>
            </a:r>
          </a:p>
        </p:txBody>
      </p:sp>
    </p:spTree>
    <p:extLst>
      <p:ext uri="{BB962C8B-B14F-4D97-AF65-F5344CB8AC3E}">
        <p14:creationId xmlns:p14="http://schemas.microsoft.com/office/powerpoint/2010/main" val="15125883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5363"/>
            <a:ext cx="8596668" cy="54399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Abilities like –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Memory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Planning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Monitoring ones own action – Metacognition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Encode information into schema On the basis of inference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Comparison of new information to existing information </a:t>
            </a:r>
          </a:p>
        </p:txBody>
      </p:sp>
    </p:spTree>
    <p:extLst>
      <p:ext uri="{BB962C8B-B14F-4D97-AF65-F5344CB8AC3E}">
        <p14:creationId xmlns:p14="http://schemas.microsoft.com/office/powerpoint/2010/main" val="9727501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7356"/>
            <a:ext cx="8596668" cy="53779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6. Decision making </a:t>
            </a:r>
          </a:p>
          <a:p>
            <a:pPr marL="0" indent="0">
              <a:buNone/>
            </a:pPr>
            <a:r>
              <a:rPr lang="en-US" sz="3600" dirty="0"/>
              <a:t>7. Execution of plans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EXPERIENTIAL INTELLIGENCE: </a:t>
            </a:r>
            <a:r>
              <a:rPr lang="en-US" sz="3600" dirty="0"/>
              <a:t>ability to learn from experience and carry out familiar tasks efficiently  </a:t>
            </a:r>
          </a:p>
          <a:p>
            <a:pPr marL="0" indent="0">
              <a:buNone/>
            </a:pPr>
            <a:r>
              <a:rPr lang="en-US" sz="3600" dirty="0"/>
              <a:t>In experiential intelligence it is  hard work to faced with new situation or familiar ones </a:t>
            </a:r>
          </a:p>
        </p:txBody>
      </p:sp>
    </p:spTree>
    <p:extLst>
      <p:ext uri="{BB962C8B-B14F-4D97-AF65-F5344CB8AC3E}">
        <p14:creationId xmlns:p14="http://schemas.microsoft.com/office/powerpoint/2010/main" val="17308338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5844"/>
            <a:ext cx="8596668" cy="5269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Familiar situations – experiential intelligence help carry out tasks “automatically” – </a:t>
            </a:r>
            <a:r>
              <a:rPr lang="en-US" sz="3600" dirty="0" err="1"/>
              <a:t>eg</a:t>
            </a:r>
            <a:r>
              <a:rPr lang="en-US" sz="3600" dirty="0"/>
              <a:t> </a:t>
            </a:r>
            <a:r>
              <a:rPr lang="en-US" sz="3600" dirty="0" err="1"/>
              <a:t>read,type</a:t>
            </a:r>
            <a:r>
              <a:rPr lang="en-US" sz="3600" dirty="0"/>
              <a:t> or drive. </a:t>
            </a:r>
          </a:p>
          <a:p>
            <a:r>
              <a:rPr lang="en-US" sz="3600" dirty="0"/>
              <a:t>Experiential intelligence - Makes all the information processing Quick and efficient. </a:t>
            </a:r>
          </a:p>
          <a:p>
            <a:pPr marL="0" indent="0">
              <a:buNone/>
            </a:pPr>
            <a:r>
              <a:rPr lang="en-US" sz="3600" dirty="0"/>
              <a:t>Thus quite similar to procedural memory. </a:t>
            </a:r>
          </a:p>
        </p:txBody>
      </p:sp>
    </p:spTree>
    <p:extLst>
      <p:ext uri="{BB962C8B-B14F-4D97-AF65-F5344CB8AC3E}">
        <p14:creationId xmlns:p14="http://schemas.microsoft.com/office/powerpoint/2010/main" val="12096697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851"/>
            <a:ext cx="8596668" cy="5315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CONTEXTUAL INTELLIGENCE </a:t>
            </a:r>
            <a:r>
              <a:rPr lang="en-US" sz="3600" dirty="0"/>
              <a:t>: Ability to adapt to the world. </a:t>
            </a:r>
          </a:p>
          <a:p>
            <a:pPr marL="0" indent="0">
              <a:buNone/>
            </a:pPr>
            <a:r>
              <a:rPr lang="en-US" sz="3600" dirty="0"/>
              <a:t>Also known practical intelligence. </a:t>
            </a:r>
          </a:p>
          <a:p>
            <a:pPr marL="0" indent="0">
              <a:buNone/>
            </a:pPr>
            <a:r>
              <a:rPr lang="en-US" sz="3600" dirty="0"/>
              <a:t>Thus helps succeed in the real world – </a:t>
            </a:r>
          </a:p>
          <a:p>
            <a:pPr marL="0" indent="0">
              <a:buNone/>
            </a:pPr>
            <a:r>
              <a:rPr lang="en-US" sz="3600" dirty="0"/>
              <a:t>Eg race bet expert may be contextual; intelligence. – useful in achievement of a specific goal in specific context </a:t>
            </a:r>
          </a:p>
        </p:txBody>
      </p:sp>
    </p:spTree>
    <p:extLst>
      <p:ext uri="{BB962C8B-B14F-4D97-AF65-F5344CB8AC3E}">
        <p14:creationId xmlns:p14="http://schemas.microsoft.com/office/powerpoint/2010/main" val="29373535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6359"/>
            <a:ext cx="8596668" cy="5408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Evidences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creative output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Unschooled abilities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Sternberg theory </a:t>
            </a:r>
          </a:p>
          <a:p>
            <a:r>
              <a:rPr lang="en-US" sz="3600" dirty="0"/>
              <a:t>Not support existence of g- factor. </a:t>
            </a:r>
          </a:p>
          <a:p>
            <a:pPr marL="0" indent="0">
              <a:buNone/>
            </a:pPr>
            <a:r>
              <a:rPr lang="en-US" sz="3600" dirty="0"/>
              <a:t>May be its just statistical factor arising out of lack of variety of tasks in IQ test. </a:t>
            </a:r>
          </a:p>
        </p:txBody>
      </p:sp>
    </p:spTree>
    <p:extLst>
      <p:ext uri="{BB962C8B-B14F-4D97-AF65-F5344CB8AC3E}">
        <p14:creationId xmlns:p14="http://schemas.microsoft.com/office/powerpoint/2010/main" val="60661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Intelligence – Heritability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01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Heritability study is in reference to IQ scores </a:t>
            </a:r>
          </a:p>
          <a:p>
            <a:r>
              <a:rPr lang="en-US" sz="3600" dirty="0"/>
              <a:t>IQ test results are not same as intelligence itself . </a:t>
            </a:r>
          </a:p>
          <a:p>
            <a:pPr marL="0" indent="0">
              <a:buNone/>
            </a:pPr>
            <a:r>
              <a:rPr lang="en-US" sz="3600" dirty="0"/>
              <a:t>It is set of multiple abilities – some learned and some innate. </a:t>
            </a:r>
          </a:p>
          <a:p>
            <a:pPr marL="0" indent="0">
              <a:buNone/>
            </a:pPr>
            <a:r>
              <a:rPr lang="en-US" sz="3600" dirty="0"/>
              <a:t>Some measured well by IQ test, some poorly and some not at all. </a:t>
            </a:r>
          </a:p>
        </p:txBody>
      </p:sp>
    </p:spTree>
    <p:extLst>
      <p:ext uri="{BB962C8B-B14F-4D97-AF65-F5344CB8AC3E}">
        <p14:creationId xmlns:p14="http://schemas.microsoft.com/office/powerpoint/2010/main" val="31140161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574" y="582564"/>
            <a:ext cx="8596668" cy="5269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Heritability :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A numerical estimate of the relative contribution that heredity makes to differences among individuals in a single trait. </a:t>
            </a:r>
          </a:p>
          <a:p>
            <a:pPr marL="0" indent="0">
              <a:buNone/>
            </a:pPr>
            <a:r>
              <a:rPr lang="en-US" sz="3600" dirty="0"/>
              <a:t>Thus estimate contribution to differences </a:t>
            </a:r>
          </a:p>
          <a:p>
            <a:pPr marL="0" indent="0">
              <a:buNone/>
            </a:pPr>
            <a:r>
              <a:rPr lang="en-US" sz="3600" dirty="0"/>
              <a:t>0= difference totally due to environment </a:t>
            </a:r>
          </a:p>
          <a:p>
            <a:pPr marL="0" indent="0">
              <a:buNone/>
            </a:pPr>
            <a:r>
              <a:rPr lang="en-US" sz="3600" dirty="0"/>
              <a:t>1= difference totally due to genes </a:t>
            </a:r>
          </a:p>
        </p:txBody>
      </p:sp>
    </p:spTree>
    <p:extLst>
      <p:ext uri="{BB962C8B-B14F-4D97-AF65-F5344CB8AC3E}">
        <p14:creationId xmlns:p14="http://schemas.microsoft.com/office/powerpoint/2010/main" val="35997642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74" y="403989"/>
            <a:ext cx="8596668" cy="5315919"/>
          </a:xfrm>
        </p:spPr>
        <p:txBody>
          <a:bodyPr>
            <a:normAutofit/>
          </a:bodyPr>
          <a:lstStyle/>
          <a:p>
            <a:r>
              <a:rPr lang="en-US" sz="3600" dirty="0"/>
              <a:t>Heritable refers to Individual Differences . </a:t>
            </a:r>
          </a:p>
          <a:p>
            <a:pPr marL="0" indent="0">
              <a:buNone/>
            </a:pPr>
            <a:r>
              <a:rPr lang="en-US" sz="3600" dirty="0"/>
              <a:t>So it quantifies the variation in environment and genes from person to person. </a:t>
            </a:r>
          </a:p>
          <a:p>
            <a:pPr marL="0" indent="0">
              <a:buNone/>
            </a:pPr>
            <a:r>
              <a:rPr lang="en-US" sz="3600" dirty="0"/>
              <a:t>Eg if everyone raised in the exact same and still difference observed . It will be due to heritable factors =1. As environment could not have been cause  </a:t>
            </a:r>
          </a:p>
        </p:txBody>
      </p:sp>
    </p:spTree>
    <p:extLst>
      <p:ext uri="{BB962C8B-B14F-4D97-AF65-F5344CB8AC3E}">
        <p14:creationId xmlns:p14="http://schemas.microsoft.com/office/powerpoint/2010/main" val="24113017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4" y="662810"/>
            <a:ext cx="8596668" cy="5331417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If variation in environment is low Then the heritability will be high </a:t>
            </a:r>
          </a:p>
          <a:p>
            <a:r>
              <a:rPr lang="en-US" sz="3600" dirty="0"/>
              <a:t>If environment varies widely , the heritability index decreases.</a:t>
            </a:r>
          </a:p>
          <a:p>
            <a:pPr marL="0" indent="0">
              <a:buNone/>
            </a:pPr>
            <a:r>
              <a:rPr lang="en-US" sz="3600" dirty="0"/>
              <a:t> Even though the genetic contribution may remain same </a:t>
            </a:r>
            <a:r>
              <a:rPr lang="en-US" sz="3600" dirty="0" err="1"/>
              <a:t>eg</a:t>
            </a:r>
            <a:r>
              <a:rPr lang="en-US" sz="3600" dirty="0"/>
              <a:t> twins </a:t>
            </a:r>
          </a:p>
          <a:p>
            <a:pPr marL="0" indent="0">
              <a:buNone/>
            </a:pPr>
            <a:r>
              <a:rPr lang="en-US" sz="3600" dirty="0"/>
              <a:t>At this point –not clear.  evidences are mixed </a:t>
            </a:r>
          </a:p>
          <a:p>
            <a:r>
              <a:rPr lang="en-US" sz="3600" dirty="0"/>
              <a:t>Consider equal contribution of both </a:t>
            </a:r>
          </a:p>
        </p:txBody>
      </p:sp>
    </p:spTree>
    <p:extLst>
      <p:ext uri="{BB962C8B-B14F-4D97-AF65-F5344CB8AC3E}">
        <p14:creationId xmlns:p14="http://schemas.microsoft.com/office/powerpoint/2010/main" val="363033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/>
              <a:t>Eugenics –And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Sir Francis Galton (1822-1911)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Cousin of Charles Darwin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  EUGENICS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selective breeding of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 humans        </a:t>
            </a:r>
          </a:p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Measure intelligence and increase it by using Eugenics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79196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IQ and Racial differences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10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/>
              <a:t>Loehlin</a:t>
            </a:r>
            <a:r>
              <a:rPr lang="en-US" sz="3600" dirty="0"/>
              <a:t>, </a:t>
            </a:r>
            <a:r>
              <a:rPr lang="en-US" sz="3600" dirty="0" err="1"/>
              <a:t>Lindzey</a:t>
            </a:r>
            <a:r>
              <a:rPr lang="en-US" sz="3600" dirty="0"/>
              <a:t> &amp; </a:t>
            </a:r>
            <a:r>
              <a:rPr lang="en-US" sz="3600" dirty="0" err="1"/>
              <a:t>Spuler</a:t>
            </a:r>
            <a:r>
              <a:rPr lang="en-US" sz="3600" dirty="0"/>
              <a:t> 1975 +</a:t>
            </a:r>
          </a:p>
          <a:p>
            <a:pPr marL="0" indent="0">
              <a:buNone/>
            </a:pPr>
            <a:r>
              <a:rPr lang="en-US" sz="3600" dirty="0"/>
              <a:t>Smith 1942 + Lynn 1982</a:t>
            </a:r>
          </a:p>
          <a:p>
            <a:r>
              <a:rPr lang="en-US" sz="3600" dirty="0"/>
              <a:t>Some Races showed a higher score on the IQ tests as compared to others races. </a:t>
            </a:r>
          </a:p>
          <a:p>
            <a:pPr marL="0" indent="0">
              <a:buNone/>
            </a:pPr>
            <a:r>
              <a:rPr lang="en-US" sz="3600" dirty="0"/>
              <a:t>Eg today Japanese children show an Average IQ = 108 - 115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72519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694" y="654803"/>
            <a:ext cx="8596668" cy="5548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But </a:t>
            </a:r>
            <a:r>
              <a:rPr lang="en-US" sz="3600" dirty="0" err="1"/>
              <a:t>Scarr</a:t>
            </a:r>
            <a:r>
              <a:rPr lang="en-US" sz="3600" dirty="0"/>
              <a:t> and Weinberg 1976 : Moore 1986 </a:t>
            </a:r>
          </a:p>
          <a:p>
            <a:pPr marL="0" indent="0">
              <a:buNone/>
            </a:pPr>
            <a:r>
              <a:rPr lang="en-US" sz="3600" dirty="0"/>
              <a:t>When the poor black children were adopted by the white middle class families  of above average intelligence – the children IQ scored average 106. </a:t>
            </a:r>
          </a:p>
          <a:p>
            <a:pPr marL="0" indent="0">
              <a:buNone/>
            </a:pPr>
            <a:r>
              <a:rPr lang="en-US" sz="3600" dirty="0"/>
              <a:t>About 15 point more than the black children Reared in their own homes </a:t>
            </a:r>
          </a:p>
          <a:p>
            <a:r>
              <a:rPr lang="en-US" sz="3600" dirty="0"/>
              <a:t>No connection between race and IQ </a:t>
            </a:r>
          </a:p>
        </p:txBody>
      </p:sp>
    </p:spTree>
    <p:extLst>
      <p:ext uri="{BB962C8B-B14F-4D97-AF65-F5344CB8AC3E}">
        <p14:creationId xmlns:p14="http://schemas.microsoft.com/office/powerpoint/2010/main" val="367168745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4" y="490263"/>
            <a:ext cx="8596668" cy="5641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/>
              <a:t>Eyferth</a:t>
            </a:r>
            <a:r>
              <a:rPr lang="en-US" sz="3600" dirty="0"/>
              <a:t> 1961</a:t>
            </a:r>
          </a:p>
          <a:p>
            <a:pPr marL="0" indent="0">
              <a:buNone/>
            </a:pPr>
            <a:r>
              <a:rPr lang="en-US" sz="3600" dirty="0"/>
              <a:t>Studied the Illegitimate children of war soldiers in Germany. Most fathers were Americans (black and white ) while the mothers were Germans </a:t>
            </a:r>
          </a:p>
          <a:p>
            <a:r>
              <a:rPr lang="en-US" sz="3600" dirty="0"/>
              <a:t>No difference in IQ scores whether the fathers were black or white </a:t>
            </a:r>
          </a:p>
          <a:p>
            <a:pPr marL="0" indent="0">
              <a:buNone/>
            </a:pPr>
            <a:r>
              <a:rPr lang="en-US" sz="3600" dirty="0" err="1"/>
              <a:t>Ogubu</a:t>
            </a:r>
            <a:r>
              <a:rPr lang="en-US" sz="3600" dirty="0"/>
              <a:t> 1986 </a:t>
            </a:r>
          </a:p>
          <a:p>
            <a:pPr marL="0" indent="0">
              <a:buNone/>
            </a:pPr>
            <a:r>
              <a:rPr lang="en-US" sz="3600" dirty="0"/>
              <a:t>Minority groups show the Lower IQ </a:t>
            </a:r>
          </a:p>
        </p:txBody>
      </p:sp>
    </p:spTree>
    <p:extLst>
      <p:ext uri="{BB962C8B-B14F-4D97-AF65-F5344CB8AC3E}">
        <p14:creationId xmlns:p14="http://schemas.microsoft.com/office/powerpoint/2010/main" val="418484357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9865"/>
            <a:ext cx="8596668" cy="5455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Compared to the Majority groups - world wide </a:t>
            </a:r>
          </a:p>
          <a:p>
            <a:pPr marL="0" indent="0">
              <a:buNone/>
            </a:pPr>
            <a:r>
              <a:rPr lang="en-US" sz="3600" dirty="0"/>
              <a:t>Thus the pattern suggest that it is the effect of Subordinate status rather than racial or ethnic factors </a:t>
            </a:r>
          </a:p>
        </p:txBody>
      </p:sp>
    </p:spTree>
    <p:extLst>
      <p:ext uri="{BB962C8B-B14F-4D97-AF65-F5344CB8AC3E}">
        <p14:creationId xmlns:p14="http://schemas.microsoft.com/office/powerpoint/2010/main" val="366437315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597029"/>
            <a:ext cx="8596668" cy="53159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/>
              <a:t>Controversry</a:t>
            </a:r>
            <a:r>
              <a:rPr lang="en-US" sz="3600" dirty="0"/>
              <a:t> – Present evidence suggest the differences are large due to influence of environmental conditions of the groups </a:t>
            </a:r>
            <a:r>
              <a:rPr lang="en-US" sz="3600" dirty="0" err="1"/>
              <a:t>eg</a:t>
            </a:r>
            <a:r>
              <a:rPr lang="en-US" sz="3600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Parental attention and intelligence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Poverty /economic status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Medical care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Nutrition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Motivation </a:t>
            </a:r>
          </a:p>
        </p:txBody>
      </p:sp>
    </p:spTree>
    <p:extLst>
      <p:ext uri="{BB962C8B-B14F-4D97-AF65-F5344CB8AC3E}">
        <p14:creationId xmlns:p14="http://schemas.microsoft.com/office/powerpoint/2010/main" val="36145480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 and IQ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US" sz="3600" dirty="0"/>
              <a:t>Malnutrition </a:t>
            </a:r>
          </a:p>
          <a:p>
            <a:pPr>
              <a:buAutoNum type="arabicPeriod"/>
            </a:pPr>
            <a:r>
              <a:rPr lang="en-US" sz="3600" dirty="0"/>
              <a:t>Home environment – stimulation </a:t>
            </a:r>
          </a:p>
          <a:p>
            <a:pPr>
              <a:buAutoNum type="arabicPeriod"/>
            </a:pPr>
            <a:r>
              <a:rPr lang="en-US" sz="3600" dirty="0"/>
              <a:t>Parental interaction </a:t>
            </a:r>
          </a:p>
          <a:p>
            <a:pPr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94226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8868"/>
            <a:ext cx="8596668" cy="5501897"/>
          </a:xfrm>
        </p:spPr>
        <p:txBody>
          <a:bodyPr>
            <a:normAutofit/>
          </a:bodyPr>
          <a:lstStyle/>
          <a:p>
            <a:r>
              <a:rPr lang="en-US" sz="3600" dirty="0"/>
              <a:t>Effects of malnutrition are devastating on IQ – </a:t>
            </a:r>
            <a:r>
              <a:rPr lang="en-US" sz="3600" dirty="0" err="1"/>
              <a:t>esp</a:t>
            </a:r>
            <a:r>
              <a:rPr lang="en-US" sz="3600" dirty="0"/>
              <a:t> in gestation and infancy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Parmelee</a:t>
            </a:r>
            <a:r>
              <a:rPr lang="en-US" sz="3600" dirty="0"/>
              <a:t> and </a:t>
            </a:r>
            <a:r>
              <a:rPr lang="en-US" sz="3600" dirty="0" err="1"/>
              <a:t>Sigman</a:t>
            </a:r>
            <a:r>
              <a:rPr lang="en-US" sz="3600" dirty="0"/>
              <a:t> 1983</a:t>
            </a:r>
          </a:p>
          <a:p>
            <a:pPr marL="0" indent="0">
              <a:buNone/>
            </a:pPr>
            <a:r>
              <a:rPr lang="en-US" sz="3600" dirty="0"/>
              <a:t>Disturbance of brain growth </a:t>
            </a:r>
          </a:p>
          <a:p>
            <a:pPr marL="0" indent="0">
              <a:buNone/>
            </a:pPr>
            <a:r>
              <a:rPr lang="en-US" sz="3600" dirty="0"/>
              <a:t>Thus affects connection between neurons and </a:t>
            </a:r>
            <a:r>
              <a:rPr lang="en-US" sz="3600" dirty="0" err="1"/>
              <a:t>neurotransmittors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80116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8308"/>
            <a:ext cx="8596668" cy="5641383"/>
          </a:xfrm>
        </p:spPr>
        <p:txBody>
          <a:bodyPr>
            <a:normAutofit/>
          </a:bodyPr>
          <a:lstStyle/>
          <a:p>
            <a:r>
              <a:rPr lang="en-US" sz="3600" dirty="0"/>
              <a:t>Chronic malnutrition – even not severe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Increase Disease risk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Decrease motivation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Needleman et al.,1990 </a:t>
            </a:r>
          </a:p>
          <a:p>
            <a:pPr marL="0" indent="0">
              <a:buNone/>
            </a:pPr>
            <a:r>
              <a:rPr lang="en-US" sz="3600" dirty="0"/>
              <a:t>no energy for play and exploration to learn about the world – </a:t>
            </a:r>
          </a:p>
          <a:p>
            <a:pPr marL="0" indent="0">
              <a:buNone/>
            </a:pPr>
            <a:r>
              <a:rPr lang="en-US" sz="3600" dirty="0"/>
              <a:t>Thus leads to devastating effects on IQ </a:t>
            </a:r>
          </a:p>
          <a:p>
            <a:pPr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75116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5879"/>
            <a:ext cx="8596668" cy="5563890"/>
          </a:xfrm>
        </p:spPr>
        <p:txBody>
          <a:bodyPr>
            <a:normAutofit/>
          </a:bodyPr>
          <a:lstStyle/>
          <a:p>
            <a:r>
              <a:rPr lang="en-US" sz="3600" dirty="0"/>
              <a:t>Level of cognitive Stimulation in homes effects on IQ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Bradley and Caldwell 1984 </a:t>
            </a:r>
          </a:p>
          <a:p>
            <a:pPr marL="0" indent="0">
              <a:buNone/>
            </a:pPr>
            <a:r>
              <a:rPr lang="en-US" sz="3600" dirty="0"/>
              <a:t>Cognitive stimulant -  books, magazines interesting toys in home </a:t>
            </a:r>
          </a:p>
          <a:p>
            <a:pPr marL="0" indent="0">
              <a:buNone/>
            </a:pPr>
            <a:r>
              <a:rPr lang="en-US" sz="3600" dirty="0"/>
              <a:t>Show higher scores on 1</a:t>
            </a:r>
            <a:r>
              <a:rPr lang="en-US" sz="3600" baseline="30000" dirty="0"/>
              <a:t>st</a:t>
            </a:r>
            <a:r>
              <a:rPr lang="en-US" sz="3600" dirty="0"/>
              <a:t> grade children </a:t>
            </a:r>
          </a:p>
        </p:txBody>
      </p:sp>
    </p:spTree>
    <p:extLst>
      <p:ext uri="{BB962C8B-B14F-4D97-AF65-F5344CB8AC3E}">
        <p14:creationId xmlns:p14="http://schemas.microsoft.com/office/powerpoint/2010/main" val="376427167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254" y="709047"/>
            <a:ext cx="8596668" cy="5439905"/>
          </a:xfrm>
        </p:spPr>
        <p:txBody>
          <a:bodyPr/>
          <a:lstStyle/>
          <a:p>
            <a:r>
              <a:rPr lang="en-US" sz="3600" dirty="0"/>
              <a:t>Parental Interaction with child – boost or hamper development of intelligence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Hess and Mc Devitt 1984 </a:t>
            </a:r>
          </a:p>
          <a:p>
            <a:pPr marL="0" indent="0">
              <a:buNone/>
            </a:pPr>
            <a:r>
              <a:rPr lang="en-US" sz="3600" dirty="0"/>
              <a:t>Techniques used by parents to teach preschooler just simple tasks correlate with achievement scores at age 12</a:t>
            </a:r>
          </a:p>
        </p:txBody>
      </p:sp>
    </p:spTree>
    <p:extLst>
      <p:ext uri="{BB962C8B-B14F-4D97-AF65-F5344CB8AC3E}">
        <p14:creationId xmlns:p14="http://schemas.microsoft.com/office/powerpoint/2010/main" val="278244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/>
              <a:t>Types of Intelligence </a:t>
            </a:r>
            <a:endParaRPr lang="en-US" sz="4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5810"/>
            <a:ext cx="8596668" cy="485096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Fluid Intelligence </a:t>
            </a:r>
          </a:p>
          <a:p>
            <a:pPr>
              <a:buFont typeface="+mj-lt"/>
              <a:buAutoNum type="arabicPeriod"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Crystallized intelligence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FLUID INTELLIGENCE :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ability to Learn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And perform which declines with age </a:t>
            </a:r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9856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374" y="627509"/>
            <a:ext cx="8596668" cy="53314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Direct order – how to perform task  ?? </a:t>
            </a:r>
          </a:p>
          <a:p>
            <a:pPr marL="0" indent="0">
              <a:buNone/>
            </a:pPr>
            <a:r>
              <a:rPr lang="en-US" sz="3600" dirty="0"/>
              <a:t>Did low in school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Encouraged to Think about the problem and apply own ideas – higher performance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Family Make – position of child also related with IQ  </a:t>
            </a:r>
            <a:r>
              <a:rPr lang="en-US" sz="3600" dirty="0" err="1"/>
              <a:t>eg</a:t>
            </a:r>
            <a:r>
              <a:rPr lang="en-US" sz="3600" dirty="0"/>
              <a:t> Birth order </a:t>
            </a:r>
          </a:p>
        </p:txBody>
      </p:sp>
    </p:spTree>
    <p:extLst>
      <p:ext uri="{BB962C8B-B14F-4D97-AF65-F5344CB8AC3E}">
        <p14:creationId xmlns:p14="http://schemas.microsoft.com/office/powerpoint/2010/main" val="327673569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854" y="656956"/>
            <a:ext cx="8596668" cy="5393409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Zajone,1983 </a:t>
            </a:r>
          </a:p>
          <a:p>
            <a:r>
              <a:rPr lang="en-US" sz="3600" dirty="0"/>
              <a:t>Van Court and bean 1985</a:t>
            </a:r>
          </a:p>
          <a:p>
            <a:r>
              <a:rPr lang="en-US" sz="3600" dirty="0"/>
              <a:t>More no of older brothers and sisters child has – Lower the IQ is likely to be</a:t>
            </a:r>
          </a:p>
          <a:p>
            <a:r>
              <a:rPr lang="en-US" sz="3600" dirty="0"/>
              <a:t>May be due to less age gap between other children who are play companions – they are immature. Thus low intellectual stimulation and immature ways of meeting intellectual demand </a:t>
            </a:r>
          </a:p>
        </p:txBody>
      </p:sp>
    </p:spTree>
    <p:extLst>
      <p:ext uri="{BB962C8B-B14F-4D97-AF65-F5344CB8AC3E}">
        <p14:creationId xmlns:p14="http://schemas.microsoft.com/office/powerpoint/2010/main" val="37020973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414" y="504556"/>
            <a:ext cx="8596668" cy="5362413"/>
          </a:xfrm>
        </p:spPr>
        <p:txBody>
          <a:bodyPr>
            <a:normAutofit/>
          </a:bodyPr>
          <a:lstStyle/>
          <a:p>
            <a:r>
              <a:rPr lang="en-US" sz="3600" dirty="0"/>
              <a:t>Shifts In IQ scores in Recent times – Overall increase </a:t>
            </a:r>
          </a:p>
          <a:p>
            <a:pPr marL="0" indent="0">
              <a:buNone/>
            </a:pPr>
            <a:r>
              <a:rPr lang="en-US" sz="3600" dirty="0" err="1"/>
              <a:t>Flyn</a:t>
            </a:r>
            <a:r>
              <a:rPr lang="en-US" sz="3600" dirty="0"/>
              <a:t> 1987 </a:t>
            </a:r>
          </a:p>
          <a:p>
            <a:r>
              <a:rPr lang="en-US" sz="3600" dirty="0"/>
              <a:t>Overall increase in IQ score in USA Norway, east Germany New Zealand Australia Japan </a:t>
            </a:r>
          </a:p>
          <a:p>
            <a:r>
              <a:rPr lang="en-US" sz="3600" dirty="0"/>
              <a:t>But decrease in SAT scored in USA </a:t>
            </a:r>
          </a:p>
          <a:p>
            <a:pPr marL="0" indent="0">
              <a:buNone/>
            </a:pPr>
            <a:r>
              <a:rPr lang="en-US" sz="3600" dirty="0"/>
              <a:t>Contradiction can be explained as </a:t>
            </a:r>
          </a:p>
        </p:txBody>
      </p:sp>
    </p:spTree>
    <p:extLst>
      <p:ext uri="{BB962C8B-B14F-4D97-AF65-F5344CB8AC3E}">
        <p14:creationId xmlns:p14="http://schemas.microsoft.com/office/powerpoint/2010/main" val="166125465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94" y="498184"/>
            <a:ext cx="8596668" cy="5470901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Specific abilities measured by IQ test may have increased due to spread of mass communication </a:t>
            </a:r>
          </a:p>
          <a:p>
            <a:r>
              <a:rPr lang="en-US" sz="3600" dirty="0"/>
              <a:t>But Sat picks up changes in achievement</a:t>
            </a:r>
          </a:p>
          <a:p>
            <a:r>
              <a:rPr lang="en-US" sz="3600" dirty="0"/>
              <a:t>Thus more related to the education quality , content and methods. Thus may be result of poor education systems</a:t>
            </a:r>
          </a:p>
          <a:p>
            <a:pPr marL="0" indent="0">
              <a:buNone/>
            </a:pPr>
            <a:r>
              <a:rPr lang="en-US" sz="3600" dirty="0"/>
              <a:t>As compared to countries like japan   </a:t>
            </a:r>
          </a:p>
        </p:txBody>
      </p:sp>
    </p:spTree>
    <p:extLst>
      <p:ext uri="{BB962C8B-B14F-4D97-AF65-F5344CB8AC3E}">
        <p14:creationId xmlns:p14="http://schemas.microsoft.com/office/powerpoint/2010/main" val="232054068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214" y="420693"/>
            <a:ext cx="8596668" cy="5548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males higher in Mathematical while female higher in verbal score – IQ shift </a:t>
            </a:r>
          </a:p>
          <a:p>
            <a:pPr marL="0" indent="0">
              <a:buNone/>
            </a:pPr>
            <a:r>
              <a:rPr lang="en-US" sz="3600" dirty="0"/>
              <a:t>The gap is getting close.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Feingold ,1988 </a:t>
            </a:r>
          </a:p>
          <a:p>
            <a:pPr marL="0" indent="0">
              <a:buNone/>
            </a:pPr>
            <a:r>
              <a:rPr lang="en-US" sz="3600" dirty="0"/>
              <a:t>Hyde and Linn 1988</a:t>
            </a:r>
          </a:p>
          <a:p>
            <a:pPr marL="0" indent="0">
              <a:buNone/>
            </a:pPr>
            <a:r>
              <a:rPr lang="en-US" sz="3600" dirty="0"/>
              <a:t>Female score higher on verbal ability test over males </a:t>
            </a:r>
          </a:p>
        </p:txBody>
      </p:sp>
    </p:spTree>
    <p:extLst>
      <p:ext uri="{BB962C8B-B14F-4D97-AF65-F5344CB8AC3E}">
        <p14:creationId xmlns:p14="http://schemas.microsoft.com/office/powerpoint/2010/main" val="329607615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861"/>
            <a:ext cx="8596668" cy="5439905"/>
          </a:xfrm>
        </p:spPr>
        <p:txBody>
          <a:bodyPr/>
          <a:lstStyle/>
          <a:p>
            <a:r>
              <a:rPr lang="en-US" sz="3600" dirty="0"/>
              <a:t>Males score higher on perceptual and mechanical abilities over females. </a:t>
            </a:r>
          </a:p>
          <a:p>
            <a:r>
              <a:rPr lang="en-US" sz="3600" dirty="0"/>
              <a:t>Result – still very best abilities on mathematical scores are still males  but the gap of difference is lowering. </a:t>
            </a:r>
          </a:p>
          <a:p>
            <a:r>
              <a:rPr lang="en-US" sz="3600" dirty="0"/>
              <a:t>May be due to social influence in exposure of males and females as no genetic variation can take place in 1 or 2 generation  </a:t>
            </a:r>
          </a:p>
        </p:txBody>
      </p:sp>
    </p:spTree>
    <p:extLst>
      <p:ext uri="{BB962C8B-B14F-4D97-AF65-F5344CB8AC3E}">
        <p14:creationId xmlns:p14="http://schemas.microsoft.com/office/powerpoint/2010/main" val="224315561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Education and Intelligence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57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Wagner 1974 and 1978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Not a part of Western style schooling system Score lower on IQ Test and similar tasks </a:t>
            </a:r>
          </a:p>
          <a:p>
            <a:pPr marL="0" indent="0">
              <a:buNone/>
            </a:pPr>
            <a:r>
              <a:rPr lang="en-US" sz="3600" dirty="0"/>
              <a:t>The differences are due to schooling itself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240371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4" y="584287"/>
            <a:ext cx="8596668" cy="5408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Mexican and </a:t>
            </a:r>
            <a:r>
              <a:rPr lang="en-US" sz="3600" dirty="0" err="1"/>
              <a:t>Morrocon</a:t>
            </a:r>
            <a:r>
              <a:rPr lang="en-US" sz="3600" dirty="0"/>
              <a:t> children showed lower performance in SBIT . But improvement in memory task seen after they attended school.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Same age trends appeared as other children as rehearsal was used as a way to remember items </a:t>
            </a:r>
          </a:p>
        </p:txBody>
      </p:sp>
    </p:spTree>
    <p:extLst>
      <p:ext uri="{BB962C8B-B14F-4D97-AF65-F5344CB8AC3E}">
        <p14:creationId xmlns:p14="http://schemas.microsoft.com/office/powerpoint/2010/main" val="208398912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414" y="678051"/>
            <a:ext cx="8596668" cy="5501898"/>
          </a:xfrm>
        </p:spPr>
        <p:txBody>
          <a:bodyPr>
            <a:normAutofit/>
          </a:bodyPr>
          <a:lstStyle/>
          <a:p>
            <a:r>
              <a:rPr lang="en-US" sz="3600" dirty="0"/>
              <a:t>Sharp, Cole and Lave 1979</a:t>
            </a:r>
          </a:p>
          <a:p>
            <a:r>
              <a:rPr lang="en-US" sz="3600" dirty="0"/>
              <a:t>Stevenson and </a:t>
            </a:r>
            <a:r>
              <a:rPr lang="en-US" sz="3600" dirty="0" err="1"/>
              <a:t>Collegues</a:t>
            </a:r>
            <a:r>
              <a:rPr lang="en-US" sz="3600" dirty="0"/>
              <a:t> 1978</a:t>
            </a:r>
          </a:p>
          <a:p>
            <a:r>
              <a:rPr lang="en-US" sz="3600" dirty="0"/>
              <a:t>No of years of schooling was more important than age in higher scores on test</a:t>
            </a:r>
          </a:p>
          <a:p>
            <a:r>
              <a:rPr lang="en-US" sz="3600" dirty="0"/>
              <a:t>Thus education influence appears to be highly influential on IQ test. </a:t>
            </a:r>
          </a:p>
        </p:txBody>
      </p:sp>
    </p:spTree>
    <p:extLst>
      <p:ext uri="{BB962C8B-B14F-4D97-AF65-F5344CB8AC3E}">
        <p14:creationId xmlns:p14="http://schemas.microsoft.com/office/powerpoint/2010/main" val="157555762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574" y="508000"/>
            <a:ext cx="8596668" cy="55173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But intelligence is beyond just education. Even illiterate people do have intelligence capacity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Baron 1985,1988 </a:t>
            </a:r>
          </a:p>
          <a:p>
            <a:pPr marL="0" indent="0">
              <a:buNone/>
            </a:pPr>
            <a:r>
              <a:rPr lang="en-US" sz="3600" dirty="0"/>
              <a:t>Tried to design a theory for teachable intelligence. </a:t>
            </a:r>
          </a:p>
          <a:p>
            <a:pPr marL="0" indent="0">
              <a:buNone/>
            </a:pPr>
            <a:r>
              <a:rPr lang="en-US" sz="3600" dirty="0"/>
              <a:t>Education to increase intelligence should encourage – active open minded </a:t>
            </a:r>
          </a:p>
        </p:txBody>
      </p:sp>
    </p:spTree>
    <p:extLst>
      <p:ext uri="{BB962C8B-B14F-4D97-AF65-F5344CB8AC3E}">
        <p14:creationId xmlns:p14="http://schemas.microsoft.com/office/powerpoint/2010/main" val="3431540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5879"/>
            <a:ext cx="8596668" cy="5563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Key criterion </a:t>
            </a:r>
          </a:p>
          <a:p>
            <a:pPr marL="742950" indent="-742950">
              <a:buAutoNum type="arabicPeriod"/>
            </a:pPr>
            <a:r>
              <a:rPr lang="en-US" sz="3600" dirty="0"/>
              <a:t>Learn </a:t>
            </a:r>
          </a:p>
          <a:p>
            <a:pPr marL="742950" indent="-742950">
              <a:buAutoNum type="arabicPeriod"/>
            </a:pPr>
            <a:r>
              <a:rPr lang="en-US" sz="3600" dirty="0"/>
              <a:t>Perform </a:t>
            </a:r>
          </a:p>
          <a:p>
            <a:pPr marL="742950" indent="-742950">
              <a:buAutoNum type="arabicPeriod"/>
            </a:pPr>
            <a:r>
              <a:rPr lang="en-US" sz="3600" dirty="0"/>
              <a:t>Decline with age 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Score decrease as age increase (after Adolescence ) 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407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54" y="417421"/>
            <a:ext cx="8596668" cy="53934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Thinking 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Active open minded Thinkers - Consider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alternatives to their own favorite ideas and also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hope to improve them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do not simply discard evidence because they don’t like its implication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Decision making – pay attention to goal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772578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4" y="492329"/>
            <a:ext cx="8596668" cy="5470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Their favorite options subverts as well as goals that it serves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They do not play lawyers defending their initial ideas but detectives in the search of truth or best decision.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Thus they look for disconfirming evidence as well as confirming evidence </a:t>
            </a:r>
          </a:p>
        </p:txBody>
      </p:sp>
    </p:spTree>
    <p:extLst>
      <p:ext uri="{BB962C8B-B14F-4D97-AF65-F5344CB8AC3E}">
        <p14:creationId xmlns:p14="http://schemas.microsoft.com/office/powerpoint/2010/main" val="87139301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4" y="497151"/>
            <a:ext cx="8596668" cy="5501898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Perkins , Faraday and </a:t>
            </a:r>
            <a:r>
              <a:rPr lang="en-US" sz="3600" dirty="0" err="1"/>
              <a:t>Bushey</a:t>
            </a:r>
            <a:r>
              <a:rPr lang="en-US" sz="3600" dirty="0"/>
              <a:t> –  </a:t>
            </a:r>
          </a:p>
          <a:p>
            <a:pPr marL="0" indent="0">
              <a:buNone/>
            </a:pPr>
            <a:r>
              <a:rPr lang="en-US" sz="3600" dirty="0"/>
              <a:t>study of interventional program designed to develop Critical Thinking or open minded thinking 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High school students </a:t>
            </a:r>
          </a:p>
          <a:p>
            <a:pPr marL="0" indent="0">
              <a:buNone/>
            </a:pPr>
            <a:r>
              <a:rPr lang="en-US" sz="3600" dirty="0"/>
              <a:t>trained – actively think open-minded </a:t>
            </a:r>
          </a:p>
          <a:p>
            <a:pPr marL="0" indent="0">
              <a:buNone/>
            </a:pPr>
            <a:r>
              <a:rPr lang="en-US" sz="3600" dirty="0"/>
              <a:t>No of sessions 16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Aim – Balance view of alternatives and effective planning to achieve goals </a:t>
            </a:r>
          </a:p>
        </p:txBody>
      </p:sp>
    </p:spTree>
    <p:extLst>
      <p:ext uri="{BB962C8B-B14F-4D97-AF65-F5344CB8AC3E}">
        <p14:creationId xmlns:p14="http://schemas.microsoft.com/office/powerpoint/2010/main" val="177145827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74" y="724546"/>
            <a:ext cx="8596668" cy="54089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Argue on both opposite sides of issue .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True  ( to best on ones knowledge)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Relevant ( to the issue)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Complete ( all important and relevant arguments to be considered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Finding : no of arguments presented by participants doubled even to the opposite of own personal opinion </a:t>
            </a:r>
          </a:p>
          <a:p>
            <a:pPr>
              <a:buFont typeface="+mj-lt"/>
              <a:buAutoNum type="arabicPeriod"/>
            </a:pPr>
            <a:endParaRPr lang="en-US" sz="3600" dirty="0"/>
          </a:p>
          <a:p>
            <a:pPr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635682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68961"/>
            <a:ext cx="8596668" cy="6126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Quality arguments  increased –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truth and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Relevant </a:t>
            </a:r>
          </a:p>
          <a:p>
            <a:pPr marL="0" indent="0">
              <a:buNone/>
            </a:pPr>
            <a:r>
              <a:rPr lang="en-US" sz="3600" dirty="0"/>
              <a:t>Thus balanced view regardless of nature of issue and more effective in achieving of goals … until goal is just to prove self right. Intelligence is ability to achieve goal expected that increase in open mindedness leads increase intelligence. </a:t>
            </a:r>
          </a:p>
        </p:txBody>
      </p:sp>
    </p:spTree>
    <p:extLst>
      <p:ext uri="{BB962C8B-B14F-4D97-AF65-F5344CB8AC3E}">
        <p14:creationId xmlns:p14="http://schemas.microsoft.com/office/powerpoint/2010/main" val="179303203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OF Mental Retardation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241" y="1381760"/>
            <a:ext cx="8596668" cy="5344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MENTAL RETARDATION </a:t>
            </a:r>
            <a:r>
              <a:rPr lang="en-US" sz="4000" dirty="0"/>
              <a:t>: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Significantly below average intellectual functioning combined with impaired ability to function in the world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/>
              <a:t>Low intelligence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/>
              <a:t>Low function </a:t>
            </a:r>
          </a:p>
        </p:txBody>
      </p:sp>
    </p:spTree>
    <p:extLst>
      <p:ext uri="{BB962C8B-B14F-4D97-AF65-F5344CB8AC3E}">
        <p14:creationId xmlns:p14="http://schemas.microsoft.com/office/powerpoint/2010/main" val="301427600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8800"/>
            <a:ext cx="8596668" cy="6151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Thus Intellectual disability will include deficits observed in developmental period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general intelligence functioning  and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Adaptive behavior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Levels of Intellectual disability – 4</a:t>
            </a:r>
          </a:p>
          <a:p>
            <a:pPr marL="0" indent="0">
              <a:buNone/>
            </a:pPr>
            <a:r>
              <a:rPr lang="en-US" sz="3600" dirty="0"/>
              <a:t>Based on score on standard IQ test.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3409126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36880"/>
            <a:ext cx="8596668" cy="6304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Deficits in Adaptive behavior. Thus No clear boundaries between exist. </a:t>
            </a:r>
          </a:p>
          <a:p>
            <a:pPr marL="0" indent="0">
              <a:buNone/>
            </a:pPr>
            <a:r>
              <a:rPr lang="en-US" sz="3600" dirty="0"/>
              <a:t>No different causes for levels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Mild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Moderate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Severe </a:t>
            </a:r>
          </a:p>
          <a:p>
            <a:pPr>
              <a:buFont typeface="+mj-lt"/>
              <a:buAutoNum type="arabicPeriod"/>
            </a:pPr>
            <a:r>
              <a:rPr lang="en-US" sz="3600" dirty="0"/>
              <a:t>Profound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630196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374" y="438431"/>
            <a:ext cx="8596668" cy="41195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MILD INTELLECTUAL DISABILITY 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Retardation within an IQ range of 50 to 60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Develop slower than other children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Fairly Independent by adolescence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Most can hold undemanding jobs , marry and have children  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880930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96240"/>
            <a:ext cx="8596668" cy="589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MODERATE INTELLECTUAL DISABILITY 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Retardation within an IQ range of 35-49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Can take care of themselves but need to be in supervised homes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/>
              <a:t>They rarely marry or become parents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07744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1821</TotalTime>
  <Words>4386</Words>
  <Application>Microsoft Office PowerPoint</Application>
  <PresentationFormat>Widescreen</PresentationFormat>
  <Paragraphs>605</Paragraphs>
  <Slides>120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120</vt:i4>
      </vt:variant>
    </vt:vector>
  </HeadingPairs>
  <TitlesOfParts>
    <vt:vector size="128" baseType="lpstr">
      <vt:lpstr>Algerian</vt:lpstr>
      <vt:lpstr>Arabic Typesetting</vt:lpstr>
      <vt:lpstr>Arial</vt:lpstr>
      <vt:lpstr>Bernard MT Condensed</vt:lpstr>
      <vt:lpstr>Trebuchet MS</vt:lpstr>
      <vt:lpstr>Wingdings</vt:lpstr>
      <vt:lpstr>Wingdings 3</vt:lpstr>
      <vt:lpstr>Facet</vt:lpstr>
      <vt:lpstr>INTELLIGENCE</vt:lpstr>
      <vt:lpstr>INTELLIGENCE </vt:lpstr>
      <vt:lpstr>Intelligence abilities </vt:lpstr>
      <vt:lpstr>PowerPoint Presentation</vt:lpstr>
      <vt:lpstr>PowerPoint Presentation</vt:lpstr>
      <vt:lpstr>Problems – Intelligence definition  </vt:lpstr>
      <vt:lpstr>Eugenics –And Intelligence </vt:lpstr>
      <vt:lpstr>Types of Intelligence </vt:lpstr>
      <vt:lpstr>PowerPoint Presentation</vt:lpstr>
      <vt:lpstr>Fluid intelligence measures </vt:lpstr>
      <vt:lpstr>PowerPoint Presentation</vt:lpstr>
      <vt:lpstr>Crystallized Intelligence </vt:lpstr>
      <vt:lpstr>PowerPoint Presentation</vt:lpstr>
      <vt:lpstr>Problem : delimma in measurement - 1 </vt:lpstr>
      <vt:lpstr>Problem – DILEMMA – 2 </vt:lpstr>
      <vt:lpstr>PowerPoint Presentation</vt:lpstr>
      <vt:lpstr>PowerPoint Presentation</vt:lpstr>
      <vt:lpstr>PowerPoint Presentation</vt:lpstr>
      <vt:lpstr>Measures of intelligence </vt:lpstr>
      <vt:lpstr>Measure of Intelligence – mental age </vt:lpstr>
      <vt:lpstr>Subnormal – mental age </vt:lpstr>
      <vt:lpstr>Intelligence Quotient </vt:lpstr>
      <vt:lpstr>PowerPoint Presentation</vt:lpstr>
      <vt:lpstr>Modern Test – limitations </vt:lpstr>
      <vt:lpstr>PowerPoint Presentation</vt:lpstr>
      <vt:lpstr>             INTELLIGENCE TESTING </vt:lpstr>
      <vt:lpstr>Tests Information </vt:lpstr>
      <vt:lpstr>PowerPoint Presentation</vt:lpstr>
      <vt:lpstr>Intelligence test – Individual testing </vt:lpstr>
      <vt:lpstr>PowerPoint Presentation</vt:lpstr>
      <vt:lpstr>Stanford Binet test</vt:lpstr>
      <vt:lpstr>PowerPoint Presentation</vt:lpstr>
      <vt:lpstr>Pre requisites </vt:lpstr>
      <vt:lpstr>Administration - </vt:lpstr>
      <vt:lpstr>PowerPoint Presentation</vt:lpstr>
      <vt:lpstr>Wechsler Scales of Intelligence </vt:lpstr>
      <vt:lpstr>Wechsler Scale – applicability </vt:lpstr>
      <vt:lpstr>PowerPoint Presentation</vt:lpstr>
      <vt:lpstr>Stanford and Wechsler </vt:lpstr>
      <vt:lpstr>PowerPoint Presentation</vt:lpstr>
      <vt:lpstr>Group test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Infants &amp; Toddlers – IQ </vt:lpstr>
      <vt:lpstr>IQ for Toddlers </vt:lpstr>
      <vt:lpstr>PowerPoint Presentation</vt:lpstr>
      <vt:lpstr>PowerPoint Presentation</vt:lpstr>
      <vt:lpstr>Creativity and Expertise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Triarchic view of intelligence </vt:lpstr>
      <vt:lpstr>Types of Intelligence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Intelligence – Heritability </vt:lpstr>
      <vt:lpstr>PowerPoint Presentation</vt:lpstr>
      <vt:lpstr>PowerPoint Presentation</vt:lpstr>
      <vt:lpstr>PowerPoint Presentation</vt:lpstr>
      <vt:lpstr>IQ and Racial differences </vt:lpstr>
      <vt:lpstr>PowerPoint Presentation</vt:lpstr>
      <vt:lpstr>PowerPoint Presentation</vt:lpstr>
      <vt:lpstr>PowerPoint Presentation</vt:lpstr>
      <vt:lpstr>PowerPoint Presentation</vt:lpstr>
      <vt:lpstr>Environment and IQ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Education and Intelligence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Diagnosis OF Mental Retardation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Causes of Intellectual disability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Identification of gifted children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INTELLIGENCE</dc:title>
  <dc:creator>RMS</dc:creator>
  <cp:lastModifiedBy>Apoorva Bang</cp:lastModifiedBy>
  <cp:revision>268</cp:revision>
  <dcterms:created xsi:type="dcterms:W3CDTF">2012-12-25T12:45:58Z</dcterms:created>
  <dcterms:modified xsi:type="dcterms:W3CDTF">2022-04-30T03:47:59Z</dcterms:modified>
</cp:coreProperties>
</file>