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handoutMasterIdLst>
    <p:handoutMasterId r:id="rId60"/>
  </p:handoutMasterIdLst>
  <p:sldIdLst>
    <p:sldId id="256" r:id="rId2"/>
    <p:sldId id="257" r:id="rId3"/>
    <p:sldId id="258" r:id="rId4"/>
    <p:sldId id="316" r:id="rId5"/>
    <p:sldId id="259" r:id="rId6"/>
    <p:sldId id="260" r:id="rId7"/>
    <p:sldId id="263" r:id="rId8"/>
    <p:sldId id="317" r:id="rId9"/>
    <p:sldId id="262" r:id="rId10"/>
    <p:sldId id="318" r:id="rId11"/>
    <p:sldId id="267" r:id="rId12"/>
    <p:sldId id="266" r:id="rId13"/>
    <p:sldId id="268" r:id="rId14"/>
    <p:sldId id="269" r:id="rId15"/>
    <p:sldId id="270" r:id="rId16"/>
    <p:sldId id="271" r:id="rId17"/>
    <p:sldId id="272" r:id="rId18"/>
    <p:sldId id="273" r:id="rId19"/>
    <p:sldId id="274" r:id="rId20"/>
    <p:sldId id="275" r:id="rId21"/>
    <p:sldId id="277" r:id="rId22"/>
    <p:sldId id="278" r:id="rId23"/>
    <p:sldId id="319" r:id="rId24"/>
    <p:sldId id="279" r:id="rId25"/>
    <p:sldId id="320" r:id="rId26"/>
    <p:sldId id="281" r:id="rId27"/>
    <p:sldId id="282" r:id="rId28"/>
    <p:sldId id="283" r:id="rId29"/>
    <p:sldId id="284" r:id="rId30"/>
    <p:sldId id="285" r:id="rId31"/>
    <p:sldId id="321" r:id="rId32"/>
    <p:sldId id="288" r:id="rId33"/>
    <p:sldId id="289" r:id="rId34"/>
    <p:sldId id="296" r:id="rId35"/>
    <p:sldId id="290" r:id="rId36"/>
    <p:sldId id="291" r:id="rId37"/>
    <p:sldId id="322" r:id="rId38"/>
    <p:sldId id="292" r:id="rId39"/>
    <p:sldId id="297" r:id="rId40"/>
    <p:sldId id="293" r:id="rId41"/>
    <p:sldId id="298" r:id="rId42"/>
    <p:sldId id="294" r:id="rId43"/>
    <p:sldId id="295" r:id="rId44"/>
    <p:sldId id="299" r:id="rId45"/>
    <p:sldId id="300" r:id="rId46"/>
    <p:sldId id="302" r:id="rId47"/>
    <p:sldId id="303" r:id="rId48"/>
    <p:sldId id="323" r:id="rId49"/>
    <p:sldId id="304" r:id="rId50"/>
    <p:sldId id="306" r:id="rId51"/>
    <p:sldId id="305" r:id="rId52"/>
    <p:sldId id="307" r:id="rId53"/>
    <p:sldId id="310" r:id="rId54"/>
    <p:sldId id="313" r:id="rId55"/>
    <p:sldId id="324" r:id="rId56"/>
    <p:sldId id="315" r:id="rId57"/>
    <p:sldId id="325"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A6F243-716B-41A2-A1B4-32BA1AA3EC7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36E85D65-40B3-43E7-8E07-3172142F178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7C053C-90A1-479D-A480-BD8991418BFE}" type="datetime6">
              <a:rPr lang="en-IN" smtClean="0"/>
              <a:t>April 22</a:t>
            </a:fld>
            <a:endParaRPr lang="en-IN"/>
          </a:p>
        </p:txBody>
      </p:sp>
      <p:sp>
        <p:nvSpPr>
          <p:cNvPr id="4" name="Footer Placeholder 3">
            <a:extLst>
              <a:ext uri="{FF2B5EF4-FFF2-40B4-BE49-F238E27FC236}">
                <a16:creationId xmlns:a16="http://schemas.microsoft.com/office/drawing/2014/main" id="{ECBCC047-3651-480A-AB55-70327201336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7FD8B178-DA58-4B51-B29C-A6F5737DC6A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5D66772-4D8D-452B-90AE-E1948DA479EA}" type="slidenum">
              <a:rPr lang="en-IN" smtClean="0"/>
              <a:t>‹#›</a:t>
            </a:fld>
            <a:endParaRPr lang="en-IN"/>
          </a:p>
        </p:txBody>
      </p:sp>
    </p:spTree>
    <p:extLst>
      <p:ext uri="{BB962C8B-B14F-4D97-AF65-F5344CB8AC3E}">
        <p14:creationId xmlns:p14="http://schemas.microsoft.com/office/powerpoint/2010/main" val="39291906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7EA558-297A-4CCA-AE76-6B1610F726FE}" type="datetime6">
              <a:rPr lang="en-IN" smtClean="0"/>
              <a:t>April 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F1537A-AF9F-4FFC-97F8-E4736987B3D8}" type="slidenum">
              <a:rPr lang="en-IN" smtClean="0"/>
              <a:t>‹#›</a:t>
            </a:fld>
            <a:endParaRPr lang="en-IN"/>
          </a:p>
        </p:txBody>
      </p:sp>
    </p:spTree>
    <p:extLst>
      <p:ext uri="{BB962C8B-B14F-4D97-AF65-F5344CB8AC3E}">
        <p14:creationId xmlns:p14="http://schemas.microsoft.com/office/powerpoint/2010/main" val="73311039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82358885-2A41-457F-83A2-B6A0F4CE21A5}" type="datetimeFigureOut">
              <a:rPr lang="en-IN" smtClean="0"/>
              <a:t>29-04-2022</a:t>
            </a:fld>
            <a:endParaRPr lang="en-IN"/>
          </a:p>
        </p:txBody>
      </p:sp>
      <p:sp>
        <p:nvSpPr>
          <p:cNvPr id="5" name="Footer Placeholder 4"/>
          <p:cNvSpPr>
            <a:spLocks noGrp="1"/>
          </p:cNvSpPr>
          <p:nvPr>
            <p:ph type="ftr" sz="quarter" idx="11"/>
          </p:nvPr>
        </p:nvSpPr>
        <p:spPr>
          <a:xfrm>
            <a:off x="1876424" y="5410201"/>
            <a:ext cx="5124886" cy="365125"/>
          </a:xfrm>
        </p:spPr>
        <p:txBody>
          <a:bodyPr/>
          <a:lstStyle/>
          <a:p>
            <a:endParaRPr lang="en-IN"/>
          </a:p>
        </p:txBody>
      </p:sp>
      <p:sp>
        <p:nvSpPr>
          <p:cNvPr id="6" name="Slide Number Placeholder 5"/>
          <p:cNvSpPr>
            <a:spLocks noGrp="1"/>
          </p:cNvSpPr>
          <p:nvPr>
            <p:ph type="sldNum" sz="quarter" idx="12"/>
          </p:nvPr>
        </p:nvSpPr>
        <p:spPr>
          <a:xfrm>
            <a:off x="9896911" y="5410199"/>
            <a:ext cx="771089" cy="365125"/>
          </a:xfrm>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3426802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358885-2A41-457F-83A2-B6A0F4CE21A5}" type="datetimeFigureOut">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4264140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358885-2A41-457F-83A2-B6A0F4CE21A5}" type="datetimeFigureOut">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3041087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358885-2A41-457F-83A2-B6A0F4CE21A5}" type="datetimeFigureOut">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27DB43-4B9D-4056-8856-9B6D4A69C14D}" type="slidenum">
              <a:rPr lang="en-IN" smtClean="0"/>
              <a:t>‹#›</a:t>
            </a:fld>
            <a:endParaRPr lang="en-IN"/>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1597546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358885-2A41-457F-83A2-B6A0F4CE21A5}" type="datetimeFigureOut">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3097770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2358885-2A41-457F-83A2-B6A0F4CE21A5}" type="datetimeFigureOut">
              <a:rPr lang="en-IN" smtClean="0"/>
              <a:t>29-04-2022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3409336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2358885-2A41-457F-83A2-B6A0F4CE21A5}" type="datetimeFigureOut">
              <a:rPr lang="en-IN" smtClean="0"/>
              <a:t>29-04-2022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3131325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358885-2A41-457F-83A2-B6A0F4CE21A5}"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3019217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358885-2A41-457F-83A2-B6A0F4CE21A5}"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1064054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358885-2A41-457F-83A2-B6A0F4CE21A5}"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1207679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358885-2A41-457F-83A2-B6A0F4CE21A5}"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101136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358885-2A41-457F-83A2-B6A0F4CE21A5}" type="datetimeFigureOut">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2635244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358885-2A41-457F-83A2-B6A0F4CE21A5}" type="datetimeFigureOut">
              <a:rPr lang="en-IN" smtClean="0"/>
              <a:t>29-04-2022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2082389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358885-2A41-457F-83A2-B6A0F4CE21A5}" type="datetimeFigureOut">
              <a:rPr lang="en-IN" smtClean="0"/>
              <a:t>29-04-2022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78803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358885-2A41-457F-83A2-B6A0F4CE21A5}" type="datetimeFigureOut">
              <a:rPr lang="en-IN" smtClean="0"/>
              <a:t>29-04-2022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1259209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358885-2A41-457F-83A2-B6A0F4CE21A5}" type="datetimeFigureOut">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1142212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358885-2A41-457F-83A2-B6A0F4CE21A5}" type="datetimeFigureOut">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27DB43-4B9D-4056-8856-9B6D4A69C14D}" type="slidenum">
              <a:rPr lang="en-IN" smtClean="0"/>
              <a:t>‹#›</a:t>
            </a:fld>
            <a:endParaRPr lang="en-IN"/>
          </a:p>
        </p:txBody>
      </p:sp>
    </p:spTree>
    <p:extLst>
      <p:ext uri="{BB962C8B-B14F-4D97-AF65-F5344CB8AC3E}">
        <p14:creationId xmlns:p14="http://schemas.microsoft.com/office/powerpoint/2010/main" val="1570675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2358885-2A41-457F-83A2-B6A0F4CE21A5}" type="datetimeFigureOut">
              <a:rPr lang="en-IN" smtClean="0"/>
              <a:t>29-04-2022</a:t>
            </a:fld>
            <a:endParaRPr lang="en-IN"/>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F27DB43-4B9D-4056-8856-9B6D4A69C14D}" type="slidenum">
              <a:rPr lang="en-IN" smtClean="0"/>
              <a:t>‹#›</a:t>
            </a:fld>
            <a:endParaRPr lang="en-IN"/>
          </a:p>
        </p:txBody>
      </p:sp>
    </p:spTree>
    <p:extLst>
      <p:ext uri="{BB962C8B-B14F-4D97-AF65-F5344CB8AC3E}">
        <p14:creationId xmlns:p14="http://schemas.microsoft.com/office/powerpoint/2010/main" val="9519995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C1A7F-3351-4F2C-9538-AA84CCEBFC05}"/>
              </a:ext>
            </a:extLst>
          </p:cNvPr>
          <p:cNvSpPr>
            <a:spLocks noGrp="1"/>
          </p:cNvSpPr>
          <p:nvPr>
            <p:ph type="ctrTitle"/>
          </p:nvPr>
        </p:nvSpPr>
        <p:spPr>
          <a:xfrm>
            <a:off x="1524000" y="1122363"/>
            <a:ext cx="9144000" cy="1479323"/>
          </a:xfrm>
        </p:spPr>
        <p:txBody>
          <a:bodyPr>
            <a:normAutofit/>
          </a:bodyPr>
          <a:lstStyle/>
          <a:p>
            <a:r>
              <a:rPr lang="en-IN" dirty="0"/>
              <a:t>Intermittent Explosive Disorder</a:t>
            </a:r>
          </a:p>
        </p:txBody>
      </p:sp>
      <p:sp>
        <p:nvSpPr>
          <p:cNvPr id="3" name="Subtitle 2">
            <a:extLst>
              <a:ext uri="{FF2B5EF4-FFF2-40B4-BE49-F238E27FC236}">
                <a16:creationId xmlns:a16="http://schemas.microsoft.com/office/drawing/2014/main" id="{D79E8570-FB77-4E03-8AE4-872084F774C7}"/>
              </a:ext>
            </a:extLst>
          </p:cNvPr>
          <p:cNvSpPr>
            <a:spLocks noGrp="1"/>
          </p:cNvSpPr>
          <p:nvPr>
            <p:ph type="subTitle" idx="1"/>
          </p:nvPr>
        </p:nvSpPr>
        <p:spPr/>
        <p:txBody>
          <a:bodyPr>
            <a:normAutofit fontScale="92500" lnSpcReduction="20000"/>
          </a:bodyPr>
          <a:lstStyle/>
          <a:p>
            <a:pPr algn="r"/>
            <a:r>
              <a:rPr lang="en-IN" dirty="0"/>
              <a:t>BY DR.LAKHAN KATARIA</a:t>
            </a:r>
          </a:p>
          <a:p>
            <a:pPr algn="r"/>
            <a:r>
              <a:rPr lang="en-IN" dirty="0"/>
              <a:t>PROF AND HEAD </a:t>
            </a:r>
          </a:p>
          <a:p>
            <a:pPr algn="r"/>
            <a:r>
              <a:rPr lang="en-IN" dirty="0"/>
              <a:t>DEPT OF PSYCHIATRY</a:t>
            </a:r>
          </a:p>
          <a:p>
            <a:pPr algn="r"/>
            <a:r>
              <a:rPr lang="en-IN" dirty="0"/>
              <a:t>SBKS MI AND RC</a:t>
            </a:r>
          </a:p>
        </p:txBody>
      </p:sp>
    </p:spTree>
    <p:extLst>
      <p:ext uri="{BB962C8B-B14F-4D97-AF65-F5344CB8AC3E}">
        <p14:creationId xmlns:p14="http://schemas.microsoft.com/office/powerpoint/2010/main" val="3077303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0361F3-CB7A-4369-8726-BB9D484EDD80}"/>
              </a:ext>
            </a:extLst>
          </p:cNvPr>
          <p:cNvSpPr>
            <a:spLocks noGrp="1"/>
          </p:cNvSpPr>
          <p:nvPr>
            <p:ph idx="1"/>
          </p:nvPr>
        </p:nvSpPr>
        <p:spPr>
          <a:xfrm>
            <a:off x="838200" y="576943"/>
            <a:ext cx="10515600" cy="5399314"/>
          </a:xfrm>
        </p:spPr>
        <p:txBody>
          <a:bodyPr>
            <a:normAutofit fontScale="85000" lnSpcReduction="20000"/>
          </a:bodyPr>
          <a:lstStyle/>
          <a:p>
            <a:pPr lvl="1"/>
            <a:r>
              <a:rPr lang="en-IN" sz="3200" dirty="0"/>
              <a:t>Low levels of CSF 5-HIAA have been correlated with impulsive aggression. </a:t>
            </a:r>
          </a:p>
          <a:p>
            <a:pPr lvl="1"/>
            <a:r>
              <a:rPr lang="en-IN" sz="3200" dirty="0"/>
              <a:t>High CSF testosterone concentrations are correlated with aggressiveness and interpersonal violence in men. </a:t>
            </a:r>
          </a:p>
          <a:p>
            <a:pPr marL="914400" lvl="2" indent="0">
              <a:buNone/>
            </a:pPr>
            <a:r>
              <a:rPr lang="en-IN" sz="2800" dirty="0"/>
              <a:t>Antiandrogenic agents have been shown to decrease aggression.</a:t>
            </a:r>
          </a:p>
          <a:p>
            <a:pPr marL="914400" lvl="2" indent="0">
              <a:buNone/>
            </a:pPr>
            <a:endParaRPr lang="en-IN" sz="2800" dirty="0"/>
          </a:p>
          <a:p>
            <a:pPr>
              <a:buFont typeface="Wingdings" panose="05000000000000000000" pitchFamily="2" charset="2"/>
              <a:buChar char="q"/>
            </a:pPr>
            <a:r>
              <a:rPr lang="en-IN" sz="3200" dirty="0"/>
              <a:t>Familial and Genetic Factors. </a:t>
            </a:r>
          </a:p>
          <a:p>
            <a:pPr lvl="1"/>
            <a:r>
              <a:rPr lang="en-IN" sz="2800" dirty="0"/>
              <a:t>First-degree relatives of patients with intermittent explosive disorder have higher rates of impulse-control disorders, depressive disorders, and substance use disorders. </a:t>
            </a:r>
          </a:p>
          <a:p>
            <a:pPr lvl="1"/>
            <a:r>
              <a:rPr lang="en-IN" sz="2800" dirty="0"/>
              <a:t>Biological relatives of patients with the disorder were more likely to have histories of temper or explosive outbursts than the general population</a:t>
            </a:r>
            <a:r>
              <a:rPr lang="en-IN" dirty="0"/>
              <a:t>. </a:t>
            </a:r>
          </a:p>
          <a:p>
            <a:pPr lvl="1"/>
            <a:endParaRPr lang="en-IN" dirty="0"/>
          </a:p>
          <a:p>
            <a:pPr marL="914400" lvl="2" indent="0">
              <a:buNone/>
            </a:pPr>
            <a:endParaRPr lang="en-IN" dirty="0"/>
          </a:p>
        </p:txBody>
      </p:sp>
    </p:spTree>
    <p:extLst>
      <p:ext uri="{BB962C8B-B14F-4D97-AF65-F5344CB8AC3E}">
        <p14:creationId xmlns:p14="http://schemas.microsoft.com/office/powerpoint/2010/main" val="838053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34F6C4-7297-4012-9CA0-CA8AE0C3412D}"/>
              </a:ext>
            </a:extLst>
          </p:cNvPr>
          <p:cNvSpPr>
            <a:spLocks noGrp="1"/>
          </p:cNvSpPr>
          <p:nvPr>
            <p:ph type="title"/>
          </p:nvPr>
        </p:nvSpPr>
        <p:spPr/>
        <p:txBody>
          <a:bodyPr/>
          <a:lstStyle/>
          <a:p>
            <a:pPr algn="ctr"/>
            <a:r>
              <a:rPr lang="en-IN" sz="4400" b="1" u="sng" dirty="0">
                <a:effectLst>
                  <a:outerShdw blurRad="38100" dist="38100" dir="2700000" algn="tl">
                    <a:srgbClr val="000000">
                      <a:alpha val="43137"/>
                    </a:srgbClr>
                  </a:outerShdw>
                </a:effectLst>
              </a:rPr>
              <a:t>Diagnosis and Clinical Features </a:t>
            </a:r>
            <a:endParaRPr lang="en-IN" dirty="0"/>
          </a:p>
        </p:txBody>
      </p:sp>
      <p:sp>
        <p:nvSpPr>
          <p:cNvPr id="3" name="Content Placeholder 2">
            <a:extLst>
              <a:ext uri="{FF2B5EF4-FFF2-40B4-BE49-F238E27FC236}">
                <a16:creationId xmlns:a16="http://schemas.microsoft.com/office/drawing/2014/main" id="{9BC48D71-E5FD-4BFF-97AD-4449D1113255}"/>
              </a:ext>
            </a:extLst>
          </p:cNvPr>
          <p:cNvSpPr>
            <a:spLocks noGrp="1"/>
          </p:cNvSpPr>
          <p:nvPr>
            <p:ph idx="1"/>
          </p:nvPr>
        </p:nvSpPr>
        <p:spPr>
          <a:xfrm>
            <a:off x="323557" y="1690688"/>
            <a:ext cx="11619913" cy="4802187"/>
          </a:xfrm>
        </p:spPr>
        <p:txBody>
          <a:bodyPr>
            <a:normAutofit/>
          </a:bodyPr>
          <a:lstStyle/>
          <a:p>
            <a:r>
              <a:rPr lang="en-IN" dirty="0"/>
              <a:t>Diagnosis of intermittent explosive disorder should be the result of history-taking that reveals several episodes of loss of control associated with aggressive outbursts </a:t>
            </a:r>
          </a:p>
          <a:p>
            <a:r>
              <a:rPr lang="en-IN" dirty="0"/>
              <a:t>One discrete episode does not justify the diagnosis. Histories typically describe a childhood in an atmosphere of alcohol dependence, violence, and emotional instability. </a:t>
            </a:r>
          </a:p>
          <a:p>
            <a:r>
              <a:rPr lang="en-IN" dirty="0"/>
              <a:t>Patients' work histories are poor; they report job losses, marital difficulties, and trouble with the law. </a:t>
            </a:r>
          </a:p>
          <a:p>
            <a:r>
              <a:rPr lang="en-IN" dirty="0"/>
              <a:t>Anxiety, guilt, and depression usually follow an outburst, but this is not a constant finding. </a:t>
            </a:r>
          </a:p>
        </p:txBody>
      </p:sp>
    </p:spTree>
    <p:extLst>
      <p:ext uri="{BB962C8B-B14F-4D97-AF65-F5344CB8AC3E}">
        <p14:creationId xmlns:p14="http://schemas.microsoft.com/office/powerpoint/2010/main" val="1336791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DB75823-96CC-47E5-8840-0B190500604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21334"/>
            <a:ext cx="12227991" cy="6615332"/>
          </a:xfrm>
        </p:spPr>
      </p:pic>
    </p:spTree>
    <p:extLst>
      <p:ext uri="{BB962C8B-B14F-4D97-AF65-F5344CB8AC3E}">
        <p14:creationId xmlns:p14="http://schemas.microsoft.com/office/powerpoint/2010/main" val="3194680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86672-52C6-4AAA-BA85-ADE8174D9AF8}"/>
              </a:ext>
            </a:extLst>
          </p:cNvPr>
          <p:cNvSpPr>
            <a:spLocks noGrp="1"/>
          </p:cNvSpPr>
          <p:nvPr>
            <p:ph type="title"/>
          </p:nvPr>
        </p:nvSpPr>
        <p:spPr/>
        <p:txBody>
          <a:bodyPr/>
          <a:lstStyle/>
          <a:p>
            <a:pPr algn="ctr"/>
            <a:r>
              <a:rPr lang="en-IN" b="1" u="sng" dirty="0">
                <a:effectLst>
                  <a:outerShdw blurRad="38100" dist="38100" dir="2700000" algn="tl">
                    <a:srgbClr val="000000">
                      <a:alpha val="43137"/>
                    </a:srgbClr>
                  </a:outerShdw>
                </a:effectLst>
              </a:rPr>
              <a:t>Physical Findings &amp; Laboratory Examination</a:t>
            </a:r>
          </a:p>
        </p:txBody>
      </p:sp>
      <p:sp>
        <p:nvSpPr>
          <p:cNvPr id="3" name="Content Placeholder 2">
            <a:extLst>
              <a:ext uri="{FF2B5EF4-FFF2-40B4-BE49-F238E27FC236}">
                <a16:creationId xmlns:a16="http://schemas.microsoft.com/office/drawing/2014/main" id="{2370A535-9BA4-428D-B1DF-7B592113747E}"/>
              </a:ext>
            </a:extLst>
          </p:cNvPr>
          <p:cNvSpPr>
            <a:spLocks noGrp="1"/>
          </p:cNvSpPr>
          <p:nvPr>
            <p:ph idx="1"/>
          </p:nvPr>
        </p:nvSpPr>
        <p:spPr>
          <a:xfrm>
            <a:off x="393895" y="1690688"/>
            <a:ext cx="11422967" cy="4486275"/>
          </a:xfrm>
        </p:spPr>
        <p:txBody>
          <a:bodyPr/>
          <a:lstStyle/>
          <a:p>
            <a:r>
              <a:rPr lang="en-IN" dirty="0"/>
              <a:t>Persons with the disorder have a high incidence of soft neurological signs (e.g., reflex asymmetries), nonspecific EEG findings, abnormal neuropsychological testing results (e. g., letter reversal difficulties), and accident susceptibility. </a:t>
            </a:r>
          </a:p>
          <a:p>
            <a:r>
              <a:rPr lang="en-IN" dirty="0"/>
              <a:t>Blood chemistry (liver and thyroid function tests, fasting blood glucose, electrolytes), urinalysis (including drug toxicology), and syphilis serology may help rule out other causes of aggression. </a:t>
            </a:r>
          </a:p>
          <a:p>
            <a:r>
              <a:rPr lang="en-IN" dirty="0"/>
              <a:t>Magnetic resonance imaging (MRI) may reveal changes in the prefrontal cortex, which is associated with loss of impulse control.</a:t>
            </a:r>
          </a:p>
        </p:txBody>
      </p:sp>
    </p:spTree>
    <p:extLst>
      <p:ext uri="{BB962C8B-B14F-4D97-AF65-F5344CB8AC3E}">
        <p14:creationId xmlns:p14="http://schemas.microsoft.com/office/powerpoint/2010/main" val="549710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5F2FC-7BF8-462C-BDE3-4DD6D7B051DB}"/>
              </a:ext>
            </a:extLst>
          </p:cNvPr>
          <p:cNvSpPr>
            <a:spLocks noGrp="1"/>
          </p:cNvSpPr>
          <p:nvPr>
            <p:ph type="title"/>
          </p:nvPr>
        </p:nvSpPr>
        <p:spPr/>
        <p:txBody>
          <a:bodyPr/>
          <a:lstStyle/>
          <a:p>
            <a:pPr algn="ctr"/>
            <a:r>
              <a:rPr lang="en-IN" b="1" u="sng" dirty="0">
                <a:effectLst>
                  <a:outerShdw blurRad="38100" dist="38100" dir="2700000" algn="tl">
                    <a:srgbClr val="000000">
                      <a:alpha val="43137"/>
                    </a:srgbClr>
                  </a:outerShdw>
                </a:effectLst>
              </a:rPr>
              <a:t>Differential Diagnosis</a:t>
            </a:r>
          </a:p>
        </p:txBody>
      </p:sp>
      <p:sp>
        <p:nvSpPr>
          <p:cNvPr id="3" name="Content Placeholder 2">
            <a:extLst>
              <a:ext uri="{FF2B5EF4-FFF2-40B4-BE49-F238E27FC236}">
                <a16:creationId xmlns:a16="http://schemas.microsoft.com/office/drawing/2014/main" id="{ABCEDB0C-9CFC-4815-9EFA-3587873C3188}"/>
              </a:ext>
            </a:extLst>
          </p:cNvPr>
          <p:cNvSpPr>
            <a:spLocks noGrp="1"/>
          </p:cNvSpPr>
          <p:nvPr>
            <p:ph idx="1"/>
          </p:nvPr>
        </p:nvSpPr>
        <p:spPr>
          <a:xfrm>
            <a:off x="281354" y="1690688"/>
            <a:ext cx="11788726" cy="5019601"/>
          </a:xfrm>
        </p:spPr>
        <p:txBody>
          <a:bodyPr>
            <a:normAutofit/>
          </a:bodyPr>
          <a:lstStyle/>
          <a:p>
            <a:r>
              <a:rPr lang="en-IN" dirty="0"/>
              <a:t>Diagnosis of IED can be made only after disorders </a:t>
            </a:r>
            <a:r>
              <a:rPr lang="en-IN" dirty="0" err="1"/>
              <a:t>a/w</a:t>
            </a:r>
            <a:r>
              <a:rPr lang="en-IN" dirty="0"/>
              <a:t> occasional loss of control of aggressive impulses have been ruled out as the primary cause. </a:t>
            </a:r>
          </a:p>
          <a:p>
            <a:r>
              <a:rPr lang="en-IN" dirty="0"/>
              <a:t>These other disorders include </a:t>
            </a:r>
          </a:p>
          <a:p>
            <a:pPr lvl="1">
              <a:buFont typeface="Wingdings" panose="05000000000000000000" pitchFamily="2" charset="2"/>
              <a:buChar char="§"/>
            </a:pPr>
            <a:r>
              <a:rPr lang="en-IN" dirty="0"/>
              <a:t>Psychotic disorders, </a:t>
            </a:r>
          </a:p>
          <a:p>
            <a:pPr lvl="1">
              <a:buFont typeface="Wingdings" panose="05000000000000000000" pitchFamily="2" charset="2"/>
              <a:buChar char="§"/>
            </a:pPr>
            <a:r>
              <a:rPr lang="en-IN" dirty="0"/>
              <a:t>Personality change because of a general medical condition, </a:t>
            </a:r>
          </a:p>
          <a:p>
            <a:pPr lvl="1">
              <a:buFont typeface="Wingdings" panose="05000000000000000000" pitchFamily="2" charset="2"/>
              <a:buChar char="§"/>
            </a:pPr>
            <a:r>
              <a:rPr lang="en-IN" dirty="0"/>
              <a:t>Antisocial or borderline personality disorder, and </a:t>
            </a:r>
          </a:p>
          <a:p>
            <a:pPr lvl="1">
              <a:buFont typeface="Wingdings" panose="05000000000000000000" pitchFamily="2" charset="2"/>
              <a:buChar char="§"/>
            </a:pPr>
            <a:r>
              <a:rPr lang="en-IN" dirty="0"/>
              <a:t>Substance intoxication (e.g., Alcohol, barbiturates, hallucinogens, and amphetamines), </a:t>
            </a:r>
          </a:p>
          <a:p>
            <a:pPr lvl="1">
              <a:buFont typeface="Wingdings" panose="05000000000000000000" pitchFamily="2" charset="2"/>
              <a:buChar char="§"/>
            </a:pPr>
            <a:r>
              <a:rPr lang="en-IN" dirty="0"/>
              <a:t>Epilepsy, </a:t>
            </a:r>
          </a:p>
          <a:p>
            <a:pPr lvl="1">
              <a:buFont typeface="Wingdings" panose="05000000000000000000" pitchFamily="2" charset="2"/>
              <a:buChar char="§"/>
            </a:pPr>
            <a:r>
              <a:rPr lang="en-IN" dirty="0"/>
              <a:t>Brain </a:t>
            </a:r>
            <a:r>
              <a:rPr lang="en-IN" dirty="0" err="1"/>
              <a:t>tumors</a:t>
            </a:r>
            <a:r>
              <a:rPr lang="en-IN" dirty="0"/>
              <a:t>, </a:t>
            </a:r>
          </a:p>
          <a:p>
            <a:pPr lvl="1">
              <a:buFont typeface="Wingdings" panose="05000000000000000000" pitchFamily="2" charset="2"/>
              <a:buChar char="§"/>
            </a:pPr>
            <a:r>
              <a:rPr lang="en-IN" dirty="0"/>
              <a:t>Degenerative diseases, and </a:t>
            </a:r>
          </a:p>
          <a:p>
            <a:pPr lvl="1">
              <a:buFont typeface="Wingdings" panose="05000000000000000000" pitchFamily="2" charset="2"/>
              <a:buChar char="§"/>
            </a:pPr>
            <a:r>
              <a:rPr lang="en-IN" dirty="0"/>
              <a:t>Endocrine disorders. </a:t>
            </a:r>
          </a:p>
        </p:txBody>
      </p:sp>
    </p:spTree>
    <p:extLst>
      <p:ext uri="{BB962C8B-B14F-4D97-AF65-F5344CB8AC3E}">
        <p14:creationId xmlns:p14="http://schemas.microsoft.com/office/powerpoint/2010/main" val="4153587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D67540-15CB-48EF-8EE8-937E0BD14982}"/>
              </a:ext>
            </a:extLst>
          </p:cNvPr>
          <p:cNvSpPr>
            <a:spLocks noGrp="1"/>
          </p:cNvSpPr>
          <p:nvPr>
            <p:ph idx="1"/>
          </p:nvPr>
        </p:nvSpPr>
        <p:spPr>
          <a:xfrm>
            <a:off x="337625" y="309488"/>
            <a:ext cx="11099409" cy="6288259"/>
          </a:xfrm>
        </p:spPr>
        <p:txBody>
          <a:bodyPr>
            <a:normAutofit fontScale="92500" lnSpcReduction="10000"/>
          </a:bodyPr>
          <a:lstStyle/>
          <a:p>
            <a:r>
              <a:rPr lang="en-IN" b="1" u="sng" dirty="0"/>
              <a:t>Conduct disorder</a:t>
            </a:r>
            <a:r>
              <a:rPr lang="en-IN" dirty="0"/>
              <a:t>:</a:t>
            </a:r>
          </a:p>
          <a:p>
            <a:pPr marL="457200" lvl="1" indent="0">
              <a:buNone/>
            </a:pPr>
            <a:r>
              <a:rPr lang="en-IN" dirty="0"/>
              <a:t>Distinguished from IED by its repetitive and resistant pattern of </a:t>
            </a:r>
            <a:r>
              <a:rPr lang="en-IN" dirty="0" err="1"/>
              <a:t>behavior</a:t>
            </a:r>
            <a:r>
              <a:rPr lang="en-IN" dirty="0"/>
              <a:t>, as opposed to an episodic pattern. </a:t>
            </a:r>
          </a:p>
          <a:p>
            <a:r>
              <a:rPr lang="en-IN" b="1" u="sng" dirty="0"/>
              <a:t>Antisocial and borderline personality disorders:</a:t>
            </a:r>
          </a:p>
          <a:p>
            <a:pPr marL="457200" lvl="1" indent="0">
              <a:buNone/>
            </a:pPr>
            <a:r>
              <a:rPr lang="en-IN" dirty="0"/>
              <a:t>In the personality disorders, aggressiveness and impulsivity are part of patients' characters and, thus, are present between outbursts. </a:t>
            </a:r>
          </a:p>
          <a:p>
            <a:r>
              <a:rPr lang="en-IN" b="1" u="sng" dirty="0"/>
              <a:t>Schizophrenia</a:t>
            </a:r>
            <a:r>
              <a:rPr lang="en-IN" dirty="0"/>
              <a:t> </a:t>
            </a:r>
          </a:p>
          <a:p>
            <a:pPr marL="457200" lvl="1" indent="0">
              <a:buNone/>
            </a:pPr>
            <a:r>
              <a:rPr lang="en-IN" dirty="0"/>
              <a:t>In paranoid and catatonic schizophrenia, patients may display violent </a:t>
            </a:r>
            <a:r>
              <a:rPr lang="en-IN" dirty="0" err="1"/>
              <a:t>behavior</a:t>
            </a:r>
            <a:r>
              <a:rPr lang="en-IN" dirty="0"/>
              <a:t> in response to delusions and hallucinations, and they show gross impairments in reality testing. </a:t>
            </a:r>
          </a:p>
          <a:p>
            <a:r>
              <a:rPr lang="en-IN" b="1" u="sng" dirty="0"/>
              <a:t>Mania:</a:t>
            </a:r>
          </a:p>
          <a:p>
            <a:pPr marL="457200" lvl="1" indent="0">
              <a:buNone/>
            </a:pPr>
            <a:r>
              <a:rPr lang="en-IN" dirty="0"/>
              <a:t>Hostile patients with mania may be impulsively aggressive, but the underlying diagnosis is generally apparent from their mental status examinations and clinical presentations. </a:t>
            </a:r>
          </a:p>
          <a:p>
            <a:r>
              <a:rPr lang="en-IN" b="1" u="sng" dirty="0"/>
              <a:t>Amok:</a:t>
            </a:r>
          </a:p>
          <a:p>
            <a:pPr marL="457200" lvl="1" indent="0">
              <a:buNone/>
            </a:pPr>
            <a:r>
              <a:rPr lang="en-IN" dirty="0"/>
              <a:t>Amok is an episode of acute violent </a:t>
            </a:r>
            <a:r>
              <a:rPr lang="en-IN" dirty="0" err="1"/>
              <a:t>behavior</a:t>
            </a:r>
            <a:r>
              <a:rPr lang="en-IN" dirty="0"/>
              <a:t> for which the person claims amnesia. </a:t>
            </a:r>
          </a:p>
          <a:p>
            <a:pPr marL="457200" lvl="1" indent="0">
              <a:buNone/>
            </a:pPr>
            <a:r>
              <a:rPr lang="en-IN" dirty="0"/>
              <a:t>Amok is distinguished from intermittent explosive disorder by a single episode and prominent dissociative features.</a:t>
            </a:r>
          </a:p>
        </p:txBody>
      </p:sp>
    </p:spTree>
    <p:extLst>
      <p:ext uri="{BB962C8B-B14F-4D97-AF65-F5344CB8AC3E}">
        <p14:creationId xmlns:p14="http://schemas.microsoft.com/office/powerpoint/2010/main" val="3772259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4D77B-5C65-4AAD-9066-7C83B5ED8A95}"/>
              </a:ext>
            </a:extLst>
          </p:cNvPr>
          <p:cNvSpPr>
            <a:spLocks noGrp="1"/>
          </p:cNvSpPr>
          <p:nvPr>
            <p:ph type="title"/>
          </p:nvPr>
        </p:nvSpPr>
        <p:spPr/>
        <p:txBody>
          <a:bodyPr/>
          <a:lstStyle/>
          <a:p>
            <a:pPr algn="ctr"/>
            <a:r>
              <a:rPr lang="en-IN" b="1" u="sng" dirty="0">
                <a:effectLst>
                  <a:outerShdw blurRad="38100" dist="38100" dir="2700000" algn="tl">
                    <a:srgbClr val="000000">
                      <a:alpha val="43137"/>
                    </a:srgbClr>
                  </a:outerShdw>
                </a:effectLst>
              </a:rPr>
              <a:t>Course &amp; Prognosis</a:t>
            </a:r>
          </a:p>
        </p:txBody>
      </p:sp>
      <p:sp>
        <p:nvSpPr>
          <p:cNvPr id="3" name="Content Placeholder 2">
            <a:extLst>
              <a:ext uri="{FF2B5EF4-FFF2-40B4-BE49-F238E27FC236}">
                <a16:creationId xmlns:a16="http://schemas.microsoft.com/office/drawing/2014/main" id="{097BEFD4-A973-4A8A-B4B9-F9276F339A13}"/>
              </a:ext>
            </a:extLst>
          </p:cNvPr>
          <p:cNvSpPr>
            <a:spLocks noGrp="1"/>
          </p:cNvSpPr>
          <p:nvPr>
            <p:ph idx="1"/>
          </p:nvPr>
        </p:nvSpPr>
        <p:spPr>
          <a:xfrm>
            <a:off x="323557" y="1690688"/>
            <a:ext cx="11437034" cy="4486275"/>
          </a:xfrm>
        </p:spPr>
        <p:txBody>
          <a:bodyPr/>
          <a:lstStyle/>
          <a:p>
            <a:r>
              <a:rPr lang="en-IN" dirty="0"/>
              <a:t>IED may begin at any stage of life, but usually appears between late adolescence and early adulthood. </a:t>
            </a:r>
          </a:p>
          <a:p>
            <a:r>
              <a:rPr lang="en-IN" dirty="0"/>
              <a:t>Onset can be sudden or insidious</a:t>
            </a:r>
          </a:p>
          <a:p>
            <a:r>
              <a:rPr lang="en-IN" dirty="0"/>
              <a:t>Course can be episodic or chronic. </a:t>
            </a:r>
          </a:p>
          <a:p>
            <a:r>
              <a:rPr lang="en-IN" dirty="0"/>
              <a:t>In most cases, the disorder decreases in severity with the onset of middle age, but heightened organic impairment can lead to frequent and severe episodes.</a:t>
            </a:r>
          </a:p>
        </p:txBody>
      </p:sp>
    </p:spTree>
    <p:extLst>
      <p:ext uri="{BB962C8B-B14F-4D97-AF65-F5344CB8AC3E}">
        <p14:creationId xmlns:p14="http://schemas.microsoft.com/office/powerpoint/2010/main" val="2533238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6631D-9551-4D7A-84EB-ABDD15DEBDF3}"/>
              </a:ext>
            </a:extLst>
          </p:cNvPr>
          <p:cNvSpPr>
            <a:spLocks noGrp="1"/>
          </p:cNvSpPr>
          <p:nvPr>
            <p:ph type="title"/>
          </p:nvPr>
        </p:nvSpPr>
        <p:spPr/>
        <p:txBody>
          <a:bodyPr/>
          <a:lstStyle/>
          <a:p>
            <a:pPr algn="ctr"/>
            <a:r>
              <a:rPr lang="en-IN" b="1" u="sng" dirty="0">
                <a:effectLst>
                  <a:outerShdw blurRad="38100" dist="38100" dir="2700000" algn="tl">
                    <a:srgbClr val="000000">
                      <a:alpha val="43137"/>
                    </a:srgbClr>
                  </a:outerShdw>
                </a:effectLst>
              </a:rPr>
              <a:t>Treatment</a:t>
            </a:r>
          </a:p>
        </p:txBody>
      </p:sp>
      <p:sp>
        <p:nvSpPr>
          <p:cNvPr id="3" name="Content Placeholder 2">
            <a:extLst>
              <a:ext uri="{FF2B5EF4-FFF2-40B4-BE49-F238E27FC236}">
                <a16:creationId xmlns:a16="http://schemas.microsoft.com/office/drawing/2014/main" id="{E53617F3-7D7C-46E2-8433-B360BB36739E}"/>
              </a:ext>
            </a:extLst>
          </p:cNvPr>
          <p:cNvSpPr>
            <a:spLocks noGrp="1"/>
          </p:cNvSpPr>
          <p:nvPr>
            <p:ph idx="1"/>
          </p:nvPr>
        </p:nvSpPr>
        <p:spPr>
          <a:xfrm>
            <a:off x="140677" y="1533378"/>
            <a:ext cx="11718388" cy="5162844"/>
          </a:xfrm>
        </p:spPr>
        <p:txBody>
          <a:bodyPr>
            <a:normAutofit/>
          </a:bodyPr>
          <a:lstStyle/>
          <a:p>
            <a:r>
              <a:rPr lang="en-IN" dirty="0"/>
              <a:t>Combined pharmacological and psychotherapeutic approach has the best chance of success. </a:t>
            </a:r>
          </a:p>
          <a:p>
            <a:r>
              <a:rPr lang="en-IN" dirty="0"/>
              <a:t>Psychotherapy :</a:t>
            </a:r>
          </a:p>
          <a:p>
            <a:pPr lvl="1"/>
            <a:r>
              <a:rPr lang="en-IN" dirty="0"/>
              <a:t>It is difficult because of their angry outbursts. </a:t>
            </a:r>
          </a:p>
          <a:p>
            <a:pPr lvl="1"/>
            <a:r>
              <a:rPr lang="en-IN" dirty="0"/>
              <a:t>Therapists may have problems with countertransference and limit-setting. </a:t>
            </a:r>
          </a:p>
          <a:p>
            <a:pPr lvl="1"/>
            <a:r>
              <a:rPr lang="en-IN" u="sng" dirty="0"/>
              <a:t>Group psychotherapy </a:t>
            </a:r>
            <a:r>
              <a:rPr lang="en-IN" dirty="0"/>
              <a:t>may be helpful, and </a:t>
            </a:r>
            <a:r>
              <a:rPr lang="en-IN" u="sng" dirty="0"/>
              <a:t>family therapy </a:t>
            </a:r>
            <a:r>
              <a:rPr lang="en-IN" dirty="0"/>
              <a:t>is useful, particularly when the explosive patient is an adolescent or a young adult. </a:t>
            </a:r>
          </a:p>
          <a:p>
            <a:pPr lvl="1"/>
            <a:r>
              <a:rPr lang="en-IN" u="sng" dirty="0"/>
              <a:t>Goal</a:t>
            </a:r>
            <a:r>
              <a:rPr lang="en-IN" dirty="0"/>
              <a:t> of therapy is to have the patient recognize and verbalize the thoughts or feelings that precede the explosive outbursts instead of acting them out. </a:t>
            </a:r>
          </a:p>
        </p:txBody>
      </p:sp>
    </p:spTree>
    <p:extLst>
      <p:ext uri="{BB962C8B-B14F-4D97-AF65-F5344CB8AC3E}">
        <p14:creationId xmlns:p14="http://schemas.microsoft.com/office/powerpoint/2010/main" val="4091494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4D9724-8245-486B-B3B3-5CCE56970A4E}"/>
              </a:ext>
            </a:extLst>
          </p:cNvPr>
          <p:cNvSpPr>
            <a:spLocks noGrp="1"/>
          </p:cNvSpPr>
          <p:nvPr>
            <p:ph idx="1"/>
          </p:nvPr>
        </p:nvSpPr>
        <p:spPr>
          <a:xfrm>
            <a:off x="323557" y="239151"/>
            <a:ext cx="11030243" cy="6485206"/>
          </a:xfrm>
        </p:spPr>
        <p:txBody>
          <a:bodyPr>
            <a:normAutofit lnSpcReduction="10000"/>
          </a:bodyPr>
          <a:lstStyle/>
          <a:p>
            <a:r>
              <a:rPr lang="en-IN" b="1" u="sng" dirty="0"/>
              <a:t>Pharmacological therapy</a:t>
            </a:r>
            <a:r>
              <a:rPr lang="en-IN" dirty="0"/>
              <a:t>: </a:t>
            </a:r>
          </a:p>
          <a:p>
            <a:pPr lvl="1">
              <a:buFont typeface="Wingdings" panose="05000000000000000000" pitchFamily="2" charset="2"/>
              <a:buChar char="§"/>
            </a:pPr>
            <a:endParaRPr lang="en-IN" sz="2800" b="1" dirty="0"/>
          </a:p>
          <a:p>
            <a:pPr lvl="1">
              <a:buFont typeface="Wingdings" panose="05000000000000000000" pitchFamily="2" charset="2"/>
              <a:buChar char="§"/>
            </a:pPr>
            <a:r>
              <a:rPr lang="en-IN" sz="2800" b="1" dirty="0"/>
              <a:t>Anticonvulsants</a:t>
            </a:r>
          </a:p>
          <a:p>
            <a:pPr lvl="2">
              <a:buFont typeface="Courier New" panose="02070309020205020404" pitchFamily="49" charset="0"/>
              <a:buChar char="o"/>
            </a:pPr>
            <a:r>
              <a:rPr lang="en-IN" sz="2800" dirty="0"/>
              <a:t>Lithium, </a:t>
            </a:r>
          </a:p>
          <a:p>
            <a:pPr marL="1371600" lvl="3" indent="0">
              <a:buNone/>
            </a:pPr>
            <a:r>
              <a:rPr lang="en-IN" sz="2400" dirty="0"/>
              <a:t>primary difficulty with the use of lithium for the treatment of impulsive aggression is its relatively narrow therapeutic window and side effects, including nausea, vomiting, and polyuria. </a:t>
            </a:r>
          </a:p>
          <a:p>
            <a:pPr lvl="2">
              <a:buFont typeface="Courier New" panose="02070309020205020404" pitchFamily="49" charset="0"/>
              <a:buChar char="o"/>
            </a:pPr>
            <a:r>
              <a:rPr lang="en-IN" sz="2800" dirty="0"/>
              <a:t>Carbamazepine,</a:t>
            </a:r>
          </a:p>
          <a:p>
            <a:pPr lvl="2">
              <a:buFont typeface="Courier New" panose="02070309020205020404" pitchFamily="49" charset="0"/>
              <a:buChar char="o"/>
            </a:pPr>
            <a:r>
              <a:rPr lang="en-IN" sz="2800" dirty="0"/>
              <a:t>Topiramate</a:t>
            </a:r>
          </a:p>
          <a:p>
            <a:pPr lvl="2">
              <a:buFont typeface="Courier New" panose="02070309020205020404" pitchFamily="49" charset="0"/>
              <a:buChar char="o"/>
            </a:pPr>
            <a:r>
              <a:rPr lang="en-IN" sz="2800" dirty="0"/>
              <a:t>Valproate or divalproex and </a:t>
            </a:r>
          </a:p>
          <a:p>
            <a:pPr lvl="2">
              <a:buFont typeface="Courier New" panose="02070309020205020404" pitchFamily="49" charset="0"/>
              <a:buChar char="o"/>
            </a:pPr>
            <a:r>
              <a:rPr lang="en-IN" sz="2800" dirty="0"/>
              <a:t>Phenytoin. </a:t>
            </a:r>
          </a:p>
          <a:p>
            <a:pPr lvl="2">
              <a:buFont typeface="Courier New" panose="02070309020205020404" pitchFamily="49" charset="0"/>
              <a:buChar char="o"/>
            </a:pPr>
            <a:r>
              <a:rPr lang="en-IN" sz="2800" dirty="0"/>
              <a:t>Gabapentin </a:t>
            </a:r>
          </a:p>
          <a:p>
            <a:pPr marL="0" indent="0">
              <a:buNone/>
            </a:pPr>
            <a:endParaRPr lang="en-IN" dirty="0"/>
          </a:p>
        </p:txBody>
      </p:sp>
    </p:spTree>
    <p:extLst>
      <p:ext uri="{BB962C8B-B14F-4D97-AF65-F5344CB8AC3E}">
        <p14:creationId xmlns:p14="http://schemas.microsoft.com/office/powerpoint/2010/main" val="3383307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7A600D-F57E-4BE6-B617-207062D33856}"/>
              </a:ext>
            </a:extLst>
          </p:cNvPr>
          <p:cNvSpPr>
            <a:spLocks noGrp="1"/>
          </p:cNvSpPr>
          <p:nvPr>
            <p:ph idx="1"/>
          </p:nvPr>
        </p:nvSpPr>
        <p:spPr>
          <a:xfrm>
            <a:off x="379828" y="351692"/>
            <a:ext cx="10973972" cy="6358597"/>
          </a:xfrm>
        </p:spPr>
        <p:txBody>
          <a:bodyPr>
            <a:normAutofit fontScale="92500" lnSpcReduction="10000"/>
          </a:bodyPr>
          <a:lstStyle/>
          <a:p>
            <a:pPr lvl="1">
              <a:buFont typeface="Wingdings" panose="05000000000000000000" pitchFamily="2" charset="2"/>
              <a:buChar char="§"/>
            </a:pPr>
            <a:r>
              <a:rPr lang="en-IN" sz="2800" b="1" dirty="0"/>
              <a:t>Benzodiazepines:</a:t>
            </a:r>
          </a:p>
          <a:p>
            <a:pPr marL="914400" lvl="2" indent="0">
              <a:buNone/>
            </a:pPr>
            <a:r>
              <a:rPr lang="en-IN" sz="2400" dirty="0"/>
              <a:t>sometimes used but have been reported to produce a paradoxical reaction of </a:t>
            </a:r>
            <a:r>
              <a:rPr lang="en-IN" sz="2400" dirty="0" err="1"/>
              <a:t>dyscontrol</a:t>
            </a:r>
            <a:r>
              <a:rPr lang="en-IN" sz="2400" dirty="0"/>
              <a:t> . </a:t>
            </a:r>
          </a:p>
          <a:p>
            <a:pPr lvl="1">
              <a:buFont typeface="Wingdings" panose="05000000000000000000" pitchFamily="2" charset="2"/>
              <a:buChar char="§"/>
            </a:pPr>
            <a:r>
              <a:rPr lang="en-IN" sz="2800" b="1" dirty="0"/>
              <a:t>Antipsychotics</a:t>
            </a:r>
            <a:r>
              <a:rPr lang="en-IN" sz="2800" dirty="0"/>
              <a:t> (e.g., phenothiazines and serotonin-dopamine antagonists) and tricyclic drugs </a:t>
            </a:r>
          </a:p>
          <a:p>
            <a:pPr lvl="1">
              <a:buFont typeface="Wingdings" panose="05000000000000000000" pitchFamily="2" charset="2"/>
              <a:buChar char="§"/>
            </a:pPr>
            <a:r>
              <a:rPr lang="en-IN" sz="2800" dirty="0"/>
              <a:t>With a likelihood of subcortical seizure-like activity, medications that lower the seizure threshold can aggravate the situation. </a:t>
            </a:r>
          </a:p>
          <a:p>
            <a:pPr lvl="1">
              <a:buFont typeface="Wingdings" panose="05000000000000000000" pitchFamily="2" charset="2"/>
              <a:buChar char="§"/>
            </a:pPr>
            <a:r>
              <a:rPr lang="en-IN" sz="2800" dirty="0"/>
              <a:t>Selective serotonin reuptake inhibitors (</a:t>
            </a:r>
            <a:r>
              <a:rPr lang="en-IN" sz="2800" dirty="0" err="1"/>
              <a:t>SSRis</a:t>
            </a:r>
            <a:r>
              <a:rPr lang="en-IN" sz="2800" dirty="0"/>
              <a:t>), trazodone and buspirone are useful in reducing impulsivity and aggression. </a:t>
            </a:r>
          </a:p>
          <a:p>
            <a:pPr lvl="1">
              <a:buFont typeface="Wingdings" panose="05000000000000000000" pitchFamily="2" charset="2"/>
              <a:buChar char="§"/>
            </a:pPr>
            <a:r>
              <a:rPr lang="en-IN" sz="2800" dirty="0"/>
              <a:t>Propranolol and other Alpha 3-adrenergic receptor antagonists and calcium channel inhibitors have also been effective in some cases. </a:t>
            </a:r>
          </a:p>
          <a:p>
            <a:r>
              <a:rPr lang="en-IN" sz="3200" dirty="0"/>
              <a:t>Some neurosurgeons have performed operative treatments for intractable violence and aggression. </a:t>
            </a:r>
          </a:p>
          <a:p>
            <a:endParaRPr lang="en-IN" dirty="0"/>
          </a:p>
        </p:txBody>
      </p:sp>
    </p:spTree>
    <p:extLst>
      <p:ext uri="{BB962C8B-B14F-4D97-AF65-F5344CB8AC3E}">
        <p14:creationId xmlns:p14="http://schemas.microsoft.com/office/powerpoint/2010/main" val="3056440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FD54F-B843-48FF-8055-DB34A0538029}"/>
              </a:ext>
            </a:extLst>
          </p:cNvPr>
          <p:cNvSpPr>
            <a:spLocks noGrp="1"/>
          </p:cNvSpPr>
          <p:nvPr>
            <p:ph type="title"/>
          </p:nvPr>
        </p:nvSpPr>
        <p:spPr>
          <a:xfrm>
            <a:off x="3615396" y="0"/>
            <a:ext cx="4065563" cy="970671"/>
          </a:xfrm>
        </p:spPr>
        <p:txBody>
          <a:bodyPr/>
          <a:lstStyle/>
          <a:p>
            <a:pPr algn="ctr"/>
            <a:r>
              <a:rPr lang="en-IN" b="1" u="sng" dirty="0">
                <a:effectLst>
                  <a:outerShdw blurRad="38100" dist="38100" dir="2700000" algn="tl">
                    <a:srgbClr val="000000">
                      <a:alpha val="43137"/>
                    </a:srgbClr>
                  </a:outerShdw>
                </a:effectLst>
              </a:rPr>
              <a:t>Introduction</a:t>
            </a:r>
          </a:p>
        </p:txBody>
      </p:sp>
      <p:sp>
        <p:nvSpPr>
          <p:cNvPr id="3" name="Content Placeholder 2">
            <a:extLst>
              <a:ext uri="{FF2B5EF4-FFF2-40B4-BE49-F238E27FC236}">
                <a16:creationId xmlns:a16="http://schemas.microsoft.com/office/drawing/2014/main" id="{D5885395-62E4-4EEC-B861-F84A77A8FFC2}"/>
              </a:ext>
            </a:extLst>
          </p:cNvPr>
          <p:cNvSpPr>
            <a:spLocks noGrp="1"/>
          </p:cNvSpPr>
          <p:nvPr>
            <p:ph idx="1"/>
          </p:nvPr>
        </p:nvSpPr>
        <p:spPr>
          <a:xfrm>
            <a:off x="225083" y="1181686"/>
            <a:ext cx="11718388" cy="5514535"/>
          </a:xfrm>
        </p:spPr>
        <p:txBody>
          <a:bodyPr>
            <a:normAutofit/>
          </a:bodyPr>
          <a:lstStyle/>
          <a:p>
            <a:r>
              <a:rPr lang="en-IN" sz="3200" dirty="0"/>
              <a:t>Manifests as discrete episodes of losing control of aggressive impulses; these episodes can result in serious assault or the destruction of property. </a:t>
            </a:r>
          </a:p>
          <a:p>
            <a:r>
              <a:rPr lang="en-IN" sz="3200" dirty="0"/>
              <a:t>Aggressiveness expressed is grossly out of proportion to any stressors that may have helped elicit the episodes. </a:t>
            </a:r>
          </a:p>
          <a:p>
            <a:r>
              <a:rPr lang="en-IN" sz="3200" dirty="0"/>
              <a:t>Symptoms, which patients may describe as spells or attacks, appear within minutes or hours and, regardless of duration, remit spontaneously and quickly. </a:t>
            </a:r>
          </a:p>
          <a:p>
            <a:endParaRPr lang="en-IN" dirty="0"/>
          </a:p>
          <a:p>
            <a:endParaRPr lang="en-IN" dirty="0"/>
          </a:p>
        </p:txBody>
      </p:sp>
    </p:spTree>
    <p:extLst>
      <p:ext uri="{BB962C8B-B14F-4D97-AF65-F5344CB8AC3E}">
        <p14:creationId xmlns:p14="http://schemas.microsoft.com/office/powerpoint/2010/main" val="2246365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0B4A9-C4DE-4D45-8F85-53EC71C20ABB}"/>
              </a:ext>
            </a:extLst>
          </p:cNvPr>
          <p:cNvSpPr>
            <a:spLocks noGrp="1"/>
          </p:cNvSpPr>
          <p:nvPr>
            <p:ph type="title"/>
          </p:nvPr>
        </p:nvSpPr>
        <p:spPr>
          <a:xfrm>
            <a:off x="838200" y="365125"/>
            <a:ext cx="9786257" cy="1325563"/>
          </a:xfrm>
        </p:spPr>
        <p:txBody>
          <a:bodyPr/>
          <a:lstStyle/>
          <a:p>
            <a:pPr algn="ctr"/>
            <a:r>
              <a:rPr lang="en-IN" b="1" u="sng" dirty="0">
                <a:effectLst>
                  <a:outerShdw blurRad="38100" dist="38100" dir="2700000" algn="tl">
                    <a:srgbClr val="000000">
                      <a:alpha val="43137"/>
                    </a:srgbClr>
                  </a:outerShdw>
                </a:effectLst>
              </a:rPr>
              <a:t>PYROMANIA</a:t>
            </a:r>
          </a:p>
        </p:txBody>
      </p:sp>
      <p:sp>
        <p:nvSpPr>
          <p:cNvPr id="3" name="Content Placeholder 2">
            <a:extLst>
              <a:ext uri="{FF2B5EF4-FFF2-40B4-BE49-F238E27FC236}">
                <a16:creationId xmlns:a16="http://schemas.microsoft.com/office/drawing/2014/main" id="{36D510F1-3CFF-4671-AD7D-353AE550D176}"/>
              </a:ext>
            </a:extLst>
          </p:cNvPr>
          <p:cNvSpPr>
            <a:spLocks noGrp="1"/>
          </p:cNvSpPr>
          <p:nvPr>
            <p:ph idx="1"/>
          </p:nvPr>
        </p:nvSpPr>
        <p:spPr>
          <a:xfrm>
            <a:off x="253219" y="1690688"/>
            <a:ext cx="11366696" cy="5005534"/>
          </a:xfrm>
        </p:spPr>
        <p:txBody>
          <a:bodyPr/>
          <a:lstStyle/>
          <a:p>
            <a:r>
              <a:rPr lang="en-IN" dirty="0"/>
              <a:t>Pyromania is the recurrent, deliberate, and purposeful setting of fires.</a:t>
            </a:r>
          </a:p>
          <a:p>
            <a:r>
              <a:rPr lang="en-IN" dirty="0"/>
              <a:t>Associated features include </a:t>
            </a:r>
          </a:p>
          <a:p>
            <a:pPr marL="457200" lvl="1" indent="0">
              <a:buNone/>
            </a:pPr>
            <a:r>
              <a:rPr lang="en-IN" dirty="0"/>
              <a:t>tension or affective arousal before setting the fires; </a:t>
            </a:r>
          </a:p>
          <a:p>
            <a:pPr marL="457200" lvl="1" indent="0">
              <a:buNone/>
            </a:pPr>
            <a:r>
              <a:rPr lang="en-IN" dirty="0"/>
              <a:t>fascination with, interest in, curiosity about, or attraction to fire and the activities and equipment associated with firefighting; and </a:t>
            </a:r>
          </a:p>
          <a:p>
            <a:pPr marL="457200" lvl="1" indent="0">
              <a:buNone/>
            </a:pPr>
            <a:r>
              <a:rPr lang="en-IN" dirty="0"/>
              <a:t>pleasure, gratification, or relief when setting fires or when witnessing or participating in their aftermath. </a:t>
            </a:r>
          </a:p>
          <a:p>
            <a:r>
              <a:rPr lang="en-IN" dirty="0"/>
              <a:t>Patients may make considerable advance preparations before starting a fire. </a:t>
            </a:r>
          </a:p>
          <a:p>
            <a:r>
              <a:rPr lang="en-IN" dirty="0"/>
              <a:t>Pyromania differs from arson in that the latter is done for financial gain, revenge, or other reasons and is planned beforehand.</a:t>
            </a:r>
          </a:p>
        </p:txBody>
      </p:sp>
    </p:spTree>
    <p:extLst>
      <p:ext uri="{BB962C8B-B14F-4D97-AF65-F5344CB8AC3E}">
        <p14:creationId xmlns:p14="http://schemas.microsoft.com/office/powerpoint/2010/main" val="1165589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20DC5-C8EF-4BE2-9FA4-2D8847508E3A}"/>
              </a:ext>
            </a:extLst>
          </p:cNvPr>
          <p:cNvSpPr>
            <a:spLocks noGrp="1"/>
          </p:cNvSpPr>
          <p:nvPr>
            <p:ph type="title"/>
          </p:nvPr>
        </p:nvSpPr>
        <p:spPr/>
        <p:txBody>
          <a:bodyPr/>
          <a:lstStyle/>
          <a:p>
            <a:pPr algn="ctr"/>
            <a:r>
              <a:rPr lang="en-IN" b="1" u="sng" dirty="0">
                <a:effectLst>
                  <a:outerShdw blurRad="38100" dist="38100" dir="2700000" algn="tl">
                    <a:srgbClr val="000000">
                      <a:alpha val="43137"/>
                    </a:srgbClr>
                  </a:outerShdw>
                </a:effectLst>
              </a:rPr>
              <a:t>Epidemiology</a:t>
            </a:r>
          </a:p>
        </p:txBody>
      </p:sp>
      <p:sp>
        <p:nvSpPr>
          <p:cNvPr id="3" name="Content Placeholder 2">
            <a:extLst>
              <a:ext uri="{FF2B5EF4-FFF2-40B4-BE49-F238E27FC236}">
                <a16:creationId xmlns:a16="http://schemas.microsoft.com/office/drawing/2014/main" id="{7907BA48-5C91-4796-8672-D46F455519CE}"/>
              </a:ext>
            </a:extLst>
          </p:cNvPr>
          <p:cNvSpPr>
            <a:spLocks noGrp="1"/>
          </p:cNvSpPr>
          <p:nvPr>
            <p:ph idx="1"/>
          </p:nvPr>
        </p:nvSpPr>
        <p:spPr/>
        <p:txBody>
          <a:bodyPr>
            <a:normAutofit/>
          </a:bodyPr>
          <a:lstStyle/>
          <a:p>
            <a:r>
              <a:rPr lang="en-IN" sz="3200" dirty="0"/>
              <a:t>More often in men than in women, </a:t>
            </a:r>
          </a:p>
          <a:p>
            <a:r>
              <a:rPr lang="en-IN" sz="3200" dirty="0"/>
              <a:t>Male-to-female ratio of approximately 8: 1. </a:t>
            </a:r>
          </a:p>
          <a:p>
            <a:r>
              <a:rPr lang="en-IN" sz="3200" dirty="0"/>
              <a:t>More than 40 % of arrested arsonists are younger than 18 years of age. </a:t>
            </a:r>
          </a:p>
        </p:txBody>
      </p:sp>
    </p:spTree>
    <p:extLst>
      <p:ext uri="{BB962C8B-B14F-4D97-AF65-F5344CB8AC3E}">
        <p14:creationId xmlns:p14="http://schemas.microsoft.com/office/powerpoint/2010/main" val="3837873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66437-6D45-42E2-BED0-8344A5C4E3D4}"/>
              </a:ext>
            </a:extLst>
          </p:cNvPr>
          <p:cNvSpPr>
            <a:spLocks noGrp="1"/>
          </p:cNvSpPr>
          <p:nvPr>
            <p:ph type="title"/>
          </p:nvPr>
        </p:nvSpPr>
        <p:spPr/>
        <p:txBody>
          <a:bodyPr/>
          <a:lstStyle/>
          <a:p>
            <a:pPr algn="ctr"/>
            <a:r>
              <a:rPr lang="en-IN" b="1" u="sng" dirty="0">
                <a:effectLst>
                  <a:outerShdw blurRad="38100" dist="38100" dir="2700000" algn="tl">
                    <a:srgbClr val="000000">
                      <a:alpha val="43137"/>
                    </a:srgbClr>
                  </a:outerShdw>
                </a:effectLst>
              </a:rPr>
              <a:t>Comorbidity</a:t>
            </a:r>
          </a:p>
        </p:txBody>
      </p:sp>
      <p:sp>
        <p:nvSpPr>
          <p:cNvPr id="3" name="Content Placeholder 2">
            <a:extLst>
              <a:ext uri="{FF2B5EF4-FFF2-40B4-BE49-F238E27FC236}">
                <a16:creationId xmlns:a16="http://schemas.microsoft.com/office/drawing/2014/main" id="{79120AB6-81E7-4F0B-8218-A0ED464036B2}"/>
              </a:ext>
            </a:extLst>
          </p:cNvPr>
          <p:cNvSpPr>
            <a:spLocks noGrp="1"/>
          </p:cNvSpPr>
          <p:nvPr>
            <p:ph idx="1"/>
          </p:nvPr>
        </p:nvSpPr>
        <p:spPr>
          <a:xfrm>
            <a:off x="186611" y="1690688"/>
            <a:ext cx="11812555" cy="5167312"/>
          </a:xfrm>
        </p:spPr>
        <p:txBody>
          <a:bodyPr>
            <a:normAutofit fontScale="92500" lnSpcReduction="10000"/>
          </a:bodyPr>
          <a:lstStyle/>
          <a:p>
            <a:r>
              <a:rPr lang="en-IN" sz="3200" dirty="0"/>
              <a:t>Pyromania is significantly associated with </a:t>
            </a:r>
          </a:p>
          <a:p>
            <a:pPr lvl="1"/>
            <a:r>
              <a:rPr lang="en-IN" sz="2800" dirty="0"/>
              <a:t>substance abuse disorder (especially alcoholism); </a:t>
            </a:r>
          </a:p>
          <a:p>
            <a:pPr lvl="1"/>
            <a:r>
              <a:rPr lang="en-IN" sz="2800" dirty="0"/>
              <a:t>affective disorders, depressive or bipolar; </a:t>
            </a:r>
          </a:p>
          <a:p>
            <a:pPr lvl="1"/>
            <a:r>
              <a:rPr lang="en-IN" sz="2800" dirty="0"/>
              <a:t>other impulse control disorders, such as kleptomania in female fire setters; and </a:t>
            </a:r>
          </a:p>
          <a:p>
            <a:pPr lvl="1"/>
            <a:r>
              <a:rPr lang="en-IN" sz="2800" dirty="0"/>
              <a:t>various personality disturbances, such as inadequate and borderline personality disorders. </a:t>
            </a:r>
          </a:p>
          <a:p>
            <a:r>
              <a:rPr lang="en-IN" sz="3200" dirty="0"/>
              <a:t>Attention-deficit/hyperactivity disorder and learning disabilities (childhood pyromania)</a:t>
            </a:r>
          </a:p>
          <a:p>
            <a:pPr marL="457200" lvl="1" indent="0">
              <a:buNone/>
            </a:pPr>
            <a:r>
              <a:rPr lang="en-IN" sz="2800" dirty="0"/>
              <a:t>Childhood and adolescent fire setting is often associated with ADHD or adjustment disorders. </a:t>
            </a:r>
          </a:p>
        </p:txBody>
      </p:sp>
    </p:spTree>
    <p:extLst>
      <p:ext uri="{BB962C8B-B14F-4D97-AF65-F5344CB8AC3E}">
        <p14:creationId xmlns:p14="http://schemas.microsoft.com/office/powerpoint/2010/main" val="1439523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9896F4-12A6-4C51-8ECF-FCA22C3364AC}"/>
              </a:ext>
            </a:extLst>
          </p:cNvPr>
          <p:cNvSpPr>
            <a:spLocks noGrp="1"/>
          </p:cNvSpPr>
          <p:nvPr>
            <p:ph idx="1"/>
          </p:nvPr>
        </p:nvSpPr>
        <p:spPr>
          <a:xfrm>
            <a:off x="838200" y="794657"/>
            <a:ext cx="10515600" cy="5382306"/>
          </a:xfrm>
        </p:spPr>
        <p:txBody>
          <a:bodyPr>
            <a:normAutofit lnSpcReduction="10000"/>
          </a:bodyPr>
          <a:lstStyle/>
          <a:p>
            <a:r>
              <a:rPr lang="en-IN" sz="3200" dirty="0"/>
              <a:t>Intelligence:</a:t>
            </a:r>
          </a:p>
          <a:p>
            <a:pPr marL="457200" lvl="1" indent="0">
              <a:buNone/>
            </a:pPr>
            <a:r>
              <a:rPr lang="en-IN" sz="2800" dirty="0"/>
              <a:t>Persons who set fires are more likely to be mildly retarded than are those in the general population. </a:t>
            </a:r>
          </a:p>
          <a:p>
            <a:r>
              <a:rPr lang="en-IN" sz="3200" dirty="0"/>
              <a:t>Personality:</a:t>
            </a:r>
          </a:p>
          <a:p>
            <a:pPr marL="457200" lvl="1" indent="0">
              <a:buNone/>
            </a:pPr>
            <a:r>
              <a:rPr lang="en-IN" sz="2800" dirty="0"/>
              <a:t>Fire setters also tend to have a history of antisocial traits, such as truancy, running away from home, and delinquency. </a:t>
            </a:r>
          </a:p>
          <a:p>
            <a:r>
              <a:rPr lang="en-IN" sz="3200" dirty="0"/>
              <a:t>Enuresis has been considered a common finding in the history of fire setters, although controlled studies have failed to confirm this. </a:t>
            </a:r>
          </a:p>
          <a:p>
            <a:endParaRPr lang="en-IN" dirty="0"/>
          </a:p>
        </p:txBody>
      </p:sp>
    </p:spTree>
    <p:extLst>
      <p:ext uri="{BB962C8B-B14F-4D97-AF65-F5344CB8AC3E}">
        <p14:creationId xmlns:p14="http://schemas.microsoft.com/office/powerpoint/2010/main" val="4255498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DC4C4-722A-448F-8B5D-24FFA9BE1FE3}"/>
              </a:ext>
            </a:extLst>
          </p:cNvPr>
          <p:cNvSpPr>
            <a:spLocks noGrp="1"/>
          </p:cNvSpPr>
          <p:nvPr>
            <p:ph type="title"/>
          </p:nvPr>
        </p:nvSpPr>
        <p:spPr>
          <a:xfrm>
            <a:off x="838200" y="1"/>
            <a:ext cx="10515600" cy="1026941"/>
          </a:xfrm>
        </p:spPr>
        <p:txBody>
          <a:bodyPr/>
          <a:lstStyle/>
          <a:p>
            <a:pPr algn="ctr"/>
            <a:r>
              <a:rPr lang="en-IN" b="1" u="sng" dirty="0"/>
              <a:t>Etiology</a:t>
            </a:r>
          </a:p>
        </p:txBody>
      </p:sp>
      <p:sp>
        <p:nvSpPr>
          <p:cNvPr id="3" name="Content Placeholder 2">
            <a:extLst>
              <a:ext uri="{FF2B5EF4-FFF2-40B4-BE49-F238E27FC236}">
                <a16:creationId xmlns:a16="http://schemas.microsoft.com/office/drawing/2014/main" id="{4748E36F-2402-4FDC-9229-DA9AA7CE8DB6}"/>
              </a:ext>
            </a:extLst>
          </p:cNvPr>
          <p:cNvSpPr>
            <a:spLocks noGrp="1"/>
          </p:cNvSpPr>
          <p:nvPr>
            <p:ph idx="1"/>
          </p:nvPr>
        </p:nvSpPr>
        <p:spPr>
          <a:xfrm>
            <a:off x="196948" y="858130"/>
            <a:ext cx="11493304" cy="5824024"/>
          </a:xfrm>
        </p:spPr>
        <p:txBody>
          <a:bodyPr>
            <a:normAutofit/>
          </a:bodyPr>
          <a:lstStyle/>
          <a:p>
            <a:pPr>
              <a:buFont typeface="Wingdings" panose="05000000000000000000" pitchFamily="2" charset="2"/>
              <a:buChar char="§"/>
            </a:pPr>
            <a:r>
              <a:rPr lang="en-IN" sz="3000" dirty="0"/>
              <a:t>Psychosocial. </a:t>
            </a:r>
          </a:p>
          <a:p>
            <a:pPr lvl="1"/>
            <a:r>
              <a:rPr lang="en-IN" sz="2600" dirty="0"/>
              <a:t>Freud saw fire as a symbol of sexuality &amp; believed the warmth radiated by fire evokes the same sensation that accompanies a state of sexual excitation, and a flame's shape and movements suggest a phallus in activity. </a:t>
            </a:r>
          </a:p>
          <a:p>
            <a:pPr lvl="1"/>
            <a:r>
              <a:rPr lang="en-IN" sz="2600" dirty="0"/>
              <a:t>Other psychoanalysts have associated pyromania with an abnormal craving for power and social prestige. </a:t>
            </a:r>
          </a:p>
          <a:p>
            <a:pPr lvl="1"/>
            <a:r>
              <a:rPr lang="en-IN" sz="2600" dirty="0"/>
              <a:t>Some patients with pyromania are volunteer firefighters who set fires to prove themselves brave, to force other firefighters into action, or to demonstrate their power to extinguish a blaze. </a:t>
            </a:r>
          </a:p>
          <a:p>
            <a:pPr lvl="1"/>
            <a:r>
              <a:rPr lang="en-IN" sz="2600" dirty="0"/>
              <a:t>The incendiary act is a way to vent accumulated rage over frustration caused by a sense of social, physical, or sexual inferiority.</a:t>
            </a:r>
          </a:p>
          <a:p>
            <a:pPr lvl="1"/>
            <a:endParaRPr lang="en-IN" sz="2600" dirty="0"/>
          </a:p>
          <a:p>
            <a:pPr marL="457200" lvl="1" indent="0">
              <a:buNone/>
            </a:pPr>
            <a:endParaRPr lang="en-IN" dirty="0"/>
          </a:p>
        </p:txBody>
      </p:sp>
    </p:spTree>
    <p:extLst>
      <p:ext uri="{BB962C8B-B14F-4D97-AF65-F5344CB8AC3E}">
        <p14:creationId xmlns:p14="http://schemas.microsoft.com/office/powerpoint/2010/main" val="14687767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E04F24-5D79-4771-ABF7-566600A24349}"/>
              </a:ext>
            </a:extLst>
          </p:cNvPr>
          <p:cNvSpPr>
            <a:spLocks noGrp="1"/>
          </p:cNvSpPr>
          <p:nvPr>
            <p:ph idx="1"/>
          </p:nvPr>
        </p:nvSpPr>
        <p:spPr>
          <a:xfrm>
            <a:off x="838200" y="859971"/>
            <a:ext cx="10243457" cy="5316992"/>
          </a:xfrm>
        </p:spPr>
        <p:txBody>
          <a:bodyPr/>
          <a:lstStyle/>
          <a:p>
            <a:pPr>
              <a:buFont typeface="Wingdings" panose="05000000000000000000" pitchFamily="2" charset="2"/>
              <a:buChar char="§"/>
            </a:pPr>
            <a:r>
              <a:rPr lang="en-IN" sz="3200" dirty="0"/>
              <a:t>Biological Factors. </a:t>
            </a:r>
          </a:p>
          <a:p>
            <a:pPr lvl="1"/>
            <a:r>
              <a:rPr lang="en-IN" sz="2800" dirty="0"/>
              <a:t>Significantly low CSF levels of 5-HIAA and 3-methoxy-4-hydroxyphenylglycol (MHPG) have been found in fire setters, which suggests possible serotonergic or adrenergic involvement. </a:t>
            </a:r>
          </a:p>
          <a:p>
            <a:pPr lvl="1"/>
            <a:r>
              <a:rPr lang="en-IN" sz="2800" dirty="0"/>
              <a:t>presence of reactive </a:t>
            </a:r>
            <a:r>
              <a:rPr lang="en-IN" sz="2800" dirty="0" err="1"/>
              <a:t>hypoglycemia</a:t>
            </a:r>
            <a:r>
              <a:rPr lang="en-IN" sz="2800" dirty="0"/>
              <a:t>, based on blood glucose concentrations on glucose tolerance tests, has been put forward as a cause of pyromania. </a:t>
            </a:r>
          </a:p>
          <a:p>
            <a:endParaRPr lang="en-IN" dirty="0"/>
          </a:p>
        </p:txBody>
      </p:sp>
    </p:spTree>
    <p:extLst>
      <p:ext uri="{BB962C8B-B14F-4D97-AF65-F5344CB8AC3E}">
        <p14:creationId xmlns:p14="http://schemas.microsoft.com/office/powerpoint/2010/main" val="4180176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F9B1E-2F0C-4F06-8121-8526AB91A18C}"/>
              </a:ext>
            </a:extLst>
          </p:cNvPr>
          <p:cNvSpPr>
            <a:spLocks noGrp="1"/>
          </p:cNvSpPr>
          <p:nvPr>
            <p:ph type="title"/>
          </p:nvPr>
        </p:nvSpPr>
        <p:spPr>
          <a:xfrm>
            <a:off x="838200" y="119575"/>
            <a:ext cx="10515600" cy="963637"/>
          </a:xfrm>
        </p:spPr>
        <p:txBody>
          <a:bodyPr/>
          <a:lstStyle/>
          <a:p>
            <a:pPr algn="ctr"/>
            <a:r>
              <a:rPr lang="en-IN" b="1" u="sng" dirty="0"/>
              <a:t>Diagnosis and Clinical Features</a:t>
            </a:r>
          </a:p>
        </p:txBody>
      </p:sp>
      <p:sp>
        <p:nvSpPr>
          <p:cNvPr id="3" name="Content Placeholder 2">
            <a:extLst>
              <a:ext uri="{FF2B5EF4-FFF2-40B4-BE49-F238E27FC236}">
                <a16:creationId xmlns:a16="http://schemas.microsoft.com/office/drawing/2014/main" id="{7DDCD17A-42A5-4EEC-8FC4-C39F666B6BB0}"/>
              </a:ext>
            </a:extLst>
          </p:cNvPr>
          <p:cNvSpPr>
            <a:spLocks noGrp="1"/>
          </p:cNvSpPr>
          <p:nvPr>
            <p:ph idx="1"/>
          </p:nvPr>
        </p:nvSpPr>
        <p:spPr>
          <a:xfrm>
            <a:off x="295422" y="1083212"/>
            <a:ext cx="11648049" cy="5655213"/>
          </a:xfrm>
        </p:spPr>
        <p:txBody>
          <a:bodyPr/>
          <a:lstStyle/>
          <a:p>
            <a:r>
              <a:rPr lang="en-IN" dirty="0"/>
              <a:t>Persons with pyromania often regularly watch fires in their </a:t>
            </a:r>
            <a:r>
              <a:rPr lang="en-IN" dirty="0" err="1"/>
              <a:t>neighborhoods</a:t>
            </a:r>
            <a:r>
              <a:rPr lang="en-IN" dirty="0"/>
              <a:t>, frequently set off false alarms, and show interest in firefighting paraphernalia. </a:t>
            </a:r>
          </a:p>
          <a:p>
            <a:r>
              <a:rPr lang="en-IN" dirty="0"/>
              <a:t>Their curiosity is evident, but they show no remorse and may be indifferent to the consequences for life or property. </a:t>
            </a:r>
          </a:p>
          <a:p>
            <a:r>
              <a:rPr lang="en-IN" dirty="0"/>
              <a:t>Fire setters may gain satisfaction from the resulting destruction; frequently, they leave obvious clues. </a:t>
            </a:r>
          </a:p>
          <a:p>
            <a:r>
              <a:rPr lang="en-IN" dirty="0"/>
              <a:t>Commonly associated features include alcohol intoxication, sexual dysfunctions, below-average intelligence quotient (IQ), chronic personal frustration, and resentment toward authority figures. </a:t>
            </a:r>
          </a:p>
          <a:p>
            <a:r>
              <a:rPr lang="en-IN" dirty="0"/>
              <a:t>Some fire setters become sexually aroused by the fire.</a:t>
            </a:r>
          </a:p>
        </p:txBody>
      </p:sp>
    </p:spTree>
    <p:extLst>
      <p:ext uri="{BB962C8B-B14F-4D97-AF65-F5344CB8AC3E}">
        <p14:creationId xmlns:p14="http://schemas.microsoft.com/office/powerpoint/2010/main" val="4093829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E34F-B693-453D-B3E8-06BBCEE6301B}"/>
              </a:ext>
            </a:extLst>
          </p:cNvPr>
          <p:cNvSpPr>
            <a:spLocks noGrp="1"/>
          </p:cNvSpPr>
          <p:nvPr>
            <p:ph type="title"/>
          </p:nvPr>
        </p:nvSpPr>
        <p:spPr>
          <a:xfrm>
            <a:off x="838200" y="1"/>
            <a:ext cx="10515600" cy="1097280"/>
          </a:xfrm>
        </p:spPr>
        <p:txBody>
          <a:bodyPr/>
          <a:lstStyle/>
          <a:p>
            <a:pPr algn="ctr"/>
            <a:r>
              <a:rPr lang="en-IN" b="1" u="sng" dirty="0"/>
              <a:t>Differential Diagnosis</a:t>
            </a:r>
          </a:p>
        </p:txBody>
      </p:sp>
      <p:sp>
        <p:nvSpPr>
          <p:cNvPr id="3" name="Content Placeholder 2">
            <a:extLst>
              <a:ext uri="{FF2B5EF4-FFF2-40B4-BE49-F238E27FC236}">
                <a16:creationId xmlns:a16="http://schemas.microsoft.com/office/drawing/2014/main" id="{ACC02CDC-8BDD-4650-BD90-6C7F1A1EC06F}"/>
              </a:ext>
            </a:extLst>
          </p:cNvPr>
          <p:cNvSpPr>
            <a:spLocks noGrp="1"/>
          </p:cNvSpPr>
          <p:nvPr>
            <p:ph idx="1"/>
          </p:nvPr>
        </p:nvSpPr>
        <p:spPr>
          <a:xfrm>
            <a:off x="196948" y="1097281"/>
            <a:ext cx="11887200" cy="5528602"/>
          </a:xfrm>
        </p:spPr>
        <p:txBody>
          <a:bodyPr>
            <a:normAutofit/>
          </a:bodyPr>
          <a:lstStyle/>
          <a:p>
            <a:r>
              <a:rPr lang="en-IN" dirty="0"/>
              <a:t>Clinicians should have little trouble distinguishing between pyromania and the fascination of many young children with matches, lighters, and fire as part of the normal investigation of their environments. </a:t>
            </a:r>
          </a:p>
          <a:p>
            <a:r>
              <a:rPr lang="en-IN" dirty="0"/>
              <a:t>Pyromania must also be separated from incendiary acts of sabotage carried out by dissident political extremists or by "paid torchers", termed arsonists in the legal system. </a:t>
            </a:r>
          </a:p>
          <a:p>
            <a:r>
              <a:rPr lang="en-IN" dirty="0"/>
              <a:t>When fire setting occurs in conduct disorder and antisocial personality disorder, it is a deliberate act, not a failure to resist an impulse. </a:t>
            </a:r>
          </a:p>
          <a:p>
            <a:r>
              <a:rPr lang="en-IN" dirty="0"/>
              <a:t>Fires may be set for profit, sabotage, or retaliation. </a:t>
            </a:r>
          </a:p>
          <a:p>
            <a:r>
              <a:rPr lang="en-IN" dirty="0"/>
              <a:t>Patients with schizophrenia or mania may set fires in response to delusions or hallucinations. </a:t>
            </a:r>
          </a:p>
          <a:p>
            <a:r>
              <a:rPr lang="en-IN" dirty="0"/>
              <a:t>Patients with brain dysfunction (e.g., dementia), mental retardation, or substance intoxication may set fires because of a failure to appreciate the consequences of the act.</a:t>
            </a:r>
          </a:p>
        </p:txBody>
      </p:sp>
    </p:spTree>
    <p:extLst>
      <p:ext uri="{BB962C8B-B14F-4D97-AF65-F5344CB8AC3E}">
        <p14:creationId xmlns:p14="http://schemas.microsoft.com/office/powerpoint/2010/main" val="4803427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EE07B-9002-4C52-BD28-53A66DD483EF}"/>
              </a:ext>
            </a:extLst>
          </p:cNvPr>
          <p:cNvSpPr>
            <a:spLocks noGrp="1"/>
          </p:cNvSpPr>
          <p:nvPr>
            <p:ph type="title"/>
          </p:nvPr>
        </p:nvSpPr>
        <p:spPr/>
        <p:txBody>
          <a:bodyPr/>
          <a:lstStyle/>
          <a:p>
            <a:pPr algn="ctr"/>
            <a:r>
              <a:rPr lang="en-IN" b="1" u="sng" dirty="0"/>
              <a:t>Course and Prognosis</a:t>
            </a:r>
          </a:p>
        </p:txBody>
      </p:sp>
      <p:sp>
        <p:nvSpPr>
          <p:cNvPr id="3" name="Content Placeholder 2">
            <a:extLst>
              <a:ext uri="{FF2B5EF4-FFF2-40B4-BE49-F238E27FC236}">
                <a16:creationId xmlns:a16="http://schemas.microsoft.com/office/drawing/2014/main" id="{DC518B9B-142A-4DF1-BE4A-F7185D310D10}"/>
              </a:ext>
            </a:extLst>
          </p:cNvPr>
          <p:cNvSpPr>
            <a:spLocks noGrp="1"/>
          </p:cNvSpPr>
          <p:nvPr>
            <p:ph idx="1"/>
          </p:nvPr>
        </p:nvSpPr>
        <p:spPr>
          <a:xfrm>
            <a:off x="225083" y="1491174"/>
            <a:ext cx="11760591" cy="5162843"/>
          </a:xfrm>
        </p:spPr>
        <p:txBody>
          <a:bodyPr>
            <a:normAutofit/>
          </a:bodyPr>
          <a:lstStyle/>
          <a:p>
            <a:r>
              <a:rPr lang="en-IN" dirty="0"/>
              <a:t>Onset:</a:t>
            </a:r>
          </a:p>
          <a:p>
            <a:pPr lvl="1"/>
            <a:r>
              <a:rPr lang="en-IN" dirty="0"/>
              <a:t>begins in childhood, </a:t>
            </a:r>
          </a:p>
          <a:p>
            <a:pPr lvl="1"/>
            <a:r>
              <a:rPr lang="en-IN" dirty="0"/>
              <a:t>typical age of onset of pyromania is unknown. </a:t>
            </a:r>
          </a:p>
          <a:p>
            <a:pPr lvl="1"/>
            <a:r>
              <a:rPr lang="en-IN" dirty="0"/>
              <a:t>When the onset is in adolescence or adulthood, the fire setting tends to be deliberately destructive. </a:t>
            </a:r>
          </a:p>
          <a:p>
            <a:r>
              <a:rPr lang="en-IN" dirty="0"/>
              <a:t>Fire setting in pyromania is episodic and may wax and wane in frequency. </a:t>
            </a:r>
          </a:p>
          <a:p>
            <a:r>
              <a:rPr lang="en-IN" dirty="0"/>
              <a:t>Prognosis:</a:t>
            </a:r>
          </a:p>
          <a:p>
            <a:pPr lvl="1"/>
            <a:r>
              <a:rPr lang="en-IN" dirty="0"/>
              <a:t>for treated children is good, and complete remission is a realistic goal. </a:t>
            </a:r>
          </a:p>
          <a:p>
            <a:pPr lvl="1"/>
            <a:r>
              <a:rPr lang="en-IN" dirty="0"/>
              <a:t>for adults is guarded, because they frequently deny their actions, refuse to take responsibility, are dependent on alcohol, and lack insight. </a:t>
            </a:r>
          </a:p>
        </p:txBody>
      </p:sp>
    </p:spTree>
    <p:extLst>
      <p:ext uri="{BB962C8B-B14F-4D97-AF65-F5344CB8AC3E}">
        <p14:creationId xmlns:p14="http://schemas.microsoft.com/office/powerpoint/2010/main" val="3714722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7E39B-F82F-45E9-837B-B88110FA0130}"/>
              </a:ext>
            </a:extLst>
          </p:cNvPr>
          <p:cNvSpPr>
            <a:spLocks noGrp="1"/>
          </p:cNvSpPr>
          <p:nvPr>
            <p:ph type="title"/>
          </p:nvPr>
        </p:nvSpPr>
        <p:spPr/>
        <p:txBody>
          <a:bodyPr/>
          <a:lstStyle/>
          <a:p>
            <a:pPr algn="ctr"/>
            <a:r>
              <a:rPr lang="en-IN" b="1" u="sng" dirty="0"/>
              <a:t>Treatment</a:t>
            </a:r>
          </a:p>
        </p:txBody>
      </p:sp>
      <p:sp>
        <p:nvSpPr>
          <p:cNvPr id="3" name="Content Placeholder 2">
            <a:extLst>
              <a:ext uri="{FF2B5EF4-FFF2-40B4-BE49-F238E27FC236}">
                <a16:creationId xmlns:a16="http://schemas.microsoft.com/office/drawing/2014/main" id="{999EE8FC-59FE-4BC5-B83D-D52F49271492}"/>
              </a:ext>
            </a:extLst>
          </p:cNvPr>
          <p:cNvSpPr>
            <a:spLocks noGrp="1"/>
          </p:cNvSpPr>
          <p:nvPr>
            <p:ph idx="1"/>
          </p:nvPr>
        </p:nvSpPr>
        <p:spPr>
          <a:xfrm>
            <a:off x="182879" y="1519311"/>
            <a:ext cx="11859065" cy="5106572"/>
          </a:xfrm>
        </p:spPr>
        <p:txBody>
          <a:bodyPr>
            <a:normAutofit fontScale="92500" lnSpcReduction="20000"/>
          </a:bodyPr>
          <a:lstStyle/>
          <a:p>
            <a:r>
              <a:rPr lang="en-IN" dirty="0"/>
              <a:t>treating fire setters difficult because of their lack of motivation. </a:t>
            </a:r>
          </a:p>
          <a:p>
            <a:r>
              <a:rPr lang="en-IN" dirty="0"/>
              <a:t>No single treatment has been proved effective; thus a number of modalities, including </a:t>
            </a:r>
            <a:r>
              <a:rPr lang="en-IN" dirty="0" err="1"/>
              <a:t>behavioral</a:t>
            </a:r>
            <a:r>
              <a:rPr lang="en-IN" dirty="0"/>
              <a:t> approaches, should be tried. </a:t>
            </a:r>
          </a:p>
          <a:p>
            <a:r>
              <a:rPr lang="en-IN" dirty="0"/>
              <a:t>Because of the recurrent nature of pyromania, any treatment program should include supervision of patients to prevent a repeated episode of fire setting. </a:t>
            </a:r>
          </a:p>
          <a:p>
            <a:r>
              <a:rPr lang="en-IN" dirty="0"/>
              <a:t>Incarceration may be the only method of preventing a recurrence. </a:t>
            </a:r>
          </a:p>
          <a:p>
            <a:r>
              <a:rPr lang="en-IN" dirty="0" err="1"/>
              <a:t>Behavior</a:t>
            </a:r>
            <a:r>
              <a:rPr lang="en-IN" dirty="0"/>
              <a:t> therapy can then be administered in the institution.</a:t>
            </a:r>
          </a:p>
          <a:p>
            <a:r>
              <a:rPr lang="en-IN" dirty="0"/>
              <a:t>Fire setting by children and adolescents </a:t>
            </a:r>
          </a:p>
          <a:p>
            <a:pPr lvl="1"/>
            <a:r>
              <a:rPr lang="en-IN" dirty="0"/>
              <a:t>must be treated with the utmost seriousness. </a:t>
            </a:r>
          </a:p>
          <a:p>
            <a:pPr lvl="1"/>
            <a:r>
              <a:rPr lang="en-IN" dirty="0"/>
              <a:t>Intensive interventions should be undertaken when possible, but as therapeutic and preventive measures, not as punishment. </a:t>
            </a:r>
          </a:p>
          <a:p>
            <a:pPr lvl="1"/>
            <a:r>
              <a:rPr lang="en-IN" dirty="0"/>
              <a:t>should include family therapy.</a:t>
            </a:r>
          </a:p>
          <a:p>
            <a:endParaRPr lang="en-IN" dirty="0"/>
          </a:p>
        </p:txBody>
      </p:sp>
    </p:spTree>
    <p:extLst>
      <p:ext uri="{BB962C8B-B14F-4D97-AF65-F5344CB8AC3E}">
        <p14:creationId xmlns:p14="http://schemas.microsoft.com/office/powerpoint/2010/main" val="3366803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434DF2-F6AB-4951-A7AE-AC158D50685F}"/>
              </a:ext>
            </a:extLst>
          </p:cNvPr>
          <p:cNvSpPr txBox="1"/>
          <p:nvPr/>
        </p:nvSpPr>
        <p:spPr>
          <a:xfrm>
            <a:off x="947057" y="566058"/>
            <a:ext cx="10504714" cy="3539430"/>
          </a:xfrm>
          <a:prstGeom prst="rect">
            <a:avLst/>
          </a:prstGeom>
          <a:noFill/>
        </p:spPr>
        <p:txBody>
          <a:bodyPr wrap="square" rtlCol="0">
            <a:spAutoFit/>
          </a:bodyPr>
          <a:lstStyle/>
          <a:p>
            <a:pPr marL="342900" indent="-342900">
              <a:buFont typeface="Arial" panose="020B0604020202020204" pitchFamily="34" charset="0"/>
              <a:buChar char="•"/>
            </a:pPr>
            <a:r>
              <a:rPr lang="en-IN" sz="3200" dirty="0"/>
              <a:t>After each episode, patients usually show genuine regret or self-reproach, and signs of generalized impulsivity or aggressiveness are absent between episodes. </a:t>
            </a:r>
          </a:p>
          <a:p>
            <a:pPr marL="342900" indent="-342900">
              <a:buFont typeface="Arial" panose="020B0604020202020204" pitchFamily="34" charset="0"/>
              <a:buChar char="•"/>
            </a:pPr>
            <a:r>
              <a:rPr lang="en-IN" sz="3200" dirty="0"/>
              <a:t>Diagnosis of intermittent explosive disorder should not be made if the loss of control can be accounted for by schizophrenia, antisocial or borderline personality disorder, ADHD, conduct disorder, or substance intoxication.</a:t>
            </a:r>
          </a:p>
        </p:txBody>
      </p:sp>
    </p:spTree>
    <p:extLst>
      <p:ext uri="{BB962C8B-B14F-4D97-AF65-F5344CB8AC3E}">
        <p14:creationId xmlns:p14="http://schemas.microsoft.com/office/powerpoint/2010/main" val="1516149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390DB-5526-4148-A8D2-6D0D21D14B94}"/>
              </a:ext>
            </a:extLst>
          </p:cNvPr>
          <p:cNvSpPr>
            <a:spLocks noGrp="1"/>
          </p:cNvSpPr>
          <p:nvPr>
            <p:ph type="title"/>
          </p:nvPr>
        </p:nvSpPr>
        <p:spPr>
          <a:xfrm>
            <a:off x="697523" y="0"/>
            <a:ext cx="10515600" cy="1325563"/>
          </a:xfrm>
        </p:spPr>
        <p:txBody>
          <a:bodyPr/>
          <a:lstStyle/>
          <a:p>
            <a:pPr algn="ctr"/>
            <a:r>
              <a:rPr lang="en-IN" b="1" u="sng" dirty="0"/>
              <a:t>KLEPTOMANIA</a:t>
            </a:r>
          </a:p>
        </p:txBody>
      </p:sp>
      <p:sp>
        <p:nvSpPr>
          <p:cNvPr id="3" name="Content Placeholder 2">
            <a:extLst>
              <a:ext uri="{FF2B5EF4-FFF2-40B4-BE49-F238E27FC236}">
                <a16:creationId xmlns:a16="http://schemas.microsoft.com/office/drawing/2014/main" id="{42E2B460-F168-4125-B693-D59F68E28ECB}"/>
              </a:ext>
            </a:extLst>
          </p:cNvPr>
          <p:cNvSpPr>
            <a:spLocks noGrp="1"/>
          </p:cNvSpPr>
          <p:nvPr>
            <p:ph idx="1"/>
          </p:nvPr>
        </p:nvSpPr>
        <p:spPr>
          <a:xfrm>
            <a:off x="253218" y="1167618"/>
            <a:ext cx="11938782" cy="5486400"/>
          </a:xfrm>
        </p:spPr>
        <p:txBody>
          <a:bodyPr>
            <a:normAutofit/>
          </a:bodyPr>
          <a:lstStyle/>
          <a:p>
            <a:r>
              <a:rPr lang="en-IN" dirty="0"/>
              <a:t>Essential feature of kleptomania is a recurrent failure to resist impulses to steal objects not needed for personal use or for monetary value. </a:t>
            </a:r>
          </a:p>
          <a:p>
            <a:r>
              <a:rPr lang="en-IN" dirty="0"/>
              <a:t>Objects taken are often given away, returned surreptitiously, or kept and hidden. </a:t>
            </a:r>
          </a:p>
          <a:p>
            <a:r>
              <a:rPr lang="en-IN" dirty="0"/>
              <a:t>Persons with kleptomania usually have the money to pay for the objects they impulsively steal. </a:t>
            </a:r>
          </a:p>
          <a:p>
            <a:r>
              <a:rPr lang="en-IN" dirty="0"/>
              <a:t>Characterized by mounting tension before the act, followed by gratification and lessening of tension with or without guilt, remorse, or depression after the act. </a:t>
            </a:r>
          </a:p>
        </p:txBody>
      </p:sp>
    </p:spTree>
    <p:extLst>
      <p:ext uri="{BB962C8B-B14F-4D97-AF65-F5344CB8AC3E}">
        <p14:creationId xmlns:p14="http://schemas.microsoft.com/office/powerpoint/2010/main" val="32899854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8AE4A9-C2A1-4224-8B9F-A534880A1A2F}"/>
              </a:ext>
            </a:extLst>
          </p:cNvPr>
          <p:cNvSpPr>
            <a:spLocks noGrp="1"/>
          </p:cNvSpPr>
          <p:nvPr>
            <p:ph idx="1"/>
          </p:nvPr>
        </p:nvSpPr>
        <p:spPr>
          <a:xfrm>
            <a:off x="685800" y="682625"/>
            <a:ext cx="10515600" cy="4351338"/>
          </a:xfrm>
        </p:spPr>
        <p:txBody>
          <a:bodyPr/>
          <a:lstStyle/>
          <a:p>
            <a:r>
              <a:rPr lang="en-IN" dirty="0"/>
              <a:t>Stealing is not planned and does not involve others &amp; do not occur when immediate arrest is probable, persons with kleptomania do not always consider their chances of being apprehended, although repeated arrests lead to pain and humiliation. </a:t>
            </a:r>
          </a:p>
          <a:p>
            <a:r>
              <a:rPr lang="en-IN" dirty="0"/>
              <a:t>May feel guilt and anxiety after the theft, but they do not feel anger or vengeance. </a:t>
            </a:r>
          </a:p>
          <a:p>
            <a:r>
              <a:rPr lang="en-IN" dirty="0"/>
              <a:t>When the object stolen is the goal, the diagnosis is not kleptomania; in kleptomania, the act of stealing is itself the goal.</a:t>
            </a:r>
          </a:p>
          <a:p>
            <a:endParaRPr lang="en-IN" dirty="0"/>
          </a:p>
        </p:txBody>
      </p:sp>
    </p:spTree>
    <p:extLst>
      <p:ext uri="{BB962C8B-B14F-4D97-AF65-F5344CB8AC3E}">
        <p14:creationId xmlns:p14="http://schemas.microsoft.com/office/powerpoint/2010/main" val="5394622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51AAE1-081F-403F-BE98-1F2A6874DFDE}"/>
              </a:ext>
            </a:extLst>
          </p:cNvPr>
          <p:cNvSpPr>
            <a:spLocks noGrp="1"/>
          </p:cNvSpPr>
          <p:nvPr>
            <p:ph idx="1"/>
          </p:nvPr>
        </p:nvSpPr>
        <p:spPr>
          <a:xfrm>
            <a:off x="534571" y="351692"/>
            <a:ext cx="11507373" cy="6386733"/>
          </a:xfrm>
        </p:spPr>
        <p:txBody>
          <a:bodyPr>
            <a:normAutofit fontScale="92500" lnSpcReduction="20000"/>
          </a:bodyPr>
          <a:lstStyle/>
          <a:p>
            <a:pPr marL="0" indent="0" algn="ctr">
              <a:buNone/>
            </a:pPr>
            <a:r>
              <a:rPr lang="en-IN" sz="3600" b="1" u="sng" dirty="0"/>
              <a:t>Epidemiology</a:t>
            </a:r>
          </a:p>
          <a:p>
            <a:r>
              <a:rPr lang="en-IN" dirty="0"/>
              <a:t>Prevalence of kleptomania is not known, </a:t>
            </a:r>
          </a:p>
          <a:p>
            <a:pPr marL="457200" lvl="1" indent="0">
              <a:buNone/>
            </a:pPr>
            <a:r>
              <a:rPr lang="en-IN" dirty="0"/>
              <a:t>Estimated to be about 0.6 percent. </a:t>
            </a:r>
          </a:p>
          <a:p>
            <a:pPr marL="457200" lvl="1" indent="0">
              <a:buNone/>
            </a:pPr>
            <a:r>
              <a:rPr lang="en-IN" dirty="0"/>
              <a:t>Range varies from 3.8 to 24 % of those arrested for shoplifting. </a:t>
            </a:r>
          </a:p>
          <a:p>
            <a:r>
              <a:rPr lang="en-IN" dirty="0"/>
              <a:t>Male-to Female ratio is 1:3 in clinical samples.</a:t>
            </a:r>
          </a:p>
          <a:p>
            <a:pPr marL="0" indent="0" algn="ctr">
              <a:buNone/>
            </a:pPr>
            <a:endParaRPr lang="en-IN" sz="3600" b="1" u="sng" dirty="0"/>
          </a:p>
          <a:p>
            <a:pPr marL="0" indent="0" algn="ctr">
              <a:buNone/>
            </a:pPr>
            <a:r>
              <a:rPr lang="en-IN" sz="3600" b="1" u="sng" dirty="0"/>
              <a:t>Comorbidity </a:t>
            </a:r>
          </a:p>
          <a:p>
            <a:r>
              <a:rPr lang="en-IN" dirty="0"/>
              <a:t>major mood disorders (usually, but not exclusively, depressive) </a:t>
            </a:r>
          </a:p>
          <a:p>
            <a:r>
              <a:rPr lang="en-IN" dirty="0"/>
              <a:t>various anxiety disorders. </a:t>
            </a:r>
          </a:p>
          <a:p>
            <a:r>
              <a:rPr lang="en-IN" dirty="0"/>
              <a:t>pathological gambling  </a:t>
            </a:r>
          </a:p>
          <a:p>
            <a:r>
              <a:rPr lang="en-IN" dirty="0"/>
              <a:t>compulsive shopping, </a:t>
            </a:r>
          </a:p>
          <a:p>
            <a:r>
              <a:rPr lang="en-IN" dirty="0"/>
              <a:t>eating disorders, and </a:t>
            </a:r>
          </a:p>
          <a:p>
            <a:r>
              <a:rPr lang="en-IN" dirty="0"/>
              <a:t>substance use disorders, alcoholism in particular.</a:t>
            </a:r>
          </a:p>
          <a:p>
            <a:endParaRPr lang="en-IN" dirty="0"/>
          </a:p>
        </p:txBody>
      </p:sp>
    </p:spTree>
    <p:extLst>
      <p:ext uri="{BB962C8B-B14F-4D97-AF65-F5344CB8AC3E}">
        <p14:creationId xmlns:p14="http://schemas.microsoft.com/office/powerpoint/2010/main" val="37734816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2405A-D51F-4D39-8D25-854AEAE7180E}"/>
              </a:ext>
            </a:extLst>
          </p:cNvPr>
          <p:cNvSpPr>
            <a:spLocks noGrp="1"/>
          </p:cNvSpPr>
          <p:nvPr>
            <p:ph type="title"/>
          </p:nvPr>
        </p:nvSpPr>
        <p:spPr>
          <a:xfrm>
            <a:off x="838200" y="1"/>
            <a:ext cx="10515600" cy="829993"/>
          </a:xfrm>
        </p:spPr>
        <p:txBody>
          <a:bodyPr>
            <a:normAutofit/>
          </a:bodyPr>
          <a:lstStyle/>
          <a:p>
            <a:pPr algn="ctr"/>
            <a:r>
              <a:rPr lang="en-IN" b="1" u="sng" dirty="0"/>
              <a:t>Etiology</a:t>
            </a:r>
          </a:p>
        </p:txBody>
      </p:sp>
      <p:sp>
        <p:nvSpPr>
          <p:cNvPr id="3" name="Content Placeholder 2">
            <a:extLst>
              <a:ext uri="{FF2B5EF4-FFF2-40B4-BE49-F238E27FC236}">
                <a16:creationId xmlns:a16="http://schemas.microsoft.com/office/drawing/2014/main" id="{586002C7-ED31-4E01-9D07-975C677BE29B}"/>
              </a:ext>
            </a:extLst>
          </p:cNvPr>
          <p:cNvSpPr>
            <a:spLocks noGrp="1"/>
          </p:cNvSpPr>
          <p:nvPr>
            <p:ph idx="1"/>
          </p:nvPr>
        </p:nvSpPr>
        <p:spPr>
          <a:xfrm>
            <a:off x="253218" y="956603"/>
            <a:ext cx="11648050" cy="5725550"/>
          </a:xfrm>
        </p:spPr>
        <p:txBody>
          <a:bodyPr>
            <a:normAutofit lnSpcReduction="10000"/>
          </a:bodyPr>
          <a:lstStyle/>
          <a:p>
            <a:pPr>
              <a:buFont typeface="Wingdings" panose="05000000000000000000" pitchFamily="2" charset="2"/>
              <a:buChar char="§"/>
            </a:pPr>
            <a:r>
              <a:rPr lang="en-IN" dirty="0"/>
              <a:t>Psychosocial Factors: </a:t>
            </a:r>
          </a:p>
          <a:p>
            <a:pPr lvl="1"/>
            <a:r>
              <a:rPr lang="en-IN" sz="2800" dirty="0"/>
              <a:t>Symptoms of kleptomania tend to appear in times of significant stress, for example, losses, separations, and endings of important relationships. </a:t>
            </a:r>
          </a:p>
          <a:p>
            <a:pPr lvl="1"/>
            <a:r>
              <a:rPr lang="en-IN" sz="2800" dirty="0"/>
              <a:t>Some psychoanalytic writers have stressed the expression of aggressive impulses in kleptomania; others have discerned a libidinal aspect. </a:t>
            </a:r>
          </a:p>
          <a:p>
            <a:pPr lvl="1"/>
            <a:r>
              <a:rPr lang="en-IN" sz="2800" dirty="0"/>
              <a:t>Those who focus on symbolism see meaning in the act itself, the object stolen, and the victim of the theft. </a:t>
            </a:r>
          </a:p>
          <a:p>
            <a:pPr lvl="1"/>
            <a:r>
              <a:rPr lang="en-IN" sz="2800" dirty="0"/>
              <a:t>stealing by children and adolescents. </a:t>
            </a:r>
          </a:p>
          <a:p>
            <a:pPr marL="914400" lvl="2" indent="0">
              <a:buNone/>
            </a:pPr>
            <a:r>
              <a:rPr lang="en-IN" sz="2400" dirty="0"/>
              <a:t>Anna Freud pointed out that the first thefts from mother's purse indicate the degree to which all stealing is rooted in the oneness between mother and child. </a:t>
            </a:r>
          </a:p>
          <a:p>
            <a:pPr marL="914400" lvl="2" indent="0">
              <a:buNone/>
            </a:pPr>
            <a:r>
              <a:rPr lang="en-IN" sz="2400" dirty="0"/>
              <a:t>Karl Abraham wrote of the central feeling of being neglected, injured, or unwanted. </a:t>
            </a:r>
          </a:p>
        </p:txBody>
      </p:sp>
    </p:spTree>
    <p:extLst>
      <p:ext uri="{BB962C8B-B14F-4D97-AF65-F5344CB8AC3E}">
        <p14:creationId xmlns:p14="http://schemas.microsoft.com/office/powerpoint/2010/main" val="35161013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44FCF9-940A-4491-A696-757B1ECFF257}"/>
              </a:ext>
            </a:extLst>
          </p:cNvPr>
          <p:cNvSpPr>
            <a:spLocks noGrp="1"/>
          </p:cNvSpPr>
          <p:nvPr>
            <p:ph idx="1"/>
          </p:nvPr>
        </p:nvSpPr>
        <p:spPr>
          <a:xfrm>
            <a:off x="838200" y="551996"/>
            <a:ext cx="10515600" cy="4351338"/>
          </a:xfrm>
        </p:spPr>
        <p:txBody>
          <a:bodyPr>
            <a:normAutofit fontScale="70000" lnSpcReduction="20000"/>
          </a:bodyPr>
          <a:lstStyle/>
          <a:p>
            <a:r>
              <a:rPr lang="en-IN" sz="3200" dirty="0"/>
              <a:t>One theoretician established seven categories of stealing in chronically acting-out children: </a:t>
            </a:r>
          </a:p>
          <a:p>
            <a:pPr marL="457200" lvl="1" indent="0">
              <a:buNone/>
            </a:pPr>
            <a:r>
              <a:rPr lang="en-IN" sz="2800" dirty="0"/>
              <a:t>1. As a means of restoring the lost mother-child relationship </a:t>
            </a:r>
          </a:p>
          <a:p>
            <a:pPr marL="457200" lvl="1" indent="0">
              <a:buNone/>
            </a:pPr>
            <a:r>
              <a:rPr lang="en-IN" sz="2800" dirty="0"/>
              <a:t>2. As an aggressive act </a:t>
            </a:r>
          </a:p>
          <a:p>
            <a:pPr marL="457200" lvl="1" indent="0">
              <a:buNone/>
            </a:pPr>
            <a:r>
              <a:rPr lang="en-IN" sz="2800" dirty="0"/>
              <a:t>3. As a </a:t>
            </a:r>
            <a:r>
              <a:rPr lang="en-IN" sz="2800" dirty="0" err="1"/>
              <a:t>defense</a:t>
            </a:r>
            <a:r>
              <a:rPr lang="en-IN" sz="2800" dirty="0"/>
              <a:t> against fears of being damaged (perhaps a search by girls for a penis or a protection against castration anxiety in boys) </a:t>
            </a:r>
          </a:p>
          <a:p>
            <a:pPr marL="457200" lvl="1" indent="0">
              <a:buNone/>
            </a:pPr>
            <a:r>
              <a:rPr lang="en-IN" sz="2800" dirty="0"/>
              <a:t>4. As a means of seeking punishment </a:t>
            </a:r>
          </a:p>
          <a:p>
            <a:pPr marL="457200" lvl="1" indent="0">
              <a:buNone/>
            </a:pPr>
            <a:r>
              <a:rPr lang="en-IN" sz="2800" dirty="0"/>
              <a:t>5. As a means of restoring or adding to self-esteem </a:t>
            </a:r>
          </a:p>
          <a:p>
            <a:pPr marL="457200" lvl="1" indent="0">
              <a:buNone/>
            </a:pPr>
            <a:r>
              <a:rPr lang="en-IN" sz="2800" dirty="0"/>
              <a:t>6. In connection with, and as a reaction to, a family secret </a:t>
            </a:r>
          </a:p>
          <a:p>
            <a:pPr marL="457200" lvl="1" indent="0">
              <a:buNone/>
            </a:pPr>
            <a:r>
              <a:rPr lang="en-IN" sz="2800" dirty="0"/>
              <a:t>7. As excitement (lust angst) and a substitute for a sexual act </a:t>
            </a:r>
          </a:p>
          <a:p>
            <a:r>
              <a:rPr lang="en-IN" sz="3200" dirty="0"/>
              <a:t>One or more of these categories can also apply to adult kleptomania.</a:t>
            </a:r>
          </a:p>
          <a:p>
            <a:endParaRPr lang="en-IN" dirty="0"/>
          </a:p>
        </p:txBody>
      </p:sp>
    </p:spTree>
    <p:extLst>
      <p:ext uri="{BB962C8B-B14F-4D97-AF65-F5344CB8AC3E}">
        <p14:creationId xmlns:p14="http://schemas.microsoft.com/office/powerpoint/2010/main" val="9009685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B116CE-DDB3-4D90-B6F3-24A665CFCDC5}"/>
              </a:ext>
            </a:extLst>
          </p:cNvPr>
          <p:cNvSpPr>
            <a:spLocks noGrp="1"/>
          </p:cNvSpPr>
          <p:nvPr>
            <p:ph idx="1"/>
          </p:nvPr>
        </p:nvSpPr>
        <p:spPr>
          <a:xfrm>
            <a:off x="253218" y="351692"/>
            <a:ext cx="11816862" cy="5825271"/>
          </a:xfrm>
        </p:spPr>
        <p:txBody>
          <a:bodyPr>
            <a:normAutofit fontScale="92500"/>
          </a:bodyPr>
          <a:lstStyle/>
          <a:p>
            <a:pPr>
              <a:buFont typeface="Wingdings" panose="05000000000000000000" pitchFamily="2" charset="2"/>
              <a:buChar char="§"/>
            </a:pPr>
            <a:r>
              <a:rPr lang="en-IN" sz="3200" u="sng" dirty="0"/>
              <a:t>Biological Factors</a:t>
            </a:r>
            <a:r>
              <a:rPr lang="en-IN" sz="3200" dirty="0"/>
              <a:t>. </a:t>
            </a:r>
          </a:p>
          <a:p>
            <a:pPr lvl="1"/>
            <a:r>
              <a:rPr lang="en-IN" sz="2800" dirty="0"/>
              <a:t>Brain diseases and mental retardation have been associated with kleptomania</a:t>
            </a:r>
          </a:p>
          <a:p>
            <a:pPr lvl="1"/>
            <a:r>
              <a:rPr lang="en-IN" sz="2800" dirty="0"/>
              <a:t>Focal neurological signs, cortical atrophy, and enlarged lateral ventricles have been found in some patients. </a:t>
            </a:r>
          </a:p>
          <a:p>
            <a:pPr lvl="1"/>
            <a:r>
              <a:rPr lang="en-IN" sz="2800" dirty="0"/>
              <a:t>Disturbances in monoamine metabolism, particularly of serotonin, have been postulated. </a:t>
            </a:r>
          </a:p>
          <a:p>
            <a:pPr lvl="1"/>
            <a:endParaRPr lang="en-IN" sz="2800" dirty="0"/>
          </a:p>
          <a:p>
            <a:pPr>
              <a:buFont typeface="Wingdings" panose="05000000000000000000" pitchFamily="2" charset="2"/>
              <a:buChar char="§"/>
            </a:pPr>
            <a:r>
              <a:rPr lang="en-IN" sz="3200" u="sng" dirty="0"/>
              <a:t>Family and Genetic Factors</a:t>
            </a:r>
            <a:r>
              <a:rPr lang="en-IN" sz="3200" dirty="0"/>
              <a:t>. </a:t>
            </a:r>
          </a:p>
          <a:p>
            <a:pPr lvl="1"/>
            <a:r>
              <a:rPr lang="en-IN" sz="2800" dirty="0"/>
              <a:t>In one study, 7 % of first-degree relatives had OCD. </a:t>
            </a:r>
          </a:p>
          <a:p>
            <a:pPr lvl="1"/>
            <a:r>
              <a:rPr lang="en-IN" sz="2800" dirty="0"/>
              <a:t>higher rate of mood disorders has been reported in family members.</a:t>
            </a:r>
          </a:p>
        </p:txBody>
      </p:sp>
    </p:spTree>
    <p:extLst>
      <p:ext uri="{BB962C8B-B14F-4D97-AF65-F5344CB8AC3E}">
        <p14:creationId xmlns:p14="http://schemas.microsoft.com/office/powerpoint/2010/main" val="2369519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A01BE8-47DC-4967-B273-A7DDA823E451}"/>
              </a:ext>
            </a:extLst>
          </p:cNvPr>
          <p:cNvSpPr>
            <a:spLocks noGrp="1"/>
          </p:cNvSpPr>
          <p:nvPr>
            <p:ph idx="1"/>
          </p:nvPr>
        </p:nvSpPr>
        <p:spPr>
          <a:xfrm>
            <a:off x="98473" y="544286"/>
            <a:ext cx="11844997" cy="6067529"/>
          </a:xfrm>
        </p:spPr>
        <p:txBody>
          <a:bodyPr>
            <a:normAutofit/>
          </a:bodyPr>
          <a:lstStyle/>
          <a:p>
            <a:r>
              <a:rPr lang="en-IN" sz="3200" dirty="0"/>
              <a:t>Essential feature of kleptomania is recurrent, intrusive, and irresistible urges or impulses to steal unneeded objects. </a:t>
            </a:r>
          </a:p>
          <a:p>
            <a:r>
              <a:rPr lang="en-IN" sz="3200" dirty="0"/>
              <a:t>Patients with kleptomania may also be distressed about the possibility or actuality of being apprehended and may manifest signs of depression and anxiety. </a:t>
            </a:r>
          </a:p>
          <a:p>
            <a:r>
              <a:rPr lang="en-IN" sz="3200" dirty="0"/>
              <a:t>Patients feel guilty, ashamed, and embarrassed about their </a:t>
            </a:r>
            <a:r>
              <a:rPr lang="en-IN" sz="3200" dirty="0" err="1"/>
              <a:t>behavior</a:t>
            </a:r>
            <a:r>
              <a:rPr lang="en-IN" sz="3200" dirty="0"/>
              <a:t>. </a:t>
            </a:r>
          </a:p>
          <a:p>
            <a:endParaRPr lang="en-IN" dirty="0"/>
          </a:p>
        </p:txBody>
      </p:sp>
    </p:spTree>
    <p:extLst>
      <p:ext uri="{BB962C8B-B14F-4D97-AF65-F5344CB8AC3E}">
        <p14:creationId xmlns:p14="http://schemas.microsoft.com/office/powerpoint/2010/main" val="39378351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5A9824-4B96-453C-AAF6-027C66A3458D}"/>
              </a:ext>
            </a:extLst>
          </p:cNvPr>
          <p:cNvSpPr>
            <a:spLocks noGrp="1"/>
          </p:cNvSpPr>
          <p:nvPr>
            <p:ph idx="1"/>
          </p:nvPr>
        </p:nvSpPr>
        <p:spPr>
          <a:xfrm>
            <a:off x="838200" y="707571"/>
            <a:ext cx="10384971" cy="5469392"/>
          </a:xfrm>
        </p:spPr>
        <p:txBody>
          <a:bodyPr/>
          <a:lstStyle/>
          <a:p>
            <a:r>
              <a:rPr lang="en-IN" dirty="0"/>
              <a:t>They often have serious problems with interpersonal relationships and often show signs of personality disturbance. </a:t>
            </a:r>
          </a:p>
          <a:p>
            <a:r>
              <a:rPr lang="en-IN" dirty="0"/>
              <a:t>In one study of patients with kleptomania, the frequency of stealing ranged from less than 1 to 120 episodes a month. </a:t>
            </a:r>
          </a:p>
          <a:p>
            <a:r>
              <a:rPr lang="en-IN" dirty="0"/>
              <a:t>Most patients with kleptomania steal from retail stores, but they may also steal from family members in their own households</a:t>
            </a:r>
          </a:p>
        </p:txBody>
      </p:sp>
    </p:spTree>
    <p:extLst>
      <p:ext uri="{BB962C8B-B14F-4D97-AF65-F5344CB8AC3E}">
        <p14:creationId xmlns:p14="http://schemas.microsoft.com/office/powerpoint/2010/main" val="27550463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9D282-14B9-4503-B7C3-6320E2A9CEAE}"/>
              </a:ext>
            </a:extLst>
          </p:cNvPr>
          <p:cNvSpPr>
            <a:spLocks noGrp="1"/>
          </p:cNvSpPr>
          <p:nvPr>
            <p:ph type="title"/>
          </p:nvPr>
        </p:nvSpPr>
        <p:spPr/>
        <p:txBody>
          <a:bodyPr/>
          <a:lstStyle/>
          <a:p>
            <a:pPr algn="ctr"/>
            <a:r>
              <a:rPr lang="en-IN" b="1" u="sng" dirty="0"/>
              <a:t>Differential Diagnosis</a:t>
            </a:r>
          </a:p>
        </p:txBody>
      </p:sp>
      <p:sp>
        <p:nvSpPr>
          <p:cNvPr id="3" name="Content Placeholder 2">
            <a:extLst>
              <a:ext uri="{FF2B5EF4-FFF2-40B4-BE49-F238E27FC236}">
                <a16:creationId xmlns:a16="http://schemas.microsoft.com/office/drawing/2014/main" id="{50D7C871-D29F-4DD8-9311-D53572C62242}"/>
              </a:ext>
            </a:extLst>
          </p:cNvPr>
          <p:cNvSpPr>
            <a:spLocks noGrp="1"/>
          </p:cNvSpPr>
          <p:nvPr>
            <p:ph idx="1"/>
          </p:nvPr>
        </p:nvSpPr>
        <p:spPr>
          <a:xfrm>
            <a:off x="337625" y="1420837"/>
            <a:ext cx="11479237" cy="5289452"/>
          </a:xfrm>
        </p:spPr>
        <p:txBody>
          <a:bodyPr>
            <a:normAutofit/>
          </a:bodyPr>
          <a:lstStyle/>
          <a:p>
            <a:r>
              <a:rPr lang="en-IN" sz="3200" b="1" u="sng" dirty="0"/>
              <a:t>Psychosis:</a:t>
            </a:r>
          </a:p>
          <a:p>
            <a:pPr lvl="1"/>
            <a:r>
              <a:rPr lang="en-IN" dirty="0"/>
              <a:t>Episodes of theft occasionally occur during psychotic illness, for example, acute mania, major depression with psychotic features, or schizophrenia. </a:t>
            </a:r>
          </a:p>
          <a:p>
            <a:pPr lvl="1"/>
            <a:r>
              <a:rPr lang="en-IN" dirty="0"/>
              <a:t>Psychotic stealing is obviously a product of pathological elevation or depression of mood or command hallucinations or delusions. </a:t>
            </a:r>
          </a:p>
          <a:p>
            <a:r>
              <a:rPr lang="en-IN" b="1" u="sng" dirty="0"/>
              <a:t>Antisocial personality disorder </a:t>
            </a:r>
            <a:r>
              <a:rPr lang="en-IN" dirty="0"/>
              <a:t>:</a:t>
            </a:r>
          </a:p>
          <a:p>
            <a:pPr lvl="1"/>
            <a:r>
              <a:rPr lang="en-IN" dirty="0"/>
              <a:t>Theft is deliberately undertaken for personal gain, with some degree of premeditation and planning, often executed with others. </a:t>
            </a:r>
          </a:p>
          <a:p>
            <a:pPr lvl="1"/>
            <a:r>
              <a:rPr lang="en-IN" dirty="0"/>
              <a:t>Antisocial stealing regularly involves the threat of harm or actual violence, particularly to elude capture. </a:t>
            </a:r>
          </a:p>
          <a:p>
            <a:pPr lvl="1"/>
            <a:r>
              <a:rPr lang="en-IN" dirty="0"/>
              <a:t>Guilt and remorse are distinctively lacking, or patients are patently insincere. </a:t>
            </a:r>
          </a:p>
        </p:txBody>
      </p:sp>
    </p:spTree>
    <p:extLst>
      <p:ext uri="{BB962C8B-B14F-4D97-AF65-F5344CB8AC3E}">
        <p14:creationId xmlns:p14="http://schemas.microsoft.com/office/powerpoint/2010/main" val="1425549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4B515A-3951-4789-B494-E395737E4DDE}"/>
              </a:ext>
            </a:extLst>
          </p:cNvPr>
          <p:cNvSpPr>
            <a:spLocks noGrp="1"/>
          </p:cNvSpPr>
          <p:nvPr>
            <p:ph idx="1"/>
          </p:nvPr>
        </p:nvSpPr>
        <p:spPr>
          <a:xfrm>
            <a:off x="492369" y="407963"/>
            <a:ext cx="11451102" cy="5769000"/>
          </a:xfrm>
        </p:spPr>
        <p:txBody>
          <a:bodyPr>
            <a:normAutofit lnSpcReduction="10000"/>
          </a:bodyPr>
          <a:lstStyle/>
          <a:p>
            <a:r>
              <a:rPr lang="en-IN" b="1" u="sng" dirty="0"/>
              <a:t>Shoplifting:</a:t>
            </a:r>
          </a:p>
          <a:p>
            <a:pPr lvl="1"/>
            <a:r>
              <a:rPr lang="en-IN" dirty="0"/>
              <a:t>Few shoplifters have true kleptomania; most are teenagers and young adults who "boost" in pairs or small groups for "kicks," as well as goods, and do not have a major psychiatric disorder. </a:t>
            </a:r>
          </a:p>
          <a:p>
            <a:r>
              <a:rPr lang="en-IN" b="1" u="sng" dirty="0"/>
              <a:t>Substance Use</a:t>
            </a:r>
            <a:r>
              <a:rPr lang="en-IN" dirty="0"/>
              <a:t>:</a:t>
            </a:r>
          </a:p>
          <a:p>
            <a:pPr lvl="1"/>
            <a:r>
              <a:rPr lang="en-IN" dirty="0"/>
              <a:t>Acute intoxication with drugs or alcohol may precipitate theft in an individual with another psychiatric disorder or without significant psychopathology. </a:t>
            </a:r>
          </a:p>
          <a:p>
            <a:r>
              <a:rPr lang="en-IN" b="1" u="sng" dirty="0"/>
              <a:t>Dementia:</a:t>
            </a:r>
          </a:p>
          <a:p>
            <a:pPr lvl="1"/>
            <a:r>
              <a:rPr lang="en-IN" dirty="0"/>
              <a:t>Patients with Alzheimer's disease or other dementing organic illness may leave a store without paying, owing to forgetfulness rather than larcenous intent. </a:t>
            </a:r>
          </a:p>
          <a:p>
            <a:r>
              <a:rPr lang="en-IN" b="1" u="sng" dirty="0"/>
              <a:t>Malingering</a:t>
            </a:r>
            <a:r>
              <a:rPr lang="en-IN" dirty="0"/>
              <a:t>:</a:t>
            </a:r>
          </a:p>
          <a:p>
            <a:pPr lvl="1"/>
            <a:r>
              <a:rPr lang="en-IN" dirty="0"/>
              <a:t>kleptomania is common in apprehended antisocial types, as well as </a:t>
            </a:r>
            <a:r>
              <a:rPr lang="en-IN" dirty="0" err="1"/>
              <a:t>nonantisocial</a:t>
            </a:r>
            <a:r>
              <a:rPr lang="en-IN" dirty="0"/>
              <a:t> youthful shoplifters. Given a sufficiently intelligent perpetrator, the fictive version can be difficult to distinguish from the genuine disorder.</a:t>
            </a:r>
          </a:p>
          <a:p>
            <a:endParaRPr lang="en-IN" dirty="0"/>
          </a:p>
        </p:txBody>
      </p:sp>
    </p:spTree>
    <p:extLst>
      <p:ext uri="{BB962C8B-B14F-4D97-AF65-F5344CB8AC3E}">
        <p14:creationId xmlns:p14="http://schemas.microsoft.com/office/powerpoint/2010/main" val="835614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48B1AB-7EFD-4F14-A68F-BC77D0704D54}"/>
              </a:ext>
            </a:extLst>
          </p:cNvPr>
          <p:cNvSpPr>
            <a:spLocks noGrp="1"/>
          </p:cNvSpPr>
          <p:nvPr>
            <p:ph idx="1"/>
          </p:nvPr>
        </p:nvSpPr>
        <p:spPr>
          <a:xfrm>
            <a:off x="838200" y="729343"/>
            <a:ext cx="10515600" cy="5447620"/>
          </a:xfrm>
        </p:spPr>
        <p:txBody>
          <a:bodyPr>
            <a:normAutofit lnSpcReduction="10000"/>
          </a:bodyPr>
          <a:lstStyle/>
          <a:p>
            <a:r>
              <a:rPr lang="en-IN" sz="3200" dirty="0"/>
              <a:t>Term epileptoid personality has been used to convey the seizure-like quality of the characteristic outbursts, which are not typical of the patient's usual </a:t>
            </a:r>
            <a:r>
              <a:rPr lang="en-IN" sz="3200" dirty="0" err="1"/>
              <a:t>behavior</a:t>
            </a:r>
            <a:r>
              <a:rPr lang="en-IN" sz="3200" dirty="0"/>
              <a:t>, and to convey the suspicion of an organic disease process, for example, damage to the central nervous system. </a:t>
            </a:r>
          </a:p>
          <a:p>
            <a:r>
              <a:rPr lang="en-IN" sz="3200" dirty="0"/>
              <a:t>Several associated features suggest the possibility of an epileptoid state: the presence of auras; postictal-like changes in the sensorium, including partial or spotty amnesia; and hypersensitivity to photic, aural, or auditory stimuli. </a:t>
            </a:r>
          </a:p>
          <a:p>
            <a:endParaRPr lang="en-IN" dirty="0"/>
          </a:p>
        </p:txBody>
      </p:sp>
    </p:spTree>
    <p:extLst>
      <p:ext uri="{BB962C8B-B14F-4D97-AF65-F5344CB8AC3E}">
        <p14:creationId xmlns:p14="http://schemas.microsoft.com/office/powerpoint/2010/main" val="2365173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7CB48-8D85-43AD-8E4D-5B01C195BA9F}"/>
              </a:ext>
            </a:extLst>
          </p:cNvPr>
          <p:cNvSpPr>
            <a:spLocks noGrp="1"/>
          </p:cNvSpPr>
          <p:nvPr>
            <p:ph type="title"/>
          </p:nvPr>
        </p:nvSpPr>
        <p:spPr/>
        <p:txBody>
          <a:bodyPr/>
          <a:lstStyle/>
          <a:p>
            <a:pPr algn="ctr"/>
            <a:r>
              <a:rPr lang="en-IN" b="1" u="sng" dirty="0"/>
              <a:t>Course and Prognosis</a:t>
            </a:r>
          </a:p>
        </p:txBody>
      </p:sp>
      <p:sp>
        <p:nvSpPr>
          <p:cNvPr id="3" name="Content Placeholder 2">
            <a:extLst>
              <a:ext uri="{FF2B5EF4-FFF2-40B4-BE49-F238E27FC236}">
                <a16:creationId xmlns:a16="http://schemas.microsoft.com/office/drawing/2014/main" id="{DFA374E0-95CB-48A3-B95E-6227B5DF3332}"/>
              </a:ext>
            </a:extLst>
          </p:cNvPr>
          <p:cNvSpPr>
            <a:spLocks noGrp="1"/>
          </p:cNvSpPr>
          <p:nvPr>
            <p:ph idx="1"/>
          </p:nvPr>
        </p:nvSpPr>
        <p:spPr>
          <a:xfrm>
            <a:off x="211015" y="1448972"/>
            <a:ext cx="11690253" cy="5043903"/>
          </a:xfrm>
        </p:spPr>
        <p:txBody>
          <a:bodyPr>
            <a:normAutofit fontScale="92500"/>
          </a:bodyPr>
          <a:lstStyle/>
          <a:p>
            <a:r>
              <a:rPr lang="en-IN" b="1" u="sng" dirty="0"/>
              <a:t>Onset:</a:t>
            </a:r>
          </a:p>
          <a:p>
            <a:pPr lvl="1"/>
            <a:r>
              <a:rPr lang="en-IN" dirty="0"/>
              <a:t>May begin in childhood, although most children and adolescents who steal do not become kleptomaniac adults. </a:t>
            </a:r>
          </a:p>
          <a:p>
            <a:pPr lvl="1"/>
            <a:r>
              <a:rPr lang="en-IN" dirty="0"/>
              <a:t>Onset of the disorder generally is late adolescence. </a:t>
            </a:r>
          </a:p>
          <a:p>
            <a:r>
              <a:rPr lang="en-IN" b="1" u="sng" dirty="0"/>
              <a:t>Gender:</a:t>
            </a:r>
          </a:p>
          <a:p>
            <a:pPr lvl="1"/>
            <a:r>
              <a:rPr lang="en-IN" dirty="0"/>
              <a:t>Women are more likely than men to present for psychiatric evaluation or treatment. </a:t>
            </a:r>
          </a:p>
          <a:p>
            <a:pPr lvl="1"/>
            <a:r>
              <a:rPr lang="en-IN" dirty="0"/>
              <a:t>Men are more likely to be sent to prison. </a:t>
            </a:r>
          </a:p>
          <a:p>
            <a:pPr lvl="1"/>
            <a:r>
              <a:rPr lang="en-IN" dirty="0"/>
              <a:t>Men tend to present with the disorder at about 50 years of age; women present at about 35 years of age. </a:t>
            </a:r>
          </a:p>
          <a:p>
            <a:r>
              <a:rPr lang="en-IN" b="1" u="sng" dirty="0"/>
              <a:t>Course</a:t>
            </a:r>
            <a:r>
              <a:rPr lang="en-IN" dirty="0"/>
              <a:t>:</a:t>
            </a:r>
          </a:p>
          <a:p>
            <a:pPr lvl="1"/>
            <a:r>
              <a:rPr lang="en-IN" dirty="0"/>
              <a:t>waxes and wanes, but tends to be chronic. </a:t>
            </a:r>
          </a:p>
          <a:p>
            <a:pPr lvl="1"/>
            <a:r>
              <a:rPr lang="en-IN" dirty="0"/>
              <a:t>Persons sometimes have bouts of being unable to resist the impulse to steal, followed by free periods that last for weeks or months.</a:t>
            </a:r>
          </a:p>
        </p:txBody>
      </p:sp>
    </p:spTree>
    <p:extLst>
      <p:ext uri="{BB962C8B-B14F-4D97-AF65-F5344CB8AC3E}">
        <p14:creationId xmlns:p14="http://schemas.microsoft.com/office/powerpoint/2010/main" val="42146419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E97B9F-8C6F-4494-A644-4E8D75DF9B73}"/>
              </a:ext>
            </a:extLst>
          </p:cNvPr>
          <p:cNvSpPr>
            <a:spLocks noGrp="1"/>
          </p:cNvSpPr>
          <p:nvPr>
            <p:ph idx="1"/>
          </p:nvPr>
        </p:nvSpPr>
        <p:spPr>
          <a:xfrm>
            <a:off x="506437" y="844062"/>
            <a:ext cx="11240086" cy="5332901"/>
          </a:xfrm>
        </p:spPr>
        <p:txBody>
          <a:bodyPr>
            <a:normAutofit fontScale="92500" lnSpcReduction="10000"/>
          </a:bodyPr>
          <a:lstStyle/>
          <a:p>
            <a:r>
              <a:rPr lang="en-IN" b="1" u="sng" dirty="0"/>
              <a:t>Prognosis: </a:t>
            </a:r>
          </a:p>
          <a:p>
            <a:pPr lvl="1"/>
            <a:r>
              <a:rPr lang="en-IN" sz="2800" dirty="0"/>
              <a:t>Spontaneous recovery rate of kleptomania is unknown. </a:t>
            </a:r>
          </a:p>
          <a:p>
            <a:pPr lvl="1"/>
            <a:r>
              <a:rPr lang="en-IN" sz="2800" dirty="0"/>
              <a:t>Serious impairment and complications are usually secondary to being caught, particularly to being arrested. </a:t>
            </a:r>
          </a:p>
          <a:p>
            <a:pPr lvl="1"/>
            <a:r>
              <a:rPr lang="en-IN" sz="2800" dirty="0"/>
              <a:t>Many persons seem never to have consciously considered the possibility of facing the consequences of their acts, a feature that agrees with some descriptions of patients with kleptomania (sometimes, as persons who feel wronged and therefore entitled to steal). </a:t>
            </a:r>
          </a:p>
          <a:p>
            <a:pPr lvl="1"/>
            <a:r>
              <a:rPr lang="en-IN" sz="2800" dirty="0"/>
              <a:t>Often, the disorder in no way impairs a person's social or work functioning. </a:t>
            </a:r>
          </a:p>
          <a:p>
            <a:pPr lvl="1"/>
            <a:r>
              <a:rPr lang="en-IN" sz="2800" dirty="0"/>
              <a:t>Prognosis with treatment can be good, but few patients come for help of their own accord.</a:t>
            </a:r>
          </a:p>
          <a:p>
            <a:endParaRPr lang="en-IN" dirty="0"/>
          </a:p>
        </p:txBody>
      </p:sp>
    </p:spTree>
    <p:extLst>
      <p:ext uri="{BB962C8B-B14F-4D97-AF65-F5344CB8AC3E}">
        <p14:creationId xmlns:p14="http://schemas.microsoft.com/office/powerpoint/2010/main" val="780942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A4286-7E0E-4013-9BBB-689BC18D373F}"/>
              </a:ext>
            </a:extLst>
          </p:cNvPr>
          <p:cNvSpPr>
            <a:spLocks noGrp="1"/>
          </p:cNvSpPr>
          <p:nvPr>
            <p:ph type="title"/>
          </p:nvPr>
        </p:nvSpPr>
        <p:spPr>
          <a:xfrm>
            <a:off x="838200" y="365125"/>
            <a:ext cx="10515600" cy="665389"/>
          </a:xfrm>
        </p:spPr>
        <p:txBody>
          <a:bodyPr>
            <a:normAutofit/>
          </a:bodyPr>
          <a:lstStyle/>
          <a:p>
            <a:pPr algn="ctr"/>
            <a:r>
              <a:rPr lang="en-IN" b="1" u="sng" dirty="0"/>
              <a:t>Treatment</a:t>
            </a:r>
          </a:p>
        </p:txBody>
      </p:sp>
      <p:sp>
        <p:nvSpPr>
          <p:cNvPr id="3" name="Content Placeholder 2">
            <a:extLst>
              <a:ext uri="{FF2B5EF4-FFF2-40B4-BE49-F238E27FC236}">
                <a16:creationId xmlns:a16="http://schemas.microsoft.com/office/drawing/2014/main" id="{7DBC2D3C-5E2D-4948-9551-524A6C64C155}"/>
              </a:ext>
            </a:extLst>
          </p:cNvPr>
          <p:cNvSpPr>
            <a:spLocks noGrp="1"/>
          </p:cNvSpPr>
          <p:nvPr>
            <p:ph idx="1"/>
          </p:nvPr>
        </p:nvSpPr>
        <p:spPr>
          <a:xfrm>
            <a:off x="275771" y="1349829"/>
            <a:ext cx="11727543" cy="5297714"/>
          </a:xfrm>
        </p:spPr>
        <p:txBody>
          <a:bodyPr>
            <a:normAutofit fontScale="92500"/>
          </a:bodyPr>
          <a:lstStyle/>
          <a:p>
            <a:r>
              <a:rPr lang="en-IN" dirty="0"/>
              <a:t>Insight oriented psychotherapy and psychoanalysis have been successful, but depend on patients' motivations. </a:t>
            </a:r>
          </a:p>
          <a:p>
            <a:pPr marL="457200" lvl="1" indent="0">
              <a:buNone/>
            </a:pPr>
            <a:r>
              <a:rPr lang="en-IN" dirty="0"/>
              <a:t>Those who feel guilt and shame may be helped by insight-oriented psychotherapy because of their increased motivation to change their </a:t>
            </a:r>
            <a:r>
              <a:rPr lang="en-IN" dirty="0" err="1"/>
              <a:t>behavior</a:t>
            </a:r>
            <a:r>
              <a:rPr lang="en-IN" dirty="0"/>
              <a:t>. </a:t>
            </a:r>
          </a:p>
          <a:p>
            <a:r>
              <a:rPr lang="en-IN" dirty="0" err="1"/>
              <a:t>Behavior</a:t>
            </a:r>
            <a:r>
              <a:rPr lang="en-IN" dirty="0"/>
              <a:t> therapy has been reported successful, even when motivation was lacking</a:t>
            </a:r>
          </a:p>
          <a:p>
            <a:pPr marL="457200" lvl="1" indent="0">
              <a:buNone/>
            </a:pPr>
            <a:r>
              <a:rPr lang="en-IN" dirty="0"/>
              <a:t>It include</a:t>
            </a:r>
          </a:p>
          <a:p>
            <a:pPr lvl="1"/>
            <a:r>
              <a:rPr lang="en-IN" dirty="0"/>
              <a:t>systematic desensitization, </a:t>
            </a:r>
          </a:p>
          <a:p>
            <a:pPr lvl="1"/>
            <a:r>
              <a:rPr lang="en-IN" dirty="0"/>
              <a:t>aversive conditioning, and</a:t>
            </a:r>
          </a:p>
          <a:p>
            <a:pPr lvl="1"/>
            <a:r>
              <a:rPr lang="en-IN" dirty="0"/>
              <a:t>combination of aversive conditioning and altered social contingencies,  </a:t>
            </a:r>
          </a:p>
          <a:p>
            <a:r>
              <a:rPr lang="en-IN" dirty="0"/>
              <a:t>SSRIs, such as fluoxetine and fluvoxamine appear to be effective in some patients with kleptomania. </a:t>
            </a:r>
          </a:p>
          <a:p>
            <a:r>
              <a:rPr lang="en-IN" dirty="0"/>
              <a:t>Others: tricyclic drugs, trazodone, lithium, valproate, naltrexone, and electroconvulsive therapy.</a:t>
            </a:r>
          </a:p>
        </p:txBody>
      </p:sp>
    </p:spTree>
    <p:extLst>
      <p:ext uri="{BB962C8B-B14F-4D97-AF65-F5344CB8AC3E}">
        <p14:creationId xmlns:p14="http://schemas.microsoft.com/office/powerpoint/2010/main" val="1175503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7CA63-A9B9-47D1-85C5-BE5FFEF9079E}"/>
              </a:ext>
            </a:extLst>
          </p:cNvPr>
          <p:cNvSpPr>
            <a:spLocks noGrp="1"/>
          </p:cNvSpPr>
          <p:nvPr>
            <p:ph type="title"/>
          </p:nvPr>
        </p:nvSpPr>
        <p:spPr>
          <a:xfrm>
            <a:off x="838200" y="1"/>
            <a:ext cx="10515600" cy="1533377"/>
          </a:xfrm>
        </p:spPr>
        <p:txBody>
          <a:bodyPr/>
          <a:lstStyle/>
          <a:p>
            <a:pPr algn="ctr"/>
            <a:r>
              <a:rPr lang="en-IN" b="1" u="sng" dirty="0">
                <a:effectLst>
                  <a:outerShdw blurRad="38100" dist="38100" dir="2700000" algn="tl">
                    <a:srgbClr val="000000">
                      <a:alpha val="43137"/>
                    </a:srgbClr>
                  </a:outerShdw>
                </a:effectLst>
              </a:rPr>
              <a:t>Internet Compulsion/ Internet Addiction</a:t>
            </a:r>
          </a:p>
        </p:txBody>
      </p:sp>
      <p:sp>
        <p:nvSpPr>
          <p:cNvPr id="3" name="Content Placeholder 2">
            <a:extLst>
              <a:ext uri="{FF2B5EF4-FFF2-40B4-BE49-F238E27FC236}">
                <a16:creationId xmlns:a16="http://schemas.microsoft.com/office/drawing/2014/main" id="{1744B059-BEA4-4E1C-B22A-1658FD0F7B17}"/>
              </a:ext>
            </a:extLst>
          </p:cNvPr>
          <p:cNvSpPr>
            <a:spLocks noGrp="1"/>
          </p:cNvSpPr>
          <p:nvPr>
            <p:ph idx="1"/>
          </p:nvPr>
        </p:nvSpPr>
        <p:spPr>
          <a:xfrm>
            <a:off x="379827" y="1364566"/>
            <a:ext cx="11648049" cy="5493434"/>
          </a:xfrm>
        </p:spPr>
        <p:txBody>
          <a:bodyPr>
            <a:normAutofit/>
          </a:bodyPr>
          <a:lstStyle/>
          <a:p>
            <a:pPr>
              <a:buFont typeface="Wingdings" panose="05000000000000000000" pitchFamily="2" charset="2"/>
              <a:buChar char="v"/>
            </a:pPr>
            <a:r>
              <a:rPr lang="en-IN" sz="2400" b="1" u="sng" dirty="0">
                <a:effectLst>
                  <a:outerShdw blurRad="38100" dist="38100" dir="2700000" algn="tl">
                    <a:srgbClr val="000000">
                      <a:alpha val="43137"/>
                    </a:srgbClr>
                  </a:outerShdw>
                </a:effectLst>
              </a:rPr>
              <a:t>Introduction:</a:t>
            </a:r>
          </a:p>
          <a:p>
            <a:pPr lvl="1"/>
            <a:r>
              <a:rPr lang="en-IN" dirty="0"/>
              <a:t>Persons spend almost all their waking hours at the computer terminal. </a:t>
            </a:r>
          </a:p>
          <a:p>
            <a:pPr lvl="1"/>
            <a:r>
              <a:rPr lang="en-IN" dirty="0"/>
              <a:t>Their patterns of use are repetitive and constant, and they are unable to resist strong urges to use the computer or to "surf the Web." </a:t>
            </a:r>
          </a:p>
          <a:p>
            <a:pPr lvl="1"/>
            <a:r>
              <a:rPr lang="en-IN" dirty="0"/>
              <a:t>Internet addicts may gravitate to certain sites that meet specific needs (e.g., shopping, sex, and interactive games, among others). </a:t>
            </a:r>
          </a:p>
          <a:p>
            <a:pPr>
              <a:buFont typeface="Wingdings" panose="05000000000000000000" pitchFamily="2" charset="2"/>
              <a:buChar char="v"/>
            </a:pPr>
            <a:r>
              <a:rPr lang="en-IN" sz="2400" b="1" u="sng" dirty="0">
                <a:effectLst>
                  <a:outerShdw blurRad="38100" dist="38100" dir="2700000" algn="tl">
                    <a:srgbClr val="000000">
                      <a:alpha val="43137"/>
                    </a:srgbClr>
                  </a:outerShdw>
                </a:effectLst>
              </a:rPr>
              <a:t>Prevalence:</a:t>
            </a:r>
          </a:p>
          <a:p>
            <a:pPr marL="457200" lvl="1" indent="0">
              <a:buNone/>
            </a:pPr>
            <a:r>
              <a:rPr lang="en-IN" dirty="0"/>
              <a:t>General population surveys show a prevalence of 0.3 to 0.7</a:t>
            </a:r>
          </a:p>
          <a:p>
            <a:pPr>
              <a:buFont typeface="Wingdings" panose="05000000000000000000" pitchFamily="2" charset="2"/>
              <a:buChar char="v"/>
            </a:pPr>
            <a:r>
              <a:rPr lang="en-IN" sz="2400" b="1" u="sng" dirty="0">
                <a:effectLst>
                  <a:outerShdw blurRad="38100" dist="38100" dir="2700000" algn="tl">
                    <a:srgbClr val="000000">
                      <a:alpha val="43137"/>
                    </a:srgbClr>
                  </a:outerShdw>
                </a:effectLst>
              </a:rPr>
              <a:t>Diagnosis &amp; Clinical Features:</a:t>
            </a:r>
          </a:p>
          <a:p>
            <a:pPr lvl="1"/>
            <a:r>
              <a:rPr lang="en-IN" dirty="0"/>
              <a:t>In DSM-5 there is a condition proposed "Internet gaming disorder," which refers to persons who continually use the Internet to play games to the extent that it interferes with social relations and work performance. But as mentioned earlier, the disorder need not be limited to games. Other activities may be involved.</a:t>
            </a:r>
          </a:p>
        </p:txBody>
      </p:sp>
    </p:spTree>
    <p:extLst>
      <p:ext uri="{BB962C8B-B14F-4D97-AF65-F5344CB8AC3E}">
        <p14:creationId xmlns:p14="http://schemas.microsoft.com/office/powerpoint/2010/main" val="27528170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ED0E56-46B8-41A5-947C-C0A15C1FC59E}"/>
              </a:ext>
            </a:extLst>
          </p:cNvPr>
          <p:cNvSpPr>
            <a:spLocks noGrp="1"/>
          </p:cNvSpPr>
          <p:nvPr>
            <p:ph idx="1"/>
          </p:nvPr>
        </p:nvSpPr>
        <p:spPr>
          <a:xfrm>
            <a:off x="365760" y="253218"/>
            <a:ext cx="11437034" cy="6443004"/>
          </a:xfrm>
        </p:spPr>
        <p:txBody>
          <a:bodyPr>
            <a:normAutofit fontScale="92500" lnSpcReduction="10000"/>
          </a:bodyPr>
          <a:lstStyle/>
          <a:p>
            <a:r>
              <a:rPr lang="en-IN" sz="2400" dirty="0"/>
              <a:t>4 to 10 % of users meet criteria for "Internet addiction," defined as having at least five of the following signs and symptoms: </a:t>
            </a:r>
          </a:p>
          <a:p>
            <a:pPr marL="457200" lvl="1" indent="0">
              <a:buNone/>
            </a:pPr>
            <a:r>
              <a:rPr lang="en-IN" dirty="0"/>
              <a:t>(1) preoccupation with the Internet; </a:t>
            </a:r>
          </a:p>
          <a:p>
            <a:pPr marL="457200" lvl="1" indent="0">
              <a:buNone/>
            </a:pPr>
            <a:r>
              <a:rPr lang="en-IN" dirty="0"/>
              <a:t>(2) increasing amount of time spent online; </a:t>
            </a:r>
          </a:p>
          <a:p>
            <a:pPr marL="457200" lvl="1" indent="0">
              <a:buNone/>
            </a:pPr>
            <a:r>
              <a:rPr lang="en-IN" dirty="0"/>
              <a:t>(3) failure to cut back use with concomitant restlessness; </a:t>
            </a:r>
          </a:p>
          <a:p>
            <a:pPr marL="457200" lvl="1" indent="0">
              <a:buNone/>
            </a:pPr>
            <a:r>
              <a:rPr lang="en-IN" dirty="0"/>
              <a:t>(4) moodiness or depression; </a:t>
            </a:r>
          </a:p>
          <a:p>
            <a:pPr marL="457200" lvl="1" indent="0">
              <a:buNone/>
            </a:pPr>
            <a:r>
              <a:rPr lang="en-IN" dirty="0"/>
              <a:t>(5) staying online longer than originally intended; </a:t>
            </a:r>
          </a:p>
          <a:p>
            <a:pPr marL="457200" lvl="1" indent="0">
              <a:buNone/>
            </a:pPr>
            <a:r>
              <a:rPr lang="en-IN" dirty="0"/>
              <a:t>(6) running the risk of losing a job, relationship, or other opportunity because of Internet use; and </a:t>
            </a:r>
          </a:p>
          <a:p>
            <a:pPr marL="457200" lvl="1" indent="0">
              <a:buNone/>
            </a:pPr>
            <a:r>
              <a:rPr lang="en-IN" dirty="0"/>
              <a:t>(7) lying to conceal the extent of Internet use and/or using the Internet to escape negative feelings.</a:t>
            </a:r>
          </a:p>
          <a:p>
            <a:r>
              <a:rPr lang="en-IN" sz="2400" dirty="0"/>
              <a:t>Impairment was evident in increased divorce rates, vocational impairment, legal problems, and personal distress. </a:t>
            </a:r>
          </a:p>
          <a:p>
            <a:r>
              <a:rPr lang="en-IN" sz="2400" dirty="0"/>
              <a:t>About 30 percent of those "addicted" reported using the Internet to escape negative feelings and because it was always available at low cost. </a:t>
            </a:r>
          </a:p>
          <a:p>
            <a:r>
              <a:rPr lang="en-IN" sz="2400" dirty="0"/>
              <a:t>It is possible to lose real money on the Internet, gambling constantly and continually without being seen to do so. </a:t>
            </a:r>
          </a:p>
          <a:p>
            <a:endParaRPr lang="en-IN" dirty="0"/>
          </a:p>
          <a:p>
            <a:pPr marL="457200" lvl="1" indent="0">
              <a:buNone/>
            </a:pPr>
            <a:endParaRPr lang="en-IN" dirty="0"/>
          </a:p>
          <a:p>
            <a:pPr marL="457200" lvl="1" indent="0">
              <a:buNone/>
            </a:pPr>
            <a:endParaRPr lang="en-IN" dirty="0"/>
          </a:p>
        </p:txBody>
      </p:sp>
    </p:spTree>
    <p:extLst>
      <p:ext uri="{BB962C8B-B14F-4D97-AF65-F5344CB8AC3E}">
        <p14:creationId xmlns:p14="http://schemas.microsoft.com/office/powerpoint/2010/main" val="24092148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977FC4-FA8F-4329-9ABE-4D55DD25EACF}"/>
              </a:ext>
            </a:extLst>
          </p:cNvPr>
          <p:cNvSpPr>
            <a:spLocks noGrp="1"/>
          </p:cNvSpPr>
          <p:nvPr>
            <p:ph idx="1"/>
          </p:nvPr>
        </p:nvSpPr>
        <p:spPr>
          <a:xfrm>
            <a:off x="225083" y="351692"/>
            <a:ext cx="11788726" cy="6260123"/>
          </a:xfrm>
        </p:spPr>
        <p:txBody>
          <a:bodyPr>
            <a:normAutofit fontScale="77500" lnSpcReduction="20000"/>
          </a:bodyPr>
          <a:lstStyle/>
          <a:p>
            <a:r>
              <a:rPr lang="en-IN" sz="2600" dirty="0"/>
              <a:t>Subgroups on Internet use include </a:t>
            </a:r>
          </a:p>
          <a:p>
            <a:pPr marL="457200" lvl="1" indent="0">
              <a:buNone/>
            </a:pPr>
            <a:r>
              <a:rPr lang="en-IN" sz="2600" dirty="0"/>
              <a:t>(1) cybersex addiction (viewing pornography); </a:t>
            </a:r>
          </a:p>
          <a:p>
            <a:pPr marL="457200" lvl="1" indent="0">
              <a:buNone/>
            </a:pPr>
            <a:r>
              <a:rPr lang="en-IN" sz="2600" dirty="0"/>
              <a:t>(2) cyber-relational addiction ( online relationships become more important than those in one's physical world); online gaming (gambling, stock trading), compulsive, debt-inducing shopping, and others; </a:t>
            </a:r>
          </a:p>
          <a:p>
            <a:pPr marL="457200" lvl="1" indent="0">
              <a:buNone/>
            </a:pPr>
            <a:r>
              <a:rPr lang="en-IN" sz="2600" dirty="0"/>
              <a:t>(3) information overload; </a:t>
            </a:r>
          </a:p>
          <a:p>
            <a:pPr marL="457200" lvl="1" indent="0">
              <a:buNone/>
            </a:pPr>
            <a:r>
              <a:rPr lang="en-IN" sz="2600" dirty="0"/>
              <a:t>(4) net compulsivity; and </a:t>
            </a:r>
          </a:p>
          <a:p>
            <a:pPr marL="457200" lvl="1" indent="0">
              <a:buNone/>
            </a:pPr>
            <a:r>
              <a:rPr lang="en-IN" sz="2600" dirty="0"/>
              <a:t>(5) computer (non-Internet) addiction (e.g., computer games). </a:t>
            </a:r>
          </a:p>
          <a:p>
            <a:pPr>
              <a:buFont typeface="Wingdings" panose="05000000000000000000" pitchFamily="2" charset="2"/>
              <a:buChar char="v"/>
            </a:pPr>
            <a:r>
              <a:rPr lang="en-IN" sz="2600" b="1" u="sng" dirty="0">
                <a:effectLst>
                  <a:outerShdw blurRad="38100" dist="38100" dir="2700000" algn="tl">
                    <a:srgbClr val="000000">
                      <a:alpha val="43137"/>
                    </a:srgbClr>
                  </a:outerShdw>
                </a:effectLst>
              </a:rPr>
              <a:t>Comorbidities:</a:t>
            </a:r>
          </a:p>
          <a:p>
            <a:pPr lvl="1"/>
            <a:r>
              <a:rPr lang="en-IN" sz="2600" dirty="0"/>
              <a:t>Depression, </a:t>
            </a:r>
          </a:p>
          <a:p>
            <a:pPr lvl="1"/>
            <a:r>
              <a:rPr lang="en-IN" sz="2600" dirty="0"/>
              <a:t>Bipolar disorder, </a:t>
            </a:r>
          </a:p>
          <a:p>
            <a:pPr lvl="1"/>
            <a:r>
              <a:rPr lang="en-IN" sz="2600" dirty="0"/>
              <a:t>Anxiety, </a:t>
            </a:r>
          </a:p>
          <a:p>
            <a:pPr lvl="1"/>
            <a:r>
              <a:rPr lang="en-IN" sz="2600" dirty="0"/>
              <a:t>Low self-esteem, or </a:t>
            </a:r>
          </a:p>
          <a:p>
            <a:pPr lvl="1"/>
            <a:r>
              <a:rPr lang="en-IN" sz="2600" dirty="0"/>
              <a:t>Addiction to substances</a:t>
            </a:r>
          </a:p>
          <a:p>
            <a:pPr>
              <a:buFont typeface="Wingdings" panose="05000000000000000000" pitchFamily="2" charset="2"/>
              <a:buChar char="v"/>
            </a:pPr>
            <a:r>
              <a:rPr lang="en-IN" sz="2600" b="1" u="sng" dirty="0">
                <a:effectLst>
                  <a:outerShdw blurRad="38100" dist="38100" dir="2700000" algn="tl">
                    <a:srgbClr val="000000">
                      <a:alpha val="43137"/>
                    </a:srgbClr>
                  </a:outerShdw>
                </a:effectLst>
              </a:rPr>
              <a:t>TREATMENT</a:t>
            </a:r>
            <a:r>
              <a:rPr lang="en-IN" sz="2600" dirty="0"/>
              <a:t>:</a:t>
            </a:r>
          </a:p>
          <a:p>
            <a:pPr lvl="1"/>
            <a:r>
              <a:rPr lang="en-IN" sz="2600" dirty="0"/>
              <a:t>Subset of Web pages offer a chance to evaluate one's Internet use as possibly pathological and offer both education and online </a:t>
            </a:r>
            <a:r>
              <a:rPr lang="en-IN" sz="2600" dirty="0" err="1"/>
              <a:t>counseling</a:t>
            </a:r>
            <a:r>
              <a:rPr lang="en-IN" sz="2600" dirty="0"/>
              <a:t>, with some urging face-to-face </a:t>
            </a:r>
            <a:r>
              <a:rPr lang="en-IN" sz="2600" dirty="0" err="1"/>
              <a:t>counseling</a:t>
            </a:r>
            <a:r>
              <a:rPr lang="en-IN" sz="2600" dirty="0"/>
              <a:t> as a way of becoming less involved with the Internet. </a:t>
            </a:r>
          </a:p>
          <a:p>
            <a:endParaRPr lang="en-IN" dirty="0"/>
          </a:p>
        </p:txBody>
      </p:sp>
    </p:spTree>
    <p:extLst>
      <p:ext uri="{BB962C8B-B14F-4D97-AF65-F5344CB8AC3E}">
        <p14:creationId xmlns:p14="http://schemas.microsoft.com/office/powerpoint/2010/main" val="38260621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1F7E9-E96C-40CF-8DA6-4F696DF48E12}"/>
              </a:ext>
            </a:extLst>
          </p:cNvPr>
          <p:cNvSpPr>
            <a:spLocks noGrp="1"/>
          </p:cNvSpPr>
          <p:nvPr>
            <p:ph type="title"/>
          </p:nvPr>
        </p:nvSpPr>
        <p:spPr/>
        <p:txBody>
          <a:bodyPr/>
          <a:lstStyle/>
          <a:p>
            <a:pPr algn="ctr"/>
            <a:r>
              <a:rPr lang="en-IN" b="1" u="sng" dirty="0">
                <a:effectLst>
                  <a:outerShdw blurRad="38100" dist="38100" dir="2700000" algn="tl">
                    <a:srgbClr val="000000">
                      <a:alpha val="43137"/>
                    </a:srgbClr>
                  </a:outerShdw>
                </a:effectLst>
              </a:rPr>
              <a:t>Mobile or Cell Phone Compulsion</a:t>
            </a:r>
          </a:p>
        </p:txBody>
      </p:sp>
      <p:sp>
        <p:nvSpPr>
          <p:cNvPr id="3" name="Content Placeholder 2">
            <a:extLst>
              <a:ext uri="{FF2B5EF4-FFF2-40B4-BE49-F238E27FC236}">
                <a16:creationId xmlns:a16="http://schemas.microsoft.com/office/drawing/2014/main" id="{682626D8-DEF1-4893-9B54-1C126EF53BCD}"/>
              </a:ext>
            </a:extLst>
          </p:cNvPr>
          <p:cNvSpPr>
            <a:spLocks noGrp="1"/>
          </p:cNvSpPr>
          <p:nvPr>
            <p:ph idx="1"/>
          </p:nvPr>
        </p:nvSpPr>
        <p:spPr/>
        <p:txBody>
          <a:bodyPr/>
          <a:lstStyle/>
          <a:p>
            <a:r>
              <a:rPr lang="en-IN" dirty="0"/>
              <a:t>Some persons compulsively use mobile phones to call others friends, acquaintances, or business associates. </a:t>
            </a:r>
          </a:p>
          <a:p>
            <a:r>
              <a:rPr lang="en-IN" dirty="0"/>
              <a:t>They justify their need to contact others by giving plausible reasons for calling; but underlying conflicts may be expressed in the </a:t>
            </a:r>
            <a:r>
              <a:rPr lang="en-IN" dirty="0" err="1"/>
              <a:t>behavior</a:t>
            </a:r>
            <a:r>
              <a:rPr lang="en-IN" dirty="0"/>
              <a:t>, such as fear of being alone, the need to satisfy unconscious dependency needs, or undoing a hostile wish toward a loved one, among others (e.g., "I just want to make sure you are OK.").</a:t>
            </a:r>
          </a:p>
        </p:txBody>
      </p:sp>
    </p:spTree>
    <p:extLst>
      <p:ext uri="{BB962C8B-B14F-4D97-AF65-F5344CB8AC3E}">
        <p14:creationId xmlns:p14="http://schemas.microsoft.com/office/powerpoint/2010/main" val="5233991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80B57-993B-4B38-9836-94FE6C501E98}"/>
              </a:ext>
            </a:extLst>
          </p:cNvPr>
          <p:cNvSpPr>
            <a:spLocks noGrp="1"/>
          </p:cNvSpPr>
          <p:nvPr>
            <p:ph type="title"/>
          </p:nvPr>
        </p:nvSpPr>
        <p:spPr>
          <a:xfrm>
            <a:off x="838200" y="133643"/>
            <a:ext cx="10515600" cy="943170"/>
          </a:xfrm>
        </p:spPr>
        <p:txBody>
          <a:bodyPr/>
          <a:lstStyle/>
          <a:p>
            <a:pPr algn="ctr"/>
            <a:r>
              <a:rPr lang="en-IN" b="1" u="sng" dirty="0">
                <a:effectLst>
                  <a:outerShdw blurRad="38100" dist="38100" dir="2700000" algn="tl">
                    <a:srgbClr val="000000">
                      <a:alpha val="43137"/>
                    </a:srgbClr>
                  </a:outerShdw>
                </a:effectLst>
              </a:rPr>
              <a:t>Repetitive Self-Mutilation</a:t>
            </a:r>
          </a:p>
        </p:txBody>
      </p:sp>
      <p:sp>
        <p:nvSpPr>
          <p:cNvPr id="3" name="Content Placeholder 2">
            <a:extLst>
              <a:ext uri="{FF2B5EF4-FFF2-40B4-BE49-F238E27FC236}">
                <a16:creationId xmlns:a16="http://schemas.microsoft.com/office/drawing/2014/main" id="{A044FF0B-6751-4529-ADAC-1B831154F650}"/>
              </a:ext>
            </a:extLst>
          </p:cNvPr>
          <p:cNvSpPr>
            <a:spLocks noGrp="1"/>
          </p:cNvSpPr>
          <p:nvPr>
            <p:ph idx="1"/>
          </p:nvPr>
        </p:nvSpPr>
        <p:spPr>
          <a:xfrm>
            <a:off x="253217" y="1076814"/>
            <a:ext cx="11690253" cy="5647544"/>
          </a:xfrm>
        </p:spPr>
        <p:txBody>
          <a:bodyPr>
            <a:normAutofit/>
          </a:bodyPr>
          <a:lstStyle/>
          <a:p>
            <a:endParaRPr lang="en-IN" dirty="0"/>
          </a:p>
          <a:p>
            <a:r>
              <a:rPr lang="en-IN" dirty="0"/>
              <a:t>Persons who repeatedly cut themselves or do damage to their bodies may do so in a compulsive manner. </a:t>
            </a:r>
          </a:p>
          <a:p>
            <a:r>
              <a:rPr lang="en-IN" dirty="0"/>
              <a:t>In all cases, another disorder will be found. </a:t>
            </a:r>
          </a:p>
          <a:p>
            <a:r>
              <a:rPr lang="en-IN" b="1" u="sng" dirty="0"/>
              <a:t>Parasuicidal </a:t>
            </a:r>
            <a:r>
              <a:rPr lang="en-IN" b="1" u="sng" dirty="0" err="1"/>
              <a:t>behavior</a:t>
            </a:r>
            <a:r>
              <a:rPr lang="en-IN" b="1" u="sng" dirty="0"/>
              <a:t> </a:t>
            </a:r>
            <a:r>
              <a:rPr lang="en-IN" dirty="0"/>
              <a:t>is common in </a:t>
            </a:r>
            <a:r>
              <a:rPr lang="en-IN" b="1" dirty="0"/>
              <a:t>borderline personality disorder</a:t>
            </a:r>
            <a:r>
              <a:rPr lang="en-IN" dirty="0"/>
              <a:t>. </a:t>
            </a:r>
          </a:p>
          <a:p>
            <a:r>
              <a:rPr lang="en-IN" dirty="0"/>
              <a:t>Compulsive body piercing or tattooing may be a symptom of a paraphilia or a depressive equivalent. </a:t>
            </a:r>
          </a:p>
        </p:txBody>
      </p:sp>
    </p:spTree>
    <p:extLst>
      <p:ext uri="{BB962C8B-B14F-4D97-AF65-F5344CB8AC3E}">
        <p14:creationId xmlns:p14="http://schemas.microsoft.com/office/powerpoint/2010/main" val="12093900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78FC3B-44D5-4FA7-8AC1-29AA890FA0E1}"/>
              </a:ext>
            </a:extLst>
          </p:cNvPr>
          <p:cNvSpPr>
            <a:spLocks noGrp="1"/>
          </p:cNvSpPr>
          <p:nvPr>
            <p:ph idx="1"/>
          </p:nvPr>
        </p:nvSpPr>
        <p:spPr>
          <a:xfrm>
            <a:off x="838200" y="522514"/>
            <a:ext cx="10515600" cy="5654449"/>
          </a:xfrm>
        </p:spPr>
        <p:txBody>
          <a:bodyPr>
            <a:normAutofit/>
          </a:bodyPr>
          <a:lstStyle/>
          <a:p>
            <a:r>
              <a:rPr lang="en-IN" dirty="0"/>
              <a:t>In DSM-5 there is a proposed diagnosis called "non-suicidal self injury" to refer to persons who repeatedly damage their bodies, who, however, do not wish to die, contrasted with those persons who harm themselves with true suicidal intent. </a:t>
            </a:r>
          </a:p>
          <a:p>
            <a:r>
              <a:rPr lang="en-IN" dirty="0"/>
              <a:t>There is secondary gain to this self-injurious </a:t>
            </a:r>
            <a:r>
              <a:rPr lang="en-IN" dirty="0" err="1"/>
              <a:t>behavior</a:t>
            </a:r>
            <a:r>
              <a:rPr lang="en-IN" dirty="0"/>
              <a:t> such as getting the attention of others, the so-called "cry for help," or obtaining relief from dysphoric states. </a:t>
            </a:r>
          </a:p>
          <a:p>
            <a:r>
              <a:rPr lang="en-IN" dirty="0"/>
              <a:t>It has been postulated that cutting the skin or inflicting bodily pain may release endorphins or raise dopamine levels in the brain, both of which contribute to a euthymic or elated mood, thus alleviating depressed states of mind in those who practice self-mutilation.</a:t>
            </a:r>
          </a:p>
          <a:p>
            <a:endParaRPr lang="en-IN" dirty="0"/>
          </a:p>
        </p:txBody>
      </p:sp>
    </p:spTree>
    <p:extLst>
      <p:ext uri="{BB962C8B-B14F-4D97-AF65-F5344CB8AC3E}">
        <p14:creationId xmlns:p14="http://schemas.microsoft.com/office/powerpoint/2010/main" val="3925851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30B2F-9CA6-4409-8682-406D69521281}"/>
              </a:ext>
            </a:extLst>
          </p:cNvPr>
          <p:cNvSpPr>
            <a:spLocks noGrp="1"/>
          </p:cNvSpPr>
          <p:nvPr>
            <p:ph type="title"/>
          </p:nvPr>
        </p:nvSpPr>
        <p:spPr>
          <a:xfrm>
            <a:off x="838200" y="253218"/>
            <a:ext cx="10515600" cy="900334"/>
          </a:xfrm>
        </p:spPr>
        <p:txBody>
          <a:bodyPr/>
          <a:lstStyle/>
          <a:p>
            <a:pPr algn="ctr"/>
            <a:r>
              <a:rPr lang="en-IN" b="1" u="sng" dirty="0">
                <a:effectLst>
                  <a:outerShdw blurRad="38100" dist="38100" dir="2700000" algn="tl">
                    <a:srgbClr val="000000">
                      <a:alpha val="43137"/>
                    </a:srgbClr>
                  </a:outerShdw>
                </a:effectLst>
              </a:rPr>
              <a:t>Compulsive Sexual </a:t>
            </a:r>
            <a:r>
              <a:rPr lang="en-IN" b="1" u="sng" dirty="0" err="1">
                <a:effectLst>
                  <a:outerShdw blurRad="38100" dist="38100" dir="2700000" algn="tl">
                    <a:srgbClr val="000000">
                      <a:alpha val="43137"/>
                    </a:srgbClr>
                  </a:outerShdw>
                </a:effectLst>
              </a:rPr>
              <a:t>Behavior</a:t>
            </a:r>
            <a:endParaRPr lang="en-IN" b="1" u="sng"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509C41D-1F92-4E26-A04B-52A43ECBD0EE}"/>
              </a:ext>
            </a:extLst>
          </p:cNvPr>
          <p:cNvSpPr>
            <a:spLocks noGrp="1"/>
          </p:cNvSpPr>
          <p:nvPr>
            <p:ph idx="1"/>
          </p:nvPr>
        </p:nvSpPr>
        <p:spPr>
          <a:xfrm>
            <a:off x="196948" y="1505242"/>
            <a:ext cx="11887200" cy="5099539"/>
          </a:xfrm>
        </p:spPr>
        <p:txBody>
          <a:bodyPr/>
          <a:lstStyle/>
          <a:p>
            <a:r>
              <a:rPr lang="en-IN" dirty="0"/>
              <a:t>Some persons repeatedly seek out sexual gratification, often in perverse ways (e.g., exhibitionism), they are unable to control their </a:t>
            </a:r>
            <a:r>
              <a:rPr lang="en-IN" dirty="0" err="1"/>
              <a:t>behavior</a:t>
            </a:r>
            <a:r>
              <a:rPr lang="en-IN" dirty="0"/>
              <a:t> and may not experience feelings of guilt after an episode of acting-out </a:t>
            </a:r>
            <a:r>
              <a:rPr lang="en-IN" dirty="0" err="1"/>
              <a:t>behavior</a:t>
            </a:r>
            <a:r>
              <a:rPr lang="en-IN" dirty="0"/>
              <a:t> called sexual addiction.</a:t>
            </a:r>
          </a:p>
          <a:p>
            <a:r>
              <a:rPr lang="en-IN" dirty="0"/>
              <a:t>Sex addiction refer to persons who compulsively seek out sexual experiences and whose </a:t>
            </a:r>
            <a:r>
              <a:rPr lang="en-IN" dirty="0" err="1"/>
              <a:t>behavior</a:t>
            </a:r>
            <a:r>
              <a:rPr lang="en-IN" dirty="0"/>
              <a:t> becomes impaired if they are unable to gratify their sexual impulses. </a:t>
            </a:r>
          </a:p>
          <a:p>
            <a:r>
              <a:rPr lang="en-IN" dirty="0"/>
              <a:t>The phenomenon of a person whose life revolves around sex-seeking </a:t>
            </a:r>
            <a:r>
              <a:rPr lang="en-IN" dirty="0" err="1"/>
              <a:t>behavior</a:t>
            </a:r>
            <a:r>
              <a:rPr lang="en-IN" dirty="0"/>
              <a:t> and activities, who spends an excessive amount of time in such </a:t>
            </a:r>
            <a:r>
              <a:rPr lang="en-IN" dirty="0" err="1"/>
              <a:t>behavior</a:t>
            </a:r>
            <a:r>
              <a:rPr lang="en-IN" dirty="0"/>
              <a:t>, and who often tries to stop such </a:t>
            </a:r>
            <a:r>
              <a:rPr lang="en-IN" dirty="0" err="1"/>
              <a:t>behavior</a:t>
            </a:r>
            <a:r>
              <a:rPr lang="en-IN" dirty="0"/>
              <a:t> but is unable to do so,</a:t>
            </a:r>
          </a:p>
          <a:p>
            <a:endParaRPr lang="en-IN" dirty="0"/>
          </a:p>
        </p:txBody>
      </p:sp>
    </p:spTree>
    <p:extLst>
      <p:ext uri="{BB962C8B-B14F-4D97-AF65-F5344CB8AC3E}">
        <p14:creationId xmlns:p14="http://schemas.microsoft.com/office/powerpoint/2010/main" val="4279891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D3FD7-CAC4-4F11-A3DA-34BCA4C70240}"/>
              </a:ext>
            </a:extLst>
          </p:cNvPr>
          <p:cNvSpPr>
            <a:spLocks noGrp="1"/>
          </p:cNvSpPr>
          <p:nvPr>
            <p:ph type="title"/>
          </p:nvPr>
        </p:nvSpPr>
        <p:spPr>
          <a:xfrm>
            <a:off x="641252" y="-141312"/>
            <a:ext cx="10515600" cy="1325563"/>
          </a:xfrm>
        </p:spPr>
        <p:txBody>
          <a:bodyPr/>
          <a:lstStyle/>
          <a:p>
            <a:pPr algn="ctr"/>
            <a:r>
              <a:rPr lang="en-IN" b="1" u="sng" dirty="0">
                <a:effectLst>
                  <a:outerShdw blurRad="38100" dist="38100" dir="2700000" algn="tl">
                    <a:srgbClr val="000000">
                      <a:alpha val="43137"/>
                    </a:srgbClr>
                  </a:outerShdw>
                </a:effectLst>
              </a:rPr>
              <a:t>Epidemiology</a:t>
            </a:r>
          </a:p>
        </p:txBody>
      </p:sp>
      <p:sp>
        <p:nvSpPr>
          <p:cNvPr id="3" name="Content Placeholder 2">
            <a:extLst>
              <a:ext uri="{FF2B5EF4-FFF2-40B4-BE49-F238E27FC236}">
                <a16:creationId xmlns:a16="http://schemas.microsoft.com/office/drawing/2014/main" id="{127CACAA-838F-4D12-A6ED-72346BB59BA1}"/>
              </a:ext>
            </a:extLst>
          </p:cNvPr>
          <p:cNvSpPr>
            <a:spLocks noGrp="1"/>
          </p:cNvSpPr>
          <p:nvPr>
            <p:ph idx="1"/>
          </p:nvPr>
        </p:nvSpPr>
        <p:spPr>
          <a:xfrm>
            <a:off x="239151" y="1184251"/>
            <a:ext cx="11830929" cy="5006781"/>
          </a:xfrm>
        </p:spPr>
        <p:txBody>
          <a:bodyPr/>
          <a:lstStyle/>
          <a:p>
            <a:r>
              <a:rPr lang="en-IN" dirty="0"/>
              <a:t>Intermittent explosive disorder is underreported. </a:t>
            </a:r>
          </a:p>
          <a:p>
            <a:r>
              <a:rPr lang="en-IN" dirty="0"/>
              <a:t>Disorder appears to be more common in men than in women. </a:t>
            </a:r>
          </a:p>
          <a:p>
            <a:r>
              <a:rPr lang="en-IN" dirty="0"/>
              <a:t>Men are likely to be found in correctional institutions and the women in psychiatric facilities. </a:t>
            </a:r>
          </a:p>
          <a:p>
            <a:r>
              <a:rPr lang="en-IN" dirty="0"/>
              <a:t>Evidence indicates that intermittent explosive disorder is more common in first-degree biological relatives of persons with the disorder than in the general population. </a:t>
            </a:r>
          </a:p>
          <a:p>
            <a:r>
              <a:rPr lang="en-IN" dirty="0"/>
              <a:t>Many factors other than a simple genetic explanation may be responsible.</a:t>
            </a:r>
          </a:p>
        </p:txBody>
      </p:sp>
    </p:spTree>
    <p:extLst>
      <p:ext uri="{BB962C8B-B14F-4D97-AF65-F5344CB8AC3E}">
        <p14:creationId xmlns:p14="http://schemas.microsoft.com/office/powerpoint/2010/main" val="9793969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58E584-BF21-4CA1-9049-18C105AC71DF}"/>
              </a:ext>
            </a:extLst>
          </p:cNvPr>
          <p:cNvSpPr>
            <a:spLocks noGrp="1"/>
          </p:cNvSpPr>
          <p:nvPr>
            <p:ph idx="1"/>
          </p:nvPr>
        </p:nvSpPr>
        <p:spPr>
          <a:xfrm>
            <a:off x="290184" y="984738"/>
            <a:ext cx="11498542" cy="5349863"/>
          </a:xfrm>
        </p:spPr>
        <p:txBody>
          <a:bodyPr>
            <a:normAutofit/>
          </a:bodyPr>
          <a:lstStyle/>
          <a:p>
            <a:r>
              <a:rPr lang="en-IN" dirty="0"/>
              <a:t>Such persons show repeated and increasingly frequent attempts to have a sexual experience, deprivation of which gives rise to symptoms of distress.</a:t>
            </a:r>
          </a:p>
          <a:p>
            <a:r>
              <a:rPr lang="en-IN" dirty="0"/>
              <a:t>Patient may have feelings of guilt and remorse after the act, these feelings do not suffice to prevent its recurrence. </a:t>
            </a:r>
          </a:p>
          <a:p>
            <a:r>
              <a:rPr lang="en-IN" dirty="0"/>
              <a:t>Patient may report that the need to act out is most severe during stressful periods or when angry, depressed, anxious, or otherwise dysphoric. </a:t>
            </a:r>
          </a:p>
          <a:p>
            <a:r>
              <a:rPr lang="en-IN" dirty="0"/>
              <a:t>Most acts culminate in a sexual orgasm. Eventually, the sexual activity interferes with the person's social, vocational, or marital life, which begins to deteriorate. </a:t>
            </a:r>
          </a:p>
        </p:txBody>
      </p:sp>
    </p:spTree>
    <p:extLst>
      <p:ext uri="{BB962C8B-B14F-4D97-AF65-F5344CB8AC3E}">
        <p14:creationId xmlns:p14="http://schemas.microsoft.com/office/powerpoint/2010/main" val="12800329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A6F5FF-7272-4E7F-9174-2B74229C5FAD}"/>
              </a:ext>
            </a:extLst>
          </p:cNvPr>
          <p:cNvPicPr>
            <a:picLocks noChangeAspect="1"/>
          </p:cNvPicPr>
          <p:nvPr/>
        </p:nvPicPr>
        <p:blipFill rotWithShape="1">
          <a:blip r:embed="rId2">
            <a:extLst>
              <a:ext uri="{28A0092B-C50C-407E-A947-70E740481C1C}">
                <a14:useLocalDpi xmlns:a14="http://schemas.microsoft.com/office/drawing/2010/main" val="0"/>
              </a:ext>
            </a:extLst>
          </a:blip>
          <a:srcRect r="4068"/>
          <a:stretch/>
        </p:blipFill>
        <p:spPr>
          <a:xfrm>
            <a:off x="1570342" y="287017"/>
            <a:ext cx="8670937" cy="6283966"/>
          </a:xfrm>
          <a:prstGeom prst="rect">
            <a:avLst/>
          </a:prstGeom>
        </p:spPr>
      </p:pic>
    </p:spTree>
    <p:extLst>
      <p:ext uri="{BB962C8B-B14F-4D97-AF65-F5344CB8AC3E}">
        <p14:creationId xmlns:p14="http://schemas.microsoft.com/office/powerpoint/2010/main" val="33439213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1CAFD9-6B15-401E-991F-47D2AE73B095}"/>
              </a:ext>
            </a:extLst>
          </p:cNvPr>
          <p:cNvSpPr>
            <a:spLocks noGrp="1"/>
          </p:cNvSpPr>
          <p:nvPr>
            <p:ph idx="1"/>
          </p:nvPr>
        </p:nvSpPr>
        <p:spPr>
          <a:xfrm>
            <a:off x="337625" y="576775"/>
            <a:ext cx="11310424" cy="5600188"/>
          </a:xfrm>
        </p:spPr>
        <p:txBody>
          <a:bodyPr>
            <a:normAutofit/>
          </a:bodyPr>
          <a:lstStyle/>
          <a:p>
            <a:r>
              <a:rPr lang="en-IN" b="1" u="sng" dirty="0"/>
              <a:t>Types of </a:t>
            </a:r>
            <a:r>
              <a:rPr lang="en-IN" b="1" u="sng" dirty="0" err="1"/>
              <a:t>Behavioral</a:t>
            </a:r>
            <a:r>
              <a:rPr lang="en-IN" b="1" u="sng" dirty="0"/>
              <a:t> Patterns</a:t>
            </a:r>
            <a:r>
              <a:rPr lang="en-IN" dirty="0"/>
              <a:t>:</a:t>
            </a:r>
          </a:p>
          <a:p>
            <a:pPr lvl="1"/>
            <a:r>
              <a:rPr lang="en-IN" dirty="0"/>
              <a:t>Paraphilias constitute the </a:t>
            </a:r>
            <a:r>
              <a:rPr lang="en-IN" dirty="0" err="1"/>
              <a:t>behavioral</a:t>
            </a:r>
            <a:r>
              <a:rPr lang="en-IN" dirty="0"/>
              <a:t> patterns most often found in the sex addict. </a:t>
            </a:r>
          </a:p>
          <a:p>
            <a:pPr lvl="1"/>
            <a:r>
              <a:rPr lang="en-IN" dirty="0"/>
              <a:t>Essential features of a paraphilia are recurrent, intense sexual urges or </a:t>
            </a:r>
            <a:r>
              <a:rPr lang="en-IN" dirty="0" err="1"/>
              <a:t>behaviors</a:t>
            </a:r>
            <a:r>
              <a:rPr lang="en-IN" dirty="0"/>
              <a:t>, including exhibitionism, fetishism, frotteurism, sadomasochism, cross-dressing, voyeurism, and </a:t>
            </a:r>
            <a:r>
              <a:rPr lang="en-IN" dirty="0" err="1"/>
              <a:t>pedophilia</a:t>
            </a:r>
            <a:r>
              <a:rPr lang="en-IN" dirty="0"/>
              <a:t>. </a:t>
            </a:r>
          </a:p>
          <a:p>
            <a:pPr lvl="1"/>
            <a:r>
              <a:rPr lang="en-IN" dirty="0"/>
              <a:t>Paraphilias are associated with clinically significant distress and almost invariably interfere with interpersonal relationships, and they often lead to legal complications. </a:t>
            </a:r>
          </a:p>
          <a:p>
            <a:pPr lvl="1"/>
            <a:r>
              <a:rPr lang="en-IN" dirty="0"/>
              <a:t>In addition to the paraphilias, sex addiction can also include </a:t>
            </a:r>
            <a:r>
              <a:rPr lang="en-IN" dirty="0" err="1"/>
              <a:t>behavior</a:t>
            </a:r>
            <a:r>
              <a:rPr lang="en-IN" dirty="0"/>
              <a:t> that is considered normal, such as coitus and masturbation, except that it is promiscuous and uncontrolled. </a:t>
            </a:r>
          </a:p>
          <a:p>
            <a:r>
              <a:rPr lang="en-IN" b="1" u="sng" dirty="0"/>
              <a:t>Comorbidities:</a:t>
            </a:r>
          </a:p>
          <a:p>
            <a:pPr lvl="1"/>
            <a:r>
              <a:rPr lang="en-IN" dirty="0"/>
              <a:t>In addition to the paraphilias that are often present, patient may have an associated major mood disorder or schizophrenia. </a:t>
            </a:r>
          </a:p>
          <a:p>
            <a:pPr lvl="1"/>
            <a:r>
              <a:rPr lang="en-IN" dirty="0"/>
              <a:t>Antisocial personality disorder and borderline personality disorder are common.</a:t>
            </a:r>
          </a:p>
          <a:p>
            <a:pPr lvl="1"/>
            <a:endParaRPr lang="en-IN" dirty="0"/>
          </a:p>
        </p:txBody>
      </p:sp>
    </p:spTree>
    <p:extLst>
      <p:ext uri="{BB962C8B-B14F-4D97-AF65-F5344CB8AC3E}">
        <p14:creationId xmlns:p14="http://schemas.microsoft.com/office/powerpoint/2010/main" val="27530865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3560C6-28D5-4C4F-98B1-46DBD0929976}"/>
              </a:ext>
            </a:extLst>
          </p:cNvPr>
          <p:cNvSpPr>
            <a:spLocks noGrp="1"/>
          </p:cNvSpPr>
          <p:nvPr>
            <p:ph idx="1"/>
          </p:nvPr>
        </p:nvSpPr>
        <p:spPr>
          <a:xfrm>
            <a:off x="253218" y="407963"/>
            <a:ext cx="11633982" cy="5769000"/>
          </a:xfrm>
        </p:spPr>
        <p:txBody>
          <a:bodyPr>
            <a:normAutofit/>
          </a:bodyPr>
          <a:lstStyle/>
          <a:p>
            <a:r>
              <a:rPr lang="en-IN" b="1" u="sng" dirty="0"/>
              <a:t>DON JUANISM</a:t>
            </a:r>
            <a:r>
              <a:rPr lang="en-IN" dirty="0"/>
              <a:t>:</a:t>
            </a:r>
          </a:p>
          <a:p>
            <a:pPr lvl="1"/>
            <a:r>
              <a:rPr lang="en-IN" dirty="0"/>
              <a:t>Some men who appear to be hypersexual, as manifested by their need to have many sexual encounters or conquests, use their sexual activities to mask deep feelings of inferiority. </a:t>
            </a:r>
          </a:p>
          <a:p>
            <a:pPr lvl="1"/>
            <a:r>
              <a:rPr lang="en-IN" dirty="0"/>
              <a:t>Some have unconscious homosexual impulses, which they deny by compulsive sexual contacts with women.</a:t>
            </a:r>
          </a:p>
          <a:p>
            <a:pPr lvl="1"/>
            <a:r>
              <a:rPr lang="en-IN" dirty="0"/>
              <a:t>After having sex, most Don Juans are no longer interested in the woman. </a:t>
            </a:r>
          </a:p>
          <a:p>
            <a:pPr lvl="1"/>
            <a:r>
              <a:rPr lang="en-IN" dirty="0"/>
              <a:t>Condition is sometimes referred to as satyriasis or sex addiction.</a:t>
            </a:r>
          </a:p>
          <a:p>
            <a:r>
              <a:rPr lang="en-IN" b="1" u="sng" dirty="0"/>
              <a:t>NYMPHOMANIA</a:t>
            </a:r>
            <a:r>
              <a:rPr lang="en-IN" dirty="0"/>
              <a:t>. </a:t>
            </a:r>
          </a:p>
          <a:p>
            <a:pPr lvl="1"/>
            <a:r>
              <a:rPr lang="en-IN" dirty="0"/>
              <a:t>Nymphomania signifies a woman's excessive or pathological desire for coitus. </a:t>
            </a:r>
          </a:p>
          <a:p>
            <a:pPr lvl="1"/>
            <a:r>
              <a:rPr lang="en-IN" dirty="0"/>
              <a:t>Woman often has an intense fear of losing love and, through her actions, attempts to satisfy her dependence needs rather than gratify her sexual impulses. </a:t>
            </a:r>
          </a:p>
          <a:p>
            <a:pPr lvl="1"/>
            <a:r>
              <a:rPr lang="en-IN" dirty="0"/>
              <a:t>This disorder is a form of sex addiction.</a:t>
            </a:r>
          </a:p>
          <a:p>
            <a:endParaRPr lang="en-IN" dirty="0"/>
          </a:p>
        </p:txBody>
      </p:sp>
    </p:spTree>
    <p:extLst>
      <p:ext uri="{BB962C8B-B14F-4D97-AF65-F5344CB8AC3E}">
        <p14:creationId xmlns:p14="http://schemas.microsoft.com/office/powerpoint/2010/main" val="41894797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9C7DB2-37C4-428F-B83D-F6882C3E3C8D}"/>
              </a:ext>
            </a:extLst>
          </p:cNvPr>
          <p:cNvSpPr>
            <a:spLocks noGrp="1"/>
          </p:cNvSpPr>
          <p:nvPr>
            <p:ph idx="1"/>
          </p:nvPr>
        </p:nvSpPr>
        <p:spPr>
          <a:xfrm>
            <a:off x="225083" y="351692"/>
            <a:ext cx="11676185" cy="6506308"/>
          </a:xfrm>
        </p:spPr>
        <p:txBody>
          <a:bodyPr>
            <a:normAutofit/>
          </a:bodyPr>
          <a:lstStyle/>
          <a:p>
            <a:r>
              <a:rPr lang="en-IN" sz="3600" b="1" u="sng" dirty="0"/>
              <a:t>Treatment</a:t>
            </a:r>
            <a:r>
              <a:rPr lang="en-IN" sz="3600" b="1" dirty="0"/>
              <a:t>:</a:t>
            </a:r>
          </a:p>
          <a:p>
            <a:pPr lvl="1"/>
            <a:endParaRPr lang="en-IN" sz="2800" dirty="0"/>
          </a:p>
          <a:p>
            <a:pPr lvl="1"/>
            <a:r>
              <a:rPr lang="en-IN" sz="2800" dirty="0"/>
              <a:t>Self-help groups based on the 12-step concept used in Alcoholics Anonymous (AA) have been used successfully with many sex addicts. They include such groups as Sexaholics Anonymous (SA), Sex and Love Addicts Anonymous (SLAA), and Sex Addicts Anonymous (SAA). </a:t>
            </a:r>
          </a:p>
          <a:p>
            <a:pPr lvl="1"/>
            <a:r>
              <a:rPr lang="en-IN" sz="2800" dirty="0"/>
              <a:t>Patients may enter an inpatient treatment unit when they lack sufficient motivation to control their </a:t>
            </a:r>
            <a:r>
              <a:rPr lang="en-IN" sz="2800" dirty="0" err="1"/>
              <a:t>behavior</a:t>
            </a:r>
            <a:r>
              <a:rPr lang="en-IN" sz="2800" dirty="0"/>
              <a:t> on an outpatient basis or may be a danger to themselves or others. </a:t>
            </a:r>
          </a:p>
          <a:p>
            <a:pPr lvl="1"/>
            <a:endParaRPr lang="en-IN" dirty="0"/>
          </a:p>
        </p:txBody>
      </p:sp>
    </p:spTree>
    <p:extLst>
      <p:ext uri="{BB962C8B-B14F-4D97-AF65-F5344CB8AC3E}">
        <p14:creationId xmlns:p14="http://schemas.microsoft.com/office/powerpoint/2010/main" val="42666884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9B1DB6-70B1-4334-9A6B-7E64E897B69E}"/>
              </a:ext>
            </a:extLst>
          </p:cNvPr>
          <p:cNvSpPr>
            <a:spLocks noGrp="1"/>
          </p:cNvSpPr>
          <p:nvPr>
            <p:ph idx="1"/>
          </p:nvPr>
        </p:nvSpPr>
        <p:spPr>
          <a:xfrm>
            <a:off x="838200" y="468086"/>
            <a:ext cx="10515600" cy="5708877"/>
          </a:xfrm>
        </p:spPr>
        <p:txBody>
          <a:bodyPr>
            <a:normAutofit lnSpcReduction="10000"/>
          </a:bodyPr>
          <a:lstStyle/>
          <a:p>
            <a:pPr lvl="1"/>
            <a:r>
              <a:rPr lang="en-IN" sz="3200" b="1" u="sng" dirty="0"/>
              <a:t>Psychotherapy</a:t>
            </a:r>
            <a:r>
              <a:rPr lang="en-IN" sz="2800" dirty="0"/>
              <a:t>:</a:t>
            </a:r>
          </a:p>
          <a:p>
            <a:pPr lvl="2">
              <a:buFontTx/>
              <a:buChar char="-"/>
            </a:pPr>
            <a:r>
              <a:rPr lang="en-IN" sz="2400" u="sng" dirty="0"/>
              <a:t>Insight-oriented psychotherapy </a:t>
            </a:r>
            <a:r>
              <a:rPr lang="en-IN" sz="2400" dirty="0"/>
              <a:t>may help patients understand the dynamics of their </a:t>
            </a:r>
            <a:r>
              <a:rPr lang="en-IN" sz="2400" dirty="0" err="1"/>
              <a:t>behavioral</a:t>
            </a:r>
            <a:r>
              <a:rPr lang="en-IN" sz="2400" dirty="0"/>
              <a:t> patterns. </a:t>
            </a:r>
          </a:p>
          <a:p>
            <a:pPr lvl="2">
              <a:buFontTx/>
              <a:buChar char="-"/>
            </a:pPr>
            <a:r>
              <a:rPr lang="en-IN" sz="2400" u="sng" dirty="0"/>
              <a:t>Supportive psychotherapy </a:t>
            </a:r>
            <a:r>
              <a:rPr lang="en-IN" sz="2400" dirty="0"/>
              <a:t>can help repair the interpersonal, social, or occupational damage that occurs. </a:t>
            </a:r>
          </a:p>
          <a:p>
            <a:pPr lvl="2">
              <a:buFontTx/>
              <a:buChar char="-"/>
            </a:pPr>
            <a:r>
              <a:rPr lang="en-IN" sz="2400" u="sng" dirty="0"/>
              <a:t>Cognitive </a:t>
            </a:r>
            <a:r>
              <a:rPr lang="en-IN" sz="2400" u="sng" dirty="0" err="1"/>
              <a:t>behavioral</a:t>
            </a:r>
            <a:r>
              <a:rPr lang="en-IN" sz="2400" u="sng" dirty="0"/>
              <a:t> therapy </a:t>
            </a:r>
            <a:r>
              <a:rPr lang="en-IN" sz="2400" dirty="0"/>
              <a:t>helps the patient recognize dysphoric states that precipitate sexual acting out. </a:t>
            </a:r>
          </a:p>
          <a:p>
            <a:pPr lvl="2">
              <a:buFontTx/>
              <a:buChar char="-"/>
            </a:pPr>
            <a:r>
              <a:rPr lang="en-IN" sz="2400" u="sng" dirty="0"/>
              <a:t>Marital therapy or couples therapy </a:t>
            </a:r>
            <a:r>
              <a:rPr lang="en-IN" sz="2400" dirty="0"/>
              <a:t>can help the patient regain self-esteem, which is severely impaired by the time a treatment program is begun. </a:t>
            </a:r>
          </a:p>
          <a:p>
            <a:pPr marL="1371600" lvl="3" indent="0">
              <a:buNone/>
            </a:pPr>
            <a:r>
              <a:rPr lang="en-IN" sz="2000" dirty="0"/>
              <a:t>It is also helpful to the partners who need assistance in understanding the disease and dealing with their own complex reactions to the situation. </a:t>
            </a:r>
          </a:p>
          <a:p>
            <a:pPr lvl="2">
              <a:buFontTx/>
              <a:buChar char="-"/>
            </a:pPr>
            <a:r>
              <a:rPr lang="en-IN" sz="2400" dirty="0"/>
              <a:t>Finally, psychotherapy may be of help in the treatment of any associated psychiatric disorder.</a:t>
            </a:r>
          </a:p>
          <a:p>
            <a:endParaRPr lang="en-IN" dirty="0"/>
          </a:p>
        </p:txBody>
      </p:sp>
    </p:spTree>
    <p:extLst>
      <p:ext uri="{BB962C8B-B14F-4D97-AF65-F5344CB8AC3E}">
        <p14:creationId xmlns:p14="http://schemas.microsoft.com/office/powerpoint/2010/main" val="18682579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71EFFE-F943-4498-B43C-1B3CDAD7EA0F}"/>
              </a:ext>
            </a:extLst>
          </p:cNvPr>
          <p:cNvSpPr>
            <a:spLocks noGrp="1"/>
          </p:cNvSpPr>
          <p:nvPr>
            <p:ph idx="1"/>
          </p:nvPr>
        </p:nvSpPr>
        <p:spPr>
          <a:xfrm>
            <a:off x="295422" y="393895"/>
            <a:ext cx="11690252" cy="5783068"/>
          </a:xfrm>
        </p:spPr>
        <p:txBody>
          <a:bodyPr>
            <a:normAutofit/>
          </a:bodyPr>
          <a:lstStyle/>
          <a:p>
            <a:r>
              <a:rPr lang="en-IN" b="1" u="sng" dirty="0"/>
              <a:t>Pharmacotherapy:</a:t>
            </a:r>
          </a:p>
          <a:p>
            <a:pPr lvl="1">
              <a:buFontTx/>
              <a:buChar char="-"/>
            </a:pPr>
            <a:r>
              <a:rPr lang="en-IN" dirty="0"/>
              <a:t>Pharmacotherapy is of use in the treatment of associated psychiatric disorders, such as major depressive disorders and schizophrenia. </a:t>
            </a:r>
          </a:p>
          <a:p>
            <a:pPr lvl="1">
              <a:buFontTx/>
              <a:buChar char="-"/>
            </a:pPr>
            <a:r>
              <a:rPr lang="en-IN" dirty="0"/>
              <a:t>Certain medications may be of use in treating sex addiction, however, because of their specific effects on reducing the sex drive. </a:t>
            </a:r>
          </a:p>
          <a:p>
            <a:pPr lvl="1">
              <a:buFontTx/>
              <a:buChar char="-"/>
            </a:pPr>
            <a:r>
              <a:rPr lang="en-IN" u="sng" dirty="0"/>
              <a:t>SSRIs</a:t>
            </a:r>
            <a:r>
              <a:rPr lang="en-IN" dirty="0"/>
              <a:t> reduce libido in some persons, a side effect that is used therapeutically. </a:t>
            </a:r>
          </a:p>
          <a:p>
            <a:pPr lvl="1">
              <a:buFontTx/>
              <a:buChar char="-"/>
            </a:pPr>
            <a:r>
              <a:rPr lang="en-IN" dirty="0"/>
              <a:t>Compulsive masturbation is an example of a </a:t>
            </a:r>
            <a:r>
              <a:rPr lang="en-IN" dirty="0" err="1"/>
              <a:t>behavioral</a:t>
            </a:r>
            <a:r>
              <a:rPr lang="en-IN" dirty="0"/>
              <a:t> pattern that may benefit from such medication. </a:t>
            </a:r>
          </a:p>
          <a:p>
            <a:pPr lvl="1">
              <a:buFontTx/>
              <a:buChar char="-"/>
            </a:pPr>
            <a:r>
              <a:rPr lang="en-IN" u="sng" dirty="0"/>
              <a:t>Medroxyprogesterone acetate</a:t>
            </a:r>
            <a:r>
              <a:rPr lang="en-IN" dirty="0"/>
              <a:t> diminishes libido in men and makes it easier to control sexually addictive </a:t>
            </a:r>
            <a:r>
              <a:rPr lang="en-IN" dirty="0" err="1"/>
              <a:t>behavior</a:t>
            </a:r>
            <a:r>
              <a:rPr lang="en-IN" dirty="0"/>
              <a:t>. </a:t>
            </a:r>
          </a:p>
          <a:p>
            <a:pPr lvl="1">
              <a:buFontTx/>
              <a:buChar char="-"/>
            </a:pPr>
            <a:r>
              <a:rPr lang="en-IN" dirty="0"/>
              <a:t>Antiandrogenic agents ( cyproterone acetate) are not available in the United States but are used in Europe with varying success. Use of the antiandrogenic medications is controversial, and objected to by clinicians who see it a chemical castration and believe that is an inappropriate treatment approach.</a:t>
            </a:r>
          </a:p>
        </p:txBody>
      </p:sp>
    </p:spTree>
    <p:extLst>
      <p:ext uri="{BB962C8B-B14F-4D97-AF65-F5344CB8AC3E}">
        <p14:creationId xmlns:p14="http://schemas.microsoft.com/office/powerpoint/2010/main" val="10388949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32922-FF33-47B6-8650-1D25F7592851}"/>
              </a:ext>
            </a:extLst>
          </p:cNvPr>
          <p:cNvSpPr>
            <a:spLocks noGrp="1"/>
          </p:cNvSpPr>
          <p:nvPr>
            <p:ph type="ctrTitle"/>
          </p:nvPr>
        </p:nvSpPr>
        <p:spPr/>
        <p:txBody>
          <a:bodyPr/>
          <a:lstStyle/>
          <a:p>
            <a:r>
              <a:rPr lang="en-IN" dirty="0"/>
              <a:t>THANK YOU</a:t>
            </a:r>
            <a:br>
              <a:rPr lang="en-IN" dirty="0"/>
            </a:br>
            <a:endParaRPr lang="en-IN" dirty="0"/>
          </a:p>
        </p:txBody>
      </p:sp>
    </p:spTree>
    <p:extLst>
      <p:ext uri="{BB962C8B-B14F-4D97-AF65-F5344CB8AC3E}">
        <p14:creationId xmlns:p14="http://schemas.microsoft.com/office/powerpoint/2010/main" val="3461164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2E7E9E-578C-4EBC-A75A-D9F7613E2CFE}"/>
              </a:ext>
            </a:extLst>
          </p:cNvPr>
          <p:cNvSpPr>
            <a:spLocks noGrp="1"/>
          </p:cNvSpPr>
          <p:nvPr>
            <p:ph idx="1"/>
          </p:nvPr>
        </p:nvSpPr>
        <p:spPr>
          <a:xfrm>
            <a:off x="393895" y="239152"/>
            <a:ext cx="11366696" cy="5937812"/>
          </a:xfrm>
        </p:spPr>
        <p:txBody>
          <a:bodyPr>
            <a:normAutofit fontScale="92500" lnSpcReduction="10000"/>
          </a:bodyPr>
          <a:lstStyle/>
          <a:p>
            <a:pPr marL="0" indent="0" algn="ctr">
              <a:buNone/>
            </a:pPr>
            <a:r>
              <a:rPr lang="en-IN" sz="3600" b="1" u="sng" dirty="0">
                <a:effectLst>
                  <a:outerShdw blurRad="38100" dist="38100" dir="2700000" algn="tl">
                    <a:srgbClr val="000000">
                      <a:alpha val="43137"/>
                    </a:srgbClr>
                  </a:outerShdw>
                </a:effectLst>
              </a:rPr>
              <a:t>Comorbidity</a:t>
            </a:r>
            <a:endParaRPr lang="en-IN" b="1" u="sng" dirty="0">
              <a:effectLst>
                <a:outerShdw blurRad="38100" dist="38100" dir="2700000" algn="tl">
                  <a:srgbClr val="000000">
                    <a:alpha val="43137"/>
                  </a:srgbClr>
                </a:outerShdw>
              </a:effectLst>
            </a:endParaRPr>
          </a:p>
          <a:p>
            <a:r>
              <a:rPr lang="en-IN" dirty="0"/>
              <a:t>High rates of fire setting in patients with intermittent explosive disorder have been reported. </a:t>
            </a:r>
          </a:p>
          <a:p>
            <a:r>
              <a:rPr lang="en-IN" dirty="0"/>
              <a:t>Other disorders of impulse control and substance use and mood, anxiety, and eating disorders have also been associated with intermittent explosive disorder.</a:t>
            </a:r>
          </a:p>
          <a:p>
            <a:pPr marL="0" indent="0" algn="ctr">
              <a:buNone/>
            </a:pPr>
            <a:endParaRPr lang="en-IN" sz="3600" b="1" u="sng" dirty="0">
              <a:effectLst>
                <a:outerShdw blurRad="38100" dist="38100" dir="2700000" algn="tl">
                  <a:srgbClr val="000000">
                    <a:alpha val="43137"/>
                  </a:srgbClr>
                </a:outerShdw>
              </a:effectLst>
            </a:endParaRPr>
          </a:p>
          <a:p>
            <a:pPr marL="0" indent="0" algn="ctr">
              <a:buNone/>
            </a:pPr>
            <a:r>
              <a:rPr lang="en-IN" sz="3600" b="1" u="sng" dirty="0">
                <a:effectLst>
                  <a:outerShdw blurRad="38100" dist="38100" dir="2700000" algn="tl">
                    <a:srgbClr val="000000">
                      <a:alpha val="43137"/>
                    </a:srgbClr>
                  </a:outerShdw>
                </a:effectLst>
              </a:rPr>
              <a:t>Etiology</a:t>
            </a:r>
          </a:p>
          <a:p>
            <a:pPr>
              <a:buFont typeface="Wingdings" panose="05000000000000000000" pitchFamily="2" charset="2"/>
              <a:buChar char="q"/>
            </a:pPr>
            <a:r>
              <a:rPr lang="en-IN" sz="3200" dirty="0"/>
              <a:t>Psychodynamic Factors. </a:t>
            </a:r>
          </a:p>
          <a:p>
            <a:pPr lvl="1"/>
            <a:r>
              <a:rPr lang="en-IN" sz="2800" dirty="0"/>
              <a:t>Psychoanalysts have suggested that explosive outbursts occur as a </a:t>
            </a:r>
            <a:r>
              <a:rPr lang="en-IN" sz="2800" dirty="0" err="1"/>
              <a:t>defense</a:t>
            </a:r>
            <a:r>
              <a:rPr lang="en-IN" sz="2800" dirty="0"/>
              <a:t> against narcissistic injurious events. </a:t>
            </a:r>
          </a:p>
          <a:p>
            <a:pPr lvl="1"/>
            <a:r>
              <a:rPr lang="en-IN" sz="2800" dirty="0"/>
              <a:t>Rage outbursts serve as interpersonal distance and protect against any further narcissistic injury.</a:t>
            </a:r>
          </a:p>
          <a:p>
            <a:pPr marL="457200" lvl="1" indent="0">
              <a:buNone/>
            </a:pPr>
            <a:endParaRPr lang="en-IN" dirty="0"/>
          </a:p>
          <a:p>
            <a:pPr marL="0" indent="0" algn="ctr">
              <a:buNone/>
            </a:pPr>
            <a:endParaRPr lang="en-IN" sz="3600" dirty="0"/>
          </a:p>
        </p:txBody>
      </p:sp>
    </p:spTree>
    <p:extLst>
      <p:ext uri="{BB962C8B-B14F-4D97-AF65-F5344CB8AC3E}">
        <p14:creationId xmlns:p14="http://schemas.microsoft.com/office/powerpoint/2010/main" val="2080367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5A9716-460F-499A-A18F-79240F027AA2}"/>
              </a:ext>
            </a:extLst>
          </p:cNvPr>
          <p:cNvSpPr>
            <a:spLocks noGrp="1"/>
          </p:cNvSpPr>
          <p:nvPr>
            <p:ph idx="1"/>
          </p:nvPr>
        </p:nvSpPr>
        <p:spPr>
          <a:xfrm>
            <a:off x="379828" y="379828"/>
            <a:ext cx="11226018" cy="6246055"/>
          </a:xfrm>
        </p:spPr>
        <p:txBody>
          <a:bodyPr>
            <a:normAutofit/>
          </a:bodyPr>
          <a:lstStyle/>
          <a:p>
            <a:pPr>
              <a:buFont typeface="Wingdings" panose="05000000000000000000" pitchFamily="2" charset="2"/>
              <a:buChar char="q"/>
            </a:pPr>
            <a:r>
              <a:rPr lang="en-IN" sz="3200" b="1" u="sng" dirty="0"/>
              <a:t>Psychosocial Factors</a:t>
            </a:r>
            <a:r>
              <a:rPr lang="en-IN" u="sng" dirty="0"/>
              <a:t>. </a:t>
            </a:r>
          </a:p>
          <a:p>
            <a:pPr lvl="1"/>
            <a:r>
              <a:rPr lang="en-IN" sz="3200" dirty="0"/>
              <a:t>Typical patients have been described as physically large, but dependent, men whose sense of masculine identity is poor. </a:t>
            </a:r>
          </a:p>
          <a:p>
            <a:pPr lvl="1"/>
            <a:r>
              <a:rPr lang="en-IN" sz="3200" dirty="0"/>
              <a:t>A sense of being useless and impotent or of being unable to change the environment often precedes an episode of physical violence, and a high level of anxiety, guilt, and depression usually follows an episode. </a:t>
            </a:r>
          </a:p>
          <a:p>
            <a:pPr lvl="1"/>
            <a:r>
              <a:rPr lang="en-IN" sz="3200" dirty="0"/>
              <a:t>An </a:t>
            </a:r>
            <a:r>
              <a:rPr lang="en-IN" sz="3200" dirty="0" err="1"/>
              <a:t>unfavorable</a:t>
            </a:r>
            <a:r>
              <a:rPr lang="en-IN" sz="3200" dirty="0"/>
              <a:t> childhood environment often filled with alcohol dependence, beatings, and threats to life is usual in these patients</a:t>
            </a:r>
            <a:r>
              <a:rPr lang="en-IN" dirty="0"/>
              <a:t>. </a:t>
            </a:r>
          </a:p>
          <a:p>
            <a:endParaRPr lang="en-IN" dirty="0"/>
          </a:p>
        </p:txBody>
      </p:sp>
    </p:spTree>
    <p:extLst>
      <p:ext uri="{BB962C8B-B14F-4D97-AF65-F5344CB8AC3E}">
        <p14:creationId xmlns:p14="http://schemas.microsoft.com/office/powerpoint/2010/main" val="2953970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17979-6513-416B-9FA2-6F65757AEE54}"/>
              </a:ext>
            </a:extLst>
          </p:cNvPr>
          <p:cNvSpPr>
            <a:spLocks noGrp="1"/>
          </p:cNvSpPr>
          <p:nvPr>
            <p:ph idx="1"/>
          </p:nvPr>
        </p:nvSpPr>
        <p:spPr>
          <a:xfrm>
            <a:off x="838200" y="707571"/>
            <a:ext cx="10515600" cy="5469392"/>
          </a:xfrm>
        </p:spPr>
        <p:txBody>
          <a:bodyPr>
            <a:normAutofit fontScale="92500" lnSpcReduction="10000"/>
          </a:bodyPr>
          <a:lstStyle/>
          <a:p>
            <a:pPr lvl="1"/>
            <a:r>
              <a:rPr lang="en-IN" sz="2800" u="sng" dirty="0"/>
              <a:t>Predisposing factors </a:t>
            </a:r>
            <a:r>
              <a:rPr lang="en-IN" sz="2800" dirty="0"/>
              <a:t>in infancy and childhood include perinatal trauma, infantile seizures, head trauma, encephalitis, minimal brain dysfunction, and hyperactivity.</a:t>
            </a:r>
          </a:p>
          <a:p>
            <a:pPr lvl="1"/>
            <a:r>
              <a:rPr lang="en-IN" sz="2800" dirty="0"/>
              <a:t>Investigators who have concentrated on psychogenesis as causing episodic explosiveness have stressed identification with assaultive parental figures as symbols of the target for violence. </a:t>
            </a:r>
          </a:p>
          <a:p>
            <a:pPr lvl="1"/>
            <a:r>
              <a:rPr lang="en-IN" sz="2800" dirty="0"/>
              <a:t>Early frustration, oppression, and hostility have been noted as predisposing factors. </a:t>
            </a:r>
          </a:p>
          <a:p>
            <a:pPr lvl="1"/>
            <a:r>
              <a:rPr lang="en-IN" sz="2800" dirty="0"/>
              <a:t>Situations that are directly or symbolically reminiscent of early deprivations (e.g., persons who directly or indirectly evoke the image of the frustrating parent) become targets for destructive hostility. </a:t>
            </a:r>
          </a:p>
          <a:p>
            <a:endParaRPr lang="en-IN" dirty="0"/>
          </a:p>
        </p:txBody>
      </p:sp>
    </p:spTree>
    <p:extLst>
      <p:ext uri="{BB962C8B-B14F-4D97-AF65-F5344CB8AC3E}">
        <p14:creationId xmlns:p14="http://schemas.microsoft.com/office/powerpoint/2010/main" val="2564274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25755E-6EBD-4AF6-8F10-40735E86CEAB}"/>
              </a:ext>
            </a:extLst>
          </p:cNvPr>
          <p:cNvSpPr>
            <a:spLocks noGrp="1"/>
          </p:cNvSpPr>
          <p:nvPr>
            <p:ph idx="1"/>
          </p:nvPr>
        </p:nvSpPr>
        <p:spPr>
          <a:xfrm>
            <a:off x="337625" y="295422"/>
            <a:ext cx="11310424" cy="6358596"/>
          </a:xfrm>
        </p:spPr>
        <p:txBody>
          <a:bodyPr>
            <a:normAutofit fontScale="92500"/>
          </a:bodyPr>
          <a:lstStyle/>
          <a:p>
            <a:pPr>
              <a:buFont typeface="Wingdings" panose="05000000000000000000" pitchFamily="2" charset="2"/>
              <a:buChar char="q"/>
            </a:pPr>
            <a:r>
              <a:rPr lang="en-IN" sz="3200" dirty="0"/>
              <a:t>Biological Factors. </a:t>
            </a:r>
          </a:p>
          <a:p>
            <a:pPr lvl="1"/>
            <a:r>
              <a:rPr lang="en-IN" sz="2800" dirty="0"/>
              <a:t>Study suggest that disordered brain physiology, particularly in the limbic system, is involved in most cases of episodic violence. </a:t>
            </a:r>
          </a:p>
          <a:p>
            <a:pPr lvl="1"/>
            <a:r>
              <a:rPr lang="en-IN" sz="2800" dirty="0"/>
              <a:t>Compelling evidence indicates that serotonergic neurons mediate </a:t>
            </a:r>
            <a:r>
              <a:rPr lang="en-IN" sz="2800" dirty="0" err="1"/>
              <a:t>behavioral</a:t>
            </a:r>
            <a:r>
              <a:rPr lang="en-IN" sz="2800" dirty="0"/>
              <a:t> inhibition. </a:t>
            </a:r>
          </a:p>
          <a:p>
            <a:pPr marL="914400" lvl="2" indent="0">
              <a:buNone/>
            </a:pPr>
            <a:r>
              <a:rPr lang="en-IN" sz="2400" dirty="0"/>
              <a:t>Decreased serotonergic transmission, which can be induced by inhibiting serotonin synthesis or by antagonizing its effects, decreases the effect of punishment as a deterrent to </a:t>
            </a:r>
            <a:r>
              <a:rPr lang="en-IN" sz="2400" dirty="0" err="1"/>
              <a:t>behavior</a:t>
            </a:r>
            <a:r>
              <a:rPr lang="en-IN" sz="2400" dirty="0"/>
              <a:t>. </a:t>
            </a:r>
          </a:p>
          <a:p>
            <a:pPr marL="914400" lvl="2" indent="0">
              <a:buNone/>
            </a:pPr>
            <a:r>
              <a:rPr lang="en-IN" sz="2400" dirty="0"/>
              <a:t>Restoration of serotonin activity, by administering serotonin precursors such as L-tryptophan or drugs that increase synaptic serotonin levels, restores the </a:t>
            </a:r>
            <a:r>
              <a:rPr lang="en-IN" sz="2400" dirty="0" err="1"/>
              <a:t>behavioral</a:t>
            </a:r>
            <a:r>
              <a:rPr lang="en-IN" sz="2400" dirty="0"/>
              <a:t> effect of punishment. </a:t>
            </a:r>
          </a:p>
          <a:p>
            <a:pPr marL="914400" lvl="2" indent="0">
              <a:buNone/>
            </a:pPr>
            <a:r>
              <a:rPr lang="en-IN" sz="2400" dirty="0"/>
              <a:t>Restoring serotonergic activity by administration of L-tryptophan or drugs that increase synaptic serotonergic levels appears to restore control of episodic violent tendencies. </a:t>
            </a:r>
          </a:p>
        </p:txBody>
      </p:sp>
    </p:spTree>
    <p:extLst>
      <p:ext uri="{BB962C8B-B14F-4D97-AF65-F5344CB8AC3E}">
        <p14:creationId xmlns:p14="http://schemas.microsoft.com/office/powerpoint/2010/main" val="28458989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293</TotalTime>
  <Words>5142</Words>
  <Application>Microsoft Office PowerPoint</Application>
  <PresentationFormat>Widescreen</PresentationFormat>
  <Paragraphs>360</Paragraphs>
  <Slides>57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vt:lpstr>
      <vt:lpstr>Calibri</vt:lpstr>
      <vt:lpstr>Courier New</vt:lpstr>
      <vt:lpstr>Tw Cen MT</vt:lpstr>
      <vt:lpstr>Wingdings</vt:lpstr>
      <vt:lpstr>Circuit</vt:lpstr>
      <vt:lpstr>Intermittent Explosive Disorder</vt:lpstr>
      <vt:lpstr>Introduction</vt:lpstr>
      <vt:lpstr>PowerPoint Presentation</vt:lpstr>
      <vt:lpstr>PowerPoint Presentation</vt:lpstr>
      <vt:lpstr>Epidemiology</vt:lpstr>
      <vt:lpstr>PowerPoint Presentation</vt:lpstr>
      <vt:lpstr>PowerPoint Presentation</vt:lpstr>
      <vt:lpstr>PowerPoint Presentation</vt:lpstr>
      <vt:lpstr>PowerPoint Presentation</vt:lpstr>
      <vt:lpstr>PowerPoint Presentation</vt:lpstr>
      <vt:lpstr>Diagnosis and Clinical Features </vt:lpstr>
      <vt:lpstr>PowerPoint Presentation</vt:lpstr>
      <vt:lpstr>Physical Findings &amp; Laboratory Examination</vt:lpstr>
      <vt:lpstr>Differential Diagnosis</vt:lpstr>
      <vt:lpstr>PowerPoint Presentation</vt:lpstr>
      <vt:lpstr>Course &amp; Prognosis</vt:lpstr>
      <vt:lpstr>Treatment</vt:lpstr>
      <vt:lpstr>PowerPoint Presentation</vt:lpstr>
      <vt:lpstr>PowerPoint Presentation</vt:lpstr>
      <vt:lpstr>PYROMANIA</vt:lpstr>
      <vt:lpstr>Epidemiology</vt:lpstr>
      <vt:lpstr>Comorbidity</vt:lpstr>
      <vt:lpstr>PowerPoint Presentation</vt:lpstr>
      <vt:lpstr>Etiology</vt:lpstr>
      <vt:lpstr>PowerPoint Presentation</vt:lpstr>
      <vt:lpstr>Diagnosis and Clinical Features</vt:lpstr>
      <vt:lpstr>Differential Diagnosis</vt:lpstr>
      <vt:lpstr>Course and Prognosis</vt:lpstr>
      <vt:lpstr>Treatment</vt:lpstr>
      <vt:lpstr>KLEPTOMANIA</vt:lpstr>
      <vt:lpstr>PowerPoint Presentation</vt:lpstr>
      <vt:lpstr>PowerPoint Presentation</vt:lpstr>
      <vt:lpstr>Etiology</vt:lpstr>
      <vt:lpstr>PowerPoint Presentation</vt:lpstr>
      <vt:lpstr>PowerPoint Presentation</vt:lpstr>
      <vt:lpstr>PowerPoint Presentation</vt:lpstr>
      <vt:lpstr>PowerPoint Presentation</vt:lpstr>
      <vt:lpstr>Differential Diagnosis</vt:lpstr>
      <vt:lpstr>PowerPoint Presentation</vt:lpstr>
      <vt:lpstr>Course and Prognosis</vt:lpstr>
      <vt:lpstr>PowerPoint Presentation</vt:lpstr>
      <vt:lpstr>Treatment</vt:lpstr>
      <vt:lpstr>Internet Compulsion/ Internet Addiction</vt:lpstr>
      <vt:lpstr>PowerPoint Presentation</vt:lpstr>
      <vt:lpstr>PowerPoint Presentation</vt:lpstr>
      <vt:lpstr>Mobile or Cell Phone Compulsion</vt:lpstr>
      <vt:lpstr>Repetitive Self-Mutilation</vt:lpstr>
      <vt:lpstr>PowerPoint Presentation</vt:lpstr>
      <vt:lpstr>Compulsive Sexual Behavior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Intermittent Explosive Disorder</dc:title>
  <dc:creator>Jahnavi Bhatt</dc:creator>
  <cp:lastModifiedBy>Apoorva Bang</cp:lastModifiedBy>
  <cp:revision>17</cp:revision>
  <cp:lastPrinted>2022-02-16T14:43:40Z</cp:lastPrinted>
  <dcterms:created xsi:type="dcterms:W3CDTF">2022-02-10T09:29:37Z</dcterms:created>
  <dcterms:modified xsi:type="dcterms:W3CDTF">2022-04-29T05:53:14Z</dcterms:modified>
</cp:coreProperties>
</file>