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9" r:id="rId4"/>
    <p:sldId id="263" r:id="rId5"/>
    <p:sldId id="264" r:id="rId6"/>
    <p:sldId id="306" r:id="rId7"/>
    <p:sldId id="265" r:id="rId8"/>
    <p:sldId id="307" r:id="rId9"/>
    <p:sldId id="302" r:id="rId10"/>
    <p:sldId id="304" r:id="rId11"/>
    <p:sldId id="268" r:id="rId12"/>
    <p:sldId id="269" r:id="rId13"/>
    <p:sldId id="308" r:id="rId14"/>
    <p:sldId id="271" r:id="rId15"/>
    <p:sldId id="309" r:id="rId16"/>
    <p:sldId id="273" r:id="rId17"/>
    <p:sldId id="310" r:id="rId18"/>
    <p:sldId id="275" r:id="rId19"/>
    <p:sldId id="277" r:id="rId20"/>
    <p:sldId id="278" r:id="rId21"/>
    <p:sldId id="279" r:id="rId22"/>
    <p:sldId id="282" r:id="rId23"/>
    <p:sldId id="283" r:id="rId24"/>
    <p:sldId id="280" r:id="rId25"/>
    <p:sldId id="281" r:id="rId26"/>
    <p:sldId id="284" r:id="rId27"/>
    <p:sldId id="299" r:id="rId28"/>
    <p:sldId id="285" r:id="rId29"/>
    <p:sldId id="287" r:id="rId30"/>
    <p:sldId id="300" r:id="rId31"/>
    <p:sldId id="286" r:id="rId32"/>
    <p:sldId id="288" r:id="rId33"/>
    <p:sldId id="290" r:id="rId34"/>
    <p:sldId id="295" r:id="rId35"/>
    <p:sldId id="296" r:id="rId36"/>
    <p:sldId id="297" r:id="rId37"/>
    <p:sldId id="298" r:id="rId38"/>
    <p:sldId id="291" r:id="rId39"/>
    <p:sldId id="292" r:id="rId40"/>
    <p:sldId id="294" r:id="rId41"/>
    <p:sldId id="276" r:id="rId42"/>
    <p:sldId id="30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522" autoAdjust="0"/>
    <p:restoredTop sz="94660"/>
  </p:normalViewPr>
  <p:slideViewPr>
    <p:cSldViewPr>
      <p:cViewPr varScale="1">
        <p:scale>
          <a:sx n="59" d="100"/>
          <a:sy n="59" d="100"/>
        </p:scale>
        <p:origin x="79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10181-2254-44F1-8BC3-B01D114F0521}" type="datetimeFigureOut">
              <a:rPr lang="en-US" smtClean="0"/>
              <a:t>4/29/2022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D4F28-51B1-4F76-90D4-85702921DF49}" type="slidenum">
              <a:rPr lang="en-US" smtClean="0"/>
              <a:t>‹#›</a:t>
            </a:fld>
            <a:endParaRPr lang="en-US"/>
          </a:p>
        </p:txBody>
      </p:sp>
    </p:spTree>
    <p:extLst>
      <p:ext uri="{BB962C8B-B14F-4D97-AF65-F5344CB8AC3E}">
        <p14:creationId xmlns:p14="http://schemas.microsoft.com/office/powerpoint/2010/main" val="1530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F7D4F28-51B1-4F76-90D4-85702921DF49}" type="slidenum">
              <a:rPr lang="en-US" smtClean="0"/>
              <a:t>12</a:t>
            </a:fld>
            <a:endParaRPr lang="en-US"/>
          </a:p>
        </p:txBody>
      </p:sp>
    </p:spTree>
    <p:extLst>
      <p:ext uri="{BB962C8B-B14F-4D97-AF65-F5344CB8AC3E}">
        <p14:creationId xmlns:p14="http://schemas.microsoft.com/office/powerpoint/2010/main" val="324011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Atkinson &amp; Hilgard’s Introduction to Psychology, 15th Edition</a:t>
            </a:r>
          </a:p>
          <a:p>
            <a:endParaRPr lang="en-IN" dirty="0"/>
          </a:p>
        </p:txBody>
      </p:sp>
      <p:sp>
        <p:nvSpPr>
          <p:cNvPr id="4" name="Slide Number Placeholder 3"/>
          <p:cNvSpPr>
            <a:spLocks noGrp="1"/>
          </p:cNvSpPr>
          <p:nvPr>
            <p:ph type="sldNum" sz="quarter" idx="5"/>
          </p:nvPr>
        </p:nvSpPr>
        <p:spPr/>
        <p:txBody>
          <a:bodyPr/>
          <a:lstStyle/>
          <a:p>
            <a:fld id="{6F7D4F28-51B1-4F76-90D4-85702921DF49}" type="slidenum">
              <a:rPr lang="en-US" smtClean="0"/>
              <a:t>40</a:t>
            </a:fld>
            <a:endParaRPr lang="en-US"/>
          </a:p>
        </p:txBody>
      </p:sp>
    </p:spTree>
    <p:extLst>
      <p:ext uri="{BB962C8B-B14F-4D97-AF65-F5344CB8AC3E}">
        <p14:creationId xmlns:p14="http://schemas.microsoft.com/office/powerpoint/2010/main" val="133182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prstClr val="black"/>
                </a:solidFill>
              </a:rPr>
              <a:t>Psychology Today, an Introduction, Seventh Edition, </a:t>
            </a:r>
            <a:r>
              <a:rPr lang="en-IN" sz="1200" dirty="0" err="1">
                <a:solidFill>
                  <a:prstClr val="black"/>
                </a:solidFill>
              </a:rPr>
              <a:t>Bootzin</a:t>
            </a:r>
            <a:r>
              <a:rPr lang="en-IN" sz="1200" dirty="0">
                <a:solidFill>
                  <a:prstClr val="black"/>
                </a:solidFill>
              </a:rPr>
              <a:t>, Bower, Crocker, Hall</a:t>
            </a:r>
          </a:p>
          <a:p>
            <a:endParaRPr lang="en-IN" dirty="0"/>
          </a:p>
        </p:txBody>
      </p:sp>
      <p:sp>
        <p:nvSpPr>
          <p:cNvPr id="4" name="Slide Number Placeholder 3"/>
          <p:cNvSpPr>
            <a:spLocks noGrp="1"/>
          </p:cNvSpPr>
          <p:nvPr>
            <p:ph type="sldNum" sz="quarter" idx="5"/>
          </p:nvPr>
        </p:nvSpPr>
        <p:spPr/>
        <p:txBody>
          <a:bodyPr/>
          <a:lstStyle/>
          <a:p>
            <a:fld id="{6F7D4F28-51B1-4F76-90D4-85702921DF49}" type="slidenum">
              <a:rPr lang="en-US" smtClean="0"/>
              <a:t>41</a:t>
            </a:fld>
            <a:endParaRPr lang="en-US"/>
          </a:p>
        </p:txBody>
      </p:sp>
    </p:spTree>
    <p:extLst>
      <p:ext uri="{BB962C8B-B14F-4D97-AF65-F5344CB8AC3E}">
        <p14:creationId xmlns:p14="http://schemas.microsoft.com/office/powerpoint/2010/main" val="60248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0CB72E-D8CF-44ED-82D2-11A7F065AFC5}"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CB72E-D8CF-44ED-82D2-11A7F065AFC5}"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CB72E-D8CF-44ED-82D2-11A7F065AFC5}"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CB72E-D8CF-44ED-82D2-11A7F065AFC5}"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CB72E-D8CF-44ED-82D2-11A7F065AFC5}"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CB72E-D8CF-44ED-82D2-11A7F065AFC5}"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CB72E-D8CF-44ED-82D2-11A7F065AFC5}"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0CB72E-D8CF-44ED-82D2-11A7F065AFC5}"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CB72E-D8CF-44ED-82D2-11A7F065AFC5}"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0CB72E-D8CF-44ED-82D2-11A7F065AFC5}"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0CB72E-D8CF-44ED-82D2-11A7F065AFC5}"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4B6E1-B5F1-4202-ADBE-916A53EE78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CB72E-D8CF-44ED-82D2-11A7F065AFC5}" type="datetimeFigureOut">
              <a:rPr lang="en-US" smtClean="0"/>
              <a:t>4/29/2022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4B6E1-B5F1-4202-ADBE-916A53EE78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76672"/>
            <a:ext cx="8424936" cy="2243152"/>
          </a:xfrm>
        </p:spPr>
        <p:txBody>
          <a:bodyPr>
            <a:normAutofit/>
          </a:bodyPr>
          <a:lstStyle/>
          <a:p>
            <a:r>
              <a:rPr lang="en-IN" sz="8000" b="1" u="sng" dirty="0"/>
              <a:t>Learning Theories </a:t>
            </a:r>
            <a:endParaRPr lang="en-US" sz="8000" b="1" u="sng" dirty="0"/>
          </a:p>
        </p:txBody>
      </p:sp>
      <p:sp>
        <p:nvSpPr>
          <p:cNvPr id="3" name="Subtitle 2"/>
          <p:cNvSpPr>
            <a:spLocks noGrp="1"/>
          </p:cNvSpPr>
          <p:nvPr>
            <p:ph type="subTitle" idx="1"/>
          </p:nvPr>
        </p:nvSpPr>
        <p:spPr>
          <a:xfrm>
            <a:off x="928662" y="3857628"/>
            <a:ext cx="7543808" cy="2714644"/>
          </a:xfrm>
        </p:spPr>
        <p:txBody>
          <a:bodyPr>
            <a:noAutofit/>
          </a:bodyPr>
          <a:lstStyle/>
          <a:p>
            <a:pPr algn="r"/>
            <a:r>
              <a:rPr lang="en-IN" sz="3600" b="1" dirty="0">
                <a:solidFill>
                  <a:schemeClr val="tx1"/>
                </a:solidFill>
              </a:rPr>
              <a:t>BY DR.LAKHAN KATARIA</a:t>
            </a:r>
          </a:p>
          <a:p>
            <a:pPr algn="r"/>
            <a:r>
              <a:rPr lang="en-IN" sz="3600" b="1" dirty="0">
                <a:solidFill>
                  <a:schemeClr val="tx1"/>
                </a:solidFill>
              </a:rPr>
              <a:t>PROF AND HEAD</a:t>
            </a:r>
          </a:p>
          <a:p>
            <a:pPr algn="r"/>
            <a:r>
              <a:rPr lang="en-IN" sz="3600" b="1" dirty="0">
                <a:solidFill>
                  <a:schemeClr val="tx1"/>
                </a:solidFill>
              </a:rPr>
              <a:t>DEPT OF PSYCHIATRY</a:t>
            </a:r>
          </a:p>
          <a:p>
            <a:pPr algn="r"/>
            <a:r>
              <a:rPr lang="en-IN" sz="3600" b="1" dirty="0">
                <a:solidFill>
                  <a:schemeClr val="tx1"/>
                </a:solidFill>
              </a:rPr>
              <a:t>SBKS MI AND RC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832648"/>
          </a:xfrm>
        </p:spPr>
        <p:txBody>
          <a:bodyPr>
            <a:normAutofit fontScale="85000" lnSpcReduction="20000"/>
          </a:bodyPr>
          <a:lstStyle/>
          <a:p>
            <a:r>
              <a:rPr lang="en-US" sz="3800" b="1" u="sng" dirty="0"/>
              <a:t>Anxiety disorders</a:t>
            </a:r>
            <a:r>
              <a:rPr lang="en-US" dirty="0"/>
              <a:t>: CSs associated with frightening USs can elicit a whole system of conditioned fear responses, broadly designed to help the organism cope.</a:t>
            </a:r>
          </a:p>
          <a:p>
            <a:r>
              <a:rPr lang="en-US" b="1" dirty="0"/>
              <a:t>In </a:t>
            </a:r>
            <a:r>
              <a:rPr lang="en-US" sz="3300" b="1" u="sng" dirty="0"/>
              <a:t>panic disorder</a:t>
            </a:r>
            <a:r>
              <a:rPr lang="en-US" dirty="0"/>
              <a:t>, people who have unexpected panic attacks can become anxious about having another one. In this case, the panic attack (the US or UR) may condition anxiety to the external situation in which it occurs (e.g., a crowded bus) and also internal (“interoceptive”) CSs created by early symptoms of the attack (e.g., dizziness or a sudden pounding of the heart).</a:t>
            </a:r>
          </a:p>
          <a:p>
            <a:r>
              <a:rPr lang="en-US" dirty="0"/>
              <a:t>Panic disorder may begin because external cues associated with panic can arouse anxiety, which may then exacerbate the next unconditional panic attack and/or panic response elicited by an interoceptive CS. </a:t>
            </a:r>
          </a:p>
        </p:txBody>
      </p:sp>
    </p:spTree>
    <p:extLst>
      <p:ext uri="{BB962C8B-B14F-4D97-AF65-F5344CB8AC3E}">
        <p14:creationId xmlns:p14="http://schemas.microsoft.com/office/powerpoint/2010/main" val="226232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a:t>Theories about classical conditioning</a:t>
            </a:r>
          </a:p>
        </p:txBody>
      </p:sp>
      <p:sp>
        <p:nvSpPr>
          <p:cNvPr id="3" name="Content Placeholder 2"/>
          <p:cNvSpPr>
            <a:spLocks noGrp="1"/>
          </p:cNvSpPr>
          <p:nvPr>
            <p:ph idx="1"/>
          </p:nvPr>
        </p:nvSpPr>
        <p:spPr>
          <a:xfrm>
            <a:off x="457200" y="1600200"/>
            <a:ext cx="8229600" cy="5213176"/>
          </a:xfrm>
        </p:spPr>
        <p:txBody>
          <a:bodyPr>
            <a:normAutofit/>
          </a:bodyPr>
          <a:lstStyle/>
          <a:p>
            <a:pPr marL="514350" indent="-514350">
              <a:buAutoNum type="arabicPeriod"/>
            </a:pPr>
            <a:r>
              <a:rPr lang="en-US" b="1" dirty="0"/>
              <a:t>Stimulus substitution</a:t>
            </a:r>
            <a:r>
              <a:rPr lang="en-US" dirty="0"/>
              <a:t>: an association (a link or a bond) is formed between the CS and the US so that the CS becomes the equivalent of the US in eliciting a response.</a:t>
            </a:r>
          </a:p>
          <a:p>
            <a:pPr marL="514350" indent="-514350">
              <a:buAutoNum type="arabicPeriod"/>
            </a:pPr>
            <a:r>
              <a:rPr lang="en-US" b="1" dirty="0"/>
              <a:t>Information and Expectation</a:t>
            </a:r>
            <a:r>
              <a:rPr lang="en-US" dirty="0"/>
              <a:t>: It states that when the CS is presented, the US is expected and the learner response in accordance with this expectation. </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222227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Principles of classical conditioning</a:t>
            </a:r>
          </a:p>
        </p:txBody>
      </p:sp>
      <p:sp>
        <p:nvSpPr>
          <p:cNvPr id="3" name="Content Placeholder 2"/>
          <p:cNvSpPr>
            <a:spLocks noGrp="1"/>
          </p:cNvSpPr>
          <p:nvPr>
            <p:ph idx="1"/>
          </p:nvPr>
        </p:nvSpPr>
        <p:spPr>
          <a:xfrm>
            <a:off x="179512" y="1417638"/>
            <a:ext cx="8856984" cy="5323730"/>
          </a:xfrm>
        </p:spPr>
        <p:txBody>
          <a:bodyPr>
            <a:normAutofit lnSpcReduction="10000"/>
          </a:bodyPr>
          <a:lstStyle/>
          <a:p>
            <a:pPr>
              <a:buFont typeface="Wingdings" pitchFamily="2" charset="2"/>
              <a:buChar char="Ø"/>
            </a:pPr>
            <a:r>
              <a:rPr lang="en-US" b="1" dirty="0"/>
              <a:t>Acquisition</a:t>
            </a:r>
            <a:r>
              <a:rPr lang="en-US" dirty="0"/>
              <a:t>:</a:t>
            </a:r>
          </a:p>
          <a:p>
            <a:r>
              <a:rPr lang="en-US" dirty="0"/>
              <a:t>The process  by which an organism learns an association is known as acquisition.</a:t>
            </a:r>
          </a:p>
          <a:p>
            <a:r>
              <a:rPr lang="en-US" dirty="0"/>
              <a:t>The conditioned stimulus and the unconditioned stimulus are paired; the experimenter waits a short time, then presents the US-UCS pairing again.</a:t>
            </a:r>
          </a:p>
          <a:p>
            <a:r>
              <a:rPr lang="en-US" dirty="0"/>
              <a:t>Each pairing is called a trial.</a:t>
            </a:r>
          </a:p>
          <a:p>
            <a:r>
              <a:rPr lang="en-US" dirty="0"/>
              <a:t>As the CS and UCS are repeatedly paired response to the CS become stronger and quicker.</a:t>
            </a:r>
          </a:p>
          <a:p>
            <a:pPr marL="0" indent="0">
              <a:buNone/>
            </a:pPr>
            <a:endParaRPr lang="en-US" dirty="0"/>
          </a:p>
          <a:p>
            <a:pPr marL="0" lvl="0" indent="0" algn="r">
              <a:buNone/>
            </a:pPr>
            <a:endParaRPr lang="en-IN" sz="1400" dirty="0">
              <a:solidFill>
                <a:prstClr val="black"/>
              </a:solidFill>
            </a:endParaRPr>
          </a:p>
        </p:txBody>
      </p:sp>
    </p:spTree>
    <p:extLst>
      <p:ext uri="{BB962C8B-B14F-4D97-AF65-F5344CB8AC3E}">
        <p14:creationId xmlns:p14="http://schemas.microsoft.com/office/powerpoint/2010/main" val="133233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084E9-33A2-4723-A743-A6A2AB7BB711}"/>
              </a:ext>
            </a:extLst>
          </p:cNvPr>
          <p:cNvSpPr txBox="1"/>
          <p:nvPr/>
        </p:nvSpPr>
        <p:spPr>
          <a:xfrm>
            <a:off x="251520" y="195333"/>
            <a:ext cx="6678488" cy="6032421"/>
          </a:xfrm>
          <a:prstGeom prst="rect">
            <a:avLst/>
          </a:prstGeom>
          <a:noFill/>
        </p:spPr>
        <p:txBody>
          <a:bodyPr wrap="square">
            <a:spAutoFit/>
          </a:bodyPr>
          <a:lstStyle/>
          <a:p>
            <a:pPr>
              <a:buFont typeface="Wingdings" pitchFamily="2" charset="2"/>
              <a:buChar char="Ø"/>
            </a:pPr>
            <a:r>
              <a:rPr lang="en-US" sz="3600" b="1" dirty="0"/>
              <a:t>Second order conditioning</a:t>
            </a:r>
            <a:r>
              <a:rPr lang="en-US" sz="2400" b="1" dirty="0"/>
              <a:t>: </a:t>
            </a:r>
          </a:p>
          <a:p>
            <a:endParaRPr lang="en-US" sz="2400" b="1" dirty="0"/>
          </a:p>
          <a:p>
            <a:pPr marL="285750" indent="-285750">
              <a:buFont typeface="Arial" panose="020B0604020202020204" pitchFamily="34" charset="0"/>
              <a:buChar char="•"/>
            </a:pPr>
            <a:r>
              <a:rPr lang="en-US" sz="2800" dirty="0"/>
              <a:t>The form of learning in which a CS become associated with a second neutral stimulus that precedes it , which then evokes conditioned response itself</a:t>
            </a:r>
          </a:p>
          <a:p>
            <a:pPr marL="285750" indent="-285750">
              <a:buFont typeface="Arial" panose="020B0604020202020204" pitchFamily="34" charset="0"/>
              <a:buChar char="•"/>
            </a:pPr>
            <a:r>
              <a:rPr lang="en-US" sz="2800" dirty="0"/>
              <a:t> ex. If Pavlov's bell to which dog is already conditioned is repeatedly paired with a second neutral stimulus (flashing light ) , the second stimulus become associated with first ( the bell ) ,and new CS ( the light) soon begins to elicit the CR (salivation ) </a:t>
            </a:r>
          </a:p>
          <a:p>
            <a:endParaRPr lang="en-US" dirty="0"/>
          </a:p>
        </p:txBody>
      </p:sp>
    </p:spTree>
    <p:extLst>
      <p:ext uri="{BB962C8B-B14F-4D97-AF65-F5344CB8AC3E}">
        <p14:creationId xmlns:p14="http://schemas.microsoft.com/office/powerpoint/2010/main" val="118642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928992" cy="6624736"/>
          </a:xfrm>
        </p:spPr>
        <p:txBody>
          <a:bodyPr>
            <a:normAutofit fontScale="92500"/>
          </a:bodyPr>
          <a:lstStyle/>
          <a:p>
            <a:pPr>
              <a:buFont typeface="Wingdings" pitchFamily="2" charset="2"/>
              <a:buChar char="Ø"/>
            </a:pPr>
            <a:r>
              <a:rPr lang="en-US" dirty="0"/>
              <a:t> </a:t>
            </a:r>
            <a:r>
              <a:rPr lang="en-US" sz="3600" b="1" u="sng" dirty="0"/>
              <a:t>Extinction</a:t>
            </a:r>
          </a:p>
          <a:p>
            <a:pPr marL="0" indent="0">
              <a:buNone/>
            </a:pPr>
            <a:endParaRPr lang="en-US" sz="3600" b="1" u="sng" dirty="0"/>
          </a:p>
          <a:p>
            <a:r>
              <a:rPr lang="en-US" dirty="0"/>
              <a:t>The gradual decline and disappearance of the conditioned response when it no  longer  is reinforced </a:t>
            </a:r>
          </a:p>
          <a:p>
            <a:r>
              <a:rPr lang="en-US" dirty="0"/>
              <a:t> Extinction has to do with dissociating two stimuli.</a:t>
            </a:r>
          </a:p>
          <a:p>
            <a:r>
              <a:rPr lang="en-US" dirty="0"/>
              <a:t>The process of extinction is used by therapist to help people overcome phobias or irrational fear (this extinction technique is known as </a:t>
            </a:r>
            <a:r>
              <a:rPr lang="en-US" b="1" dirty="0"/>
              <a:t>systemic desensitization</a:t>
            </a:r>
            <a:r>
              <a:rPr lang="en-US" u="sng" dirty="0"/>
              <a:t>)</a:t>
            </a:r>
          </a:p>
          <a:p>
            <a:r>
              <a:rPr lang="en-US" b="1" dirty="0"/>
              <a:t>Flooding </a:t>
            </a:r>
            <a:r>
              <a:rPr lang="en-US" dirty="0"/>
              <a:t>– Another extinction technique in which phobic person is encouraged to remain in the presence of the feared stimulus despite the overwhelming flood of terror.</a:t>
            </a:r>
          </a:p>
          <a:p>
            <a:endParaRPr lang="en-US" b="1" dirty="0"/>
          </a:p>
          <a:p>
            <a:pPr marL="0" indent="0">
              <a:buNone/>
            </a:pPr>
            <a:endParaRPr lang="en-US" dirty="0"/>
          </a:p>
          <a:p>
            <a:pPr marL="0" lvl="0" indent="0" algn="r">
              <a:buNone/>
            </a:pPr>
            <a:endParaRPr lang="en-IN" sz="1400" dirty="0">
              <a:solidFill>
                <a:prstClr val="black"/>
              </a:solidFill>
            </a:endParaRPr>
          </a:p>
          <a:p>
            <a:endParaRPr lang="en-US" dirty="0"/>
          </a:p>
          <a:p>
            <a:endParaRPr lang="en-US" dirty="0"/>
          </a:p>
          <a:p>
            <a:endParaRPr lang="en-US" dirty="0"/>
          </a:p>
        </p:txBody>
      </p:sp>
    </p:spTree>
    <p:extLst>
      <p:ext uri="{BB962C8B-B14F-4D97-AF65-F5344CB8AC3E}">
        <p14:creationId xmlns:p14="http://schemas.microsoft.com/office/powerpoint/2010/main" val="409813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154283-E67D-479B-BEA5-80528F2A35A2}"/>
              </a:ext>
            </a:extLst>
          </p:cNvPr>
          <p:cNvSpPr txBox="1"/>
          <p:nvPr/>
        </p:nvSpPr>
        <p:spPr>
          <a:xfrm>
            <a:off x="395536" y="404664"/>
            <a:ext cx="8640960" cy="4770537"/>
          </a:xfrm>
          <a:prstGeom prst="rect">
            <a:avLst/>
          </a:prstGeom>
          <a:noFill/>
        </p:spPr>
        <p:txBody>
          <a:bodyPr wrap="square">
            <a:spAutoFit/>
          </a:bodyPr>
          <a:lstStyle/>
          <a:p>
            <a:pPr>
              <a:buFont typeface="Wingdings" pitchFamily="2" charset="2"/>
              <a:buChar char="Ø"/>
            </a:pPr>
            <a:r>
              <a:rPr lang="en-US" sz="3200" b="1" u="sng" dirty="0"/>
              <a:t>Spontaneous recovery</a:t>
            </a:r>
          </a:p>
          <a:p>
            <a:endParaRPr lang="en-US" sz="2000" b="1" dirty="0"/>
          </a:p>
          <a:p>
            <a:pPr marL="285750" indent="-285750">
              <a:buFont typeface="Arial" panose="020B0604020202020204" pitchFamily="34" charset="0"/>
              <a:buChar char="•"/>
            </a:pPr>
            <a:r>
              <a:rPr lang="en-US" sz="2800" dirty="0"/>
              <a:t>The reappearance of an extinguished response upon returning to the familiar situation and the conditioned stimulus.</a:t>
            </a:r>
          </a:p>
          <a:p>
            <a:pPr marL="285750" indent="-285750">
              <a:buFont typeface="Arial" panose="020B0604020202020204" pitchFamily="34" charset="0"/>
              <a:buChar char="•"/>
            </a:pPr>
            <a:r>
              <a:rPr lang="en-US" sz="2800" dirty="0"/>
              <a:t>The organism apparently learns that one event will not follow another.</a:t>
            </a:r>
          </a:p>
          <a:p>
            <a:pPr marL="285750" indent="-285750">
              <a:buFont typeface="Arial" panose="020B0604020202020204" pitchFamily="34" charset="0"/>
              <a:buChar char="•"/>
            </a:pPr>
            <a:r>
              <a:rPr lang="en-US" sz="2800" dirty="0"/>
              <a:t>however, after complete </a:t>
            </a:r>
            <a:r>
              <a:rPr lang="en-US" sz="2800" dirty="0" err="1"/>
              <a:t>extinction,if</a:t>
            </a:r>
            <a:r>
              <a:rPr lang="en-US" sz="2800" dirty="0"/>
              <a:t> the UCS is once again paired with the old CS, the extinguished response will be quickly relearned. This learning of a conditioned then extinguished response is called </a:t>
            </a:r>
            <a:r>
              <a:rPr lang="en-US" sz="2800" b="1" dirty="0"/>
              <a:t>reconditioning</a:t>
            </a:r>
          </a:p>
        </p:txBody>
      </p:sp>
    </p:spTree>
    <p:extLst>
      <p:ext uri="{BB962C8B-B14F-4D97-AF65-F5344CB8AC3E}">
        <p14:creationId xmlns:p14="http://schemas.microsoft.com/office/powerpoint/2010/main" val="2923594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480720"/>
          </a:xfrm>
        </p:spPr>
        <p:txBody>
          <a:bodyPr>
            <a:normAutofit/>
          </a:bodyPr>
          <a:lstStyle/>
          <a:p>
            <a:pPr>
              <a:buFont typeface="Wingdings" pitchFamily="2" charset="2"/>
              <a:buChar char="Ø"/>
            </a:pPr>
            <a:r>
              <a:rPr lang="en-US" b="1" dirty="0"/>
              <a:t>Stimulus Generalization</a:t>
            </a:r>
            <a:r>
              <a:rPr lang="en-US" dirty="0"/>
              <a:t>: A tendency to respond to stimuli that are similar, but not identical, to a conditioned stimulus (e.g., responding to a buzzer banging when the conditioning stimulus was a bell)</a:t>
            </a:r>
          </a:p>
          <a:p>
            <a:r>
              <a:rPr lang="en-US" dirty="0"/>
              <a:t>If you have an extremely warm relationship with an aunt, for </a:t>
            </a:r>
            <a:r>
              <a:rPr lang="en-US" dirty="0" err="1"/>
              <a:t>eg</a:t>
            </a:r>
            <a:r>
              <a:rPr lang="en-US" dirty="0"/>
              <a:t>, you may find that your affection extends to people who resemble her. You may begin your </a:t>
            </a:r>
            <a:r>
              <a:rPr lang="en-US" dirty="0" err="1"/>
              <a:t>acquaitance</a:t>
            </a:r>
            <a:r>
              <a:rPr lang="en-US" dirty="0"/>
              <a:t> with such people already expecting to look them simply because they look like your aunt.</a:t>
            </a:r>
          </a:p>
          <a:p>
            <a:pPr marL="0" indent="0">
              <a:buNone/>
            </a:pPr>
            <a:endParaRPr lang="en-US" dirty="0"/>
          </a:p>
          <a:p>
            <a:endParaRPr lang="en-US" dirty="0"/>
          </a:p>
        </p:txBody>
      </p:sp>
    </p:spTree>
    <p:extLst>
      <p:ext uri="{BB962C8B-B14F-4D97-AF65-F5344CB8AC3E}">
        <p14:creationId xmlns:p14="http://schemas.microsoft.com/office/powerpoint/2010/main" val="62873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0C29A8-A6CB-48F7-8EED-7B616F1F199C}"/>
              </a:ext>
            </a:extLst>
          </p:cNvPr>
          <p:cNvSpPr txBox="1"/>
          <p:nvPr/>
        </p:nvSpPr>
        <p:spPr>
          <a:xfrm>
            <a:off x="539552" y="476672"/>
            <a:ext cx="8352928" cy="2677656"/>
          </a:xfrm>
          <a:prstGeom prst="rect">
            <a:avLst/>
          </a:prstGeom>
          <a:noFill/>
        </p:spPr>
        <p:txBody>
          <a:bodyPr wrap="square">
            <a:spAutoFit/>
          </a:bodyPr>
          <a:lstStyle/>
          <a:p>
            <a:pPr marL="285750" indent="-285750">
              <a:buFont typeface="Arial" panose="020B0604020202020204" pitchFamily="34" charset="0"/>
              <a:buChar char="•"/>
            </a:pPr>
            <a:r>
              <a:rPr lang="en-US" sz="2800" b="1" dirty="0"/>
              <a:t>Stimulus Discrimination</a:t>
            </a:r>
            <a:r>
              <a:rPr lang="en-US" sz="2800" dirty="0"/>
              <a:t>: The ability to respond differently to various stimuli (e.g., a child responds differently to various bells (alarms, school, timer)</a:t>
            </a:r>
          </a:p>
          <a:p>
            <a:pPr marL="285750" indent="-285750">
              <a:buFont typeface="Arial" panose="020B0604020202020204" pitchFamily="34" charset="0"/>
              <a:buChar char="•"/>
            </a:pPr>
            <a:r>
              <a:rPr lang="en-US" sz="2800" dirty="0"/>
              <a:t>A dog quickly learns to discriminate its owner’s whistle (which is followed by dinner, an unconditioned stimulus) from the whistle of others who don’t feed it.</a:t>
            </a:r>
          </a:p>
        </p:txBody>
      </p:sp>
    </p:spTree>
    <p:extLst>
      <p:ext uri="{BB962C8B-B14F-4D97-AF65-F5344CB8AC3E}">
        <p14:creationId xmlns:p14="http://schemas.microsoft.com/office/powerpoint/2010/main" val="162315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n-US" b="1" u="sng" dirty="0"/>
              <a:t>Critical factors in Classical Conditioning</a:t>
            </a:r>
          </a:p>
        </p:txBody>
      </p:sp>
      <p:sp>
        <p:nvSpPr>
          <p:cNvPr id="3" name="Content Placeholder 2"/>
          <p:cNvSpPr>
            <a:spLocks noGrp="1"/>
          </p:cNvSpPr>
          <p:nvPr>
            <p:ph idx="1"/>
          </p:nvPr>
        </p:nvSpPr>
        <p:spPr>
          <a:xfrm>
            <a:off x="457200" y="1340768"/>
            <a:ext cx="8229600" cy="5328592"/>
          </a:xfrm>
        </p:spPr>
        <p:txBody>
          <a:bodyPr>
            <a:normAutofit/>
          </a:bodyPr>
          <a:lstStyle/>
          <a:p>
            <a:r>
              <a:rPr lang="en-US" b="1" dirty="0"/>
              <a:t>Information value of conditioned stimulus</a:t>
            </a:r>
            <a:r>
              <a:rPr lang="en-US" dirty="0"/>
              <a:t>: it means that the CS must communicate relevant information. The CS must serve as a signal or predictor of UCS, but for that to happen, the absence of CS must also predict the absence of UCS.</a:t>
            </a:r>
          </a:p>
          <a:p>
            <a:r>
              <a:rPr lang="en-US" b="1" dirty="0"/>
              <a:t>Biological constraints on conditioning</a:t>
            </a:r>
            <a:r>
              <a:rPr lang="en-US" dirty="0"/>
              <a:t>: Genetic factors play a role, since species seem to be genetically prepared to make some kinds of associations more readily than others.</a:t>
            </a:r>
          </a:p>
        </p:txBody>
      </p:sp>
    </p:spTree>
    <p:extLst>
      <p:ext uri="{BB962C8B-B14F-4D97-AF65-F5344CB8AC3E}">
        <p14:creationId xmlns:p14="http://schemas.microsoft.com/office/powerpoint/2010/main" val="161037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u="sng" dirty="0"/>
              <a:t>Instrumental /operant conditioning</a:t>
            </a:r>
          </a:p>
        </p:txBody>
      </p:sp>
      <p:sp>
        <p:nvSpPr>
          <p:cNvPr id="3" name="Content Placeholder 2"/>
          <p:cNvSpPr>
            <a:spLocks noGrp="1"/>
          </p:cNvSpPr>
          <p:nvPr>
            <p:ph idx="1"/>
          </p:nvPr>
        </p:nvSpPr>
        <p:spPr>
          <a:xfrm>
            <a:off x="457200" y="1600200"/>
            <a:ext cx="8229600" cy="4997152"/>
          </a:xfrm>
        </p:spPr>
        <p:txBody>
          <a:bodyPr/>
          <a:lstStyle/>
          <a:p>
            <a:r>
              <a:rPr lang="en-US" dirty="0"/>
              <a:t>The form of learning in which a voluntary response is strengthened or diminished by its consequences.</a:t>
            </a:r>
          </a:p>
          <a:p>
            <a:r>
              <a:rPr lang="en-US" dirty="0"/>
              <a:t>In this form of conditioning, our response </a:t>
            </a:r>
            <a:r>
              <a:rPr lang="en-US" i="1" dirty="0"/>
              <a:t>operates</a:t>
            </a:r>
            <a:r>
              <a:rPr lang="en-US" u="sng" dirty="0"/>
              <a:t> </a:t>
            </a:r>
            <a:r>
              <a:rPr lang="en-US" dirty="0"/>
              <a:t>on the environment and is </a:t>
            </a:r>
            <a:r>
              <a:rPr lang="en-US" i="1" dirty="0"/>
              <a:t>instrumental</a:t>
            </a:r>
            <a:r>
              <a:rPr lang="en-US" u="sng" dirty="0"/>
              <a:t> </a:t>
            </a:r>
            <a:r>
              <a:rPr lang="en-US" dirty="0"/>
              <a:t>in producing or affecting the consequences.</a:t>
            </a:r>
          </a:p>
          <a:p>
            <a:endParaRPr lang="en-US" dirty="0"/>
          </a:p>
          <a:p>
            <a:pPr marL="0" lvl="0" indent="0" algn="r">
              <a:buNone/>
            </a:pPr>
            <a:endParaRPr lang="en-IN" sz="1400" dirty="0">
              <a:solidFill>
                <a:prstClr val="black"/>
              </a:solidFill>
            </a:endParaRPr>
          </a:p>
          <a:p>
            <a:pPr marL="0" lvl="0" indent="0" algn="r">
              <a:buNone/>
            </a:pPr>
            <a:endParaRPr lang="en-IN" sz="1400" dirty="0">
              <a:solidFill>
                <a:prstClr val="black"/>
              </a:solidFill>
            </a:endParaRPr>
          </a:p>
        </p:txBody>
      </p:sp>
    </p:spTree>
    <p:extLst>
      <p:ext uri="{BB962C8B-B14F-4D97-AF65-F5344CB8AC3E}">
        <p14:creationId xmlns:p14="http://schemas.microsoft.com/office/powerpoint/2010/main" val="4979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b="1" u="sng" dirty="0"/>
              <a:t>What is Learning</a:t>
            </a:r>
            <a:r>
              <a:rPr lang="en-IN" b="1" dirty="0"/>
              <a:t>?</a:t>
            </a:r>
            <a:endParaRPr lang="en-US" b="1" dirty="0"/>
          </a:p>
        </p:txBody>
      </p:sp>
      <p:sp>
        <p:nvSpPr>
          <p:cNvPr id="5" name="Content Placeholder 4"/>
          <p:cNvSpPr>
            <a:spLocks noGrp="1"/>
          </p:cNvSpPr>
          <p:nvPr>
            <p:ph idx="1"/>
          </p:nvPr>
        </p:nvSpPr>
        <p:spPr>
          <a:xfrm>
            <a:off x="457200" y="1600200"/>
            <a:ext cx="8229600" cy="5141168"/>
          </a:xfrm>
        </p:spPr>
        <p:txBody>
          <a:bodyPr>
            <a:normAutofit fontScale="92500" lnSpcReduction="10000"/>
          </a:bodyPr>
          <a:lstStyle/>
          <a:p>
            <a:r>
              <a:rPr lang="en-US" dirty="0"/>
              <a:t>Learning can be defined as any relatively permanent change in behavior that occurs as a result of practice or experience.</a:t>
            </a:r>
          </a:p>
          <a:p>
            <a:endParaRPr lang="en-US" dirty="0"/>
          </a:p>
          <a:p>
            <a:r>
              <a:rPr lang="en-IN" b="1" dirty="0"/>
              <a:t>Types of Learning :</a:t>
            </a:r>
          </a:p>
          <a:p>
            <a:endParaRPr lang="en-IN" u="sng" dirty="0"/>
          </a:p>
          <a:p>
            <a:pPr lvl="1"/>
            <a:r>
              <a:rPr lang="en-IN" dirty="0"/>
              <a:t>Habituation</a:t>
            </a:r>
          </a:p>
          <a:p>
            <a:pPr lvl="1"/>
            <a:r>
              <a:rPr lang="en-IN" dirty="0"/>
              <a:t>Associative learning- Classical &amp; instrumental conditioning</a:t>
            </a:r>
          </a:p>
          <a:p>
            <a:pPr lvl="1"/>
            <a:r>
              <a:rPr lang="en-IN" dirty="0"/>
              <a:t> Spatial learning</a:t>
            </a:r>
          </a:p>
          <a:p>
            <a:pPr lvl="1"/>
            <a:r>
              <a:rPr lang="en-IN" dirty="0"/>
              <a:t> observational learning </a:t>
            </a:r>
          </a:p>
          <a:p>
            <a:endParaRPr lang="en-US" dirty="0"/>
          </a:p>
          <a:p>
            <a:endParaRPr lang="en-US" dirty="0"/>
          </a:p>
          <a:p>
            <a:endParaRPr lang="en-US" dirty="0"/>
          </a:p>
          <a:p>
            <a:endParaRPr lang="en-US" dirty="0"/>
          </a:p>
          <a:p>
            <a:endParaRPr lang="en-US" dirty="0"/>
          </a:p>
          <a:p>
            <a:endParaRPr lang="en-US" dirty="0"/>
          </a:p>
          <a:p>
            <a:pPr marL="0" indent="0" algn="r">
              <a:buNone/>
            </a:pP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law of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64" y="216782"/>
            <a:ext cx="8732271" cy="632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2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u="sng" dirty="0"/>
              <a:t>Principles of Instrumental conditioning</a:t>
            </a:r>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en-US" dirty="0"/>
              <a:t>B.F. Skinner established basic principles of instrumental conditioning which are:</a:t>
            </a:r>
          </a:p>
          <a:p>
            <a:pPr marL="514350" indent="-514350">
              <a:buFont typeface="+mj-lt"/>
              <a:buAutoNum type="arabicPeriod"/>
            </a:pPr>
            <a:r>
              <a:rPr lang="en-US" dirty="0"/>
              <a:t>Reinforcement </a:t>
            </a:r>
          </a:p>
          <a:p>
            <a:pPr marL="514350" indent="-514350">
              <a:buFont typeface="+mj-lt"/>
              <a:buAutoNum type="arabicPeriod"/>
            </a:pPr>
            <a:r>
              <a:rPr lang="en-US" dirty="0"/>
              <a:t>Punishment</a:t>
            </a:r>
          </a:p>
          <a:p>
            <a:pPr marL="514350" indent="-514350">
              <a:buFont typeface="+mj-lt"/>
              <a:buAutoNum type="arabicPeriod"/>
            </a:pPr>
            <a:r>
              <a:rPr lang="en-US" dirty="0"/>
              <a:t>Acquisition</a:t>
            </a:r>
          </a:p>
          <a:p>
            <a:pPr marL="514350" indent="-514350">
              <a:buFont typeface="+mj-lt"/>
              <a:buAutoNum type="arabicPeriod"/>
            </a:pPr>
            <a:r>
              <a:rPr lang="en-US" dirty="0"/>
              <a:t>Extinction</a:t>
            </a:r>
          </a:p>
          <a:p>
            <a:pPr marL="514350" indent="-514350">
              <a:buFont typeface="+mj-lt"/>
              <a:buAutoNum type="arabicPeriod"/>
            </a:pPr>
            <a:r>
              <a:rPr lang="en-US" dirty="0"/>
              <a:t>Recovery</a:t>
            </a:r>
          </a:p>
          <a:p>
            <a:pPr marL="514350" indent="-514350">
              <a:buFont typeface="+mj-lt"/>
              <a:buAutoNum type="arabicPeriod"/>
            </a:pPr>
            <a:r>
              <a:rPr lang="en-US" dirty="0"/>
              <a:t>Generalization</a:t>
            </a:r>
          </a:p>
          <a:p>
            <a:pPr marL="514350" indent="-514350">
              <a:buFont typeface="+mj-lt"/>
              <a:buAutoNum type="arabicPeriod"/>
            </a:pPr>
            <a:r>
              <a:rPr lang="en-US" dirty="0"/>
              <a:t>Discrimination</a:t>
            </a:r>
          </a:p>
          <a:p>
            <a:pPr marL="514350" indent="-514350">
              <a:buFont typeface="+mj-lt"/>
              <a:buAutoNum type="arabicPeriod"/>
            </a:pPr>
            <a:endParaRPr lang="en-US" dirty="0"/>
          </a:p>
        </p:txBody>
      </p:sp>
    </p:spTree>
    <p:extLst>
      <p:ext uri="{BB962C8B-B14F-4D97-AF65-F5344CB8AC3E}">
        <p14:creationId xmlns:p14="http://schemas.microsoft.com/office/powerpoint/2010/main" val="212248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5804"/>
            <a:ext cx="8229600" cy="922114"/>
          </a:xfrm>
        </p:spPr>
        <p:txBody>
          <a:bodyPr/>
          <a:lstStyle/>
          <a:p>
            <a:r>
              <a:rPr lang="en-US" b="1" i="1" dirty="0"/>
              <a:t>Skinner’s experiment</a:t>
            </a:r>
          </a:p>
        </p:txBody>
      </p:sp>
      <p:sp>
        <p:nvSpPr>
          <p:cNvPr id="3" name="Content Placeholder 2"/>
          <p:cNvSpPr>
            <a:spLocks noGrp="1"/>
          </p:cNvSpPr>
          <p:nvPr>
            <p:ph idx="1"/>
          </p:nvPr>
        </p:nvSpPr>
        <p:spPr>
          <a:xfrm>
            <a:off x="107504" y="1091184"/>
            <a:ext cx="5181988" cy="5766816"/>
          </a:xfrm>
        </p:spPr>
        <p:txBody>
          <a:bodyPr>
            <a:noAutofit/>
          </a:bodyPr>
          <a:lstStyle/>
          <a:p>
            <a:r>
              <a:rPr lang="en-US" sz="2200" dirty="0"/>
              <a:t>Working with Thorndike’s law of effect as his foundation, Skinner began conducting scientific experiments on animals (mainly rats and pigeons) to determine how organisms learn through operant conditioning.</a:t>
            </a:r>
          </a:p>
          <a:p>
            <a:r>
              <a:rPr lang="en-US" sz="2200" dirty="0"/>
              <a:t>He placed these animals inside an operant conditioning chamber, which has come to be known as a “Skinner box”.</a:t>
            </a:r>
          </a:p>
          <a:p>
            <a:r>
              <a:rPr lang="en-US" sz="2200" dirty="0"/>
              <a:t>A Skinner box contains a lever (for rats) or disk (for pigeons) that the animal can press or peck for a food reward via the dispenser.</a:t>
            </a: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492" y="1179956"/>
            <a:ext cx="3854508"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4658820"/>
            <a:ext cx="3995936" cy="1107996"/>
          </a:xfrm>
          <a:prstGeom prst="rect">
            <a:avLst/>
          </a:prstGeom>
          <a:noFill/>
        </p:spPr>
        <p:txBody>
          <a:bodyPr wrap="square" rtlCol="0">
            <a:spAutoFit/>
          </a:bodyPr>
          <a:lstStyle/>
          <a:p>
            <a:pPr marL="342900" indent="-342900">
              <a:buFont typeface="Arial" pitchFamily="34" charset="0"/>
              <a:buChar char="•"/>
            </a:pPr>
            <a:r>
              <a:rPr lang="en-US" sz="2200" dirty="0"/>
              <a:t>The rate at which the rat first presses the bar is the baseline level.</a:t>
            </a:r>
          </a:p>
        </p:txBody>
      </p:sp>
    </p:spTree>
    <p:extLst>
      <p:ext uri="{BB962C8B-B14F-4D97-AF65-F5344CB8AC3E}">
        <p14:creationId xmlns:p14="http://schemas.microsoft.com/office/powerpoint/2010/main" val="190365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4"/>
            <a:ext cx="8856984" cy="6453336"/>
          </a:xfrm>
        </p:spPr>
        <p:txBody>
          <a:bodyPr>
            <a:normAutofit lnSpcReduction="10000"/>
          </a:bodyPr>
          <a:lstStyle/>
          <a:p>
            <a:r>
              <a:rPr lang="en-US" dirty="0"/>
              <a:t>After establishing the baseline level, the experimenter activates a food magazine located outside the box.</a:t>
            </a:r>
          </a:p>
          <a:p>
            <a:r>
              <a:rPr lang="en-US" dirty="0"/>
              <a:t>Now, every time the rat presses the bar, a small food pellet is released into the dish. The rat eats the food pellet and soon presses the bar again.</a:t>
            </a:r>
          </a:p>
          <a:p>
            <a:r>
              <a:rPr lang="en-US" dirty="0"/>
              <a:t>The food reinforces bar pressing, and the rate of pressing increases dramatically.</a:t>
            </a:r>
          </a:p>
          <a:p>
            <a:r>
              <a:rPr lang="en-US" dirty="0"/>
              <a:t>If the food magazine is disconnected and pressing the bar no longer delivers food, the rate of bar pressing diminishes. An instrumental response that is not reinforced undergoes </a:t>
            </a:r>
            <a:r>
              <a:rPr lang="en-US" u="sng" dirty="0"/>
              <a:t>extinction,</a:t>
            </a:r>
            <a:r>
              <a:rPr lang="en-US" dirty="0"/>
              <a:t> just as a classically conditioned response does.</a:t>
            </a:r>
          </a:p>
          <a:p>
            <a:pPr marL="0" indent="0" algn="r">
              <a:buNone/>
            </a:pPr>
            <a:endParaRPr lang="en-US" sz="1500" dirty="0"/>
          </a:p>
        </p:txBody>
      </p:sp>
    </p:spTree>
    <p:extLst>
      <p:ext uri="{BB962C8B-B14F-4D97-AF65-F5344CB8AC3E}">
        <p14:creationId xmlns:p14="http://schemas.microsoft.com/office/powerpoint/2010/main" val="896810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Consequences and Reinforcement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0162174"/>
              </p:ext>
            </p:extLst>
          </p:nvPr>
        </p:nvGraphicFramePr>
        <p:xfrm>
          <a:off x="457200" y="1412875"/>
          <a:ext cx="8229600" cy="16459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2400" dirty="0"/>
                        <a:t>Positive</a:t>
                      </a:r>
                      <a:r>
                        <a:rPr lang="en-US" sz="2400" baseline="0" dirty="0"/>
                        <a:t> Reinforcement</a:t>
                      </a:r>
                      <a:endParaRPr lang="en-US" sz="2400" dirty="0"/>
                    </a:p>
                  </a:txBody>
                  <a:tcPr/>
                </a:tc>
                <a:tc>
                  <a:txBody>
                    <a:bodyPr/>
                    <a:lstStyle/>
                    <a:p>
                      <a:r>
                        <a:rPr lang="en-US" sz="2400" dirty="0"/>
                        <a:t>Negative Reinforcement</a:t>
                      </a:r>
                    </a:p>
                  </a:txBody>
                  <a:tcPr/>
                </a:tc>
                <a:extLst>
                  <a:ext uri="{0D108BD9-81ED-4DB2-BD59-A6C34878D82A}">
                    <a16:rowId xmlns:a16="http://schemas.microsoft.com/office/drawing/2014/main" val="10000"/>
                  </a:ext>
                </a:extLst>
              </a:tr>
              <a:tr h="370840">
                <a:tc>
                  <a:txBody>
                    <a:bodyPr/>
                    <a:lstStyle/>
                    <a:p>
                      <a:r>
                        <a:rPr lang="en-US" sz="2400" dirty="0"/>
                        <a:t>Strengthening a response by rewarding it</a:t>
                      </a:r>
                    </a:p>
                  </a:txBody>
                  <a:tcPr/>
                </a:tc>
                <a:tc>
                  <a:txBody>
                    <a:bodyPr/>
                    <a:lstStyle/>
                    <a:p>
                      <a:r>
                        <a:rPr lang="en-US" sz="2400" dirty="0"/>
                        <a:t>Strengthening the response that leads to removal of an aversive stimulus. </a:t>
                      </a: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719573" y="3059015"/>
            <a:ext cx="7560840" cy="769441"/>
          </a:xfrm>
          <a:prstGeom prst="rect">
            <a:avLst/>
          </a:prstGeom>
          <a:noFill/>
        </p:spPr>
        <p:txBody>
          <a:bodyPr wrap="square" rtlCol="0">
            <a:spAutoFit/>
          </a:bodyPr>
          <a:lstStyle/>
          <a:p>
            <a:pPr algn="ctr"/>
            <a:r>
              <a:rPr lang="en-US" sz="4400" b="1" dirty="0"/>
              <a:t>Punishment</a:t>
            </a:r>
          </a:p>
        </p:txBody>
      </p:sp>
      <p:sp>
        <p:nvSpPr>
          <p:cNvPr id="6" name="TextBox 5"/>
          <p:cNvSpPr txBox="1"/>
          <p:nvPr/>
        </p:nvSpPr>
        <p:spPr>
          <a:xfrm>
            <a:off x="719573" y="3799206"/>
            <a:ext cx="7992888" cy="954107"/>
          </a:xfrm>
          <a:prstGeom prst="rect">
            <a:avLst/>
          </a:prstGeom>
          <a:noFill/>
        </p:spPr>
        <p:txBody>
          <a:bodyPr wrap="square" rtlCol="0">
            <a:spAutoFit/>
          </a:bodyPr>
          <a:lstStyle/>
          <a:p>
            <a:r>
              <a:rPr lang="en-US" sz="2800" dirty="0"/>
              <a:t>Weakening or suppressing a response by producing an aversive consequence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62" t="52921" r="28248" b="31409"/>
          <a:stretch/>
        </p:blipFill>
        <p:spPr bwMode="auto">
          <a:xfrm>
            <a:off x="719573" y="4753313"/>
            <a:ext cx="7344816" cy="142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021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568952" cy="432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3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b="1" u="sng" dirty="0"/>
              <a:t>Shaping</a:t>
            </a:r>
          </a:p>
        </p:txBody>
      </p:sp>
      <p:sp>
        <p:nvSpPr>
          <p:cNvPr id="3" name="Content Placeholder 2"/>
          <p:cNvSpPr>
            <a:spLocks noGrp="1"/>
          </p:cNvSpPr>
          <p:nvPr>
            <p:ph idx="1"/>
          </p:nvPr>
        </p:nvSpPr>
        <p:spPr>
          <a:xfrm>
            <a:off x="179512" y="1484784"/>
            <a:ext cx="8856984" cy="5184576"/>
          </a:xfrm>
        </p:spPr>
        <p:txBody>
          <a:bodyPr>
            <a:noAutofit/>
          </a:bodyPr>
          <a:lstStyle/>
          <a:p>
            <a:r>
              <a:rPr lang="en-US" sz="2800" dirty="0"/>
              <a:t>Instead of rewarding only the target behavior, in shaping, we reward successive approximations of a target behavior.</a:t>
            </a:r>
          </a:p>
          <a:p>
            <a:r>
              <a:rPr lang="en-US" sz="2800" dirty="0"/>
              <a:t>Shaping is needed because it is extremely unlikely that an organism will display anything but the simplest of behaviors spontaneously.</a:t>
            </a:r>
          </a:p>
          <a:p>
            <a:r>
              <a:rPr lang="en-US" sz="2800" dirty="0"/>
              <a:t>In shaping, behaviors are broken down into many small, achievable steps.</a:t>
            </a:r>
          </a:p>
          <a:p>
            <a:endParaRPr lang="en-US" sz="2800" dirty="0"/>
          </a:p>
          <a:p>
            <a:endParaRPr lang="en-US" sz="2800" dirty="0"/>
          </a:p>
          <a:p>
            <a:pPr marL="0" lvl="0" indent="0" algn="r">
              <a:buNone/>
            </a:pPr>
            <a:endParaRPr lang="en-IN" sz="1400" dirty="0">
              <a:solidFill>
                <a:prstClr val="black"/>
              </a:solidFill>
            </a:endParaRPr>
          </a:p>
          <a:p>
            <a:pPr marL="0" lvl="0" indent="0" algn="r">
              <a:buNone/>
            </a:pPr>
            <a:endParaRPr lang="en-IN" sz="1400" dirty="0">
              <a:solidFill>
                <a:prstClr val="black"/>
              </a:solidFill>
            </a:endParaRPr>
          </a:p>
        </p:txBody>
      </p:sp>
    </p:spTree>
    <p:extLst>
      <p:ext uri="{BB962C8B-B14F-4D97-AF65-F5344CB8AC3E}">
        <p14:creationId xmlns:p14="http://schemas.microsoft.com/office/powerpoint/2010/main" val="89860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Autofit/>
          </a:bodyPr>
          <a:lstStyle/>
          <a:p>
            <a:r>
              <a:rPr lang="en-US" sz="2800" dirty="0"/>
              <a:t>The specific steps used in the process are the following:</a:t>
            </a:r>
          </a:p>
          <a:p>
            <a:pPr marL="514350" indent="-514350">
              <a:buAutoNum type="arabicPeriod"/>
            </a:pPr>
            <a:r>
              <a:rPr lang="en-US" sz="2800" dirty="0"/>
              <a:t>Reinforce any response that resembles the desired behavior.</a:t>
            </a:r>
          </a:p>
          <a:p>
            <a:pPr marL="514350" indent="-514350">
              <a:buAutoNum type="arabicPeriod"/>
            </a:pPr>
            <a:r>
              <a:rPr lang="en-US" sz="2800" dirty="0"/>
              <a:t>Then reinforce the response that more closely resembles the desired behavior. You will no longer reinforce the previously reinforced response.</a:t>
            </a:r>
          </a:p>
          <a:p>
            <a:pPr marL="514350" indent="-514350">
              <a:buAutoNum type="arabicPeriod"/>
            </a:pPr>
            <a:r>
              <a:rPr lang="en-US" sz="2800" dirty="0"/>
              <a:t>Next, begin to reinforce the response that even more closely resembles the desired behavior.</a:t>
            </a:r>
          </a:p>
          <a:p>
            <a:pPr marL="514350" indent="-514350">
              <a:buAutoNum type="arabicPeriod"/>
            </a:pPr>
            <a:r>
              <a:rPr lang="en-US" sz="2800" dirty="0"/>
              <a:t>Continue to reinforce closer and closer approximations of the desired behavior.</a:t>
            </a:r>
          </a:p>
          <a:p>
            <a:pPr marL="514350" indent="-514350">
              <a:buAutoNum type="arabicPeriod"/>
            </a:pPr>
            <a:r>
              <a:rPr lang="en-US" sz="2800" dirty="0"/>
              <a:t>Finally, only reinforce the desired behavior.</a:t>
            </a:r>
          </a:p>
          <a:p>
            <a:pPr marL="0" lvl="0" indent="0" algn="r">
              <a:buNone/>
            </a:pPr>
            <a:endParaRPr lang="en-IN" sz="1400" dirty="0">
              <a:solidFill>
                <a:prstClr val="black"/>
              </a:solidFill>
            </a:endParaRPr>
          </a:p>
          <a:p>
            <a:pPr marL="0" indent="0">
              <a:buNone/>
            </a:pPr>
            <a:endParaRPr lang="en-US" sz="2800" dirty="0"/>
          </a:p>
          <a:p>
            <a:endParaRPr lang="en-US" sz="2800" dirty="0"/>
          </a:p>
        </p:txBody>
      </p:sp>
    </p:spTree>
    <p:extLst>
      <p:ext uri="{BB962C8B-B14F-4D97-AF65-F5344CB8AC3E}">
        <p14:creationId xmlns:p14="http://schemas.microsoft.com/office/powerpoint/2010/main" val="3071044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Aspects of Reinforcement</a:t>
            </a:r>
          </a:p>
        </p:txBody>
      </p:sp>
      <p:sp>
        <p:nvSpPr>
          <p:cNvPr id="3" name="Content Placeholder 2"/>
          <p:cNvSpPr>
            <a:spLocks noGrp="1"/>
          </p:cNvSpPr>
          <p:nvPr>
            <p:ph idx="1"/>
          </p:nvPr>
        </p:nvSpPr>
        <p:spPr>
          <a:xfrm>
            <a:off x="107504" y="1417638"/>
            <a:ext cx="8856984" cy="5251722"/>
          </a:xfrm>
        </p:spPr>
        <p:txBody>
          <a:bodyPr>
            <a:normAutofit fontScale="92500" lnSpcReduction="20000"/>
          </a:bodyPr>
          <a:lstStyle/>
          <a:p>
            <a:r>
              <a:rPr lang="en-US" b="1" u="sng" dirty="0"/>
              <a:t>Primary Reinforcers</a:t>
            </a:r>
            <a:r>
              <a:rPr lang="en-US" dirty="0"/>
              <a:t>: Any stimuli or events that reduce basic drives or needs. </a:t>
            </a:r>
          </a:p>
          <a:p>
            <a:r>
              <a:rPr lang="en-US" dirty="0"/>
              <a:t>(food for a hungry animal, escape from pain)</a:t>
            </a:r>
          </a:p>
          <a:p>
            <a:r>
              <a:rPr lang="en-US" b="1" u="sng" dirty="0"/>
              <a:t>Secondary Reinforcer: </a:t>
            </a:r>
            <a:r>
              <a:rPr lang="en-US" dirty="0"/>
              <a:t>A secondary reinforcer has no inherent value and only has reinforcing qualities when linked with a primary reinforcer. </a:t>
            </a:r>
          </a:p>
          <a:p>
            <a:r>
              <a:rPr lang="en-US" dirty="0"/>
              <a:t>(money, is only worth something when you can use it to buy other basic needs (food, water, shelter—all primary reinforcers) or other secondary reinforcers. If you were on a remote island in the middle of the Pacific Ocean and you had stacks of money, the money would not be useful if you could not spend it.</a:t>
            </a:r>
          </a:p>
          <a:p>
            <a:pPr marL="0" lvl="0" indent="0" algn="r">
              <a:buNone/>
            </a:pPr>
            <a:endParaRPr lang="en-IN" sz="1400" dirty="0">
              <a:solidFill>
                <a:prstClr val="black"/>
              </a:solidFill>
            </a:endParaRPr>
          </a:p>
          <a:p>
            <a:pPr marL="0" lvl="0" indent="0" algn="r">
              <a:buNone/>
            </a:pPr>
            <a:endParaRPr lang="en-IN" sz="1400" dirty="0">
              <a:solidFill>
                <a:prstClr val="black"/>
              </a:solidFill>
            </a:endParaRPr>
          </a:p>
        </p:txBody>
      </p:sp>
    </p:spTree>
    <p:extLst>
      <p:ext uri="{BB962C8B-B14F-4D97-AF65-F5344CB8AC3E}">
        <p14:creationId xmlns:p14="http://schemas.microsoft.com/office/powerpoint/2010/main" val="279376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REINFORCEMENT SCHEDULES</a:t>
            </a:r>
          </a:p>
        </p:txBody>
      </p:sp>
      <p:sp>
        <p:nvSpPr>
          <p:cNvPr id="3" name="Content Placeholder 2"/>
          <p:cNvSpPr>
            <a:spLocks noGrp="1"/>
          </p:cNvSpPr>
          <p:nvPr>
            <p:ph idx="1"/>
          </p:nvPr>
        </p:nvSpPr>
        <p:spPr>
          <a:xfrm>
            <a:off x="323528" y="1772816"/>
            <a:ext cx="8568952" cy="4968552"/>
          </a:xfrm>
        </p:spPr>
        <p:txBody>
          <a:bodyPr>
            <a:noAutofit/>
          </a:bodyPr>
          <a:lstStyle/>
          <a:p>
            <a:r>
              <a:rPr lang="en-US" sz="2800" dirty="0"/>
              <a:t>When an organism receives a reinforcer each time it displays a behavior, it is called </a:t>
            </a:r>
            <a:r>
              <a:rPr lang="en-US" sz="2800" b="1" u="sng" dirty="0"/>
              <a:t>continuous reinforcement</a:t>
            </a:r>
          </a:p>
          <a:p>
            <a:r>
              <a:rPr lang="en-US" sz="2800" dirty="0"/>
              <a:t>In </a:t>
            </a:r>
            <a:r>
              <a:rPr lang="en-US" sz="2800" b="1" u="sng" dirty="0"/>
              <a:t>partial reinforcement</a:t>
            </a:r>
            <a:r>
              <a:rPr lang="en-US" sz="2800" u="sng" dirty="0"/>
              <a:t> (intermittent reinforcement)</a:t>
            </a:r>
            <a:r>
              <a:rPr lang="en-US" sz="2800" dirty="0"/>
              <a:t>, the person or animal does not get reinforced every time they perform the desired behavior.</a:t>
            </a:r>
          </a:p>
          <a:p>
            <a:r>
              <a:rPr lang="en-US" sz="2800" dirty="0"/>
              <a:t>There are several different types of partial reinforcement schedules.</a:t>
            </a:r>
          </a:p>
          <a:p>
            <a:endParaRPr lang="en-US" sz="2800" dirty="0"/>
          </a:p>
        </p:txBody>
      </p:sp>
    </p:spTree>
    <p:extLst>
      <p:ext uri="{BB962C8B-B14F-4D97-AF65-F5344CB8AC3E}">
        <p14:creationId xmlns:p14="http://schemas.microsoft.com/office/powerpoint/2010/main" val="165087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Habituation</a:t>
            </a:r>
            <a:endParaRPr lang="en-US" b="1" u="sng" dirty="0"/>
          </a:p>
        </p:txBody>
      </p:sp>
      <p:sp>
        <p:nvSpPr>
          <p:cNvPr id="3" name="Content Placeholder 2"/>
          <p:cNvSpPr>
            <a:spLocks noGrp="1"/>
          </p:cNvSpPr>
          <p:nvPr>
            <p:ph idx="1"/>
          </p:nvPr>
        </p:nvSpPr>
        <p:spPr>
          <a:xfrm>
            <a:off x="179512" y="1417638"/>
            <a:ext cx="8784976" cy="5323730"/>
          </a:xfrm>
        </p:spPr>
        <p:txBody>
          <a:bodyPr>
            <a:normAutofit fontScale="85000" lnSpcReduction="10000"/>
          </a:bodyPr>
          <a:lstStyle/>
          <a:p>
            <a:r>
              <a:rPr lang="en-IN" dirty="0"/>
              <a:t>A simple form of learning in which the response to a stimulus decreases after lengthy or repeated presentation. </a:t>
            </a:r>
          </a:p>
          <a:p>
            <a:r>
              <a:rPr lang="en-IN" dirty="0"/>
              <a:t>What happens before habituation ?</a:t>
            </a:r>
          </a:p>
          <a:p>
            <a:pPr marL="400050" lvl="1" indent="0">
              <a:buNone/>
            </a:pPr>
            <a:r>
              <a:rPr lang="en-IN" dirty="0"/>
              <a:t>Each time an organisms encounters a new or unexpected object , there is a surprise reaction known as </a:t>
            </a:r>
            <a:r>
              <a:rPr lang="en-IN" u="sng" dirty="0"/>
              <a:t>orienting reflex</a:t>
            </a:r>
            <a:r>
              <a:rPr lang="en-IN" dirty="0"/>
              <a:t>.</a:t>
            </a:r>
          </a:p>
          <a:p>
            <a:r>
              <a:rPr lang="en-IN" dirty="0"/>
              <a:t>This reflex is one of the physiological arousal in which </a:t>
            </a:r>
          </a:p>
          <a:p>
            <a:pPr marL="514350" indent="-514350">
              <a:buFont typeface="+mj-lt"/>
              <a:buAutoNum type="arabicPeriod"/>
            </a:pPr>
            <a:r>
              <a:rPr lang="en-IN" dirty="0"/>
              <a:t>The eyebrows lift slightly</a:t>
            </a:r>
          </a:p>
          <a:p>
            <a:pPr marL="514350" indent="-514350">
              <a:buFont typeface="+mj-lt"/>
              <a:buAutoNum type="arabicPeriod"/>
            </a:pPr>
            <a:r>
              <a:rPr lang="en-IN" dirty="0"/>
              <a:t> the eyes widen</a:t>
            </a:r>
          </a:p>
          <a:p>
            <a:pPr marL="514350" indent="-514350">
              <a:buFont typeface="+mj-lt"/>
              <a:buAutoNum type="arabicPeriod"/>
            </a:pPr>
            <a:r>
              <a:rPr lang="en-IN" dirty="0"/>
              <a:t> heart beats faster</a:t>
            </a:r>
          </a:p>
          <a:p>
            <a:pPr marL="514350" indent="-514350">
              <a:buFont typeface="+mj-lt"/>
              <a:buAutoNum type="arabicPeriod"/>
            </a:pPr>
            <a:r>
              <a:rPr lang="en-IN" dirty="0"/>
              <a:t>Muscle slightly tense</a:t>
            </a:r>
          </a:p>
          <a:p>
            <a:pPr marL="514350" indent="-514350">
              <a:buFont typeface="+mj-lt"/>
              <a:buAutoNum type="arabicPeriod"/>
            </a:pPr>
            <a:r>
              <a:rPr lang="en-IN" dirty="0"/>
              <a:t>Skin resistance drops</a:t>
            </a:r>
          </a:p>
          <a:p>
            <a:pPr marL="514350" indent="-514350"/>
            <a:r>
              <a:rPr lang="en-IN" dirty="0"/>
              <a:t>After habituation the same object causes no such reflex.</a:t>
            </a:r>
          </a:p>
          <a:p>
            <a:pPr marL="514350" indent="-514350"/>
            <a:endParaRPr lang="en-IN" sz="1200" dirty="0">
              <a:solidFill>
                <a:prstClr val="black"/>
              </a:solidFill>
            </a:endParaRPr>
          </a:p>
          <a:p>
            <a:pPr marL="400050" lvl="1" indent="0">
              <a:buNone/>
            </a:pPr>
            <a:endParaRPr lang="en-IN" dirty="0"/>
          </a:p>
          <a:p>
            <a:endParaRPr lang="en-IN" dirty="0"/>
          </a:p>
          <a:p>
            <a:pPr marL="0" indent="0">
              <a:buNone/>
            </a:pPr>
            <a:endParaRPr lang="en-US" dirty="0"/>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4254"/>
            <a:ext cx="8229600" cy="5649491"/>
          </a:xfrm>
        </p:spPr>
        <p:txBody>
          <a:bodyPr>
            <a:normAutofit fontScale="92500"/>
          </a:bodyPr>
          <a:lstStyle/>
          <a:p>
            <a:r>
              <a:rPr lang="en-US" dirty="0"/>
              <a:t>These schedules are described as:</a:t>
            </a:r>
          </a:p>
          <a:p>
            <a:pPr marL="0" indent="0">
              <a:buNone/>
            </a:pPr>
            <a:r>
              <a:rPr lang="en-US" b="1" dirty="0"/>
              <a:t> Fixed</a:t>
            </a:r>
            <a:r>
              <a:rPr lang="en-US" dirty="0"/>
              <a:t> refers to the number of responses between reinforcements, or the amount of time between reinforcements, which is set and unchanging.</a:t>
            </a:r>
          </a:p>
          <a:p>
            <a:pPr marL="0" indent="0">
              <a:buNone/>
            </a:pPr>
            <a:r>
              <a:rPr lang="en-US" b="1" dirty="0"/>
              <a:t> Variable</a:t>
            </a:r>
            <a:r>
              <a:rPr lang="en-US" dirty="0"/>
              <a:t> refers to the number of responses or amount of time between reinforcements, which varies or changes.</a:t>
            </a:r>
          </a:p>
          <a:p>
            <a:pPr marL="0" indent="0">
              <a:buNone/>
            </a:pPr>
            <a:r>
              <a:rPr lang="en-US" b="1" dirty="0"/>
              <a:t> Interval</a:t>
            </a:r>
            <a:r>
              <a:rPr lang="en-US" dirty="0"/>
              <a:t> means the schedule is based on the time between reinforcements,</a:t>
            </a:r>
          </a:p>
          <a:p>
            <a:pPr marL="0" indent="0">
              <a:buNone/>
            </a:pPr>
            <a:r>
              <a:rPr lang="en-US" b="1" dirty="0"/>
              <a:t> Ratio</a:t>
            </a:r>
            <a:r>
              <a:rPr lang="en-US" dirty="0"/>
              <a:t> means the schedule is based on the number of responses between reinforcements.</a:t>
            </a:r>
          </a:p>
          <a:p>
            <a:endParaRPr lang="en-US" dirty="0"/>
          </a:p>
        </p:txBody>
      </p:sp>
    </p:spTree>
    <p:extLst>
      <p:ext uri="{BB962C8B-B14F-4D97-AF65-F5344CB8AC3E}">
        <p14:creationId xmlns:p14="http://schemas.microsoft.com/office/powerpoint/2010/main" val="3454685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REINFORCEMENT SCHEDULES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06" t="12921" r="32500" b="59863"/>
          <a:stretch/>
        </p:blipFill>
        <p:spPr bwMode="auto">
          <a:xfrm>
            <a:off x="683568" y="1508919"/>
            <a:ext cx="770485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064" t="73399" r="32104" b="4554"/>
          <a:stretch/>
        </p:blipFill>
        <p:spPr bwMode="auto">
          <a:xfrm>
            <a:off x="683568" y="4221088"/>
            <a:ext cx="7848872"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3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368152"/>
          </a:xfrm>
        </p:spPr>
        <p:txBody>
          <a:bodyPr/>
          <a:lstStyle/>
          <a:p>
            <a:r>
              <a:rPr lang="en-US" b="1" u="sng" dirty="0"/>
              <a:t>Aversive conditioning</a:t>
            </a:r>
          </a:p>
        </p:txBody>
      </p:sp>
      <p:sp>
        <p:nvSpPr>
          <p:cNvPr id="3" name="Content Placeholder 2"/>
          <p:cNvSpPr>
            <a:spLocks noGrp="1"/>
          </p:cNvSpPr>
          <p:nvPr>
            <p:ph idx="1"/>
          </p:nvPr>
        </p:nvSpPr>
        <p:spPr>
          <a:xfrm>
            <a:off x="179512" y="1196752"/>
            <a:ext cx="8784976" cy="5472608"/>
          </a:xfrm>
        </p:spPr>
        <p:txBody>
          <a:bodyPr>
            <a:normAutofit fontScale="85000" lnSpcReduction="10000"/>
          </a:bodyPr>
          <a:lstStyle/>
          <a:p>
            <a:r>
              <a:rPr lang="en-US" dirty="0"/>
              <a:t>The form of learning based on aversive stimuli.</a:t>
            </a:r>
          </a:p>
          <a:p>
            <a:r>
              <a:rPr lang="en-US" dirty="0"/>
              <a:t>It includes:-</a:t>
            </a:r>
          </a:p>
          <a:p>
            <a:pPr marL="514350" indent="-514350">
              <a:buFont typeface="+mj-lt"/>
              <a:buAutoNum type="arabicPeriod"/>
            </a:pPr>
            <a:r>
              <a:rPr lang="en-US" dirty="0"/>
              <a:t>Escape Learning</a:t>
            </a:r>
          </a:p>
          <a:p>
            <a:pPr marL="514350" indent="-514350">
              <a:buFont typeface="+mj-lt"/>
              <a:buAutoNum type="arabicPeriod"/>
            </a:pPr>
            <a:r>
              <a:rPr lang="en-US" dirty="0"/>
              <a:t>Avoidance Learning</a:t>
            </a:r>
          </a:p>
          <a:p>
            <a:pPr marL="514350" indent="-514350">
              <a:buFont typeface="+mj-lt"/>
              <a:buAutoNum type="arabicPeriod"/>
            </a:pPr>
            <a:r>
              <a:rPr lang="en-US" dirty="0"/>
              <a:t>Punishment Learning</a:t>
            </a:r>
          </a:p>
          <a:p>
            <a:r>
              <a:rPr lang="en-US" b="1" u="sng" dirty="0"/>
              <a:t>Escape Learning</a:t>
            </a:r>
            <a:r>
              <a:rPr lang="en-US" dirty="0"/>
              <a:t>: learning of a response which produces relief, or escape, from an aversive situation. (for example, we may leave a room if there is a painfully loud noise there)</a:t>
            </a:r>
          </a:p>
          <a:p>
            <a:r>
              <a:rPr lang="en-US" b="1" u="sng" dirty="0"/>
              <a:t>Avoidance Learning</a:t>
            </a:r>
            <a:r>
              <a:rPr lang="en-US" dirty="0"/>
              <a:t>: The organism learns to make a certain response to prevent an aversive event from even starting( we pay our bills on time to avoid late charges, we carry an umbrella to avoid getting wet when it rains)</a:t>
            </a:r>
          </a:p>
          <a:p>
            <a:pPr marL="0" indent="0">
              <a:buNone/>
            </a:pPr>
            <a:endParaRPr lang="en-US" dirty="0"/>
          </a:p>
          <a:p>
            <a:pPr marL="514350" indent="-514350">
              <a:buFont typeface="+mj-lt"/>
              <a:buAutoNum type="arabicPeriod"/>
            </a:pPr>
            <a:endParaRPr lang="en-US" dirty="0"/>
          </a:p>
          <a:p>
            <a:pPr marL="0" lvl="0" indent="0" algn="r">
              <a:buNone/>
            </a:pPr>
            <a:endParaRPr lang="en-IN" sz="1400" dirty="0">
              <a:solidFill>
                <a:prstClr val="black"/>
              </a:solidFill>
            </a:endParaRPr>
          </a:p>
          <a:p>
            <a:pPr marL="0" lvl="0" indent="0" algn="r">
              <a:buNone/>
            </a:pPr>
            <a:endParaRPr lang="en-IN" sz="1400" dirty="0">
              <a:solidFill>
                <a:prstClr val="black"/>
              </a:solidFill>
            </a:endParaRPr>
          </a:p>
          <a:p>
            <a:pPr marL="0" lvl="0" indent="0" algn="r">
              <a:buNone/>
            </a:pPr>
            <a:endParaRPr lang="en-IN" sz="1400" dirty="0">
              <a:solidFill>
                <a:prstClr val="black"/>
              </a:solidFill>
            </a:endParaRPr>
          </a:p>
        </p:txBody>
      </p:sp>
    </p:spTree>
    <p:extLst>
      <p:ext uri="{BB962C8B-B14F-4D97-AF65-F5344CB8AC3E}">
        <p14:creationId xmlns:p14="http://schemas.microsoft.com/office/powerpoint/2010/main" val="822297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60648"/>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b="1" dirty="0"/>
              <a:t>Spatial learning</a:t>
            </a:r>
            <a:endParaRPr lang="en-US" b="1" dirty="0"/>
          </a:p>
        </p:txBody>
      </p:sp>
      <p:sp>
        <p:nvSpPr>
          <p:cNvPr id="5" name="Content Placeholder 2"/>
          <p:cNvSpPr txBox="1">
            <a:spLocks/>
          </p:cNvSpPr>
          <p:nvPr/>
        </p:nvSpPr>
        <p:spPr>
          <a:xfrm>
            <a:off x="323528" y="1340768"/>
            <a:ext cx="8515672"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Understanding of the location of objects in space and our own orientation in the physical environment.</a:t>
            </a:r>
          </a:p>
          <a:p>
            <a:r>
              <a:rPr lang="en-IN" b="1" dirty="0"/>
              <a:t>Cognitive maps: </a:t>
            </a:r>
            <a:r>
              <a:rPr lang="en-IN" dirty="0"/>
              <a:t>an integrated internal representation of the way objects and landmarks are arranged in the environment.</a:t>
            </a:r>
          </a:p>
          <a:p>
            <a:r>
              <a:rPr lang="en-IN" dirty="0"/>
              <a:t>Organism learn a cognitive map of an environment by exploring it, noting the landmarks along their route.</a:t>
            </a:r>
          </a:p>
          <a:p>
            <a:pPr marL="0" lvl="0" indent="0" algn="r">
              <a:buNone/>
            </a:pPr>
            <a:endParaRPr lang="en-IN" sz="1400" dirty="0">
              <a:solidFill>
                <a:prstClr val="black"/>
              </a:solidFill>
            </a:endParaRPr>
          </a:p>
          <a:p>
            <a:pPr>
              <a:buFont typeface="Arial" pitchFamily="34" charset="0"/>
              <a:buNone/>
            </a:pPr>
            <a:endParaRPr lang="en-US" dirty="0"/>
          </a:p>
        </p:txBody>
      </p:sp>
    </p:spTree>
    <p:extLst>
      <p:ext uri="{BB962C8B-B14F-4D97-AF65-F5344CB8AC3E}">
        <p14:creationId xmlns:p14="http://schemas.microsoft.com/office/powerpoint/2010/main" val="3797502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Cognitive learning</a:t>
            </a:r>
          </a:p>
        </p:txBody>
      </p:sp>
      <p:sp>
        <p:nvSpPr>
          <p:cNvPr id="3" name="Content Placeholder 2"/>
          <p:cNvSpPr>
            <a:spLocks noGrp="1"/>
          </p:cNvSpPr>
          <p:nvPr>
            <p:ph idx="1"/>
          </p:nvPr>
        </p:nvSpPr>
        <p:spPr>
          <a:xfrm>
            <a:off x="457200" y="1600200"/>
            <a:ext cx="8229600" cy="5069160"/>
          </a:xfrm>
        </p:spPr>
        <p:txBody>
          <a:bodyPr>
            <a:normAutofit/>
          </a:bodyPr>
          <a:lstStyle/>
          <a:p>
            <a:r>
              <a:rPr lang="en-US" dirty="0"/>
              <a:t>A change in the way Information is processed as a experience a person has had</a:t>
            </a:r>
          </a:p>
          <a:p>
            <a:r>
              <a:rPr lang="en-US" dirty="0"/>
              <a:t> It involves the forming of new associations and the perceiving of new relationships among events.</a:t>
            </a:r>
          </a:p>
          <a:p>
            <a:r>
              <a:rPr lang="en-US" dirty="0"/>
              <a:t>It is not responses to particular stimuli that are learned; instead links are made among stimuli so called stimulus-stimulus associations are learned.</a:t>
            </a:r>
          </a:p>
          <a:p>
            <a:endParaRPr lang="en-US" dirty="0"/>
          </a:p>
          <a:p>
            <a:pPr marL="0" indent="0">
              <a:buNone/>
            </a:pPr>
            <a:endParaRPr lang="en-US" dirty="0"/>
          </a:p>
        </p:txBody>
      </p:sp>
    </p:spTree>
    <p:extLst>
      <p:ext uri="{BB962C8B-B14F-4D97-AF65-F5344CB8AC3E}">
        <p14:creationId xmlns:p14="http://schemas.microsoft.com/office/powerpoint/2010/main" val="2752113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is this form of Learning called Cognitive?</a:t>
            </a:r>
          </a:p>
        </p:txBody>
      </p:sp>
      <p:sp>
        <p:nvSpPr>
          <p:cNvPr id="3" name="Content Placeholder 2"/>
          <p:cNvSpPr>
            <a:spLocks noGrp="1"/>
          </p:cNvSpPr>
          <p:nvPr>
            <p:ph idx="1"/>
          </p:nvPr>
        </p:nvSpPr>
        <p:spPr>
          <a:xfrm>
            <a:off x="457200" y="1628800"/>
            <a:ext cx="8229600" cy="5040560"/>
          </a:xfrm>
        </p:spPr>
        <p:txBody>
          <a:bodyPr>
            <a:normAutofit fontScale="85000" lnSpcReduction="10000"/>
          </a:bodyPr>
          <a:lstStyle/>
          <a:p>
            <a:r>
              <a:rPr lang="en-US" dirty="0"/>
              <a:t>Cognition refers to the processing of the Information about the environment that is received from the senses</a:t>
            </a:r>
          </a:p>
          <a:p>
            <a:r>
              <a:rPr lang="en-US" dirty="0"/>
              <a:t>Cognitive processes involves:</a:t>
            </a:r>
          </a:p>
          <a:p>
            <a:pPr marL="514350" indent="-514350">
              <a:buFont typeface="+mj-lt"/>
              <a:buAutoNum type="arabicPeriod"/>
            </a:pPr>
            <a:r>
              <a:rPr lang="en-US" dirty="0"/>
              <a:t>Selection of information</a:t>
            </a:r>
          </a:p>
          <a:p>
            <a:pPr marL="514350" indent="-514350">
              <a:buFont typeface="+mj-lt"/>
              <a:buAutoNum type="arabicPeriod"/>
            </a:pPr>
            <a:r>
              <a:rPr lang="en-US" dirty="0"/>
              <a:t>Making of alterations in the selected information</a:t>
            </a:r>
          </a:p>
          <a:p>
            <a:pPr marL="514350" indent="-514350">
              <a:buFont typeface="+mj-lt"/>
              <a:buAutoNum type="arabicPeriod"/>
            </a:pPr>
            <a:r>
              <a:rPr lang="en-US" dirty="0"/>
              <a:t>Association of items of information with each other</a:t>
            </a:r>
          </a:p>
          <a:p>
            <a:pPr marL="514350" indent="-514350">
              <a:buFont typeface="+mj-lt"/>
              <a:buAutoNum type="arabicPeriod"/>
            </a:pPr>
            <a:r>
              <a:rPr lang="en-US" dirty="0"/>
              <a:t>Elaborations of information in thought </a:t>
            </a:r>
          </a:p>
          <a:p>
            <a:pPr marL="514350" indent="-514350">
              <a:buFont typeface="+mj-lt"/>
              <a:buAutoNum type="arabicPeriod"/>
            </a:pPr>
            <a:r>
              <a:rPr lang="en-US" dirty="0"/>
              <a:t>Storage of information in the Memory </a:t>
            </a:r>
          </a:p>
          <a:p>
            <a:pPr marL="514350" indent="-514350">
              <a:buFont typeface="+mj-lt"/>
              <a:buAutoNum type="arabicPeriod"/>
            </a:pPr>
            <a:r>
              <a:rPr lang="en-US" dirty="0"/>
              <a:t>Retrieval of stored information</a:t>
            </a:r>
            <a:endParaRPr lang="en-US" sz="1400" dirty="0">
              <a:solidFill>
                <a:prstClr val="black"/>
              </a:solidFill>
            </a:endParaRPr>
          </a:p>
          <a:p>
            <a:pPr marL="0" lvl="0" indent="0" algn="r">
              <a:buNone/>
            </a:pPr>
            <a:endParaRPr lang="en-US" sz="1400" dirty="0">
              <a:solidFill>
                <a:prstClr val="black"/>
              </a:solidFill>
            </a:endParaRPr>
          </a:p>
          <a:p>
            <a:pPr marL="0" lvl="0" indent="0" algn="r">
              <a:buNone/>
            </a:pPr>
            <a:endParaRPr lang="en-US" sz="1400" dirty="0">
              <a:solidFill>
                <a:prstClr val="black"/>
              </a:solidFill>
            </a:endParaRPr>
          </a:p>
        </p:txBody>
      </p:sp>
    </p:spTree>
    <p:extLst>
      <p:ext uri="{BB962C8B-B14F-4D97-AF65-F5344CB8AC3E}">
        <p14:creationId xmlns:p14="http://schemas.microsoft.com/office/powerpoint/2010/main" val="1942610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u="sng" dirty="0"/>
              <a:t>Types of cognitive Learning</a:t>
            </a:r>
            <a:br>
              <a:rPr lang="en-US" b="1" u="sng" dirty="0"/>
            </a:br>
            <a:endParaRPr lang="en-US" b="1" u="sng" dirty="0"/>
          </a:p>
        </p:txBody>
      </p:sp>
      <p:sp>
        <p:nvSpPr>
          <p:cNvPr id="3" name="Content Placeholder 2"/>
          <p:cNvSpPr>
            <a:spLocks noGrp="1"/>
          </p:cNvSpPr>
          <p:nvPr>
            <p:ph idx="1"/>
          </p:nvPr>
        </p:nvSpPr>
        <p:spPr>
          <a:xfrm>
            <a:off x="251520" y="1417638"/>
            <a:ext cx="8640960" cy="5251722"/>
          </a:xfrm>
        </p:spPr>
        <p:txBody>
          <a:bodyPr>
            <a:normAutofit fontScale="85000" lnSpcReduction="10000"/>
          </a:bodyPr>
          <a:lstStyle/>
          <a:p>
            <a:r>
              <a:rPr lang="en-US" b="1" dirty="0"/>
              <a:t>Latent Learning</a:t>
            </a:r>
            <a:r>
              <a:rPr lang="en-US" dirty="0"/>
              <a:t>: The word Latent means hidden and thus Latent learning is learning that occurs but not evident in behavior until late, when its conditions of its appearance are favorable</a:t>
            </a:r>
          </a:p>
          <a:p>
            <a:r>
              <a:rPr lang="en-US" dirty="0"/>
              <a:t>It is said to occur without Reinforcement of particular responses.</a:t>
            </a:r>
          </a:p>
          <a:p>
            <a:r>
              <a:rPr lang="en-US" u="sng" dirty="0"/>
              <a:t>For example</a:t>
            </a:r>
            <a:r>
              <a:rPr lang="en-US" dirty="0"/>
              <a:t>, a child’s dad drives him to school every day. In this way, he learns the route from his house to his school, but he’s never driven there himself, so he has not had a chance to demonstrate that he’s learned the way. One morning his dad has to leave early for a meeting, so he can’t drive him to school. Instead, he follows the same route on his bike that his dad would have taken in the car.</a:t>
            </a:r>
          </a:p>
          <a:p>
            <a:endParaRPr lang="en-US" dirty="0"/>
          </a:p>
          <a:p>
            <a:endParaRPr lang="en-US" dirty="0"/>
          </a:p>
          <a:p>
            <a:pPr marL="0" lvl="0" indent="0" algn="r">
              <a:buNone/>
            </a:pPr>
            <a:endParaRPr lang="en-US" sz="1400" dirty="0">
              <a:solidFill>
                <a:prstClr val="black"/>
              </a:solidFill>
            </a:endParaRPr>
          </a:p>
          <a:p>
            <a:endParaRPr lang="en-US" dirty="0"/>
          </a:p>
        </p:txBody>
      </p:sp>
    </p:spTree>
    <p:extLst>
      <p:ext uri="{BB962C8B-B14F-4D97-AF65-F5344CB8AC3E}">
        <p14:creationId xmlns:p14="http://schemas.microsoft.com/office/powerpoint/2010/main" val="3018261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91264" cy="6120680"/>
          </a:xfrm>
        </p:spPr>
        <p:txBody>
          <a:bodyPr>
            <a:normAutofit/>
          </a:bodyPr>
          <a:lstStyle/>
          <a:p>
            <a:r>
              <a:rPr lang="en-US" b="1" dirty="0"/>
              <a:t>Insight learning: </a:t>
            </a:r>
            <a:r>
              <a:rPr lang="en-US" dirty="0"/>
              <a:t>perceptual reorganization of the environment so that objects take on new meanings and new relationships are seen among them.</a:t>
            </a:r>
          </a:p>
          <a:p>
            <a:r>
              <a:rPr lang="en-US" b="1" dirty="0"/>
              <a:t>Imitation: </a:t>
            </a:r>
            <a:r>
              <a:rPr lang="en-US" dirty="0"/>
              <a:t>response that is like the stimulus triggering the response; a person or animal watches or hears another do or say something, then responds in the same way.</a:t>
            </a:r>
          </a:p>
          <a:p>
            <a:endParaRPr lang="en-US" b="1" dirty="0"/>
          </a:p>
          <a:p>
            <a:endParaRPr lang="en-US" b="1" dirty="0"/>
          </a:p>
          <a:p>
            <a:endParaRPr lang="en-US" b="1" dirty="0"/>
          </a:p>
          <a:p>
            <a:pPr marL="0" lvl="0" indent="0" algn="r">
              <a:buNone/>
            </a:pPr>
            <a:endParaRPr lang="en-US" sz="1400" dirty="0">
              <a:solidFill>
                <a:prstClr val="black"/>
              </a:solidFill>
            </a:endParaRPr>
          </a:p>
          <a:p>
            <a:pPr marL="0" indent="0">
              <a:buNone/>
            </a:pPr>
            <a:endParaRPr lang="en-US" b="1" dirty="0"/>
          </a:p>
        </p:txBody>
      </p:sp>
    </p:spTree>
    <p:extLst>
      <p:ext uri="{BB962C8B-B14F-4D97-AF65-F5344CB8AC3E}">
        <p14:creationId xmlns:p14="http://schemas.microsoft.com/office/powerpoint/2010/main" val="113822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3"/>
          </a:xfrm>
        </p:spPr>
        <p:txBody>
          <a:bodyPr/>
          <a:lstStyle/>
          <a:p>
            <a:r>
              <a:rPr lang="en-IN" b="1" dirty="0"/>
              <a:t>Observational learning</a:t>
            </a:r>
            <a:endParaRPr lang="en-US" b="1" dirty="0"/>
          </a:p>
        </p:txBody>
      </p:sp>
      <p:sp>
        <p:nvSpPr>
          <p:cNvPr id="3" name="Content Placeholder 2"/>
          <p:cNvSpPr>
            <a:spLocks noGrp="1"/>
          </p:cNvSpPr>
          <p:nvPr>
            <p:ph idx="1"/>
          </p:nvPr>
        </p:nvSpPr>
        <p:spPr>
          <a:xfrm>
            <a:off x="240490" y="1412776"/>
            <a:ext cx="8796006" cy="5256584"/>
          </a:xfrm>
        </p:spPr>
        <p:txBody>
          <a:bodyPr>
            <a:normAutofit fontScale="92500" lnSpcReduction="10000"/>
          </a:bodyPr>
          <a:lstStyle/>
          <a:p>
            <a:r>
              <a:rPr lang="en-US" dirty="0"/>
              <a:t>The form of learning by watching others and noting the consequences of their behavior.</a:t>
            </a:r>
          </a:p>
          <a:p>
            <a:r>
              <a:rPr lang="en-US" b="1" dirty="0"/>
              <a:t>Model: </a:t>
            </a:r>
            <a:r>
              <a:rPr lang="en-US" dirty="0"/>
              <a:t>a person from whom behavior is learned by observation.</a:t>
            </a:r>
          </a:p>
          <a:p>
            <a:r>
              <a:rPr lang="en-US" dirty="0"/>
              <a:t>Many of us imitate parents, teachers or friends and some of us imitate prestigious people we will never meet- movie stars, fictional characters, athletes.</a:t>
            </a:r>
          </a:p>
          <a:p>
            <a:r>
              <a:rPr lang="en-US" dirty="0"/>
              <a:t>Models don’t have to be present for learning to occur: through symbolic modeling, (child can learn a behavior by watching someone demonstrate it on television.)</a:t>
            </a:r>
          </a:p>
          <a:p>
            <a:endParaRPr lang="en-US" dirty="0"/>
          </a:p>
          <a:p>
            <a:endParaRPr lang="en-US" dirty="0"/>
          </a:p>
        </p:txBody>
      </p:sp>
    </p:spTree>
    <p:extLst>
      <p:ext uri="{BB962C8B-B14F-4D97-AF65-F5344CB8AC3E}">
        <p14:creationId xmlns:p14="http://schemas.microsoft.com/office/powerpoint/2010/main" val="4080449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txBody>
          <a:bodyPr>
            <a:normAutofit fontScale="90000"/>
          </a:bodyPr>
          <a:lstStyle/>
          <a:p>
            <a:r>
              <a:rPr lang="en-US" b="1" u="sng" dirty="0"/>
              <a:t>An analysis of Observational Learning</a:t>
            </a:r>
          </a:p>
        </p:txBody>
      </p:sp>
      <p:sp>
        <p:nvSpPr>
          <p:cNvPr id="3" name="Content Placeholder 2"/>
          <p:cNvSpPr>
            <a:spLocks noGrp="1"/>
          </p:cNvSpPr>
          <p:nvPr>
            <p:ph idx="1"/>
          </p:nvPr>
        </p:nvSpPr>
        <p:spPr>
          <a:xfrm>
            <a:off x="457200" y="1340768"/>
            <a:ext cx="8229600" cy="5256584"/>
          </a:xfrm>
        </p:spPr>
        <p:txBody>
          <a:bodyPr>
            <a:noAutofit/>
          </a:bodyPr>
          <a:lstStyle/>
          <a:p>
            <a:pPr marL="0" indent="0">
              <a:buNone/>
            </a:pPr>
            <a:r>
              <a:rPr lang="en-US" sz="2400" dirty="0"/>
              <a:t>It consists of 4 subprocesses:</a:t>
            </a:r>
          </a:p>
          <a:p>
            <a:pPr marL="514350" indent="-514350">
              <a:buFont typeface="+mj-lt"/>
              <a:buAutoNum type="arabicPeriod"/>
            </a:pPr>
            <a:r>
              <a:rPr lang="en-US" sz="2400" b="1" dirty="0"/>
              <a:t>Attention: </a:t>
            </a:r>
            <a:r>
              <a:rPr lang="en-US" sz="2400" dirty="0"/>
              <a:t>attention paid to the model depends on such factors as the model’s attractiveness, engaging personal qualities, prestige, age, race, religious beliefs, political attitudes and general similarity to the viewer.</a:t>
            </a:r>
          </a:p>
          <a:p>
            <a:pPr marL="514350" indent="-514350">
              <a:buFont typeface="+mj-lt"/>
              <a:buAutoNum type="arabicPeriod"/>
            </a:pPr>
            <a:r>
              <a:rPr lang="en-US" sz="2400" b="1" dirty="0"/>
              <a:t>Retention: </a:t>
            </a:r>
            <a:r>
              <a:rPr lang="en-US" sz="2400" dirty="0"/>
              <a:t>we retain modeled behavior by creating internal images or linguistic descriptions of the model’s actions.</a:t>
            </a:r>
          </a:p>
          <a:p>
            <a:pPr marL="514350" indent="-514350">
              <a:buFont typeface="+mj-lt"/>
              <a:buAutoNum type="arabicPeriod"/>
            </a:pPr>
            <a:r>
              <a:rPr lang="en-US" sz="2400" b="1" dirty="0"/>
              <a:t>Motor reproduction: </a:t>
            </a:r>
            <a:r>
              <a:rPr lang="en-US" sz="2400" dirty="0"/>
              <a:t>we must reproduce the model’s movements or mental steps.</a:t>
            </a:r>
          </a:p>
          <a:p>
            <a:pPr marL="514350" indent="-514350">
              <a:buFont typeface="+mj-lt"/>
              <a:buAutoNum type="arabicPeriod"/>
            </a:pPr>
            <a:r>
              <a:rPr lang="en-US" sz="2400" b="1" dirty="0"/>
              <a:t>Motivation: </a:t>
            </a:r>
            <a:r>
              <a:rPr lang="en-US" sz="2400" dirty="0"/>
              <a:t>finally, our motivation to imitate any act depends in good part on the consequences that befall the model and on how the outcome corresponds to our own needs.</a:t>
            </a:r>
          </a:p>
        </p:txBody>
      </p:sp>
    </p:spTree>
    <p:extLst>
      <p:ext uri="{BB962C8B-B14F-4D97-AF65-F5344CB8AC3E}">
        <p14:creationId xmlns:p14="http://schemas.microsoft.com/office/powerpoint/2010/main" val="43786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Associative learning</a:t>
            </a:r>
            <a:endParaRPr lang="en-US" b="1" u="sng" dirty="0"/>
          </a:p>
        </p:txBody>
      </p:sp>
      <p:sp>
        <p:nvSpPr>
          <p:cNvPr id="3" name="Content Placeholder 2"/>
          <p:cNvSpPr>
            <a:spLocks noGrp="1"/>
          </p:cNvSpPr>
          <p:nvPr>
            <p:ph idx="1"/>
          </p:nvPr>
        </p:nvSpPr>
        <p:spPr>
          <a:xfrm>
            <a:off x="457200" y="1600200"/>
            <a:ext cx="8229600" cy="4709120"/>
          </a:xfrm>
        </p:spPr>
        <p:txBody>
          <a:bodyPr/>
          <a:lstStyle/>
          <a:p>
            <a:endParaRPr lang="en-IN" dirty="0"/>
          </a:p>
          <a:p>
            <a:r>
              <a:rPr lang="en-IN" dirty="0"/>
              <a:t>Learning a correlation between two events.</a:t>
            </a:r>
          </a:p>
          <a:p>
            <a:r>
              <a:rPr lang="en-IN" dirty="0"/>
              <a:t>It includes Classical &amp; instrumental conditioning.</a:t>
            </a:r>
          </a:p>
          <a:p>
            <a:endParaRPr lang="en-IN" dirty="0"/>
          </a:p>
          <a:p>
            <a:endParaRPr lang="en-IN" dirty="0"/>
          </a:p>
          <a:p>
            <a:endParaRPr lang="en-IN" dirty="0"/>
          </a:p>
          <a:p>
            <a:endParaRPr lang="en-IN" dirty="0"/>
          </a:p>
          <a:p>
            <a:pPr marL="0" lvl="0" indent="0" algn="r">
              <a:buNone/>
            </a:pPr>
            <a:endParaRPr lang="en-IN" sz="1400" dirty="0">
              <a:solidFill>
                <a:prstClr val="black"/>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LEARNING AND THE BRAIN </a:t>
            </a:r>
          </a:p>
        </p:txBody>
      </p:sp>
      <p:sp>
        <p:nvSpPr>
          <p:cNvPr id="3" name="Content Placeholder 2"/>
          <p:cNvSpPr>
            <a:spLocks noGrp="1"/>
          </p:cNvSpPr>
          <p:nvPr>
            <p:ph idx="1"/>
          </p:nvPr>
        </p:nvSpPr>
        <p:spPr>
          <a:xfrm>
            <a:off x="457200" y="1844824"/>
            <a:ext cx="8229600" cy="4680520"/>
          </a:xfrm>
        </p:spPr>
        <p:txBody>
          <a:bodyPr>
            <a:normAutofit/>
          </a:bodyPr>
          <a:lstStyle/>
          <a:p>
            <a:pPr marL="0" indent="0">
              <a:buNone/>
            </a:pPr>
            <a:r>
              <a:rPr lang="en-US" dirty="0"/>
              <a:t>Repetition of the same response leads to permanent changes at the synapses between neurons. This idea is known as the </a:t>
            </a:r>
            <a:r>
              <a:rPr lang="en-US" b="1" u="sng" dirty="0"/>
              <a:t>Hebbian learning rule.</a:t>
            </a:r>
          </a:p>
          <a:p>
            <a:pPr marL="0" indent="0">
              <a:buNone/>
            </a:pPr>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indent="0">
              <a:buNone/>
            </a:pPr>
            <a:endParaRPr lang="en-US" dirty="0">
              <a:solidFill>
                <a:schemeClr val="accent6">
                  <a:lumMod val="75000"/>
                </a:schemeClr>
              </a:solidFill>
            </a:endParaRPr>
          </a:p>
          <a:p>
            <a:pPr marL="0" lvl="0" indent="0" algn="r">
              <a:buNone/>
            </a:pPr>
            <a:endParaRPr lang="en-US" sz="1400" dirty="0">
              <a:solidFill>
                <a:prstClr val="black"/>
              </a:solidFill>
            </a:endParaRPr>
          </a:p>
          <a:p>
            <a:pPr marL="0" lvl="0" indent="0" algn="r">
              <a:buNone/>
            </a:pPr>
            <a:endParaRPr lang="en-US" sz="1400" dirty="0">
              <a:solidFill>
                <a:prstClr val="black"/>
              </a:solidFill>
            </a:endParaRPr>
          </a:p>
          <a:p>
            <a:pPr marL="0" lvl="0" indent="0" algn="r">
              <a:buNone/>
            </a:pPr>
            <a:endParaRPr lang="en-US" sz="1400" dirty="0">
              <a:solidFill>
                <a:prstClr val="black"/>
              </a:solidFill>
            </a:endParaRPr>
          </a:p>
        </p:txBody>
      </p:sp>
    </p:spTree>
    <p:extLst>
      <p:ext uri="{BB962C8B-B14F-4D97-AF65-F5344CB8AC3E}">
        <p14:creationId xmlns:p14="http://schemas.microsoft.com/office/powerpoint/2010/main" val="2249225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What actually happens in the nervous system when conditioning takes place?</a:t>
            </a:r>
          </a:p>
        </p:txBody>
      </p:sp>
      <p:sp>
        <p:nvSpPr>
          <p:cNvPr id="3" name="Content Placeholder 2"/>
          <p:cNvSpPr>
            <a:spLocks noGrp="1"/>
          </p:cNvSpPr>
          <p:nvPr>
            <p:ph idx="1"/>
          </p:nvPr>
        </p:nvSpPr>
        <p:spPr>
          <a:xfrm>
            <a:off x="457200" y="1600200"/>
            <a:ext cx="8229600" cy="5141168"/>
          </a:xfrm>
        </p:spPr>
        <p:txBody>
          <a:bodyPr>
            <a:normAutofit/>
          </a:bodyPr>
          <a:lstStyle/>
          <a:p>
            <a:r>
              <a:rPr lang="en-US" dirty="0"/>
              <a:t>Some studies indicate there may be an increase in the efficiency of existing neural pathways.</a:t>
            </a:r>
          </a:p>
          <a:p>
            <a:r>
              <a:rPr lang="en-US" dirty="0"/>
              <a:t>Learning may also lead to establishment of entirely new connections- either excitatory or inhibitory.</a:t>
            </a:r>
          </a:p>
          <a:p>
            <a:endParaRPr lang="en-US" dirty="0"/>
          </a:p>
          <a:p>
            <a:endParaRPr lang="en-US" dirty="0"/>
          </a:p>
          <a:p>
            <a:pPr marL="0" lvl="0" indent="0" algn="r">
              <a:buNone/>
            </a:pPr>
            <a:endParaRPr lang="en-IN" sz="1400" dirty="0">
              <a:solidFill>
                <a:prstClr val="black"/>
              </a:solidFill>
            </a:endParaRPr>
          </a:p>
          <a:p>
            <a:pPr marL="0" lvl="0" indent="0" algn="r">
              <a:buNone/>
            </a:pPr>
            <a:endParaRPr lang="en-IN" sz="1400" dirty="0">
              <a:solidFill>
                <a:prstClr val="black"/>
              </a:solidFill>
            </a:endParaRPr>
          </a:p>
        </p:txBody>
      </p:sp>
    </p:spTree>
    <p:extLst>
      <p:ext uri="{BB962C8B-B14F-4D97-AF65-F5344CB8AC3E}">
        <p14:creationId xmlns:p14="http://schemas.microsoft.com/office/powerpoint/2010/main" val="3127110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2D0A-6A50-4C8B-BEA2-6DFC27DA25FF}"/>
              </a:ext>
            </a:extLst>
          </p:cNvPr>
          <p:cNvSpPr>
            <a:spLocks noGrp="1"/>
          </p:cNvSpPr>
          <p:nvPr>
            <p:ph type="title"/>
          </p:nvPr>
        </p:nvSpPr>
        <p:spPr>
          <a:xfrm>
            <a:off x="323528" y="2564904"/>
            <a:ext cx="8229600" cy="1227592"/>
          </a:xfrm>
        </p:spPr>
        <p:txBody>
          <a:bodyPr>
            <a:normAutofit/>
          </a:bodyPr>
          <a:lstStyle/>
          <a:p>
            <a:r>
              <a:rPr lang="en-IN" b="1" dirty="0"/>
              <a:t>THANK YOU.</a:t>
            </a:r>
          </a:p>
        </p:txBody>
      </p:sp>
    </p:spTree>
    <p:extLst>
      <p:ext uri="{BB962C8B-B14F-4D97-AF65-F5344CB8AC3E}">
        <p14:creationId xmlns:p14="http://schemas.microsoft.com/office/powerpoint/2010/main" val="163225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b="1" u="sng" dirty="0"/>
              <a:t>Classical conditioning</a:t>
            </a:r>
          </a:p>
        </p:txBody>
      </p:sp>
      <p:sp>
        <p:nvSpPr>
          <p:cNvPr id="3" name="Content Placeholder 2"/>
          <p:cNvSpPr>
            <a:spLocks noGrp="1"/>
          </p:cNvSpPr>
          <p:nvPr>
            <p:ph idx="1"/>
          </p:nvPr>
        </p:nvSpPr>
        <p:spPr>
          <a:xfrm>
            <a:off x="457200" y="1412776"/>
            <a:ext cx="8229600" cy="5328592"/>
          </a:xfrm>
        </p:spPr>
        <p:txBody>
          <a:bodyPr>
            <a:normAutofit/>
          </a:bodyPr>
          <a:lstStyle/>
          <a:p>
            <a:r>
              <a:rPr lang="en-US" dirty="0"/>
              <a:t>Also called </a:t>
            </a:r>
            <a:r>
              <a:rPr lang="en-US" i="1" dirty="0"/>
              <a:t>respondent conditioning </a:t>
            </a:r>
            <a:r>
              <a:rPr lang="en-US" dirty="0"/>
              <a:t>or </a:t>
            </a:r>
            <a:r>
              <a:rPr lang="en-US" i="1" dirty="0"/>
              <a:t>Pavlovian conditioning.</a:t>
            </a:r>
          </a:p>
          <a:p>
            <a:r>
              <a:rPr lang="en-US" dirty="0"/>
              <a:t>It was actually discovered accidentally by Ivan Pavlov, a Russian physiologist who discovered this phenomenon while doing research on digestion.</a:t>
            </a:r>
          </a:p>
          <a:p>
            <a:r>
              <a:rPr lang="en-US" dirty="0"/>
              <a:t>His research was aimed at better understanding of digestive pattern of dogs.</a:t>
            </a:r>
          </a:p>
          <a:p>
            <a:pPr marL="0" indent="0">
              <a:buNone/>
            </a:pPr>
            <a:endParaRPr lang="en-US" dirty="0"/>
          </a:p>
          <a:p>
            <a:pPr marL="0" indent="0" algn="r">
              <a:buNone/>
            </a:pPr>
            <a:endParaRPr lang="en-US" sz="1500" dirty="0"/>
          </a:p>
          <a:p>
            <a:pPr marL="0" indent="0" algn="r">
              <a:buNone/>
            </a:pPr>
            <a:endParaRPr lang="en-US" sz="1500" dirty="0"/>
          </a:p>
          <a:p>
            <a:pPr marL="0" indent="0" algn="r">
              <a:buNone/>
            </a:pPr>
            <a:endParaRPr lang="en-US" sz="1500" dirty="0"/>
          </a:p>
          <a:p>
            <a:endParaRPr lang="en-US" dirty="0"/>
          </a:p>
        </p:txBody>
      </p:sp>
    </p:spTree>
    <p:extLst>
      <p:ext uri="{BB962C8B-B14F-4D97-AF65-F5344CB8AC3E}">
        <p14:creationId xmlns:p14="http://schemas.microsoft.com/office/powerpoint/2010/main" val="180534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81804C-11CF-4B0C-B0CC-745DE71746E5}"/>
              </a:ext>
            </a:extLst>
          </p:cNvPr>
          <p:cNvSpPr txBox="1"/>
          <p:nvPr/>
        </p:nvSpPr>
        <p:spPr>
          <a:xfrm>
            <a:off x="395536" y="548680"/>
            <a:ext cx="6390456" cy="4832092"/>
          </a:xfrm>
          <a:prstGeom prst="rect">
            <a:avLst/>
          </a:prstGeom>
          <a:noFill/>
        </p:spPr>
        <p:txBody>
          <a:bodyPr wrap="square">
            <a:spAutoFit/>
          </a:bodyPr>
          <a:lstStyle/>
          <a:p>
            <a:pPr marL="457200" indent="-457200">
              <a:buFont typeface="Arial" panose="020B0604020202020204" pitchFamily="34" charset="0"/>
              <a:buChar char="•"/>
            </a:pPr>
            <a:r>
              <a:rPr lang="en-US" sz="2800" dirty="0"/>
              <a:t>During his experiments he would put meat powder in the mouth of dogs who had tubes inserted into various organs to measure bodily responses.</a:t>
            </a:r>
          </a:p>
          <a:p>
            <a:pPr marL="457200" indent="-457200">
              <a:buFont typeface="Arial" panose="020B0604020202020204" pitchFamily="34" charset="0"/>
              <a:buChar char="•"/>
            </a:pPr>
            <a:r>
              <a:rPr lang="en-US" sz="2800" dirty="0"/>
              <a:t>He discovered that the dogs began to salivate before the meat powder was presented to them.</a:t>
            </a:r>
          </a:p>
          <a:p>
            <a:pPr marL="457200" indent="-457200">
              <a:buFont typeface="Arial" panose="020B0604020202020204" pitchFamily="34" charset="0"/>
              <a:buChar char="•"/>
            </a:pPr>
            <a:r>
              <a:rPr lang="en-US" sz="2800" dirty="0"/>
              <a:t>Then the dogs began to salivate as soon as the person feeding them entered the room.</a:t>
            </a:r>
          </a:p>
          <a:p>
            <a:endParaRPr lang="en-US" sz="2800" dirty="0"/>
          </a:p>
        </p:txBody>
      </p:sp>
    </p:spTree>
    <p:extLst>
      <p:ext uri="{BB962C8B-B14F-4D97-AF65-F5344CB8AC3E}">
        <p14:creationId xmlns:p14="http://schemas.microsoft.com/office/powerpoint/2010/main" val="41532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336704"/>
          </a:xfrm>
        </p:spPr>
        <p:txBody>
          <a:bodyPr>
            <a:normAutofit fontScale="85000" lnSpcReduction="10000"/>
          </a:bodyPr>
          <a:lstStyle/>
          <a:p>
            <a:r>
              <a:rPr lang="en-US" dirty="0"/>
              <a:t>Soon he began to gain interest in this phenomenon and abandoned his study of digestion.</a:t>
            </a:r>
          </a:p>
          <a:p>
            <a:r>
              <a:rPr lang="en-US" dirty="0"/>
              <a:t>He started pairing a bell sound with the meat powder and found that even if the meat powder was not presented, the dog would eventually salivate after hearing the bell.</a:t>
            </a:r>
          </a:p>
          <a:p>
            <a:r>
              <a:rPr lang="en-US" dirty="0"/>
              <a:t>Since the meat powder results in salivation, these two variables are called the </a:t>
            </a:r>
            <a:r>
              <a:rPr lang="en-US" u="sng" dirty="0"/>
              <a:t>unconditioned stimulus(UCS)</a:t>
            </a:r>
            <a:r>
              <a:rPr lang="en-US" dirty="0">
                <a:solidFill>
                  <a:srgbClr val="FF0000"/>
                </a:solidFill>
              </a:rPr>
              <a:t> </a:t>
            </a:r>
            <a:r>
              <a:rPr lang="en-US" dirty="0"/>
              <a:t>and </a:t>
            </a:r>
            <a:r>
              <a:rPr lang="en-US" u="sng" dirty="0"/>
              <a:t>unconditioned response(UCR)</a:t>
            </a:r>
            <a:r>
              <a:rPr lang="en-US" dirty="0"/>
              <a:t>,respectively.</a:t>
            </a:r>
          </a:p>
          <a:p>
            <a:r>
              <a:rPr lang="en-US" dirty="0"/>
              <a:t>The bell and salivation are not naturally occurring, the dog was conditioned to respond to the bell.</a:t>
            </a:r>
          </a:p>
          <a:p>
            <a:r>
              <a:rPr lang="en-US" dirty="0"/>
              <a:t>Therefore ,the bell is considered </a:t>
            </a:r>
            <a:r>
              <a:rPr lang="en-US" u="sng" dirty="0"/>
              <a:t>conditioned stimulus(CS)</a:t>
            </a:r>
            <a:r>
              <a:rPr lang="en-US" dirty="0">
                <a:solidFill>
                  <a:srgbClr val="FF0000"/>
                </a:solidFill>
              </a:rPr>
              <a:t> </a:t>
            </a:r>
            <a:r>
              <a:rPr lang="en-US" dirty="0"/>
              <a:t>and the salivation to the bell is considered </a:t>
            </a:r>
            <a:r>
              <a:rPr lang="en-US" u="sng" dirty="0"/>
              <a:t>conditioned response(CR).</a:t>
            </a:r>
          </a:p>
          <a:p>
            <a:endParaRPr lang="en-US" dirty="0"/>
          </a:p>
          <a:p>
            <a:pPr marL="0" lvl="0" indent="0" algn="r">
              <a:buNone/>
            </a:pPr>
            <a:endParaRPr lang="en-US" sz="1400" dirty="0">
              <a:solidFill>
                <a:prstClr val="black"/>
              </a:solidFill>
            </a:endParaRPr>
          </a:p>
        </p:txBody>
      </p:sp>
    </p:spTree>
    <p:extLst>
      <p:ext uri="{BB962C8B-B14F-4D97-AF65-F5344CB8AC3E}">
        <p14:creationId xmlns:p14="http://schemas.microsoft.com/office/powerpoint/2010/main" val="228491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53CC1D-A20A-4AC5-AEA7-44752F6DF868}"/>
              </a:ext>
            </a:extLst>
          </p:cNvPr>
          <p:cNvSpPr txBox="1"/>
          <p:nvPr/>
        </p:nvSpPr>
        <p:spPr>
          <a:xfrm>
            <a:off x="251520" y="404664"/>
            <a:ext cx="6606480" cy="5539978"/>
          </a:xfrm>
          <a:prstGeom prst="rect">
            <a:avLst/>
          </a:prstGeom>
          <a:noFill/>
        </p:spPr>
        <p:txBody>
          <a:bodyPr wrap="square">
            <a:spAutoFit/>
          </a:bodyPr>
          <a:lstStyle/>
          <a:p>
            <a:pPr marL="457200" indent="-457200">
              <a:buFont typeface="Arial" panose="020B0604020202020204" pitchFamily="34" charset="0"/>
              <a:buChar char="•"/>
            </a:pPr>
            <a:r>
              <a:rPr lang="en-US" sz="2800" dirty="0"/>
              <a:t>Since the meat powder results in salivation, these two variables are called the </a:t>
            </a:r>
            <a:r>
              <a:rPr lang="en-US" sz="2800" u="sng" dirty="0"/>
              <a:t>unconditioned stimulus(UCS)</a:t>
            </a:r>
            <a:r>
              <a:rPr lang="en-US" sz="2800" dirty="0">
                <a:solidFill>
                  <a:srgbClr val="FF0000"/>
                </a:solidFill>
              </a:rPr>
              <a:t> </a:t>
            </a:r>
            <a:r>
              <a:rPr lang="en-US" sz="2800" dirty="0"/>
              <a:t>and </a:t>
            </a:r>
            <a:r>
              <a:rPr lang="en-US" sz="2800" u="sng" dirty="0"/>
              <a:t>unconditioned response(UCR)</a:t>
            </a:r>
            <a:r>
              <a:rPr lang="en-US" sz="2800" dirty="0"/>
              <a:t>,respectively.</a:t>
            </a:r>
          </a:p>
          <a:p>
            <a:pPr marL="457200" indent="-457200">
              <a:buFont typeface="Arial" panose="020B0604020202020204" pitchFamily="34" charset="0"/>
              <a:buChar char="•"/>
            </a:pPr>
            <a:r>
              <a:rPr lang="en-US" sz="2800" dirty="0"/>
              <a:t>The bell and salivation are not naturally occurring, the dog was conditioned to respond to the bell.</a:t>
            </a:r>
          </a:p>
          <a:p>
            <a:pPr marL="457200" indent="-457200">
              <a:buFont typeface="Arial" panose="020B0604020202020204" pitchFamily="34" charset="0"/>
              <a:buChar char="•"/>
            </a:pPr>
            <a:r>
              <a:rPr lang="en-US" sz="2800" dirty="0"/>
              <a:t>Therefore ,the bell is considered </a:t>
            </a:r>
            <a:r>
              <a:rPr lang="en-US" sz="2800" u="sng" dirty="0"/>
              <a:t>conditioned stimulus(CS)</a:t>
            </a:r>
            <a:r>
              <a:rPr lang="en-US" sz="2800" dirty="0">
                <a:solidFill>
                  <a:srgbClr val="FF0000"/>
                </a:solidFill>
              </a:rPr>
              <a:t> </a:t>
            </a:r>
            <a:r>
              <a:rPr lang="en-US" sz="2800" dirty="0"/>
              <a:t>and the salivation to the bell is considered </a:t>
            </a:r>
            <a:r>
              <a:rPr lang="en-US" sz="2800" u="sng" dirty="0"/>
              <a:t>conditioned response(CR).</a:t>
            </a:r>
          </a:p>
          <a:p>
            <a:endParaRPr lang="en-US" dirty="0"/>
          </a:p>
        </p:txBody>
      </p:sp>
    </p:spTree>
    <p:extLst>
      <p:ext uri="{BB962C8B-B14F-4D97-AF65-F5344CB8AC3E}">
        <p14:creationId xmlns:p14="http://schemas.microsoft.com/office/powerpoint/2010/main" val="61702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u="sng" dirty="0"/>
              <a:t>Effects of Conditioning on Behavior</a:t>
            </a:r>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r>
              <a:rPr lang="en-US" b="1" dirty="0"/>
              <a:t>Food aversion</a:t>
            </a:r>
            <a:r>
              <a:rPr lang="en-US" dirty="0"/>
              <a:t>: Through conditioning, humans and other animals may learn to like or dislike different foods</a:t>
            </a:r>
          </a:p>
          <a:p>
            <a:r>
              <a:rPr lang="en-US" dirty="0"/>
              <a:t>For </a:t>
            </a:r>
            <a:r>
              <a:rPr lang="en-US" dirty="0" err="1"/>
              <a:t>eg</a:t>
            </a:r>
            <a:r>
              <a:rPr lang="en-US" dirty="0"/>
              <a:t>- chemotherapy can make cancer patients sick, and can therefore cause the conditioning of an aversion to a food that was eaten recently (or to the clinic itself).</a:t>
            </a:r>
          </a:p>
          <a:p>
            <a:r>
              <a:rPr lang="en-US" b="1" dirty="0"/>
              <a:t>Drug abuse</a:t>
            </a:r>
            <a:r>
              <a:rPr lang="en-US" dirty="0"/>
              <a:t>: Whenever a drug is taken, in addition to reinforcing the behaviors that lead to its ingestion, the drug constitutes a US, and may be associated with potential CSs that are present at the time (rooms, odors, injections etc.)</a:t>
            </a:r>
          </a:p>
          <a:p>
            <a:endParaRPr lang="en-US" dirty="0"/>
          </a:p>
          <a:p>
            <a:endParaRPr lang="en-US" dirty="0"/>
          </a:p>
          <a:p>
            <a:pPr marL="0" lvl="0" indent="0" algn="r">
              <a:buNone/>
            </a:pPr>
            <a:endParaRPr lang="en-US" sz="1400" dirty="0">
              <a:solidFill>
                <a:prstClr val="black"/>
              </a:solidFill>
            </a:endParaRPr>
          </a:p>
          <a:p>
            <a:pPr marL="0" lvl="0" indent="0" algn="r">
              <a:buNone/>
            </a:pPr>
            <a:endParaRPr lang="en-US" sz="1400" dirty="0">
              <a:solidFill>
                <a:prstClr val="black"/>
              </a:solidFill>
            </a:endParaRPr>
          </a:p>
          <a:p>
            <a:endParaRPr lang="en-US" dirty="0"/>
          </a:p>
        </p:txBody>
      </p:sp>
    </p:spTree>
    <p:extLst>
      <p:ext uri="{BB962C8B-B14F-4D97-AF65-F5344CB8AC3E}">
        <p14:creationId xmlns:p14="http://schemas.microsoft.com/office/powerpoint/2010/main" val="2332285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6696</TotalTime>
  <Words>2752</Words>
  <Application>Microsoft Office PowerPoint</Application>
  <PresentationFormat>On-screen Show (4:3)</PresentationFormat>
  <Paragraphs>227</Paragraphs>
  <Slides>42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Learning Theories </vt:lpstr>
      <vt:lpstr>What is Learning?</vt:lpstr>
      <vt:lpstr>Habituation</vt:lpstr>
      <vt:lpstr>Associative learning</vt:lpstr>
      <vt:lpstr>Classical conditioning</vt:lpstr>
      <vt:lpstr>PowerPoint Presentation</vt:lpstr>
      <vt:lpstr>PowerPoint Presentation</vt:lpstr>
      <vt:lpstr>PowerPoint Presentation</vt:lpstr>
      <vt:lpstr>Effects of Conditioning on Behavior</vt:lpstr>
      <vt:lpstr>PowerPoint Presentation</vt:lpstr>
      <vt:lpstr>Theories about classical conditioning</vt:lpstr>
      <vt:lpstr>Principles of classical conditioning</vt:lpstr>
      <vt:lpstr>PowerPoint Presentation</vt:lpstr>
      <vt:lpstr>PowerPoint Presentation</vt:lpstr>
      <vt:lpstr>PowerPoint Presentation</vt:lpstr>
      <vt:lpstr>PowerPoint Presentation</vt:lpstr>
      <vt:lpstr>PowerPoint Presentation</vt:lpstr>
      <vt:lpstr>Critical factors in Classical Conditioning</vt:lpstr>
      <vt:lpstr>Instrumental /operant conditioning</vt:lpstr>
      <vt:lpstr>PowerPoint Presentation</vt:lpstr>
      <vt:lpstr>Principles of Instrumental conditioning</vt:lpstr>
      <vt:lpstr>Skinner’s experiment</vt:lpstr>
      <vt:lpstr>PowerPoint Presentation</vt:lpstr>
      <vt:lpstr>Consequences and Reinforcement</vt:lpstr>
      <vt:lpstr>PowerPoint Presentation</vt:lpstr>
      <vt:lpstr>Shaping</vt:lpstr>
      <vt:lpstr>PowerPoint Presentation</vt:lpstr>
      <vt:lpstr>Aspects of Reinforcement</vt:lpstr>
      <vt:lpstr>REINFORCEMENT SCHEDULES</vt:lpstr>
      <vt:lpstr>PowerPoint Presentation</vt:lpstr>
      <vt:lpstr>REINFORCEMENT SCHEDULES</vt:lpstr>
      <vt:lpstr>Aversive conditioning</vt:lpstr>
      <vt:lpstr>PowerPoint Presentation</vt:lpstr>
      <vt:lpstr>Cognitive learning</vt:lpstr>
      <vt:lpstr>Why is this form of Learning called Cognitive?</vt:lpstr>
      <vt:lpstr> Types of cognitive Learning </vt:lpstr>
      <vt:lpstr>PowerPoint Presentation</vt:lpstr>
      <vt:lpstr>Observational learning</vt:lpstr>
      <vt:lpstr>An analysis of Observational Learning</vt:lpstr>
      <vt:lpstr>LEARNING AND THE BRAIN </vt:lpstr>
      <vt:lpstr>What actually happens in the nervous system when conditioning takes place?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Apoorva Bang</cp:lastModifiedBy>
  <cp:revision>75</cp:revision>
  <dcterms:created xsi:type="dcterms:W3CDTF">2019-11-21T16:43:56Z</dcterms:created>
  <dcterms:modified xsi:type="dcterms:W3CDTF">2022-04-28T19:23:27Z</dcterms:modified>
</cp:coreProperties>
</file>