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3" r:id="rId3"/>
    <p:sldId id="274" r:id="rId4"/>
    <p:sldId id="275" r:id="rId5"/>
    <p:sldId id="282" r:id="rId6"/>
    <p:sldId id="277" r:id="rId7"/>
    <p:sldId id="291" r:id="rId8"/>
    <p:sldId id="278" r:id="rId9"/>
    <p:sldId id="280" r:id="rId10"/>
    <p:sldId id="284" r:id="rId11"/>
    <p:sldId id="281" r:id="rId12"/>
    <p:sldId id="286" r:id="rId13"/>
    <p:sldId id="279" r:id="rId14"/>
    <p:sldId id="257" r:id="rId15"/>
    <p:sldId id="258" r:id="rId16"/>
    <p:sldId id="259" r:id="rId17"/>
    <p:sldId id="261" r:id="rId18"/>
    <p:sldId id="262" r:id="rId19"/>
    <p:sldId id="264" r:id="rId20"/>
    <p:sldId id="266" r:id="rId21"/>
    <p:sldId id="267" r:id="rId22"/>
    <p:sldId id="296" r:id="rId23"/>
    <p:sldId id="302" r:id="rId24"/>
    <p:sldId id="321" r:id="rId25"/>
    <p:sldId id="300" r:id="rId26"/>
    <p:sldId id="314" r:id="rId27"/>
    <p:sldId id="315" r:id="rId28"/>
    <p:sldId id="268" r:id="rId29"/>
    <p:sldId id="273" r:id="rId30"/>
    <p:sldId id="269" r:id="rId31"/>
    <p:sldId id="271" r:id="rId32"/>
    <p:sldId id="270" r:id="rId33"/>
    <p:sldId id="287" r:id="rId34"/>
    <p:sldId id="292" r:id="rId35"/>
    <p:sldId id="305" r:id="rId36"/>
    <p:sldId id="289" r:id="rId37"/>
    <p:sldId id="307" r:id="rId38"/>
    <p:sldId id="290" r:id="rId39"/>
    <p:sldId id="308" r:id="rId40"/>
    <p:sldId id="309"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4/30/2022</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hyperlink" Target="https://www.webmd.com/balance/stress-management/rm-quiz-stress-anxiety" TargetMode="Externa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FBB7F-BDB1-4542-955C-09909BF1B5F2}"/>
              </a:ext>
            </a:extLst>
          </p:cNvPr>
          <p:cNvSpPr>
            <a:spLocks noGrp="1"/>
          </p:cNvSpPr>
          <p:nvPr>
            <p:ph type="ctrTitle"/>
          </p:nvPr>
        </p:nvSpPr>
        <p:spPr/>
        <p:txBody>
          <a:bodyPr/>
          <a:lstStyle/>
          <a:p>
            <a:r>
              <a:rPr lang="en-IN" dirty="0"/>
              <a:t>MENTAL DISORDERS : </a:t>
            </a:r>
            <a:br>
              <a:rPr lang="en-IN" dirty="0"/>
            </a:br>
            <a:r>
              <a:rPr lang="en-IN" dirty="0"/>
              <a:t>BIOPSYCHOSOCIAL MODELS </a:t>
            </a:r>
          </a:p>
        </p:txBody>
      </p:sp>
      <p:sp>
        <p:nvSpPr>
          <p:cNvPr id="3" name="Subtitle 2">
            <a:extLst>
              <a:ext uri="{FF2B5EF4-FFF2-40B4-BE49-F238E27FC236}">
                <a16:creationId xmlns:a16="http://schemas.microsoft.com/office/drawing/2014/main" id="{64681AC9-5D77-4F35-8A7D-F09795EE2699}"/>
              </a:ext>
            </a:extLst>
          </p:cNvPr>
          <p:cNvSpPr>
            <a:spLocks noGrp="1"/>
          </p:cNvSpPr>
          <p:nvPr>
            <p:ph type="subTitle" idx="1"/>
          </p:nvPr>
        </p:nvSpPr>
        <p:spPr>
          <a:xfrm>
            <a:off x="1595269" y="3897086"/>
            <a:ext cx="9001462" cy="1360713"/>
          </a:xfrm>
        </p:spPr>
        <p:txBody>
          <a:bodyPr>
            <a:normAutofit fontScale="92500" lnSpcReduction="20000"/>
          </a:bodyPr>
          <a:lstStyle/>
          <a:p>
            <a:r>
              <a:rPr lang="en-IN" dirty="0" err="1"/>
              <a:t>Dr.</a:t>
            </a:r>
            <a:r>
              <a:rPr lang="en-IN" dirty="0"/>
              <a:t> </a:t>
            </a:r>
            <a:r>
              <a:rPr lang="en-IN" dirty="0" err="1"/>
              <a:t>Nisheet</a:t>
            </a:r>
            <a:r>
              <a:rPr lang="en-IN" dirty="0"/>
              <a:t> Patel (Assistant Professor)</a:t>
            </a:r>
          </a:p>
          <a:p>
            <a:r>
              <a:rPr lang="en-IN" dirty="0"/>
              <a:t>Department of Psychiatry</a:t>
            </a:r>
          </a:p>
          <a:p>
            <a:r>
              <a:rPr lang="en-IN" dirty="0"/>
              <a:t>SBKSMI &amp; RC</a:t>
            </a:r>
          </a:p>
        </p:txBody>
      </p:sp>
    </p:spTree>
    <p:extLst>
      <p:ext uri="{BB962C8B-B14F-4D97-AF65-F5344CB8AC3E}">
        <p14:creationId xmlns:p14="http://schemas.microsoft.com/office/powerpoint/2010/main" val="2121978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CD4D060-8F0D-44CB-92A8-DC1D0622F3D4}"/>
              </a:ext>
            </a:extLst>
          </p:cNvPr>
          <p:cNvSpPr>
            <a:spLocks noGrp="1"/>
          </p:cNvSpPr>
          <p:nvPr>
            <p:ph type="body" idx="1"/>
          </p:nvPr>
        </p:nvSpPr>
        <p:spPr>
          <a:xfrm>
            <a:off x="913796" y="498764"/>
            <a:ext cx="5107208" cy="1025236"/>
          </a:xfrm>
        </p:spPr>
        <p:txBody>
          <a:bodyPr>
            <a:normAutofit/>
          </a:bodyPr>
          <a:lstStyle/>
          <a:p>
            <a:r>
              <a:rPr lang="en-IN" sz="4000" dirty="0"/>
              <a:t>(B)Psychological </a:t>
            </a:r>
          </a:p>
        </p:txBody>
      </p:sp>
      <p:sp>
        <p:nvSpPr>
          <p:cNvPr id="4" name="Content Placeholder 3">
            <a:extLst>
              <a:ext uri="{FF2B5EF4-FFF2-40B4-BE49-F238E27FC236}">
                <a16:creationId xmlns:a16="http://schemas.microsoft.com/office/drawing/2014/main" id="{907BB73B-AE9A-400E-9B39-D41230EBD895}"/>
              </a:ext>
            </a:extLst>
          </p:cNvPr>
          <p:cNvSpPr>
            <a:spLocks noGrp="1"/>
          </p:cNvSpPr>
          <p:nvPr>
            <p:ph sz="half" idx="2"/>
          </p:nvPr>
        </p:nvSpPr>
        <p:spPr>
          <a:xfrm>
            <a:off x="913795" y="1773382"/>
            <a:ext cx="5107208" cy="4017817"/>
          </a:xfrm>
        </p:spPr>
        <p:txBody>
          <a:bodyPr>
            <a:noAutofit/>
          </a:bodyPr>
          <a:lstStyle/>
          <a:p>
            <a:pPr marL="0" indent="0">
              <a:buNone/>
            </a:pPr>
            <a:r>
              <a:rPr lang="en-IN" sz="3600" b="0" i="0" dirty="0">
                <a:effectLst/>
                <a:latin typeface="Helvetica Neue"/>
              </a:rPr>
              <a:t>1.Self esteem </a:t>
            </a:r>
          </a:p>
          <a:p>
            <a:pPr marL="0" indent="0">
              <a:buNone/>
            </a:pPr>
            <a:r>
              <a:rPr lang="en-IN" sz="3600" b="0" i="0" dirty="0">
                <a:effectLst/>
                <a:latin typeface="Helvetica Neue"/>
              </a:rPr>
              <a:t>2.Social skills</a:t>
            </a:r>
          </a:p>
          <a:p>
            <a:pPr marL="0" indent="0">
              <a:buNone/>
            </a:pPr>
            <a:r>
              <a:rPr lang="en-IN" sz="3600" dirty="0">
                <a:effectLst/>
                <a:latin typeface="Open Sans"/>
              </a:rPr>
              <a:t>3.L</a:t>
            </a:r>
            <a:r>
              <a:rPr lang="en-IN" sz="3600" b="0" i="0" dirty="0">
                <a:effectLst/>
                <a:latin typeface="Open Sans"/>
              </a:rPr>
              <a:t>ack of self-control</a:t>
            </a:r>
          </a:p>
          <a:p>
            <a:pPr marL="0" indent="0">
              <a:buNone/>
            </a:pPr>
            <a:r>
              <a:rPr lang="en-IN" sz="3600" dirty="0">
                <a:effectLst/>
                <a:latin typeface="Open Sans"/>
              </a:rPr>
              <a:t>4.E</a:t>
            </a:r>
            <a:r>
              <a:rPr lang="en-IN" sz="3600" b="0" i="0" dirty="0">
                <a:effectLst/>
                <a:latin typeface="Open Sans"/>
              </a:rPr>
              <a:t>motional turmoil</a:t>
            </a:r>
          </a:p>
          <a:p>
            <a:pPr marL="0" indent="0">
              <a:buNone/>
            </a:pPr>
            <a:r>
              <a:rPr lang="en-IN" sz="3600" dirty="0">
                <a:effectLst/>
                <a:latin typeface="Open Sans"/>
              </a:rPr>
              <a:t>5.N</a:t>
            </a:r>
            <a:r>
              <a:rPr lang="en-IN" sz="3600" b="0" i="0" dirty="0">
                <a:effectLst/>
                <a:latin typeface="Open Sans"/>
              </a:rPr>
              <a:t>egative thinking.</a:t>
            </a:r>
            <a:endParaRPr lang="en-IN" sz="4000" dirty="0"/>
          </a:p>
        </p:txBody>
      </p:sp>
      <p:sp>
        <p:nvSpPr>
          <p:cNvPr id="5" name="Text Placeholder 4">
            <a:extLst>
              <a:ext uri="{FF2B5EF4-FFF2-40B4-BE49-F238E27FC236}">
                <a16:creationId xmlns:a16="http://schemas.microsoft.com/office/drawing/2014/main" id="{84EF7979-1108-49BC-A2F5-6764743729DD}"/>
              </a:ext>
            </a:extLst>
          </p:cNvPr>
          <p:cNvSpPr>
            <a:spLocks noGrp="1"/>
          </p:cNvSpPr>
          <p:nvPr>
            <p:ph type="body" sz="quarter" idx="3"/>
          </p:nvPr>
        </p:nvSpPr>
        <p:spPr>
          <a:xfrm>
            <a:off x="6402002" y="1361425"/>
            <a:ext cx="4865554" cy="1958717"/>
          </a:xfrm>
        </p:spPr>
        <p:txBody>
          <a:bodyPr/>
          <a:lstStyle/>
          <a:p>
            <a:r>
              <a:rPr lang="en-IN" dirty="0"/>
              <a:t>Example</a:t>
            </a:r>
          </a:p>
        </p:txBody>
      </p:sp>
      <p:sp>
        <p:nvSpPr>
          <p:cNvPr id="6" name="Content Placeholder 5">
            <a:extLst>
              <a:ext uri="{FF2B5EF4-FFF2-40B4-BE49-F238E27FC236}">
                <a16:creationId xmlns:a16="http://schemas.microsoft.com/office/drawing/2014/main" id="{63A0A8D5-DCE9-4FC4-8FF6-0DDDDDE1D51C}"/>
              </a:ext>
            </a:extLst>
          </p:cNvPr>
          <p:cNvSpPr>
            <a:spLocks noGrp="1"/>
          </p:cNvSpPr>
          <p:nvPr>
            <p:ph sz="quarter" idx="4"/>
          </p:nvPr>
        </p:nvSpPr>
        <p:spPr>
          <a:xfrm>
            <a:off x="6402002" y="3537857"/>
            <a:ext cx="5095357" cy="2710543"/>
          </a:xfrm>
        </p:spPr>
        <p:txBody>
          <a:bodyPr>
            <a:noAutofit/>
          </a:bodyPr>
          <a:lstStyle/>
          <a:p>
            <a:pPr marL="0" indent="0">
              <a:buNone/>
            </a:pPr>
            <a:r>
              <a:rPr lang="en-IN" sz="2800" dirty="0"/>
              <a:t>Lacking social skills may lead to rejection from peers which in turn may lead to depression .</a:t>
            </a:r>
          </a:p>
        </p:txBody>
      </p:sp>
    </p:spTree>
    <p:extLst>
      <p:ext uri="{BB962C8B-B14F-4D97-AF65-F5344CB8AC3E}">
        <p14:creationId xmlns:p14="http://schemas.microsoft.com/office/powerpoint/2010/main" val="2324278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C23C343-3C6F-4628-A774-C4A78B9FA519}"/>
              </a:ext>
            </a:extLst>
          </p:cNvPr>
          <p:cNvSpPr>
            <a:spLocks noGrp="1"/>
          </p:cNvSpPr>
          <p:nvPr>
            <p:ph type="body" idx="1"/>
          </p:nvPr>
        </p:nvSpPr>
        <p:spPr>
          <a:xfrm>
            <a:off x="599608" y="344775"/>
            <a:ext cx="5421396" cy="1094281"/>
          </a:xfrm>
        </p:spPr>
        <p:txBody>
          <a:bodyPr>
            <a:normAutofit/>
          </a:bodyPr>
          <a:lstStyle/>
          <a:p>
            <a:r>
              <a:rPr lang="en-IN" sz="4000" dirty="0"/>
              <a:t>(C)Social </a:t>
            </a:r>
          </a:p>
        </p:txBody>
      </p:sp>
      <p:sp>
        <p:nvSpPr>
          <p:cNvPr id="4" name="Content Placeholder 3">
            <a:extLst>
              <a:ext uri="{FF2B5EF4-FFF2-40B4-BE49-F238E27FC236}">
                <a16:creationId xmlns:a16="http://schemas.microsoft.com/office/drawing/2014/main" id="{E44EEFAA-9DFF-4244-BA3B-60D7A320AD1F}"/>
              </a:ext>
            </a:extLst>
          </p:cNvPr>
          <p:cNvSpPr>
            <a:spLocks noGrp="1"/>
          </p:cNvSpPr>
          <p:nvPr>
            <p:ph sz="half" idx="2"/>
          </p:nvPr>
        </p:nvSpPr>
        <p:spPr>
          <a:xfrm>
            <a:off x="913795" y="1837494"/>
            <a:ext cx="5107208" cy="4840397"/>
          </a:xfrm>
        </p:spPr>
        <p:txBody>
          <a:bodyPr>
            <a:noAutofit/>
          </a:bodyPr>
          <a:lstStyle/>
          <a:p>
            <a:pPr marL="0" indent="0">
              <a:buNone/>
            </a:pPr>
            <a:r>
              <a:rPr lang="en-IN" sz="3200" b="0" i="0" dirty="0">
                <a:effectLst/>
                <a:latin typeface="Helvetica Neue"/>
              </a:rPr>
              <a:t>1.Peers </a:t>
            </a:r>
          </a:p>
          <a:p>
            <a:pPr marL="0" indent="0">
              <a:buNone/>
            </a:pPr>
            <a:r>
              <a:rPr lang="en-IN" sz="3200" b="0" i="0" dirty="0">
                <a:effectLst/>
                <a:latin typeface="Helvetica Neue"/>
              </a:rPr>
              <a:t>2.Family circumstance </a:t>
            </a:r>
          </a:p>
          <a:p>
            <a:pPr marL="0" indent="0">
              <a:buNone/>
            </a:pPr>
            <a:r>
              <a:rPr lang="en-IN" sz="3200" b="0" i="0" dirty="0">
                <a:effectLst/>
                <a:latin typeface="Helvetica Neue"/>
              </a:rPr>
              <a:t>3.School  </a:t>
            </a:r>
          </a:p>
          <a:p>
            <a:pPr marL="0" indent="0">
              <a:buNone/>
            </a:pPr>
            <a:r>
              <a:rPr lang="en-IN" sz="3200" b="0" i="0" dirty="0">
                <a:effectLst/>
                <a:latin typeface="Helvetica Neue"/>
              </a:rPr>
              <a:t>4.Family relationships</a:t>
            </a:r>
          </a:p>
          <a:p>
            <a:pPr marL="0" indent="0">
              <a:buNone/>
            </a:pPr>
            <a:r>
              <a:rPr lang="en-IN" sz="3200" dirty="0">
                <a:effectLst/>
                <a:latin typeface="Open Sans"/>
              </a:rPr>
              <a:t>5.S</a:t>
            </a:r>
            <a:r>
              <a:rPr lang="en-IN" sz="3200" b="0" i="0" dirty="0">
                <a:effectLst/>
                <a:latin typeface="Open Sans"/>
              </a:rPr>
              <a:t>tressful events </a:t>
            </a:r>
            <a:endParaRPr lang="en-IN" sz="3200" dirty="0"/>
          </a:p>
        </p:txBody>
      </p:sp>
      <p:sp>
        <p:nvSpPr>
          <p:cNvPr id="5" name="Text Placeholder 4">
            <a:extLst>
              <a:ext uri="{FF2B5EF4-FFF2-40B4-BE49-F238E27FC236}">
                <a16:creationId xmlns:a16="http://schemas.microsoft.com/office/drawing/2014/main" id="{30397D38-4C1C-4759-AAEE-70DCC1DDA06B}"/>
              </a:ext>
            </a:extLst>
          </p:cNvPr>
          <p:cNvSpPr>
            <a:spLocks noGrp="1"/>
          </p:cNvSpPr>
          <p:nvPr>
            <p:ph type="body" sz="quarter" idx="3"/>
          </p:nvPr>
        </p:nvSpPr>
        <p:spPr>
          <a:xfrm>
            <a:off x="6402003" y="1337206"/>
            <a:ext cx="4865554" cy="1493080"/>
          </a:xfrm>
        </p:spPr>
        <p:txBody>
          <a:bodyPr>
            <a:normAutofit/>
          </a:bodyPr>
          <a:lstStyle/>
          <a:p>
            <a:r>
              <a:rPr lang="en-IN" dirty="0"/>
              <a:t>Example</a:t>
            </a:r>
          </a:p>
        </p:txBody>
      </p:sp>
      <p:sp>
        <p:nvSpPr>
          <p:cNvPr id="6" name="Content Placeholder 5">
            <a:extLst>
              <a:ext uri="{FF2B5EF4-FFF2-40B4-BE49-F238E27FC236}">
                <a16:creationId xmlns:a16="http://schemas.microsoft.com/office/drawing/2014/main" id="{0A219FC3-967C-4D99-A400-933534D4E80E}"/>
              </a:ext>
            </a:extLst>
          </p:cNvPr>
          <p:cNvSpPr>
            <a:spLocks noGrp="1"/>
          </p:cNvSpPr>
          <p:nvPr>
            <p:ph sz="quarter" idx="4"/>
          </p:nvPr>
        </p:nvSpPr>
        <p:spPr>
          <a:xfrm>
            <a:off x="6172200" y="2912231"/>
            <a:ext cx="5095357" cy="3765659"/>
          </a:xfrm>
        </p:spPr>
        <p:txBody>
          <a:bodyPr>
            <a:noAutofit/>
          </a:bodyPr>
          <a:lstStyle/>
          <a:p>
            <a:r>
              <a:rPr lang="en-IN" b="0" i="0" dirty="0">
                <a:effectLst/>
                <a:latin typeface="Open Sans"/>
              </a:rPr>
              <a:t>Mental disorders like Anorexia nervosa .</a:t>
            </a:r>
          </a:p>
          <a:p>
            <a:r>
              <a:rPr lang="en-IN" dirty="0">
                <a:effectLst/>
                <a:latin typeface="Open Sans"/>
              </a:rPr>
              <a:t>F</a:t>
            </a:r>
            <a:r>
              <a:rPr lang="en-IN" b="0" i="0" dirty="0">
                <a:effectLst/>
                <a:latin typeface="Open Sans"/>
              </a:rPr>
              <a:t>ashion industry and the media have promoted</a:t>
            </a:r>
            <a:r>
              <a:rPr lang="en-IN" dirty="0">
                <a:effectLst/>
                <a:latin typeface="Open Sans"/>
              </a:rPr>
              <a:t> an </a:t>
            </a:r>
            <a:r>
              <a:rPr lang="en-IN" dirty="0" err="1">
                <a:effectLst/>
                <a:latin typeface="Open Sans"/>
              </a:rPr>
              <a:t>unhealty</a:t>
            </a:r>
            <a:r>
              <a:rPr lang="en-IN" dirty="0">
                <a:effectLst/>
                <a:latin typeface="Open Sans"/>
              </a:rPr>
              <a:t> standard of beauty that emphasizes on thing and lean body types.</a:t>
            </a:r>
            <a:endParaRPr lang="en-IN" sz="1100" i="0" dirty="0">
              <a:effectLst/>
              <a:latin typeface="Open Sans"/>
            </a:endParaRPr>
          </a:p>
        </p:txBody>
      </p:sp>
    </p:spTree>
    <p:extLst>
      <p:ext uri="{BB962C8B-B14F-4D97-AF65-F5344CB8AC3E}">
        <p14:creationId xmlns:p14="http://schemas.microsoft.com/office/powerpoint/2010/main" val="3596728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64DDD-EF4E-4928-982F-E5B035366E49}"/>
              </a:ext>
            </a:extLst>
          </p:cNvPr>
          <p:cNvSpPr>
            <a:spLocks noGrp="1"/>
          </p:cNvSpPr>
          <p:nvPr>
            <p:ph type="title"/>
          </p:nvPr>
        </p:nvSpPr>
        <p:spPr>
          <a:xfrm>
            <a:off x="1142395" y="359229"/>
            <a:ext cx="10353761" cy="1326321"/>
          </a:xfrm>
        </p:spPr>
        <p:txBody>
          <a:bodyPr/>
          <a:lstStyle/>
          <a:p>
            <a:pPr algn="l"/>
            <a:r>
              <a:rPr lang="en-IN" b="1" i="0" u="sng" dirty="0">
                <a:effectLst/>
                <a:latin typeface="Open Sans"/>
              </a:rPr>
              <a:t>Biopsychosocial theory</a:t>
            </a:r>
            <a:endParaRPr lang="en-IN" u="sng" dirty="0"/>
          </a:p>
        </p:txBody>
      </p:sp>
      <p:sp>
        <p:nvSpPr>
          <p:cNvPr id="3" name="Content Placeholder 2">
            <a:extLst>
              <a:ext uri="{FF2B5EF4-FFF2-40B4-BE49-F238E27FC236}">
                <a16:creationId xmlns:a16="http://schemas.microsoft.com/office/drawing/2014/main" id="{3903FCCB-863E-40CD-AD30-80476C2C3028}"/>
              </a:ext>
            </a:extLst>
          </p:cNvPr>
          <p:cNvSpPr>
            <a:spLocks noGrp="1"/>
          </p:cNvSpPr>
          <p:nvPr>
            <p:ph idx="1"/>
          </p:nvPr>
        </p:nvSpPr>
        <p:spPr>
          <a:xfrm>
            <a:off x="1142395" y="1355836"/>
            <a:ext cx="10353762" cy="4304736"/>
          </a:xfrm>
        </p:spPr>
        <p:txBody>
          <a:bodyPr>
            <a:normAutofit fontScale="92500" lnSpcReduction="10000"/>
          </a:bodyPr>
          <a:lstStyle/>
          <a:p>
            <a:pPr marL="0" indent="0">
              <a:buNone/>
            </a:pPr>
            <a:br>
              <a:rPr lang="en-IN" dirty="0"/>
            </a:br>
            <a:r>
              <a:rPr lang="en-IN" sz="3900" b="0" i="0" dirty="0">
                <a:effectLst/>
                <a:latin typeface="Open Sans"/>
              </a:rPr>
              <a:t>The biopsychosocial theory poses that each one of these factors is not sufficient to create health or mental illness, but the interaction between them determines the course of one's development.</a:t>
            </a:r>
            <a:br>
              <a:rPr lang="en-IN" sz="3900" dirty="0"/>
            </a:br>
            <a:endParaRPr lang="en-IN" sz="4000" dirty="0"/>
          </a:p>
        </p:txBody>
      </p:sp>
    </p:spTree>
    <p:extLst>
      <p:ext uri="{BB962C8B-B14F-4D97-AF65-F5344CB8AC3E}">
        <p14:creationId xmlns:p14="http://schemas.microsoft.com/office/powerpoint/2010/main" val="2786093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iopsychosocial Model - Physiopedia">
            <a:extLst>
              <a:ext uri="{FF2B5EF4-FFF2-40B4-BE49-F238E27FC236}">
                <a16:creationId xmlns:a16="http://schemas.microsoft.com/office/drawing/2014/main" id="{4AF7B2F4-9AA9-4F1D-8BA7-CFEEF09472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4109" y="374072"/>
            <a:ext cx="8963891" cy="6386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3922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2CE3F-D100-4923-A345-74FB39B5B96E}"/>
              </a:ext>
            </a:extLst>
          </p:cNvPr>
          <p:cNvSpPr>
            <a:spLocks noGrp="1"/>
          </p:cNvSpPr>
          <p:nvPr>
            <p:ph type="title"/>
          </p:nvPr>
        </p:nvSpPr>
        <p:spPr/>
        <p:txBody>
          <a:bodyPr/>
          <a:lstStyle/>
          <a:p>
            <a:pPr algn="l"/>
            <a:r>
              <a:rPr lang="en-IN" u="sng" dirty="0"/>
              <a:t>(A)BIOLOGICAL CAUSES </a:t>
            </a:r>
          </a:p>
        </p:txBody>
      </p:sp>
      <p:sp>
        <p:nvSpPr>
          <p:cNvPr id="3" name="Content Placeholder 2">
            <a:extLst>
              <a:ext uri="{FF2B5EF4-FFF2-40B4-BE49-F238E27FC236}">
                <a16:creationId xmlns:a16="http://schemas.microsoft.com/office/drawing/2014/main" id="{5F934DDE-7921-4D5D-96E0-23B02C11C349}"/>
              </a:ext>
            </a:extLst>
          </p:cNvPr>
          <p:cNvSpPr>
            <a:spLocks noGrp="1"/>
          </p:cNvSpPr>
          <p:nvPr>
            <p:ph idx="1"/>
          </p:nvPr>
        </p:nvSpPr>
        <p:spPr/>
        <p:txBody>
          <a:bodyPr>
            <a:normAutofit fontScale="92500" lnSpcReduction="20000"/>
          </a:bodyPr>
          <a:lstStyle/>
          <a:p>
            <a:pPr marL="457200" indent="-457200">
              <a:buAutoNum type="arabicPeriod"/>
            </a:pPr>
            <a:r>
              <a:rPr lang="en-IN" sz="4000" dirty="0"/>
              <a:t>Genetic</a:t>
            </a:r>
          </a:p>
          <a:p>
            <a:pPr marL="457200" indent="-457200">
              <a:buAutoNum type="arabicPeriod"/>
            </a:pPr>
            <a:r>
              <a:rPr lang="en-IN" sz="4000" dirty="0" err="1"/>
              <a:t>Psychoneuroendocrinal</a:t>
            </a:r>
            <a:r>
              <a:rPr lang="en-IN" sz="4000" dirty="0"/>
              <a:t> </a:t>
            </a:r>
          </a:p>
          <a:p>
            <a:pPr marL="457200" indent="-457200">
              <a:buAutoNum type="arabicPeriod"/>
            </a:pPr>
            <a:r>
              <a:rPr lang="en-IN" sz="4000" dirty="0" err="1"/>
              <a:t>Psychoneuroimmunological</a:t>
            </a:r>
            <a:endParaRPr lang="en-IN" sz="4000" dirty="0"/>
          </a:p>
          <a:p>
            <a:pPr marL="457200" indent="-457200">
              <a:buAutoNum type="arabicPeriod"/>
            </a:pPr>
            <a:r>
              <a:rPr lang="en-IN" sz="4000" dirty="0"/>
              <a:t>Biological rhythm</a:t>
            </a:r>
          </a:p>
          <a:p>
            <a:pPr marL="457200" indent="-457200">
              <a:buAutoNum type="arabicPeriod"/>
            </a:pPr>
            <a:r>
              <a:rPr lang="en-IN" sz="4000" dirty="0"/>
              <a:t>Physical factors</a:t>
            </a:r>
          </a:p>
          <a:p>
            <a:pPr marL="0" indent="0">
              <a:buNone/>
            </a:pPr>
            <a:endParaRPr lang="en-IN" dirty="0"/>
          </a:p>
        </p:txBody>
      </p:sp>
    </p:spTree>
    <p:extLst>
      <p:ext uri="{BB962C8B-B14F-4D97-AF65-F5344CB8AC3E}">
        <p14:creationId xmlns:p14="http://schemas.microsoft.com/office/powerpoint/2010/main" val="3194490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86664-3341-40B2-965E-7245E516AA9F}"/>
              </a:ext>
            </a:extLst>
          </p:cNvPr>
          <p:cNvSpPr>
            <a:spLocks noGrp="1"/>
          </p:cNvSpPr>
          <p:nvPr>
            <p:ph type="title"/>
          </p:nvPr>
        </p:nvSpPr>
        <p:spPr>
          <a:xfrm>
            <a:off x="913795" y="478970"/>
            <a:ext cx="10353761" cy="1326321"/>
          </a:xfrm>
        </p:spPr>
        <p:txBody>
          <a:bodyPr/>
          <a:lstStyle/>
          <a:p>
            <a:pPr algn="l"/>
            <a:r>
              <a:rPr lang="en-IN" u="sng" dirty="0"/>
              <a:t>(B)PSYCHOLOGICAL CAUSES </a:t>
            </a:r>
          </a:p>
        </p:txBody>
      </p:sp>
      <p:sp>
        <p:nvSpPr>
          <p:cNvPr id="3" name="Content Placeholder 2">
            <a:extLst>
              <a:ext uri="{FF2B5EF4-FFF2-40B4-BE49-F238E27FC236}">
                <a16:creationId xmlns:a16="http://schemas.microsoft.com/office/drawing/2014/main" id="{077C741A-8116-4E7E-A33E-55C8BF056924}"/>
              </a:ext>
            </a:extLst>
          </p:cNvPr>
          <p:cNvSpPr>
            <a:spLocks noGrp="1"/>
          </p:cNvSpPr>
          <p:nvPr>
            <p:ph idx="1"/>
          </p:nvPr>
        </p:nvSpPr>
        <p:spPr/>
        <p:txBody>
          <a:bodyPr/>
          <a:lstStyle/>
          <a:p>
            <a:r>
              <a:rPr lang="en-IN" sz="3200" dirty="0"/>
              <a:t>Severe Trauma </a:t>
            </a:r>
          </a:p>
          <a:p>
            <a:r>
              <a:rPr lang="en-IN" sz="3200" dirty="0"/>
              <a:t>Family environment</a:t>
            </a:r>
          </a:p>
          <a:p>
            <a:r>
              <a:rPr lang="en-IN" sz="3200" dirty="0"/>
              <a:t>Interpersonal relationships</a:t>
            </a:r>
          </a:p>
          <a:p>
            <a:endParaRPr lang="en-IN" dirty="0"/>
          </a:p>
        </p:txBody>
      </p:sp>
    </p:spTree>
    <p:extLst>
      <p:ext uri="{BB962C8B-B14F-4D97-AF65-F5344CB8AC3E}">
        <p14:creationId xmlns:p14="http://schemas.microsoft.com/office/powerpoint/2010/main" val="169375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1F8F6-45AB-485E-9302-EFD71F77F9D7}"/>
              </a:ext>
            </a:extLst>
          </p:cNvPr>
          <p:cNvSpPr>
            <a:spLocks noGrp="1"/>
          </p:cNvSpPr>
          <p:nvPr>
            <p:ph type="title"/>
          </p:nvPr>
        </p:nvSpPr>
        <p:spPr>
          <a:xfrm>
            <a:off x="913795" y="544286"/>
            <a:ext cx="10353761" cy="1326321"/>
          </a:xfrm>
        </p:spPr>
        <p:txBody>
          <a:bodyPr/>
          <a:lstStyle/>
          <a:p>
            <a:pPr algn="l"/>
            <a:r>
              <a:rPr lang="en-IN" u="sng" dirty="0"/>
              <a:t>(C)SOCIAL CAUSES </a:t>
            </a:r>
          </a:p>
        </p:txBody>
      </p:sp>
      <p:sp>
        <p:nvSpPr>
          <p:cNvPr id="3" name="Content Placeholder 2">
            <a:extLst>
              <a:ext uri="{FF2B5EF4-FFF2-40B4-BE49-F238E27FC236}">
                <a16:creationId xmlns:a16="http://schemas.microsoft.com/office/drawing/2014/main" id="{F678A346-00C7-4D39-B231-92ED014B482B}"/>
              </a:ext>
            </a:extLst>
          </p:cNvPr>
          <p:cNvSpPr>
            <a:spLocks noGrp="1"/>
          </p:cNvSpPr>
          <p:nvPr>
            <p:ph idx="1"/>
          </p:nvPr>
        </p:nvSpPr>
        <p:spPr/>
        <p:txBody>
          <a:bodyPr>
            <a:normAutofit/>
          </a:bodyPr>
          <a:lstStyle/>
          <a:p>
            <a:pPr marL="457200" indent="-457200">
              <a:buAutoNum type="arabicPeriod"/>
            </a:pPr>
            <a:r>
              <a:rPr lang="en-IN" sz="4000" dirty="0"/>
              <a:t>Stress</a:t>
            </a:r>
          </a:p>
          <a:p>
            <a:pPr marL="457200" indent="-457200">
              <a:buAutoNum type="arabicPeriod"/>
            </a:pPr>
            <a:r>
              <a:rPr lang="en-IN" sz="4000" dirty="0"/>
              <a:t>Life events</a:t>
            </a:r>
          </a:p>
          <a:p>
            <a:pPr marL="457200" indent="-457200">
              <a:buAutoNum type="arabicPeriod"/>
            </a:pPr>
            <a:r>
              <a:rPr lang="en-IN" sz="4000" dirty="0"/>
              <a:t>Trauma</a:t>
            </a:r>
          </a:p>
        </p:txBody>
      </p:sp>
    </p:spTree>
    <p:extLst>
      <p:ext uri="{BB962C8B-B14F-4D97-AF65-F5344CB8AC3E}">
        <p14:creationId xmlns:p14="http://schemas.microsoft.com/office/powerpoint/2010/main" val="344278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D46D63-32BF-4D33-BD6A-BA2E2B0BD962}"/>
              </a:ext>
            </a:extLst>
          </p:cNvPr>
          <p:cNvSpPr>
            <a:spLocks noGrp="1"/>
          </p:cNvSpPr>
          <p:nvPr>
            <p:ph type="title"/>
          </p:nvPr>
        </p:nvSpPr>
        <p:spPr/>
        <p:txBody>
          <a:bodyPr>
            <a:normAutofit fontScale="90000"/>
          </a:bodyPr>
          <a:lstStyle/>
          <a:p>
            <a:pPr algn="l"/>
            <a:r>
              <a:rPr lang="en-IN" u="sng" dirty="0"/>
              <a:t>(A) Biological</a:t>
            </a:r>
            <a:br>
              <a:rPr lang="en-IN" dirty="0"/>
            </a:br>
            <a:br>
              <a:rPr lang="en-IN" dirty="0"/>
            </a:br>
            <a:r>
              <a:rPr lang="en-IN" sz="3200" dirty="0"/>
              <a:t>1. GENETIC </a:t>
            </a:r>
            <a:endParaRPr lang="en-IN" dirty="0"/>
          </a:p>
        </p:txBody>
      </p:sp>
      <p:sp>
        <p:nvSpPr>
          <p:cNvPr id="5" name="Content Placeholder 4">
            <a:extLst>
              <a:ext uri="{FF2B5EF4-FFF2-40B4-BE49-F238E27FC236}">
                <a16:creationId xmlns:a16="http://schemas.microsoft.com/office/drawing/2014/main" id="{CA989DCB-2B80-42EE-8847-3035BF40F3C8}"/>
              </a:ext>
            </a:extLst>
          </p:cNvPr>
          <p:cNvSpPr>
            <a:spLocks noGrp="1"/>
          </p:cNvSpPr>
          <p:nvPr>
            <p:ph sz="half" idx="1"/>
          </p:nvPr>
        </p:nvSpPr>
        <p:spPr>
          <a:xfrm>
            <a:off x="913794" y="2088319"/>
            <a:ext cx="9307891" cy="3702881"/>
          </a:xfrm>
        </p:spPr>
        <p:txBody>
          <a:bodyPr>
            <a:normAutofit/>
          </a:bodyPr>
          <a:lstStyle/>
          <a:p>
            <a:r>
              <a:rPr lang="en-IN" sz="3600" dirty="0"/>
              <a:t>Many psychiatric disorders show strong hereditary predisposition .</a:t>
            </a:r>
          </a:p>
        </p:txBody>
      </p:sp>
      <p:sp>
        <p:nvSpPr>
          <p:cNvPr id="6" name="Content Placeholder 5">
            <a:extLst>
              <a:ext uri="{FF2B5EF4-FFF2-40B4-BE49-F238E27FC236}">
                <a16:creationId xmlns:a16="http://schemas.microsoft.com/office/drawing/2014/main" id="{ED31C5B9-ACC7-4C59-B1C6-23B675B85281}"/>
              </a:ext>
            </a:extLst>
          </p:cNvPr>
          <p:cNvSpPr>
            <a:spLocks noGrp="1"/>
          </p:cNvSpPr>
          <p:nvPr>
            <p:ph sz="half" idx="2"/>
          </p:nvPr>
        </p:nvSpPr>
        <p:spPr>
          <a:xfrm>
            <a:off x="1219200" y="3853543"/>
            <a:ext cx="10048357" cy="1937657"/>
          </a:xfrm>
        </p:spPr>
        <p:txBody>
          <a:bodyPr>
            <a:normAutofit/>
          </a:bodyPr>
          <a:lstStyle/>
          <a:p>
            <a:pPr marL="0" indent="0">
              <a:buNone/>
            </a:pPr>
            <a:r>
              <a:rPr lang="en-IN" sz="1800" dirty="0"/>
              <a:t>Eg </a:t>
            </a:r>
          </a:p>
          <a:p>
            <a:pPr marL="0" indent="0">
              <a:buNone/>
            </a:pPr>
            <a:r>
              <a:rPr lang="en-IN" sz="1800" dirty="0"/>
              <a:t>Schizophrenia ,BMD and MDD </a:t>
            </a:r>
          </a:p>
          <a:p>
            <a:r>
              <a:rPr lang="en-IN" sz="1800" dirty="0"/>
              <a:t>1</a:t>
            </a:r>
            <a:r>
              <a:rPr lang="en-IN" sz="1800" baseline="30000" dirty="0"/>
              <a:t>st</a:t>
            </a:r>
            <a:r>
              <a:rPr lang="en-IN" sz="1800" dirty="0"/>
              <a:t> degree relatives – 8-18x</a:t>
            </a:r>
          </a:p>
          <a:p>
            <a:r>
              <a:rPr lang="en-IN" sz="1800" dirty="0"/>
              <a:t>Monozygotic twins  - 33-90%</a:t>
            </a:r>
          </a:p>
          <a:p>
            <a:endParaRPr lang="en-IN" dirty="0"/>
          </a:p>
        </p:txBody>
      </p:sp>
    </p:spTree>
    <p:extLst>
      <p:ext uri="{BB962C8B-B14F-4D97-AF65-F5344CB8AC3E}">
        <p14:creationId xmlns:p14="http://schemas.microsoft.com/office/powerpoint/2010/main" val="712114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36CC0-95ED-4C5B-85C6-0D7EBA15E3AD}"/>
              </a:ext>
            </a:extLst>
          </p:cNvPr>
          <p:cNvSpPr>
            <a:spLocks noGrp="1"/>
          </p:cNvSpPr>
          <p:nvPr>
            <p:ph type="title"/>
          </p:nvPr>
        </p:nvSpPr>
        <p:spPr/>
        <p:txBody>
          <a:bodyPr>
            <a:normAutofit/>
          </a:bodyPr>
          <a:lstStyle/>
          <a:p>
            <a:pPr algn="l"/>
            <a:r>
              <a:rPr lang="en-IN" sz="3200" dirty="0"/>
              <a:t>2. </a:t>
            </a:r>
            <a:r>
              <a:rPr lang="en-IN" sz="3200" dirty="0" err="1"/>
              <a:t>Psychoneuroendocrinology</a:t>
            </a:r>
            <a:r>
              <a:rPr lang="en-IN" sz="3200" dirty="0"/>
              <a:t> </a:t>
            </a:r>
          </a:p>
        </p:txBody>
      </p:sp>
      <p:sp>
        <p:nvSpPr>
          <p:cNvPr id="3" name="Content Placeholder 2">
            <a:extLst>
              <a:ext uri="{FF2B5EF4-FFF2-40B4-BE49-F238E27FC236}">
                <a16:creationId xmlns:a16="http://schemas.microsoft.com/office/drawing/2014/main" id="{7F5139B8-7B0A-4F10-8695-E74CA2FB9E42}"/>
              </a:ext>
            </a:extLst>
          </p:cNvPr>
          <p:cNvSpPr>
            <a:spLocks noGrp="1"/>
          </p:cNvSpPr>
          <p:nvPr>
            <p:ph idx="1"/>
          </p:nvPr>
        </p:nvSpPr>
        <p:spPr/>
        <p:txBody>
          <a:bodyPr>
            <a:normAutofit fontScale="92500"/>
          </a:bodyPr>
          <a:lstStyle/>
          <a:p>
            <a:r>
              <a:rPr lang="en-IN" sz="2800" dirty="0"/>
              <a:t>Structural and functional relationship between hormone systems and central nervous system  and the behaviour that modulate and arise from it .</a:t>
            </a:r>
          </a:p>
          <a:p>
            <a:pPr marL="0" indent="0">
              <a:buNone/>
            </a:pPr>
            <a:r>
              <a:rPr lang="en-IN" sz="2400" dirty="0"/>
              <a:t>For </a:t>
            </a:r>
            <a:r>
              <a:rPr lang="en-IN" sz="2400" dirty="0" err="1"/>
              <a:t>eg.</a:t>
            </a:r>
            <a:r>
              <a:rPr lang="en-IN" sz="2400" dirty="0"/>
              <a:t> Hypothalamic – Pituitary – gonadal Axis </a:t>
            </a:r>
          </a:p>
          <a:p>
            <a:pPr marL="0" indent="0">
              <a:buNone/>
            </a:pPr>
            <a:r>
              <a:rPr lang="en-IN" sz="2400" dirty="0"/>
              <a:t>Testosterone is associated with increase in violence and aggression in animals </a:t>
            </a:r>
          </a:p>
          <a:p>
            <a:pPr marL="0" indent="0">
              <a:buNone/>
            </a:pPr>
            <a:r>
              <a:rPr lang="en-IN" sz="2400" dirty="0"/>
              <a:t>Testosterone improves mood and decreases irritability hypogonadal males </a:t>
            </a:r>
          </a:p>
          <a:p>
            <a:endParaRPr lang="en-IN" sz="2800" dirty="0"/>
          </a:p>
        </p:txBody>
      </p:sp>
    </p:spTree>
    <p:extLst>
      <p:ext uri="{BB962C8B-B14F-4D97-AF65-F5344CB8AC3E}">
        <p14:creationId xmlns:p14="http://schemas.microsoft.com/office/powerpoint/2010/main" val="2751000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5D7CB3-0F7C-457D-836D-104C84428588}"/>
              </a:ext>
            </a:extLst>
          </p:cNvPr>
          <p:cNvSpPr>
            <a:spLocks noGrp="1"/>
          </p:cNvSpPr>
          <p:nvPr>
            <p:ph idx="1"/>
          </p:nvPr>
        </p:nvSpPr>
        <p:spPr>
          <a:xfrm>
            <a:off x="913795" y="337457"/>
            <a:ext cx="10353762" cy="6326577"/>
          </a:xfrm>
        </p:spPr>
        <p:txBody>
          <a:bodyPr>
            <a:normAutofit/>
          </a:bodyPr>
          <a:lstStyle/>
          <a:p>
            <a:pPr marL="0" indent="0">
              <a:buNone/>
            </a:pPr>
            <a:r>
              <a:rPr lang="en-IN" sz="3200" dirty="0"/>
              <a:t>Eg </a:t>
            </a:r>
          </a:p>
          <a:p>
            <a:r>
              <a:rPr lang="en-IN" sz="2400" dirty="0"/>
              <a:t>Growth Hormones –</a:t>
            </a:r>
          </a:p>
          <a:p>
            <a:pPr marL="0" indent="0">
              <a:buNone/>
            </a:pPr>
            <a:r>
              <a:rPr lang="en-IN" sz="2400" dirty="0"/>
              <a:t>Stressful experiences decrease GH </a:t>
            </a:r>
          </a:p>
          <a:p>
            <a:pPr marL="0" indent="0">
              <a:buNone/>
            </a:pPr>
            <a:r>
              <a:rPr lang="en-IN" sz="2400" dirty="0"/>
              <a:t>Decrease GH – Major depressive disorder and dysthymia .</a:t>
            </a:r>
          </a:p>
          <a:p>
            <a:pPr marL="0" indent="0">
              <a:buNone/>
            </a:pPr>
            <a:endParaRPr lang="en-IN" sz="2400" dirty="0"/>
          </a:p>
          <a:p>
            <a:r>
              <a:rPr lang="en-IN" sz="2400" dirty="0"/>
              <a:t>Endogenous opioid – Eating behaviours .</a:t>
            </a:r>
          </a:p>
          <a:p>
            <a:r>
              <a:rPr lang="en-IN" sz="2400" dirty="0"/>
              <a:t>Melatonin – circadian phase </a:t>
            </a:r>
          </a:p>
          <a:p>
            <a:r>
              <a:rPr lang="en-IN" sz="2400" dirty="0"/>
              <a:t>Oxytocin – love and nurturance </a:t>
            </a:r>
          </a:p>
          <a:p>
            <a:pPr marL="0" indent="0">
              <a:buNone/>
            </a:pPr>
            <a:endParaRPr lang="en-IN" sz="3200" dirty="0"/>
          </a:p>
          <a:p>
            <a:pPr marL="0" indent="0">
              <a:buNone/>
            </a:pPr>
            <a:endParaRPr lang="en-IN" sz="3200" dirty="0"/>
          </a:p>
          <a:p>
            <a:pPr marL="0" indent="0">
              <a:buNone/>
            </a:pPr>
            <a:endParaRPr lang="en-IN" dirty="0"/>
          </a:p>
        </p:txBody>
      </p:sp>
    </p:spTree>
    <p:extLst>
      <p:ext uri="{BB962C8B-B14F-4D97-AF65-F5344CB8AC3E}">
        <p14:creationId xmlns:p14="http://schemas.microsoft.com/office/powerpoint/2010/main" val="1399983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97E4E-7BD9-41F4-BE33-112141B9DCE0}"/>
              </a:ext>
            </a:extLst>
          </p:cNvPr>
          <p:cNvSpPr>
            <a:spLocks noGrp="1"/>
          </p:cNvSpPr>
          <p:nvPr>
            <p:ph type="title"/>
          </p:nvPr>
        </p:nvSpPr>
        <p:spPr>
          <a:xfrm>
            <a:off x="913795" y="544285"/>
            <a:ext cx="10353761" cy="1326321"/>
          </a:xfrm>
        </p:spPr>
        <p:txBody>
          <a:bodyPr>
            <a:normAutofit/>
          </a:bodyPr>
          <a:lstStyle/>
          <a:p>
            <a:r>
              <a:rPr lang="en-IN" sz="3600" dirty="0"/>
              <a:t>Mental disorders </a:t>
            </a:r>
          </a:p>
        </p:txBody>
      </p:sp>
      <p:sp>
        <p:nvSpPr>
          <p:cNvPr id="3" name="Content Placeholder 2">
            <a:extLst>
              <a:ext uri="{FF2B5EF4-FFF2-40B4-BE49-F238E27FC236}">
                <a16:creationId xmlns:a16="http://schemas.microsoft.com/office/drawing/2014/main" id="{0764029A-C217-47C4-86BF-829C2E87637C}"/>
              </a:ext>
            </a:extLst>
          </p:cNvPr>
          <p:cNvSpPr>
            <a:spLocks noGrp="1"/>
          </p:cNvSpPr>
          <p:nvPr>
            <p:ph idx="1"/>
          </p:nvPr>
        </p:nvSpPr>
        <p:spPr>
          <a:xfrm>
            <a:off x="913795" y="2096064"/>
            <a:ext cx="10353762" cy="4529588"/>
          </a:xfrm>
        </p:spPr>
        <p:txBody>
          <a:bodyPr>
            <a:normAutofit/>
          </a:bodyPr>
          <a:lstStyle/>
          <a:p>
            <a:pPr marL="0" indent="0">
              <a:buNone/>
            </a:pPr>
            <a:r>
              <a:rPr lang="en-IN" sz="3600" dirty="0"/>
              <a:t>Mental disorder / illness is disorder/illness that causes disturbance in thinking , perception and behaviour beyond those that might be experienced even in accurately distressed state.</a:t>
            </a:r>
            <a:endParaRPr lang="en-IN" sz="4000" dirty="0"/>
          </a:p>
        </p:txBody>
      </p:sp>
    </p:spTree>
    <p:extLst>
      <p:ext uri="{BB962C8B-B14F-4D97-AF65-F5344CB8AC3E}">
        <p14:creationId xmlns:p14="http://schemas.microsoft.com/office/powerpoint/2010/main" val="4253547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D8729-4D79-45A3-8668-36B721C9F1D3}"/>
              </a:ext>
            </a:extLst>
          </p:cNvPr>
          <p:cNvSpPr>
            <a:spLocks noGrp="1"/>
          </p:cNvSpPr>
          <p:nvPr>
            <p:ph type="title"/>
          </p:nvPr>
        </p:nvSpPr>
        <p:spPr/>
        <p:txBody>
          <a:bodyPr/>
          <a:lstStyle/>
          <a:p>
            <a:pPr algn="l"/>
            <a:r>
              <a:rPr lang="en-IN" dirty="0"/>
              <a:t>3</a:t>
            </a:r>
            <a:r>
              <a:rPr lang="en-IN" sz="3600" dirty="0"/>
              <a:t>. Psychoneuroimmunology </a:t>
            </a:r>
            <a:endParaRPr lang="en-IN" dirty="0"/>
          </a:p>
        </p:txBody>
      </p:sp>
      <p:sp>
        <p:nvSpPr>
          <p:cNvPr id="3" name="Content Placeholder 2">
            <a:extLst>
              <a:ext uri="{FF2B5EF4-FFF2-40B4-BE49-F238E27FC236}">
                <a16:creationId xmlns:a16="http://schemas.microsoft.com/office/drawing/2014/main" id="{AA1DEEE2-DE5B-4A30-AA9E-D4F5E284BB79}"/>
              </a:ext>
            </a:extLst>
          </p:cNvPr>
          <p:cNvSpPr>
            <a:spLocks noGrp="1"/>
          </p:cNvSpPr>
          <p:nvPr>
            <p:ph sz="half" idx="1"/>
          </p:nvPr>
        </p:nvSpPr>
        <p:spPr>
          <a:xfrm>
            <a:off x="913795" y="2110092"/>
            <a:ext cx="9166376" cy="2570766"/>
          </a:xfrm>
        </p:spPr>
        <p:txBody>
          <a:bodyPr>
            <a:normAutofit fontScale="85000" lnSpcReduction="20000"/>
          </a:bodyPr>
          <a:lstStyle/>
          <a:p>
            <a:pPr marL="0" indent="0">
              <a:buNone/>
            </a:pPr>
            <a:r>
              <a:rPr lang="en-IN" sz="4000" dirty="0"/>
              <a:t>Stress lowers immune response .</a:t>
            </a:r>
          </a:p>
          <a:p>
            <a:pPr marL="0" indent="0">
              <a:buNone/>
            </a:pPr>
            <a:r>
              <a:rPr lang="en-IN" sz="3500" dirty="0"/>
              <a:t>Eg </a:t>
            </a:r>
          </a:p>
          <a:p>
            <a:pPr marL="0" indent="0">
              <a:buNone/>
            </a:pPr>
            <a:r>
              <a:rPr lang="en-IN" sz="3500" dirty="0"/>
              <a:t>HIV +</a:t>
            </a:r>
            <a:r>
              <a:rPr lang="en-IN" sz="3500" dirty="0" err="1"/>
              <a:t>ve</a:t>
            </a:r>
            <a:r>
              <a:rPr lang="en-IN" sz="3500" dirty="0"/>
              <a:t> pts are prone to suffer from depression.</a:t>
            </a:r>
          </a:p>
          <a:p>
            <a:pPr marL="0" indent="0">
              <a:buNone/>
            </a:pPr>
            <a:r>
              <a:rPr lang="en-IN" sz="4000" dirty="0"/>
              <a:t> </a:t>
            </a:r>
          </a:p>
        </p:txBody>
      </p:sp>
      <p:sp>
        <p:nvSpPr>
          <p:cNvPr id="4" name="Content Placeholder 3">
            <a:extLst>
              <a:ext uri="{FF2B5EF4-FFF2-40B4-BE49-F238E27FC236}">
                <a16:creationId xmlns:a16="http://schemas.microsoft.com/office/drawing/2014/main" id="{21EEB30B-0E2F-4D7D-88FD-A4A94E17C050}"/>
              </a:ext>
            </a:extLst>
          </p:cNvPr>
          <p:cNvSpPr>
            <a:spLocks noGrp="1"/>
          </p:cNvSpPr>
          <p:nvPr>
            <p:ph sz="half" idx="2"/>
          </p:nvPr>
        </p:nvSpPr>
        <p:spPr>
          <a:xfrm>
            <a:off x="913795" y="4192737"/>
            <a:ext cx="9950386" cy="1458686"/>
          </a:xfrm>
        </p:spPr>
        <p:txBody>
          <a:bodyPr>
            <a:noAutofit/>
          </a:bodyPr>
          <a:lstStyle/>
          <a:p>
            <a:pPr marL="0" indent="0">
              <a:buNone/>
            </a:pPr>
            <a:r>
              <a:rPr lang="en-IN" sz="1800" dirty="0"/>
              <a:t>Eg Stress  can also be  a </a:t>
            </a:r>
            <a:r>
              <a:rPr lang="en-IN" sz="1800" dirty="0" err="1"/>
              <a:t>precipitationg</a:t>
            </a:r>
            <a:r>
              <a:rPr lang="en-IN" sz="1800" dirty="0"/>
              <a:t> factor  in</a:t>
            </a:r>
          </a:p>
          <a:p>
            <a:r>
              <a:rPr lang="en-IN" sz="1800" dirty="0"/>
              <a:t>Schizophrenia </a:t>
            </a:r>
          </a:p>
          <a:p>
            <a:r>
              <a:rPr lang="en-IN" sz="1800" dirty="0"/>
              <a:t>Major depressive disorder </a:t>
            </a:r>
          </a:p>
          <a:p>
            <a:r>
              <a:rPr lang="en-IN" sz="1800" dirty="0" err="1"/>
              <a:t>Alzhiemers</a:t>
            </a:r>
            <a:r>
              <a:rPr lang="en-IN" sz="1800" dirty="0"/>
              <a:t> disease </a:t>
            </a:r>
          </a:p>
          <a:p>
            <a:r>
              <a:rPr lang="en-IN" sz="1800" dirty="0"/>
              <a:t>Chronic fatigue syndro</a:t>
            </a:r>
            <a:r>
              <a:rPr lang="en-IN" sz="1400" dirty="0"/>
              <a:t>me </a:t>
            </a:r>
          </a:p>
        </p:txBody>
      </p:sp>
    </p:spTree>
    <p:extLst>
      <p:ext uri="{BB962C8B-B14F-4D97-AF65-F5344CB8AC3E}">
        <p14:creationId xmlns:p14="http://schemas.microsoft.com/office/powerpoint/2010/main" val="15693040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ED6ED-1109-4484-AF71-784C4C84CA10}"/>
              </a:ext>
            </a:extLst>
          </p:cNvPr>
          <p:cNvSpPr>
            <a:spLocks noGrp="1"/>
          </p:cNvSpPr>
          <p:nvPr>
            <p:ph type="title"/>
          </p:nvPr>
        </p:nvSpPr>
        <p:spPr/>
        <p:txBody>
          <a:bodyPr/>
          <a:lstStyle/>
          <a:p>
            <a:pPr algn="l"/>
            <a:r>
              <a:rPr lang="en-IN" dirty="0"/>
              <a:t>4. Biological rhythms </a:t>
            </a:r>
          </a:p>
        </p:txBody>
      </p:sp>
      <p:sp>
        <p:nvSpPr>
          <p:cNvPr id="3" name="Content Placeholder 2">
            <a:extLst>
              <a:ext uri="{FF2B5EF4-FFF2-40B4-BE49-F238E27FC236}">
                <a16:creationId xmlns:a16="http://schemas.microsoft.com/office/drawing/2014/main" id="{AE430555-2A80-4685-9E0F-C6C60662B8D7}"/>
              </a:ext>
            </a:extLst>
          </p:cNvPr>
          <p:cNvSpPr>
            <a:spLocks noGrp="1"/>
          </p:cNvSpPr>
          <p:nvPr>
            <p:ph sz="half" idx="1"/>
          </p:nvPr>
        </p:nvSpPr>
        <p:spPr>
          <a:xfrm>
            <a:off x="913794" y="2088319"/>
            <a:ext cx="8992205" cy="3702881"/>
          </a:xfrm>
        </p:spPr>
        <p:txBody>
          <a:bodyPr>
            <a:noAutofit/>
          </a:bodyPr>
          <a:lstStyle/>
          <a:p>
            <a:r>
              <a:rPr lang="en-IN" sz="3200" dirty="0"/>
              <a:t>Sleep deprivation leads to breakdown in concentration , motor skills , self care attention , judgement , communication , hallucination and illusion .</a:t>
            </a:r>
          </a:p>
        </p:txBody>
      </p:sp>
    </p:spTree>
    <p:extLst>
      <p:ext uri="{BB962C8B-B14F-4D97-AF65-F5344CB8AC3E}">
        <p14:creationId xmlns:p14="http://schemas.microsoft.com/office/powerpoint/2010/main" val="2540362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9D30A-96EB-4635-9305-A78FC7BFE118}"/>
              </a:ext>
            </a:extLst>
          </p:cNvPr>
          <p:cNvSpPr>
            <a:spLocks noGrp="1"/>
          </p:cNvSpPr>
          <p:nvPr>
            <p:ph type="title"/>
          </p:nvPr>
        </p:nvSpPr>
        <p:spPr/>
        <p:txBody>
          <a:bodyPr/>
          <a:lstStyle/>
          <a:p>
            <a:pPr algn="l"/>
            <a:r>
              <a:rPr lang="en-IN" dirty="0"/>
              <a:t>5. Physical factors  </a:t>
            </a:r>
          </a:p>
        </p:txBody>
      </p:sp>
      <p:sp>
        <p:nvSpPr>
          <p:cNvPr id="3" name="Content Placeholder 2">
            <a:extLst>
              <a:ext uri="{FF2B5EF4-FFF2-40B4-BE49-F238E27FC236}">
                <a16:creationId xmlns:a16="http://schemas.microsoft.com/office/drawing/2014/main" id="{4ADC9040-1543-4855-B53F-940439518163}"/>
              </a:ext>
            </a:extLst>
          </p:cNvPr>
          <p:cNvSpPr>
            <a:spLocks noGrp="1"/>
          </p:cNvSpPr>
          <p:nvPr>
            <p:ph sz="half" idx="1"/>
          </p:nvPr>
        </p:nvSpPr>
        <p:spPr>
          <a:xfrm>
            <a:off x="913794" y="2088319"/>
            <a:ext cx="8981319" cy="3702881"/>
          </a:xfrm>
        </p:spPr>
        <p:txBody>
          <a:bodyPr>
            <a:normAutofit/>
          </a:bodyPr>
          <a:lstStyle/>
          <a:p>
            <a:pPr marL="0" indent="0">
              <a:buNone/>
            </a:pPr>
            <a:r>
              <a:rPr lang="en-IN" sz="3600" b="0" i="0" dirty="0">
                <a:effectLst/>
                <a:latin typeface="Helvetica Neue"/>
              </a:rPr>
              <a:t>Physical disease like Hypothyroidism and diabetes can cause depression and anxiety disorders .</a:t>
            </a:r>
          </a:p>
        </p:txBody>
      </p:sp>
    </p:spTree>
    <p:extLst>
      <p:ext uri="{BB962C8B-B14F-4D97-AF65-F5344CB8AC3E}">
        <p14:creationId xmlns:p14="http://schemas.microsoft.com/office/powerpoint/2010/main" val="41496855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F75E4-BB49-48C6-B069-F7FF64711652}"/>
              </a:ext>
            </a:extLst>
          </p:cNvPr>
          <p:cNvSpPr>
            <a:spLocks noGrp="1"/>
          </p:cNvSpPr>
          <p:nvPr>
            <p:ph type="title"/>
          </p:nvPr>
        </p:nvSpPr>
        <p:spPr>
          <a:xfrm>
            <a:off x="913795" y="544285"/>
            <a:ext cx="10353761" cy="1326321"/>
          </a:xfrm>
        </p:spPr>
        <p:txBody>
          <a:bodyPr>
            <a:normAutofit/>
          </a:bodyPr>
          <a:lstStyle/>
          <a:p>
            <a:pPr algn="l"/>
            <a:r>
              <a:rPr lang="en-IN" sz="3600" i="0" u="sng" dirty="0">
                <a:effectLst/>
                <a:latin typeface="Helvetica Neue"/>
              </a:rPr>
              <a:t>(B)Psychological factors </a:t>
            </a:r>
            <a:endParaRPr lang="en-IN" sz="3600" u="sng" dirty="0"/>
          </a:p>
        </p:txBody>
      </p:sp>
      <p:sp>
        <p:nvSpPr>
          <p:cNvPr id="3" name="Content Placeholder 2">
            <a:extLst>
              <a:ext uri="{FF2B5EF4-FFF2-40B4-BE49-F238E27FC236}">
                <a16:creationId xmlns:a16="http://schemas.microsoft.com/office/drawing/2014/main" id="{44F65493-B53F-4E00-B9F5-1E83F1F343D9}"/>
              </a:ext>
            </a:extLst>
          </p:cNvPr>
          <p:cNvSpPr>
            <a:spLocks noGrp="1"/>
          </p:cNvSpPr>
          <p:nvPr>
            <p:ph sz="half" idx="1"/>
          </p:nvPr>
        </p:nvSpPr>
        <p:spPr>
          <a:xfrm>
            <a:off x="913795" y="2133289"/>
            <a:ext cx="5106004" cy="4297491"/>
          </a:xfrm>
        </p:spPr>
        <p:txBody>
          <a:bodyPr>
            <a:noAutofit/>
          </a:bodyPr>
          <a:lstStyle/>
          <a:p>
            <a:pPr marL="742950" indent="-742950">
              <a:buFont typeface="+mj-lt"/>
              <a:buAutoNum type="arabicPeriod"/>
            </a:pPr>
            <a:r>
              <a:rPr lang="en-IN" sz="2400" b="0" i="0" dirty="0">
                <a:effectLst/>
              </a:rPr>
              <a:t>Personality types </a:t>
            </a:r>
          </a:p>
          <a:p>
            <a:pPr marL="742950" indent="-742950">
              <a:buFont typeface="+mj-lt"/>
              <a:buAutoNum type="arabicPeriod"/>
            </a:pPr>
            <a:r>
              <a:rPr lang="en-IN" sz="2400" b="0" i="0" dirty="0">
                <a:effectLst/>
              </a:rPr>
              <a:t>Attachment </a:t>
            </a:r>
            <a:endParaRPr lang="en-IN" sz="2400" dirty="0">
              <a:effectLst/>
            </a:endParaRPr>
          </a:p>
          <a:p>
            <a:pPr marL="742950" indent="-742950">
              <a:buFont typeface="+mj-lt"/>
              <a:buAutoNum type="arabicPeriod"/>
            </a:pPr>
            <a:r>
              <a:rPr lang="en-IN" sz="2400" b="0" i="0" dirty="0">
                <a:effectLst/>
              </a:rPr>
              <a:t>Self-esteem </a:t>
            </a:r>
            <a:endParaRPr lang="en-IN" sz="2400" dirty="0">
              <a:effectLst/>
            </a:endParaRPr>
          </a:p>
          <a:p>
            <a:pPr marL="742950" indent="-742950">
              <a:buFont typeface="+mj-lt"/>
              <a:buAutoNum type="arabicPeriod"/>
            </a:pPr>
            <a:r>
              <a:rPr lang="en-IN" sz="2400" b="0" i="0" dirty="0">
                <a:effectLst/>
              </a:rPr>
              <a:t>Intellectual Quotient ( IQ)</a:t>
            </a:r>
          </a:p>
          <a:p>
            <a:pPr marL="742950" indent="-742950">
              <a:buFont typeface="+mj-lt"/>
              <a:buAutoNum type="arabicPeriod"/>
            </a:pPr>
            <a:r>
              <a:rPr lang="en-IN" sz="2400" dirty="0">
                <a:effectLst/>
              </a:rPr>
              <a:t>Dysfunctional family</a:t>
            </a:r>
          </a:p>
          <a:p>
            <a:pPr marL="742950" indent="-742950">
              <a:buFont typeface="+mj-lt"/>
              <a:buAutoNum type="arabicPeriod"/>
            </a:pPr>
            <a:r>
              <a:rPr lang="en-IN" sz="2400" b="0" i="0" dirty="0">
                <a:effectLst/>
              </a:rPr>
              <a:t>Substance abuse</a:t>
            </a:r>
          </a:p>
          <a:p>
            <a:pPr marL="742950" indent="-742950">
              <a:buFont typeface="+mj-lt"/>
              <a:buAutoNum type="arabicPeriod"/>
            </a:pPr>
            <a:r>
              <a:rPr lang="en-IN" sz="2400" dirty="0">
                <a:effectLst/>
              </a:rPr>
              <a:t>Early death of parent</a:t>
            </a:r>
          </a:p>
          <a:p>
            <a:pPr marL="742950" indent="-742950">
              <a:buFont typeface="+mj-lt"/>
              <a:buAutoNum type="arabicPeriod"/>
            </a:pPr>
            <a:r>
              <a:rPr lang="en-IN" sz="2400" b="0" i="0" dirty="0">
                <a:effectLst/>
              </a:rPr>
              <a:t>Divorce</a:t>
            </a:r>
          </a:p>
          <a:p>
            <a:pPr marL="742950" indent="-742950">
              <a:buFont typeface="+mj-lt"/>
              <a:buAutoNum type="arabicPeriod"/>
            </a:pPr>
            <a:endParaRPr lang="en-IN" sz="2400" dirty="0"/>
          </a:p>
        </p:txBody>
      </p:sp>
    </p:spTree>
    <p:extLst>
      <p:ext uri="{BB962C8B-B14F-4D97-AF65-F5344CB8AC3E}">
        <p14:creationId xmlns:p14="http://schemas.microsoft.com/office/powerpoint/2010/main" val="2384245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CB282AB1-251A-40F9-889D-B95EB94E0F30}"/>
              </a:ext>
            </a:extLst>
          </p:cNvPr>
          <p:cNvSpPr>
            <a:spLocks noGrp="1"/>
          </p:cNvSpPr>
          <p:nvPr>
            <p:ph idx="1"/>
          </p:nvPr>
        </p:nvSpPr>
        <p:spPr>
          <a:xfrm>
            <a:off x="913795" y="870857"/>
            <a:ext cx="10353762" cy="4920343"/>
          </a:xfrm>
        </p:spPr>
        <p:txBody>
          <a:bodyPr>
            <a:normAutofit/>
          </a:bodyPr>
          <a:lstStyle/>
          <a:p>
            <a:pPr marL="0" indent="0">
              <a:buNone/>
            </a:pPr>
            <a:r>
              <a:rPr lang="en-IN" sz="2800" dirty="0">
                <a:effectLst/>
                <a:latin typeface="Helvetica Neue"/>
              </a:rPr>
              <a:t>1</a:t>
            </a:r>
            <a:r>
              <a:rPr lang="en-IN" sz="2800" b="1" dirty="0">
                <a:effectLst/>
                <a:latin typeface="Helvetica Neue"/>
              </a:rPr>
              <a:t>. </a:t>
            </a:r>
            <a:r>
              <a:rPr lang="en-IN" sz="2800" b="1" u="sng" dirty="0">
                <a:effectLst/>
                <a:latin typeface="Helvetica Neue"/>
              </a:rPr>
              <a:t>Personality traits </a:t>
            </a:r>
            <a:r>
              <a:rPr lang="en-IN" sz="2800" dirty="0">
                <a:effectLst/>
                <a:latin typeface="Helvetica Neue"/>
              </a:rPr>
              <a:t>and types are associated with different mental disorders as it influence the way we see and experience </a:t>
            </a:r>
            <a:r>
              <a:rPr lang="en-IN" sz="2800" dirty="0">
                <a:latin typeface="Helvetica Neue"/>
              </a:rPr>
              <a:t>and interact with </a:t>
            </a:r>
            <a:r>
              <a:rPr lang="en-IN" sz="2800" dirty="0">
                <a:effectLst/>
                <a:latin typeface="Helvetica Neue"/>
              </a:rPr>
              <a:t>the world. </a:t>
            </a:r>
          </a:p>
          <a:p>
            <a:pPr marL="0" indent="0">
              <a:buNone/>
            </a:pPr>
            <a:r>
              <a:rPr lang="en-IN" sz="2800" dirty="0" err="1">
                <a:effectLst/>
                <a:latin typeface="Helvetica Neue"/>
              </a:rPr>
              <a:t>Eg</a:t>
            </a:r>
            <a:r>
              <a:rPr lang="en-IN" sz="2800" dirty="0">
                <a:effectLst/>
                <a:latin typeface="Helvetica Neue"/>
              </a:rPr>
              <a:t> . Introverted people may have difficulty relating to people and may be e</a:t>
            </a:r>
            <a:r>
              <a:rPr lang="en-IN" sz="2800" dirty="0">
                <a:latin typeface="Helvetica Neue"/>
              </a:rPr>
              <a:t>xposed to more rejection experiences . Thus leading to more events of sadness and high risk of loneliness and depression.</a:t>
            </a:r>
          </a:p>
          <a:p>
            <a:pPr marL="0" indent="0">
              <a:buNone/>
            </a:pPr>
            <a:r>
              <a:rPr lang="en-IN" sz="2000" dirty="0">
                <a:latin typeface="Helvetica Neue"/>
              </a:rPr>
              <a:t> </a:t>
            </a:r>
          </a:p>
          <a:p>
            <a:pPr marL="0" indent="0">
              <a:buNone/>
            </a:pPr>
            <a:endParaRPr lang="en-IN" sz="2000" dirty="0"/>
          </a:p>
          <a:p>
            <a:endParaRPr lang="en-IN" sz="2000" dirty="0">
              <a:effectLst/>
              <a:latin typeface="Helvetica Neue"/>
            </a:endParaRPr>
          </a:p>
          <a:p>
            <a:endParaRPr lang="en-IN" dirty="0"/>
          </a:p>
        </p:txBody>
      </p:sp>
    </p:spTree>
    <p:extLst>
      <p:ext uri="{BB962C8B-B14F-4D97-AF65-F5344CB8AC3E}">
        <p14:creationId xmlns:p14="http://schemas.microsoft.com/office/powerpoint/2010/main" val="3003673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002210-2AA1-4266-96B6-094F16B81A01}"/>
              </a:ext>
            </a:extLst>
          </p:cNvPr>
          <p:cNvSpPr>
            <a:spLocks noGrp="1"/>
          </p:cNvSpPr>
          <p:nvPr>
            <p:ph sz="half" idx="1"/>
          </p:nvPr>
        </p:nvSpPr>
        <p:spPr>
          <a:xfrm>
            <a:off x="500137" y="444576"/>
            <a:ext cx="9079291" cy="4567314"/>
          </a:xfrm>
        </p:spPr>
        <p:txBody>
          <a:bodyPr>
            <a:normAutofit/>
          </a:bodyPr>
          <a:lstStyle/>
          <a:p>
            <a:pPr marL="0" indent="0">
              <a:buNone/>
            </a:pPr>
            <a:r>
              <a:rPr lang="en-IN" sz="4000" b="0" i="0" dirty="0">
                <a:effectLst/>
                <a:latin typeface="Helvetica Neue"/>
              </a:rPr>
              <a:t>2</a:t>
            </a:r>
            <a:r>
              <a:rPr lang="en-IN" sz="2800" b="1" i="0" u="sng" dirty="0">
                <a:effectLst/>
                <a:latin typeface="Helvetica Neue"/>
              </a:rPr>
              <a:t>. Development life stage</a:t>
            </a:r>
            <a:r>
              <a:rPr lang="en-IN" sz="2800" b="0" i="0" dirty="0">
                <a:effectLst/>
                <a:latin typeface="Helvetica Neue"/>
              </a:rPr>
              <a:t>: </a:t>
            </a:r>
            <a:r>
              <a:rPr lang="en-IN" sz="2800" dirty="0">
                <a:effectLst/>
                <a:latin typeface="Helvetica Neue"/>
              </a:rPr>
              <a:t>Certain stressful events are stage bound thus pose a </a:t>
            </a:r>
            <a:r>
              <a:rPr lang="en-IN" sz="2800" b="0" i="0" dirty="0">
                <a:effectLst/>
                <a:latin typeface="Helvetica Neue"/>
              </a:rPr>
              <a:t>risk for  certain mental disorders.</a:t>
            </a:r>
            <a:endParaRPr lang="en-IN" sz="2400" b="0" i="0" dirty="0">
              <a:effectLst/>
              <a:latin typeface="Helvetica Neue"/>
            </a:endParaRPr>
          </a:p>
          <a:p>
            <a:pPr marL="0" indent="0">
              <a:buNone/>
            </a:pPr>
            <a:r>
              <a:rPr lang="en-IN" sz="2400" dirty="0" err="1"/>
              <a:t>Eg</a:t>
            </a:r>
            <a:r>
              <a:rPr lang="en-IN" sz="2400" dirty="0"/>
              <a:t>  Elderly are more at risk of depression </a:t>
            </a:r>
          </a:p>
          <a:p>
            <a:pPr marL="0" indent="0">
              <a:buNone/>
            </a:pPr>
            <a:r>
              <a:rPr lang="en-IN" sz="2400" dirty="0"/>
              <a:t>Due to reduced social activity and physical deterioration </a:t>
            </a:r>
          </a:p>
          <a:p>
            <a:pPr marL="0" indent="0">
              <a:buNone/>
            </a:pPr>
            <a:endParaRPr lang="en-IN" sz="4000" dirty="0"/>
          </a:p>
        </p:txBody>
      </p:sp>
    </p:spTree>
    <p:extLst>
      <p:ext uri="{BB962C8B-B14F-4D97-AF65-F5344CB8AC3E}">
        <p14:creationId xmlns:p14="http://schemas.microsoft.com/office/powerpoint/2010/main" val="507853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8ABC07-718D-4A06-91DF-04A6D1BB6E36}"/>
              </a:ext>
            </a:extLst>
          </p:cNvPr>
          <p:cNvSpPr>
            <a:spLocks noGrp="1"/>
          </p:cNvSpPr>
          <p:nvPr>
            <p:ph sz="half" idx="1"/>
          </p:nvPr>
        </p:nvSpPr>
        <p:spPr>
          <a:xfrm>
            <a:off x="989994" y="880006"/>
            <a:ext cx="9971920" cy="3147710"/>
          </a:xfrm>
        </p:spPr>
        <p:txBody>
          <a:bodyPr>
            <a:noAutofit/>
          </a:bodyPr>
          <a:lstStyle/>
          <a:p>
            <a:pPr marL="457200" indent="-457200">
              <a:buAutoNum type="arabicPeriod" startAt="3"/>
            </a:pPr>
            <a:r>
              <a:rPr lang="en-IN" sz="2800" b="1" u="sng" dirty="0"/>
              <a:t>Abuse and neglect </a:t>
            </a:r>
          </a:p>
          <a:p>
            <a:r>
              <a:rPr lang="en-IN" sz="2400" dirty="0"/>
              <a:t>Influence  experience of internal states . Thus exposes to </a:t>
            </a:r>
            <a:r>
              <a:rPr lang="en-IN" sz="2400" dirty="0">
                <a:solidFill>
                  <a:srgbClr val="444444"/>
                </a:solidFill>
                <a:effectLst/>
                <a:latin typeface="Source Sans Pro" panose="020B0503030403020204" pitchFamily="34" charset="0"/>
              </a:rPr>
              <a:t> </a:t>
            </a:r>
            <a:r>
              <a:rPr lang="en-IN" sz="2400" dirty="0">
                <a:effectLst/>
                <a:latin typeface="Source Sans Pro" panose="020B0503030403020204" pitchFamily="34" charset="0"/>
              </a:rPr>
              <a:t>negative feelin</a:t>
            </a:r>
            <a:r>
              <a:rPr lang="en-IN" sz="2400" b="0" i="0" dirty="0">
                <a:effectLst/>
                <a:latin typeface="Source Sans Pro" panose="020B0503030403020204" pitchFamily="34" charset="0"/>
              </a:rPr>
              <a:t>gs of inadequacy</a:t>
            </a:r>
            <a:r>
              <a:rPr lang="en-IN" sz="4800" b="0" i="0" dirty="0">
                <a:effectLst/>
                <a:latin typeface="Source Sans Pro" panose="020B0503030403020204" pitchFamily="34" charset="0"/>
              </a:rPr>
              <a:t>, </a:t>
            </a:r>
            <a:r>
              <a:rPr lang="en-IN" sz="2400" b="0" i="0" dirty="0">
                <a:effectLst/>
                <a:latin typeface="Source Sans Pro" panose="020B0503030403020204" pitchFamily="34" charset="0"/>
              </a:rPr>
              <a:t>low self-esteem, </a:t>
            </a:r>
            <a:r>
              <a:rPr lang="en-IN" sz="2400" b="0" i="0" u="none" strike="noStrike" dirty="0">
                <a:effectLst/>
                <a:latin typeface="Source Sans Pro" panose="020B0503030403020204" pitchFamily="34" charset="0"/>
                <a:hlinkClick r:id="rId2">
                  <a:extLst>
                    <a:ext uri="{A12FA001-AC4F-418D-AE19-62706E023703}">
                      <ahyp:hlinkClr xmlns:ahyp="http://schemas.microsoft.com/office/drawing/2018/hyperlinkcolor" val="tx"/>
                    </a:ext>
                  </a:extLst>
                </a:hlinkClick>
              </a:rPr>
              <a:t>anxiety</a:t>
            </a:r>
            <a:r>
              <a:rPr lang="en-IN" sz="2400" b="0" i="0" dirty="0">
                <a:effectLst/>
                <a:latin typeface="Source Sans Pro" panose="020B0503030403020204" pitchFamily="34" charset="0"/>
              </a:rPr>
              <a:t>, anger, or loneliness. </a:t>
            </a:r>
          </a:p>
          <a:p>
            <a:pPr marL="0" indent="0">
              <a:buNone/>
            </a:pPr>
            <a:r>
              <a:rPr lang="en-IN" sz="2400" dirty="0" err="1">
                <a:effectLst/>
                <a:latin typeface="Source Sans Pro" panose="020B0503030403020204" pitchFamily="34" charset="0"/>
              </a:rPr>
              <a:t>Eg</a:t>
            </a:r>
            <a:r>
              <a:rPr lang="en-IN" sz="2400" dirty="0">
                <a:effectLst/>
                <a:latin typeface="Source Sans Pro" panose="020B0503030403020204" pitchFamily="34" charset="0"/>
              </a:rPr>
              <a:t> low self esteem has strong association with past sexual abuse .</a:t>
            </a:r>
            <a:endParaRPr lang="en-IN" sz="2400" dirty="0"/>
          </a:p>
          <a:p>
            <a:pPr marL="0" indent="0">
              <a:buNone/>
            </a:pPr>
            <a:endParaRPr lang="en-IN" sz="4000" dirty="0"/>
          </a:p>
          <a:p>
            <a:pPr marL="0" indent="0">
              <a:buNone/>
            </a:pPr>
            <a:r>
              <a:rPr lang="en-IN" sz="4000" dirty="0"/>
              <a:t> </a:t>
            </a:r>
          </a:p>
        </p:txBody>
      </p:sp>
    </p:spTree>
    <p:extLst>
      <p:ext uri="{BB962C8B-B14F-4D97-AF65-F5344CB8AC3E}">
        <p14:creationId xmlns:p14="http://schemas.microsoft.com/office/powerpoint/2010/main" val="33099805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33F8DA-E1AF-4D38-B987-24CD71CDC6E5}"/>
              </a:ext>
            </a:extLst>
          </p:cNvPr>
          <p:cNvSpPr>
            <a:spLocks noGrp="1"/>
          </p:cNvSpPr>
          <p:nvPr>
            <p:ph sz="half" idx="1"/>
          </p:nvPr>
        </p:nvSpPr>
        <p:spPr>
          <a:xfrm>
            <a:off x="913794" y="827314"/>
            <a:ext cx="10298492" cy="5813329"/>
          </a:xfrm>
        </p:spPr>
        <p:txBody>
          <a:bodyPr>
            <a:noAutofit/>
          </a:bodyPr>
          <a:lstStyle/>
          <a:p>
            <a:pPr marL="0" indent="0">
              <a:buNone/>
            </a:pPr>
            <a:r>
              <a:rPr lang="en-IN" sz="3200" dirty="0"/>
              <a:t>4</a:t>
            </a:r>
            <a:r>
              <a:rPr lang="en-IN" sz="4400" b="1" u="sng" dirty="0"/>
              <a:t>. </a:t>
            </a:r>
            <a:r>
              <a:rPr lang="en-IN" sz="2400" b="1" u="sng" dirty="0"/>
              <a:t>Skill deficits or </a:t>
            </a:r>
            <a:r>
              <a:rPr lang="en-IN" sz="2400" b="1" u="sng" dirty="0">
                <a:effectLst/>
              </a:rPr>
              <a:t>Poor ability to relate to others</a:t>
            </a:r>
            <a:endParaRPr lang="en-IN" b="1" u="sng" dirty="0">
              <a:effectLst/>
            </a:endParaRPr>
          </a:p>
          <a:p>
            <a:pPr marL="0" indent="0">
              <a:buNone/>
            </a:pPr>
            <a:r>
              <a:rPr lang="en-IN" dirty="0"/>
              <a:t>Leads to maladjustment and conflicts in day to day life and are exposed to negative feelings </a:t>
            </a:r>
          </a:p>
          <a:p>
            <a:r>
              <a:rPr lang="en-IN" dirty="0" err="1"/>
              <a:t>Eg</a:t>
            </a:r>
            <a:r>
              <a:rPr lang="en-IN" dirty="0"/>
              <a:t> – Bullying faced due to </a:t>
            </a:r>
            <a:r>
              <a:rPr lang="en-IN" dirty="0" err="1"/>
              <a:t>unability</a:t>
            </a:r>
            <a:r>
              <a:rPr lang="en-IN" dirty="0"/>
              <a:t> to get along with </a:t>
            </a:r>
            <a:r>
              <a:rPr lang="en-IN" sz="2000" dirty="0"/>
              <a:t>Peers</a:t>
            </a:r>
          </a:p>
          <a:p>
            <a:r>
              <a:rPr lang="en-IN" sz="2000" dirty="0"/>
              <a:t>Also unable to experience love and relationship Dysfunctional family – </a:t>
            </a:r>
          </a:p>
          <a:p>
            <a:pPr marL="0" indent="0">
              <a:buNone/>
            </a:pPr>
            <a:r>
              <a:rPr lang="en-IN" sz="2000" dirty="0"/>
              <a:t>Frequent experience of negative emotions .</a:t>
            </a:r>
          </a:p>
          <a:p>
            <a:pPr marL="0" indent="0">
              <a:buNone/>
            </a:pPr>
            <a:br>
              <a:rPr lang="en-IN" dirty="0"/>
            </a:br>
            <a:endParaRPr lang="en-IN" dirty="0"/>
          </a:p>
        </p:txBody>
      </p:sp>
    </p:spTree>
    <p:extLst>
      <p:ext uri="{BB962C8B-B14F-4D97-AF65-F5344CB8AC3E}">
        <p14:creationId xmlns:p14="http://schemas.microsoft.com/office/powerpoint/2010/main" val="40925696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4C6FB8A-0B01-4816-90D4-3632107911EA}"/>
              </a:ext>
            </a:extLst>
          </p:cNvPr>
          <p:cNvSpPr>
            <a:spLocks noGrp="1"/>
          </p:cNvSpPr>
          <p:nvPr>
            <p:ph type="ctrTitle"/>
          </p:nvPr>
        </p:nvSpPr>
        <p:spPr>
          <a:xfrm>
            <a:off x="1595269" y="1122363"/>
            <a:ext cx="9001462" cy="728208"/>
          </a:xfrm>
        </p:spPr>
        <p:txBody>
          <a:bodyPr>
            <a:normAutofit fontScale="90000"/>
          </a:bodyPr>
          <a:lstStyle/>
          <a:p>
            <a:pPr algn="l"/>
            <a:r>
              <a:rPr lang="en-IN" dirty="0"/>
              <a:t>SOCIAL FACTORS</a:t>
            </a:r>
          </a:p>
        </p:txBody>
      </p:sp>
      <p:sp>
        <p:nvSpPr>
          <p:cNvPr id="6" name="Text Placeholder 5">
            <a:extLst>
              <a:ext uri="{FF2B5EF4-FFF2-40B4-BE49-F238E27FC236}">
                <a16:creationId xmlns:a16="http://schemas.microsoft.com/office/drawing/2014/main" id="{D5AC258B-04BB-40CB-8691-44F92B5A76F8}"/>
              </a:ext>
            </a:extLst>
          </p:cNvPr>
          <p:cNvSpPr>
            <a:spLocks noGrp="1"/>
          </p:cNvSpPr>
          <p:nvPr>
            <p:ph type="subTitle" idx="1"/>
          </p:nvPr>
        </p:nvSpPr>
        <p:spPr>
          <a:xfrm>
            <a:off x="1595269" y="2057400"/>
            <a:ext cx="9001462" cy="3200400"/>
          </a:xfrm>
        </p:spPr>
        <p:txBody>
          <a:bodyPr>
            <a:normAutofit fontScale="47500" lnSpcReduction="20000"/>
          </a:bodyPr>
          <a:lstStyle/>
          <a:p>
            <a:pPr marL="457200" indent="-457200" algn="l">
              <a:buAutoNum type="arabicPeriod"/>
            </a:pPr>
            <a:r>
              <a:rPr lang="en-IN" sz="6400" dirty="0"/>
              <a:t>Stress </a:t>
            </a:r>
          </a:p>
          <a:p>
            <a:pPr marL="457200" indent="-457200" algn="l">
              <a:buAutoNum type="arabicPeriod"/>
            </a:pPr>
            <a:r>
              <a:rPr lang="en-IN" sz="6400" dirty="0"/>
              <a:t>Social status </a:t>
            </a:r>
          </a:p>
          <a:p>
            <a:pPr marL="457200" indent="-457200" algn="l">
              <a:buAutoNum type="arabicPeriod"/>
            </a:pPr>
            <a:r>
              <a:rPr lang="en-IN" sz="6400" dirty="0"/>
              <a:t>Life events / traumatic events </a:t>
            </a:r>
          </a:p>
          <a:p>
            <a:pPr marL="457200" indent="-457200" algn="l">
              <a:buAutoNum type="arabicPeriod"/>
            </a:pPr>
            <a:r>
              <a:rPr lang="en-IN" sz="6400" dirty="0" err="1"/>
              <a:t>Physicl</a:t>
            </a:r>
            <a:r>
              <a:rPr lang="en-IN" sz="6400" dirty="0"/>
              <a:t> trauma and physical illness </a:t>
            </a:r>
          </a:p>
          <a:p>
            <a:pPr marL="457200" indent="-457200" algn="l">
              <a:buAutoNum type="arabicPeriod"/>
            </a:pPr>
            <a:r>
              <a:rPr lang="en-IN" sz="6400" dirty="0"/>
              <a:t>Malnutrition </a:t>
            </a:r>
          </a:p>
          <a:p>
            <a:pPr marL="457200" indent="-457200">
              <a:buAutoNum type="arabicPeriod"/>
            </a:pPr>
            <a:endParaRPr lang="en-IN" dirty="0"/>
          </a:p>
        </p:txBody>
      </p:sp>
    </p:spTree>
    <p:extLst>
      <p:ext uri="{BB962C8B-B14F-4D97-AF65-F5344CB8AC3E}">
        <p14:creationId xmlns:p14="http://schemas.microsoft.com/office/powerpoint/2010/main" val="127608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BDFD463-AD06-45FD-83C4-643E7C833C84}"/>
              </a:ext>
            </a:extLst>
          </p:cNvPr>
          <p:cNvSpPr>
            <a:spLocks noGrp="1"/>
          </p:cNvSpPr>
          <p:nvPr>
            <p:ph type="title"/>
          </p:nvPr>
        </p:nvSpPr>
        <p:spPr/>
        <p:txBody>
          <a:bodyPr/>
          <a:lstStyle/>
          <a:p>
            <a:pPr algn="l"/>
            <a:r>
              <a:rPr lang="en-IN" u="sng" dirty="0"/>
              <a:t>Social learning theory </a:t>
            </a:r>
          </a:p>
        </p:txBody>
      </p:sp>
      <p:sp>
        <p:nvSpPr>
          <p:cNvPr id="5" name="Content Placeholder 4">
            <a:extLst>
              <a:ext uri="{FF2B5EF4-FFF2-40B4-BE49-F238E27FC236}">
                <a16:creationId xmlns:a16="http://schemas.microsoft.com/office/drawing/2014/main" id="{7E16CC0E-FE38-4544-99B6-B99FD22D3D34}"/>
              </a:ext>
            </a:extLst>
          </p:cNvPr>
          <p:cNvSpPr>
            <a:spLocks noGrp="1"/>
          </p:cNvSpPr>
          <p:nvPr>
            <p:ph sz="half" idx="1"/>
          </p:nvPr>
        </p:nvSpPr>
        <p:spPr/>
        <p:txBody>
          <a:bodyPr>
            <a:noAutofit/>
          </a:bodyPr>
          <a:lstStyle/>
          <a:p>
            <a:pPr marL="0" indent="0">
              <a:buNone/>
            </a:pPr>
            <a:r>
              <a:rPr lang="en-IN" sz="2400" dirty="0"/>
              <a:t>People can learn by imitating the </a:t>
            </a:r>
            <a:r>
              <a:rPr lang="en-IN" sz="2400" dirty="0" err="1"/>
              <a:t>behviour</a:t>
            </a:r>
            <a:r>
              <a:rPr lang="en-IN" sz="2400" dirty="0"/>
              <a:t> of another person , but personal factors are involved .</a:t>
            </a:r>
          </a:p>
          <a:p>
            <a:pPr marL="0" indent="0">
              <a:buNone/>
            </a:pPr>
            <a:r>
              <a:rPr lang="en-IN" sz="2400" dirty="0"/>
              <a:t>Thus relies on – </a:t>
            </a:r>
          </a:p>
          <a:p>
            <a:pPr marL="0" indent="0">
              <a:buNone/>
            </a:pPr>
            <a:r>
              <a:rPr lang="en-IN" sz="2400" dirty="0"/>
              <a:t>1.Role models </a:t>
            </a:r>
          </a:p>
          <a:p>
            <a:pPr marL="0" indent="0">
              <a:buNone/>
            </a:pPr>
            <a:r>
              <a:rPr lang="en-IN" sz="2400" dirty="0"/>
              <a:t>2. Identification  and </a:t>
            </a:r>
          </a:p>
          <a:p>
            <a:pPr marL="0" indent="0">
              <a:buNone/>
            </a:pPr>
            <a:r>
              <a:rPr lang="en-IN" sz="2400" dirty="0"/>
              <a:t>3. human interaction </a:t>
            </a:r>
          </a:p>
          <a:p>
            <a:pPr marL="0" indent="0">
              <a:buNone/>
            </a:pPr>
            <a:endParaRPr lang="en-IN" dirty="0"/>
          </a:p>
        </p:txBody>
      </p:sp>
    </p:spTree>
    <p:extLst>
      <p:ext uri="{BB962C8B-B14F-4D97-AF65-F5344CB8AC3E}">
        <p14:creationId xmlns:p14="http://schemas.microsoft.com/office/powerpoint/2010/main" val="812815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1747C-7F46-4D9D-B605-B13831546719}"/>
              </a:ext>
            </a:extLst>
          </p:cNvPr>
          <p:cNvSpPr>
            <a:spLocks noGrp="1"/>
          </p:cNvSpPr>
          <p:nvPr>
            <p:ph type="title"/>
          </p:nvPr>
        </p:nvSpPr>
        <p:spPr/>
        <p:txBody>
          <a:bodyPr/>
          <a:lstStyle/>
          <a:p>
            <a:r>
              <a:rPr lang="en-IN" dirty="0"/>
              <a:t>Factors in mental illness </a:t>
            </a:r>
          </a:p>
        </p:txBody>
      </p:sp>
      <p:sp>
        <p:nvSpPr>
          <p:cNvPr id="3" name="Content Placeholder 2">
            <a:extLst>
              <a:ext uri="{FF2B5EF4-FFF2-40B4-BE49-F238E27FC236}">
                <a16:creationId xmlns:a16="http://schemas.microsoft.com/office/drawing/2014/main" id="{E05FF427-375F-4882-A905-DED63B5C2198}"/>
              </a:ext>
            </a:extLst>
          </p:cNvPr>
          <p:cNvSpPr>
            <a:spLocks noGrp="1"/>
          </p:cNvSpPr>
          <p:nvPr>
            <p:ph idx="1"/>
          </p:nvPr>
        </p:nvSpPr>
        <p:spPr>
          <a:xfrm>
            <a:off x="913795" y="2096064"/>
            <a:ext cx="10353762" cy="4498700"/>
          </a:xfrm>
        </p:spPr>
        <p:txBody>
          <a:bodyPr>
            <a:noAutofit/>
          </a:bodyPr>
          <a:lstStyle/>
          <a:p>
            <a:r>
              <a:rPr lang="en-IN" sz="3600" dirty="0"/>
              <a:t>Many factors are  responsible for mental illness </a:t>
            </a:r>
          </a:p>
          <a:p>
            <a:pPr marL="0" indent="0">
              <a:buNone/>
            </a:pPr>
            <a:r>
              <a:rPr lang="en-IN" sz="3600" dirty="0"/>
              <a:t>The types of factors are :-</a:t>
            </a:r>
          </a:p>
          <a:p>
            <a:pPr marL="742950" indent="-742950">
              <a:buFont typeface="+mj-lt"/>
              <a:buAutoNum type="arabicPeriod"/>
            </a:pPr>
            <a:r>
              <a:rPr lang="en-IN" sz="3600" dirty="0"/>
              <a:t>Predisposing factors </a:t>
            </a:r>
          </a:p>
          <a:p>
            <a:pPr marL="742950" indent="-742950">
              <a:buFont typeface="+mj-lt"/>
              <a:buAutoNum type="arabicPeriod"/>
            </a:pPr>
            <a:r>
              <a:rPr lang="en-IN" sz="3600" dirty="0"/>
              <a:t>Precipitating factors </a:t>
            </a:r>
          </a:p>
          <a:p>
            <a:pPr marL="742950" indent="-742950">
              <a:buFont typeface="+mj-lt"/>
              <a:buAutoNum type="arabicPeriod"/>
            </a:pPr>
            <a:r>
              <a:rPr lang="en-IN" sz="3600" dirty="0"/>
              <a:t>Maintaining factors </a:t>
            </a:r>
          </a:p>
        </p:txBody>
      </p:sp>
    </p:spTree>
    <p:extLst>
      <p:ext uri="{BB962C8B-B14F-4D97-AF65-F5344CB8AC3E}">
        <p14:creationId xmlns:p14="http://schemas.microsoft.com/office/powerpoint/2010/main" val="37256253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A0AFC9-00C2-4370-A23C-22705CF0D28B}"/>
              </a:ext>
            </a:extLst>
          </p:cNvPr>
          <p:cNvSpPr>
            <a:spLocks noGrp="1"/>
          </p:cNvSpPr>
          <p:nvPr>
            <p:ph type="title"/>
          </p:nvPr>
        </p:nvSpPr>
        <p:spPr/>
        <p:txBody>
          <a:bodyPr/>
          <a:lstStyle/>
          <a:p>
            <a:pPr algn="l"/>
            <a:r>
              <a:rPr lang="en-IN" dirty="0"/>
              <a:t>1. Stress </a:t>
            </a:r>
          </a:p>
        </p:txBody>
      </p:sp>
      <p:sp>
        <p:nvSpPr>
          <p:cNvPr id="5" name="Content Placeholder 4">
            <a:extLst>
              <a:ext uri="{FF2B5EF4-FFF2-40B4-BE49-F238E27FC236}">
                <a16:creationId xmlns:a16="http://schemas.microsoft.com/office/drawing/2014/main" id="{76D55441-9CD7-4173-B1AE-84D8583198FE}"/>
              </a:ext>
            </a:extLst>
          </p:cNvPr>
          <p:cNvSpPr>
            <a:spLocks noGrp="1"/>
          </p:cNvSpPr>
          <p:nvPr>
            <p:ph idx="1"/>
          </p:nvPr>
        </p:nvSpPr>
        <p:spPr>
          <a:xfrm>
            <a:off x="913795" y="2161378"/>
            <a:ext cx="10353762" cy="4152336"/>
          </a:xfrm>
        </p:spPr>
        <p:txBody>
          <a:bodyPr>
            <a:noAutofit/>
          </a:bodyPr>
          <a:lstStyle/>
          <a:p>
            <a:r>
              <a:rPr lang="en-IN" sz="3600" dirty="0"/>
              <a:t>Stress diathesis model for schizophrenia </a:t>
            </a:r>
          </a:p>
          <a:p>
            <a:r>
              <a:rPr lang="en-IN" sz="3600" dirty="0"/>
              <a:t>Social causation Hypothesis </a:t>
            </a:r>
          </a:p>
          <a:p>
            <a:endParaRPr lang="en-IN" sz="4000" dirty="0"/>
          </a:p>
          <a:p>
            <a:pPr marL="0" indent="0">
              <a:buNone/>
            </a:pPr>
            <a:r>
              <a:rPr lang="en-IN" sz="4000" dirty="0"/>
              <a:t> </a:t>
            </a:r>
          </a:p>
        </p:txBody>
      </p:sp>
    </p:spTree>
    <p:extLst>
      <p:ext uri="{BB962C8B-B14F-4D97-AF65-F5344CB8AC3E}">
        <p14:creationId xmlns:p14="http://schemas.microsoft.com/office/powerpoint/2010/main" val="11905815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CE436-F675-4248-8058-F4C64DDDD382}"/>
              </a:ext>
            </a:extLst>
          </p:cNvPr>
          <p:cNvSpPr>
            <a:spLocks noGrp="1"/>
          </p:cNvSpPr>
          <p:nvPr>
            <p:ph type="title"/>
          </p:nvPr>
        </p:nvSpPr>
        <p:spPr>
          <a:xfrm>
            <a:off x="913795" y="235528"/>
            <a:ext cx="10353761" cy="1011381"/>
          </a:xfrm>
        </p:spPr>
        <p:txBody>
          <a:bodyPr>
            <a:noAutofit/>
          </a:bodyPr>
          <a:lstStyle/>
          <a:p>
            <a:r>
              <a:rPr lang="en-IN" sz="2800" u="sng" dirty="0"/>
              <a:t>Stress diathesis model for schizophrenia </a:t>
            </a:r>
            <a:br>
              <a:rPr lang="en-IN" sz="2800" dirty="0"/>
            </a:br>
            <a:endParaRPr lang="en-IN" sz="2800" dirty="0"/>
          </a:p>
        </p:txBody>
      </p:sp>
      <p:sp>
        <p:nvSpPr>
          <p:cNvPr id="3" name="Content Placeholder 2">
            <a:extLst>
              <a:ext uri="{FF2B5EF4-FFF2-40B4-BE49-F238E27FC236}">
                <a16:creationId xmlns:a16="http://schemas.microsoft.com/office/drawing/2014/main" id="{A184569B-13DF-44C6-9A81-290FB02CD1AF}"/>
              </a:ext>
            </a:extLst>
          </p:cNvPr>
          <p:cNvSpPr>
            <a:spLocks noGrp="1"/>
          </p:cNvSpPr>
          <p:nvPr>
            <p:ph idx="1"/>
          </p:nvPr>
        </p:nvSpPr>
        <p:spPr>
          <a:xfrm>
            <a:off x="913795" y="1399309"/>
            <a:ext cx="10353762" cy="5223163"/>
          </a:xfrm>
        </p:spPr>
        <p:txBody>
          <a:bodyPr/>
          <a:lstStyle/>
          <a:p>
            <a:pPr marL="0" indent="0">
              <a:buNone/>
            </a:pPr>
            <a:r>
              <a:rPr lang="en-IN" sz="3200" dirty="0"/>
              <a:t>A person may have a specific vulnerability ( diathesis ) that when acted on by a stressful influence , allows the symptoms of schizophrenia to develop</a:t>
            </a:r>
          </a:p>
          <a:p>
            <a:pPr marL="0" indent="0">
              <a:buNone/>
            </a:pPr>
            <a:r>
              <a:rPr lang="en-IN" sz="3200" dirty="0"/>
              <a:t>This integrates biological psychosocial and environmental factors .</a:t>
            </a:r>
          </a:p>
          <a:p>
            <a:pPr marL="0" indent="0">
              <a:buNone/>
            </a:pPr>
            <a:endParaRPr lang="en-IN" sz="4000" dirty="0"/>
          </a:p>
          <a:p>
            <a:pPr marL="0" indent="0">
              <a:buNone/>
            </a:pPr>
            <a:endParaRPr lang="en-IN" sz="4000" dirty="0"/>
          </a:p>
          <a:p>
            <a:endParaRPr lang="en-IN" dirty="0"/>
          </a:p>
        </p:txBody>
      </p:sp>
    </p:spTree>
    <p:extLst>
      <p:ext uri="{BB962C8B-B14F-4D97-AF65-F5344CB8AC3E}">
        <p14:creationId xmlns:p14="http://schemas.microsoft.com/office/powerpoint/2010/main" val="13089134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C76BF-5431-4E00-B67E-E8EA2CB73662}"/>
              </a:ext>
            </a:extLst>
          </p:cNvPr>
          <p:cNvSpPr>
            <a:spLocks noGrp="1"/>
          </p:cNvSpPr>
          <p:nvPr>
            <p:ph type="title"/>
          </p:nvPr>
        </p:nvSpPr>
        <p:spPr>
          <a:xfrm>
            <a:off x="913795" y="166256"/>
            <a:ext cx="10353761" cy="997526"/>
          </a:xfrm>
        </p:spPr>
        <p:txBody>
          <a:bodyPr>
            <a:normAutofit/>
          </a:bodyPr>
          <a:lstStyle/>
          <a:p>
            <a:pPr algn="l"/>
            <a:r>
              <a:rPr lang="en-IN" sz="3200" u="sng" dirty="0"/>
              <a:t>Social causation hypothesis </a:t>
            </a:r>
          </a:p>
        </p:txBody>
      </p:sp>
      <p:sp>
        <p:nvSpPr>
          <p:cNvPr id="3" name="Content Placeholder 2">
            <a:extLst>
              <a:ext uri="{FF2B5EF4-FFF2-40B4-BE49-F238E27FC236}">
                <a16:creationId xmlns:a16="http://schemas.microsoft.com/office/drawing/2014/main" id="{9B0FA814-AAA0-404A-8141-5B330B7A997C}"/>
              </a:ext>
            </a:extLst>
          </p:cNvPr>
          <p:cNvSpPr>
            <a:spLocks noGrp="1"/>
          </p:cNvSpPr>
          <p:nvPr>
            <p:ph idx="1"/>
          </p:nvPr>
        </p:nvSpPr>
        <p:spPr>
          <a:xfrm>
            <a:off x="913795" y="1302328"/>
            <a:ext cx="10353762" cy="5181600"/>
          </a:xfrm>
        </p:spPr>
        <p:txBody>
          <a:bodyPr>
            <a:normAutofit/>
          </a:bodyPr>
          <a:lstStyle/>
          <a:p>
            <a:pPr marL="0" indent="0">
              <a:buNone/>
            </a:pPr>
            <a:r>
              <a:rPr lang="en-IN" sz="3600" dirty="0"/>
              <a:t>The stresses experienced by members of low socioeconomic group contribute to the development of schizophrenia .</a:t>
            </a:r>
          </a:p>
        </p:txBody>
      </p:sp>
    </p:spTree>
    <p:extLst>
      <p:ext uri="{BB962C8B-B14F-4D97-AF65-F5344CB8AC3E}">
        <p14:creationId xmlns:p14="http://schemas.microsoft.com/office/powerpoint/2010/main" val="15550093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784C9-7ACD-4FBF-B5D1-5BC9FDE7207D}"/>
              </a:ext>
            </a:extLst>
          </p:cNvPr>
          <p:cNvSpPr>
            <a:spLocks noGrp="1"/>
          </p:cNvSpPr>
          <p:nvPr>
            <p:ph type="title"/>
          </p:nvPr>
        </p:nvSpPr>
        <p:spPr>
          <a:xfrm>
            <a:off x="919119" y="370114"/>
            <a:ext cx="10353761" cy="1326321"/>
          </a:xfrm>
        </p:spPr>
        <p:txBody>
          <a:bodyPr>
            <a:normAutofit/>
          </a:bodyPr>
          <a:lstStyle/>
          <a:p>
            <a:r>
              <a:rPr lang="en-IN" sz="3200" u="sng" dirty="0"/>
              <a:t>Application of biopsychosocial model </a:t>
            </a:r>
          </a:p>
        </p:txBody>
      </p:sp>
      <p:sp>
        <p:nvSpPr>
          <p:cNvPr id="5" name="Content Placeholder 4">
            <a:extLst>
              <a:ext uri="{FF2B5EF4-FFF2-40B4-BE49-F238E27FC236}">
                <a16:creationId xmlns:a16="http://schemas.microsoft.com/office/drawing/2014/main" id="{DDFF9B78-47CF-4C5B-9D9D-4BD94FDDEDA7}"/>
              </a:ext>
            </a:extLst>
          </p:cNvPr>
          <p:cNvSpPr>
            <a:spLocks noGrp="1"/>
          </p:cNvSpPr>
          <p:nvPr>
            <p:ph idx="1"/>
          </p:nvPr>
        </p:nvSpPr>
        <p:spPr>
          <a:xfrm>
            <a:off x="772281" y="1802150"/>
            <a:ext cx="10353762" cy="4529588"/>
          </a:xfrm>
        </p:spPr>
        <p:txBody>
          <a:bodyPr>
            <a:normAutofit/>
          </a:bodyPr>
          <a:lstStyle/>
          <a:p>
            <a:pPr marL="457200" indent="-457200">
              <a:buAutoNum type="arabicPeriod"/>
            </a:pPr>
            <a:r>
              <a:rPr lang="en-IN" sz="3600" dirty="0"/>
              <a:t>Recognize that relationships between systems are central to provide health care. </a:t>
            </a:r>
          </a:p>
          <a:p>
            <a:pPr marL="457200" indent="-457200">
              <a:buAutoNum type="arabicPeriod"/>
            </a:pPr>
            <a:r>
              <a:rPr lang="en-IN" sz="3600" dirty="0"/>
              <a:t>Use self awareness as a diagnostic and therapeutic tool .</a:t>
            </a:r>
          </a:p>
          <a:p>
            <a:pPr marL="457200" indent="-457200">
              <a:buAutoNum type="arabicPeriod"/>
            </a:pPr>
            <a:r>
              <a:rPr lang="en-IN" sz="3600" dirty="0"/>
              <a:t>Elicit patients history in context of life circumstances .</a:t>
            </a:r>
          </a:p>
          <a:p>
            <a:pPr marL="457200" indent="-457200">
              <a:buAutoNum type="arabicPeriod"/>
            </a:pPr>
            <a:endParaRPr lang="en-IN" dirty="0"/>
          </a:p>
        </p:txBody>
      </p:sp>
    </p:spTree>
    <p:extLst>
      <p:ext uri="{BB962C8B-B14F-4D97-AF65-F5344CB8AC3E}">
        <p14:creationId xmlns:p14="http://schemas.microsoft.com/office/powerpoint/2010/main" val="15393192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8EB4BB-940C-49FB-A841-67517BD02379}"/>
              </a:ext>
            </a:extLst>
          </p:cNvPr>
          <p:cNvSpPr>
            <a:spLocks noGrp="1"/>
          </p:cNvSpPr>
          <p:nvPr>
            <p:ph idx="1"/>
          </p:nvPr>
        </p:nvSpPr>
        <p:spPr>
          <a:xfrm>
            <a:off x="913795" y="576943"/>
            <a:ext cx="10353762" cy="4506687"/>
          </a:xfrm>
        </p:spPr>
        <p:txBody>
          <a:bodyPr>
            <a:normAutofit/>
          </a:bodyPr>
          <a:lstStyle/>
          <a:p>
            <a:pPr marL="0" indent="0">
              <a:buNone/>
            </a:pPr>
            <a:r>
              <a:rPr lang="en-IN" sz="3600" dirty="0"/>
              <a:t>4</a:t>
            </a:r>
            <a:r>
              <a:rPr lang="en-IN" sz="3200" dirty="0"/>
              <a:t>. Decide which aspect of biological psychological or social domains are important to understanding and promoting patients health </a:t>
            </a:r>
          </a:p>
          <a:p>
            <a:pPr marL="0" indent="0">
              <a:buNone/>
            </a:pPr>
            <a:r>
              <a:rPr lang="en-IN" sz="3200" dirty="0"/>
              <a:t>5. Provide </a:t>
            </a:r>
            <a:r>
              <a:rPr lang="en-IN" sz="3200" dirty="0" err="1"/>
              <a:t>multidimentional</a:t>
            </a:r>
            <a:r>
              <a:rPr lang="en-IN" sz="3200" dirty="0"/>
              <a:t> treatment </a:t>
            </a:r>
          </a:p>
          <a:p>
            <a:endParaRPr lang="en-IN" dirty="0"/>
          </a:p>
        </p:txBody>
      </p:sp>
    </p:spTree>
    <p:extLst>
      <p:ext uri="{BB962C8B-B14F-4D97-AF65-F5344CB8AC3E}">
        <p14:creationId xmlns:p14="http://schemas.microsoft.com/office/powerpoint/2010/main" val="10935219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968EE-3797-43BA-9D28-990DCA3FBB91}"/>
              </a:ext>
            </a:extLst>
          </p:cNvPr>
          <p:cNvSpPr>
            <a:spLocks noGrp="1"/>
          </p:cNvSpPr>
          <p:nvPr>
            <p:ph type="title"/>
          </p:nvPr>
        </p:nvSpPr>
        <p:spPr>
          <a:xfrm>
            <a:off x="913795" y="381000"/>
            <a:ext cx="10353761" cy="1326321"/>
          </a:xfrm>
        </p:spPr>
        <p:txBody>
          <a:bodyPr/>
          <a:lstStyle/>
          <a:p>
            <a:r>
              <a:rPr lang="en-IN" b="1" i="0" u="sng" dirty="0">
                <a:effectLst/>
                <a:latin typeface="Open Sans"/>
              </a:rPr>
              <a:t>Limitation of Biopsychosocial Model</a:t>
            </a:r>
            <a:endParaRPr lang="en-IN" u="sng" dirty="0"/>
          </a:p>
        </p:txBody>
      </p:sp>
      <p:sp>
        <p:nvSpPr>
          <p:cNvPr id="3" name="Content Placeholder 2">
            <a:extLst>
              <a:ext uri="{FF2B5EF4-FFF2-40B4-BE49-F238E27FC236}">
                <a16:creationId xmlns:a16="http://schemas.microsoft.com/office/drawing/2014/main" id="{56D0E044-DDE6-48F0-B5D3-82E148AA0038}"/>
              </a:ext>
            </a:extLst>
          </p:cNvPr>
          <p:cNvSpPr>
            <a:spLocks noGrp="1"/>
          </p:cNvSpPr>
          <p:nvPr>
            <p:ph sz="half" idx="1"/>
          </p:nvPr>
        </p:nvSpPr>
        <p:spPr>
          <a:xfrm>
            <a:off x="728738" y="1968577"/>
            <a:ext cx="9721548" cy="4160081"/>
          </a:xfrm>
        </p:spPr>
        <p:txBody>
          <a:bodyPr>
            <a:normAutofit/>
          </a:bodyPr>
          <a:lstStyle/>
          <a:p>
            <a:r>
              <a:rPr lang="en-IN" sz="2400" b="0" i="0" dirty="0">
                <a:effectLst/>
                <a:latin typeface="Open Sans"/>
              </a:rPr>
              <a:t>Despite its usefulness, there are issues with the biopsychosocial model, including</a:t>
            </a:r>
          </a:p>
          <a:p>
            <a:pPr marL="457200" indent="-457200">
              <a:buAutoNum type="arabicPeriod"/>
            </a:pPr>
            <a:r>
              <a:rPr lang="en-IN" sz="2400" b="0" i="0" dirty="0">
                <a:effectLst/>
                <a:latin typeface="Open Sans"/>
              </a:rPr>
              <a:t>the degree of influence that each factor has</a:t>
            </a:r>
          </a:p>
          <a:p>
            <a:pPr marL="0" indent="0">
              <a:buNone/>
            </a:pPr>
            <a:r>
              <a:rPr lang="en-IN" sz="2400" b="0" i="0" dirty="0">
                <a:effectLst/>
                <a:latin typeface="Open Sans"/>
              </a:rPr>
              <a:t>2. the degree of interaction between factors, and</a:t>
            </a:r>
          </a:p>
          <a:p>
            <a:pPr marL="0" indent="0">
              <a:buNone/>
            </a:pPr>
            <a:r>
              <a:rPr lang="en-IN" sz="2400" b="0" i="0" dirty="0">
                <a:effectLst/>
                <a:latin typeface="Open Sans"/>
              </a:rPr>
              <a:t> 3. variation across individuals and life spans</a:t>
            </a:r>
          </a:p>
          <a:p>
            <a:endParaRPr lang="en-IN" dirty="0"/>
          </a:p>
        </p:txBody>
      </p:sp>
    </p:spTree>
    <p:extLst>
      <p:ext uri="{BB962C8B-B14F-4D97-AF65-F5344CB8AC3E}">
        <p14:creationId xmlns:p14="http://schemas.microsoft.com/office/powerpoint/2010/main" val="26472045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6A928-42EC-4E9F-926C-100148DEB5EA}"/>
              </a:ext>
            </a:extLst>
          </p:cNvPr>
          <p:cNvSpPr>
            <a:spLocks noGrp="1"/>
          </p:cNvSpPr>
          <p:nvPr>
            <p:ph type="title"/>
          </p:nvPr>
        </p:nvSpPr>
        <p:spPr/>
        <p:txBody>
          <a:bodyPr/>
          <a:lstStyle/>
          <a:p>
            <a:r>
              <a:rPr lang="en-IN" b="1" i="0" u="sng" dirty="0">
                <a:effectLst/>
                <a:latin typeface="Open Sans"/>
              </a:rPr>
              <a:t>Application in Medicine</a:t>
            </a:r>
            <a:endParaRPr lang="en-IN" u="sng" dirty="0"/>
          </a:p>
        </p:txBody>
      </p:sp>
      <p:sp>
        <p:nvSpPr>
          <p:cNvPr id="3" name="Content Placeholder 2">
            <a:extLst>
              <a:ext uri="{FF2B5EF4-FFF2-40B4-BE49-F238E27FC236}">
                <a16:creationId xmlns:a16="http://schemas.microsoft.com/office/drawing/2014/main" id="{BDAB0192-382D-4FD8-A21C-30492BDCD02A}"/>
              </a:ext>
            </a:extLst>
          </p:cNvPr>
          <p:cNvSpPr>
            <a:spLocks noGrp="1"/>
          </p:cNvSpPr>
          <p:nvPr>
            <p:ph idx="1"/>
          </p:nvPr>
        </p:nvSpPr>
        <p:spPr/>
        <p:txBody>
          <a:bodyPr>
            <a:normAutofit/>
          </a:bodyPr>
          <a:lstStyle/>
          <a:p>
            <a:r>
              <a:rPr lang="en-IN" sz="3600" b="0" i="0" dirty="0">
                <a:effectLst/>
                <a:latin typeface="Open Sans"/>
              </a:rPr>
              <a:t>A way of looking at the mind and body of patient as two important systems that are interlinked so the workings of the body can affect the mind and the workings of mind can affect the body</a:t>
            </a:r>
            <a:r>
              <a:rPr lang="en-IN" sz="1800" b="0" i="0" dirty="0">
                <a:effectLst/>
                <a:latin typeface="Open Sans"/>
              </a:rPr>
              <a:t>. </a:t>
            </a:r>
            <a:endParaRPr lang="en-IN" sz="1800" dirty="0"/>
          </a:p>
        </p:txBody>
      </p:sp>
    </p:spTree>
    <p:extLst>
      <p:ext uri="{BB962C8B-B14F-4D97-AF65-F5344CB8AC3E}">
        <p14:creationId xmlns:p14="http://schemas.microsoft.com/office/powerpoint/2010/main" val="499202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A7CFBD-84F6-4ED6-9B09-7531DC854D60}"/>
              </a:ext>
            </a:extLst>
          </p:cNvPr>
          <p:cNvSpPr>
            <a:spLocks noGrp="1"/>
          </p:cNvSpPr>
          <p:nvPr>
            <p:ph idx="1"/>
          </p:nvPr>
        </p:nvSpPr>
        <p:spPr>
          <a:xfrm>
            <a:off x="913795" y="816429"/>
            <a:ext cx="10353762" cy="3211285"/>
          </a:xfrm>
        </p:spPr>
        <p:txBody>
          <a:bodyPr>
            <a:normAutofit/>
          </a:bodyPr>
          <a:lstStyle/>
          <a:p>
            <a:r>
              <a:rPr lang="en-IN" sz="3200" b="0" i="0" dirty="0">
                <a:effectLst/>
                <a:latin typeface="Open Sans"/>
              </a:rPr>
              <a:t>Interview process should encourage the patient to give as much information not about the physical symptoms, but how illness affects the patient.</a:t>
            </a:r>
            <a:br>
              <a:rPr lang="en-IN" sz="3200" dirty="0"/>
            </a:br>
            <a:endParaRPr lang="en-IN" sz="3200" dirty="0"/>
          </a:p>
        </p:txBody>
      </p:sp>
    </p:spTree>
    <p:extLst>
      <p:ext uri="{BB962C8B-B14F-4D97-AF65-F5344CB8AC3E}">
        <p14:creationId xmlns:p14="http://schemas.microsoft.com/office/powerpoint/2010/main" val="18875564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C4EA4-BBCF-4B10-B78C-25D197DAF901}"/>
              </a:ext>
            </a:extLst>
          </p:cNvPr>
          <p:cNvSpPr>
            <a:spLocks noGrp="1"/>
          </p:cNvSpPr>
          <p:nvPr>
            <p:ph type="title"/>
          </p:nvPr>
        </p:nvSpPr>
        <p:spPr/>
        <p:txBody>
          <a:bodyPr/>
          <a:lstStyle/>
          <a:p>
            <a:r>
              <a:rPr lang="en-IN" b="1" i="0" u="sng" dirty="0">
                <a:effectLst/>
                <a:latin typeface="Open Sans"/>
              </a:rPr>
              <a:t>Application of Biopsychosocial model</a:t>
            </a:r>
            <a:endParaRPr lang="en-IN" u="sng" dirty="0"/>
          </a:p>
        </p:txBody>
      </p:sp>
      <p:sp>
        <p:nvSpPr>
          <p:cNvPr id="3" name="Content Placeholder 2">
            <a:extLst>
              <a:ext uri="{FF2B5EF4-FFF2-40B4-BE49-F238E27FC236}">
                <a16:creationId xmlns:a16="http://schemas.microsoft.com/office/drawing/2014/main" id="{3C248D06-A3AD-4A5B-986E-2CC8455A76E1}"/>
              </a:ext>
            </a:extLst>
          </p:cNvPr>
          <p:cNvSpPr>
            <a:spLocks noGrp="1"/>
          </p:cNvSpPr>
          <p:nvPr>
            <p:ph idx="1"/>
          </p:nvPr>
        </p:nvSpPr>
        <p:spPr>
          <a:xfrm>
            <a:off x="913795" y="2096064"/>
            <a:ext cx="10353762" cy="4334716"/>
          </a:xfrm>
        </p:spPr>
        <p:txBody>
          <a:bodyPr>
            <a:normAutofit/>
          </a:bodyPr>
          <a:lstStyle/>
          <a:p>
            <a:r>
              <a:rPr lang="en-IN" sz="1600" b="0" i="0" dirty="0">
                <a:effectLst/>
                <a:latin typeface="Open Sans"/>
              </a:rPr>
              <a:t> </a:t>
            </a:r>
            <a:r>
              <a:rPr lang="en-IN" sz="3200" b="0" i="0" dirty="0">
                <a:effectLst/>
                <a:latin typeface="Open Sans"/>
              </a:rPr>
              <a:t>Health promotion must address all three factors, as a growing body of empirical literature suggests that it is the combination of health status, perceptions of health, and sociocultural barriers to access health care that influence the likelihood of a patient.</a:t>
            </a:r>
            <a:endParaRPr lang="en-IN" sz="1600" dirty="0"/>
          </a:p>
        </p:txBody>
      </p:sp>
    </p:spTree>
    <p:extLst>
      <p:ext uri="{BB962C8B-B14F-4D97-AF65-F5344CB8AC3E}">
        <p14:creationId xmlns:p14="http://schemas.microsoft.com/office/powerpoint/2010/main" val="25953168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F2B06A-0C6B-4D2B-BCDB-64C2A0D841F7}"/>
              </a:ext>
            </a:extLst>
          </p:cNvPr>
          <p:cNvSpPr>
            <a:spLocks noGrp="1"/>
          </p:cNvSpPr>
          <p:nvPr>
            <p:ph idx="1"/>
          </p:nvPr>
        </p:nvSpPr>
        <p:spPr>
          <a:xfrm>
            <a:off x="913795" y="805544"/>
            <a:ext cx="10353762" cy="3581400"/>
          </a:xfrm>
        </p:spPr>
        <p:txBody>
          <a:bodyPr>
            <a:normAutofit/>
          </a:bodyPr>
          <a:lstStyle/>
          <a:p>
            <a:r>
              <a:rPr lang="en-IN" sz="3200" b="0" i="0" dirty="0">
                <a:effectLst/>
                <a:latin typeface="Open Sans"/>
              </a:rPr>
              <a:t>engaging in health-promoting </a:t>
            </a:r>
            <a:r>
              <a:rPr lang="en-IN" sz="3200" b="0" i="0" dirty="0" err="1">
                <a:effectLst/>
                <a:latin typeface="Open Sans"/>
              </a:rPr>
              <a:t>behaviors</a:t>
            </a:r>
            <a:r>
              <a:rPr lang="en-IN" sz="3200" b="0" i="0" dirty="0">
                <a:effectLst/>
                <a:latin typeface="Open Sans"/>
              </a:rPr>
              <a:t>, like taking medication, proper diet or nutrition, and engaging in physical activity</a:t>
            </a:r>
            <a:r>
              <a:rPr lang="en-IN" sz="1600" b="0" i="0" dirty="0">
                <a:effectLst/>
                <a:latin typeface="Open Sans"/>
              </a:rPr>
              <a:t>.</a:t>
            </a:r>
            <a:endParaRPr lang="en-IN" sz="1600" dirty="0"/>
          </a:p>
        </p:txBody>
      </p:sp>
    </p:spTree>
    <p:extLst>
      <p:ext uri="{BB962C8B-B14F-4D97-AF65-F5344CB8AC3E}">
        <p14:creationId xmlns:p14="http://schemas.microsoft.com/office/powerpoint/2010/main" val="51321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7BE13-E3AB-4F21-A8ED-0A9F8AF17D41}"/>
              </a:ext>
            </a:extLst>
          </p:cNvPr>
          <p:cNvSpPr>
            <a:spLocks noGrp="1"/>
          </p:cNvSpPr>
          <p:nvPr>
            <p:ph type="title"/>
          </p:nvPr>
        </p:nvSpPr>
        <p:spPr>
          <a:xfrm>
            <a:off x="913795" y="152401"/>
            <a:ext cx="10353761" cy="914400"/>
          </a:xfrm>
        </p:spPr>
        <p:txBody>
          <a:bodyPr/>
          <a:lstStyle/>
          <a:p>
            <a:pPr algn="l"/>
            <a:r>
              <a:rPr lang="en-IN" dirty="0"/>
              <a:t>1. Predisposing factors </a:t>
            </a:r>
          </a:p>
        </p:txBody>
      </p:sp>
      <p:sp>
        <p:nvSpPr>
          <p:cNvPr id="3" name="Content Placeholder 2">
            <a:extLst>
              <a:ext uri="{FF2B5EF4-FFF2-40B4-BE49-F238E27FC236}">
                <a16:creationId xmlns:a16="http://schemas.microsoft.com/office/drawing/2014/main" id="{6FC3A7AD-5530-44A0-A8F5-7EC5ACFF5F98}"/>
              </a:ext>
            </a:extLst>
          </p:cNvPr>
          <p:cNvSpPr>
            <a:spLocks noGrp="1"/>
          </p:cNvSpPr>
          <p:nvPr>
            <p:ph sz="half" idx="1"/>
          </p:nvPr>
        </p:nvSpPr>
        <p:spPr>
          <a:xfrm>
            <a:off x="913794" y="928255"/>
            <a:ext cx="8905119" cy="5777344"/>
          </a:xfrm>
        </p:spPr>
        <p:txBody>
          <a:bodyPr>
            <a:normAutofit/>
          </a:bodyPr>
          <a:lstStyle/>
          <a:p>
            <a:r>
              <a:rPr lang="en-IN" sz="3200" dirty="0"/>
              <a:t>Factors that determine the persons susceptibility to mental illness </a:t>
            </a:r>
          </a:p>
          <a:p>
            <a:r>
              <a:rPr lang="en-IN" sz="3200" dirty="0"/>
              <a:t>These interact with precipitating factors and result in mental illness </a:t>
            </a:r>
          </a:p>
          <a:p>
            <a:endParaRPr lang="en-IN" dirty="0"/>
          </a:p>
        </p:txBody>
      </p:sp>
      <p:sp>
        <p:nvSpPr>
          <p:cNvPr id="4" name="Content Placeholder 3">
            <a:extLst>
              <a:ext uri="{FF2B5EF4-FFF2-40B4-BE49-F238E27FC236}">
                <a16:creationId xmlns:a16="http://schemas.microsoft.com/office/drawing/2014/main" id="{699E3282-4721-4811-901E-F6B17FBF2B95}"/>
              </a:ext>
            </a:extLst>
          </p:cNvPr>
          <p:cNvSpPr>
            <a:spLocks noGrp="1"/>
          </p:cNvSpPr>
          <p:nvPr>
            <p:ph sz="half" idx="2"/>
          </p:nvPr>
        </p:nvSpPr>
        <p:spPr>
          <a:xfrm>
            <a:off x="1055914" y="3614057"/>
            <a:ext cx="6325443" cy="2874817"/>
          </a:xfrm>
        </p:spPr>
        <p:txBody>
          <a:bodyPr>
            <a:noAutofit/>
          </a:bodyPr>
          <a:lstStyle/>
          <a:p>
            <a:pPr marL="457200" indent="-457200">
              <a:buAutoNum type="arabicPeriod"/>
            </a:pPr>
            <a:r>
              <a:rPr lang="en-IN" sz="2800" dirty="0"/>
              <a:t>Genetic makeup </a:t>
            </a:r>
          </a:p>
          <a:p>
            <a:pPr marL="457200" indent="-457200">
              <a:buAutoNum type="arabicPeriod"/>
            </a:pPr>
            <a:r>
              <a:rPr lang="en-IN" sz="2800" dirty="0"/>
              <a:t>Physical damage to CNS</a:t>
            </a:r>
          </a:p>
          <a:p>
            <a:pPr marL="457200" indent="-457200">
              <a:buAutoNum type="arabicPeriod"/>
            </a:pPr>
            <a:r>
              <a:rPr lang="en-IN" sz="2800" dirty="0"/>
              <a:t>Adverse psychosocial conditions </a:t>
            </a:r>
          </a:p>
        </p:txBody>
      </p:sp>
    </p:spTree>
    <p:extLst>
      <p:ext uri="{BB962C8B-B14F-4D97-AF65-F5344CB8AC3E}">
        <p14:creationId xmlns:p14="http://schemas.microsoft.com/office/powerpoint/2010/main" val="10763769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7196AC-4AA3-4630-BA26-1E2B894B9BF6}"/>
              </a:ext>
            </a:extLst>
          </p:cNvPr>
          <p:cNvSpPr>
            <a:spLocks noGrp="1"/>
          </p:cNvSpPr>
          <p:nvPr>
            <p:ph type="title"/>
          </p:nvPr>
        </p:nvSpPr>
        <p:spPr/>
        <p:txBody>
          <a:bodyPr/>
          <a:lstStyle/>
          <a:p>
            <a:r>
              <a:rPr lang="en-IN" dirty="0"/>
              <a:t>Thank you </a:t>
            </a:r>
          </a:p>
        </p:txBody>
      </p:sp>
    </p:spTree>
    <p:extLst>
      <p:ext uri="{BB962C8B-B14F-4D97-AF65-F5344CB8AC3E}">
        <p14:creationId xmlns:p14="http://schemas.microsoft.com/office/powerpoint/2010/main" val="2424784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BEFF85D-05C8-47B4-ADBA-3FAF98585311}"/>
              </a:ext>
            </a:extLst>
          </p:cNvPr>
          <p:cNvSpPr>
            <a:spLocks noGrp="1"/>
          </p:cNvSpPr>
          <p:nvPr>
            <p:ph type="title"/>
          </p:nvPr>
        </p:nvSpPr>
        <p:spPr/>
        <p:txBody>
          <a:bodyPr>
            <a:normAutofit/>
          </a:bodyPr>
          <a:lstStyle/>
          <a:p>
            <a:pPr algn="l"/>
            <a:r>
              <a:rPr lang="en-IN" sz="3600" b="1" i="0" u="sng" dirty="0">
                <a:effectLst/>
                <a:latin typeface="Open Sans"/>
              </a:rPr>
              <a:t>History</a:t>
            </a:r>
            <a:endParaRPr lang="en-IN" sz="3600" u="sng" dirty="0"/>
          </a:p>
        </p:txBody>
      </p:sp>
      <p:sp>
        <p:nvSpPr>
          <p:cNvPr id="6" name="Content Placeholder 5">
            <a:extLst>
              <a:ext uri="{FF2B5EF4-FFF2-40B4-BE49-F238E27FC236}">
                <a16:creationId xmlns:a16="http://schemas.microsoft.com/office/drawing/2014/main" id="{1D284CB7-5BEC-4199-AFDA-366101BE60F1}"/>
              </a:ext>
            </a:extLst>
          </p:cNvPr>
          <p:cNvSpPr>
            <a:spLocks noGrp="1"/>
          </p:cNvSpPr>
          <p:nvPr>
            <p:ph idx="1"/>
          </p:nvPr>
        </p:nvSpPr>
        <p:spPr/>
        <p:txBody>
          <a:bodyPr>
            <a:noAutofit/>
          </a:bodyPr>
          <a:lstStyle/>
          <a:p>
            <a:r>
              <a:rPr lang="en-IN" sz="2400" b="1" dirty="0">
                <a:effectLst/>
                <a:latin typeface="Open Sans"/>
              </a:rPr>
              <a:t>T</a:t>
            </a:r>
            <a:r>
              <a:rPr lang="en-IN" sz="2400" b="1" i="0" dirty="0">
                <a:effectLst/>
                <a:latin typeface="Open Sans"/>
              </a:rPr>
              <a:t>heorized by Psychiatrist George L. Engel.</a:t>
            </a:r>
            <a:br>
              <a:rPr lang="en-IN" sz="2400" dirty="0"/>
            </a:br>
            <a:r>
              <a:rPr lang="en-IN" sz="2400" dirty="0">
                <a:effectLst/>
                <a:latin typeface="Open Sans"/>
              </a:rPr>
              <a:t>C</a:t>
            </a:r>
            <a:r>
              <a:rPr lang="en-IN" sz="2400" b="0" i="0" dirty="0">
                <a:effectLst/>
                <a:latin typeface="Open Sans"/>
              </a:rPr>
              <a:t>linicians must attend simultaneously to the biological, psychological and social dimensions of illness.</a:t>
            </a:r>
          </a:p>
          <a:p>
            <a:r>
              <a:rPr lang="en-IN" sz="2400" b="1" i="0" dirty="0">
                <a:effectLst/>
                <a:latin typeface="Open Sans"/>
              </a:rPr>
              <a:t>L Theodore </a:t>
            </a:r>
            <a:r>
              <a:rPr lang="en-IN" sz="2400" b="1" i="0" dirty="0" err="1">
                <a:effectLst/>
                <a:latin typeface="Open Sans"/>
              </a:rPr>
              <a:t>Millon</a:t>
            </a:r>
            <a:r>
              <a:rPr lang="en-IN" sz="2400" b="1" i="0" dirty="0">
                <a:effectLst/>
                <a:latin typeface="Open Sans"/>
              </a:rPr>
              <a:t> </a:t>
            </a:r>
            <a:r>
              <a:rPr lang="en-IN" sz="2400" b="0" i="0" dirty="0">
                <a:effectLst/>
                <a:latin typeface="Open Sans"/>
              </a:rPr>
              <a:t>extensively researched the biopsychosocial model and has developed a systematic approach to understand the clinical presentation found in many treatment settings</a:t>
            </a:r>
          </a:p>
        </p:txBody>
      </p:sp>
    </p:spTree>
    <p:extLst>
      <p:ext uri="{BB962C8B-B14F-4D97-AF65-F5344CB8AC3E}">
        <p14:creationId xmlns:p14="http://schemas.microsoft.com/office/powerpoint/2010/main" val="464685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0C5ACF-F5C9-40D5-BF50-DAF6A3F83EE5}"/>
              </a:ext>
            </a:extLst>
          </p:cNvPr>
          <p:cNvSpPr>
            <a:spLocks noGrp="1"/>
          </p:cNvSpPr>
          <p:nvPr>
            <p:ph type="title"/>
          </p:nvPr>
        </p:nvSpPr>
        <p:spPr/>
        <p:txBody>
          <a:bodyPr>
            <a:normAutofit/>
          </a:bodyPr>
          <a:lstStyle/>
          <a:p>
            <a:pPr algn="l"/>
            <a:r>
              <a:rPr lang="en-IN" sz="3600" i="0" u="sng" dirty="0">
                <a:effectLst/>
                <a:latin typeface="Helvetica Neue"/>
              </a:rPr>
              <a:t>BIOPSYCHOSOCIAL MODEL</a:t>
            </a:r>
            <a:endParaRPr lang="en-IN" sz="3600" u="sng" dirty="0"/>
          </a:p>
        </p:txBody>
      </p:sp>
      <p:sp>
        <p:nvSpPr>
          <p:cNvPr id="6" name="Content Placeholder 5">
            <a:extLst>
              <a:ext uri="{FF2B5EF4-FFF2-40B4-BE49-F238E27FC236}">
                <a16:creationId xmlns:a16="http://schemas.microsoft.com/office/drawing/2014/main" id="{A061CD56-7C2F-477B-9C44-613FEA5C84C4}"/>
              </a:ext>
            </a:extLst>
          </p:cNvPr>
          <p:cNvSpPr>
            <a:spLocks noGrp="1"/>
          </p:cNvSpPr>
          <p:nvPr>
            <p:ph idx="1"/>
          </p:nvPr>
        </p:nvSpPr>
        <p:spPr/>
        <p:txBody>
          <a:bodyPr>
            <a:normAutofit/>
          </a:bodyPr>
          <a:lstStyle/>
          <a:p>
            <a:r>
              <a:rPr lang="en-IN" sz="3600" b="0" i="0" dirty="0">
                <a:effectLst/>
                <a:latin typeface="Helvetica Neue"/>
              </a:rPr>
              <a:t>The biopsychosocial approach systematically considers biological, psychological, and social factors and their complex interactions in understanding health, illness, and health care delivery</a:t>
            </a:r>
            <a:r>
              <a:rPr lang="en-IN" sz="4000" b="0" i="0" dirty="0">
                <a:effectLst/>
                <a:latin typeface="Helvetica Neue"/>
              </a:rPr>
              <a:t>.</a:t>
            </a:r>
            <a:endParaRPr lang="en-IN" sz="4000" dirty="0"/>
          </a:p>
        </p:txBody>
      </p:sp>
    </p:spTree>
    <p:extLst>
      <p:ext uri="{BB962C8B-B14F-4D97-AF65-F5344CB8AC3E}">
        <p14:creationId xmlns:p14="http://schemas.microsoft.com/office/powerpoint/2010/main" val="626092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B54C2-A427-4C0D-8032-1C935B947D2A}"/>
              </a:ext>
            </a:extLst>
          </p:cNvPr>
          <p:cNvSpPr>
            <a:spLocks noGrp="1"/>
          </p:cNvSpPr>
          <p:nvPr>
            <p:ph type="title"/>
          </p:nvPr>
        </p:nvSpPr>
        <p:spPr>
          <a:xfrm>
            <a:off x="917228" y="609600"/>
            <a:ext cx="3932237" cy="904407"/>
          </a:xfrm>
        </p:spPr>
        <p:txBody>
          <a:bodyPr/>
          <a:lstStyle/>
          <a:p>
            <a:r>
              <a:rPr lang="en-IN" u="sng" dirty="0"/>
              <a:t>Continuum of natural systems </a:t>
            </a:r>
          </a:p>
        </p:txBody>
      </p:sp>
      <p:sp>
        <p:nvSpPr>
          <p:cNvPr id="5" name="Text Placeholder 4">
            <a:extLst>
              <a:ext uri="{FF2B5EF4-FFF2-40B4-BE49-F238E27FC236}">
                <a16:creationId xmlns:a16="http://schemas.microsoft.com/office/drawing/2014/main" id="{28248930-533F-4978-BC5B-DCD85D7CBAF8}"/>
              </a:ext>
            </a:extLst>
          </p:cNvPr>
          <p:cNvSpPr>
            <a:spLocks noGrp="1"/>
          </p:cNvSpPr>
          <p:nvPr>
            <p:ph type="body" sz="half" idx="2"/>
          </p:nvPr>
        </p:nvSpPr>
        <p:spPr>
          <a:xfrm>
            <a:off x="917228" y="1768839"/>
            <a:ext cx="3932237" cy="4751881"/>
          </a:xfrm>
        </p:spPr>
        <p:txBody>
          <a:bodyPr>
            <a:normAutofit/>
          </a:bodyPr>
          <a:lstStyle/>
          <a:p>
            <a:pPr algn="l"/>
            <a:r>
              <a:rPr lang="en-IN" sz="3600" b="0" i="0" dirty="0">
                <a:effectLst/>
                <a:latin typeface="ff1"/>
              </a:rPr>
              <a:t>Biological  psychological and social factors exist along a continuum of natural system.</a:t>
            </a:r>
            <a:endParaRPr lang="en-IN" sz="3600" dirty="0"/>
          </a:p>
          <a:p>
            <a:endParaRPr lang="en-IN" dirty="0"/>
          </a:p>
        </p:txBody>
      </p:sp>
      <p:pic>
        <p:nvPicPr>
          <p:cNvPr id="14" name="Picture 2" descr="biopsychosocial model approach definition">
            <a:extLst>
              <a:ext uri="{FF2B5EF4-FFF2-40B4-BE49-F238E27FC236}">
                <a16:creationId xmlns:a16="http://schemas.microsoft.com/office/drawing/2014/main" id="{5CDF0EB8-4C48-4121-B0F1-4D16E06E759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891585" y="544285"/>
            <a:ext cx="5725791" cy="56279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3671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FA30-0950-45BD-BDCD-7A9819080F69}"/>
              </a:ext>
            </a:extLst>
          </p:cNvPr>
          <p:cNvSpPr>
            <a:spLocks noGrp="1"/>
          </p:cNvSpPr>
          <p:nvPr>
            <p:ph type="title"/>
          </p:nvPr>
        </p:nvSpPr>
        <p:spPr/>
        <p:txBody>
          <a:bodyPr/>
          <a:lstStyle/>
          <a:p>
            <a:r>
              <a:rPr lang="en-IN" sz="3600" i="0" u="sng" dirty="0">
                <a:effectLst/>
                <a:latin typeface="Helvetica Neue"/>
              </a:rPr>
              <a:t>Biopsychosocial Model components </a:t>
            </a:r>
            <a:endParaRPr lang="en-IN" u="sng" dirty="0"/>
          </a:p>
        </p:txBody>
      </p:sp>
      <p:sp>
        <p:nvSpPr>
          <p:cNvPr id="3" name="Content Placeholder 2">
            <a:extLst>
              <a:ext uri="{FF2B5EF4-FFF2-40B4-BE49-F238E27FC236}">
                <a16:creationId xmlns:a16="http://schemas.microsoft.com/office/drawing/2014/main" id="{3E9AF6C8-8989-47A3-B960-7B7233BE6A16}"/>
              </a:ext>
            </a:extLst>
          </p:cNvPr>
          <p:cNvSpPr>
            <a:spLocks noGrp="1"/>
          </p:cNvSpPr>
          <p:nvPr>
            <p:ph idx="1"/>
          </p:nvPr>
        </p:nvSpPr>
        <p:spPr>
          <a:xfrm>
            <a:off x="913795" y="2096064"/>
            <a:ext cx="10353761" cy="4043480"/>
          </a:xfrm>
        </p:spPr>
        <p:txBody>
          <a:bodyPr>
            <a:normAutofit/>
          </a:bodyPr>
          <a:lstStyle/>
          <a:p>
            <a:pPr marL="0" indent="0">
              <a:buNone/>
            </a:pPr>
            <a:endParaRPr lang="en-IN" sz="4000" b="0" i="0" dirty="0">
              <a:effectLst/>
              <a:latin typeface="Helvetica Neue"/>
            </a:endParaRPr>
          </a:p>
          <a:p>
            <a:pPr marL="742950" indent="-742950">
              <a:buAutoNum type="arabicPeriod"/>
            </a:pPr>
            <a:r>
              <a:rPr lang="en-IN" sz="3600" b="0" i="0" dirty="0">
                <a:effectLst/>
                <a:latin typeface="Helvetica Neue"/>
              </a:rPr>
              <a:t>Biological  - genes, hormones , nature  </a:t>
            </a:r>
          </a:p>
          <a:p>
            <a:pPr marL="742950" indent="-742950">
              <a:buAutoNum type="arabicPeriod"/>
            </a:pPr>
            <a:r>
              <a:rPr lang="en-IN" sz="3600" b="0" i="0" dirty="0">
                <a:effectLst/>
                <a:latin typeface="Helvetica Neue"/>
              </a:rPr>
              <a:t> Psychology – thoughts, emotions, </a:t>
            </a:r>
            <a:r>
              <a:rPr lang="en-IN" sz="3600" b="0" i="0" dirty="0" err="1">
                <a:effectLst/>
                <a:latin typeface="Helvetica Neue"/>
              </a:rPr>
              <a:t>behavior</a:t>
            </a:r>
            <a:r>
              <a:rPr lang="en-IN" sz="3600" b="0" i="0" dirty="0">
                <a:effectLst/>
                <a:latin typeface="Helvetica Neue"/>
              </a:rPr>
              <a:t> </a:t>
            </a:r>
          </a:p>
          <a:p>
            <a:pPr marL="742950" indent="-742950">
              <a:buAutoNum type="arabicPeriod"/>
            </a:pPr>
            <a:r>
              <a:rPr lang="en-IN" sz="3600" b="0" i="0" dirty="0">
                <a:effectLst/>
                <a:latin typeface="Helvetica Neue"/>
              </a:rPr>
              <a:t> Socio-cultural – economical, cultural.</a:t>
            </a:r>
            <a:endParaRPr lang="en-IN" sz="3600" dirty="0"/>
          </a:p>
        </p:txBody>
      </p:sp>
    </p:spTree>
    <p:extLst>
      <p:ext uri="{BB962C8B-B14F-4D97-AF65-F5344CB8AC3E}">
        <p14:creationId xmlns:p14="http://schemas.microsoft.com/office/powerpoint/2010/main" val="2875512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D35B5-EC35-400D-9105-4F8CD87E9100}"/>
              </a:ext>
            </a:extLst>
          </p:cNvPr>
          <p:cNvSpPr>
            <a:spLocks noGrp="1"/>
          </p:cNvSpPr>
          <p:nvPr>
            <p:ph type="title"/>
          </p:nvPr>
        </p:nvSpPr>
        <p:spPr/>
        <p:txBody>
          <a:bodyPr/>
          <a:lstStyle/>
          <a:p>
            <a:r>
              <a:rPr lang="en-IN" b="0" i="0" dirty="0">
                <a:effectLst/>
                <a:latin typeface="Helvetica Neue"/>
              </a:rPr>
              <a:t> </a:t>
            </a:r>
            <a:r>
              <a:rPr lang="en-IN" i="0" u="sng" dirty="0">
                <a:effectLst/>
                <a:latin typeface="Helvetica Neue"/>
              </a:rPr>
              <a:t>Biopsychosocial Model of Health</a:t>
            </a:r>
            <a:endParaRPr lang="en-IN" u="sng" dirty="0"/>
          </a:p>
        </p:txBody>
      </p:sp>
      <p:sp>
        <p:nvSpPr>
          <p:cNvPr id="4" name="Text Placeholder 3">
            <a:extLst>
              <a:ext uri="{FF2B5EF4-FFF2-40B4-BE49-F238E27FC236}">
                <a16:creationId xmlns:a16="http://schemas.microsoft.com/office/drawing/2014/main" id="{41C41321-DDF3-44BB-969C-DEE37BA74129}"/>
              </a:ext>
            </a:extLst>
          </p:cNvPr>
          <p:cNvSpPr>
            <a:spLocks noGrp="1"/>
          </p:cNvSpPr>
          <p:nvPr>
            <p:ph type="body" idx="1"/>
          </p:nvPr>
        </p:nvSpPr>
        <p:spPr>
          <a:xfrm>
            <a:off x="1141804" y="1790206"/>
            <a:ext cx="4879199" cy="775854"/>
          </a:xfrm>
        </p:spPr>
        <p:txBody>
          <a:bodyPr>
            <a:normAutofit fontScale="62500" lnSpcReduction="20000"/>
          </a:bodyPr>
          <a:lstStyle/>
          <a:p>
            <a:r>
              <a:rPr lang="en-IN" sz="6400" dirty="0"/>
              <a:t>(A)Biological</a:t>
            </a:r>
            <a:endParaRPr lang="en-IN" sz="4000" dirty="0"/>
          </a:p>
        </p:txBody>
      </p:sp>
      <p:sp>
        <p:nvSpPr>
          <p:cNvPr id="3" name="Content Placeholder 2">
            <a:extLst>
              <a:ext uri="{FF2B5EF4-FFF2-40B4-BE49-F238E27FC236}">
                <a16:creationId xmlns:a16="http://schemas.microsoft.com/office/drawing/2014/main" id="{ACE42AEA-A1CB-4ECE-9486-F00B6E430301}"/>
              </a:ext>
            </a:extLst>
          </p:cNvPr>
          <p:cNvSpPr>
            <a:spLocks noGrp="1"/>
          </p:cNvSpPr>
          <p:nvPr>
            <p:ph sz="half" idx="2"/>
          </p:nvPr>
        </p:nvSpPr>
        <p:spPr>
          <a:xfrm>
            <a:off x="913795" y="2576945"/>
            <a:ext cx="5107208" cy="4073236"/>
          </a:xfrm>
        </p:spPr>
        <p:txBody>
          <a:bodyPr>
            <a:normAutofit fontScale="92500" lnSpcReduction="10000"/>
          </a:bodyPr>
          <a:lstStyle/>
          <a:p>
            <a:pPr marL="742950" indent="-742950">
              <a:buFont typeface="+mj-lt"/>
              <a:buAutoNum type="arabicPeriod"/>
            </a:pPr>
            <a:r>
              <a:rPr lang="en-IN" sz="3500" b="0" i="0" dirty="0">
                <a:effectLst/>
                <a:latin typeface="Open Sans"/>
              </a:rPr>
              <a:t>Genetics</a:t>
            </a:r>
          </a:p>
          <a:p>
            <a:pPr marL="742950" indent="-742950">
              <a:buFont typeface="+mj-lt"/>
              <a:buAutoNum type="arabicPeriod"/>
            </a:pPr>
            <a:r>
              <a:rPr lang="en-IN" sz="3500" dirty="0">
                <a:effectLst/>
                <a:latin typeface="Open Sans"/>
              </a:rPr>
              <a:t>I</a:t>
            </a:r>
            <a:r>
              <a:rPr lang="en-IN" sz="3500" b="0" i="0" dirty="0">
                <a:effectLst/>
                <a:latin typeface="Open Sans"/>
              </a:rPr>
              <a:t>nfections</a:t>
            </a:r>
          </a:p>
          <a:p>
            <a:pPr marL="742950" indent="-742950">
              <a:buFont typeface="+mj-lt"/>
              <a:buAutoNum type="arabicPeriod"/>
            </a:pPr>
            <a:r>
              <a:rPr lang="en-IN" sz="3500" dirty="0">
                <a:effectLst/>
                <a:latin typeface="Open Sans"/>
              </a:rPr>
              <a:t>P</a:t>
            </a:r>
            <a:r>
              <a:rPr lang="en-IN" sz="3500" b="0" i="0" dirty="0">
                <a:effectLst/>
                <a:latin typeface="Open Sans"/>
              </a:rPr>
              <a:t>hysical trauma</a:t>
            </a:r>
          </a:p>
          <a:p>
            <a:pPr marL="742950" indent="-742950">
              <a:buFont typeface="+mj-lt"/>
              <a:buAutoNum type="arabicPeriod"/>
            </a:pPr>
            <a:r>
              <a:rPr lang="en-IN" sz="3500" dirty="0">
                <a:effectLst/>
                <a:latin typeface="Open Sans"/>
              </a:rPr>
              <a:t>N</a:t>
            </a:r>
            <a:r>
              <a:rPr lang="en-IN" sz="3500" b="0" i="0" dirty="0">
                <a:effectLst/>
                <a:latin typeface="Open Sans"/>
              </a:rPr>
              <a:t>utrition</a:t>
            </a:r>
          </a:p>
          <a:p>
            <a:pPr marL="742950" indent="-742950">
              <a:buFont typeface="+mj-lt"/>
              <a:buAutoNum type="arabicPeriod"/>
            </a:pPr>
            <a:r>
              <a:rPr lang="en-IN" sz="3500" dirty="0">
                <a:effectLst/>
                <a:latin typeface="Open Sans"/>
              </a:rPr>
              <a:t>H</a:t>
            </a:r>
            <a:r>
              <a:rPr lang="en-IN" sz="3500" b="0" i="0" dirty="0">
                <a:effectLst/>
                <a:latin typeface="Open Sans"/>
              </a:rPr>
              <a:t>ormones</a:t>
            </a:r>
          </a:p>
          <a:p>
            <a:pPr marL="742950" indent="-742950">
              <a:buFont typeface="+mj-lt"/>
              <a:buAutoNum type="arabicPeriod"/>
            </a:pPr>
            <a:r>
              <a:rPr lang="en-IN" sz="3500" dirty="0">
                <a:effectLst/>
                <a:latin typeface="Open Sans"/>
              </a:rPr>
              <a:t>T</a:t>
            </a:r>
            <a:r>
              <a:rPr lang="en-IN" sz="3500" b="0" i="0" dirty="0">
                <a:effectLst/>
                <a:latin typeface="Open Sans"/>
              </a:rPr>
              <a:t>oxins</a:t>
            </a:r>
            <a:endParaRPr lang="en-IN" sz="4000" dirty="0"/>
          </a:p>
        </p:txBody>
      </p:sp>
      <p:sp>
        <p:nvSpPr>
          <p:cNvPr id="5" name="Text Placeholder 4">
            <a:extLst>
              <a:ext uri="{FF2B5EF4-FFF2-40B4-BE49-F238E27FC236}">
                <a16:creationId xmlns:a16="http://schemas.microsoft.com/office/drawing/2014/main" id="{3EA3240D-2478-4568-A858-700659BF70A2}"/>
              </a:ext>
            </a:extLst>
          </p:cNvPr>
          <p:cNvSpPr>
            <a:spLocks noGrp="1"/>
          </p:cNvSpPr>
          <p:nvPr>
            <p:ph type="body" sz="quarter" idx="3"/>
          </p:nvPr>
        </p:nvSpPr>
        <p:spPr>
          <a:xfrm>
            <a:off x="5803289" y="4026211"/>
            <a:ext cx="4865554" cy="415635"/>
          </a:xfrm>
        </p:spPr>
        <p:txBody>
          <a:bodyPr>
            <a:normAutofit fontScale="62500" lnSpcReduction="20000"/>
          </a:bodyPr>
          <a:lstStyle/>
          <a:p>
            <a:r>
              <a:rPr lang="en-IN" sz="4000" dirty="0"/>
              <a:t>Example</a:t>
            </a:r>
          </a:p>
        </p:txBody>
      </p:sp>
      <p:sp>
        <p:nvSpPr>
          <p:cNvPr id="6" name="Content Placeholder 5">
            <a:extLst>
              <a:ext uri="{FF2B5EF4-FFF2-40B4-BE49-F238E27FC236}">
                <a16:creationId xmlns:a16="http://schemas.microsoft.com/office/drawing/2014/main" id="{8B6CEB35-7B38-4444-8320-993DCA4DE805}"/>
              </a:ext>
            </a:extLst>
          </p:cNvPr>
          <p:cNvSpPr>
            <a:spLocks noGrp="1"/>
          </p:cNvSpPr>
          <p:nvPr>
            <p:ph sz="quarter" idx="4"/>
          </p:nvPr>
        </p:nvSpPr>
        <p:spPr>
          <a:xfrm>
            <a:off x="5562600" y="4641273"/>
            <a:ext cx="5704957" cy="2008907"/>
          </a:xfrm>
        </p:spPr>
        <p:txBody>
          <a:bodyPr>
            <a:noAutofit/>
          </a:bodyPr>
          <a:lstStyle/>
          <a:p>
            <a:pPr marL="0" indent="0">
              <a:buNone/>
            </a:pPr>
            <a:r>
              <a:rPr lang="en-IN" sz="1800" dirty="0">
                <a:effectLst/>
                <a:latin typeface="Open Sans"/>
              </a:rPr>
              <a:t>I</a:t>
            </a:r>
            <a:r>
              <a:rPr lang="en-IN" sz="1800" b="0" i="0" dirty="0">
                <a:effectLst/>
                <a:latin typeface="Open Sans"/>
              </a:rPr>
              <a:t>f one monozygotic twin develops schizophrenia, there is at least a 60% chance that the co- twin will also be affected with the same.</a:t>
            </a:r>
            <a:endParaRPr lang="en-IN" sz="1800" dirty="0"/>
          </a:p>
        </p:txBody>
      </p:sp>
    </p:spTree>
    <p:extLst>
      <p:ext uri="{BB962C8B-B14F-4D97-AF65-F5344CB8AC3E}">
        <p14:creationId xmlns:p14="http://schemas.microsoft.com/office/powerpoint/2010/main" val="31943666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8346F"/>
      </a:dk2>
      <a:lt2>
        <a:srgbClr val="D9A8D2"/>
      </a:lt2>
      <a:accent1>
        <a:srgbClr val="CE57AB"/>
      </a:accent1>
      <a:accent2>
        <a:srgbClr val="8E8EFD"/>
      </a:accent2>
      <a:accent3>
        <a:srgbClr val="7CBCE0"/>
      </a:accent3>
      <a:accent4>
        <a:srgbClr val="70BF9F"/>
      </a:accent4>
      <a:accent5>
        <a:srgbClr val="A5B960"/>
      </a:accent5>
      <a:accent6>
        <a:srgbClr val="D47A57"/>
      </a:accent6>
      <a:hlink>
        <a:srgbClr val="D164DE"/>
      </a:hlink>
      <a:folHlink>
        <a:srgbClr val="BE87C4"/>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D4FE1632-F131-47D3-A814-99E9CD025E20}"/>
    </a:ext>
  </a:extLst>
</a:theme>
</file>

<file path=docProps/app.xml><?xml version="1.0" encoding="utf-8"?>
<Properties xmlns="http://schemas.openxmlformats.org/officeDocument/2006/extended-properties" xmlns:vt="http://schemas.openxmlformats.org/officeDocument/2006/docPropsVTypes">
  <Template>TM04033921[[fn=Damask]]</Template>
  <TotalTime>463</TotalTime>
  <Words>1213</Words>
  <Application>Microsoft Office PowerPoint</Application>
  <PresentationFormat>Widescreen</PresentationFormat>
  <Paragraphs>175</Paragraphs>
  <Slides>40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Arial</vt:lpstr>
      <vt:lpstr>Bookman Old Style</vt:lpstr>
      <vt:lpstr>ff1</vt:lpstr>
      <vt:lpstr>Helvetica Neue</vt:lpstr>
      <vt:lpstr>Open Sans</vt:lpstr>
      <vt:lpstr>Rockwell</vt:lpstr>
      <vt:lpstr>Source Sans Pro</vt:lpstr>
      <vt:lpstr>Damask</vt:lpstr>
      <vt:lpstr>MENTAL DISORDERS :  BIOPSYCHOSOCIAL MODELS </vt:lpstr>
      <vt:lpstr>Mental disorders </vt:lpstr>
      <vt:lpstr>Factors in mental illness </vt:lpstr>
      <vt:lpstr>1. Predisposing factors </vt:lpstr>
      <vt:lpstr>History</vt:lpstr>
      <vt:lpstr>BIOPSYCHOSOCIAL MODEL</vt:lpstr>
      <vt:lpstr>Continuum of natural systems </vt:lpstr>
      <vt:lpstr>Biopsychosocial Model components </vt:lpstr>
      <vt:lpstr> Biopsychosocial Model of Health</vt:lpstr>
      <vt:lpstr>PowerPoint Presentation</vt:lpstr>
      <vt:lpstr>PowerPoint Presentation</vt:lpstr>
      <vt:lpstr>Biopsychosocial theory</vt:lpstr>
      <vt:lpstr>PowerPoint Presentation</vt:lpstr>
      <vt:lpstr>(A)BIOLOGICAL CAUSES </vt:lpstr>
      <vt:lpstr>(B)PSYCHOLOGICAL CAUSES </vt:lpstr>
      <vt:lpstr>(C)SOCIAL CAUSES </vt:lpstr>
      <vt:lpstr>(A) Biological  1. GENETIC </vt:lpstr>
      <vt:lpstr>2. Psychoneuroendocrinology </vt:lpstr>
      <vt:lpstr>PowerPoint Presentation</vt:lpstr>
      <vt:lpstr>3. Psychoneuroimmunology </vt:lpstr>
      <vt:lpstr>4. Biological rhythms </vt:lpstr>
      <vt:lpstr>5. Physical factors  </vt:lpstr>
      <vt:lpstr>(B)Psychological factors </vt:lpstr>
      <vt:lpstr>PowerPoint Presentation</vt:lpstr>
      <vt:lpstr>PowerPoint Presentation</vt:lpstr>
      <vt:lpstr>PowerPoint Presentation</vt:lpstr>
      <vt:lpstr>PowerPoint Presentation</vt:lpstr>
      <vt:lpstr>SOCIAL FACTORS</vt:lpstr>
      <vt:lpstr>Social learning theory </vt:lpstr>
      <vt:lpstr>1. Stress </vt:lpstr>
      <vt:lpstr>Stress diathesis model for schizophrenia  </vt:lpstr>
      <vt:lpstr>Social causation hypothesis </vt:lpstr>
      <vt:lpstr>Application of biopsychosocial model </vt:lpstr>
      <vt:lpstr>PowerPoint Presentation</vt:lpstr>
      <vt:lpstr>Limitation of Biopsychosocial Model</vt:lpstr>
      <vt:lpstr>Application in Medicine</vt:lpstr>
      <vt:lpstr>PowerPoint Presentation</vt:lpstr>
      <vt:lpstr>Application of Biopsychosocial model</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DISORDERS :  BIOPSYCHOSOCIAL MODELS </dc:title>
  <dc:creator>Janu Bhatt</dc:creator>
  <cp:lastModifiedBy>Apoorva Bang</cp:lastModifiedBy>
  <cp:revision>92</cp:revision>
  <dcterms:created xsi:type="dcterms:W3CDTF">2021-01-05T06:21:19Z</dcterms:created>
  <dcterms:modified xsi:type="dcterms:W3CDTF">2022-04-30T03:56:09Z</dcterms:modified>
</cp:coreProperties>
</file>