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1" r:id="rId2"/>
    <p:sldId id="310" r:id="rId3"/>
    <p:sldId id="312" r:id="rId4"/>
    <p:sldId id="314" r:id="rId5"/>
    <p:sldId id="313" r:id="rId6"/>
    <p:sldId id="348" r:id="rId7"/>
    <p:sldId id="347" r:id="rId8"/>
    <p:sldId id="315" r:id="rId9"/>
    <p:sldId id="316" r:id="rId10"/>
    <p:sldId id="317" r:id="rId11"/>
    <p:sldId id="318" r:id="rId12"/>
    <p:sldId id="349" r:id="rId13"/>
    <p:sldId id="319" r:id="rId14"/>
    <p:sldId id="350" r:id="rId15"/>
    <p:sldId id="320" r:id="rId16"/>
    <p:sldId id="351" r:id="rId17"/>
    <p:sldId id="321" r:id="rId18"/>
    <p:sldId id="322" r:id="rId19"/>
    <p:sldId id="352" r:id="rId20"/>
    <p:sldId id="323" r:id="rId21"/>
    <p:sldId id="353" r:id="rId22"/>
    <p:sldId id="324" r:id="rId23"/>
    <p:sldId id="325" r:id="rId24"/>
    <p:sldId id="326" r:id="rId25"/>
    <p:sldId id="327" r:id="rId26"/>
    <p:sldId id="328" r:id="rId27"/>
    <p:sldId id="329" r:id="rId28"/>
    <p:sldId id="362" r:id="rId29"/>
    <p:sldId id="330" r:id="rId30"/>
    <p:sldId id="355" r:id="rId31"/>
    <p:sldId id="331" r:id="rId32"/>
    <p:sldId id="332" r:id="rId33"/>
    <p:sldId id="366" r:id="rId34"/>
    <p:sldId id="333" r:id="rId35"/>
    <p:sldId id="334" r:id="rId36"/>
    <p:sldId id="335" r:id="rId37"/>
    <p:sldId id="363" r:id="rId38"/>
    <p:sldId id="367" r:id="rId39"/>
    <p:sldId id="336" r:id="rId40"/>
    <p:sldId id="364" r:id="rId41"/>
    <p:sldId id="337" r:id="rId42"/>
    <p:sldId id="365" r:id="rId43"/>
    <p:sldId id="338" r:id="rId44"/>
    <p:sldId id="339" r:id="rId45"/>
    <p:sldId id="358" r:id="rId46"/>
    <p:sldId id="340" r:id="rId47"/>
    <p:sldId id="341" r:id="rId48"/>
    <p:sldId id="342" r:id="rId49"/>
    <p:sldId id="343" r:id="rId50"/>
    <p:sldId id="344" r:id="rId51"/>
    <p:sldId id="359" r:id="rId52"/>
    <p:sldId id="345" r:id="rId53"/>
    <p:sldId id="360" r:id="rId54"/>
    <p:sldId id="346"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3447" autoAdjust="0"/>
  </p:normalViewPr>
  <p:slideViewPr>
    <p:cSldViewPr snapToGrid="0">
      <p:cViewPr varScale="1">
        <p:scale>
          <a:sx n="63" d="100"/>
          <a:sy n="63" d="100"/>
        </p:scale>
        <p:origin x="676" y="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327670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4F6BA1-EE62-444B-8F15-360AF946291F}"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301538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1371626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7302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807197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3201826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2105175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3102895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201825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4002782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2279501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4F6BA1-EE62-444B-8F15-360AF946291F}"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268584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4F6BA1-EE62-444B-8F15-360AF946291F}" type="datetimeFigureOut">
              <a:rPr lang="en-IN" smtClean="0"/>
              <a:t>29-04-2022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281987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142532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3671392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24F6BA1-EE62-444B-8F15-360AF946291F}" type="datetimeFigureOut">
              <a:rPr lang="en-IN" smtClean="0"/>
              <a:t>29-04-2022</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2170847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4F6BA1-EE62-444B-8F15-360AF946291F}"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7AEE98-B553-4961-93CE-3632635CF83C}" type="slidenum">
              <a:rPr lang="en-IN" smtClean="0"/>
              <a:t>‹#›</a:t>
            </a:fld>
            <a:endParaRPr lang="en-IN"/>
          </a:p>
        </p:txBody>
      </p:sp>
    </p:spTree>
    <p:extLst>
      <p:ext uri="{BB962C8B-B14F-4D97-AF65-F5344CB8AC3E}">
        <p14:creationId xmlns:p14="http://schemas.microsoft.com/office/powerpoint/2010/main" val="3815979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24F6BA1-EE62-444B-8F15-360AF946291F}" type="datetimeFigureOut">
              <a:rPr lang="en-IN" smtClean="0"/>
              <a:t>29-04-2022</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C7AEE98-B553-4961-93CE-3632635CF83C}" type="slidenum">
              <a:rPr lang="en-IN" smtClean="0"/>
              <a:t>‹#›</a:t>
            </a:fld>
            <a:endParaRPr lang="en-IN"/>
          </a:p>
        </p:txBody>
      </p:sp>
    </p:spTree>
    <p:extLst>
      <p:ext uri="{BB962C8B-B14F-4D97-AF65-F5344CB8AC3E}">
        <p14:creationId xmlns:p14="http://schemas.microsoft.com/office/powerpoint/2010/main" val="26951879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2741-BCCC-42F6-ABAD-2E9C90E42E4B}"/>
              </a:ext>
            </a:extLst>
          </p:cNvPr>
          <p:cNvSpPr>
            <a:spLocks noGrp="1"/>
          </p:cNvSpPr>
          <p:nvPr>
            <p:ph type="ctrTitle"/>
          </p:nvPr>
        </p:nvSpPr>
        <p:spPr>
          <a:xfrm>
            <a:off x="1676400" y="696686"/>
            <a:ext cx="9144000" cy="1335314"/>
          </a:xfrm>
        </p:spPr>
        <p:txBody>
          <a:bodyPr>
            <a:normAutofit fontScale="90000"/>
          </a:bodyPr>
          <a:lstStyle/>
          <a:p>
            <a:pPr algn="ctr"/>
            <a:r>
              <a:rPr lang="en-IN" b="1" dirty="0">
                <a:effectLst>
                  <a:outerShdw blurRad="38100" dist="38100" dir="2700000" algn="tl">
                    <a:srgbClr val="000000">
                      <a:alpha val="43137"/>
                    </a:srgbClr>
                  </a:outerShdw>
                </a:effectLst>
              </a:rPr>
              <a:t>PARAPHILIC DISORDERS</a:t>
            </a:r>
          </a:p>
        </p:txBody>
      </p:sp>
      <p:sp>
        <p:nvSpPr>
          <p:cNvPr id="3" name="Subtitle 2">
            <a:extLst>
              <a:ext uri="{FF2B5EF4-FFF2-40B4-BE49-F238E27FC236}">
                <a16:creationId xmlns:a16="http://schemas.microsoft.com/office/drawing/2014/main" id="{EA176290-9B98-4D6D-B295-F124C4D2904A}"/>
              </a:ext>
            </a:extLst>
          </p:cNvPr>
          <p:cNvSpPr>
            <a:spLocks noGrp="1"/>
          </p:cNvSpPr>
          <p:nvPr>
            <p:ph type="subTitle" idx="1"/>
          </p:nvPr>
        </p:nvSpPr>
        <p:spPr>
          <a:xfrm>
            <a:off x="1154954" y="3911600"/>
            <a:ext cx="9248885" cy="1727200"/>
          </a:xfrm>
        </p:spPr>
        <p:txBody>
          <a:bodyPr>
            <a:normAutofit fontScale="25000" lnSpcReduction="20000"/>
          </a:bodyPr>
          <a:lstStyle/>
          <a:p>
            <a:pPr algn="r"/>
            <a:endParaRPr lang="en-IN" sz="2400" dirty="0"/>
          </a:p>
          <a:p>
            <a:pPr algn="r"/>
            <a:endParaRPr lang="en-IN" dirty="0"/>
          </a:p>
          <a:p>
            <a:pPr algn="r"/>
            <a:r>
              <a:rPr lang="en-IN" sz="12800" dirty="0"/>
              <a:t> DR.LAKHAN KATARIA</a:t>
            </a:r>
          </a:p>
          <a:p>
            <a:pPr algn="r"/>
            <a:r>
              <a:rPr lang="en-IN" sz="12800" dirty="0"/>
              <a:t>PROF AND HEAD </a:t>
            </a:r>
          </a:p>
          <a:p>
            <a:pPr algn="r"/>
            <a:r>
              <a:rPr lang="en-IN" sz="12800" dirty="0"/>
              <a:t>DEPT OF PSYCHIATRY</a:t>
            </a:r>
          </a:p>
          <a:p>
            <a:pPr algn="r"/>
            <a:r>
              <a:rPr lang="en-IN" sz="12800" dirty="0"/>
              <a:t>SBKS MI AND RC</a:t>
            </a:r>
          </a:p>
        </p:txBody>
      </p:sp>
    </p:spTree>
    <p:extLst>
      <p:ext uri="{BB962C8B-B14F-4D97-AF65-F5344CB8AC3E}">
        <p14:creationId xmlns:p14="http://schemas.microsoft.com/office/powerpoint/2010/main" val="3159334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9EFE5-8290-4AFB-9200-2B499271CF61}"/>
              </a:ext>
            </a:extLst>
          </p:cNvPr>
          <p:cNvSpPr>
            <a:spLocks noGrp="1"/>
          </p:cNvSpPr>
          <p:nvPr>
            <p:ph type="title"/>
          </p:nvPr>
        </p:nvSpPr>
        <p:spPr/>
        <p:txBody>
          <a:bodyPr/>
          <a:lstStyle/>
          <a:p>
            <a:pPr algn="ctr"/>
            <a:r>
              <a:rPr lang="en-IN" b="1" dirty="0"/>
              <a:t>ETIOLOGY</a:t>
            </a:r>
          </a:p>
        </p:txBody>
      </p:sp>
      <p:sp>
        <p:nvSpPr>
          <p:cNvPr id="3" name="Content Placeholder 2">
            <a:extLst>
              <a:ext uri="{FF2B5EF4-FFF2-40B4-BE49-F238E27FC236}">
                <a16:creationId xmlns:a16="http://schemas.microsoft.com/office/drawing/2014/main" id="{73ECC709-B3F7-4115-AF0C-2F27692F6084}"/>
              </a:ext>
            </a:extLst>
          </p:cNvPr>
          <p:cNvSpPr>
            <a:spLocks noGrp="1"/>
          </p:cNvSpPr>
          <p:nvPr>
            <p:ph idx="1"/>
          </p:nvPr>
        </p:nvSpPr>
        <p:spPr/>
        <p:txBody>
          <a:bodyPr>
            <a:normAutofit/>
          </a:bodyPr>
          <a:lstStyle/>
          <a:p>
            <a:r>
              <a:rPr lang="en-IN" b="1" dirty="0"/>
              <a:t>Psychosocial Factors:</a:t>
            </a:r>
          </a:p>
          <a:p>
            <a:pPr lvl="1">
              <a:buFontTx/>
              <a:buChar char="-"/>
            </a:pPr>
            <a:r>
              <a:rPr lang="en-IN" dirty="0"/>
              <a:t>In the classic psychoanalytic model, persons with a paraphilia have failed to complete the normal developmental process toward sexual adjustment, but the model has been modified by new psychoanalytic approaches. </a:t>
            </a:r>
          </a:p>
          <a:p>
            <a:pPr lvl="1">
              <a:buFontTx/>
              <a:buChar char="-"/>
            </a:pPr>
            <a:r>
              <a:rPr lang="en-IN" dirty="0"/>
              <a:t>Different Paraphilias are distinguished by the method chosen by a person (usually male) to cope with the anxiety caused by the threat of castration by the father and separation from the mother.</a:t>
            </a:r>
          </a:p>
          <a:p>
            <a:pPr lvl="1">
              <a:buFontTx/>
              <a:buChar char="-"/>
            </a:pPr>
            <a:r>
              <a:rPr lang="en-IN" dirty="0"/>
              <a:t>Failure to resolve the oedipal crisis by identifying with the father-aggressor (for boys) or mother-aggressor (for girls) results either in improper identification with the opposite-sex parent or in an improper choice of object for libido cathexis.  </a:t>
            </a:r>
          </a:p>
        </p:txBody>
      </p:sp>
    </p:spTree>
    <p:extLst>
      <p:ext uri="{BB962C8B-B14F-4D97-AF65-F5344CB8AC3E}">
        <p14:creationId xmlns:p14="http://schemas.microsoft.com/office/powerpoint/2010/main" val="251517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756ADD-04E8-4C0E-A405-17303E9DD4B4}"/>
              </a:ext>
            </a:extLst>
          </p:cNvPr>
          <p:cNvSpPr>
            <a:spLocks noGrp="1"/>
          </p:cNvSpPr>
          <p:nvPr>
            <p:ph idx="1"/>
          </p:nvPr>
        </p:nvSpPr>
        <p:spPr>
          <a:xfrm>
            <a:off x="838200" y="508452"/>
            <a:ext cx="10515600" cy="5957661"/>
          </a:xfrm>
        </p:spPr>
        <p:txBody>
          <a:bodyPr>
            <a:normAutofit/>
          </a:bodyPr>
          <a:lstStyle/>
          <a:p>
            <a:pPr marL="0" indent="0">
              <a:buNone/>
            </a:pPr>
            <a:r>
              <a:rPr lang="en-IN" sz="2400" b="1" dirty="0"/>
              <a:t>Classic psychoanalytic theory holds that </a:t>
            </a:r>
          </a:p>
          <a:p>
            <a:pPr lvl="1">
              <a:buFontTx/>
              <a:buChar char="-"/>
            </a:pPr>
            <a:r>
              <a:rPr lang="en-IN" sz="2400" dirty="0"/>
              <a:t>Transsexualism and transvestic fetishism are disorders because each involves identification with the opposite-sex parent instead of the same-sex parent</a:t>
            </a:r>
          </a:p>
          <a:p>
            <a:pPr lvl="1">
              <a:buFontTx/>
              <a:buChar char="-"/>
            </a:pPr>
            <a:endParaRPr lang="en-IN" sz="2400" dirty="0"/>
          </a:p>
          <a:p>
            <a:pPr lvl="1">
              <a:buFontTx/>
              <a:buChar char="-"/>
            </a:pPr>
            <a:r>
              <a:rPr lang="en-IN" sz="2400" dirty="0"/>
              <a:t>Exhibitionism and voyeurism may be attempts to calm anxiety about castration because the reaction of the victim or the arousal of the voyeur reassures the paraphilic person that the penis is intact. </a:t>
            </a:r>
          </a:p>
          <a:p>
            <a:pPr lvl="1">
              <a:buFontTx/>
              <a:buChar char="-"/>
            </a:pPr>
            <a:endParaRPr lang="en-IN" sz="2400" dirty="0"/>
          </a:p>
          <a:p>
            <a:pPr lvl="1">
              <a:buFontTx/>
              <a:buChar char="-"/>
            </a:pPr>
            <a:r>
              <a:rPr lang="en-IN" sz="2400" dirty="0"/>
              <a:t>Fetishism is an attempt to avoid anxiety by displacing libidinal impulses to inappropriate objects.</a:t>
            </a:r>
          </a:p>
          <a:p>
            <a:pPr>
              <a:buFontTx/>
              <a:buChar char="-"/>
            </a:pPr>
            <a:endParaRPr lang="en-IN" dirty="0"/>
          </a:p>
        </p:txBody>
      </p:sp>
    </p:spTree>
    <p:extLst>
      <p:ext uri="{BB962C8B-B14F-4D97-AF65-F5344CB8AC3E}">
        <p14:creationId xmlns:p14="http://schemas.microsoft.com/office/powerpoint/2010/main" val="2495753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37AEAA-E7BB-491E-9926-4119EDE0BDFB}"/>
              </a:ext>
            </a:extLst>
          </p:cNvPr>
          <p:cNvSpPr>
            <a:spLocks noGrp="1"/>
          </p:cNvSpPr>
          <p:nvPr>
            <p:ph idx="1"/>
          </p:nvPr>
        </p:nvSpPr>
        <p:spPr>
          <a:xfrm>
            <a:off x="838200" y="901065"/>
            <a:ext cx="10515600" cy="4351338"/>
          </a:xfrm>
        </p:spPr>
        <p:txBody>
          <a:bodyPr>
            <a:normAutofit lnSpcReduction="10000"/>
          </a:bodyPr>
          <a:lstStyle/>
          <a:p>
            <a:pPr lvl="1">
              <a:buFontTx/>
              <a:buChar char="-"/>
            </a:pPr>
            <a:r>
              <a:rPr lang="en-IN" sz="2000" dirty="0"/>
              <a:t>Fetishism is an attempt to avoid anxiety by displacing libidinal impulses to inappropriate objects.</a:t>
            </a:r>
          </a:p>
          <a:p>
            <a:pPr lvl="1">
              <a:buFontTx/>
              <a:buChar char="-"/>
            </a:pPr>
            <a:endParaRPr lang="en-IN" sz="2000" dirty="0"/>
          </a:p>
          <a:p>
            <a:pPr lvl="1">
              <a:buFontTx/>
              <a:buChar char="-"/>
            </a:pPr>
            <a:r>
              <a:rPr lang="en-IN" sz="2000" dirty="0"/>
              <a:t>Persons with </a:t>
            </a:r>
            <a:r>
              <a:rPr lang="en-IN" sz="2000" dirty="0" err="1"/>
              <a:t>pedophilia</a:t>
            </a:r>
            <a:r>
              <a:rPr lang="en-IN" sz="2000" dirty="0"/>
              <a:t> and sexual sadism have a need to dominate and control their victims to compensate for their feelings of powerlessness during the oedipal crisis</a:t>
            </a:r>
          </a:p>
          <a:p>
            <a:pPr marL="914400" lvl="2" indent="0">
              <a:buNone/>
            </a:pPr>
            <a:r>
              <a:rPr lang="en-IN" sz="1800" dirty="0"/>
              <a:t>Some theorists believe that choosing a child as a love object is a narcissistic act.</a:t>
            </a:r>
          </a:p>
          <a:p>
            <a:pPr lvl="1">
              <a:buFontTx/>
              <a:buChar char="-"/>
            </a:pPr>
            <a:endParaRPr lang="en-IN" sz="2000" dirty="0"/>
          </a:p>
          <a:p>
            <a:pPr lvl="1">
              <a:buFontTx/>
              <a:buChar char="-"/>
            </a:pPr>
            <a:r>
              <a:rPr lang="en-IN" sz="2000" dirty="0"/>
              <a:t>Persons with sexual masochism overcome their fear of injury and their sense of powerlessness by showing that they are impervious to harm. </a:t>
            </a:r>
          </a:p>
          <a:p>
            <a:pPr marL="914400" lvl="2" indent="0">
              <a:buNone/>
            </a:pPr>
            <a:r>
              <a:rPr lang="en-IN" sz="1800" dirty="0"/>
              <a:t>Another theory proposes that the masochist directs the aggression inherent in all paraphilias toward herself or himself</a:t>
            </a:r>
            <a:r>
              <a:rPr lang="en-IN" dirty="0"/>
              <a:t>.</a:t>
            </a:r>
          </a:p>
          <a:p>
            <a:endParaRPr lang="en-IN" dirty="0"/>
          </a:p>
        </p:txBody>
      </p:sp>
    </p:spTree>
    <p:extLst>
      <p:ext uri="{BB962C8B-B14F-4D97-AF65-F5344CB8AC3E}">
        <p14:creationId xmlns:p14="http://schemas.microsoft.com/office/powerpoint/2010/main" val="1100031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77CA33-6339-4A8A-9EBD-D48E625AEFBD}"/>
              </a:ext>
            </a:extLst>
          </p:cNvPr>
          <p:cNvSpPr>
            <a:spLocks noGrp="1"/>
          </p:cNvSpPr>
          <p:nvPr>
            <p:ph idx="1"/>
          </p:nvPr>
        </p:nvSpPr>
        <p:spPr>
          <a:xfrm>
            <a:off x="909320" y="522967"/>
            <a:ext cx="10622280" cy="6192793"/>
          </a:xfrm>
        </p:spPr>
        <p:txBody>
          <a:bodyPr>
            <a:normAutofit/>
          </a:bodyPr>
          <a:lstStyle/>
          <a:p>
            <a:r>
              <a:rPr lang="en-IN" sz="2400" dirty="0"/>
              <a:t>Theories attribute the development of a paraphilia to early experiences that condition or socialize children into committing a paraphilic act. </a:t>
            </a:r>
          </a:p>
          <a:p>
            <a:pPr marL="457200" lvl="1" indent="0">
              <a:buNone/>
            </a:pPr>
            <a:endParaRPr lang="en-IN" sz="2000" dirty="0"/>
          </a:p>
          <a:p>
            <a:pPr lvl="1"/>
            <a:r>
              <a:rPr lang="en-IN" sz="2000" dirty="0"/>
              <a:t>First shared sexual experience can be important in that regard. </a:t>
            </a:r>
          </a:p>
          <a:p>
            <a:pPr lvl="1"/>
            <a:r>
              <a:rPr lang="en-IN" sz="2000" dirty="0"/>
              <a:t>Molestation as a child can predispose a person to accept continued abuse as an adult or, conversely, to become an abuser of others. </a:t>
            </a:r>
          </a:p>
          <a:p>
            <a:pPr lvl="1"/>
            <a:r>
              <a:rPr lang="en-IN" sz="2000" dirty="0"/>
              <a:t>Also, early experiences of abuse that are not specifically sexual, such as spanking, enemas, or verbal humiliation, can be sexualized by a child and can form the basis for a paraphilia. </a:t>
            </a:r>
          </a:p>
          <a:p>
            <a:pPr lvl="1"/>
            <a:r>
              <a:rPr lang="en-IN" sz="2000" dirty="0"/>
              <a:t>Such experiences can result in the development of an eroticized child.</a:t>
            </a:r>
          </a:p>
        </p:txBody>
      </p:sp>
    </p:spTree>
    <p:extLst>
      <p:ext uri="{BB962C8B-B14F-4D97-AF65-F5344CB8AC3E}">
        <p14:creationId xmlns:p14="http://schemas.microsoft.com/office/powerpoint/2010/main" val="1900453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ED391C-75C4-46CB-B322-EA43D08206F7}"/>
              </a:ext>
            </a:extLst>
          </p:cNvPr>
          <p:cNvSpPr>
            <a:spLocks noGrp="1"/>
          </p:cNvSpPr>
          <p:nvPr>
            <p:ph idx="1"/>
          </p:nvPr>
        </p:nvSpPr>
        <p:spPr>
          <a:xfrm>
            <a:off x="838200" y="1083945"/>
            <a:ext cx="10515600" cy="4351338"/>
          </a:xfrm>
        </p:spPr>
        <p:txBody>
          <a:bodyPr/>
          <a:lstStyle/>
          <a:p>
            <a:r>
              <a:rPr lang="en-IN" sz="2400" dirty="0"/>
              <a:t>Learning theory indicates that because the fantasizing of paraphilic interests begins at an early age and because personal fantasies and thoughts are not shared with others (who could block or discourage them), the use and misuse of paraphilic fantasies and urges continue uninhibited until late in life. </a:t>
            </a:r>
          </a:p>
          <a:p>
            <a:pPr lvl="1"/>
            <a:r>
              <a:rPr lang="en-IN" sz="2000" dirty="0"/>
              <a:t>Only then do persons begin to realize that such paraphilic interests and urges are inconsistent with societal norms. By that time, however, the repetitive use of such fantasies has become ingrained, and the sexual thoughts and </a:t>
            </a:r>
            <a:r>
              <a:rPr lang="en-IN" sz="2000" dirty="0" err="1"/>
              <a:t>behaviors</a:t>
            </a:r>
            <a:r>
              <a:rPr lang="en-IN" sz="2000" dirty="0"/>
              <a:t> have become associated with, or conditioned to, paraphilic fantasies.</a:t>
            </a:r>
          </a:p>
          <a:p>
            <a:endParaRPr lang="en-IN" dirty="0"/>
          </a:p>
        </p:txBody>
      </p:sp>
    </p:spTree>
    <p:extLst>
      <p:ext uri="{BB962C8B-B14F-4D97-AF65-F5344CB8AC3E}">
        <p14:creationId xmlns:p14="http://schemas.microsoft.com/office/powerpoint/2010/main" val="88398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53D928-B87E-444E-AFF9-739684401B19}"/>
              </a:ext>
            </a:extLst>
          </p:cNvPr>
          <p:cNvSpPr>
            <a:spLocks noGrp="1"/>
          </p:cNvSpPr>
          <p:nvPr>
            <p:ph idx="1"/>
          </p:nvPr>
        </p:nvSpPr>
        <p:spPr>
          <a:xfrm>
            <a:off x="838200" y="447040"/>
            <a:ext cx="10515600" cy="5729923"/>
          </a:xfrm>
        </p:spPr>
        <p:txBody>
          <a:bodyPr>
            <a:normAutofit/>
          </a:bodyPr>
          <a:lstStyle/>
          <a:p>
            <a:r>
              <a:rPr lang="en-IN" b="1" dirty="0"/>
              <a:t>Biological Factors:</a:t>
            </a:r>
          </a:p>
          <a:p>
            <a:pPr>
              <a:buFontTx/>
              <a:buChar char="-"/>
            </a:pPr>
            <a:r>
              <a:rPr lang="en-IN" dirty="0"/>
              <a:t>Several studies have identified abnormal organic findings in persons with paraphilias</a:t>
            </a:r>
          </a:p>
          <a:p>
            <a:pPr>
              <a:buFontTx/>
              <a:buChar char="-"/>
            </a:pPr>
            <a:r>
              <a:rPr lang="en-IN" dirty="0"/>
              <a:t>Among these patients, those with positive organic findings included </a:t>
            </a:r>
          </a:p>
          <a:p>
            <a:pPr marL="457200" lvl="1" indent="0">
              <a:buNone/>
            </a:pPr>
            <a:r>
              <a:rPr lang="en-IN" dirty="0"/>
              <a:t>74 % with abnormal hormone levels, </a:t>
            </a:r>
          </a:p>
          <a:p>
            <a:pPr marL="457200" lvl="1" indent="0">
              <a:buNone/>
            </a:pPr>
            <a:r>
              <a:rPr lang="en-IN" dirty="0"/>
              <a:t>27 % with hard or soft neurological signs, </a:t>
            </a:r>
          </a:p>
          <a:p>
            <a:pPr marL="457200" lvl="1" indent="0">
              <a:buNone/>
            </a:pPr>
            <a:r>
              <a:rPr lang="en-IN" dirty="0"/>
              <a:t>24 % with chromosomal abnormalities, </a:t>
            </a:r>
          </a:p>
          <a:p>
            <a:pPr marL="457200" lvl="1" indent="0">
              <a:buNone/>
            </a:pPr>
            <a:r>
              <a:rPr lang="en-IN" dirty="0"/>
              <a:t>9 % with seizures, </a:t>
            </a:r>
          </a:p>
          <a:p>
            <a:pPr marL="457200" lvl="1" indent="0">
              <a:buNone/>
            </a:pPr>
            <a:r>
              <a:rPr lang="en-IN" dirty="0"/>
              <a:t>9 % with dyslexia, </a:t>
            </a:r>
          </a:p>
          <a:p>
            <a:pPr marL="457200" lvl="1" indent="0">
              <a:buNone/>
            </a:pPr>
            <a:r>
              <a:rPr lang="en-IN" dirty="0"/>
              <a:t>4 % with abnormal electroencephalography (EEG) studies, </a:t>
            </a:r>
          </a:p>
          <a:p>
            <a:pPr marL="457200" lvl="1" indent="0">
              <a:buNone/>
            </a:pPr>
            <a:r>
              <a:rPr lang="en-IN" dirty="0"/>
              <a:t>4 % with major mental disorders, and </a:t>
            </a:r>
          </a:p>
          <a:p>
            <a:pPr marL="457200" lvl="1" indent="0">
              <a:buNone/>
            </a:pPr>
            <a:r>
              <a:rPr lang="en-IN" dirty="0"/>
              <a:t>4 % with mental handicaps.</a:t>
            </a:r>
          </a:p>
        </p:txBody>
      </p:sp>
    </p:spTree>
    <p:extLst>
      <p:ext uri="{BB962C8B-B14F-4D97-AF65-F5344CB8AC3E}">
        <p14:creationId xmlns:p14="http://schemas.microsoft.com/office/powerpoint/2010/main" val="663244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3EB8C3E-5626-4F95-A1E7-7E076849FB3E}"/>
              </a:ext>
            </a:extLst>
          </p:cNvPr>
          <p:cNvSpPr>
            <a:spLocks noGrp="1"/>
          </p:cNvSpPr>
          <p:nvPr>
            <p:ph type="subTitle" idx="1"/>
          </p:nvPr>
        </p:nvSpPr>
        <p:spPr>
          <a:xfrm>
            <a:off x="1229360" y="1194118"/>
            <a:ext cx="9144000" cy="1655762"/>
          </a:xfrm>
        </p:spPr>
        <p:txBody>
          <a:bodyPr>
            <a:normAutofit/>
          </a:bodyPr>
          <a:lstStyle/>
          <a:p>
            <a:pPr algn="l"/>
            <a:r>
              <a:rPr lang="en-IN" dirty="0"/>
              <a:t>Psychophysiological tests have been developed to measure penile volumetric size in response to paraphilic and nonparaphilic stimuli. The procedures may be of use in diagnosis and treatment, but are of questionable diagnostic validity because some men are able to suppress their erectile responses.</a:t>
            </a:r>
          </a:p>
          <a:p>
            <a:endParaRPr lang="en-IN" dirty="0"/>
          </a:p>
        </p:txBody>
      </p:sp>
    </p:spTree>
    <p:extLst>
      <p:ext uri="{BB962C8B-B14F-4D97-AF65-F5344CB8AC3E}">
        <p14:creationId xmlns:p14="http://schemas.microsoft.com/office/powerpoint/2010/main" val="4117894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8BCB-846A-479B-958F-5471E83A11BF}"/>
              </a:ext>
            </a:extLst>
          </p:cNvPr>
          <p:cNvSpPr>
            <a:spLocks noGrp="1"/>
          </p:cNvSpPr>
          <p:nvPr>
            <p:ph type="title"/>
          </p:nvPr>
        </p:nvSpPr>
        <p:spPr/>
        <p:txBody>
          <a:bodyPr/>
          <a:lstStyle/>
          <a:p>
            <a:pPr algn="ctr"/>
            <a:r>
              <a:rPr lang="en-IN" b="1" dirty="0"/>
              <a:t>DIAGNOSIS AND CLINICAL FEATURES</a:t>
            </a:r>
          </a:p>
        </p:txBody>
      </p:sp>
      <p:sp>
        <p:nvSpPr>
          <p:cNvPr id="3" name="Content Placeholder 2">
            <a:extLst>
              <a:ext uri="{FF2B5EF4-FFF2-40B4-BE49-F238E27FC236}">
                <a16:creationId xmlns:a16="http://schemas.microsoft.com/office/drawing/2014/main" id="{8FCCF448-D0DD-43E1-868B-6024832B49FB}"/>
              </a:ext>
            </a:extLst>
          </p:cNvPr>
          <p:cNvSpPr>
            <a:spLocks noGrp="1"/>
          </p:cNvSpPr>
          <p:nvPr>
            <p:ph idx="1"/>
          </p:nvPr>
        </p:nvSpPr>
        <p:spPr/>
        <p:txBody>
          <a:bodyPr>
            <a:normAutofit lnSpcReduction="10000"/>
          </a:bodyPr>
          <a:lstStyle/>
          <a:p>
            <a:r>
              <a:rPr lang="en-IN" dirty="0"/>
              <a:t>In DSM-5, the criteria for paraphilic disorder requires </a:t>
            </a:r>
          </a:p>
          <a:p>
            <a:pPr marL="457200" lvl="1" indent="0">
              <a:buNone/>
            </a:pPr>
            <a:r>
              <a:rPr lang="en-IN" dirty="0"/>
              <a:t>the patient to have experienced intense and recurrent arousal from their deviant fantasy for at least 6 months and to have acted on the paraphilic impulse. </a:t>
            </a:r>
          </a:p>
          <a:p>
            <a:r>
              <a:rPr lang="en-IN" dirty="0"/>
              <a:t>Presence of a paraphilic fantasy, however, may still distress a patient even if there has been no behavioural elaboration. </a:t>
            </a:r>
          </a:p>
          <a:p>
            <a:pPr marL="457200" lvl="1" indent="0">
              <a:buNone/>
            </a:pPr>
            <a:r>
              <a:rPr lang="en-IN" dirty="0"/>
              <a:t>Fantasy distressing the patient contains unusual sexual material that is relatively fixed and shows only minor variations. </a:t>
            </a:r>
          </a:p>
          <a:p>
            <a:r>
              <a:rPr lang="en-IN" dirty="0"/>
              <a:t>Arousal and orgasm depend on the mental elaboration, if not the behavioural playing out of the fantasy. </a:t>
            </a:r>
          </a:p>
          <a:p>
            <a:r>
              <a:rPr lang="en-IN" dirty="0"/>
              <a:t>Sexual activity is ritualized or stereotyped and makes use of degraded, reduced, or dehumanized objects. </a:t>
            </a:r>
          </a:p>
        </p:txBody>
      </p:sp>
    </p:spTree>
    <p:extLst>
      <p:ext uri="{BB962C8B-B14F-4D97-AF65-F5344CB8AC3E}">
        <p14:creationId xmlns:p14="http://schemas.microsoft.com/office/powerpoint/2010/main" val="3530700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4517E-79A8-48D1-95BC-7CE2F2F150A6}"/>
              </a:ext>
            </a:extLst>
          </p:cNvPr>
          <p:cNvSpPr>
            <a:spLocks noGrp="1"/>
          </p:cNvSpPr>
          <p:nvPr>
            <p:ph type="title"/>
          </p:nvPr>
        </p:nvSpPr>
        <p:spPr>
          <a:xfrm>
            <a:off x="838200" y="365125"/>
            <a:ext cx="10515600" cy="1270635"/>
          </a:xfrm>
        </p:spPr>
        <p:txBody>
          <a:bodyPr/>
          <a:lstStyle/>
          <a:p>
            <a:pPr algn="ctr"/>
            <a:r>
              <a:rPr lang="en-IN" b="1" dirty="0"/>
              <a:t>Exhibitionism</a:t>
            </a:r>
          </a:p>
        </p:txBody>
      </p:sp>
      <p:sp>
        <p:nvSpPr>
          <p:cNvPr id="3" name="Content Placeholder 2">
            <a:extLst>
              <a:ext uri="{FF2B5EF4-FFF2-40B4-BE49-F238E27FC236}">
                <a16:creationId xmlns:a16="http://schemas.microsoft.com/office/drawing/2014/main" id="{DBE94695-9CB2-4E78-A77A-5D65BAFFCD26}"/>
              </a:ext>
            </a:extLst>
          </p:cNvPr>
          <p:cNvSpPr>
            <a:spLocks noGrp="1"/>
          </p:cNvSpPr>
          <p:nvPr>
            <p:ph idx="1"/>
          </p:nvPr>
        </p:nvSpPr>
        <p:spPr>
          <a:xfrm>
            <a:off x="838200" y="1808480"/>
            <a:ext cx="10515600" cy="4368483"/>
          </a:xfrm>
        </p:spPr>
        <p:txBody>
          <a:bodyPr>
            <a:noAutofit/>
          </a:bodyPr>
          <a:lstStyle/>
          <a:p>
            <a:r>
              <a:rPr lang="en-IN" sz="2000" dirty="0"/>
              <a:t>Exhibitionism is the recurrent urge to expose the genitals to a stranger or to an unsuspecting person.</a:t>
            </a:r>
          </a:p>
          <a:p>
            <a:r>
              <a:rPr lang="en-IN" sz="2000" dirty="0"/>
              <a:t>Sexual excitement occurs in anticipation of the exposure, and orgasm is brought about by masturbation during or after the event.</a:t>
            </a:r>
          </a:p>
          <a:p>
            <a:r>
              <a:rPr lang="en-IN" sz="2000" dirty="0"/>
              <a:t>In almost 100 % of cases, those with exhibitionism are men exposing themselves to women. </a:t>
            </a:r>
          </a:p>
          <a:p>
            <a:r>
              <a:rPr lang="en-IN" sz="2000" dirty="0"/>
              <a:t>Dynamic of men with exhibitionism is to assert their masculinity by showing their penises and by watching the victims' reactions-fright, surprise, and disgust. </a:t>
            </a:r>
          </a:p>
        </p:txBody>
      </p:sp>
    </p:spTree>
    <p:extLst>
      <p:ext uri="{BB962C8B-B14F-4D97-AF65-F5344CB8AC3E}">
        <p14:creationId xmlns:p14="http://schemas.microsoft.com/office/powerpoint/2010/main" val="2671848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725CD5-C08F-4809-A5AA-4327EBECC601}"/>
              </a:ext>
            </a:extLst>
          </p:cNvPr>
          <p:cNvSpPr>
            <a:spLocks noGrp="1"/>
          </p:cNvSpPr>
          <p:nvPr>
            <p:ph idx="1"/>
          </p:nvPr>
        </p:nvSpPr>
        <p:spPr>
          <a:xfrm>
            <a:off x="767080" y="850265"/>
            <a:ext cx="10515600" cy="4351338"/>
          </a:xfrm>
        </p:spPr>
        <p:txBody>
          <a:bodyPr>
            <a:normAutofit fontScale="85000" lnSpcReduction="20000"/>
          </a:bodyPr>
          <a:lstStyle/>
          <a:p>
            <a:r>
              <a:rPr lang="en-IN" sz="2800" dirty="0"/>
              <a:t>Dynamic of men with exhibitionism is to assert their masculinity by showing their penises and by watching the victims' reactions-fright, surprise, and disgust. </a:t>
            </a:r>
          </a:p>
          <a:p>
            <a:r>
              <a:rPr lang="en-IN" sz="2800" dirty="0"/>
              <a:t>In this paraphilic disorder, men unconsciously feel castrated and impotent. Wives of men with exhibitionism often substitute for the mothers to whom the men were excessively attached during childhood, or conversely, by whom they were rejected. ‘</a:t>
            </a:r>
          </a:p>
          <a:p>
            <a:r>
              <a:rPr lang="en-IN" sz="2800" dirty="0"/>
              <a:t>In other related paraphilias, the central themes involve derivatives of looking or showing.</a:t>
            </a:r>
          </a:p>
          <a:p>
            <a:r>
              <a:rPr lang="en-IN" sz="2800" dirty="0"/>
              <a:t>Specifiers added to exhibitionistic disorder by DSM-5 differentiate arousal from exposing genitals to prepubertal children, to physically mature individuals, or to both prepubertal children and physically mature individuals.</a:t>
            </a:r>
          </a:p>
          <a:p>
            <a:endParaRPr lang="en-IN" dirty="0"/>
          </a:p>
        </p:txBody>
      </p:sp>
    </p:spTree>
    <p:extLst>
      <p:ext uri="{BB962C8B-B14F-4D97-AF65-F5344CB8AC3E}">
        <p14:creationId xmlns:p14="http://schemas.microsoft.com/office/powerpoint/2010/main" val="3195956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0AE00-B33D-40DC-9DFC-C9BCD935ADFB}"/>
              </a:ext>
            </a:extLst>
          </p:cNvPr>
          <p:cNvSpPr>
            <a:spLocks noGrp="1"/>
          </p:cNvSpPr>
          <p:nvPr>
            <p:ph type="title"/>
          </p:nvPr>
        </p:nvSpPr>
        <p:spPr/>
        <p:txBody>
          <a:bodyPr/>
          <a:lstStyle/>
          <a:p>
            <a:pPr algn="ctr"/>
            <a:r>
              <a:rPr lang="en-IN" b="1" dirty="0"/>
              <a:t>INTRODUCTION</a:t>
            </a:r>
          </a:p>
        </p:txBody>
      </p:sp>
      <p:sp>
        <p:nvSpPr>
          <p:cNvPr id="3" name="Content Placeholder 2">
            <a:extLst>
              <a:ext uri="{FF2B5EF4-FFF2-40B4-BE49-F238E27FC236}">
                <a16:creationId xmlns:a16="http://schemas.microsoft.com/office/drawing/2014/main" id="{B8A433F7-BF01-49B7-BD04-530AB9D43563}"/>
              </a:ext>
            </a:extLst>
          </p:cNvPr>
          <p:cNvSpPr>
            <a:spLocks noGrp="1"/>
          </p:cNvSpPr>
          <p:nvPr>
            <p:ph idx="1"/>
          </p:nvPr>
        </p:nvSpPr>
        <p:spPr>
          <a:xfrm>
            <a:off x="1104293" y="1295223"/>
            <a:ext cx="8946541" cy="5003977"/>
          </a:xfrm>
        </p:spPr>
        <p:txBody>
          <a:bodyPr>
            <a:noAutofit/>
          </a:bodyPr>
          <a:lstStyle/>
          <a:p>
            <a:r>
              <a:rPr lang="en-IN" dirty="0"/>
              <a:t>Paraphilias or perversions are sexual stimuli or acts that are deviations from normal sexual behaviours, but are necessary for some persons to experience arousal and orgasm. </a:t>
            </a:r>
          </a:p>
          <a:p>
            <a:r>
              <a:rPr lang="en-IN" dirty="0"/>
              <a:t>According to DSM-5 term paraphilic disorder is reserved for those cases in which a sexually deviant fantasy or impulse has been expressed behaviourally. </a:t>
            </a:r>
          </a:p>
          <a:p>
            <a:r>
              <a:rPr lang="en-IN" dirty="0"/>
              <a:t>Individuals with paraphilic interests can experience sexual pleasure, but they are inhibited from responding to stimuli that are normally considered erotic. Paraphiliac person's sexuality is mainly restricted to specific deviant stimuli or acts. </a:t>
            </a:r>
          </a:p>
          <a:p>
            <a:r>
              <a:rPr lang="en-IN" dirty="0"/>
              <a:t>Persons that occasionally experiment with paraphilic behaviour (e.g., infrequent episode of bondage or dressing in costumes), but are capable of responding to more typical erotic stimuli, are not seen as having paraphilic disorders.</a:t>
            </a:r>
          </a:p>
        </p:txBody>
      </p:sp>
    </p:spTree>
    <p:extLst>
      <p:ext uri="{BB962C8B-B14F-4D97-AF65-F5344CB8AC3E}">
        <p14:creationId xmlns:p14="http://schemas.microsoft.com/office/powerpoint/2010/main" val="2599810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CF9E0-344C-4DAA-B0B5-3314E5E34027}"/>
              </a:ext>
            </a:extLst>
          </p:cNvPr>
          <p:cNvSpPr>
            <a:spLocks noGrp="1"/>
          </p:cNvSpPr>
          <p:nvPr>
            <p:ph type="title"/>
          </p:nvPr>
        </p:nvSpPr>
        <p:spPr>
          <a:xfrm>
            <a:off x="883920" y="365125"/>
            <a:ext cx="10469880" cy="1325563"/>
          </a:xfrm>
        </p:spPr>
        <p:txBody>
          <a:bodyPr/>
          <a:lstStyle/>
          <a:p>
            <a:pPr algn="ctr"/>
            <a:r>
              <a:rPr lang="en-IN" b="1" dirty="0"/>
              <a:t>Fetishism</a:t>
            </a:r>
          </a:p>
        </p:txBody>
      </p:sp>
      <p:sp>
        <p:nvSpPr>
          <p:cNvPr id="3" name="Content Placeholder 2">
            <a:extLst>
              <a:ext uri="{FF2B5EF4-FFF2-40B4-BE49-F238E27FC236}">
                <a16:creationId xmlns:a16="http://schemas.microsoft.com/office/drawing/2014/main" id="{C4937185-A041-4943-90C7-11BA86D1D6F2}"/>
              </a:ext>
            </a:extLst>
          </p:cNvPr>
          <p:cNvSpPr>
            <a:spLocks noGrp="1"/>
          </p:cNvSpPr>
          <p:nvPr>
            <p:ph idx="1"/>
          </p:nvPr>
        </p:nvSpPr>
        <p:spPr/>
        <p:txBody>
          <a:bodyPr>
            <a:normAutofit/>
          </a:bodyPr>
          <a:lstStyle/>
          <a:p>
            <a:r>
              <a:rPr lang="en-IN" dirty="0"/>
              <a:t>Sexual focus is on objects (e.g., shoes, gloves, pantyhose, and stockings) that are intimately associated with the human body, or on </a:t>
            </a:r>
            <a:r>
              <a:rPr lang="en-IN" dirty="0" err="1"/>
              <a:t>nongenital</a:t>
            </a:r>
            <a:r>
              <a:rPr lang="en-IN" dirty="0"/>
              <a:t> body parts. The latter focus is sometimes called partialism. </a:t>
            </a:r>
          </a:p>
          <a:p>
            <a:r>
              <a:rPr lang="en-IN" dirty="0"/>
              <a:t>DSM-5 applies the diagnosis </a:t>
            </a:r>
            <a:r>
              <a:rPr lang="en-IN" dirty="0" err="1"/>
              <a:t>fetishistic</a:t>
            </a:r>
            <a:r>
              <a:rPr lang="en-IN" dirty="0"/>
              <a:t> disorder to partialism and attaches the following specifiers to </a:t>
            </a:r>
            <a:r>
              <a:rPr lang="en-IN" dirty="0" err="1"/>
              <a:t>fetishistic</a:t>
            </a:r>
            <a:r>
              <a:rPr lang="en-IN" dirty="0"/>
              <a:t> disorder: body part(s); non-living parts; other. </a:t>
            </a:r>
          </a:p>
          <a:p>
            <a:r>
              <a:rPr lang="en-IN" dirty="0"/>
              <a:t>Particular fetish used is linked to someone closely involved with a patient during childhood and has a quality associated with this loved, needed, or even traumatizing person. </a:t>
            </a:r>
          </a:p>
        </p:txBody>
      </p:sp>
    </p:spTree>
    <p:extLst>
      <p:ext uri="{BB962C8B-B14F-4D97-AF65-F5344CB8AC3E}">
        <p14:creationId xmlns:p14="http://schemas.microsoft.com/office/powerpoint/2010/main" val="1749548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A626B44-6776-4797-8021-A00A31086C0E}"/>
              </a:ext>
            </a:extLst>
          </p:cNvPr>
          <p:cNvSpPr txBox="1"/>
          <p:nvPr/>
        </p:nvSpPr>
        <p:spPr>
          <a:xfrm>
            <a:off x="1452880" y="887720"/>
            <a:ext cx="7691120" cy="4401205"/>
          </a:xfrm>
          <a:prstGeom prst="rect">
            <a:avLst/>
          </a:prstGeom>
          <a:noFill/>
        </p:spPr>
        <p:txBody>
          <a:bodyPr wrap="square">
            <a:spAutoFit/>
          </a:bodyPr>
          <a:lstStyle/>
          <a:p>
            <a:r>
              <a:rPr lang="en-IN" sz="2000" dirty="0"/>
              <a:t>Usually, the disorder begins by adolescence, although the fetish may have been established in childhood. Once established, the disorder tends to be chronic. </a:t>
            </a:r>
          </a:p>
          <a:p>
            <a:endParaRPr lang="en-IN" sz="2000" dirty="0"/>
          </a:p>
          <a:p>
            <a:pPr marL="285750" indent="-285750">
              <a:buFont typeface="Arial" panose="020B0604020202020204" pitchFamily="34" charset="0"/>
              <a:buChar char="•"/>
            </a:pPr>
            <a:r>
              <a:rPr lang="en-IN" sz="2000" dirty="0"/>
              <a:t>Sexual activity may be directed toward the fetish itself (e.g., masturbation with or into a shoe), or the fetish may be incorporated into sexual intercourse (e.g., the demand that high-heeled shoes be worn). </a:t>
            </a:r>
          </a:p>
          <a:p>
            <a:endParaRPr lang="en-IN" sz="2000" dirty="0"/>
          </a:p>
          <a:p>
            <a:pPr marL="285750" indent="-285750">
              <a:buFont typeface="Arial" panose="020B0604020202020204" pitchFamily="34" charset="0"/>
              <a:buChar char="•"/>
            </a:pPr>
            <a:r>
              <a:rPr lang="en-IN" sz="2000" dirty="0"/>
              <a:t>Disorder is almost exclusively found in men. </a:t>
            </a:r>
          </a:p>
          <a:p>
            <a:r>
              <a:rPr lang="en-IN" sz="2000" dirty="0"/>
              <a:t>According to Freud, the fetish serves as a symbol of the phallus to persons with unconscious castration fears. Leaming theorists believe that the object was associated with sexual stimulation at an early age.</a:t>
            </a:r>
          </a:p>
        </p:txBody>
      </p:sp>
    </p:spTree>
    <p:extLst>
      <p:ext uri="{BB962C8B-B14F-4D97-AF65-F5344CB8AC3E}">
        <p14:creationId xmlns:p14="http://schemas.microsoft.com/office/powerpoint/2010/main" val="58887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164E8-2943-4885-B213-0C1E8796492A}"/>
              </a:ext>
            </a:extLst>
          </p:cNvPr>
          <p:cNvSpPr>
            <a:spLocks noGrp="1"/>
          </p:cNvSpPr>
          <p:nvPr>
            <p:ph type="title"/>
          </p:nvPr>
        </p:nvSpPr>
        <p:spPr/>
        <p:txBody>
          <a:bodyPr/>
          <a:lstStyle/>
          <a:p>
            <a:pPr algn="ctr"/>
            <a:r>
              <a:rPr lang="en-IN" b="1" dirty="0"/>
              <a:t>Frotteurism</a:t>
            </a:r>
          </a:p>
        </p:txBody>
      </p:sp>
      <p:sp>
        <p:nvSpPr>
          <p:cNvPr id="3" name="Content Placeholder 2">
            <a:extLst>
              <a:ext uri="{FF2B5EF4-FFF2-40B4-BE49-F238E27FC236}">
                <a16:creationId xmlns:a16="http://schemas.microsoft.com/office/drawing/2014/main" id="{97A7D756-6BC2-4F3F-B814-C0560674DEFB}"/>
              </a:ext>
            </a:extLst>
          </p:cNvPr>
          <p:cNvSpPr>
            <a:spLocks noGrp="1"/>
          </p:cNvSpPr>
          <p:nvPr>
            <p:ph idx="1"/>
          </p:nvPr>
        </p:nvSpPr>
        <p:spPr/>
        <p:txBody>
          <a:bodyPr/>
          <a:lstStyle/>
          <a:p>
            <a:r>
              <a:rPr lang="en-IN" dirty="0"/>
              <a:t>Usually characterized by a man's rubbing his penis against the buttocks or other body parts of a fully clothed woman to achieve orgasm. </a:t>
            </a:r>
          </a:p>
          <a:p>
            <a:r>
              <a:rPr lang="en-IN" dirty="0"/>
              <a:t>At other times, he may use his hands to rub an unsuspecting victim. </a:t>
            </a:r>
          </a:p>
          <a:p>
            <a:r>
              <a:rPr lang="en-IN" dirty="0"/>
              <a:t>The acts usually occur in crowded places, particularly in subways and buses. </a:t>
            </a:r>
          </a:p>
          <a:p>
            <a:r>
              <a:rPr lang="en-IN" dirty="0"/>
              <a:t>Those with frotteurism are extremely passive and isolated, and frottage is often their only source of sexual gratification. </a:t>
            </a:r>
          </a:p>
          <a:p>
            <a:r>
              <a:rPr lang="en-IN" dirty="0"/>
              <a:t>The expression of aggression in this paraphilia is readily apparent.</a:t>
            </a:r>
          </a:p>
        </p:txBody>
      </p:sp>
    </p:spTree>
    <p:extLst>
      <p:ext uri="{BB962C8B-B14F-4D97-AF65-F5344CB8AC3E}">
        <p14:creationId xmlns:p14="http://schemas.microsoft.com/office/powerpoint/2010/main" val="585046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B7969-9CC3-4538-8831-0E75B8BF4569}"/>
              </a:ext>
            </a:extLst>
          </p:cNvPr>
          <p:cNvSpPr>
            <a:spLocks noGrp="1"/>
          </p:cNvSpPr>
          <p:nvPr>
            <p:ph type="title"/>
          </p:nvPr>
        </p:nvSpPr>
        <p:spPr/>
        <p:txBody>
          <a:bodyPr/>
          <a:lstStyle/>
          <a:p>
            <a:pPr algn="ctr"/>
            <a:r>
              <a:rPr lang="en-IN" b="1" dirty="0" err="1"/>
              <a:t>Pedophilia</a:t>
            </a:r>
            <a:endParaRPr lang="en-IN" b="1" dirty="0"/>
          </a:p>
        </p:txBody>
      </p:sp>
      <p:sp>
        <p:nvSpPr>
          <p:cNvPr id="3" name="Content Placeholder 2">
            <a:extLst>
              <a:ext uri="{FF2B5EF4-FFF2-40B4-BE49-F238E27FC236}">
                <a16:creationId xmlns:a16="http://schemas.microsoft.com/office/drawing/2014/main" id="{D57D70ED-9C93-43B7-9813-B96304290448}"/>
              </a:ext>
            </a:extLst>
          </p:cNvPr>
          <p:cNvSpPr>
            <a:spLocks noGrp="1"/>
          </p:cNvSpPr>
          <p:nvPr>
            <p:ph idx="1"/>
          </p:nvPr>
        </p:nvSpPr>
        <p:spPr/>
        <p:txBody>
          <a:bodyPr>
            <a:normAutofit fontScale="85000" lnSpcReduction="10000"/>
          </a:bodyPr>
          <a:lstStyle/>
          <a:p>
            <a:r>
              <a:rPr lang="en-IN" dirty="0" err="1"/>
              <a:t>Pedophilia</a:t>
            </a:r>
            <a:r>
              <a:rPr lang="en-IN" dirty="0"/>
              <a:t> involves recurrent intense sexual urges toward, or arousal by, children 13 years of age or younger, over a period of at least 6 months. </a:t>
            </a:r>
          </a:p>
          <a:p>
            <a:r>
              <a:rPr lang="en-IN" dirty="0"/>
              <a:t>Persons with </a:t>
            </a:r>
            <a:r>
              <a:rPr lang="en-IN" dirty="0" err="1"/>
              <a:t>pedophilia</a:t>
            </a:r>
            <a:r>
              <a:rPr lang="en-IN" dirty="0"/>
              <a:t> are at least 16 years of age and at least 5 years older than the victims. </a:t>
            </a:r>
          </a:p>
          <a:p>
            <a:r>
              <a:rPr lang="en-IN" dirty="0"/>
              <a:t>When a perpetrator is a late adolescent involved in an ongoing sexual relationship with a 12- or 13-year-old, the diagnosis is not warranted. </a:t>
            </a:r>
          </a:p>
          <a:p>
            <a:r>
              <a:rPr lang="en-IN" dirty="0"/>
              <a:t>Most child molestations involve genital fondling or oral sex. Vaginal or anal penetration of children occurs infrequently, except in cases of incest. </a:t>
            </a:r>
          </a:p>
          <a:p>
            <a:r>
              <a:rPr lang="en-IN" dirty="0"/>
              <a:t>Although most child victims coming to public attention are girls, this finding appears to be a product of the referral process.</a:t>
            </a:r>
          </a:p>
          <a:p>
            <a:pPr marL="457200" lvl="1" indent="0">
              <a:buNone/>
            </a:pPr>
            <a:r>
              <a:rPr lang="en-IN" dirty="0"/>
              <a:t>Offenders report that when they touch a child, most (60 %) of the victims are boys. </a:t>
            </a:r>
          </a:p>
          <a:p>
            <a:pPr marL="457200" lvl="1" indent="0">
              <a:buNone/>
            </a:pPr>
            <a:r>
              <a:rPr lang="en-IN" dirty="0"/>
              <a:t>In </a:t>
            </a:r>
            <a:r>
              <a:rPr lang="en-IN" dirty="0" err="1"/>
              <a:t>nontouching</a:t>
            </a:r>
            <a:r>
              <a:rPr lang="en-IN" dirty="0"/>
              <a:t> victimization of children, such as window peeping and exhibitionism; 99 % of all such cases are perpetrated against girls.  </a:t>
            </a:r>
          </a:p>
        </p:txBody>
      </p:sp>
    </p:spTree>
    <p:extLst>
      <p:ext uri="{BB962C8B-B14F-4D97-AF65-F5344CB8AC3E}">
        <p14:creationId xmlns:p14="http://schemas.microsoft.com/office/powerpoint/2010/main" val="2416464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EC7B17-5638-4052-B3FD-1C6AE99FAB07}"/>
              </a:ext>
            </a:extLst>
          </p:cNvPr>
          <p:cNvSpPr>
            <a:spLocks noGrp="1"/>
          </p:cNvSpPr>
          <p:nvPr>
            <p:ph idx="1"/>
          </p:nvPr>
        </p:nvSpPr>
        <p:spPr>
          <a:xfrm>
            <a:off x="838200" y="901065"/>
            <a:ext cx="10515600" cy="4351338"/>
          </a:xfrm>
        </p:spPr>
        <p:txBody>
          <a:bodyPr>
            <a:noAutofit/>
          </a:bodyPr>
          <a:lstStyle/>
          <a:p>
            <a:r>
              <a:rPr lang="en-IN" dirty="0"/>
              <a:t>DSM-5 adds the following specifiers to a diagnosis of </a:t>
            </a:r>
            <a:r>
              <a:rPr lang="en-IN" dirty="0" err="1"/>
              <a:t>pedophilic</a:t>
            </a:r>
            <a:r>
              <a:rPr lang="en-IN" dirty="0"/>
              <a:t> disorder: </a:t>
            </a:r>
          </a:p>
          <a:p>
            <a:pPr marL="457200" lvl="1" indent="0">
              <a:buNone/>
            </a:pPr>
            <a:r>
              <a:rPr lang="en-IN" dirty="0"/>
              <a:t>sexually attracted to males; </a:t>
            </a:r>
          </a:p>
          <a:p>
            <a:pPr marL="457200" lvl="1" indent="0">
              <a:buNone/>
            </a:pPr>
            <a:r>
              <a:rPr lang="en-IN" dirty="0"/>
              <a:t>sexually attracted to females; or </a:t>
            </a:r>
          </a:p>
          <a:p>
            <a:pPr marL="457200" lvl="1" indent="0">
              <a:buNone/>
            </a:pPr>
            <a:r>
              <a:rPr lang="en-IN" dirty="0"/>
              <a:t>sexually attracted to both. </a:t>
            </a:r>
          </a:p>
          <a:p>
            <a:r>
              <a:rPr lang="en-IN" dirty="0"/>
              <a:t>Of persons with </a:t>
            </a:r>
            <a:r>
              <a:rPr lang="en-IN" dirty="0" err="1"/>
              <a:t>pedophilia</a:t>
            </a:r>
            <a:r>
              <a:rPr lang="en-IN" dirty="0"/>
              <a:t>, 95 % are heterosexual, and 50 % have consumed alcohol to excess at the time of the incident. </a:t>
            </a:r>
          </a:p>
          <a:p>
            <a:r>
              <a:rPr lang="en-IN" dirty="0"/>
              <a:t>In addition to their </a:t>
            </a:r>
            <a:r>
              <a:rPr lang="en-IN" dirty="0" err="1"/>
              <a:t>pedophilia</a:t>
            </a:r>
            <a:r>
              <a:rPr lang="en-IN" dirty="0"/>
              <a:t>, a significant number of the perpetrators are concomitantly or have previously been involved in exhibitionism, voyeurism, or rape. </a:t>
            </a:r>
          </a:p>
          <a:p>
            <a:r>
              <a:rPr lang="en-IN" dirty="0"/>
              <a:t>Incest is related to </a:t>
            </a:r>
            <a:r>
              <a:rPr lang="en-IN" dirty="0" err="1"/>
              <a:t>pedophilia</a:t>
            </a:r>
            <a:r>
              <a:rPr lang="en-IN" dirty="0"/>
              <a:t> by the frequent selection of an immature child as a sex object, the subtle or overt element of coercion, and occasionally the preferential nature of the adult-child liaison.</a:t>
            </a:r>
          </a:p>
        </p:txBody>
      </p:sp>
    </p:spTree>
    <p:extLst>
      <p:ext uri="{BB962C8B-B14F-4D97-AF65-F5344CB8AC3E}">
        <p14:creationId xmlns:p14="http://schemas.microsoft.com/office/powerpoint/2010/main" val="1441961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72CB2-4AFE-4078-9CA6-6320AF9598F3}"/>
              </a:ext>
            </a:extLst>
          </p:cNvPr>
          <p:cNvSpPr>
            <a:spLocks noGrp="1"/>
          </p:cNvSpPr>
          <p:nvPr>
            <p:ph type="title"/>
          </p:nvPr>
        </p:nvSpPr>
        <p:spPr/>
        <p:txBody>
          <a:bodyPr/>
          <a:lstStyle/>
          <a:p>
            <a:pPr algn="ctr"/>
            <a:r>
              <a:rPr lang="en-IN" b="1" dirty="0"/>
              <a:t>Sexual Masochism</a:t>
            </a:r>
          </a:p>
        </p:txBody>
      </p:sp>
      <p:sp>
        <p:nvSpPr>
          <p:cNvPr id="3" name="Content Placeholder 2">
            <a:extLst>
              <a:ext uri="{FF2B5EF4-FFF2-40B4-BE49-F238E27FC236}">
                <a16:creationId xmlns:a16="http://schemas.microsoft.com/office/drawing/2014/main" id="{4AAD5CCC-9203-41BD-9E50-82E2470DDDC5}"/>
              </a:ext>
            </a:extLst>
          </p:cNvPr>
          <p:cNvSpPr>
            <a:spLocks noGrp="1"/>
          </p:cNvSpPr>
          <p:nvPr>
            <p:ph idx="1"/>
          </p:nvPr>
        </p:nvSpPr>
        <p:spPr/>
        <p:txBody>
          <a:bodyPr>
            <a:normAutofit fontScale="92500"/>
          </a:bodyPr>
          <a:lstStyle/>
          <a:p>
            <a:r>
              <a:rPr lang="en-IN" dirty="0"/>
              <a:t>Masochism takes its name from the activities of Leopold von Sacher-</a:t>
            </a:r>
            <a:r>
              <a:rPr lang="en-IN" dirty="0" err="1"/>
              <a:t>Masoch</a:t>
            </a:r>
            <a:r>
              <a:rPr lang="en-IN" dirty="0"/>
              <a:t>, a 19th century Austrian novelist whose characters derived sexual pleasure from being abused and dominated by women. </a:t>
            </a:r>
          </a:p>
          <a:p>
            <a:r>
              <a:rPr lang="en-IN" dirty="0"/>
              <a:t>According to the DSM-5, persons with sexual masochism have a recurrent preoccupation with sexual urges and fantasies involving the act of being humiliated, beaten, bound, or otherwise made to suffer. </a:t>
            </a:r>
          </a:p>
          <a:p>
            <a:r>
              <a:rPr lang="en-IN" dirty="0"/>
              <a:t>A specifier added to this disorder diagnosis is: </a:t>
            </a:r>
          </a:p>
          <a:p>
            <a:pPr marL="457200" lvl="1" indent="0">
              <a:buNone/>
            </a:pPr>
            <a:r>
              <a:rPr lang="en-IN" dirty="0"/>
              <a:t>with </a:t>
            </a:r>
            <a:r>
              <a:rPr lang="en-IN" dirty="0" err="1"/>
              <a:t>asphyxiophilia</a:t>
            </a:r>
            <a:r>
              <a:rPr lang="en-IN" dirty="0"/>
              <a:t>; also called autoerotic asphyxiation, </a:t>
            </a:r>
          </a:p>
          <a:p>
            <a:pPr marL="457200" lvl="1" indent="0">
              <a:buNone/>
            </a:pPr>
            <a:r>
              <a:rPr lang="en-IN" dirty="0"/>
              <a:t>this is the practice of achieving or heightening sexual arousal with restriction of breathing. </a:t>
            </a:r>
          </a:p>
          <a:p>
            <a:r>
              <a:rPr lang="en-IN" dirty="0"/>
              <a:t>Sexual masochistic practices are more common among men than among women. </a:t>
            </a:r>
          </a:p>
        </p:txBody>
      </p:sp>
    </p:spTree>
    <p:extLst>
      <p:ext uri="{BB962C8B-B14F-4D97-AF65-F5344CB8AC3E}">
        <p14:creationId xmlns:p14="http://schemas.microsoft.com/office/powerpoint/2010/main" val="1022424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028865-208F-489F-B83A-CC61C9B8E88A}"/>
              </a:ext>
            </a:extLst>
          </p:cNvPr>
          <p:cNvSpPr>
            <a:spLocks noGrp="1"/>
          </p:cNvSpPr>
          <p:nvPr>
            <p:ph idx="1"/>
          </p:nvPr>
        </p:nvSpPr>
        <p:spPr>
          <a:xfrm>
            <a:off x="838200" y="416561"/>
            <a:ext cx="10515600" cy="5455920"/>
          </a:xfrm>
        </p:spPr>
        <p:txBody>
          <a:bodyPr>
            <a:normAutofit/>
          </a:bodyPr>
          <a:lstStyle/>
          <a:p>
            <a:r>
              <a:rPr lang="en-IN" dirty="0"/>
              <a:t>Freud believed masochism resulted from destructive fantasies turned against the self. </a:t>
            </a:r>
          </a:p>
          <a:p>
            <a:r>
              <a:rPr lang="en-IN" dirty="0"/>
              <a:t>In some cases, persons can allow themselves to experience sexual feelings only when punishment for the feelings follows. </a:t>
            </a:r>
          </a:p>
          <a:p>
            <a:r>
              <a:rPr lang="en-IN" dirty="0"/>
              <a:t>Persons with sexual masochism may have had childhood experiences that convinced them that pain is a prerequisite for sexual pleasure. </a:t>
            </a:r>
          </a:p>
          <a:p>
            <a:r>
              <a:rPr lang="en-IN" dirty="0"/>
              <a:t>About 30 % of those with sexual masochism also have sadistic fantasies. </a:t>
            </a:r>
          </a:p>
          <a:p>
            <a:r>
              <a:rPr lang="en-IN" dirty="0"/>
              <a:t>Moral masochism involves a need to suffer, but is not accompanied by sexual fantasies. </a:t>
            </a:r>
          </a:p>
          <a:p>
            <a:pPr marL="0" indent="0">
              <a:buNone/>
            </a:pPr>
            <a:endParaRPr lang="en-IN" dirty="0"/>
          </a:p>
        </p:txBody>
      </p:sp>
    </p:spTree>
    <p:extLst>
      <p:ext uri="{BB962C8B-B14F-4D97-AF65-F5344CB8AC3E}">
        <p14:creationId xmlns:p14="http://schemas.microsoft.com/office/powerpoint/2010/main" val="316954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37332-3350-4454-828F-820F7308308A}"/>
              </a:ext>
            </a:extLst>
          </p:cNvPr>
          <p:cNvSpPr>
            <a:spLocks noGrp="1"/>
          </p:cNvSpPr>
          <p:nvPr>
            <p:ph type="title"/>
          </p:nvPr>
        </p:nvSpPr>
        <p:spPr/>
        <p:txBody>
          <a:bodyPr/>
          <a:lstStyle/>
          <a:p>
            <a:pPr algn="ctr"/>
            <a:r>
              <a:rPr lang="en-IN" b="1" dirty="0"/>
              <a:t>Sexual Sadism</a:t>
            </a:r>
          </a:p>
        </p:txBody>
      </p:sp>
      <p:sp>
        <p:nvSpPr>
          <p:cNvPr id="3" name="Content Placeholder 2">
            <a:extLst>
              <a:ext uri="{FF2B5EF4-FFF2-40B4-BE49-F238E27FC236}">
                <a16:creationId xmlns:a16="http://schemas.microsoft.com/office/drawing/2014/main" id="{AA5D4E70-FFEB-4B07-9D13-36354F4C7266}"/>
              </a:ext>
            </a:extLst>
          </p:cNvPr>
          <p:cNvSpPr>
            <a:spLocks noGrp="1"/>
          </p:cNvSpPr>
          <p:nvPr>
            <p:ph idx="1"/>
          </p:nvPr>
        </p:nvSpPr>
        <p:spPr>
          <a:xfrm>
            <a:off x="838200" y="1422400"/>
            <a:ext cx="10515600" cy="4754563"/>
          </a:xfrm>
        </p:spPr>
        <p:txBody>
          <a:bodyPr>
            <a:normAutofit/>
          </a:bodyPr>
          <a:lstStyle/>
          <a:p>
            <a:r>
              <a:rPr lang="en-IN" dirty="0"/>
              <a:t>Disorder was named after the Marquis de Sade, an 18th century French author and military officer who was repeatedly imprisoned for his violent sexual acts against women. </a:t>
            </a:r>
          </a:p>
          <a:p>
            <a:r>
              <a:rPr lang="en-IN" dirty="0"/>
              <a:t>DSM-5 defines </a:t>
            </a:r>
          </a:p>
          <a:p>
            <a:pPr marL="457200" lvl="1" indent="0">
              <a:buNone/>
            </a:pPr>
            <a:r>
              <a:rPr lang="en-IN" dirty="0"/>
              <a:t>sexual sadism as the recurrent and intense sexual arousal from the physical and psychological suffering of another person. </a:t>
            </a:r>
          </a:p>
          <a:p>
            <a:pPr marL="457200" lvl="1" indent="0">
              <a:buNone/>
            </a:pPr>
            <a:r>
              <a:rPr lang="en-IN" dirty="0"/>
              <a:t>A person must have experienced these feelings for at least 6 months, and must have acted on sadistic fantasies to receive a diagnosis of sexual sadism disorder. </a:t>
            </a:r>
          </a:p>
        </p:txBody>
      </p:sp>
    </p:spTree>
    <p:extLst>
      <p:ext uri="{BB962C8B-B14F-4D97-AF65-F5344CB8AC3E}">
        <p14:creationId xmlns:p14="http://schemas.microsoft.com/office/powerpoint/2010/main" val="2534295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8C59F4-8003-49A7-8E47-E9C948317AF0}"/>
              </a:ext>
            </a:extLst>
          </p:cNvPr>
          <p:cNvSpPr txBox="1"/>
          <p:nvPr/>
        </p:nvSpPr>
        <p:spPr>
          <a:xfrm>
            <a:off x="944880" y="497840"/>
            <a:ext cx="6604000" cy="2862322"/>
          </a:xfrm>
          <a:prstGeom prst="rect">
            <a:avLst/>
          </a:prstGeom>
          <a:noFill/>
        </p:spPr>
        <p:txBody>
          <a:bodyPr wrap="square">
            <a:spAutoFit/>
          </a:bodyPr>
          <a:lstStyle/>
          <a:p>
            <a:pPr marL="285750" indent="-285750">
              <a:buFont typeface="Arial" panose="020B0604020202020204" pitchFamily="34" charset="0"/>
              <a:buChar char="•"/>
            </a:pPr>
            <a:r>
              <a:rPr lang="en-IN" sz="2000" dirty="0"/>
              <a:t>Persons who deny behavioural elaboration of their paraphilic fantasies and who say they suffer no distress, or interpersonal or social difficulties, as a consequence of their paraphilias are designated as having an ascertained sexual sadism interest. </a:t>
            </a:r>
          </a:p>
          <a:p>
            <a:pPr marL="285750" indent="-285750">
              <a:buFont typeface="Arial" panose="020B0604020202020204" pitchFamily="34" charset="0"/>
              <a:buChar char="•"/>
            </a:pPr>
            <a:r>
              <a:rPr lang="en-IN" sz="2000" dirty="0"/>
              <a:t>Onset of the disorder is usually before the age of 18 years, and most persons with sexual sadism are male. </a:t>
            </a:r>
          </a:p>
        </p:txBody>
      </p:sp>
    </p:spTree>
    <p:extLst>
      <p:ext uri="{BB962C8B-B14F-4D97-AF65-F5344CB8AC3E}">
        <p14:creationId xmlns:p14="http://schemas.microsoft.com/office/powerpoint/2010/main" val="1777429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B1DB9E-100F-41F9-96E6-408E07587D24}"/>
              </a:ext>
            </a:extLst>
          </p:cNvPr>
          <p:cNvSpPr>
            <a:spLocks noGrp="1"/>
          </p:cNvSpPr>
          <p:nvPr>
            <p:ph idx="1"/>
          </p:nvPr>
        </p:nvSpPr>
        <p:spPr>
          <a:xfrm>
            <a:off x="838200" y="508000"/>
            <a:ext cx="10515600" cy="6202289"/>
          </a:xfrm>
        </p:spPr>
        <p:txBody>
          <a:bodyPr>
            <a:normAutofit/>
          </a:bodyPr>
          <a:lstStyle/>
          <a:p>
            <a:r>
              <a:rPr lang="en-IN" dirty="0"/>
              <a:t>According to psychoanalytic theory, sadism is a </a:t>
            </a:r>
            <a:r>
              <a:rPr lang="en-IN" dirty="0" err="1"/>
              <a:t>defense</a:t>
            </a:r>
            <a:r>
              <a:rPr lang="en-IN" dirty="0"/>
              <a:t> against fears of castration; persons with sexual sadism do to others what they fear will happen to them and derive pleasure from expressing their aggressive instincts. </a:t>
            </a:r>
          </a:p>
          <a:p>
            <a:r>
              <a:rPr lang="en-IN" dirty="0"/>
              <a:t>Sexual sadism is related to rape, although rape is more aptly considered an expression of power.</a:t>
            </a:r>
          </a:p>
          <a:p>
            <a:r>
              <a:rPr lang="en-IN" dirty="0"/>
              <a:t>Some sadistic rapists, however, kill their victims after having sex (so-called lust murders). </a:t>
            </a:r>
          </a:p>
          <a:p>
            <a:pPr marL="457200" lvl="1" indent="0">
              <a:buNone/>
            </a:pPr>
            <a:r>
              <a:rPr lang="en-IN" dirty="0"/>
              <a:t>In many cases, these persons have underlying schizophrenia. </a:t>
            </a:r>
          </a:p>
          <a:p>
            <a:pPr marL="457200" lvl="1" indent="0">
              <a:buNone/>
            </a:pPr>
            <a:r>
              <a:rPr lang="en-IN" dirty="0"/>
              <a:t>John Money believes that lust murderers suffer from dissociative disorder and perhaps have a history of head trauma. </a:t>
            </a:r>
          </a:p>
          <a:p>
            <a:r>
              <a:rPr lang="en-IN" dirty="0"/>
              <a:t>John Money lists five contributory causes of sexual sadism: </a:t>
            </a:r>
          </a:p>
          <a:p>
            <a:pPr marL="457200" lvl="1" indent="0">
              <a:buNone/>
            </a:pPr>
            <a:r>
              <a:rPr lang="en-IN" dirty="0"/>
              <a:t>hereditary predisposition, </a:t>
            </a:r>
          </a:p>
          <a:p>
            <a:pPr marL="457200" lvl="1" indent="0">
              <a:buNone/>
            </a:pPr>
            <a:r>
              <a:rPr lang="en-IN" dirty="0"/>
              <a:t>hormonal malfunctioning, </a:t>
            </a:r>
          </a:p>
          <a:p>
            <a:pPr marL="457200" lvl="1" indent="0">
              <a:buNone/>
            </a:pPr>
            <a:r>
              <a:rPr lang="en-IN" dirty="0"/>
              <a:t>pathological relationships, </a:t>
            </a:r>
          </a:p>
          <a:p>
            <a:pPr marL="457200" lvl="1" indent="0">
              <a:buNone/>
            </a:pPr>
            <a:r>
              <a:rPr lang="en-IN" dirty="0"/>
              <a:t>a history of sexual abuse, and </a:t>
            </a:r>
          </a:p>
          <a:p>
            <a:pPr marL="457200" lvl="1" indent="0">
              <a:buNone/>
            </a:pPr>
            <a:r>
              <a:rPr lang="en-IN" dirty="0"/>
              <a:t>the presence of other mental disorders.</a:t>
            </a:r>
          </a:p>
          <a:p>
            <a:endParaRPr lang="en-IN" dirty="0"/>
          </a:p>
        </p:txBody>
      </p:sp>
    </p:spTree>
    <p:extLst>
      <p:ext uri="{BB962C8B-B14F-4D97-AF65-F5344CB8AC3E}">
        <p14:creationId xmlns:p14="http://schemas.microsoft.com/office/powerpoint/2010/main" val="2925880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900B89-1E2A-4A9A-8426-C505FA672DB1}"/>
              </a:ext>
            </a:extLst>
          </p:cNvPr>
          <p:cNvSpPr>
            <a:spLocks noGrp="1"/>
          </p:cNvSpPr>
          <p:nvPr>
            <p:ph idx="1"/>
          </p:nvPr>
        </p:nvSpPr>
        <p:spPr>
          <a:xfrm>
            <a:off x="947057" y="377825"/>
            <a:ext cx="10515600" cy="4351338"/>
          </a:xfrm>
        </p:spPr>
        <p:txBody>
          <a:bodyPr>
            <a:noAutofit/>
          </a:bodyPr>
          <a:lstStyle/>
          <a:p>
            <a:r>
              <a:rPr lang="en-IN" sz="2400" dirty="0"/>
              <a:t>Paraphilic disorders can range from nearly normal </a:t>
            </a:r>
            <a:r>
              <a:rPr lang="en-IN" sz="2400" dirty="0" err="1"/>
              <a:t>behavior</a:t>
            </a:r>
            <a:r>
              <a:rPr lang="en-IN" sz="2400" dirty="0"/>
              <a:t> to </a:t>
            </a:r>
            <a:r>
              <a:rPr lang="en-IN" sz="2400" dirty="0" err="1"/>
              <a:t>behavior</a:t>
            </a:r>
            <a:r>
              <a:rPr lang="en-IN" sz="2400" dirty="0"/>
              <a:t> that is destructive or hurtful only to a person's self or to a person's self and partner, and finally to behaviour that is deemed destructive or threatening to the community at large. </a:t>
            </a:r>
          </a:p>
          <a:p>
            <a:r>
              <a:rPr lang="en-IN" sz="2400" dirty="0"/>
              <a:t>DSM-5 lists </a:t>
            </a:r>
          </a:p>
          <a:p>
            <a:pPr marL="457200" lvl="1" indent="0">
              <a:buNone/>
            </a:pPr>
            <a:r>
              <a:rPr lang="en-IN" dirty="0" err="1"/>
              <a:t>Pedophilia</a:t>
            </a:r>
            <a:r>
              <a:rPr lang="en-IN" dirty="0"/>
              <a:t>, </a:t>
            </a:r>
          </a:p>
          <a:p>
            <a:pPr marL="457200" lvl="1" indent="0">
              <a:buNone/>
            </a:pPr>
            <a:r>
              <a:rPr lang="en-IN" dirty="0"/>
              <a:t>Frotteurism, </a:t>
            </a:r>
          </a:p>
          <a:p>
            <a:pPr marL="457200" lvl="1" indent="0">
              <a:buNone/>
            </a:pPr>
            <a:r>
              <a:rPr lang="en-IN" dirty="0"/>
              <a:t>Voyeurism, </a:t>
            </a:r>
          </a:p>
          <a:p>
            <a:pPr marL="457200" lvl="1" indent="0">
              <a:buNone/>
            </a:pPr>
            <a:r>
              <a:rPr lang="en-IN" dirty="0"/>
              <a:t>Exhibitionism, </a:t>
            </a:r>
          </a:p>
          <a:p>
            <a:pPr marL="457200" lvl="1" indent="0">
              <a:buNone/>
            </a:pPr>
            <a:r>
              <a:rPr lang="en-IN" dirty="0"/>
              <a:t>Sexual sadism, </a:t>
            </a:r>
          </a:p>
          <a:p>
            <a:pPr marL="457200" lvl="1" indent="0">
              <a:buNone/>
            </a:pPr>
            <a:r>
              <a:rPr lang="en-IN" dirty="0"/>
              <a:t>Sexual masochism, </a:t>
            </a:r>
          </a:p>
          <a:p>
            <a:pPr marL="457200" lvl="1" indent="0">
              <a:buNone/>
            </a:pPr>
            <a:r>
              <a:rPr lang="en-IN" dirty="0"/>
              <a:t>Fetishism, and </a:t>
            </a:r>
          </a:p>
          <a:p>
            <a:pPr marL="457200" lvl="1" indent="0">
              <a:buNone/>
            </a:pPr>
            <a:r>
              <a:rPr lang="en-IN" dirty="0"/>
              <a:t>Transvestism </a:t>
            </a:r>
          </a:p>
          <a:p>
            <a:pPr marL="0" indent="0">
              <a:buNone/>
            </a:pPr>
            <a:r>
              <a:rPr lang="en-IN" sz="2400" dirty="0"/>
              <a:t>with explicit diagnostic criteria because of their threat to others and/or because they are relatively common paraphilias. </a:t>
            </a:r>
          </a:p>
        </p:txBody>
      </p:sp>
    </p:spTree>
    <p:extLst>
      <p:ext uri="{BB962C8B-B14F-4D97-AF65-F5344CB8AC3E}">
        <p14:creationId xmlns:p14="http://schemas.microsoft.com/office/powerpoint/2010/main" val="2829013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B787DA5-0A91-497F-A4E9-6E668EA3E350}"/>
              </a:ext>
            </a:extLst>
          </p:cNvPr>
          <p:cNvSpPr txBox="1"/>
          <p:nvPr/>
        </p:nvSpPr>
        <p:spPr>
          <a:xfrm>
            <a:off x="792480" y="495220"/>
            <a:ext cx="9458960" cy="4893647"/>
          </a:xfrm>
          <a:prstGeom prst="rect">
            <a:avLst/>
          </a:prstGeom>
          <a:noFill/>
        </p:spPr>
        <p:txBody>
          <a:bodyPr wrap="square">
            <a:spAutoFit/>
          </a:bodyPr>
          <a:lstStyle/>
          <a:p>
            <a:pPr marL="285750" indent="-285750">
              <a:buFont typeface="Arial" panose="020B0604020202020204" pitchFamily="34" charset="0"/>
              <a:buChar char="•"/>
            </a:pPr>
            <a:r>
              <a:rPr lang="en-IN" sz="2400" dirty="0"/>
              <a:t>Some sadistic rapists, however, kill their victims after having sex (so-called lust murders). </a:t>
            </a:r>
          </a:p>
          <a:p>
            <a:pPr marL="742950" lvl="1" indent="-285750">
              <a:buFont typeface="Arial" panose="020B0604020202020204" pitchFamily="34" charset="0"/>
              <a:buChar char="•"/>
            </a:pPr>
            <a:r>
              <a:rPr lang="en-IN" sz="2400" dirty="0"/>
              <a:t>In many cases, these persons have underlying schizophrenia. </a:t>
            </a:r>
          </a:p>
          <a:p>
            <a:pPr marL="742950" lvl="1" indent="-285750">
              <a:buFont typeface="Arial" panose="020B0604020202020204" pitchFamily="34" charset="0"/>
              <a:buChar char="•"/>
            </a:pPr>
            <a:r>
              <a:rPr lang="en-IN" sz="2400" dirty="0"/>
              <a:t>John Money believes that lust murderers suffer from dissociative disorder and perhaps have a history of head trauma. </a:t>
            </a:r>
          </a:p>
          <a:p>
            <a:pPr marL="285750" indent="-285750">
              <a:buFont typeface="Arial" panose="020B0604020202020204" pitchFamily="34" charset="0"/>
              <a:buChar char="•"/>
            </a:pPr>
            <a:r>
              <a:rPr lang="en-IN" sz="2400" dirty="0"/>
              <a:t>John Money lists five contributory causes of sexual sadism: </a:t>
            </a:r>
          </a:p>
          <a:p>
            <a:pPr marL="742950" lvl="1" indent="-285750">
              <a:buFont typeface="Arial" panose="020B0604020202020204" pitchFamily="34" charset="0"/>
              <a:buChar char="•"/>
            </a:pPr>
            <a:r>
              <a:rPr lang="en-IN" sz="2400" dirty="0"/>
              <a:t>hereditary predisposition, </a:t>
            </a:r>
          </a:p>
          <a:p>
            <a:pPr marL="742950" lvl="1" indent="-285750">
              <a:buFont typeface="Arial" panose="020B0604020202020204" pitchFamily="34" charset="0"/>
              <a:buChar char="•"/>
            </a:pPr>
            <a:r>
              <a:rPr lang="en-IN" sz="2400" dirty="0"/>
              <a:t>hormonal malfunctioning, </a:t>
            </a:r>
          </a:p>
          <a:p>
            <a:pPr marL="742950" lvl="1" indent="-285750">
              <a:buFont typeface="Arial" panose="020B0604020202020204" pitchFamily="34" charset="0"/>
              <a:buChar char="•"/>
            </a:pPr>
            <a:r>
              <a:rPr lang="en-IN" sz="2400" dirty="0"/>
              <a:t>pathological relationships, </a:t>
            </a:r>
          </a:p>
          <a:p>
            <a:pPr marL="742950" lvl="1" indent="-285750">
              <a:buFont typeface="Arial" panose="020B0604020202020204" pitchFamily="34" charset="0"/>
              <a:buChar char="•"/>
            </a:pPr>
            <a:r>
              <a:rPr lang="en-IN" sz="2400" dirty="0"/>
              <a:t>a history of sexual abuse, and </a:t>
            </a:r>
          </a:p>
          <a:p>
            <a:pPr marL="742950" lvl="1" indent="-285750">
              <a:buFont typeface="Arial" panose="020B0604020202020204" pitchFamily="34" charset="0"/>
              <a:buChar char="•"/>
            </a:pPr>
            <a:r>
              <a:rPr lang="en-IN" sz="2400" dirty="0"/>
              <a:t>the presence of other mental disorders.</a:t>
            </a:r>
            <a:endParaRPr lang="en-IN" dirty="0"/>
          </a:p>
        </p:txBody>
      </p:sp>
    </p:spTree>
    <p:extLst>
      <p:ext uri="{BB962C8B-B14F-4D97-AF65-F5344CB8AC3E}">
        <p14:creationId xmlns:p14="http://schemas.microsoft.com/office/powerpoint/2010/main" val="2278999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0355F-D744-4D6C-B999-E2681503BF9D}"/>
              </a:ext>
            </a:extLst>
          </p:cNvPr>
          <p:cNvSpPr>
            <a:spLocks noGrp="1"/>
          </p:cNvSpPr>
          <p:nvPr>
            <p:ph type="title"/>
          </p:nvPr>
        </p:nvSpPr>
        <p:spPr/>
        <p:txBody>
          <a:bodyPr/>
          <a:lstStyle/>
          <a:p>
            <a:pPr algn="ctr"/>
            <a:r>
              <a:rPr lang="en-IN" b="1" dirty="0"/>
              <a:t>Voyeurism</a:t>
            </a:r>
          </a:p>
        </p:txBody>
      </p:sp>
      <p:sp>
        <p:nvSpPr>
          <p:cNvPr id="3" name="Content Placeholder 2">
            <a:extLst>
              <a:ext uri="{FF2B5EF4-FFF2-40B4-BE49-F238E27FC236}">
                <a16:creationId xmlns:a16="http://schemas.microsoft.com/office/drawing/2014/main" id="{8A42D945-79F3-4054-A436-3BA803A8B5E4}"/>
              </a:ext>
            </a:extLst>
          </p:cNvPr>
          <p:cNvSpPr>
            <a:spLocks noGrp="1"/>
          </p:cNvSpPr>
          <p:nvPr>
            <p:ph idx="1"/>
          </p:nvPr>
        </p:nvSpPr>
        <p:spPr/>
        <p:txBody>
          <a:bodyPr/>
          <a:lstStyle/>
          <a:p>
            <a:r>
              <a:rPr lang="en-IN" dirty="0"/>
              <a:t>Voyeurism also known as scopophilia.</a:t>
            </a:r>
          </a:p>
          <a:p>
            <a:r>
              <a:rPr lang="en-IN" dirty="0"/>
              <a:t>It is the recurrent preoccupation with fantasies and acts that involve observing unsuspecting persons who are naked or engaged in grooming or sexual activity. Masturbation to orgasm usually accompanies or follows the event. </a:t>
            </a:r>
          </a:p>
          <a:p>
            <a:r>
              <a:rPr lang="en-IN" dirty="0"/>
              <a:t>First voyeuristic act usually occurs during childhood, and the paraphilia is most common in men. </a:t>
            </a:r>
          </a:p>
          <a:p>
            <a:r>
              <a:rPr lang="en-IN" dirty="0"/>
              <a:t>When persons with voyeurism are apprehended, the charge is usually loitering.</a:t>
            </a:r>
          </a:p>
        </p:txBody>
      </p:sp>
    </p:spTree>
    <p:extLst>
      <p:ext uri="{BB962C8B-B14F-4D97-AF65-F5344CB8AC3E}">
        <p14:creationId xmlns:p14="http://schemas.microsoft.com/office/powerpoint/2010/main" val="1920099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D4FC-EB06-40FD-9F31-C3DBE599F425}"/>
              </a:ext>
            </a:extLst>
          </p:cNvPr>
          <p:cNvSpPr>
            <a:spLocks noGrp="1"/>
          </p:cNvSpPr>
          <p:nvPr>
            <p:ph type="title"/>
          </p:nvPr>
        </p:nvSpPr>
        <p:spPr/>
        <p:txBody>
          <a:bodyPr/>
          <a:lstStyle/>
          <a:p>
            <a:pPr algn="ctr"/>
            <a:r>
              <a:rPr lang="en-IN" b="1" dirty="0"/>
              <a:t>Transvestism</a:t>
            </a:r>
          </a:p>
        </p:txBody>
      </p:sp>
      <p:sp>
        <p:nvSpPr>
          <p:cNvPr id="3" name="Content Placeholder 2">
            <a:extLst>
              <a:ext uri="{FF2B5EF4-FFF2-40B4-BE49-F238E27FC236}">
                <a16:creationId xmlns:a16="http://schemas.microsoft.com/office/drawing/2014/main" id="{A41EC269-4CE0-451C-BB67-D0BFA809B374}"/>
              </a:ext>
            </a:extLst>
          </p:cNvPr>
          <p:cNvSpPr>
            <a:spLocks noGrp="1"/>
          </p:cNvSpPr>
          <p:nvPr>
            <p:ph idx="1"/>
          </p:nvPr>
        </p:nvSpPr>
        <p:spPr>
          <a:xfrm>
            <a:off x="838200" y="1825624"/>
            <a:ext cx="10515600" cy="4476701"/>
          </a:xfrm>
        </p:spPr>
        <p:txBody>
          <a:bodyPr>
            <a:normAutofit fontScale="92500" lnSpcReduction="20000"/>
          </a:bodyPr>
          <a:lstStyle/>
          <a:p>
            <a:r>
              <a:rPr lang="en-IN" dirty="0"/>
              <a:t>Transvestism, formerly called transvestic fetishism</a:t>
            </a:r>
          </a:p>
          <a:p>
            <a:r>
              <a:rPr lang="en-IN" dirty="0"/>
              <a:t>Described as fantasies and sexual urges to dress in opposite gender clothing as a means of arousal and as an adjunct to masturbation or coitus. </a:t>
            </a:r>
          </a:p>
          <a:p>
            <a:r>
              <a:rPr lang="en-IN" dirty="0"/>
              <a:t>Diagnosis is given when the transvestic fantasies have been acted upon for at least 6 months. </a:t>
            </a:r>
          </a:p>
          <a:p>
            <a:r>
              <a:rPr lang="en-IN" dirty="0"/>
              <a:t>DSM-5 requires specifiers with a diagnosis of transvestic disorder: </a:t>
            </a:r>
          </a:p>
          <a:p>
            <a:pPr marL="457200" lvl="1" indent="0">
              <a:buNone/>
            </a:pPr>
            <a:r>
              <a:rPr lang="en-IN" dirty="0"/>
              <a:t>with fetishism is added if the patient is aroused by fabrics, materials, or garments; </a:t>
            </a:r>
          </a:p>
          <a:p>
            <a:pPr marL="457200" lvl="1" indent="0">
              <a:buNone/>
            </a:pPr>
            <a:r>
              <a:rPr lang="en-IN" dirty="0"/>
              <a:t>with </a:t>
            </a:r>
            <a:r>
              <a:rPr lang="en-IN" dirty="0" err="1"/>
              <a:t>autogynephilia</a:t>
            </a:r>
            <a:r>
              <a:rPr lang="en-IN" dirty="0"/>
              <a:t> is added if the patient is sexually aroused by thoughts or images of himself as a female. </a:t>
            </a:r>
          </a:p>
          <a:p>
            <a:r>
              <a:rPr lang="en-IN" dirty="0"/>
              <a:t>Transvestism typically begins in childhood or early adolescence. </a:t>
            </a:r>
          </a:p>
          <a:p>
            <a:pPr marL="457200" lvl="1" indent="0">
              <a:buNone/>
            </a:pPr>
            <a:r>
              <a:rPr lang="en-IN" dirty="0"/>
              <a:t>As years pass, some men with transvestism want to dress and live permanently as women. </a:t>
            </a:r>
          </a:p>
          <a:p>
            <a:pPr marL="457200" lvl="1" indent="0">
              <a:buNone/>
            </a:pPr>
            <a:r>
              <a:rPr lang="en-IN" dirty="0"/>
              <a:t>Very rarely, women want to dress and live as men. </a:t>
            </a:r>
          </a:p>
          <a:p>
            <a:pPr marL="457200" lvl="1" indent="0">
              <a:buNone/>
            </a:pPr>
            <a:r>
              <a:rPr lang="en-IN" dirty="0"/>
              <a:t>These persons are classified in DSM-5 as persons with transvestic disorder and gender dysphoria. </a:t>
            </a:r>
          </a:p>
          <a:p>
            <a:pPr marL="457200" lvl="1" indent="0">
              <a:buNone/>
            </a:pPr>
            <a:endParaRPr lang="en-IN" dirty="0"/>
          </a:p>
        </p:txBody>
      </p:sp>
    </p:spTree>
    <p:extLst>
      <p:ext uri="{BB962C8B-B14F-4D97-AF65-F5344CB8AC3E}">
        <p14:creationId xmlns:p14="http://schemas.microsoft.com/office/powerpoint/2010/main" val="2748403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98AD47-6E83-460B-978C-040C8C3E1C96}"/>
              </a:ext>
            </a:extLst>
          </p:cNvPr>
          <p:cNvSpPr txBox="1"/>
          <p:nvPr/>
        </p:nvSpPr>
        <p:spPr>
          <a:xfrm>
            <a:off x="863600" y="604302"/>
            <a:ext cx="6096000" cy="4801314"/>
          </a:xfrm>
          <a:prstGeom prst="rect">
            <a:avLst/>
          </a:prstGeom>
          <a:noFill/>
        </p:spPr>
        <p:txBody>
          <a:bodyPr wrap="square">
            <a:spAutoFit/>
          </a:bodyPr>
          <a:lstStyle/>
          <a:p>
            <a:pPr marL="285750" indent="-285750">
              <a:buFont typeface="Wingdings" panose="05000000000000000000" pitchFamily="2" charset="2"/>
              <a:buChar char="§"/>
            </a:pPr>
            <a:r>
              <a:rPr lang="en-IN" dirty="0"/>
              <a:t>DSM-5 requires specifiers with a diagnosis of transvestic disorder: </a:t>
            </a:r>
          </a:p>
          <a:p>
            <a:pPr marL="457200" lvl="1" indent="0">
              <a:buNone/>
            </a:pPr>
            <a:r>
              <a:rPr lang="en-IN" dirty="0"/>
              <a:t>with fetishism is added if the patient is aroused by fabrics, materials, or garments; </a:t>
            </a:r>
          </a:p>
          <a:p>
            <a:pPr marL="457200" lvl="1" indent="0">
              <a:buNone/>
            </a:pPr>
            <a:r>
              <a:rPr lang="en-IN" dirty="0"/>
              <a:t>with </a:t>
            </a:r>
            <a:r>
              <a:rPr lang="en-IN" dirty="0" err="1"/>
              <a:t>autogynephilia</a:t>
            </a:r>
            <a:r>
              <a:rPr lang="en-IN" dirty="0"/>
              <a:t> is added if the patient is sexually aroused by thoughts or images of himself as a female. </a:t>
            </a:r>
          </a:p>
          <a:p>
            <a:pPr marL="285750" indent="-285750">
              <a:buFont typeface="Wingdings" panose="05000000000000000000" pitchFamily="2" charset="2"/>
              <a:buChar char="§"/>
            </a:pPr>
            <a:r>
              <a:rPr lang="en-IN" dirty="0"/>
              <a:t>Transvestism typically begins in childhood or early adolescence. </a:t>
            </a:r>
          </a:p>
          <a:p>
            <a:pPr marL="457200" lvl="1" indent="0">
              <a:buNone/>
            </a:pPr>
            <a:r>
              <a:rPr lang="en-IN" dirty="0"/>
              <a:t>As years pass, some men with transvestism want to dress and live permanently as women. </a:t>
            </a:r>
          </a:p>
          <a:p>
            <a:pPr marL="457200" lvl="1" indent="0">
              <a:buNone/>
            </a:pPr>
            <a:r>
              <a:rPr lang="en-IN" dirty="0"/>
              <a:t>Very rarely, women want to dress and live as men. </a:t>
            </a:r>
          </a:p>
          <a:p>
            <a:pPr marL="457200" lvl="1" indent="0">
              <a:buNone/>
            </a:pPr>
            <a:endParaRPr lang="en-IN" dirty="0"/>
          </a:p>
          <a:p>
            <a:pPr marL="742950" lvl="1" indent="-285750">
              <a:buFont typeface="Wingdings" panose="05000000000000000000" pitchFamily="2" charset="2"/>
              <a:buChar char="§"/>
            </a:pPr>
            <a:r>
              <a:rPr lang="en-IN" dirty="0"/>
              <a:t>These persons are classified in DSM-5 as persons with transvestic disorder and gender dysphoria. </a:t>
            </a:r>
          </a:p>
        </p:txBody>
      </p:sp>
    </p:spTree>
    <p:extLst>
      <p:ext uri="{BB962C8B-B14F-4D97-AF65-F5344CB8AC3E}">
        <p14:creationId xmlns:p14="http://schemas.microsoft.com/office/powerpoint/2010/main" val="28530726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828ABB-3DEA-45E1-B665-6289D6C89565}"/>
              </a:ext>
            </a:extLst>
          </p:cNvPr>
          <p:cNvSpPr>
            <a:spLocks noGrp="1"/>
          </p:cNvSpPr>
          <p:nvPr>
            <p:ph idx="1"/>
          </p:nvPr>
        </p:nvSpPr>
        <p:spPr>
          <a:xfrm>
            <a:off x="838200" y="436880"/>
            <a:ext cx="10515600" cy="5740083"/>
          </a:xfrm>
        </p:spPr>
        <p:txBody>
          <a:bodyPr>
            <a:normAutofit/>
          </a:bodyPr>
          <a:lstStyle/>
          <a:p>
            <a:r>
              <a:rPr lang="en-IN" dirty="0"/>
              <a:t>Usually, a person wears more than one article of opposite sex clothing; frequently, an entire wardrobe is involved. </a:t>
            </a:r>
          </a:p>
          <a:p>
            <a:r>
              <a:rPr lang="en-IN" dirty="0"/>
              <a:t>When a man with transvestism is cross-dressed, the appearance of femininity may be striking, although not usually to the degree found in transsexualism. </a:t>
            </a:r>
          </a:p>
          <a:p>
            <a:pPr marL="457200" lvl="1" indent="0">
              <a:buNone/>
            </a:pPr>
            <a:r>
              <a:rPr lang="en-IN" dirty="0"/>
              <a:t>When not dressed in women's clothes, men with transvestism may be hypermasculine in appearance and occupation. </a:t>
            </a:r>
          </a:p>
          <a:p>
            <a:r>
              <a:rPr lang="en-IN" dirty="0"/>
              <a:t>Crossdressing can be graded from solitary, depressed, guilt-ridden dressing to ego-syntonic, social membership in a transvestite subculture. </a:t>
            </a:r>
          </a:p>
          <a:p>
            <a:r>
              <a:rPr lang="en-IN" dirty="0"/>
              <a:t>The overt clinical syndrome of transvestism may begin in latency, but is more often seen around pubescence or in adolescence. </a:t>
            </a:r>
          </a:p>
          <a:p>
            <a:pPr marL="457200" lvl="1" indent="0">
              <a:buNone/>
            </a:pPr>
            <a:r>
              <a:rPr lang="en-IN" dirty="0"/>
              <a:t>Frank dressing in opposite sex clothing usually does not begin until mobility and relative independence from parents are well established.</a:t>
            </a:r>
          </a:p>
        </p:txBody>
      </p:sp>
    </p:spTree>
    <p:extLst>
      <p:ext uri="{BB962C8B-B14F-4D97-AF65-F5344CB8AC3E}">
        <p14:creationId xmlns:p14="http://schemas.microsoft.com/office/powerpoint/2010/main" val="36620581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FBA8A-75AD-4697-883B-5CE7B74CC487}"/>
              </a:ext>
            </a:extLst>
          </p:cNvPr>
          <p:cNvSpPr>
            <a:spLocks noGrp="1"/>
          </p:cNvSpPr>
          <p:nvPr>
            <p:ph type="title"/>
          </p:nvPr>
        </p:nvSpPr>
        <p:spPr/>
        <p:txBody>
          <a:bodyPr/>
          <a:lstStyle/>
          <a:p>
            <a:r>
              <a:rPr lang="en-IN" b="1" dirty="0"/>
              <a:t>Other Specified Paraphilic Disorder</a:t>
            </a:r>
          </a:p>
        </p:txBody>
      </p:sp>
      <p:sp>
        <p:nvSpPr>
          <p:cNvPr id="3" name="Content Placeholder 2">
            <a:extLst>
              <a:ext uri="{FF2B5EF4-FFF2-40B4-BE49-F238E27FC236}">
                <a16:creationId xmlns:a16="http://schemas.microsoft.com/office/drawing/2014/main" id="{D5D9ADCF-DDA7-4714-AE70-4FC0E04CB9E5}"/>
              </a:ext>
            </a:extLst>
          </p:cNvPr>
          <p:cNvSpPr>
            <a:spLocks noGrp="1"/>
          </p:cNvSpPr>
          <p:nvPr>
            <p:ph idx="1"/>
          </p:nvPr>
        </p:nvSpPr>
        <p:spPr/>
        <p:txBody>
          <a:bodyPr/>
          <a:lstStyle/>
          <a:p>
            <a:r>
              <a:rPr lang="en-IN" dirty="0"/>
              <a:t>This classification includes various paraphilias that cause personal distress and that have been acted upon for 6 months that do not meet the criteria for any of the aforementioned categories. </a:t>
            </a:r>
          </a:p>
          <a:p>
            <a:r>
              <a:rPr lang="en-IN" dirty="0"/>
              <a:t>The same definition applies to </a:t>
            </a:r>
            <a:r>
              <a:rPr lang="en-IN" u="sng" dirty="0"/>
              <a:t>Unspecified Paraphilic Disorder</a:t>
            </a:r>
            <a:r>
              <a:rPr lang="en-IN" dirty="0"/>
              <a:t>, with the difference that the clinician does not wish to specify the particular paraphilia for reasons that may include not having sufficient information.</a:t>
            </a:r>
          </a:p>
        </p:txBody>
      </p:sp>
    </p:spTree>
    <p:extLst>
      <p:ext uri="{BB962C8B-B14F-4D97-AF65-F5344CB8AC3E}">
        <p14:creationId xmlns:p14="http://schemas.microsoft.com/office/powerpoint/2010/main" val="19746096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A3220F-E8C4-4B60-94A7-4E3803F5DC58}"/>
              </a:ext>
            </a:extLst>
          </p:cNvPr>
          <p:cNvSpPr>
            <a:spLocks noGrp="1"/>
          </p:cNvSpPr>
          <p:nvPr>
            <p:ph idx="1"/>
          </p:nvPr>
        </p:nvSpPr>
        <p:spPr>
          <a:xfrm>
            <a:off x="838200" y="589280"/>
            <a:ext cx="10515600" cy="6036603"/>
          </a:xfrm>
        </p:spPr>
        <p:txBody>
          <a:bodyPr>
            <a:normAutofit/>
          </a:bodyPr>
          <a:lstStyle/>
          <a:p>
            <a:pPr marL="0" indent="0" algn="ctr">
              <a:buNone/>
            </a:pPr>
            <a:r>
              <a:rPr lang="en-IN" sz="3600" b="1" dirty="0"/>
              <a:t>TELEPHONE AND COMPUTER SCATOLOGIA</a:t>
            </a:r>
            <a:r>
              <a:rPr lang="en-IN" sz="3600" dirty="0"/>
              <a:t>. </a:t>
            </a:r>
          </a:p>
          <a:p>
            <a:pPr marL="0" indent="0">
              <a:buNone/>
            </a:pPr>
            <a:endParaRPr lang="en-IN" dirty="0"/>
          </a:p>
          <a:p>
            <a:pPr marL="457200" lvl="1" indent="0">
              <a:buNone/>
            </a:pPr>
            <a:r>
              <a:rPr lang="en-IN" sz="2000" dirty="0"/>
              <a:t>Telephone </a:t>
            </a:r>
            <a:r>
              <a:rPr lang="en-IN" sz="2000" dirty="0" err="1"/>
              <a:t>scatologia</a:t>
            </a:r>
            <a:r>
              <a:rPr lang="en-IN" sz="2000" dirty="0"/>
              <a:t>  Characterized by obscene phone calling and involves an unsuspecting partner. </a:t>
            </a:r>
          </a:p>
          <a:p>
            <a:pPr lvl="2"/>
            <a:r>
              <a:rPr lang="en-IN" sz="2000" dirty="0"/>
              <a:t>  Tension and arousal begin in anticipation of phoning; the recipient of the call listens while the telephoner (usually male) verbally exposes his preoccupations or induces her to talk about her sexual activity. </a:t>
            </a:r>
          </a:p>
          <a:p>
            <a:pPr lvl="2"/>
            <a:r>
              <a:rPr lang="en-IN" sz="2000" dirty="0"/>
              <a:t>Conversation is accompanied by masturbation, which is often completed after the contact is interrupted.</a:t>
            </a:r>
          </a:p>
          <a:p>
            <a:pPr marL="0" indent="0">
              <a:buNone/>
            </a:pPr>
            <a:endParaRPr lang="en-IN" dirty="0"/>
          </a:p>
        </p:txBody>
      </p:sp>
    </p:spTree>
    <p:extLst>
      <p:ext uri="{BB962C8B-B14F-4D97-AF65-F5344CB8AC3E}">
        <p14:creationId xmlns:p14="http://schemas.microsoft.com/office/powerpoint/2010/main" val="22717113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4B63A9-A26D-47C7-BA6B-C2C8078B9B75}"/>
              </a:ext>
            </a:extLst>
          </p:cNvPr>
          <p:cNvSpPr txBox="1"/>
          <p:nvPr/>
        </p:nvSpPr>
        <p:spPr>
          <a:xfrm>
            <a:off x="254000" y="142240"/>
            <a:ext cx="9682480" cy="4093428"/>
          </a:xfrm>
          <a:prstGeom prst="rect">
            <a:avLst/>
          </a:prstGeom>
          <a:noFill/>
        </p:spPr>
        <p:txBody>
          <a:bodyPr wrap="square">
            <a:spAutoFit/>
          </a:bodyPr>
          <a:lstStyle/>
          <a:p>
            <a:pPr marL="457200" lvl="1" indent="0" algn="ctr">
              <a:buNone/>
            </a:pPr>
            <a:r>
              <a:rPr lang="en-IN" sz="4000" b="1" dirty="0"/>
              <a:t>Computer </a:t>
            </a:r>
            <a:r>
              <a:rPr lang="en-IN" sz="4000" b="1" dirty="0" err="1"/>
              <a:t>scatologia</a:t>
            </a:r>
            <a:r>
              <a:rPr lang="en-IN" sz="4000" b="1" dirty="0"/>
              <a:t> </a:t>
            </a:r>
          </a:p>
          <a:p>
            <a:pPr marL="457200" lvl="1" indent="0" algn="ctr">
              <a:buNone/>
            </a:pPr>
            <a:endParaRPr lang="en-IN" sz="4000" b="1" dirty="0"/>
          </a:p>
          <a:p>
            <a:pPr marL="457200" lvl="1" indent="0">
              <a:buNone/>
            </a:pPr>
            <a:endParaRPr lang="en-IN" dirty="0"/>
          </a:p>
          <a:p>
            <a:pPr marL="1200150" lvl="2" indent="-285750">
              <a:buFont typeface="Wingdings" panose="05000000000000000000" pitchFamily="2" charset="2"/>
              <a:buChar char="§"/>
            </a:pPr>
            <a:r>
              <a:rPr lang="en-IN" dirty="0"/>
              <a:t>Persons </a:t>
            </a:r>
            <a:r>
              <a:rPr lang="en-IN" dirty="0" err="1"/>
              <a:t>ause</a:t>
            </a:r>
            <a:r>
              <a:rPr lang="en-IN" dirty="0"/>
              <a:t> interactive computer networks, sometimes compulsively, to send obscene messages by electronic mail and to transmit sexually explicit messages and video images. </a:t>
            </a:r>
          </a:p>
          <a:p>
            <a:pPr lvl="2"/>
            <a:endParaRPr lang="en-IN" dirty="0"/>
          </a:p>
          <a:p>
            <a:pPr marL="1200150" lvl="2" indent="-285750">
              <a:buFont typeface="Arial" panose="020B0604020202020204" pitchFamily="34" charset="0"/>
              <a:buChar char="•"/>
            </a:pPr>
            <a:r>
              <a:rPr lang="en-IN" dirty="0"/>
              <a:t>Because of the anonymity of the users in chat rooms who use aliases, on-line or computer sex (cybersex) allows some persons to play the role of the opposite sex ("genderbending"), which represents an alternative method of expressing transvestic or transsexual fantasies. </a:t>
            </a:r>
          </a:p>
          <a:p>
            <a:pPr lvl="2"/>
            <a:endParaRPr lang="en-IN" dirty="0"/>
          </a:p>
        </p:txBody>
      </p:sp>
    </p:spTree>
    <p:extLst>
      <p:ext uri="{BB962C8B-B14F-4D97-AF65-F5344CB8AC3E}">
        <p14:creationId xmlns:p14="http://schemas.microsoft.com/office/powerpoint/2010/main" val="17827015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AB5693-3329-4E5D-B230-2827977D5148}"/>
              </a:ext>
            </a:extLst>
          </p:cNvPr>
          <p:cNvSpPr txBox="1"/>
          <p:nvPr/>
        </p:nvSpPr>
        <p:spPr>
          <a:xfrm>
            <a:off x="213360" y="648683"/>
            <a:ext cx="9316720" cy="3139321"/>
          </a:xfrm>
          <a:prstGeom prst="rect">
            <a:avLst/>
          </a:prstGeom>
          <a:noFill/>
        </p:spPr>
        <p:txBody>
          <a:bodyPr wrap="square">
            <a:spAutoFit/>
          </a:bodyPr>
          <a:lstStyle/>
          <a:p>
            <a:pPr marL="1200150" lvl="2" indent="-285750">
              <a:buFont typeface="Arial" panose="020B0604020202020204" pitchFamily="34" charset="0"/>
              <a:buChar char="•"/>
            </a:pPr>
            <a:r>
              <a:rPr lang="en-IN" dirty="0"/>
              <a:t>A danger of on-line cybersex is that </a:t>
            </a:r>
            <a:r>
              <a:rPr lang="en-IN" dirty="0" err="1"/>
              <a:t>pedophiles</a:t>
            </a:r>
            <a:r>
              <a:rPr lang="en-IN" dirty="0"/>
              <a:t> often make contact with children or adolescents who are lured into meeting them and are then molested. </a:t>
            </a:r>
          </a:p>
          <a:p>
            <a:pPr lvl="2"/>
            <a:endParaRPr lang="en-IN" dirty="0"/>
          </a:p>
          <a:p>
            <a:pPr marL="1200150" lvl="2" indent="-285750">
              <a:buFont typeface="Arial" panose="020B0604020202020204" pitchFamily="34" charset="0"/>
              <a:buChar char="•"/>
            </a:pPr>
            <a:r>
              <a:rPr lang="en-IN" dirty="0"/>
              <a:t>Many on-line contacts develop into off-line liaisons. </a:t>
            </a:r>
          </a:p>
          <a:p>
            <a:pPr lvl="2"/>
            <a:endParaRPr lang="en-IN" dirty="0"/>
          </a:p>
          <a:p>
            <a:pPr marL="1200150" lvl="2" indent="-285750">
              <a:buFont typeface="Arial" panose="020B0604020202020204" pitchFamily="34" charset="0"/>
              <a:buChar char="•"/>
            </a:pPr>
            <a:r>
              <a:rPr lang="en-IN" dirty="0"/>
              <a:t>Although some persons report that the off-line encounters develop into meaningful relationships, most such meetings are filled with disappointment and disillusionment, as the fantasized person fails to meet unconscious expectations of the ideal partner. In other situations, when adults meet, rape or even homicide may occur.</a:t>
            </a:r>
          </a:p>
        </p:txBody>
      </p:sp>
    </p:spTree>
    <p:extLst>
      <p:ext uri="{BB962C8B-B14F-4D97-AF65-F5344CB8AC3E}">
        <p14:creationId xmlns:p14="http://schemas.microsoft.com/office/powerpoint/2010/main" val="2717401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7BE633-4587-40D5-BCC7-6FED76F19830}"/>
              </a:ext>
            </a:extLst>
          </p:cNvPr>
          <p:cNvSpPr>
            <a:spLocks noGrp="1"/>
          </p:cNvSpPr>
          <p:nvPr>
            <p:ph idx="1"/>
          </p:nvPr>
        </p:nvSpPr>
        <p:spPr>
          <a:xfrm>
            <a:off x="645160" y="504824"/>
            <a:ext cx="10515600" cy="5591176"/>
          </a:xfrm>
        </p:spPr>
        <p:txBody>
          <a:bodyPr>
            <a:normAutofit/>
          </a:bodyPr>
          <a:lstStyle/>
          <a:p>
            <a:pPr marL="0" indent="0" algn="ctr">
              <a:buNone/>
            </a:pPr>
            <a:r>
              <a:rPr lang="en-IN" sz="4000" b="1" dirty="0"/>
              <a:t>NECROPHILIA</a:t>
            </a:r>
          </a:p>
          <a:p>
            <a:pPr marL="0" indent="0">
              <a:buNone/>
            </a:pPr>
            <a:endParaRPr lang="en-IN" b="1" dirty="0"/>
          </a:p>
          <a:p>
            <a:pPr lvl="1"/>
            <a:r>
              <a:rPr lang="en-IN" dirty="0"/>
              <a:t>Necrophilia is an obsession with obtaining sexual gratification from cadavers. </a:t>
            </a:r>
          </a:p>
          <a:p>
            <a:pPr lvl="1"/>
            <a:r>
              <a:rPr lang="en-IN" dirty="0"/>
              <a:t>Most persons with this disorder find corpses in morgues, but some have been known to rob graves or even to murder to satisfy their sexual urges. </a:t>
            </a:r>
          </a:p>
          <a:p>
            <a:pPr lvl="1"/>
            <a:r>
              <a:rPr lang="en-IN" dirty="0"/>
              <a:t>In the few cases studied, those with necrophilia believed that they were inflicting the greatest conceivable humiliation on their lifeless victims. </a:t>
            </a:r>
          </a:p>
          <a:p>
            <a:pPr lvl="1"/>
            <a:r>
              <a:rPr lang="en-IN" dirty="0"/>
              <a:t>According to Richard von </a:t>
            </a:r>
            <a:r>
              <a:rPr lang="en-IN" dirty="0" err="1"/>
              <a:t>Kraffi-Ebing</a:t>
            </a:r>
            <a:r>
              <a:rPr lang="en-IN" dirty="0"/>
              <a:t>, the diagnosis of psychosis is, under all circumstances, justified.</a:t>
            </a:r>
          </a:p>
        </p:txBody>
      </p:sp>
    </p:spTree>
    <p:extLst>
      <p:ext uri="{BB962C8B-B14F-4D97-AF65-F5344CB8AC3E}">
        <p14:creationId xmlns:p14="http://schemas.microsoft.com/office/powerpoint/2010/main" val="82695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6B6E8C-B671-4B49-8839-85A5CD1BA3CA}"/>
              </a:ext>
            </a:extLst>
          </p:cNvPr>
          <p:cNvSpPr>
            <a:spLocks noGrp="1"/>
          </p:cNvSpPr>
          <p:nvPr>
            <p:ph idx="1"/>
          </p:nvPr>
        </p:nvSpPr>
        <p:spPr>
          <a:xfrm>
            <a:off x="843280" y="649968"/>
            <a:ext cx="10586720" cy="4866912"/>
          </a:xfrm>
        </p:spPr>
        <p:txBody>
          <a:bodyPr>
            <a:normAutofit lnSpcReduction="10000"/>
          </a:bodyPr>
          <a:lstStyle/>
          <a:p>
            <a:r>
              <a:rPr lang="en-IN" dirty="0"/>
              <a:t>Paraphilia is clinically significant if the person has acted on these fantasies or if these fantasies cause marked distress or interpersonal difficulty or job-related difficulty. </a:t>
            </a:r>
          </a:p>
          <a:p>
            <a:pPr marL="457200" lvl="1" indent="0">
              <a:buNone/>
            </a:pPr>
            <a:endParaRPr lang="en-IN" dirty="0"/>
          </a:p>
          <a:p>
            <a:pPr marL="457200" lvl="1" indent="0">
              <a:buNone/>
            </a:pPr>
            <a:r>
              <a:rPr lang="en-IN" dirty="0"/>
              <a:t>When the fantasy has not been acted upon, the term paraphilic disorder should not be applied. </a:t>
            </a:r>
          </a:p>
          <a:p>
            <a:endParaRPr lang="en-IN" dirty="0"/>
          </a:p>
          <a:p>
            <a:r>
              <a:rPr lang="en-IN" dirty="0"/>
              <a:t>Paraphilias with the exception of </a:t>
            </a:r>
            <a:r>
              <a:rPr lang="en-IN" dirty="0" err="1"/>
              <a:t>pedophilia</a:t>
            </a:r>
            <a:r>
              <a:rPr lang="en-IN" dirty="0"/>
              <a:t>, the specifiers, </a:t>
            </a:r>
          </a:p>
          <a:p>
            <a:pPr marL="457200" lvl="1" indent="0">
              <a:buNone/>
            </a:pPr>
            <a:endParaRPr lang="en-IN" u="sng" dirty="0"/>
          </a:p>
          <a:p>
            <a:pPr marL="457200" lvl="1" indent="0">
              <a:buNone/>
            </a:pPr>
            <a:r>
              <a:rPr lang="en-IN" u="sng" dirty="0"/>
              <a:t>"in a controlled environment"</a:t>
            </a:r>
            <a:r>
              <a:rPr lang="en-IN" dirty="0"/>
              <a:t> (where the fantasy cannot easily be acted upon due to circumstances, such as being in an institution) and </a:t>
            </a:r>
          </a:p>
          <a:p>
            <a:pPr marL="457200" lvl="1" indent="0">
              <a:buNone/>
            </a:pPr>
            <a:r>
              <a:rPr lang="en-IN" u="sng" dirty="0"/>
              <a:t>"in full remission" </a:t>
            </a:r>
            <a:r>
              <a:rPr lang="en-IN" dirty="0"/>
              <a:t>(when the patient has not acted on the fantasies for 5 years and there has been no impairment in interpersonal or occupational functioning in an uncontrolled environment for 5 years)</a:t>
            </a:r>
          </a:p>
        </p:txBody>
      </p:sp>
    </p:spTree>
    <p:extLst>
      <p:ext uri="{BB962C8B-B14F-4D97-AF65-F5344CB8AC3E}">
        <p14:creationId xmlns:p14="http://schemas.microsoft.com/office/powerpoint/2010/main" val="21784409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68EA20-DF97-4F1C-845C-3B8CAB19F6A2}"/>
              </a:ext>
            </a:extLst>
          </p:cNvPr>
          <p:cNvSpPr txBox="1"/>
          <p:nvPr/>
        </p:nvSpPr>
        <p:spPr>
          <a:xfrm>
            <a:off x="568960" y="386081"/>
            <a:ext cx="8575040" cy="4124206"/>
          </a:xfrm>
          <a:prstGeom prst="rect">
            <a:avLst/>
          </a:prstGeom>
          <a:noFill/>
        </p:spPr>
        <p:txBody>
          <a:bodyPr wrap="square">
            <a:spAutoFit/>
          </a:bodyPr>
          <a:lstStyle/>
          <a:p>
            <a:pPr marL="0" indent="0" algn="ctr">
              <a:buNone/>
            </a:pPr>
            <a:r>
              <a:rPr lang="en-IN" sz="2800" b="1" dirty="0"/>
              <a:t>PARTIALISM</a:t>
            </a:r>
          </a:p>
          <a:p>
            <a:pPr marL="0" indent="0">
              <a:buNone/>
            </a:pPr>
            <a:endParaRPr lang="en-IN" b="1" dirty="0"/>
          </a:p>
          <a:p>
            <a:pPr marL="742950" lvl="1" indent="-285750">
              <a:buFont typeface="Arial" panose="020B0604020202020204" pitchFamily="34" charset="0"/>
              <a:buChar char="•"/>
            </a:pPr>
            <a:r>
              <a:rPr lang="en-IN" dirty="0"/>
              <a:t>Concentrate their sexual activity on one part of the body to the exclusion of all others. </a:t>
            </a:r>
          </a:p>
          <a:p>
            <a:pPr marL="742950" lvl="1" indent="-285750">
              <a:buFont typeface="Arial" panose="020B0604020202020204" pitchFamily="34" charset="0"/>
              <a:buChar char="•"/>
            </a:pPr>
            <a:r>
              <a:rPr lang="en-IN" dirty="0"/>
              <a:t>Mouth-genital contact-such as </a:t>
            </a:r>
          </a:p>
          <a:p>
            <a:pPr lvl="2">
              <a:buFontTx/>
              <a:buChar char="-"/>
            </a:pPr>
            <a:r>
              <a:rPr lang="en-IN" dirty="0"/>
              <a:t>cunnilingus (oral contact with a woman's external genitals), </a:t>
            </a:r>
          </a:p>
          <a:p>
            <a:pPr lvl="2">
              <a:buFontTx/>
              <a:buChar char="-"/>
            </a:pPr>
            <a:r>
              <a:rPr lang="en-IN" dirty="0"/>
              <a:t>fellatio (oral contact with the penis), and </a:t>
            </a:r>
          </a:p>
          <a:p>
            <a:pPr lvl="2">
              <a:buFontTx/>
              <a:buChar char="-"/>
            </a:pPr>
            <a:r>
              <a:rPr lang="en-IN" dirty="0"/>
              <a:t>anilingus (oral contact with the anus )-</a:t>
            </a:r>
          </a:p>
          <a:p>
            <a:pPr marL="914400" lvl="2" indent="0">
              <a:buNone/>
            </a:pPr>
            <a:r>
              <a:rPr lang="en-IN" dirty="0"/>
              <a:t>Is normally associated with foreplay; </a:t>
            </a:r>
          </a:p>
          <a:p>
            <a:pPr marL="914400" lvl="2" indent="0">
              <a:buNone/>
            </a:pPr>
            <a:r>
              <a:rPr lang="en-IN" dirty="0"/>
              <a:t>It is also known as oralism</a:t>
            </a:r>
          </a:p>
          <a:p>
            <a:pPr marL="742950" lvl="1" indent="-285750">
              <a:buFont typeface="Arial" panose="020B0604020202020204" pitchFamily="34" charset="0"/>
              <a:buChar char="•"/>
            </a:pPr>
            <a:r>
              <a:rPr lang="en-IN" dirty="0"/>
              <a:t>Freud recognized the mucosal surfaces of the body as erotogenic and capable of producing pleasurable sensation. But when a person uses these activities as the sole source of sexual gratification and cannot have or refuses to have coitus, a paraphilia exists.</a:t>
            </a:r>
          </a:p>
        </p:txBody>
      </p:sp>
    </p:spTree>
    <p:extLst>
      <p:ext uri="{BB962C8B-B14F-4D97-AF65-F5344CB8AC3E}">
        <p14:creationId xmlns:p14="http://schemas.microsoft.com/office/powerpoint/2010/main" val="717737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4AB7A3-C368-4977-BF33-B3279085BBF2}"/>
              </a:ext>
            </a:extLst>
          </p:cNvPr>
          <p:cNvSpPr>
            <a:spLocks noGrp="1"/>
          </p:cNvSpPr>
          <p:nvPr>
            <p:ph idx="1"/>
          </p:nvPr>
        </p:nvSpPr>
        <p:spPr>
          <a:xfrm>
            <a:off x="706120" y="626744"/>
            <a:ext cx="10515600" cy="5266055"/>
          </a:xfrm>
        </p:spPr>
        <p:txBody>
          <a:bodyPr>
            <a:normAutofit/>
          </a:bodyPr>
          <a:lstStyle/>
          <a:p>
            <a:pPr marL="0" indent="0" algn="ctr">
              <a:buNone/>
            </a:pPr>
            <a:r>
              <a:rPr lang="en-IN" sz="2800" b="1" dirty="0"/>
              <a:t>ZOOPHILIA</a:t>
            </a:r>
          </a:p>
          <a:p>
            <a:pPr marL="0" indent="0">
              <a:buNone/>
            </a:pPr>
            <a:endParaRPr lang="en-IN" b="1" dirty="0"/>
          </a:p>
          <a:p>
            <a:pPr lvl="1"/>
            <a:r>
              <a:rPr lang="en-IN" dirty="0"/>
              <a:t>In zoophilia, animals-which may be trained to participate-are preferentially incorporated into arousal fantasies or sexual activities, including intercourse, masturbation, and oral-genital contact. </a:t>
            </a:r>
          </a:p>
          <a:p>
            <a:pPr lvl="1"/>
            <a:r>
              <a:rPr lang="en-IN" dirty="0"/>
              <a:t>Zoophilia as an organized paraphilia is rare. </a:t>
            </a:r>
          </a:p>
          <a:p>
            <a:pPr lvl="1"/>
            <a:r>
              <a:rPr lang="en-IN" dirty="0"/>
              <a:t>Broad variety of domestic animals are used sensually or sexually. </a:t>
            </a:r>
          </a:p>
          <a:p>
            <a:pPr lvl="1"/>
            <a:r>
              <a:rPr lang="en-IN" dirty="0"/>
              <a:t>Sexual relations with animals may occasionally be an outgrowth of availability or convenience, especially in parts of the world where rigid convention precludes premarital sexuality and in situations of enforced isolation. </a:t>
            </a:r>
          </a:p>
          <a:p>
            <a:pPr lvl="1"/>
            <a:r>
              <a:rPr lang="en-IN" dirty="0"/>
              <a:t>Because masturbation is also available in such situations, however, a predilection for animal contact is probably present in opportunistic zoophilia.</a:t>
            </a:r>
          </a:p>
          <a:p>
            <a:pPr lvl="1"/>
            <a:endParaRPr lang="en-IN" dirty="0"/>
          </a:p>
        </p:txBody>
      </p:sp>
    </p:spTree>
    <p:extLst>
      <p:ext uri="{BB962C8B-B14F-4D97-AF65-F5344CB8AC3E}">
        <p14:creationId xmlns:p14="http://schemas.microsoft.com/office/powerpoint/2010/main" val="14646199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6AB61B-D6FC-4C12-9DCC-9AE069A84752}"/>
              </a:ext>
            </a:extLst>
          </p:cNvPr>
          <p:cNvSpPr txBox="1"/>
          <p:nvPr/>
        </p:nvSpPr>
        <p:spPr>
          <a:xfrm>
            <a:off x="579120" y="566678"/>
            <a:ext cx="6096000" cy="4001095"/>
          </a:xfrm>
          <a:prstGeom prst="rect">
            <a:avLst/>
          </a:prstGeom>
          <a:noFill/>
        </p:spPr>
        <p:txBody>
          <a:bodyPr wrap="square">
            <a:spAutoFit/>
          </a:bodyPr>
          <a:lstStyle/>
          <a:p>
            <a:pPr marL="0" indent="0" algn="ctr">
              <a:buNone/>
            </a:pPr>
            <a:r>
              <a:rPr lang="en-IN" sz="2800" b="1" dirty="0"/>
              <a:t>COPROPHILIA AND KLISMAPHILIA. </a:t>
            </a:r>
          </a:p>
          <a:p>
            <a:pPr marL="0" indent="0" algn="ctr">
              <a:buNone/>
            </a:pPr>
            <a:endParaRPr lang="en-IN" sz="2800" b="1" dirty="0"/>
          </a:p>
          <a:p>
            <a:pPr marL="742950" lvl="1" indent="-285750">
              <a:buFont typeface="Arial" panose="020B0604020202020204" pitchFamily="34" charset="0"/>
              <a:buChar char="•"/>
            </a:pPr>
            <a:r>
              <a:rPr lang="en-IN" dirty="0"/>
              <a:t>Coprophilia is sexual pleasure associated with the desire to defecate on a partner, to be defecated on, or to eat faeces (coprophagia). </a:t>
            </a:r>
          </a:p>
          <a:p>
            <a:pPr marL="742950" lvl="1" indent="-285750">
              <a:buFont typeface="Arial" panose="020B0604020202020204" pitchFamily="34" charset="0"/>
              <a:buChar char="•"/>
            </a:pPr>
            <a:r>
              <a:rPr lang="en-IN" dirty="0"/>
              <a:t>A variant is the compulsive utterance of obscene words (coprolalia). </a:t>
            </a:r>
          </a:p>
          <a:p>
            <a:pPr marL="742950" lvl="1" indent="-285750">
              <a:buFont typeface="Arial" panose="020B0604020202020204" pitchFamily="34" charset="0"/>
              <a:buChar char="•"/>
            </a:pPr>
            <a:r>
              <a:rPr lang="en-IN" dirty="0" err="1"/>
              <a:t>Klismaphilia</a:t>
            </a:r>
            <a:r>
              <a:rPr lang="en-IN" dirty="0"/>
              <a:t>, the use of enemas as part of sexual stimulation</a:t>
            </a:r>
          </a:p>
          <a:p>
            <a:pPr marL="742950" lvl="1" indent="-285750">
              <a:buFont typeface="Arial" panose="020B0604020202020204" pitchFamily="34" charset="0"/>
              <a:buChar char="•"/>
            </a:pPr>
            <a:r>
              <a:rPr lang="en-IN" dirty="0"/>
              <a:t>These paraphilias are associated with fixation at the anal stage of psychosexual development. </a:t>
            </a:r>
          </a:p>
        </p:txBody>
      </p:sp>
    </p:spTree>
    <p:extLst>
      <p:ext uri="{BB962C8B-B14F-4D97-AF65-F5344CB8AC3E}">
        <p14:creationId xmlns:p14="http://schemas.microsoft.com/office/powerpoint/2010/main" val="187484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B9CB3E-5DF7-4D07-8C59-081620BB4B35}"/>
              </a:ext>
            </a:extLst>
          </p:cNvPr>
          <p:cNvSpPr>
            <a:spLocks noGrp="1"/>
          </p:cNvSpPr>
          <p:nvPr>
            <p:ph idx="1"/>
          </p:nvPr>
        </p:nvSpPr>
        <p:spPr>
          <a:xfrm>
            <a:off x="838200" y="772160"/>
            <a:ext cx="10515600" cy="5404803"/>
          </a:xfrm>
        </p:spPr>
        <p:txBody>
          <a:bodyPr>
            <a:normAutofit/>
          </a:bodyPr>
          <a:lstStyle/>
          <a:p>
            <a:pPr marL="0" indent="0">
              <a:buNone/>
            </a:pPr>
            <a:r>
              <a:rPr lang="en-IN" b="1" dirty="0"/>
              <a:t>UROPHILIA</a:t>
            </a:r>
          </a:p>
          <a:p>
            <a:pPr lvl="1"/>
            <a:r>
              <a:rPr lang="en-IN" dirty="0"/>
              <a:t>Form of urethral eroticism, </a:t>
            </a:r>
          </a:p>
          <a:p>
            <a:pPr lvl="1"/>
            <a:r>
              <a:rPr lang="en-IN" dirty="0"/>
              <a:t>Is interest in sexual pleasure associated with the desire to urinate on a partner or to be urinated on. </a:t>
            </a:r>
          </a:p>
          <a:p>
            <a:pPr lvl="1"/>
            <a:r>
              <a:rPr lang="en-IN" dirty="0"/>
              <a:t>In both men and women, the disorder may be associated with masturbatory techniques involving the insertion of foreign objects into the urethra for sexual stimulation.</a:t>
            </a:r>
          </a:p>
          <a:p>
            <a:pPr marL="0" indent="0">
              <a:buNone/>
            </a:pPr>
            <a:r>
              <a:rPr lang="en-IN" b="1" dirty="0"/>
              <a:t>HYPOXYPHILIA. </a:t>
            </a:r>
          </a:p>
          <a:p>
            <a:pPr lvl="1"/>
            <a:r>
              <a:rPr lang="en-IN" dirty="0" err="1"/>
              <a:t>Hypoxyphilia</a:t>
            </a:r>
            <a:r>
              <a:rPr lang="en-IN" dirty="0"/>
              <a:t> is the desire to achieve an altered state of consciousness secondary to hypoxia while experiencing orgasm. </a:t>
            </a:r>
          </a:p>
          <a:p>
            <a:pPr lvl="1"/>
            <a:r>
              <a:rPr lang="en-IN" dirty="0"/>
              <a:t>Persons may use a drug (e.g., a volatile nitrite or nitrous oxide) to produce hypoxia. </a:t>
            </a:r>
          </a:p>
          <a:p>
            <a:pPr lvl="1"/>
            <a:r>
              <a:rPr lang="en-IN" dirty="0"/>
              <a:t>Autoerotic asphyxiation is also associated with hypoxic states, but it should be classified as a form of sexual masochism.</a:t>
            </a:r>
          </a:p>
        </p:txBody>
      </p:sp>
    </p:spTree>
    <p:extLst>
      <p:ext uri="{BB962C8B-B14F-4D97-AF65-F5344CB8AC3E}">
        <p14:creationId xmlns:p14="http://schemas.microsoft.com/office/powerpoint/2010/main" val="506811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6F9A8B-E037-480B-BB78-D6F09704FF47}"/>
              </a:ext>
            </a:extLst>
          </p:cNvPr>
          <p:cNvSpPr>
            <a:spLocks noGrp="1"/>
          </p:cNvSpPr>
          <p:nvPr>
            <p:ph idx="1"/>
          </p:nvPr>
        </p:nvSpPr>
        <p:spPr>
          <a:xfrm>
            <a:off x="838200" y="609600"/>
            <a:ext cx="10515600" cy="6100689"/>
          </a:xfrm>
        </p:spPr>
        <p:txBody>
          <a:bodyPr>
            <a:normAutofit/>
          </a:bodyPr>
          <a:lstStyle/>
          <a:p>
            <a:pPr marL="0" indent="0" algn="ctr">
              <a:buNone/>
            </a:pPr>
            <a:r>
              <a:rPr lang="en-IN" sz="3500" b="1" dirty="0"/>
              <a:t>MASTURBATION</a:t>
            </a:r>
          </a:p>
          <a:p>
            <a:pPr lvl="1"/>
            <a:r>
              <a:rPr lang="en-IN" dirty="0"/>
              <a:t>Masturbation can be defined as a person's achieving sexual pleasure which usually results in orgasm-by himself or herself (autoeroticism). </a:t>
            </a:r>
          </a:p>
          <a:p>
            <a:pPr lvl="1"/>
            <a:r>
              <a:rPr lang="en-IN" dirty="0"/>
              <a:t>Masturbation is a normal activity that is common in all stages of life from infancy to old age</a:t>
            </a:r>
          </a:p>
          <a:p>
            <a:pPr lvl="1"/>
            <a:r>
              <a:rPr lang="en-IN" dirty="0"/>
              <a:t>Freud believed that neurasthenia was caused by excessive masturbation. </a:t>
            </a:r>
          </a:p>
        </p:txBody>
      </p:sp>
    </p:spTree>
    <p:extLst>
      <p:ext uri="{BB962C8B-B14F-4D97-AF65-F5344CB8AC3E}">
        <p14:creationId xmlns:p14="http://schemas.microsoft.com/office/powerpoint/2010/main" val="29062270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88CFCF-F449-4844-B82B-ABA8D7453C24}"/>
              </a:ext>
            </a:extLst>
          </p:cNvPr>
          <p:cNvSpPr txBox="1"/>
          <p:nvPr/>
        </p:nvSpPr>
        <p:spPr>
          <a:xfrm>
            <a:off x="91440" y="474345"/>
            <a:ext cx="9052560" cy="4801314"/>
          </a:xfrm>
          <a:prstGeom prst="rect">
            <a:avLst/>
          </a:prstGeom>
          <a:noFill/>
        </p:spPr>
        <p:txBody>
          <a:bodyPr wrap="square">
            <a:spAutoFit/>
          </a:bodyPr>
          <a:lstStyle/>
          <a:p>
            <a:pPr marL="742950" lvl="1" indent="-285750">
              <a:buFont typeface="Arial" panose="020B0604020202020204" pitchFamily="34" charset="0"/>
              <a:buChar char="•"/>
            </a:pPr>
            <a:r>
              <a:rPr lang="en-IN" dirty="0"/>
              <a:t>Frequency of masturbation varies from 3--4 times a week in adolescence to 1-2 times a week in adulthood. It is common among married persons &amp; occurred on the average of once a month among married couples.</a:t>
            </a:r>
          </a:p>
          <a:p>
            <a:pPr marL="742950" lvl="1" indent="-285750">
              <a:buFont typeface="Arial" panose="020B0604020202020204" pitchFamily="34" charset="0"/>
              <a:buChar char="•"/>
            </a:pPr>
            <a:r>
              <a:rPr lang="en-IN" dirty="0"/>
              <a:t>Techniques of masturbation vary in both sexes and among persons. </a:t>
            </a:r>
          </a:p>
          <a:p>
            <a:pPr marL="1200150" lvl="2" indent="-285750">
              <a:buFont typeface="Wingdings" panose="05000000000000000000" pitchFamily="2" charset="2"/>
              <a:buChar char="§"/>
            </a:pPr>
            <a:r>
              <a:rPr lang="en-IN" dirty="0"/>
              <a:t>Most common technique is direct stimulation of the clitoris or penis with the hand or the fingers.</a:t>
            </a:r>
          </a:p>
          <a:p>
            <a:pPr marL="1200150" lvl="2" indent="-285750">
              <a:buFont typeface="Wingdings" panose="05000000000000000000" pitchFamily="2" charset="2"/>
              <a:buChar char="§"/>
            </a:pPr>
            <a:r>
              <a:rPr lang="en-IN" dirty="0"/>
              <a:t> Indirect stimulation can also be used, such as rubbing against a pillow or squeezing the thighs. </a:t>
            </a:r>
          </a:p>
          <a:p>
            <a:pPr marL="1200150" lvl="2" indent="-285750">
              <a:buFont typeface="Wingdings" panose="05000000000000000000" pitchFamily="2" charset="2"/>
              <a:buChar char="§"/>
            </a:pPr>
            <a:r>
              <a:rPr lang="en-IN" dirty="0"/>
              <a:t>Kinsey found that 2 % of women are capable of achieving orgasm through fantasy alone. </a:t>
            </a:r>
          </a:p>
          <a:p>
            <a:pPr marL="1200150" lvl="2" indent="-285750">
              <a:buFont typeface="Wingdings" panose="05000000000000000000" pitchFamily="2" charset="2"/>
              <a:buChar char="§"/>
            </a:pPr>
            <a:r>
              <a:rPr lang="en-IN" dirty="0"/>
              <a:t>Men and women have been known to insert objects in the urethra to achieve orgasm. </a:t>
            </a:r>
          </a:p>
          <a:p>
            <a:pPr marL="1200150" lvl="2" indent="-285750">
              <a:buFont typeface="Wingdings" panose="05000000000000000000" pitchFamily="2" charset="2"/>
              <a:buChar char="§"/>
            </a:pPr>
            <a:r>
              <a:rPr lang="en-IN" dirty="0"/>
              <a:t>Hand vibrator is now used as a masturbatory device by both sexes. </a:t>
            </a:r>
          </a:p>
          <a:p>
            <a:pPr marL="742950" lvl="1" indent="-285750">
              <a:buFont typeface="Arial" panose="020B0604020202020204" pitchFamily="34" charset="0"/>
              <a:buChar char="•"/>
            </a:pPr>
            <a:r>
              <a:rPr lang="en-IN" dirty="0"/>
              <a:t>Masturbation is abnormal when it is the only type of sexual activity performed in adulthood if a partner is or might be available, when its frequency indicates a compulsion or sexual dysfunction, or when it is consistently preferred to sex with a partner</a:t>
            </a:r>
          </a:p>
        </p:txBody>
      </p:sp>
    </p:spTree>
    <p:extLst>
      <p:ext uri="{BB962C8B-B14F-4D97-AF65-F5344CB8AC3E}">
        <p14:creationId xmlns:p14="http://schemas.microsoft.com/office/powerpoint/2010/main" val="114762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1F5A4-7B79-471A-B561-6B9B9405B6AE}"/>
              </a:ext>
            </a:extLst>
          </p:cNvPr>
          <p:cNvSpPr>
            <a:spLocks noGrp="1"/>
          </p:cNvSpPr>
          <p:nvPr>
            <p:ph type="title"/>
          </p:nvPr>
        </p:nvSpPr>
        <p:spPr/>
        <p:txBody>
          <a:bodyPr/>
          <a:lstStyle/>
          <a:p>
            <a:pPr algn="ctr"/>
            <a:r>
              <a:rPr lang="en-IN" b="1" dirty="0"/>
              <a:t>DIFFERENTIAL DIAGNOSIS </a:t>
            </a:r>
          </a:p>
        </p:txBody>
      </p:sp>
      <p:sp>
        <p:nvSpPr>
          <p:cNvPr id="3" name="Content Placeholder 2">
            <a:extLst>
              <a:ext uri="{FF2B5EF4-FFF2-40B4-BE49-F238E27FC236}">
                <a16:creationId xmlns:a16="http://schemas.microsoft.com/office/drawing/2014/main" id="{54B5D930-817C-4984-AD2C-16913595265F}"/>
              </a:ext>
            </a:extLst>
          </p:cNvPr>
          <p:cNvSpPr>
            <a:spLocks noGrp="1"/>
          </p:cNvSpPr>
          <p:nvPr>
            <p:ph idx="1"/>
          </p:nvPr>
        </p:nvSpPr>
        <p:spPr/>
        <p:txBody>
          <a:bodyPr>
            <a:normAutofit/>
          </a:bodyPr>
          <a:lstStyle/>
          <a:p>
            <a:r>
              <a:rPr lang="en-IN" dirty="0"/>
              <a:t>Clinicians must differentiate a paraphilia from an experimental act that is not recurrent or compulsive and that is done for its novelty. </a:t>
            </a:r>
          </a:p>
          <a:p>
            <a:r>
              <a:rPr lang="en-IN" dirty="0"/>
              <a:t>Paraphilic activity most likely begins during adolescence. </a:t>
            </a:r>
          </a:p>
          <a:p>
            <a:r>
              <a:rPr lang="en-IN" dirty="0"/>
              <a:t>Some paraphilias (especially the bizarre types) are associated with other mental disorders, such as schizophrenia. </a:t>
            </a:r>
          </a:p>
          <a:p>
            <a:r>
              <a:rPr lang="en-IN" dirty="0"/>
              <a:t>Brain diseases can also release perverse impulses.</a:t>
            </a:r>
          </a:p>
        </p:txBody>
      </p:sp>
    </p:spTree>
    <p:extLst>
      <p:ext uri="{BB962C8B-B14F-4D97-AF65-F5344CB8AC3E}">
        <p14:creationId xmlns:p14="http://schemas.microsoft.com/office/powerpoint/2010/main" val="37500925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460EE-E2CA-4FDF-98F7-8420C570BAFC}"/>
              </a:ext>
            </a:extLst>
          </p:cNvPr>
          <p:cNvSpPr>
            <a:spLocks noGrp="1"/>
          </p:cNvSpPr>
          <p:nvPr>
            <p:ph type="title"/>
          </p:nvPr>
        </p:nvSpPr>
        <p:spPr/>
        <p:txBody>
          <a:bodyPr/>
          <a:lstStyle/>
          <a:p>
            <a:pPr algn="ctr"/>
            <a:r>
              <a:rPr lang="en-IN" b="1" dirty="0"/>
              <a:t>COURSE AND PROGNOSIS</a:t>
            </a:r>
          </a:p>
        </p:txBody>
      </p:sp>
      <p:sp>
        <p:nvSpPr>
          <p:cNvPr id="3" name="Content Placeholder 2">
            <a:extLst>
              <a:ext uri="{FF2B5EF4-FFF2-40B4-BE49-F238E27FC236}">
                <a16:creationId xmlns:a16="http://schemas.microsoft.com/office/drawing/2014/main" id="{F01674BF-BB22-49C6-982D-87B80A2315D9}"/>
              </a:ext>
            </a:extLst>
          </p:cNvPr>
          <p:cNvSpPr>
            <a:spLocks noGrp="1"/>
          </p:cNvSpPr>
          <p:nvPr>
            <p:ph idx="1"/>
          </p:nvPr>
        </p:nvSpPr>
        <p:spPr/>
        <p:txBody>
          <a:bodyPr>
            <a:normAutofit/>
          </a:bodyPr>
          <a:lstStyle/>
          <a:p>
            <a:r>
              <a:rPr lang="en-IN" dirty="0"/>
              <a:t>Difficulty in controlling or curing paraphilic disorders rests in the fact that it is hard for people to give up sexual pleasure with no assurance that new routes to sexual gratification will be secured. </a:t>
            </a:r>
          </a:p>
          <a:p>
            <a:r>
              <a:rPr lang="en-IN" dirty="0"/>
              <a:t>Poor prognosis for paraphilic disorder is associated with </a:t>
            </a:r>
          </a:p>
          <a:p>
            <a:pPr marL="457200" lvl="1" indent="0">
              <a:buNone/>
            </a:pPr>
            <a:r>
              <a:rPr lang="en-IN" dirty="0"/>
              <a:t>early age of onset, </a:t>
            </a:r>
          </a:p>
          <a:p>
            <a:pPr marL="457200" lvl="1" indent="0">
              <a:buNone/>
            </a:pPr>
            <a:r>
              <a:rPr lang="en-IN" dirty="0"/>
              <a:t>high frequency of acts, </a:t>
            </a:r>
          </a:p>
          <a:p>
            <a:pPr marL="457200" lvl="1" indent="0">
              <a:buNone/>
            </a:pPr>
            <a:r>
              <a:rPr lang="en-IN" dirty="0"/>
              <a:t>no guilt or shame about the act, and </a:t>
            </a:r>
          </a:p>
          <a:p>
            <a:pPr marL="457200" lvl="1" indent="0">
              <a:buNone/>
            </a:pPr>
            <a:r>
              <a:rPr lang="en-IN" dirty="0"/>
              <a:t>substance abuse. </a:t>
            </a:r>
          </a:p>
          <a:p>
            <a:r>
              <a:rPr lang="en-IN" dirty="0"/>
              <a:t>Course and the prognosis are better when patients have a history of coitus in addition to the paraphilia, and when they are self-referred rather than referred by a legal agency.</a:t>
            </a:r>
          </a:p>
        </p:txBody>
      </p:sp>
    </p:spTree>
    <p:extLst>
      <p:ext uri="{BB962C8B-B14F-4D97-AF65-F5344CB8AC3E}">
        <p14:creationId xmlns:p14="http://schemas.microsoft.com/office/powerpoint/2010/main" val="39778968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A119-FEA4-45D8-88F4-FF39EB151167}"/>
              </a:ext>
            </a:extLst>
          </p:cNvPr>
          <p:cNvSpPr>
            <a:spLocks noGrp="1"/>
          </p:cNvSpPr>
          <p:nvPr>
            <p:ph type="title"/>
          </p:nvPr>
        </p:nvSpPr>
        <p:spPr/>
        <p:txBody>
          <a:bodyPr/>
          <a:lstStyle/>
          <a:p>
            <a:pPr algn="ctr"/>
            <a:r>
              <a:rPr lang="en-IN" b="1" dirty="0"/>
              <a:t>TREATMENT</a:t>
            </a:r>
          </a:p>
        </p:txBody>
      </p:sp>
      <p:sp>
        <p:nvSpPr>
          <p:cNvPr id="3" name="Content Placeholder 2">
            <a:extLst>
              <a:ext uri="{FF2B5EF4-FFF2-40B4-BE49-F238E27FC236}">
                <a16:creationId xmlns:a16="http://schemas.microsoft.com/office/drawing/2014/main" id="{2AAA0572-E417-4383-AEE8-A6AF4F224779}"/>
              </a:ext>
            </a:extLst>
          </p:cNvPr>
          <p:cNvSpPr>
            <a:spLocks noGrp="1"/>
          </p:cNvSpPr>
          <p:nvPr>
            <p:ph idx="1"/>
          </p:nvPr>
        </p:nvSpPr>
        <p:spPr/>
        <p:txBody>
          <a:bodyPr>
            <a:normAutofit fontScale="92500" lnSpcReduction="20000"/>
          </a:bodyPr>
          <a:lstStyle/>
          <a:p>
            <a:r>
              <a:rPr lang="en-IN" dirty="0"/>
              <a:t>Five types of psychiatric interventions are used to treat persons with paraphilic disorder and paraphilic interests: </a:t>
            </a:r>
          </a:p>
          <a:p>
            <a:pPr marL="457200" lvl="1" indent="0">
              <a:buNone/>
            </a:pPr>
            <a:r>
              <a:rPr lang="en-IN" dirty="0"/>
              <a:t>external control, </a:t>
            </a:r>
          </a:p>
          <a:p>
            <a:pPr marL="457200" lvl="1" indent="0">
              <a:buNone/>
            </a:pPr>
            <a:r>
              <a:rPr lang="en-IN" dirty="0"/>
              <a:t>reduction of sexual drives, </a:t>
            </a:r>
          </a:p>
          <a:p>
            <a:pPr marL="457200" lvl="1" indent="0">
              <a:buNone/>
            </a:pPr>
            <a:r>
              <a:rPr lang="en-IN" dirty="0"/>
              <a:t>treatment of comorbid conditions (e.g., depression or anxiety), </a:t>
            </a:r>
          </a:p>
          <a:p>
            <a:pPr marL="457200" lvl="1" indent="0">
              <a:buNone/>
            </a:pPr>
            <a:r>
              <a:rPr lang="en-IN" dirty="0"/>
              <a:t>cognitive-behavioural therapy, and </a:t>
            </a:r>
          </a:p>
          <a:p>
            <a:pPr marL="457200" lvl="1" indent="0">
              <a:buNone/>
            </a:pPr>
            <a:r>
              <a:rPr lang="en-IN" dirty="0"/>
              <a:t>dynamic psychotherapy. </a:t>
            </a:r>
          </a:p>
          <a:p>
            <a:r>
              <a:rPr lang="en-IN" dirty="0"/>
              <a:t>External control :</a:t>
            </a:r>
          </a:p>
          <a:p>
            <a:pPr marL="457200" lvl="1" indent="0">
              <a:buNone/>
            </a:pPr>
            <a:r>
              <a:rPr lang="en-IN" dirty="0"/>
              <a:t>Prison is an external control mechanism for sexual crimes that usually does not contain a treatment element. </a:t>
            </a:r>
          </a:p>
          <a:p>
            <a:pPr marL="457200" lvl="1" indent="0">
              <a:buNone/>
            </a:pPr>
            <a:r>
              <a:rPr lang="en-IN" dirty="0"/>
              <a:t>When victimization occurs in a family or work setting, the external control comes from informing supervisors, peers, or other adult family members of the problem and advising them about eliminating opportunities for the perpetrator to act on urges.</a:t>
            </a:r>
          </a:p>
        </p:txBody>
      </p:sp>
    </p:spTree>
    <p:extLst>
      <p:ext uri="{BB962C8B-B14F-4D97-AF65-F5344CB8AC3E}">
        <p14:creationId xmlns:p14="http://schemas.microsoft.com/office/powerpoint/2010/main" val="14298854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9A8F8-9672-4404-B34A-6F51890C3E36}"/>
              </a:ext>
            </a:extLst>
          </p:cNvPr>
          <p:cNvSpPr>
            <a:spLocks noGrp="1"/>
          </p:cNvSpPr>
          <p:nvPr>
            <p:ph idx="1"/>
          </p:nvPr>
        </p:nvSpPr>
        <p:spPr>
          <a:xfrm>
            <a:off x="838200" y="890905"/>
            <a:ext cx="10515600" cy="4351338"/>
          </a:xfrm>
        </p:spPr>
        <p:txBody>
          <a:bodyPr/>
          <a:lstStyle/>
          <a:p>
            <a:r>
              <a:rPr lang="en-IN" dirty="0"/>
              <a:t>Reduction of sexual drives : </a:t>
            </a:r>
          </a:p>
          <a:p>
            <a:pPr marL="457200" lvl="1" indent="0">
              <a:buNone/>
            </a:pPr>
            <a:r>
              <a:rPr lang="en-IN" dirty="0"/>
              <a:t>Antiandrogens, such as cyproterone acetate and medroxyprogesterone acetate, may reduce the drive to behave sexually by decreasing serum testosterone levels to subnormal concentrations. </a:t>
            </a:r>
          </a:p>
          <a:p>
            <a:r>
              <a:rPr lang="en-IN" dirty="0"/>
              <a:t>Treatment of comorbid conditions :</a:t>
            </a:r>
          </a:p>
          <a:p>
            <a:pPr marL="457200" lvl="1" indent="0">
              <a:buNone/>
            </a:pPr>
            <a:r>
              <a:rPr lang="en-IN" dirty="0"/>
              <a:t>Drug therapy, including antipsychotic or antidepressant medication, is indicated for the treatment of schizophrenia or depressive disorders if the paraphilia is associated with these disorders. </a:t>
            </a:r>
          </a:p>
          <a:p>
            <a:pPr marL="457200" lvl="1" indent="0">
              <a:buNone/>
            </a:pPr>
            <a:r>
              <a:rPr lang="en-IN" dirty="0"/>
              <a:t>Serotonergic agents, such as fluoxetine have been used with limited success in some patients with paraphilia.</a:t>
            </a:r>
          </a:p>
        </p:txBody>
      </p:sp>
    </p:spTree>
    <p:extLst>
      <p:ext uri="{BB962C8B-B14F-4D97-AF65-F5344CB8AC3E}">
        <p14:creationId xmlns:p14="http://schemas.microsoft.com/office/powerpoint/2010/main" val="1692428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3AA7B1-A5F9-487C-9C3D-19126118D6A3}"/>
              </a:ext>
            </a:extLst>
          </p:cNvPr>
          <p:cNvSpPr>
            <a:spLocks noGrp="1"/>
          </p:cNvSpPr>
          <p:nvPr>
            <p:ph idx="1"/>
          </p:nvPr>
        </p:nvSpPr>
        <p:spPr>
          <a:xfrm>
            <a:off x="838200" y="617311"/>
            <a:ext cx="10515600" cy="6055632"/>
          </a:xfrm>
        </p:spPr>
        <p:txBody>
          <a:bodyPr>
            <a:normAutofit/>
          </a:bodyPr>
          <a:lstStyle/>
          <a:p>
            <a:r>
              <a:rPr lang="en-IN" dirty="0"/>
              <a:t>A special fantasy with its unconscious and conscious components is the pathognomonic element of the paraphilia, with sexual arousal and orgasm being associated phenomena that reinforce the fantasy or impulse. </a:t>
            </a:r>
          </a:p>
          <a:p>
            <a:r>
              <a:rPr lang="en-IN" dirty="0"/>
              <a:t>Influence of these fantasies and their behavioural manifestations often extend beyond the sexual sphere to pervade people's lives.</a:t>
            </a:r>
          </a:p>
        </p:txBody>
      </p:sp>
    </p:spTree>
    <p:extLst>
      <p:ext uri="{BB962C8B-B14F-4D97-AF65-F5344CB8AC3E}">
        <p14:creationId xmlns:p14="http://schemas.microsoft.com/office/powerpoint/2010/main" val="25644992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A7BB7-6DFC-4997-9951-2EC110E2605F}"/>
              </a:ext>
            </a:extLst>
          </p:cNvPr>
          <p:cNvSpPr>
            <a:spLocks noGrp="1"/>
          </p:cNvSpPr>
          <p:nvPr>
            <p:ph idx="1"/>
          </p:nvPr>
        </p:nvSpPr>
        <p:spPr>
          <a:xfrm>
            <a:off x="746760" y="840105"/>
            <a:ext cx="10515600" cy="5459095"/>
          </a:xfrm>
        </p:spPr>
        <p:txBody>
          <a:bodyPr>
            <a:normAutofit/>
          </a:bodyPr>
          <a:lstStyle/>
          <a:p>
            <a:pPr marL="0" indent="0" algn="ctr">
              <a:buNone/>
            </a:pPr>
            <a:r>
              <a:rPr lang="en-IN" sz="3900" b="1" dirty="0"/>
              <a:t>Cognitive-behavioural therapy :</a:t>
            </a:r>
          </a:p>
          <a:p>
            <a:pPr marL="0" indent="0" algn="ctr">
              <a:buNone/>
            </a:pPr>
            <a:endParaRPr lang="en-IN" sz="3900" b="1" dirty="0"/>
          </a:p>
          <a:p>
            <a:pPr lvl="1"/>
            <a:r>
              <a:rPr lang="en-IN" dirty="0"/>
              <a:t>Used to disrupt learned paraphilic patterns and modify </a:t>
            </a:r>
            <a:r>
              <a:rPr lang="en-IN" dirty="0" err="1"/>
              <a:t>behavior</a:t>
            </a:r>
            <a:r>
              <a:rPr lang="en-IN" dirty="0"/>
              <a:t> to make it socially acceptable. </a:t>
            </a:r>
          </a:p>
          <a:p>
            <a:pPr lvl="1"/>
            <a:r>
              <a:rPr lang="en-IN" dirty="0"/>
              <a:t>Interventions include social skills training, sex education, cognitive restructuring (confronting and destroying the rationalizations used to support victimization of others), and development of victim empathy. </a:t>
            </a:r>
          </a:p>
        </p:txBody>
      </p:sp>
    </p:spTree>
    <p:extLst>
      <p:ext uri="{BB962C8B-B14F-4D97-AF65-F5344CB8AC3E}">
        <p14:creationId xmlns:p14="http://schemas.microsoft.com/office/powerpoint/2010/main" val="10527261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B87AB5-6D68-4459-B74B-C368EDDB0587}"/>
              </a:ext>
            </a:extLst>
          </p:cNvPr>
          <p:cNvSpPr txBox="1"/>
          <p:nvPr/>
        </p:nvSpPr>
        <p:spPr>
          <a:xfrm>
            <a:off x="284480" y="289679"/>
            <a:ext cx="9997440" cy="5693866"/>
          </a:xfrm>
          <a:prstGeom prst="rect">
            <a:avLst/>
          </a:prstGeom>
          <a:noFill/>
        </p:spPr>
        <p:txBody>
          <a:bodyPr wrap="square">
            <a:spAutoFit/>
          </a:bodyPr>
          <a:lstStyle/>
          <a:p>
            <a:pPr marL="914400" lvl="1" indent="-457200">
              <a:buFont typeface="Wingdings" panose="05000000000000000000" pitchFamily="2" charset="2"/>
              <a:buChar char="Ø"/>
            </a:pPr>
            <a:r>
              <a:rPr lang="en-IN" sz="2800" dirty="0"/>
              <a:t>Imaginal desensitization, relaxation technique, and learning what triggers the paraphilic impulse so that such stimuli can be avoided are also taught. </a:t>
            </a:r>
          </a:p>
          <a:p>
            <a:pPr marL="457200" lvl="1" indent="0">
              <a:buNone/>
            </a:pPr>
            <a:endParaRPr lang="en-IN" sz="2800" dirty="0"/>
          </a:p>
          <a:p>
            <a:pPr marL="914400" lvl="1" indent="-457200">
              <a:buFont typeface="Wingdings" panose="05000000000000000000" pitchFamily="2" charset="2"/>
              <a:buChar char="Ø"/>
            </a:pPr>
            <a:r>
              <a:rPr lang="en-IN" sz="2800" dirty="0"/>
              <a:t>In modified aversive </a:t>
            </a:r>
            <a:r>
              <a:rPr lang="en-IN" sz="2800" dirty="0" err="1"/>
              <a:t>behavior</a:t>
            </a:r>
            <a:r>
              <a:rPr lang="en-IN" sz="2800" dirty="0"/>
              <a:t> rehearsal, perpetrators are videotaped acting out their paraphilia with a mannequin. Then the patient with paraphilic disorder is confronted by a therapist and a group of other offenders who ask questions about feelings, thoughts, motives associated with the act and repeatedly try to correct cognitive distortions and point out lack of victim empathy to the patient.</a:t>
            </a:r>
          </a:p>
        </p:txBody>
      </p:sp>
    </p:spTree>
    <p:extLst>
      <p:ext uri="{BB962C8B-B14F-4D97-AF65-F5344CB8AC3E}">
        <p14:creationId xmlns:p14="http://schemas.microsoft.com/office/powerpoint/2010/main" val="32925108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3405C4-F6E9-47C4-9859-F81E48B0DD06}"/>
              </a:ext>
            </a:extLst>
          </p:cNvPr>
          <p:cNvSpPr>
            <a:spLocks noGrp="1"/>
          </p:cNvSpPr>
          <p:nvPr>
            <p:ph idx="1"/>
          </p:nvPr>
        </p:nvSpPr>
        <p:spPr>
          <a:xfrm>
            <a:off x="838200" y="873760"/>
            <a:ext cx="10515600" cy="5303203"/>
          </a:xfrm>
        </p:spPr>
        <p:txBody>
          <a:bodyPr>
            <a:normAutofit/>
          </a:bodyPr>
          <a:lstStyle/>
          <a:p>
            <a:pPr marL="0" indent="0">
              <a:buNone/>
            </a:pPr>
            <a:r>
              <a:rPr lang="en-IN" dirty="0"/>
              <a:t>  </a:t>
            </a:r>
            <a:r>
              <a:rPr lang="en-IN" sz="3600" b="1" dirty="0"/>
              <a:t>Insight-oriented psychotherapy </a:t>
            </a:r>
          </a:p>
          <a:p>
            <a:pPr marL="0" indent="0">
              <a:buNone/>
            </a:pPr>
            <a:endParaRPr lang="en-IN" sz="3600" b="1" dirty="0"/>
          </a:p>
          <a:p>
            <a:pPr lvl="1"/>
            <a:r>
              <a:rPr lang="en-IN" sz="2000" dirty="0"/>
              <a:t>Long-standing treatment approach. </a:t>
            </a:r>
          </a:p>
          <a:p>
            <a:pPr marL="457200" lvl="1" indent="0">
              <a:buNone/>
            </a:pPr>
            <a:r>
              <a:rPr lang="en-IN" sz="2000" dirty="0"/>
              <a:t>Patients have the opportunity to understand their dynamics and the events that caused the paraphilia to develop. </a:t>
            </a:r>
          </a:p>
          <a:p>
            <a:pPr lvl="1"/>
            <a:r>
              <a:rPr lang="en-IN" sz="2000" dirty="0"/>
              <a:t>In particular, they become aware of the daily events that cause them to act on their impulses (e.g., a real or fantasized rejection). </a:t>
            </a:r>
          </a:p>
        </p:txBody>
      </p:sp>
    </p:spTree>
    <p:extLst>
      <p:ext uri="{BB962C8B-B14F-4D97-AF65-F5344CB8AC3E}">
        <p14:creationId xmlns:p14="http://schemas.microsoft.com/office/powerpoint/2010/main" val="29979143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1DE656-DA37-4EBC-B1DE-030E2506A053}"/>
              </a:ext>
            </a:extLst>
          </p:cNvPr>
          <p:cNvSpPr txBox="1"/>
          <p:nvPr/>
        </p:nvSpPr>
        <p:spPr>
          <a:xfrm>
            <a:off x="274320" y="1098401"/>
            <a:ext cx="10281920" cy="4093428"/>
          </a:xfrm>
          <a:prstGeom prst="rect">
            <a:avLst/>
          </a:prstGeom>
          <a:noFill/>
        </p:spPr>
        <p:txBody>
          <a:bodyPr wrap="square">
            <a:spAutoFit/>
          </a:bodyPr>
          <a:lstStyle/>
          <a:p>
            <a:pPr marL="742950" lvl="1" indent="-285750">
              <a:buFont typeface="Arial" panose="020B0604020202020204" pitchFamily="34" charset="0"/>
              <a:buChar char="•"/>
            </a:pPr>
            <a:r>
              <a:rPr lang="en-IN" sz="2000" dirty="0"/>
              <a:t>Treatment helps them deal more effectively with life stresses and enhances their capacity to relate to a life partner. </a:t>
            </a:r>
          </a:p>
          <a:p>
            <a:pPr lvl="1"/>
            <a:endParaRPr lang="en-IN" sz="2000" dirty="0"/>
          </a:p>
          <a:p>
            <a:pPr marL="742950" lvl="1" indent="-285750">
              <a:buFont typeface="Arial" panose="020B0604020202020204" pitchFamily="34" charset="0"/>
              <a:buChar char="•"/>
            </a:pPr>
            <a:r>
              <a:rPr lang="en-IN" sz="2000" dirty="0"/>
              <a:t>It allows patients to regain self-esteem, which in turn allows them to approach a partner in a more normal sexual manner.</a:t>
            </a:r>
          </a:p>
          <a:p>
            <a:pPr lvl="1"/>
            <a:r>
              <a:rPr lang="en-IN" sz="2000" dirty="0"/>
              <a:t> </a:t>
            </a:r>
          </a:p>
          <a:p>
            <a:pPr marL="742950" lvl="1" indent="-285750">
              <a:buFont typeface="Arial" panose="020B0604020202020204" pitchFamily="34" charset="0"/>
              <a:buChar char="•"/>
            </a:pPr>
            <a:r>
              <a:rPr lang="en-IN" sz="2000" dirty="0"/>
              <a:t>Sex therapy is an appropriate adjunct the treatment of patients with specific sexual dysfunctions when they attempt nondeviant sexual activities. </a:t>
            </a:r>
          </a:p>
          <a:p>
            <a:pPr lvl="1"/>
            <a:endParaRPr lang="en-IN" sz="2000" dirty="0"/>
          </a:p>
          <a:p>
            <a:pPr marL="742950" lvl="1" indent="-285750">
              <a:buFont typeface="Arial" panose="020B0604020202020204" pitchFamily="34" charset="0"/>
              <a:buChar char="•"/>
            </a:pPr>
            <a:r>
              <a:rPr lang="en-IN" sz="2000" dirty="0"/>
              <a:t>Good prognostic indicators include the presence of only one paraphilia, normal intelligence, the absence of substance abuse, the absence of nonsexual antisocial personality traits, and the presence of a successful adult attachment.</a:t>
            </a:r>
          </a:p>
        </p:txBody>
      </p:sp>
    </p:spTree>
    <p:extLst>
      <p:ext uri="{BB962C8B-B14F-4D97-AF65-F5344CB8AC3E}">
        <p14:creationId xmlns:p14="http://schemas.microsoft.com/office/powerpoint/2010/main" val="15378607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0151F-3339-4D75-AE24-16102CD20BA2}"/>
              </a:ext>
            </a:extLst>
          </p:cNvPr>
          <p:cNvSpPr>
            <a:spLocks noGrp="1"/>
          </p:cNvSpPr>
          <p:nvPr>
            <p:ph type="title"/>
          </p:nvPr>
        </p:nvSpPr>
        <p:spPr>
          <a:xfrm>
            <a:off x="838200" y="1564640"/>
            <a:ext cx="10515600" cy="3342640"/>
          </a:xfrm>
        </p:spPr>
        <p:txBody>
          <a:bodyPr>
            <a:normAutofit/>
          </a:bodyPr>
          <a:lstStyle/>
          <a:p>
            <a:pPr algn="ctr"/>
            <a:r>
              <a:rPr lang="en-IN" b="1" dirty="0"/>
              <a:t>THANK YOU.</a:t>
            </a:r>
          </a:p>
        </p:txBody>
      </p:sp>
    </p:spTree>
    <p:extLst>
      <p:ext uri="{BB962C8B-B14F-4D97-AF65-F5344CB8AC3E}">
        <p14:creationId xmlns:p14="http://schemas.microsoft.com/office/powerpoint/2010/main" val="828984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63BB2-6E00-40CC-AECA-03120929179D}"/>
              </a:ext>
            </a:extLst>
          </p:cNvPr>
          <p:cNvSpPr>
            <a:spLocks noGrp="1"/>
          </p:cNvSpPr>
          <p:nvPr>
            <p:ph type="ctrTitle"/>
          </p:nvPr>
        </p:nvSpPr>
        <p:spPr>
          <a:xfrm>
            <a:off x="772160" y="640079"/>
            <a:ext cx="10088880" cy="4947921"/>
          </a:xfrm>
        </p:spPr>
        <p:txBody>
          <a:bodyPr>
            <a:normAutofit fontScale="90000"/>
          </a:bodyPr>
          <a:lstStyle/>
          <a:p>
            <a:pPr marL="342900" indent="-342900" algn="l">
              <a:buFont typeface="Arial" panose="020B0604020202020204" pitchFamily="34" charset="0"/>
              <a:buChar char="•"/>
            </a:pPr>
            <a:r>
              <a:rPr lang="en-IN" sz="2400" dirty="0"/>
              <a:t>Major functions of human sexual behaviour are to assist in bonding, to create mutual pleasure in cooperation with a partner, to express and enhance love between two persons, and to procreate. </a:t>
            </a:r>
            <a:br>
              <a:rPr lang="en-IN" sz="2400" dirty="0"/>
            </a:br>
            <a:br>
              <a:rPr lang="en-IN" sz="2400" dirty="0"/>
            </a:br>
            <a:r>
              <a:rPr lang="en-IN" sz="2400" dirty="0"/>
              <a:t>Paraphilic disorders entail divergent behaviours in that those acts involve aggression, victimization, and extreme one-sidedness. </a:t>
            </a:r>
            <a:br>
              <a:rPr lang="en-IN" sz="2400" dirty="0"/>
            </a:br>
            <a:br>
              <a:rPr lang="en-IN" sz="2400" dirty="0"/>
            </a:br>
            <a:r>
              <a:rPr lang="en-IN" sz="2400" dirty="0"/>
              <a:t>The behaviours exclude or harm others and disrupt the potential for bonding between persons. </a:t>
            </a:r>
            <a:br>
              <a:rPr lang="en-IN" sz="2400" dirty="0"/>
            </a:br>
            <a:br>
              <a:rPr lang="en-IN" sz="2400" dirty="0"/>
            </a:br>
            <a:r>
              <a:rPr lang="en-IN" sz="2400" dirty="0"/>
              <a:t>Moreover, paraphilic sexual scripts often serve other vital psychic functions. They may assuage anxiety, bind aggression, or stabilize identity.</a:t>
            </a:r>
            <a:br>
              <a:rPr lang="en-IN" sz="2400" dirty="0"/>
            </a:br>
            <a:endParaRPr lang="en-IN" sz="2400" dirty="0"/>
          </a:p>
        </p:txBody>
      </p:sp>
    </p:spTree>
    <p:extLst>
      <p:ext uri="{BB962C8B-B14F-4D97-AF65-F5344CB8AC3E}">
        <p14:creationId xmlns:p14="http://schemas.microsoft.com/office/powerpoint/2010/main" val="431088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0677E3-24FB-41CB-B766-4DF0E041B180}"/>
              </a:ext>
            </a:extLst>
          </p:cNvPr>
          <p:cNvSpPr>
            <a:spLocks noGrp="1"/>
          </p:cNvSpPr>
          <p:nvPr>
            <p:ph idx="1"/>
          </p:nvPr>
        </p:nvSpPr>
        <p:spPr>
          <a:xfrm>
            <a:off x="706120" y="829945"/>
            <a:ext cx="10515600" cy="4351338"/>
          </a:xfrm>
        </p:spPr>
        <p:txBody>
          <a:bodyPr/>
          <a:lstStyle/>
          <a:p>
            <a:r>
              <a:rPr lang="en-IN" sz="2400" dirty="0"/>
              <a:t>Major functions of human sexual behaviour are to assist in bonding, to create mutual pleasure in cooperation with a partner, to express and enhance love between two persons, and to procreate. </a:t>
            </a:r>
          </a:p>
          <a:p>
            <a:pPr lvl="1"/>
            <a:endParaRPr lang="en-IN" sz="2000" dirty="0"/>
          </a:p>
          <a:p>
            <a:pPr lvl="1"/>
            <a:r>
              <a:rPr lang="en-IN" sz="2000" dirty="0"/>
              <a:t>Paraphilic disorders entail divergent behaviours in that those acts involve aggression, victimization, and extreme one-sidedness. </a:t>
            </a:r>
          </a:p>
          <a:p>
            <a:pPr lvl="1"/>
            <a:r>
              <a:rPr lang="en-IN" sz="2000" dirty="0"/>
              <a:t>The behaviours exclude or harm others and disrupt the potential for bonding between persons. </a:t>
            </a:r>
          </a:p>
          <a:p>
            <a:pPr lvl="1"/>
            <a:r>
              <a:rPr lang="en-IN" sz="2000" dirty="0"/>
              <a:t>Moreover, paraphilic sexual scripts often serve other vital psychic functions. They may assuage anxiety, bind aggression, or stabilize identity.</a:t>
            </a:r>
          </a:p>
          <a:p>
            <a:endParaRPr lang="en-IN" dirty="0"/>
          </a:p>
        </p:txBody>
      </p:sp>
    </p:spTree>
    <p:extLst>
      <p:ext uri="{BB962C8B-B14F-4D97-AF65-F5344CB8AC3E}">
        <p14:creationId xmlns:p14="http://schemas.microsoft.com/office/powerpoint/2010/main" val="1318960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9A977-FA4D-4FA7-9AD5-D5BBD80BAF2C}"/>
              </a:ext>
            </a:extLst>
          </p:cNvPr>
          <p:cNvSpPr>
            <a:spLocks noGrp="1"/>
          </p:cNvSpPr>
          <p:nvPr>
            <p:ph type="title"/>
          </p:nvPr>
        </p:nvSpPr>
        <p:spPr/>
        <p:txBody>
          <a:bodyPr/>
          <a:lstStyle/>
          <a:p>
            <a:pPr algn="ctr"/>
            <a:r>
              <a:rPr lang="en-IN" b="1" dirty="0"/>
              <a:t>EPIDEMIOLOGY</a:t>
            </a:r>
          </a:p>
        </p:txBody>
      </p:sp>
      <p:sp>
        <p:nvSpPr>
          <p:cNvPr id="3" name="Content Placeholder 2">
            <a:extLst>
              <a:ext uri="{FF2B5EF4-FFF2-40B4-BE49-F238E27FC236}">
                <a16:creationId xmlns:a16="http://schemas.microsoft.com/office/drawing/2014/main" id="{333948A4-352E-45DE-A965-A2C2432BE7F9}"/>
              </a:ext>
            </a:extLst>
          </p:cNvPr>
          <p:cNvSpPr>
            <a:spLocks noGrp="1"/>
          </p:cNvSpPr>
          <p:nvPr>
            <p:ph idx="1"/>
          </p:nvPr>
        </p:nvSpPr>
        <p:spPr/>
        <p:txBody>
          <a:bodyPr>
            <a:normAutofit/>
          </a:bodyPr>
          <a:lstStyle/>
          <a:p>
            <a:r>
              <a:rPr lang="en-IN" dirty="0"/>
              <a:t>Paraphilias are practiced by only a small percentage of the population, but the insistent, repetitive nature of the disorders results in a high frequency of such acts. </a:t>
            </a:r>
          </a:p>
          <a:p>
            <a:r>
              <a:rPr lang="en-IN" dirty="0"/>
              <a:t>Prevalence of paraphilias is significantly higher than the number of cases diagnosed in general clinical facilities</a:t>
            </a:r>
          </a:p>
          <a:p>
            <a:r>
              <a:rPr lang="en-IN" dirty="0"/>
              <a:t>More common in men.</a:t>
            </a:r>
          </a:p>
          <a:p>
            <a:r>
              <a:rPr lang="en-IN" dirty="0"/>
              <a:t>More than 50 % of all paraphilias have their onset before age 18. </a:t>
            </a:r>
          </a:p>
          <a:p>
            <a:r>
              <a:rPr lang="en-IN" dirty="0"/>
              <a:t>Patients with paraphilia frequently have three to five paraphilias, either concurrently or at different times in their lives. </a:t>
            </a:r>
          </a:p>
          <a:p>
            <a:r>
              <a:rPr lang="en-IN" dirty="0"/>
              <a:t>Occurrence of paraphilic </a:t>
            </a:r>
            <a:r>
              <a:rPr lang="en-IN" dirty="0" err="1"/>
              <a:t>behavior</a:t>
            </a:r>
            <a:r>
              <a:rPr lang="en-IN" dirty="0"/>
              <a:t> peaks between ages 15 and 25 and gradually declines. </a:t>
            </a:r>
          </a:p>
          <a:p>
            <a:endParaRPr lang="en-IN" dirty="0"/>
          </a:p>
        </p:txBody>
      </p:sp>
    </p:spTree>
    <p:extLst>
      <p:ext uri="{BB962C8B-B14F-4D97-AF65-F5344CB8AC3E}">
        <p14:creationId xmlns:p14="http://schemas.microsoft.com/office/powerpoint/2010/main" val="3155563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A292E4-0E04-465A-91D1-2E0390D3290E}"/>
              </a:ext>
            </a:extLst>
          </p:cNvPr>
          <p:cNvSpPr>
            <a:spLocks noGrp="1"/>
          </p:cNvSpPr>
          <p:nvPr>
            <p:ph idx="1"/>
          </p:nvPr>
        </p:nvSpPr>
        <p:spPr>
          <a:xfrm>
            <a:off x="250372" y="272143"/>
            <a:ext cx="6828692" cy="6487886"/>
          </a:xfrm>
        </p:spPr>
        <p:txBody>
          <a:bodyPr>
            <a:normAutofit fontScale="77500" lnSpcReduction="20000"/>
          </a:bodyPr>
          <a:lstStyle/>
          <a:p>
            <a:r>
              <a:rPr lang="en-IN" sz="3300" dirty="0"/>
              <a:t>Among legally identified cases of paraphilic disorders, </a:t>
            </a:r>
            <a:r>
              <a:rPr lang="en-IN" sz="3300" dirty="0" err="1"/>
              <a:t>pedophilia</a:t>
            </a:r>
            <a:r>
              <a:rPr lang="en-IN" sz="3300" dirty="0"/>
              <a:t> is most common. </a:t>
            </a:r>
          </a:p>
          <a:p>
            <a:pPr marL="457200" lvl="1" indent="0">
              <a:buNone/>
            </a:pPr>
            <a:r>
              <a:rPr lang="en-IN" sz="2600" dirty="0"/>
              <a:t>Of all children, 10 to 20 % have been molested by age 18. </a:t>
            </a:r>
          </a:p>
          <a:p>
            <a:pPr marL="457200" lvl="1" indent="0">
              <a:buNone/>
            </a:pPr>
            <a:r>
              <a:rPr lang="en-IN" sz="2600" dirty="0"/>
              <a:t>Because a child is the object, the act is taken more seriously, and greater effort is spent tracking down the culprit than in other paraphilic disorders. </a:t>
            </a:r>
          </a:p>
          <a:p>
            <a:r>
              <a:rPr lang="en-IN" sz="3000" dirty="0"/>
              <a:t>Persons with exhibitionism who publicly display themselves to young children are also commonly apprehended. </a:t>
            </a:r>
          </a:p>
          <a:p>
            <a:r>
              <a:rPr lang="en-IN" sz="3000" dirty="0"/>
              <a:t>Of adult females, 20 % have been the targets of persons with exhibitionism and voyeurism. </a:t>
            </a:r>
          </a:p>
          <a:p>
            <a:r>
              <a:rPr lang="en-IN" sz="3000" dirty="0"/>
              <a:t>Sexual masochism and sexual sadism are underrepresented in any prevalence estimates. Sexual sadism usually comes to attention only in sensational cases of rape, brutality, and lust murder. </a:t>
            </a:r>
          </a:p>
        </p:txBody>
      </p:sp>
      <p:pic>
        <p:nvPicPr>
          <p:cNvPr id="5" name="Picture 4">
            <a:extLst>
              <a:ext uri="{FF2B5EF4-FFF2-40B4-BE49-F238E27FC236}">
                <a16:creationId xmlns:a16="http://schemas.microsoft.com/office/drawing/2014/main" id="{887CAC4F-49F2-4DCB-8D07-75A461D696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3235" y="993701"/>
            <a:ext cx="4426633" cy="4082709"/>
          </a:xfrm>
          <a:prstGeom prst="rect">
            <a:avLst/>
          </a:prstGeom>
        </p:spPr>
      </p:pic>
    </p:spTree>
    <p:extLst>
      <p:ext uri="{BB962C8B-B14F-4D97-AF65-F5344CB8AC3E}">
        <p14:creationId xmlns:p14="http://schemas.microsoft.com/office/powerpoint/2010/main" val="2098491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221</TotalTime>
  <Words>4973</Words>
  <Application>Microsoft Office PowerPoint</Application>
  <PresentationFormat>Widescreen</PresentationFormat>
  <Paragraphs>322</Paragraphs>
  <Slides>54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Century Gothic</vt:lpstr>
      <vt:lpstr>Wingdings</vt:lpstr>
      <vt:lpstr>Wingdings 3</vt:lpstr>
      <vt:lpstr>Ion</vt:lpstr>
      <vt:lpstr>PARAPHILIC DISORDERS</vt:lpstr>
      <vt:lpstr>INTRODUCTION</vt:lpstr>
      <vt:lpstr>PowerPoint Presentation</vt:lpstr>
      <vt:lpstr>PowerPoint Presentation</vt:lpstr>
      <vt:lpstr>PowerPoint Presentation</vt:lpstr>
      <vt:lpstr>Major functions of human sexual behaviour are to assist in bonding, to create mutual pleasure in cooperation with a partner, to express and enhance love between two persons, and to procreate.   Paraphilic disorders entail divergent behaviours in that those acts involve aggression, victimization, and extreme one-sidedness.   The behaviours exclude or harm others and disrupt the potential for bonding between persons.   Moreover, paraphilic sexual scripts often serve other vital psychic functions. They may assuage anxiety, bind aggression, or stabilize identity. </vt:lpstr>
      <vt:lpstr>PowerPoint Presentation</vt:lpstr>
      <vt:lpstr>EPIDEMIOLOGY</vt:lpstr>
      <vt:lpstr>PowerPoint Presentation</vt:lpstr>
      <vt:lpstr>ETIOLOGY</vt:lpstr>
      <vt:lpstr>PowerPoint Presentation</vt:lpstr>
      <vt:lpstr>PowerPoint Presentation</vt:lpstr>
      <vt:lpstr>PowerPoint Presentation</vt:lpstr>
      <vt:lpstr>PowerPoint Presentation</vt:lpstr>
      <vt:lpstr>PowerPoint Presentation</vt:lpstr>
      <vt:lpstr>PowerPoint Presentation</vt:lpstr>
      <vt:lpstr>DIAGNOSIS AND CLINICAL FEATURES</vt:lpstr>
      <vt:lpstr>Exhibitionism</vt:lpstr>
      <vt:lpstr>PowerPoint Presentation</vt:lpstr>
      <vt:lpstr>Fetishism</vt:lpstr>
      <vt:lpstr>PowerPoint Presentation</vt:lpstr>
      <vt:lpstr>Frotteurism</vt:lpstr>
      <vt:lpstr>Pedophilia</vt:lpstr>
      <vt:lpstr>PowerPoint Presentation</vt:lpstr>
      <vt:lpstr>Sexual Masochism</vt:lpstr>
      <vt:lpstr>PowerPoint Presentation</vt:lpstr>
      <vt:lpstr>Sexual Sadism</vt:lpstr>
      <vt:lpstr>PowerPoint Presentation</vt:lpstr>
      <vt:lpstr>PowerPoint Presentation</vt:lpstr>
      <vt:lpstr>PowerPoint Presentation</vt:lpstr>
      <vt:lpstr>Voyeurism</vt:lpstr>
      <vt:lpstr>Transvestism</vt:lpstr>
      <vt:lpstr>PowerPoint Presentation</vt:lpstr>
      <vt:lpstr>PowerPoint Presentation</vt:lpstr>
      <vt:lpstr>Other Specified Paraphilic Disorder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DIFFERENTIAL DIAGNOSIS </vt:lpstr>
      <vt:lpstr>COURSE AND PROGNOSIS</vt:lpstr>
      <vt:lpstr>TREATMENT</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PARAPHILIC DISORDERS</dc:title>
  <dc:creator>Jahnavi Bhatt</dc:creator>
  <cp:lastModifiedBy>Apoorva Bang</cp:lastModifiedBy>
  <cp:revision>8</cp:revision>
  <dcterms:created xsi:type="dcterms:W3CDTF">2021-11-27T13:50:56Z</dcterms:created>
  <dcterms:modified xsi:type="dcterms:W3CDTF">2022-04-29T18:14:54Z</dcterms:modified>
</cp:coreProperties>
</file>