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notesMasterIdLst>
    <p:notesMasterId r:id="rId74"/>
  </p:notesMasterIdLst>
  <p:sldIdLst>
    <p:sldId id="256" r:id="rId2"/>
    <p:sldId id="257" r:id="rId3"/>
    <p:sldId id="258" r:id="rId4"/>
    <p:sldId id="259" r:id="rId5"/>
    <p:sldId id="332" r:id="rId6"/>
    <p:sldId id="260" r:id="rId7"/>
    <p:sldId id="261" r:id="rId8"/>
    <p:sldId id="262" r:id="rId9"/>
    <p:sldId id="263" r:id="rId10"/>
    <p:sldId id="264" r:id="rId11"/>
    <p:sldId id="265" r:id="rId12"/>
    <p:sldId id="266" r:id="rId13"/>
    <p:sldId id="267" r:id="rId14"/>
    <p:sldId id="268" r:id="rId15"/>
    <p:sldId id="269" r:id="rId16"/>
    <p:sldId id="271" r:id="rId17"/>
    <p:sldId id="272" r:id="rId18"/>
    <p:sldId id="273" r:id="rId19"/>
    <p:sldId id="274" r:id="rId20"/>
    <p:sldId id="284" r:id="rId21"/>
    <p:sldId id="289" r:id="rId22"/>
    <p:sldId id="298" r:id="rId23"/>
    <p:sldId id="299" r:id="rId24"/>
    <p:sldId id="318" r:id="rId25"/>
    <p:sldId id="319" r:id="rId26"/>
    <p:sldId id="320" r:id="rId27"/>
    <p:sldId id="321" r:id="rId28"/>
    <p:sldId id="322" r:id="rId29"/>
    <p:sldId id="323" r:id="rId30"/>
    <p:sldId id="324" r:id="rId31"/>
    <p:sldId id="325" r:id="rId32"/>
    <p:sldId id="326" r:id="rId33"/>
    <p:sldId id="327" r:id="rId34"/>
    <p:sldId id="328" r:id="rId35"/>
    <p:sldId id="276" r:id="rId36"/>
    <p:sldId id="277" r:id="rId37"/>
    <p:sldId id="281" r:id="rId38"/>
    <p:sldId id="333" r:id="rId39"/>
    <p:sldId id="282" r:id="rId40"/>
    <p:sldId id="288" r:id="rId41"/>
    <p:sldId id="311" r:id="rId42"/>
    <p:sldId id="300" r:id="rId43"/>
    <p:sldId id="302" r:id="rId44"/>
    <p:sldId id="303" r:id="rId45"/>
    <p:sldId id="304" r:id="rId46"/>
    <p:sldId id="305" r:id="rId47"/>
    <p:sldId id="306" r:id="rId48"/>
    <p:sldId id="307" r:id="rId49"/>
    <p:sldId id="308" r:id="rId50"/>
    <p:sldId id="309" r:id="rId51"/>
    <p:sldId id="295" r:id="rId52"/>
    <p:sldId id="310" r:id="rId53"/>
    <p:sldId id="296" r:id="rId54"/>
    <p:sldId id="297" r:id="rId55"/>
    <p:sldId id="293" r:id="rId56"/>
    <p:sldId id="294" r:id="rId57"/>
    <p:sldId id="312" r:id="rId58"/>
    <p:sldId id="313" r:id="rId59"/>
    <p:sldId id="314" r:id="rId60"/>
    <p:sldId id="315" r:id="rId61"/>
    <p:sldId id="316" r:id="rId62"/>
    <p:sldId id="317" r:id="rId63"/>
    <p:sldId id="278" r:id="rId64"/>
    <p:sldId id="283" r:id="rId65"/>
    <p:sldId id="286" r:id="rId66"/>
    <p:sldId id="287" r:id="rId67"/>
    <p:sldId id="290" r:id="rId68"/>
    <p:sldId id="329" r:id="rId69"/>
    <p:sldId id="291" r:id="rId70"/>
    <p:sldId id="330" r:id="rId71"/>
    <p:sldId id="331" r:id="rId72"/>
    <p:sldId id="292" r:id="rId7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53" autoAdjust="0"/>
    <p:restoredTop sz="93124" autoAdjust="0"/>
  </p:normalViewPr>
  <p:slideViewPr>
    <p:cSldViewPr>
      <p:cViewPr varScale="1">
        <p:scale>
          <a:sx n="59" d="100"/>
          <a:sy n="59" d="100"/>
        </p:scale>
        <p:origin x="138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E92528-3239-41B9-9E86-37CA60E35E01}" type="datetimeFigureOut">
              <a:rPr lang="en-US" smtClean="0"/>
              <a:t>4/29/2022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5723E1-4710-42B7-98F6-9BD555F97C61}" type="slidenum">
              <a:rPr lang="en-US" smtClean="0"/>
              <a:t>‹#›</a:t>
            </a:fld>
            <a:endParaRPr lang="en-US"/>
          </a:p>
        </p:txBody>
      </p:sp>
    </p:spTree>
    <p:extLst>
      <p:ext uri="{BB962C8B-B14F-4D97-AF65-F5344CB8AC3E}">
        <p14:creationId xmlns:p14="http://schemas.microsoft.com/office/powerpoint/2010/main" val="2684986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Culture influences the meanings that are given to the symptoms, and impacts the interaction between the patient and his/her family and the physician and the health care system within which the latter operates</a:t>
            </a:r>
          </a:p>
        </p:txBody>
      </p:sp>
      <p:sp>
        <p:nvSpPr>
          <p:cNvPr id="4" name="Slide Number Placeholder 3"/>
          <p:cNvSpPr>
            <a:spLocks noGrp="1"/>
          </p:cNvSpPr>
          <p:nvPr>
            <p:ph type="sldNum" sz="quarter" idx="10"/>
          </p:nvPr>
        </p:nvSpPr>
        <p:spPr/>
        <p:txBody>
          <a:bodyPr/>
          <a:lstStyle/>
          <a:p>
            <a:fld id="{4C5723E1-4710-42B7-98F6-9BD555F97C61}" type="slidenum">
              <a:rPr lang="en-US" smtClean="0"/>
              <a:t>2</a:t>
            </a:fld>
            <a:endParaRPr lang="en-US"/>
          </a:p>
        </p:txBody>
      </p:sp>
    </p:spTree>
    <p:extLst>
      <p:ext uri="{BB962C8B-B14F-4D97-AF65-F5344CB8AC3E}">
        <p14:creationId xmlns:p14="http://schemas.microsoft.com/office/powerpoint/2010/main" val="2287695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Appearance , features and shape of</a:t>
            </a:r>
            <a:r>
              <a:rPr lang="en-US" baseline="0" dirty="0"/>
              <a:t> persons face.</a:t>
            </a:r>
            <a:endParaRPr lang="en-US" dirty="0"/>
          </a:p>
        </p:txBody>
      </p:sp>
      <p:sp>
        <p:nvSpPr>
          <p:cNvPr id="4" name="Slide Number Placeholder 3"/>
          <p:cNvSpPr>
            <a:spLocks noGrp="1"/>
          </p:cNvSpPr>
          <p:nvPr>
            <p:ph type="sldNum" sz="quarter" idx="10"/>
          </p:nvPr>
        </p:nvSpPr>
        <p:spPr/>
        <p:txBody>
          <a:bodyPr/>
          <a:lstStyle/>
          <a:p>
            <a:fld id="{4C5723E1-4710-42B7-98F6-9BD555F97C61}" type="slidenum">
              <a:rPr lang="en-US" smtClean="0"/>
              <a:t>4</a:t>
            </a:fld>
            <a:endParaRPr lang="en-US"/>
          </a:p>
        </p:txBody>
      </p:sp>
    </p:spTree>
    <p:extLst>
      <p:ext uri="{BB962C8B-B14F-4D97-AF65-F5344CB8AC3E}">
        <p14:creationId xmlns:p14="http://schemas.microsoft.com/office/powerpoint/2010/main" val="3447959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Cultural conceptualization of distress also includes the patient’s understanding of their symptoms and attempt to explain why he or she became ill.</a:t>
            </a:r>
          </a:p>
        </p:txBody>
      </p:sp>
      <p:sp>
        <p:nvSpPr>
          <p:cNvPr id="4" name="Slide Number Placeholder 3"/>
          <p:cNvSpPr>
            <a:spLocks noGrp="1"/>
          </p:cNvSpPr>
          <p:nvPr>
            <p:ph type="sldNum" sz="quarter" idx="10"/>
          </p:nvPr>
        </p:nvSpPr>
        <p:spPr/>
        <p:txBody>
          <a:bodyPr/>
          <a:lstStyle/>
          <a:p>
            <a:fld id="{4C5723E1-4710-42B7-98F6-9BD555F97C61}" type="slidenum">
              <a:rPr lang="en-US" smtClean="0"/>
              <a:t>9</a:t>
            </a:fld>
            <a:endParaRPr lang="en-US"/>
          </a:p>
        </p:txBody>
      </p:sp>
    </p:spTree>
    <p:extLst>
      <p:ext uri="{BB962C8B-B14F-4D97-AF65-F5344CB8AC3E}">
        <p14:creationId xmlns:p14="http://schemas.microsoft.com/office/powerpoint/2010/main" val="2401138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5723E1-4710-42B7-98F6-9BD555F97C61}" type="slidenum">
              <a:rPr lang="en-US" smtClean="0"/>
              <a:t>22</a:t>
            </a:fld>
            <a:endParaRPr lang="en-US"/>
          </a:p>
        </p:txBody>
      </p:sp>
    </p:spTree>
    <p:extLst>
      <p:ext uri="{BB962C8B-B14F-4D97-AF65-F5344CB8AC3E}">
        <p14:creationId xmlns:p14="http://schemas.microsoft.com/office/powerpoint/2010/main" val="313742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5723E1-4710-42B7-98F6-9BD555F97C61}" type="slidenum">
              <a:rPr lang="en-US" smtClean="0"/>
              <a:t>23</a:t>
            </a:fld>
            <a:endParaRPr lang="en-US"/>
          </a:p>
        </p:txBody>
      </p:sp>
    </p:spTree>
    <p:extLst>
      <p:ext uri="{BB962C8B-B14F-4D97-AF65-F5344CB8AC3E}">
        <p14:creationId xmlns:p14="http://schemas.microsoft.com/office/powerpoint/2010/main" val="2877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subset of general possession experience, possession trance</a:t>
            </a:r>
          </a:p>
        </p:txBody>
      </p:sp>
      <p:sp>
        <p:nvSpPr>
          <p:cNvPr id="4" name="Slide Number Placeholder 3"/>
          <p:cNvSpPr>
            <a:spLocks noGrp="1"/>
          </p:cNvSpPr>
          <p:nvPr>
            <p:ph type="sldNum" sz="quarter" idx="10"/>
          </p:nvPr>
        </p:nvSpPr>
        <p:spPr/>
        <p:txBody>
          <a:bodyPr/>
          <a:lstStyle/>
          <a:p>
            <a:fld id="{4C5723E1-4710-42B7-98F6-9BD555F97C61}" type="slidenum">
              <a:rPr lang="en-US" smtClean="0"/>
              <a:t>42</a:t>
            </a:fld>
            <a:endParaRPr lang="en-US"/>
          </a:p>
        </p:txBody>
      </p:sp>
    </p:spTree>
    <p:extLst>
      <p:ext uri="{BB962C8B-B14F-4D97-AF65-F5344CB8AC3E}">
        <p14:creationId xmlns:p14="http://schemas.microsoft.com/office/powerpoint/2010/main" val="4031287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subject in his or her usual identity appears in a daze, exhausted, distressed, or confused</a:t>
            </a:r>
          </a:p>
        </p:txBody>
      </p:sp>
      <p:sp>
        <p:nvSpPr>
          <p:cNvPr id="4" name="Slide Number Placeholder 3"/>
          <p:cNvSpPr>
            <a:spLocks noGrp="1"/>
          </p:cNvSpPr>
          <p:nvPr>
            <p:ph type="sldNum" sz="quarter" idx="10"/>
          </p:nvPr>
        </p:nvSpPr>
        <p:spPr/>
        <p:txBody>
          <a:bodyPr/>
          <a:lstStyle/>
          <a:p>
            <a:fld id="{4C5723E1-4710-42B7-98F6-9BD555F97C61}" type="slidenum">
              <a:rPr lang="en-US" smtClean="0"/>
              <a:t>44</a:t>
            </a:fld>
            <a:endParaRPr lang="en-US"/>
          </a:p>
        </p:txBody>
      </p:sp>
    </p:spTree>
    <p:extLst>
      <p:ext uri="{BB962C8B-B14F-4D97-AF65-F5344CB8AC3E}">
        <p14:creationId xmlns:p14="http://schemas.microsoft.com/office/powerpoint/2010/main" val="1348237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7D312B9-74BD-4D79-854C-5941E36AF885}" type="datetime1">
              <a:rPr lang="en-US" smtClean="0"/>
              <a:t>4/29/2022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F42D4F6-3501-4806-BB4D-063DA7781940}"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FE94F55-AD05-46DC-9D77-C58F84FB6F04}" type="datetime1">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42D4F6-3501-4806-BB4D-063DA778194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F744043-620F-4DE9-8853-D7EAA2DA21E4}" type="datetime1">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42D4F6-3501-4806-BB4D-063DA778194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ACE73C6A-F0F0-4AC7-BF52-7BA003E7C88F}" type="datetime1">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42D4F6-3501-4806-BB4D-063DA7781940}"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73D9315-28E8-4941-A28E-059A895836B6}" type="datetime1">
              <a:rPr lang="en-US" smtClean="0"/>
              <a:t>4/29/2022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F42D4F6-3501-4806-BB4D-063DA778194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CB191E8A-AB06-45F7-AF79-ABF1BC5E7C5B}" type="datetime1">
              <a:rPr lang="en-US" smtClean="0"/>
              <a:t>4/29/2022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42D4F6-3501-4806-BB4D-063DA7781940}"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3D6180DB-6FA9-453D-BACD-0698236E01C9}" type="datetime1">
              <a:rPr lang="en-US" smtClean="0"/>
              <a:t>4/29/2022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42D4F6-3501-4806-BB4D-063DA7781940}"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4005304-706D-4F7D-83A0-D153CBA3CCA5}" type="datetime1">
              <a:rPr lang="en-US" smtClean="0"/>
              <a:t>4/29/2022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42D4F6-3501-4806-BB4D-063DA778194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1ECA5D-1D16-4633-A159-37EFED7D7310}" type="datetime1">
              <a:rPr lang="en-US" smtClean="0"/>
              <a:t>4/29/2022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42D4F6-3501-4806-BB4D-063DA778194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79867C6-66F6-4D0A-8BA0-2ED521692AB0}" type="datetime1">
              <a:rPr lang="en-US" smtClean="0"/>
              <a:t>4/29/2022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42D4F6-3501-4806-BB4D-063DA7781940}"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E1AEF81-6678-41A3-A5B8-3F5A4A8112A1}" type="datetime1">
              <a:rPr lang="en-US" smtClean="0"/>
              <a:t>4/29/2022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F42D4F6-3501-4806-BB4D-063DA7781940}"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FFDAA62-BD46-433B-B567-B9E7B36AC5D5}" type="datetime1">
              <a:rPr lang="en-US" smtClean="0"/>
              <a:t>4/29/2022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F42D4F6-3501-4806-BB4D-063DA778194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858000" cy="2286000"/>
          </a:xfrm>
        </p:spPr>
        <p:txBody>
          <a:bodyPr>
            <a:normAutofit lnSpcReduction="10000"/>
          </a:bodyPr>
          <a:lstStyle/>
          <a:p>
            <a:pPr algn="r"/>
            <a:r>
              <a:rPr lang="en-IN" b="1" dirty="0">
                <a:solidFill>
                  <a:schemeClr val="tx1"/>
                </a:solidFill>
              </a:rPr>
              <a:t>By:- </a:t>
            </a:r>
          </a:p>
          <a:p>
            <a:pPr algn="r"/>
            <a:r>
              <a:rPr lang="en-IN" b="1" dirty="0" err="1">
                <a:solidFill>
                  <a:schemeClr val="tx1"/>
                </a:solidFill>
              </a:rPr>
              <a:t>Dr.</a:t>
            </a:r>
            <a:r>
              <a:rPr lang="en-IN" b="1" dirty="0">
                <a:solidFill>
                  <a:schemeClr val="tx1"/>
                </a:solidFill>
              </a:rPr>
              <a:t> </a:t>
            </a:r>
            <a:r>
              <a:rPr lang="en-IN" b="1" dirty="0" err="1">
                <a:solidFill>
                  <a:schemeClr val="tx1"/>
                </a:solidFill>
              </a:rPr>
              <a:t>Nisheet</a:t>
            </a:r>
            <a:r>
              <a:rPr lang="en-IN" b="1" dirty="0">
                <a:solidFill>
                  <a:schemeClr val="tx1"/>
                </a:solidFill>
              </a:rPr>
              <a:t> Patel</a:t>
            </a:r>
          </a:p>
          <a:p>
            <a:pPr algn="r"/>
            <a:r>
              <a:rPr lang="en-IN" b="1" dirty="0">
                <a:solidFill>
                  <a:schemeClr val="tx1"/>
                </a:solidFill>
              </a:rPr>
              <a:t>Assistant Professor</a:t>
            </a:r>
          </a:p>
          <a:p>
            <a:pPr algn="r"/>
            <a:r>
              <a:rPr lang="en-IN" b="1" dirty="0">
                <a:solidFill>
                  <a:schemeClr val="tx1"/>
                </a:solidFill>
              </a:rPr>
              <a:t>Department of Psychiatry</a:t>
            </a:r>
          </a:p>
          <a:p>
            <a:pPr algn="r"/>
            <a:r>
              <a:rPr lang="en-IN" b="1" dirty="0">
                <a:solidFill>
                  <a:schemeClr val="tx1"/>
                </a:solidFill>
              </a:rPr>
              <a:t>SBKS MI &amp; RC</a:t>
            </a:r>
          </a:p>
          <a:p>
            <a:endParaRPr lang="en-US" dirty="0"/>
          </a:p>
          <a:p>
            <a:endParaRPr lang="en-US" dirty="0"/>
          </a:p>
        </p:txBody>
      </p:sp>
      <p:sp>
        <p:nvSpPr>
          <p:cNvPr id="2" name="Title 1"/>
          <p:cNvSpPr>
            <a:spLocks noGrp="1"/>
          </p:cNvSpPr>
          <p:nvPr>
            <p:ph type="ctrTitle"/>
          </p:nvPr>
        </p:nvSpPr>
        <p:spPr>
          <a:xfrm>
            <a:off x="457200" y="1143000"/>
            <a:ext cx="8001000" cy="2209801"/>
          </a:xfrm>
        </p:spPr>
        <p:txBody>
          <a:bodyPr>
            <a:noAutofit/>
          </a:bodyPr>
          <a:lstStyle/>
          <a:p>
            <a:r>
              <a:rPr lang="en-US" sz="5200" b="1" u="sng" dirty="0"/>
              <a:t>Transcultural Psychiatry</a:t>
            </a:r>
          </a:p>
        </p:txBody>
      </p:sp>
      <p:sp>
        <p:nvSpPr>
          <p:cNvPr id="4" name="Slide Number Placeholder 3"/>
          <p:cNvSpPr>
            <a:spLocks noGrp="1"/>
          </p:cNvSpPr>
          <p:nvPr>
            <p:ph type="sldNum" sz="quarter" idx="12"/>
          </p:nvPr>
        </p:nvSpPr>
        <p:spPr/>
        <p:txBody>
          <a:bodyPr/>
          <a:lstStyle/>
          <a:p>
            <a:fld id="{EF42D4F6-3501-4806-BB4D-063DA7781940}" type="slidenum">
              <a:rPr lang="en-US" smtClean="0"/>
              <a:t>1</a:t>
            </a:fld>
            <a:endParaRPr lang="en-US"/>
          </a:p>
        </p:txBody>
      </p:sp>
    </p:spTree>
    <p:extLst>
      <p:ext uri="{BB962C8B-B14F-4D97-AF65-F5344CB8AC3E}">
        <p14:creationId xmlns:p14="http://schemas.microsoft.com/office/powerpoint/2010/main" val="932469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Difficulties may arise when there are conceptual differences in the explanatory model of illness between clinician, patient, family, and community.</a:t>
            </a:r>
          </a:p>
        </p:txBody>
      </p:sp>
      <p:sp>
        <p:nvSpPr>
          <p:cNvPr id="3" name="Content Placeholder 2"/>
          <p:cNvSpPr>
            <a:spLocks noGrp="1"/>
          </p:cNvSpPr>
          <p:nvPr>
            <p:ph sz="quarter" idx="1"/>
          </p:nvPr>
        </p:nvSpPr>
        <p:spPr>
          <a:xfrm>
            <a:off x="510363" y="1662800"/>
            <a:ext cx="3657600" cy="4419600"/>
          </a:xfrm>
        </p:spPr>
        <p:txBody>
          <a:bodyPr>
            <a:noAutofit/>
          </a:bodyPr>
          <a:lstStyle/>
          <a:p>
            <a:r>
              <a:rPr lang="en-US" sz="1800" dirty="0"/>
              <a:t>Conflicts between the </a:t>
            </a:r>
            <a:r>
              <a:rPr lang="en-US" sz="1800" u="sng" dirty="0"/>
              <a:t>patient’s and the clinician’s </a:t>
            </a:r>
            <a:r>
              <a:rPr lang="en-US" sz="1800" dirty="0"/>
              <a:t>explanatory models may lead to</a:t>
            </a:r>
          </a:p>
          <a:p>
            <a:pPr marL="0" indent="0">
              <a:buNone/>
            </a:pPr>
            <a:endParaRPr lang="en-US" sz="1800" dirty="0"/>
          </a:p>
          <a:p>
            <a:pPr marL="0" indent="0">
              <a:buNone/>
            </a:pPr>
            <a:endParaRPr lang="en-US" sz="1800" dirty="0"/>
          </a:p>
          <a:p>
            <a:r>
              <a:rPr lang="en-US" sz="1800" dirty="0"/>
              <a:t>Conflicts between the </a:t>
            </a:r>
            <a:r>
              <a:rPr lang="en-US" sz="1800" u="sng" dirty="0"/>
              <a:t>patient’s and the family’s </a:t>
            </a:r>
            <a:r>
              <a:rPr lang="en-US" sz="1800" dirty="0"/>
              <a:t>explanatory models of illness may result in</a:t>
            </a:r>
          </a:p>
          <a:p>
            <a:endParaRPr lang="en-US" sz="1800" dirty="0"/>
          </a:p>
          <a:p>
            <a:pPr marL="0" indent="0">
              <a:buNone/>
            </a:pPr>
            <a:endParaRPr lang="en-US" sz="1800" dirty="0"/>
          </a:p>
          <a:p>
            <a:r>
              <a:rPr lang="en-US" sz="1800" dirty="0"/>
              <a:t>Conflicts between the </a:t>
            </a:r>
            <a:r>
              <a:rPr lang="en-US" sz="1800" u="sng" dirty="0"/>
              <a:t>patient’s and the community’s </a:t>
            </a:r>
            <a:r>
              <a:rPr lang="en-US" sz="1800" dirty="0"/>
              <a:t>explanatory models could lead to</a:t>
            </a:r>
          </a:p>
        </p:txBody>
      </p:sp>
      <p:sp>
        <p:nvSpPr>
          <p:cNvPr id="4" name="TextBox 3"/>
          <p:cNvSpPr txBox="1"/>
          <p:nvPr/>
        </p:nvSpPr>
        <p:spPr>
          <a:xfrm>
            <a:off x="5029200" y="1610443"/>
            <a:ext cx="3733800" cy="4524315"/>
          </a:xfrm>
          <a:prstGeom prst="rect">
            <a:avLst/>
          </a:prstGeom>
          <a:noFill/>
        </p:spPr>
        <p:txBody>
          <a:bodyPr wrap="square" rtlCol="0">
            <a:spAutoFit/>
          </a:bodyPr>
          <a:lstStyle/>
          <a:p>
            <a:r>
              <a:rPr lang="en-US" dirty="0"/>
              <a:t>diminished rapport or treatment noncompliance.</a:t>
            </a:r>
          </a:p>
          <a:p>
            <a:endParaRPr lang="en-US" dirty="0"/>
          </a:p>
          <a:p>
            <a:endParaRPr lang="en-US" dirty="0"/>
          </a:p>
          <a:p>
            <a:endParaRPr lang="en-US" dirty="0"/>
          </a:p>
          <a:p>
            <a:endParaRPr lang="en-US" dirty="0"/>
          </a:p>
          <a:p>
            <a:r>
              <a:rPr lang="en-US" dirty="0"/>
              <a:t>lack of support from the family and family discord.</a:t>
            </a:r>
          </a:p>
          <a:p>
            <a:endParaRPr lang="en-US" dirty="0"/>
          </a:p>
          <a:p>
            <a:endParaRPr lang="en-US" dirty="0"/>
          </a:p>
          <a:p>
            <a:endParaRPr lang="en-US" dirty="0"/>
          </a:p>
          <a:p>
            <a:endParaRPr lang="en-US" dirty="0"/>
          </a:p>
          <a:p>
            <a:r>
              <a:rPr lang="en-US" dirty="0"/>
              <a:t>social isolation and stigmatization of the patient.</a:t>
            </a:r>
          </a:p>
          <a:p>
            <a:endParaRPr lang="en-US" dirty="0"/>
          </a:p>
          <a:p>
            <a:endParaRPr lang="en-US" dirty="0"/>
          </a:p>
        </p:txBody>
      </p:sp>
      <p:sp>
        <p:nvSpPr>
          <p:cNvPr id="5" name="Right Arrow 4"/>
          <p:cNvSpPr/>
          <p:nvPr/>
        </p:nvSpPr>
        <p:spPr>
          <a:xfrm>
            <a:off x="4191000" y="1828800"/>
            <a:ext cx="838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4191000" y="3429000"/>
            <a:ext cx="838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4191000" y="5029200"/>
            <a:ext cx="838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600200" y="6324600"/>
            <a:ext cx="7315200" cy="553998"/>
          </a:xfrm>
          <a:prstGeom prst="rect">
            <a:avLst/>
          </a:prstGeom>
          <a:noFill/>
        </p:spPr>
        <p:txBody>
          <a:bodyPr wrap="square" rtlCol="0">
            <a:spAutoFit/>
          </a:bodyPr>
          <a:lstStyle/>
          <a:p>
            <a:pPr lvl="0" algn="r">
              <a:spcBef>
                <a:spcPct val="20000"/>
              </a:spcBef>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a:p>
            <a:endParaRPr lang="en-US" dirty="0"/>
          </a:p>
        </p:txBody>
      </p:sp>
      <p:sp>
        <p:nvSpPr>
          <p:cNvPr id="9" name="Slide Number Placeholder 8"/>
          <p:cNvSpPr>
            <a:spLocks noGrp="1"/>
          </p:cNvSpPr>
          <p:nvPr>
            <p:ph type="sldNum" sz="quarter" idx="12"/>
          </p:nvPr>
        </p:nvSpPr>
        <p:spPr/>
        <p:txBody>
          <a:bodyPr/>
          <a:lstStyle/>
          <a:p>
            <a:fld id="{EF42D4F6-3501-4806-BB4D-063DA7781940}" type="slidenum">
              <a:rPr lang="en-US" smtClean="0"/>
              <a:t>10</a:t>
            </a:fld>
            <a:endParaRPr lang="en-US"/>
          </a:p>
        </p:txBody>
      </p:sp>
    </p:spTree>
    <p:extLst>
      <p:ext uri="{BB962C8B-B14F-4D97-AF65-F5344CB8AC3E}">
        <p14:creationId xmlns:p14="http://schemas.microsoft.com/office/powerpoint/2010/main" val="691768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Explanatory models of illness:</a:t>
            </a:r>
          </a:p>
        </p:txBody>
      </p:sp>
      <p:sp>
        <p:nvSpPr>
          <p:cNvPr id="3" name="Content Placeholder 2"/>
          <p:cNvSpPr>
            <a:spLocks noGrp="1"/>
          </p:cNvSpPr>
          <p:nvPr>
            <p:ph sz="quarter" idx="1"/>
          </p:nvPr>
        </p:nvSpPr>
        <p:spPr>
          <a:xfrm>
            <a:off x="914400" y="1447800"/>
            <a:ext cx="7772400" cy="5029200"/>
          </a:xfrm>
        </p:spPr>
        <p:txBody>
          <a:bodyPr>
            <a:normAutofit fontScale="92500" lnSpcReduction="10000"/>
          </a:bodyPr>
          <a:lstStyle/>
          <a:p>
            <a:pPr marL="571500" indent="-571500">
              <a:buFont typeface="+mj-lt"/>
              <a:buAutoNum type="romanUcPeriod"/>
            </a:pPr>
            <a:r>
              <a:rPr lang="en-US" dirty="0"/>
              <a:t>The </a:t>
            </a:r>
            <a:r>
              <a:rPr lang="en-US" b="1" dirty="0">
                <a:solidFill>
                  <a:srgbClr val="FF0000"/>
                </a:solidFill>
              </a:rPr>
              <a:t>moral model</a:t>
            </a:r>
            <a:r>
              <a:rPr lang="en-US" dirty="0"/>
              <a:t> implies that the patient’s illness is caused by a moral defect such as selfishness or moral weakness.</a:t>
            </a:r>
          </a:p>
          <a:p>
            <a:pPr marL="571500" indent="-571500">
              <a:buFont typeface="+mj-lt"/>
              <a:buAutoNum type="romanUcPeriod"/>
            </a:pPr>
            <a:r>
              <a:rPr lang="en-US" dirty="0"/>
              <a:t>The </a:t>
            </a:r>
            <a:r>
              <a:rPr lang="en-US" b="1" dirty="0">
                <a:solidFill>
                  <a:srgbClr val="FF0000"/>
                </a:solidFill>
              </a:rPr>
              <a:t>religious model </a:t>
            </a:r>
            <a:r>
              <a:rPr lang="en-US" dirty="0"/>
              <a:t>suggests that the patient is being punished for a religious failing or transgression.</a:t>
            </a:r>
          </a:p>
          <a:p>
            <a:pPr marL="571500" indent="-571500">
              <a:buFont typeface="+mj-lt"/>
              <a:buAutoNum type="romanUcPeriod"/>
            </a:pPr>
            <a:r>
              <a:rPr lang="en-US" dirty="0"/>
              <a:t>The </a:t>
            </a:r>
            <a:r>
              <a:rPr lang="en-US" b="1" dirty="0">
                <a:solidFill>
                  <a:srgbClr val="FF0000"/>
                </a:solidFill>
              </a:rPr>
              <a:t>magical or supernatural explanatory model </a:t>
            </a:r>
            <a:r>
              <a:rPr lang="en-US" dirty="0"/>
              <a:t>may involve attributions of sorcery or witchcraft as being the cause of the symptoms.</a:t>
            </a:r>
          </a:p>
          <a:p>
            <a:pPr marL="571500" indent="-571500">
              <a:buFont typeface="+mj-lt"/>
              <a:buAutoNum type="romanUcPeriod"/>
            </a:pPr>
            <a:r>
              <a:rPr lang="en-US" dirty="0"/>
              <a:t>The </a:t>
            </a:r>
            <a:r>
              <a:rPr lang="en-US" b="1" dirty="0">
                <a:solidFill>
                  <a:srgbClr val="FF0000"/>
                </a:solidFill>
              </a:rPr>
              <a:t>medical model </a:t>
            </a:r>
            <a:r>
              <a:rPr lang="en-US" dirty="0"/>
              <a:t>attributes the patient’s illness primarily to a biological etiology.</a:t>
            </a:r>
          </a:p>
          <a:p>
            <a:pPr marL="571500" indent="-571500">
              <a:buFont typeface="+mj-lt"/>
              <a:buAutoNum type="romanUcPeriod"/>
            </a:pPr>
            <a:r>
              <a:rPr lang="en-US" dirty="0"/>
              <a:t>The </a:t>
            </a:r>
            <a:r>
              <a:rPr lang="en-US" b="1" dirty="0">
                <a:solidFill>
                  <a:srgbClr val="FF0000"/>
                </a:solidFill>
              </a:rPr>
              <a:t>psychosocial model </a:t>
            </a:r>
            <a:r>
              <a:rPr lang="en-US" dirty="0"/>
              <a:t>infers that overwhelming psychosocial stressors cause or are primary contributors to the illness.</a:t>
            </a:r>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p:txBody>
      </p:sp>
      <p:sp>
        <p:nvSpPr>
          <p:cNvPr id="4" name="Slide Number Placeholder 3"/>
          <p:cNvSpPr>
            <a:spLocks noGrp="1"/>
          </p:cNvSpPr>
          <p:nvPr>
            <p:ph type="sldNum" sz="quarter" idx="12"/>
          </p:nvPr>
        </p:nvSpPr>
        <p:spPr/>
        <p:txBody>
          <a:bodyPr/>
          <a:lstStyle/>
          <a:p>
            <a:fld id="{EF42D4F6-3501-4806-BB4D-063DA7781940}" type="slidenum">
              <a:rPr lang="en-US" smtClean="0"/>
              <a:t>11</a:t>
            </a:fld>
            <a:endParaRPr lang="en-US"/>
          </a:p>
        </p:txBody>
      </p:sp>
    </p:spTree>
    <p:extLst>
      <p:ext uri="{BB962C8B-B14F-4D97-AF65-F5344CB8AC3E}">
        <p14:creationId xmlns:p14="http://schemas.microsoft.com/office/powerpoint/2010/main" val="2106901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u="sng" dirty="0"/>
              <a:t>Psychosocial Stressors and Cultural Features of Vulnerability and Resilience</a:t>
            </a:r>
          </a:p>
        </p:txBody>
      </p:sp>
      <p:sp>
        <p:nvSpPr>
          <p:cNvPr id="3" name="Content Placeholder 2"/>
          <p:cNvSpPr>
            <a:spLocks noGrp="1"/>
          </p:cNvSpPr>
          <p:nvPr>
            <p:ph sz="quarter" idx="1"/>
          </p:nvPr>
        </p:nvSpPr>
        <p:spPr>
          <a:xfrm>
            <a:off x="914400" y="1447800"/>
            <a:ext cx="7772400" cy="5181600"/>
          </a:xfrm>
        </p:spPr>
        <p:txBody>
          <a:bodyPr>
            <a:normAutofit/>
          </a:bodyPr>
          <a:lstStyle/>
          <a:p>
            <a:pPr marL="0" indent="0">
              <a:buNone/>
            </a:pPr>
            <a:r>
              <a:rPr lang="en-US" dirty="0"/>
              <a:t>Assessing the patient’s psychosocial environment and level of functioning needs an understanding of the patient’s:</a:t>
            </a:r>
          </a:p>
          <a:p>
            <a:pPr marL="514350" indent="-514350">
              <a:buFont typeface="+mj-lt"/>
              <a:buAutoNum type="arabicPeriod"/>
            </a:pPr>
            <a:r>
              <a:rPr lang="en-US" dirty="0"/>
              <a:t>family dynamics</a:t>
            </a:r>
          </a:p>
          <a:p>
            <a:pPr marL="514350" indent="-514350">
              <a:buFont typeface="+mj-lt"/>
              <a:buAutoNum type="arabicPeriod"/>
            </a:pPr>
            <a:r>
              <a:rPr lang="en-US" dirty="0"/>
              <a:t>social networks</a:t>
            </a:r>
          </a:p>
          <a:p>
            <a:pPr marL="514350" indent="-514350">
              <a:buFont typeface="+mj-lt"/>
              <a:buAutoNum type="arabicPeriod"/>
            </a:pPr>
            <a:r>
              <a:rPr lang="en-US" dirty="0"/>
              <a:t>religion in its cultural context</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p:txBody>
      </p:sp>
      <p:sp>
        <p:nvSpPr>
          <p:cNvPr id="4" name="Slide Number Placeholder 3"/>
          <p:cNvSpPr>
            <a:spLocks noGrp="1"/>
          </p:cNvSpPr>
          <p:nvPr>
            <p:ph type="sldNum" sz="quarter" idx="12"/>
          </p:nvPr>
        </p:nvSpPr>
        <p:spPr/>
        <p:txBody>
          <a:bodyPr/>
          <a:lstStyle/>
          <a:p>
            <a:fld id="{EF42D4F6-3501-4806-BB4D-063DA7781940}" type="slidenum">
              <a:rPr lang="en-US" smtClean="0"/>
              <a:t>12</a:t>
            </a:fld>
            <a:endParaRPr lang="en-US"/>
          </a:p>
        </p:txBody>
      </p:sp>
    </p:spTree>
    <p:extLst>
      <p:ext uri="{BB962C8B-B14F-4D97-AF65-F5344CB8AC3E}">
        <p14:creationId xmlns:p14="http://schemas.microsoft.com/office/powerpoint/2010/main" val="3908801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960438"/>
          </a:xfrm>
        </p:spPr>
        <p:txBody>
          <a:bodyPr/>
          <a:lstStyle/>
          <a:p>
            <a:r>
              <a:rPr lang="en-US" dirty="0"/>
              <a:t>For immigrants and refugees</a:t>
            </a:r>
          </a:p>
        </p:txBody>
      </p:sp>
      <p:sp>
        <p:nvSpPr>
          <p:cNvPr id="3" name="Content Placeholder 2"/>
          <p:cNvSpPr>
            <a:spLocks noGrp="1"/>
          </p:cNvSpPr>
          <p:nvPr>
            <p:ph sz="quarter" idx="1"/>
          </p:nvPr>
        </p:nvSpPr>
        <p:spPr>
          <a:xfrm>
            <a:off x="914400" y="1143000"/>
            <a:ext cx="7772400" cy="5410200"/>
          </a:xfrm>
        </p:spPr>
        <p:txBody>
          <a:bodyPr>
            <a:normAutofit lnSpcReduction="10000"/>
          </a:bodyPr>
          <a:lstStyle/>
          <a:p>
            <a:r>
              <a:rPr lang="en-US" dirty="0"/>
              <a:t>Openness of the host society</a:t>
            </a:r>
          </a:p>
          <a:p>
            <a:r>
              <a:rPr lang="en-US" dirty="0"/>
              <a:t>For example, older immigrants may experience familial and communal role reversals and erosion of self-esteem in situations in which the older generation becomes dependent on the younger generation, due to the younger members greater language fluency and conceptual ability to deal with the institutions of the host culture, such as hospitals and government agencies.</a:t>
            </a:r>
          </a:p>
          <a:p>
            <a:r>
              <a:rPr lang="en-US" dirty="0"/>
              <a:t>Conversely, feelings of </a:t>
            </a:r>
            <a:r>
              <a:rPr lang="en-US" u="sng" dirty="0"/>
              <a:t>alienation</a:t>
            </a:r>
            <a:r>
              <a:rPr lang="en-US" dirty="0"/>
              <a:t> may occur when young people in immigrant families feel cut off from their heritage and from the usual association of wisdom and experience with parents and other adults of their cultural group. </a:t>
            </a:r>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p:txBody>
      </p:sp>
      <p:sp>
        <p:nvSpPr>
          <p:cNvPr id="4" name="Slide Number Placeholder 3"/>
          <p:cNvSpPr>
            <a:spLocks noGrp="1"/>
          </p:cNvSpPr>
          <p:nvPr>
            <p:ph type="sldNum" sz="quarter" idx="12"/>
          </p:nvPr>
        </p:nvSpPr>
        <p:spPr/>
        <p:txBody>
          <a:bodyPr/>
          <a:lstStyle/>
          <a:p>
            <a:fld id="{EF42D4F6-3501-4806-BB4D-063DA7781940}" type="slidenum">
              <a:rPr lang="en-US" smtClean="0"/>
              <a:t>13</a:t>
            </a:fld>
            <a:endParaRPr lang="en-US"/>
          </a:p>
        </p:txBody>
      </p:sp>
    </p:spTree>
    <p:extLst>
      <p:ext uri="{BB962C8B-B14F-4D97-AF65-F5344CB8AC3E}">
        <p14:creationId xmlns:p14="http://schemas.microsoft.com/office/powerpoint/2010/main" val="3009595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u="sng" dirty="0"/>
              <a:t>Cultural Features of the Relationship between the Individual and the Clinician</a:t>
            </a:r>
          </a:p>
        </p:txBody>
      </p:sp>
      <p:sp>
        <p:nvSpPr>
          <p:cNvPr id="3" name="Content Placeholder 2"/>
          <p:cNvSpPr>
            <a:spLocks noGrp="1"/>
          </p:cNvSpPr>
          <p:nvPr>
            <p:ph sz="quarter" idx="1"/>
          </p:nvPr>
        </p:nvSpPr>
        <p:spPr>
          <a:xfrm>
            <a:off x="914400" y="1676400"/>
            <a:ext cx="7772400" cy="4572000"/>
          </a:xfrm>
        </p:spPr>
        <p:txBody>
          <a:bodyPr>
            <a:normAutofit/>
          </a:bodyPr>
          <a:lstStyle/>
          <a:p>
            <a:r>
              <a:rPr lang="en-US" dirty="0"/>
              <a:t>The cultural identity of the clinician and of the mental health team has an impact on patient care as it influences diagnosis and treatment.</a:t>
            </a:r>
          </a:p>
          <a:p>
            <a:r>
              <a:rPr lang="en-US" dirty="0"/>
              <a:t>Unacknowledged differences between the clinician’s and the patient’s cultural identity can result in assessment and treatment that is unintentionally biased and stressful for all.</a:t>
            </a:r>
          </a:p>
          <a:p>
            <a:endParaRPr lang="en-US" dirty="0"/>
          </a:p>
          <a:p>
            <a:endParaRPr lang="en-US" dirty="0"/>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p:txBody>
      </p:sp>
      <p:sp>
        <p:nvSpPr>
          <p:cNvPr id="4" name="Slide Number Placeholder 3"/>
          <p:cNvSpPr>
            <a:spLocks noGrp="1"/>
          </p:cNvSpPr>
          <p:nvPr>
            <p:ph type="sldNum" sz="quarter" idx="12"/>
          </p:nvPr>
        </p:nvSpPr>
        <p:spPr/>
        <p:txBody>
          <a:bodyPr/>
          <a:lstStyle/>
          <a:p>
            <a:fld id="{EF42D4F6-3501-4806-BB4D-063DA7781940}" type="slidenum">
              <a:rPr lang="en-US" smtClean="0"/>
              <a:t>14</a:t>
            </a:fld>
            <a:endParaRPr lang="en-US"/>
          </a:p>
        </p:txBody>
      </p:sp>
    </p:spTree>
    <p:extLst>
      <p:ext uri="{BB962C8B-B14F-4D97-AF65-F5344CB8AC3E}">
        <p14:creationId xmlns:p14="http://schemas.microsoft.com/office/powerpoint/2010/main" val="1119911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914400" y="1447800"/>
            <a:ext cx="7772400" cy="5029200"/>
          </a:xfrm>
        </p:spPr>
        <p:txBody>
          <a:bodyPr>
            <a:normAutofit fontScale="92500" lnSpcReduction="10000"/>
          </a:bodyPr>
          <a:lstStyle/>
          <a:p>
            <a:r>
              <a:rPr lang="en-US" dirty="0"/>
              <a:t>Culture influences transference and countertransference in the clinical relationship between people seeking psychiatric care and their treating clinicians.</a:t>
            </a:r>
          </a:p>
          <a:p>
            <a:r>
              <a:rPr lang="en-US" dirty="0"/>
              <a:t>Transference relationships </a:t>
            </a:r>
            <a:r>
              <a:rPr lang="en-US" sz="3500" dirty="0"/>
              <a:t>and</a:t>
            </a:r>
            <a:r>
              <a:rPr lang="en-US" dirty="0"/>
              <a:t> dynamics are affected when the patient and clinician have different cultural background characteristics.</a:t>
            </a:r>
          </a:p>
          <a:p>
            <a:r>
              <a:rPr lang="en-US" dirty="0"/>
              <a:t>When the patient and clinician are of </a:t>
            </a:r>
            <a:r>
              <a:rPr lang="en-US" u="sng" dirty="0"/>
              <a:t>different genders</a:t>
            </a:r>
            <a:r>
              <a:rPr lang="en-US" dirty="0"/>
              <a:t>, culturally ingrained role assumptions may pose difficulties.</a:t>
            </a:r>
          </a:p>
          <a:p>
            <a:pPr marL="0" lvl="0" indent="0" algn="r">
              <a:spcBef>
                <a:spcPct val="20000"/>
              </a:spcBef>
              <a:buClrTx/>
              <a:buSzTx/>
              <a:buNone/>
            </a:pPr>
            <a:endParaRPr lang="en-US" sz="1200" dirty="0">
              <a:solidFill>
                <a:prstClr val="black"/>
              </a:solidFill>
              <a:latin typeface="Calibri"/>
            </a:endParaRPr>
          </a:p>
          <a:p>
            <a:endParaRPr lang="en-US" dirty="0"/>
          </a:p>
          <a:p>
            <a:endParaRPr lang="en-US" dirty="0"/>
          </a:p>
          <a:p>
            <a:endParaRPr lang="en-US" dirty="0"/>
          </a:p>
          <a:p>
            <a:endParaRPr lang="en-US" dirty="0"/>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15</a:t>
            </a:fld>
            <a:endParaRPr lang="en-US"/>
          </a:p>
        </p:txBody>
      </p:sp>
    </p:spTree>
    <p:extLst>
      <p:ext uri="{BB962C8B-B14F-4D97-AF65-F5344CB8AC3E}">
        <p14:creationId xmlns:p14="http://schemas.microsoft.com/office/powerpoint/2010/main" val="292977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Overall Cultural Assessment</a:t>
            </a:r>
          </a:p>
        </p:txBody>
      </p:sp>
      <p:sp>
        <p:nvSpPr>
          <p:cNvPr id="3" name="Content Placeholder 2"/>
          <p:cNvSpPr>
            <a:spLocks noGrp="1"/>
          </p:cNvSpPr>
          <p:nvPr>
            <p:ph sz="quarter" idx="1"/>
          </p:nvPr>
        </p:nvSpPr>
        <p:spPr>
          <a:xfrm>
            <a:off x="914400" y="1447800"/>
            <a:ext cx="7772400" cy="5029200"/>
          </a:xfrm>
        </p:spPr>
        <p:txBody>
          <a:bodyPr>
            <a:normAutofit/>
          </a:bodyPr>
          <a:lstStyle/>
          <a:p>
            <a:r>
              <a:rPr lang="en-US" dirty="0"/>
              <a:t>In making a psychiatric diagnosis, the clinician should take into account principles of cultural relativism.</a:t>
            </a:r>
          </a:p>
          <a:p>
            <a:r>
              <a:rPr lang="en-US" dirty="0"/>
              <a:t>Diagnostic dilemmas may arise in patients of diverse cultural backgrounds. Some of these dilemmas may include </a:t>
            </a:r>
          </a:p>
          <a:p>
            <a:pPr marL="514350" indent="-514350">
              <a:buFont typeface="+mj-lt"/>
              <a:buAutoNum type="arabicPeriod"/>
            </a:pPr>
            <a:r>
              <a:rPr lang="en-US" dirty="0"/>
              <a:t>problems in judging distortion from reality,</a:t>
            </a:r>
          </a:p>
          <a:p>
            <a:pPr marL="514350" indent="-514350">
              <a:buFont typeface="+mj-lt"/>
              <a:buAutoNum type="arabicPeriod"/>
            </a:pPr>
            <a:r>
              <a:rPr lang="en-US" dirty="0"/>
              <a:t>problems in assessing unfamiliar behaviors,</a:t>
            </a:r>
          </a:p>
          <a:p>
            <a:pPr marL="514350" indent="-514350">
              <a:buFont typeface="+mj-lt"/>
              <a:buAutoNum type="arabicPeriod"/>
            </a:pPr>
            <a:r>
              <a:rPr lang="en-US" dirty="0"/>
              <a:t>problems in distinguishing pathological from normal cultural behavior.</a:t>
            </a:r>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16</a:t>
            </a:fld>
            <a:endParaRPr lang="en-US"/>
          </a:p>
        </p:txBody>
      </p:sp>
    </p:spTree>
    <p:extLst>
      <p:ext uri="{BB962C8B-B14F-4D97-AF65-F5344CB8AC3E}">
        <p14:creationId xmlns:p14="http://schemas.microsoft.com/office/powerpoint/2010/main" val="3934712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Cultural Formulation Interview</a:t>
            </a:r>
          </a:p>
        </p:txBody>
      </p:sp>
      <p:sp>
        <p:nvSpPr>
          <p:cNvPr id="3" name="Content Placeholder 2"/>
          <p:cNvSpPr>
            <a:spLocks noGrp="1"/>
          </p:cNvSpPr>
          <p:nvPr>
            <p:ph sz="quarter" idx="1"/>
          </p:nvPr>
        </p:nvSpPr>
        <p:spPr>
          <a:xfrm>
            <a:off x="914400" y="1447800"/>
            <a:ext cx="7772400" cy="5257800"/>
          </a:xfrm>
        </p:spPr>
        <p:txBody>
          <a:bodyPr>
            <a:normAutofit/>
          </a:bodyPr>
          <a:lstStyle/>
          <a:p>
            <a:r>
              <a:rPr lang="en-US" dirty="0"/>
              <a:t>The CFI is a semi structured interview that includes explicit instructions to the interviewer.</a:t>
            </a:r>
          </a:p>
          <a:p>
            <a:r>
              <a:rPr lang="en-US" dirty="0"/>
              <a:t>It uses a person-centered approach to conduct a cultural assessment by eliciting information from the patient about his or her views and those of others in their family and social network, and thereby avoids stereotyping about the way that patients interpret their illness experience.</a:t>
            </a:r>
          </a:p>
          <a:p>
            <a:endParaRPr lang="en-US" dirty="0"/>
          </a:p>
          <a:p>
            <a:endParaRPr lang="en-US" dirty="0"/>
          </a:p>
          <a:p>
            <a:endParaRPr lang="en-US" dirty="0"/>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17</a:t>
            </a:fld>
            <a:endParaRPr lang="en-US"/>
          </a:p>
        </p:txBody>
      </p:sp>
    </p:spTree>
    <p:extLst>
      <p:ext uri="{BB962C8B-B14F-4D97-AF65-F5344CB8AC3E}">
        <p14:creationId xmlns:p14="http://schemas.microsoft.com/office/powerpoint/2010/main" val="771201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143000"/>
          </a:xfrm>
        </p:spPr>
        <p:txBody>
          <a:bodyPr>
            <a:normAutofit/>
          </a:bodyPr>
          <a:lstStyle/>
          <a:p>
            <a:r>
              <a:rPr lang="en-US" dirty="0"/>
              <a:t>The CFI is especially useful when:</a:t>
            </a:r>
          </a:p>
        </p:txBody>
      </p:sp>
      <p:sp>
        <p:nvSpPr>
          <p:cNvPr id="3" name="Content Placeholder 2"/>
          <p:cNvSpPr>
            <a:spLocks noGrp="1"/>
          </p:cNvSpPr>
          <p:nvPr>
            <p:ph sz="quarter" idx="1"/>
          </p:nvPr>
        </p:nvSpPr>
        <p:spPr>
          <a:xfrm>
            <a:off x="914400" y="1447800"/>
            <a:ext cx="7772400" cy="5638800"/>
          </a:xfrm>
        </p:spPr>
        <p:txBody>
          <a:bodyPr>
            <a:normAutofit/>
          </a:bodyPr>
          <a:lstStyle/>
          <a:p>
            <a:pPr marL="514350" indent="-514350">
              <a:buFont typeface="+mj-lt"/>
              <a:buAutoNum type="arabicParenR"/>
            </a:pPr>
            <a:r>
              <a:rPr lang="en-US" dirty="0"/>
              <a:t>There are significant differences in the cultural, religious, or socioeconomic background of clinician and patient;</a:t>
            </a:r>
          </a:p>
          <a:p>
            <a:pPr marL="514350" indent="-514350">
              <a:buFont typeface="+mj-lt"/>
              <a:buAutoNum type="arabicParenR"/>
            </a:pPr>
            <a:r>
              <a:rPr lang="en-US" dirty="0"/>
              <a:t>There is uncertainty about culturally distinctive symptoms, their meaning and significance to the patient and their relationship with existing, conventional diagnostic criteria;</a:t>
            </a:r>
          </a:p>
          <a:p>
            <a:pPr marL="514350" indent="-514350">
              <a:buFont typeface="+mj-lt"/>
              <a:buAutoNum type="arabicParenR"/>
            </a:pPr>
            <a:r>
              <a:rPr lang="en-US" dirty="0"/>
              <a:t>There is difficulty judging illness severity or extent of impairment;</a:t>
            </a:r>
          </a:p>
          <a:p>
            <a:pPr marL="514350" indent="-514350">
              <a:buFont typeface="+mj-lt"/>
              <a:buAutoNum type="arabicParenR"/>
            </a:pPr>
            <a:r>
              <a:rPr lang="en-US" dirty="0"/>
              <a:t>There is disagreement between patient and clinician about the recommended course of treatment;</a:t>
            </a:r>
          </a:p>
          <a:p>
            <a:pPr marL="514350" indent="-514350">
              <a:buFont typeface="+mj-lt"/>
              <a:buAutoNum type="arabicParenR"/>
            </a:pPr>
            <a:r>
              <a:rPr lang="en-US" dirty="0"/>
              <a:t>There are concerns about the patient’s acceptance, engagement, and adherence to recommended treatment.</a:t>
            </a:r>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p:txBody>
      </p:sp>
      <p:sp>
        <p:nvSpPr>
          <p:cNvPr id="4" name="Slide Number Placeholder 3"/>
          <p:cNvSpPr>
            <a:spLocks noGrp="1"/>
          </p:cNvSpPr>
          <p:nvPr>
            <p:ph type="sldNum" sz="quarter" idx="12"/>
          </p:nvPr>
        </p:nvSpPr>
        <p:spPr/>
        <p:txBody>
          <a:bodyPr/>
          <a:lstStyle/>
          <a:p>
            <a:fld id="{EF42D4F6-3501-4806-BB4D-063DA7781940}" type="slidenum">
              <a:rPr lang="en-US" smtClean="0"/>
              <a:t>18</a:t>
            </a:fld>
            <a:endParaRPr lang="en-US"/>
          </a:p>
        </p:txBody>
      </p:sp>
    </p:spTree>
    <p:extLst>
      <p:ext uri="{BB962C8B-B14F-4D97-AF65-F5344CB8AC3E}">
        <p14:creationId xmlns:p14="http://schemas.microsoft.com/office/powerpoint/2010/main" val="37283534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CFI comprises four sections:</a:t>
            </a:r>
          </a:p>
        </p:txBody>
      </p:sp>
      <p:sp>
        <p:nvSpPr>
          <p:cNvPr id="3" name="Content Placeholder 2"/>
          <p:cNvSpPr>
            <a:spLocks noGrp="1"/>
          </p:cNvSpPr>
          <p:nvPr>
            <p:ph sz="quarter" idx="1"/>
          </p:nvPr>
        </p:nvSpPr>
        <p:spPr>
          <a:xfrm>
            <a:off x="762000" y="1600200"/>
            <a:ext cx="7772400" cy="4572000"/>
          </a:xfrm>
        </p:spPr>
        <p:txBody>
          <a:bodyPr>
            <a:normAutofit fontScale="92500" lnSpcReduction="20000"/>
          </a:bodyPr>
          <a:lstStyle/>
          <a:p>
            <a:pPr marL="514350" indent="-514350">
              <a:buAutoNum type="arabicParenBoth"/>
            </a:pPr>
            <a:r>
              <a:rPr lang="en-US" dirty="0"/>
              <a:t>Cultural definition of the presenting problem </a:t>
            </a:r>
          </a:p>
          <a:p>
            <a:pPr marL="514350" indent="-514350">
              <a:buAutoNum type="arabicParenBoth"/>
            </a:pPr>
            <a:r>
              <a:rPr lang="en-US" dirty="0"/>
              <a:t>Cultural perceptions of cause, context, and support available</a:t>
            </a:r>
          </a:p>
          <a:p>
            <a:pPr marL="514350" indent="-514350">
              <a:buAutoNum type="arabicParenBoth"/>
            </a:pPr>
            <a:r>
              <a:rPr lang="en-US" dirty="0"/>
              <a:t>The role of cultural identity </a:t>
            </a:r>
          </a:p>
          <a:p>
            <a:pPr marL="514350" indent="-514350">
              <a:buAutoNum type="arabicParenBoth"/>
            </a:pPr>
            <a:r>
              <a:rPr lang="en-US" dirty="0"/>
              <a:t>Cultural factors affecting coping and health seeking practices, including misunderstandings in the clinician–patient relationship</a:t>
            </a:r>
          </a:p>
          <a:p>
            <a:pPr marL="514350" indent="-514350">
              <a:buAutoNum type="arabicParenBoth"/>
            </a:pPr>
            <a:endParaRPr lang="en-US" dirty="0"/>
          </a:p>
          <a:p>
            <a:pPr marL="0" indent="0">
              <a:buNone/>
            </a:pPr>
            <a:r>
              <a:rPr lang="en-US" dirty="0"/>
              <a:t> The CFI also includes an informant version that can be used to supplement information from the core CFI or when the patient is unable to provide sufficient information.</a:t>
            </a:r>
          </a:p>
          <a:p>
            <a:pPr marL="0" indent="0">
              <a:buNone/>
            </a:pPr>
            <a:endParaRPr lang="en-US" dirty="0"/>
          </a:p>
          <a:p>
            <a:pPr marL="514350" indent="-514350">
              <a:buAutoNum type="arabicParenBoth"/>
            </a:pPr>
            <a:endParaRPr lang="en-US" dirty="0"/>
          </a:p>
          <a:p>
            <a:pPr marL="514350" indent="-514350">
              <a:buAutoNum type="arabicParenBoth"/>
            </a:pPr>
            <a:endParaRPr lang="en-US" dirty="0"/>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p:txBody>
      </p:sp>
      <p:sp>
        <p:nvSpPr>
          <p:cNvPr id="4" name="Slide Number Placeholder 3"/>
          <p:cNvSpPr>
            <a:spLocks noGrp="1"/>
          </p:cNvSpPr>
          <p:nvPr>
            <p:ph type="sldNum" sz="quarter" idx="12"/>
          </p:nvPr>
        </p:nvSpPr>
        <p:spPr/>
        <p:txBody>
          <a:bodyPr/>
          <a:lstStyle/>
          <a:p>
            <a:fld id="{EF42D4F6-3501-4806-BB4D-063DA7781940}" type="slidenum">
              <a:rPr lang="en-US" smtClean="0"/>
              <a:t>19</a:t>
            </a:fld>
            <a:endParaRPr lang="en-US"/>
          </a:p>
        </p:txBody>
      </p:sp>
    </p:spTree>
    <p:extLst>
      <p:ext uri="{BB962C8B-B14F-4D97-AF65-F5344CB8AC3E}">
        <p14:creationId xmlns:p14="http://schemas.microsoft.com/office/powerpoint/2010/main" val="2720707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772400" cy="1295400"/>
          </a:xfrm>
        </p:spPr>
        <p:txBody>
          <a:bodyPr>
            <a:normAutofit/>
          </a:bodyPr>
          <a:lstStyle/>
          <a:p>
            <a:r>
              <a:rPr lang="en-US" dirty="0"/>
              <a:t>What is culture??</a:t>
            </a:r>
          </a:p>
        </p:txBody>
      </p:sp>
      <p:sp>
        <p:nvSpPr>
          <p:cNvPr id="3" name="Content Placeholder 2"/>
          <p:cNvSpPr>
            <a:spLocks noGrp="1"/>
          </p:cNvSpPr>
          <p:nvPr>
            <p:ph sz="quarter" idx="1"/>
          </p:nvPr>
        </p:nvSpPr>
        <p:spPr>
          <a:xfrm>
            <a:off x="1143000" y="2057400"/>
            <a:ext cx="6400800" cy="3886200"/>
          </a:xfrm>
        </p:spPr>
        <p:txBody>
          <a:bodyPr/>
          <a:lstStyle/>
          <a:p>
            <a:r>
              <a:rPr lang="en-US" dirty="0">
                <a:cs typeface="Andalus" pitchFamily="18" charset="-78"/>
              </a:rPr>
              <a:t>Culture is defined as a set of meanings, norms, beliefs, values, and behavior patterns shared by a group of people.</a:t>
            </a:r>
          </a:p>
          <a:p>
            <a:r>
              <a:rPr lang="en-US" dirty="0">
                <a:cs typeface="Andalus" pitchFamily="18" charset="-78"/>
              </a:rPr>
              <a:t>These values include social relationships, language, nonverbal expression of thoughts and emotions, moral and religious beliefs, rituals, technology, and economic beliefs and practices, among other items.</a:t>
            </a:r>
          </a:p>
        </p:txBody>
      </p:sp>
      <p:sp>
        <p:nvSpPr>
          <p:cNvPr id="4" name="TextBox 3"/>
          <p:cNvSpPr txBox="1"/>
          <p:nvPr/>
        </p:nvSpPr>
        <p:spPr>
          <a:xfrm>
            <a:off x="1752600" y="6294750"/>
            <a:ext cx="7086600" cy="276999"/>
          </a:xfrm>
          <a:prstGeom prst="rect">
            <a:avLst/>
          </a:prstGeom>
          <a:noFill/>
        </p:spPr>
        <p:txBody>
          <a:bodyPr wrap="square" rtlCol="0">
            <a:spAutoFit/>
          </a:bodyPr>
          <a:lstStyle/>
          <a:p>
            <a:pPr lvl="0" algn="r">
              <a:spcBef>
                <a:spcPct val="20000"/>
              </a:spcBef>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p:txBody>
      </p:sp>
      <p:sp>
        <p:nvSpPr>
          <p:cNvPr id="5" name="Slide Number Placeholder 4"/>
          <p:cNvSpPr>
            <a:spLocks noGrp="1"/>
          </p:cNvSpPr>
          <p:nvPr>
            <p:ph type="sldNum" sz="quarter" idx="12"/>
          </p:nvPr>
        </p:nvSpPr>
        <p:spPr/>
        <p:txBody>
          <a:bodyPr/>
          <a:lstStyle/>
          <a:p>
            <a:fld id="{EF42D4F6-3501-4806-BB4D-063DA7781940}" type="slidenum">
              <a:rPr lang="en-US" smtClean="0"/>
              <a:t>2</a:t>
            </a:fld>
            <a:endParaRPr lang="en-US"/>
          </a:p>
        </p:txBody>
      </p:sp>
    </p:spTree>
    <p:extLst>
      <p:ext uri="{BB962C8B-B14F-4D97-AF65-F5344CB8AC3E}">
        <p14:creationId xmlns:p14="http://schemas.microsoft.com/office/powerpoint/2010/main" val="2829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object 2"/>
          <p:cNvGrpSpPr/>
          <p:nvPr/>
        </p:nvGrpSpPr>
        <p:grpSpPr>
          <a:xfrm>
            <a:off x="23726" y="206674"/>
            <a:ext cx="8935953" cy="730885"/>
            <a:chOff x="383774" y="0"/>
            <a:chExt cx="9237980" cy="1035685"/>
          </a:xfrm>
        </p:grpSpPr>
        <p:sp>
          <p:nvSpPr>
            <p:cNvPr id="6" name="object 3"/>
            <p:cNvSpPr/>
            <p:nvPr/>
          </p:nvSpPr>
          <p:spPr>
            <a:xfrm>
              <a:off x="397767" y="0"/>
              <a:ext cx="9210040" cy="1007744"/>
            </a:xfrm>
            <a:custGeom>
              <a:avLst/>
              <a:gdLst/>
              <a:ahLst/>
              <a:cxnLst/>
              <a:rect l="l" t="t" r="r" b="b"/>
              <a:pathLst>
                <a:path w="9210040" h="1007744">
                  <a:moveTo>
                    <a:pt x="9041603" y="1007531"/>
                  </a:moveTo>
                  <a:lnTo>
                    <a:pt x="167924" y="1007531"/>
                  </a:lnTo>
                  <a:lnTo>
                    <a:pt x="123283" y="1001533"/>
                  </a:lnTo>
                  <a:lnTo>
                    <a:pt x="83170" y="984604"/>
                  </a:lnTo>
                  <a:lnTo>
                    <a:pt x="49184" y="958347"/>
                  </a:lnTo>
                  <a:lnTo>
                    <a:pt x="22926" y="924361"/>
                  </a:lnTo>
                  <a:lnTo>
                    <a:pt x="5998" y="884247"/>
                  </a:lnTo>
                  <a:lnTo>
                    <a:pt x="0" y="839606"/>
                  </a:lnTo>
                  <a:lnTo>
                    <a:pt x="0" y="167924"/>
                  </a:lnTo>
                  <a:lnTo>
                    <a:pt x="5998" y="123283"/>
                  </a:lnTo>
                  <a:lnTo>
                    <a:pt x="22926" y="83170"/>
                  </a:lnTo>
                  <a:lnTo>
                    <a:pt x="49184" y="49184"/>
                  </a:lnTo>
                  <a:lnTo>
                    <a:pt x="83170" y="22926"/>
                  </a:lnTo>
                  <a:lnTo>
                    <a:pt x="123283" y="5998"/>
                  </a:lnTo>
                  <a:lnTo>
                    <a:pt x="167924" y="0"/>
                  </a:lnTo>
                  <a:lnTo>
                    <a:pt x="9041603" y="0"/>
                  </a:lnTo>
                  <a:lnTo>
                    <a:pt x="9086247" y="5998"/>
                  </a:lnTo>
                  <a:lnTo>
                    <a:pt x="9126363" y="22926"/>
                  </a:lnTo>
                  <a:lnTo>
                    <a:pt x="9160352" y="49184"/>
                  </a:lnTo>
                  <a:lnTo>
                    <a:pt x="9186611" y="83170"/>
                  </a:lnTo>
                  <a:lnTo>
                    <a:pt x="9203540" y="123283"/>
                  </a:lnTo>
                  <a:lnTo>
                    <a:pt x="9209539" y="167924"/>
                  </a:lnTo>
                  <a:lnTo>
                    <a:pt x="9209539" y="839606"/>
                  </a:lnTo>
                  <a:lnTo>
                    <a:pt x="9203540" y="884247"/>
                  </a:lnTo>
                  <a:lnTo>
                    <a:pt x="9186611" y="924361"/>
                  </a:lnTo>
                  <a:lnTo>
                    <a:pt x="9160352" y="958347"/>
                  </a:lnTo>
                  <a:lnTo>
                    <a:pt x="9126363" y="984604"/>
                  </a:lnTo>
                  <a:lnTo>
                    <a:pt x="9086247" y="1001533"/>
                  </a:lnTo>
                  <a:lnTo>
                    <a:pt x="9041603" y="1007531"/>
                  </a:lnTo>
                  <a:close/>
                </a:path>
              </a:pathLst>
            </a:custGeom>
            <a:solidFill>
              <a:srgbClr val="702FA0"/>
            </a:solidFill>
          </p:spPr>
          <p:txBody>
            <a:bodyPr wrap="square" lIns="0" tIns="0" rIns="0" bIns="0" rtlCol="0"/>
            <a:lstStyle/>
            <a:p>
              <a:endParaRPr/>
            </a:p>
          </p:txBody>
        </p:sp>
        <p:sp>
          <p:nvSpPr>
            <p:cNvPr id="7" name="object 4"/>
            <p:cNvSpPr/>
            <p:nvPr/>
          </p:nvSpPr>
          <p:spPr>
            <a:xfrm>
              <a:off x="397767" y="0"/>
              <a:ext cx="9210040" cy="1007744"/>
            </a:xfrm>
            <a:custGeom>
              <a:avLst/>
              <a:gdLst/>
              <a:ahLst/>
              <a:cxnLst/>
              <a:rect l="l" t="t" r="r" b="b"/>
              <a:pathLst>
                <a:path w="9210040" h="1007744">
                  <a:moveTo>
                    <a:pt x="0" y="167924"/>
                  </a:moveTo>
                  <a:lnTo>
                    <a:pt x="5998" y="123283"/>
                  </a:lnTo>
                  <a:lnTo>
                    <a:pt x="22926" y="83170"/>
                  </a:lnTo>
                  <a:lnTo>
                    <a:pt x="49184" y="49184"/>
                  </a:lnTo>
                  <a:lnTo>
                    <a:pt x="83170" y="22926"/>
                  </a:lnTo>
                  <a:lnTo>
                    <a:pt x="123283" y="5998"/>
                  </a:lnTo>
                  <a:lnTo>
                    <a:pt x="167924" y="0"/>
                  </a:lnTo>
                  <a:lnTo>
                    <a:pt x="9041603" y="0"/>
                  </a:lnTo>
                  <a:lnTo>
                    <a:pt x="9086247" y="5998"/>
                  </a:lnTo>
                  <a:lnTo>
                    <a:pt x="9126363" y="22926"/>
                  </a:lnTo>
                  <a:lnTo>
                    <a:pt x="9160352" y="49184"/>
                  </a:lnTo>
                  <a:lnTo>
                    <a:pt x="9186611" y="83170"/>
                  </a:lnTo>
                  <a:lnTo>
                    <a:pt x="9203540" y="123283"/>
                  </a:lnTo>
                  <a:lnTo>
                    <a:pt x="9209539" y="167924"/>
                  </a:lnTo>
                  <a:lnTo>
                    <a:pt x="9209539" y="839606"/>
                  </a:lnTo>
                  <a:lnTo>
                    <a:pt x="9203540" y="884247"/>
                  </a:lnTo>
                  <a:lnTo>
                    <a:pt x="9186611" y="924361"/>
                  </a:lnTo>
                  <a:lnTo>
                    <a:pt x="9160352" y="958347"/>
                  </a:lnTo>
                  <a:lnTo>
                    <a:pt x="9126363" y="984604"/>
                  </a:lnTo>
                  <a:lnTo>
                    <a:pt x="9086247" y="1001533"/>
                  </a:lnTo>
                  <a:lnTo>
                    <a:pt x="9041603" y="1007531"/>
                  </a:lnTo>
                  <a:lnTo>
                    <a:pt x="167924" y="1007531"/>
                  </a:lnTo>
                  <a:lnTo>
                    <a:pt x="123283" y="1001533"/>
                  </a:lnTo>
                  <a:lnTo>
                    <a:pt x="83170" y="984604"/>
                  </a:lnTo>
                  <a:lnTo>
                    <a:pt x="49184" y="958347"/>
                  </a:lnTo>
                  <a:lnTo>
                    <a:pt x="22926" y="924361"/>
                  </a:lnTo>
                  <a:lnTo>
                    <a:pt x="5998" y="884247"/>
                  </a:lnTo>
                  <a:lnTo>
                    <a:pt x="0" y="839606"/>
                  </a:lnTo>
                  <a:lnTo>
                    <a:pt x="0" y="167924"/>
                  </a:lnTo>
                  <a:close/>
                </a:path>
              </a:pathLst>
            </a:custGeom>
            <a:ln w="27986">
              <a:solidFill>
                <a:srgbClr val="385D89"/>
              </a:solidFill>
            </a:ln>
          </p:spPr>
          <p:txBody>
            <a:bodyPr wrap="square" lIns="0" tIns="0" rIns="0" bIns="0" rtlCol="0"/>
            <a:lstStyle/>
            <a:p>
              <a:endParaRPr/>
            </a:p>
          </p:txBody>
        </p:sp>
      </p:grpSp>
      <p:sp>
        <p:nvSpPr>
          <p:cNvPr id="8" name="object 5"/>
          <p:cNvSpPr txBox="1">
            <a:spLocks/>
          </p:cNvSpPr>
          <p:nvPr/>
        </p:nvSpPr>
        <p:spPr>
          <a:xfrm>
            <a:off x="152400" y="314290"/>
            <a:ext cx="8538845" cy="495934"/>
          </a:xfrm>
          <a:prstGeom prst="rect">
            <a:avLst/>
          </a:prstGeom>
        </p:spPr>
        <p:txBody>
          <a:bodyPr vert="horz" wrap="square" lIns="0" tIns="17145" rIns="0" bIns="0" rtlCol="0">
            <a:sp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marL="12700">
              <a:spcBef>
                <a:spcPts val="135"/>
              </a:spcBef>
            </a:pPr>
            <a:r>
              <a:rPr lang="en-US" sz="3050" dirty="0">
                <a:solidFill>
                  <a:srgbClr val="FFFFFF"/>
                </a:solidFill>
              </a:rPr>
              <a:t>Acculturation, </a:t>
            </a:r>
            <a:r>
              <a:rPr lang="en-US" sz="3050" spc="-10" dirty="0">
                <a:solidFill>
                  <a:srgbClr val="FFFFFF"/>
                </a:solidFill>
              </a:rPr>
              <a:t>and </a:t>
            </a:r>
            <a:r>
              <a:rPr lang="en-US" sz="3050" spc="5" dirty="0">
                <a:solidFill>
                  <a:srgbClr val="FFFFFF"/>
                </a:solidFill>
              </a:rPr>
              <a:t>acculturative</a:t>
            </a:r>
            <a:r>
              <a:rPr lang="en-US" sz="3050" spc="225" dirty="0">
                <a:solidFill>
                  <a:srgbClr val="FFFFFF"/>
                </a:solidFill>
              </a:rPr>
              <a:t> </a:t>
            </a:r>
            <a:r>
              <a:rPr lang="en-US" sz="3050" spc="-15" dirty="0">
                <a:solidFill>
                  <a:srgbClr val="FFFFFF"/>
                </a:solidFill>
              </a:rPr>
              <a:t>stress.</a:t>
            </a:r>
            <a:endParaRPr lang="en-US" sz="3050" dirty="0"/>
          </a:p>
        </p:txBody>
      </p:sp>
      <p:grpSp>
        <p:nvGrpSpPr>
          <p:cNvPr id="9" name="object 6"/>
          <p:cNvGrpSpPr/>
          <p:nvPr/>
        </p:nvGrpSpPr>
        <p:grpSpPr>
          <a:xfrm>
            <a:off x="152400" y="1087977"/>
            <a:ext cx="8793788" cy="5389023"/>
            <a:chOff x="-9760" y="1087977"/>
            <a:chExt cx="10103485" cy="6482715"/>
          </a:xfrm>
        </p:grpSpPr>
        <p:sp>
          <p:nvSpPr>
            <p:cNvPr id="10" name="object 7"/>
            <p:cNvSpPr/>
            <p:nvPr/>
          </p:nvSpPr>
          <p:spPr>
            <a:xfrm>
              <a:off x="4233" y="1101971"/>
              <a:ext cx="10075545" cy="6454775"/>
            </a:xfrm>
            <a:custGeom>
              <a:avLst/>
              <a:gdLst/>
              <a:ahLst/>
              <a:cxnLst/>
              <a:rect l="l" t="t" r="r" b="b"/>
              <a:pathLst>
                <a:path w="10075545" h="6454775">
                  <a:moveTo>
                    <a:pt x="8999538" y="6454513"/>
                  </a:moveTo>
                  <a:lnTo>
                    <a:pt x="1075775" y="6454513"/>
                  </a:lnTo>
                  <a:lnTo>
                    <a:pt x="1027855" y="6453465"/>
                  </a:lnTo>
                  <a:lnTo>
                    <a:pt x="980473" y="6450350"/>
                  </a:lnTo>
                  <a:lnTo>
                    <a:pt x="933671" y="6445211"/>
                  </a:lnTo>
                  <a:lnTo>
                    <a:pt x="887493" y="6438092"/>
                  </a:lnTo>
                  <a:lnTo>
                    <a:pt x="841983" y="6429038"/>
                  </a:lnTo>
                  <a:lnTo>
                    <a:pt x="797185" y="6418091"/>
                  </a:lnTo>
                  <a:lnTo>
                    <a:pt x="753142" y="6405295"/>
                  </a:lnTo>
                  <a:lnTo>
                    <a:pt x="709899" y="6390695"/>
                  </a:lnTo>
                  <a:lnTo>
                    <a:pt x="667498" y="6374334"/>
                  </a:lnTo>
                  <a:lnTo>
                    <a:pt x="625983" y="6356255"/>
                  </a:lnTo>
                  <a:lnTo>
                    <a:pt x="585399" y="6336503"/>
                  </a:lnTo>
                  <a:lnTo>
                    <a:pt x="545790" y="6315121"/>
                  </a:lnTo>
                  <a:lnTo>
                    <a:pt x="507197" y="6292152"/>
                  </a:lnTo>
                  <a:lnTo>
                    <a:pt x="469667" y="6267641"/>
                  </a:lnTo>
                  <a:lnTo>
                    <a:pt x="433241" y="6241632"/>
                  </a:lnTo>
                  <a:lnTo>
                    <a:pt x="397965" y="6214167"/>
                  </a:lnTo>
                  <a:lnTo>
                    <a:pt x="363881" y="6185291"/>
                  </a:lnTo>
                  <a:lnTo>
                    <a:pt x="331033" y="6155048"/>
                  </a:lnTo>
                  <a:lnTo>
                    <a:pt x="299466" y="6123481"/>
                  </a:lnTo>
                  <a:lnTo>
                    <a:pt x="269222" y="6090633"/>
                  </a:lnTo>
                  <a:lnTo>
                    <a:pt x="240346" y="6056550"/>
                  </a:lnTo>
                  <a:lnTo>
                    <a:pt x="212881" y="6021273"/>
                  </a:lnTo>
                  <a:lnTo>
                    <a:pt x="186872" y="5984848"/>
                  </a:lnTo>
                  <a:lnTo>
                    <a:pt x="162361" y="5947318"/>
                  </a:lnTo>
                  <a:lnTo>
                    <a:pt x="139392" y="5908726"/>
                  </a:lnTo>
                  <a:lnTo>
                    <a:pt x="118010" y="5869117"/>
                  </a:lnTo>
                  <a:lnTo>
                    <a:pt x="98258" y="5828533"/>
                  </a:lnTo>
                  <a:lnTo>
                    <a:pt x="80179" y="5787019"/>
                  </a:lnTo>
                  <a:lnTo>
                    <a:pt x="63817" y="5744619"/>
                  </a:lnTo>
                  <a:lnTo>
                    <a:pt x="49217" y="5701376"/>
                  </a:lnTo>
                  <a:lnTo>
                    <a:pt x="36422" y="5657334"/>
                  </a:lnTo>
                  <a:lnTo>
                    <a:pt x="25475" y="5612536"/>
                  </a:lnTo>
                  <a:lnTo>
                    <a:pt x="16420" y="5567027"/>
                  </a:lnTo>
                  <a:lnTo>
                    <a:pt x="9302" y="5520850"/>
                  </a:lnTo>
                  <a:lnTo>
                    <a:pt x="4163" y="5474049"/>
                  </a:lnTo>
                  <a:lnTo>
                    <a:pt x="1048" y="5426668"/>
                  </a:lnTo>
                  <a:lnTo>
                    <a:pt x="0" y="5378749"/>
                  </a:lnTo>
                  <a:lnTo>
                    <a:pt x="0" y="1075775"/>
                  </a:lnTo>
                  <a:lnTo>
                    <a:pt x="1048" y="1027855"/>
                  </a:lnTo>
                  <a:lnTo>
                    <a:pt x="4163" y="980473"/>
                  </a:lnTo>
                  <a:lnTo>
                    <a:pt x="9302" y="933671"/>
                  </a:lnTo>
                  <a:lnTo>
                    <a:pt x="16420" y="887493"/>
                  </a:lnTo>
                  <a:lnTo>
                    <a:pt x="25475" y="841983"/>
                  </a:lnTo>
                  <a:lnTo>
                    <a:pt x="36422" y="797185"/>
                  </a:lnTo>
                  <a:lnTo>
                    <a:pt x="49217" y="753142"/>
                  </a:lnTo>
                  <a:lnTo>
                    <a:pt x="63817" y="709899"/>
                  </a:lnTo>
                  <a:lnTo>
                    <a:pt x="80179" y="667498"/>
                  </a:lnTo>
                  <a:lnTo>
                    <a:pt x="98258" y="625983"/>
                  </a:lnTo>
                  <a:lnTo>
                    <a:pt x="118010" y="585399"/>
                  </a:lnTo>
                  <a:lnTo>
                    <a:pt x="139392" y="545790"/>
                  </a:lnTo>
                  <a:lnTo>
                    <a:pt x="162361" y="507197"/>
                  </a:lnTo>
                  <a:lnTo>
                    <a:pt x="186872" y="469667"/>
                  </a:lnTo>
                  <a:lnTo>
                    <a:pt x="212881" y="433241"/>
                  </a:lnTo>
                  <a:lnTo>
                    <a:pt x="240346" y="397965"/>
                  </a:lnTo>
                  <a:lnTo>
                    <a:pt x="269222" y="363881"/>
                  </a:lnTo>
                  <a:lnTo>
                    <a:pt x="299466" y="331033"/>
                  </a:lnTo>
                  <a:lnTo>
                    <a:pt x="331033" y="299466"/>
                  </a:lnTo>
                  <a:lnTo>
                    <a:pt x="363881" y="269222"/>
                  </a:lnTo>
                  <a:lnTo>
                    <a:pt x="397965" y="240346"/>
                  </a:lnTo>
                  <a:lnTo>
                    <a:pt x="433241" y="212881"/>
                  </a:lnTo>
                  <a:lnTo>
                    <a:pt x="469667" y="186872"/>
                  </a:lnTo>
                  <a:lnTo>
                    <a:pt x="507197" y="162361"/>
                  </a:lnTo>
                  <a:lnTo>
                    <a:pt x="545790" y="139392"/>
                  </a:lnTo>
                  <a:lnTo>
                    <a:pt x="585399" y="118010"/>
                  </a:lnTo>
                  <a:lnTo>
                    <a:pt x="625983" y="98258"/>
                  </a:lnTo>
                  <a:lnTo>
                    <a:pt x="667498" y="80179"/>
                  </a:lnTo>
                  <a:lnTo>
                    <a:pt x="709899" y="63817"/>
                  </a:lnTo>
                  <a:lnTo>
                    <a:pt x="753142" y="49217"/>
                  </a:lnTo>
                  <a:lnTo>
                    <a:pt x="797185" y="36422"/>
                  </a:lnTo>
                  <a:lnTo>
                    <a:pt x="841983" y="25475"/>
                  </a:lnTo>
                  <a:lnTo>
                    <a:pt x="887493" y="16420"/>
                  </a:lnTo>
                  <a:lnTo>
                    <a:pt x="933671" y="9302"/>
                  </a:lnTo>
                  <a:lnTo>
                    <a:pt x="980473" y="4163"/>
                  </a:lnTo>
                  <a:lnTo>
                    <a:pt x="1027855" y="1048"/>
                  </a:lnTo>
                  <a:lnTo>
                    <a:pt x="1075775" y="0"/>
                  </a:lnTo>
                  <a:lnTo>
                    <a:pt x="8999538" y="0"/>
                  </a:lnTo>
                  <a:lnTo>
                    <a:pt x="9047458" y="1048"/>
                  </a:lnTo>
                  <a:lnTo>
                    <a:pt x="9094840" y="4163"/>
                  </a:lnTo>
                  <a:lnTo>
                    <a:pt x="9141642" y="9302"/>
                  </a:lnTo>
                  <a:lnTo>
                    <a:pt x="9187820" y="16420"/>
                  </a:lnTo>
                  <a:lnTo>
                    <a:pt x="9233330" y="25475"/>
                  </a:lnTo>
                  <a:lnTo>
                    <a:pt x="9278129" y="36422"/>
                  </a:lnTo>
                  <a:lnTo>
                    <a:pt x="9322171" y="49217"/>
                  </a:lnTo>
                  <a:lnTo>
                    <a:pt x="9365415" y="63817"/>
                  </a:lnTo>
                  <a:lnTo>
                    <a:pt x="9407816" y="80179"/>
                  </a:lnTo>
                  <a:lnTo>
                    <a:pt x="9449331" y="98258"/>
                  </a:lnTo>
                  <a:lnTo>
                    <a:pt x="9489915" y="118010"/>
                  </a:lnTo>
                  <a:lnTo>
                    <a:pt x="9529525" y="139392"/>
                  </a:lnTo>
                  <a:lnTo>
                    <a:pt x="9568117" y="162361"/>
                  </a:lnTo>
                  <a:lnTo>
                    <a:pt x="9605648" y="186872"/>
                  </a:lnTo>
                  <a:lnTo>
                    <a:pt x="9642073" y="212881"/>
                  </a:lnTo>
                  <a:lnTo>
                    <a:pt x="9677350" y="240346"/>
                  </a:lnTo>
                  <a:lnTo>
                    <a:pt x="9711434" y="269222"/>
                  </a:lnTo>
                  <a:lnTo>
                    <a:pt x="9744282" y="299466"/>
                  </a:lnTo>
                  <a:lnTo>
                    <a:pt x="9775849" y="331033"/>
                  </a:lnTo>
                  <a:lnTo>
                    <a:pt x="9806093" y="363881"/>
                  </a:lnTo>
                  <a:lnTo>
                    <a:pt x="9834969" y="397965"/>
                  </a:lnTo>
                  <a:lnTo>
                    <a:pt x="9862434" y="433241"/>
                  </a:lnTo>
                  <a:lnTo>
                    <a:pt x="9888444" y="469667"/>
                  </a:lnTo>
                  <a:lnTo>
                    <a:pt x="9912955" y="507197"/>
                  </a:lnTo>
                  <a:lnTo>
                    <a:pt x="9935923" y="545790"/>
                  </a:lnTo>
                  <a:lnTo>
                    <a:pt x="9957305" y="585399"/>
                  </a:lnTo>
                  <a:lnTo>
                    <a:pt x="9977058" y="625983"/>
                  </a:lnTo>
                  <a:lnTo>
                    <a:pt x="9995137" y="667498"/>
                  </a:lnTo>
                  <a:lnTo>
                    <a:pt x="10011498" y="709899"/>
                  </a:lnTo>
                  <a:lnTo>
                    <a:pt x="10026098" y="753142"/>
                  </a:lnTo>
                  <a:lnTo>
                    <a:pt x="10038894" y="797185"/>
                  </a:lnTo>
                  <a:lnTo>
                    <a:pt x="10049841" y="841983"/>
                  </a:lnTo>
                  <a:lnTo>
                    <a:pt x="10058895" y="887493"/>
                  </a:lnTo>
                  <a:lnTo>
                    <a:pt x="10066014" y="933671"/>
                  </a:lnTo>
                  <a:lnTo>
                    <a:pt x="10071153" y="980473"/>
                  </a:lnTo>
                  <a:lnTo>
                    <a:pt x="10074268" y="1027855"/>
                  </a:lnTo>
                  <a:lnTo>
                    <a:pt x="10075316" y="1075775"/>
                  </a:lnTo>
                  <a:lnTo>
                    <a:pt x="10075316" y="5378749"/>
                  </a:lnTo>
                  <a:lnTo>
                    <a:pt x="10074268" y="5426668"/>
                  </a:lnTo>
                  <a:lnTo>
                    <a:pt x="10071153" y="5474049"/>
                  </a:lnTo>
                  <a:lnTo>
                    <a:pt x="10066014" y="5520850"/>
                  </a:lnTo>
                  <a:lnTo>
                    <a:pt x="10058895" y="5567027"/>
                  </a:lnTo>
                  <a:lnTo>
                    <a:pt x="10049841" y="5612536"/>
                  </a:lnTo>
                  <a:lnTo>
                    <a:pt x="10038894" y="5657334"/>
                  </a:lnTo>
                  <a:lnTo>
                    <a:pt x="10026098" y="5701376"/>
                  </a:lnTo>
                  <a:lnTo>
                    <a:pt x="10011498" y="5744619"/>
                  </a:lnTo>
                  <a:lnTo>
                    <a:pt x="9995137" y="5787019"/>
                  </a:lnTo>
                  <a:lnTo>
                    <a:pt x="9977058" y="5828533"/>
                  </a:lnTo>
                  <a:lnTo>
                    <a:pt x="9957305" y="5869117"/>
                  </a:lnTo>
                  <a:lnTo>
                    <a:pt x="9935923" y="5908726"/>
                  </a:lnTo>
                  <a:lnTo>
                    <a:pt x="9912955" y="5947318"/>
                  </a:lnTo>
                  <a:lnTo>
                    <a:pt x="9888444" y="5984848"/>
                  </a:lnTo>
                  <a:lnTo>
                    <a:pt x="9862434" y="6021273"/>
                  </a:lnTo>
                  <a:lnTo>
                    <a:pt x="9834969" y="6056550"/>
                  </a:lnTo>
                  <a:lnTo>
                    <a:pt x="9806093" y="6090633"/>
                  </a:lnTo>
                  <a:lnTo>
                    <a:pt x="9775849" y="6123481"/>
                  </a:lnTo>
                  <a:lnTo>
                    <a:pt x="9744282" y="6155048"/>
                  </a:lnTo>
                  <a:lnTo>
                    <a:pt x="9711434" y="6185291"/>
                  </a:lnTo>
                  <a:lnTo>
                    <a:pt x="9677350" y="6214167"/>
                  </a:lnTo>
                  <a:lnTo>
                    <a:pt x="9642073" y="6241632"/>
                  </a:lnTo>
                  <a:lnTo>
                    <a:pt x="9605648" y="6267641"/>
                  </a:lnTo>
                  <a:lnTo>
                    <a:pt x="9568117" y="6292152"/>
                  </a:lnTo>
                  <a:lnTo>
                    <a:pt x="9529525" y="6315121"/>
                  </a:lnTo>
                  <a:lnTo>
                    <a:pt x="9489915" y="6336503"/>
                  </a:lnTo>
                  <a:lnTo>
                    <a:pt x="9449331" y="6356255"/>
                  </a:lnTo>
                  <a:lnTo>
                    <a:pt x="9407816" y="6374334"/>
                  </a:lnTo>
                  <a:lnTo>
                    <a:pt x="9365415" y="6390695"/>
                  </a:lnTo>
                  <a:lnTo>
                    <a:pt x="9322171" y="6405295"/>
                  </a:lnTo>
                  <a:lnTo>
                    <a:pt x="9278129" y="6418091"/>
                  </a:lnTo>
                  <a:lnTo>
                    <a:pt x="9233330" y="6429038"/>
                  </a:lnTo>
                  <a:lnTo>
                    <a:pt x="9187820" y="6438092"/>
                  </a:lnTo>
                  <a:lnTo>
                    <a:pt x="9141642" y="6445211"/>
                  </a:lnTo>
                  <a:lnTo>
                    <a:pt x="9094840" y="6450350"/>
                  </a:lnTo>
                  <a:lnTo>
                    <a:pt x="9047458" y="6453465"/>
                  </a:lnTo>
                  <a:lnTo>
                    <a:pt x="8999538" y="6454513"/>
                  </a:lnTo>
                  <a:close/>
                </a:path>
              </a:pathLst>
            </a:custGeom>
            <a:solidFill>
              <a:srgbClr val="00AF50"/>
            </a:solidFill>
          </p:spPr>
          <p:txBody>
            <a:bodyPr wrap="square" lIns="0" tIns="0" rIns="0" bIns="0" rtlCol="0"/>
            <a:lstStyle/>
            <a:p>
              <a:endParaRPr/>
            </a:p>
          </p:txBody>
        </p:sp>
        <p:sp>
          <p:nvSpPr>
            <p:cNvPr id="11" name="object 8"/>
            <p:cNvSpPr/>
            <p:nvPr/>
          </p:nvSpPr>
          <p:spPr>
            <a:xfrm>
              <a:off x="4233" y="1101971"/>
              <a:ext cx="10075545" cy="6454775"/>
            </a:xfrm>
            <a:custGeom>
              <a:avLst/>
              <a:gdLst/>
              <a:ahLst/>
              <a:cxnLst/>
              <a:rect l="l" t="t" r="r" b="b"/>
              <a:pathLst>
                <a:path w="10075545" h="6454775">
                  <a:moveTo>
                    <a:pt x="0" y="1075775"/>
                  </a:moveTo>
                  <a:lnTo>
                    <a:pt x="1048" y="1027855"/>
                  </a:lnTo>
                  <a:lnTo>
                    <a:pt x="4163" y="980473"/>
                  </a:lnTo>
                  <a:lnTo>
                    <a:pt x="9302" y="933671"/>
                  </a:lnTo>
                  <a:lnTo>
                    <a:pt x="16420" y="887493"/>
                  </a:lnTo>
                  <a:lnTo>
                    <a:pt x="25475" y="841983"/>
                  </a:lnTo>
                  <a:lnTo>
                    <a:pt x="36422" y="797185"/>
                  </a:lnTo>
                  <a:lnTo>
                    <a:pt x="49217" y="753142"/>
                  </a:lnTo>
                  <a:lnTo>
                    <a:pt x="63817" y="709899"/>
                  </a:lnTo>
                  <a:lnTo>
                    <a:pt x="80179" y="667498"/>
                  </a:lnTo>
                  <a:lnTo>
                    <a:pt x="98258" y="625983"/>
                  </a:lnTo>
                  <a:lnTo>
                    <a:pt x="118010" y="585399"/>
                  </a:lnTo>
                  <a:lnTo>
                    <a:pt x="139392" y="545790"/>
                  </a:lnTo>
                  <a:lnTo>
                    <a:pt x="162361" y="507197"/>
                  </a:lnTo>
                  <a:lnTo>
                    <a:pt x="186872" y="469667"/>
                  </a:lnTo>
                  <a:lnTo>
                    <a:pt x="212881" y="433241"/>
                  </a:lnTo>
                  <a:lnTo>
                    <a:pt x="240346" y="397965"/>
                  </a:lnTo>
                  <a:lnTo>
                    <a:pt x="269222" y="363881"/>
                  </a:lnTo>
                  <a:lnTo>
                    <a:pt x="299466" y="331033"/>
                  </a:lnTo>
                  <a:lnTo>
                    <a:pt x="331033" y="299466"/>
                  </a:lnTo>
                  <a:lnTo>
                    <a:pt x="363881" y="269222"/>
                  </a:lnTo>
                  <a:lnTo>
                    <a:pt x="397965" y="240346"/>
                  </a:lnTo>
                  <a:lnTo>
                    <a:pt x="433241" y="212881"/>
                  </a:lnTo>
                  <a:lnTo>
                    <a:pt x="469667" y="186872"/>
                  </a:lnTo>
                  <a:lnTo>
                    <a:pt x="507197" y="162361"/>
                  </a:lnTo>
                  <a:lnTo>
                    <a:pt x="545790" y="139392"/>
                  </a:lnTo>
                  <a:lnTo>
                    <a:pt x="585399" y="118010"/>
                  </a:lnTo>
                  <a:lnTo>
                    <a:pt x="625983" y="98258"/>
                  </a:lnTo>
                  <a:lnTo>
                    <a:pt x="667498" y="80179"/>
                  </a:lnTo>
                  <a:lnTo>
                    <a:pt x="709899" y="63817"/>
                  </a:lnTo>
                  <a:lnTo>
                    <a:pt x="753142" y="49217"/>
                  </a:lnTo>
                  <a:lnTo>
                    <a:pt x="797185" y="36422"/>
                  </a:lnTo>
                  <a:lnTo>
                    <a:pt x="841983" y="25475"/>
                  </a:lnTo>
                  <a:lnTo>
                    <a:pt x="887493" y="16420"/>
                  </a:lnTo>
                  <a:lnTo>
                    <a:pt x="933671" y="9302"/>
                  </a:lnTo>
                  <a:lnTo>
                    <a:pt x="980473" y="4163"/>
                  </a:lnTo>
                  <a:lnTo>
                    <a:pt x="1027855" y="1048"/>
                  </a:lnTo>
                  <a:lnTo>
                    <a:pt x="1075775" y="0"/>
                  </a:lnTo>
                  <a:lnTo>
                    <a:pt x="8999538" y="0"/>
                  </a:lnTo>
                  <a:lnTo>
                    <a:pt x="9047458" y="1048"/>
                  </a:lnTo>
                  <a:lnTo>
                    <a:pt x="9094840" y="4163"/>
                  </a:lnTo>
                  <a:lnTo>
                    <a:pt x="9141642" y="9302"/>
                  </a:lnTo>
                  <a:lnTo>
                    <a:pt x="9187820" y="16420"/>
                  </a:lnTo>
                  <a:lnTo>
                    <a:pt x="9233330" y="25475"/>
                  </a:lnTo>
                  <a:lnTo>
                    <a:pt x="9278129" y="36422"/>
                  </a:lnTo>
                  <a:lnTo>
                    <a:pt x="9322171" y="49217"/>
                  </a:lnTo>
                  <a:lnTo>
                    <a:pt x="9365415" y="63817"/>
                  </a:lnTo>
                  <a:lnTo>
                    <a:pt x="9407816" y="80179"/>
                  </a:lnTo>
                  <a:lnTo>
                    <a:pt x="9449331" y="98258"/>
                  </a:lnTo>
                  <a:lnTo>
                    <a:pt x="9489915" y="118010"/>
                  </a:lnTo>
                  <a:lnTo>
                    <a:pt x="9529525" y="139392"/>
                  </a:lnTo>
                  <a:lnTo>
                    <a:pt x="9568117" y="162361"/>
                  </a:lnTo>
                  <a:lnTo>
                    <a:pt x="9605648" y="186872"/>
                  </a:lnTo>
                  <a:lnTo>
                    <a:pt x="9642073" y="212881"/>
                  </a:lnTo>
                  <a:lnTo>
                    <a:pt x="9677350" y="240346"/>
                  </a:lnTo>
                  <a:lnTo>
                    <a:pt x="9711434" y="269222"/>
                  </a:lnTo>
                  <a:lnTo>
                    <a:pt x="9744282" y="299466"/>
                  </a:lnTo>
                  <a:lnTo>
                    <a:pt x="9775849" y="331033"/>
                  </a:lnTo>
                  <a:lnTo>
                    <a:pt x="9806093" y="363881"/>
                  </a:lnTo>
                  <a:lnTo>
                    <a:pt x="9834969" y="397965"/>
                  </a:lnTo>
                  <a:lnTo>
                    <a:pt x="9862434" y="433241"/>
                  </a:lnTo>
                  <a:lnTo>
                    <a:pt x="9888444" y="469667"/>
                  </a:lnTo>
                  <a:lnTo>
                    <a:pt x="9912955" y="507197"/>
                  </a:lnTo>
                  <a:lnTo>
                    <a:pt x="9935923" y="545790"/>
                  </a:lnTo>
                  <a:lnTo>
                    <a:pt x="9957305" y="585399"/>
                  </a:lnTo>
                  <a:lnTo>
                    <a:pt x="9977058" y="625983"/>
                  </a:lnTo>
                  <a:lnTo>
                    <a:pt x="9995137" y="667498"/>
                  </a:lnTo>
                  <a:lnTo>
                    <a:pt x="10011498" y="709899"/>
                  </a:lnTo>
                  <a:lnTo>
                    <a:pt x="10026098" y="753142"/>
                  </a:lnTo>
                  <a:lnTo>
                    <a:pt x="10038894" y="797185"/>
                  </a:lnTo>
                  <a:lnTo>
                    <a:pt x="10049841" y="841983"/>
                  </a:lnTo>
                  <a:lnTo>
                    <a:pt x="10058895" y="887493"/>
                  </a:lnTo>
                  <a:lnTo>
                    <a:pt x="10066014" y="933671"/>
                  </a:lnTo>
                  <a:lnTo>
                    <a:pt x="10071153" y="980473"/>
                  </a:lnTo>
                  <a:lnTo>
                    <a:pt x="10074268" y="1027855"/>
                  </a:lnTo>
                  <a:lnTo>
                    <a:pt x="10075316" y="1075775"/>
                  </a:lnTo>
                  <a:lnTo>
                    <a:pt x="10075316" y="5378749"/>
                  </a:lnTo>
                  <a:lnTo>
                    <a:pt x="10074268" y="5426668"/>
                  </a:lnTo>
                  <a:lnTo>
                    <a:pt x="10071153" y="5474049"/>
                  </a:lnTo>
                  <a:lnTo>
                    <a:pt x="10066014" y="5520850"/>
                  </a:lnTo>
                  <a:lnTo>
                    <a:pt x="10058895" y="5567027"/>
                  </a:lnTo>
                  <a:lnTo>
                    <a:pt x="10049841" y="5612536"/>
                  </a:lnTo>
                  <a:lnTo>
                    <a:pt x="10038894" y="5657334"/>
                  </a:lnTo>
                  <a:lnTo>
                    <a:pt x="10026098" y="5701376"/>
                  </a:lnTo>
                  <a:lnTo>
                    <a:pt x="10011498" y="5744619"/>
                  </a:lnTo>
                  <a:lnTo>
                    <a:pt x="9995137" y="5787019"/>
                  </a:lnTo>
                  <a:lnTo>
                    <a:pt x="9977058" y="5828533"/>
                  </a:lnTo>
                  <a:lnTo>
                    <a:pt x="9957305" y="5869117"/>
                  </a:lnTo>
                  <a:lnTo>
                    <a:pt x="9935923" y="5908726"/>
                  </a:lnTo>
                  <a:lnTo>
                    <a:pt x="9912955" y="5947318"/>
                  </a:lnTo>
                  <a:lnTo>
                    <a:pt x="9888444" y="5984848"/>
                  </a:lnTo>
                  <a:lnTo>
                    <a:pt x="9862434" y="6021273"/>
                  </a:lnTo>
                  <a:lnTo>
                    <a:pt x="9834969" y="6056550"/>
                  </a:lnTo>
                  <a:lnTo>
                    <a:pt x="9806093" y="6090633"/>
                  </a:lnTo>
                  <a:lnTo>
                    <a:pt x="9775849" y="6123481"/>
                  </a:lnTo>
                  <a:lnTo>
                    <a:pt x="9744282" y="6155048"/>
                  </a:lnTo>
                  <a:lnTo>
                    <a:pt x="9711434" y="6185291"/>
                  </a:lnTo>
                  <a:lnTo>
                    <a:pt x="9677350" y="6214167"/>
                  </a:lnTo>
                  <a:lnTo>
                    <a:pt x="9642073" y="6241632"/>
                  </a:lnTo>
                  <a:lnTo>
                    <a:pt x="9605648" y="6267641"/>
                  </a:lnTo>
                  <a:lnTo>
                    <a:pt x="9568117" y="6292152"/>
                  </a:lnTo>
                  <a:lnTo>
                    <a:pt x="9529525" y="6315121"/>
                  </a:lnTo>
                  <a:lnTo>
                    <a:pt x="9489915" y="6336503"/>
                  </a:lnTo>
                  <a:lnTo>
                    <a:pt x="9449331" y="6356255"/>
                  </a:lnTo>
                  <a:lnTo>
                    <a:pt x="9407816" y="6374334"/>
                  </a:lnTo>
                  <a:lnTo>
                    <a:pt x="9365415" y="6390695"/>
                  </a:lnTo>
                  <a:lnTo>
                    <a:pt x="9322171" y="6405295"/>
                  </a:lnTo>
                  <a:lnTo>
                    <a:pt x="9278129" y="6418091"/>
                  </a:lnTo>
                  <a:lnTo>
                    <a:pt x="9233330" y="6429038"/>
                  </a:lnTo>
                  <a:lnTo>
                    <a:pt x="9187820" y="6438092"/>
                  </a:lnTo>
                  <a:lnTo>
                    <a:pt x="9141642" y="6445211"/>
                  </a:lnTo>
                  <a:lnTo>
                    <a:pt x="9094840" y="6450350"/>
                  </a:lnTo>
                  <a:lnTo>
                    <a:pt x="9047458" y="6453465"/>
                  </a:lnTo>
                  <a:lnTo>
                    <a:pt x="8999538" y="6454513"/>
                  </a:lnTo>
                  <a:lnTo>
                    <a:pt x="1075775" y="6454513"/>
                  </a:lnTo>
                  <a:lnTo>
                    <a:pt x="1027855" y="6453465"/>
                  </a:lnTo>
                  <a:lnTo>
                    <a:pt x="980473" y="6450350"/>
                  </a:lnTo>
                  <a:lnTo>
                    <a:pt x="933671" y="6445211"/>
                  </a:lnTo>
                  <a:lnTo>
                    <a:pt x="887493" y="6438092"/>
                  </a:lnTo>
                  <a:lnTo>
                    <a:pt x="841983" y="6429038"/>
                  </a:lnTo>
                  <a:lnTo>
                    <a:pt x="797185" y="6418091"/>
                  </a:lnTo>
                  <a:lnTo>
                    <a:pt x="753142" y="6405295"/>
                  </a:lnTo>
                  <a:lnTo>
                    <a:pt x="709899" y="6390695"/>
                  </a:lnTo>
                  <a:lnTo>
                    <a:pt x="667498" y="6374334"/>
                  </a:lnTo>
                  <a:lnTo>
                    <a:pt x="625983" y="6356255"/>
                  </a:lnTo>
                  <a:lnTo>
                    <a:pt x="585399" y="6336503"/>
                  </a:lnTo>
                  <a:lnTo>
                    <a:pt x="545790" y="6315121"/>
                  </a:lnTo>
                  <a:lnTo>
                    <a:pt x="507197" y="6292152"/>
                  </a:lnTo>
                  <a:lnTo>
                    <a:pt x="469667" y="6267641"/>
                  </a:lnTo>
                  <a:lnTo>
                    <a:pt x="433241" y="6241632"/>
                  </a:lnTo>
                  <a:lnTo>
                    <a:pt x="397965" y="6214167"/>
                  </a:lnTo>
                  <a:lnTo>
                    <a:pt x="363881" y="6185291"/>
                  </a:lnTo>
                  <a:lnTo>
                    <a:pt x="331033" y="6155048"/>
                  </a:lnTo>
                  <a:lnTo>
                    <a:pt x="299466" y="6123481"/>
                  </a:lnTo>
                  <a:lnTo>
                    <a:pt x="269222" y="6090633"/>
                  </a:lnTo>
                  <a:lnTo>
                    <a:pt x="240346" y="6056550"/>
                  </a:lnTo>
                  <a:lnTo>
                    <a:pt x="212881" y="6021273"/>
                  </a:lnTo>
                  <a:lnTo>
                    <a:pt x="186872" y="5984848"/>
                  </a:lnTo>
                  <a:lnTo>
                    <a:pt x="162361" y="5947318"/>
                  </a:lnTo>
                  <a:lnTo>
                    <a:pt x="139392" y="5908726"/>
                  </a:lnTo>
                  <a:lnTo>
                    <a:pt x="118010" y="5869117"/>
                  </a:lnTo>
                  <a:lnTo>
                    <a:pt x="98258" y="5828533"/>
                  </a:lnTo>
                  <a:lnTo>
                    <a:pt x="80179" y="5787019"/>
                  </a:lnTo>
                  <a:lnTo>
                    <a:pt x="63817" y="5744619"/>
                  </a:lnTo>
                  <a:lnTo>
                    <a:pt x="49217" y="5701376"/>
                  </a:lnTo>
                  <a:lnTo>
                    <a:pt x="36422" y="5657334"/>
                  </a:lnTo>
                  <a:lnTo>
                    <a:pt x="25475" y="5612536"/>
                  </a:lnTo>
                  <a:lnTo>
                    <a:pt x="16420" y="5567027"/>
                  </a:lnTo>
                  <a:lnTo>
                    <a:pt x="9302" y="5520850"/>
                  </a:lnTo>
                  <a:lnTo>
                    <a:pt x="4163" y="5474049"/>
                  </a:lnTo>
                  <a:lnTo>
                    <a:pt x="1048" y="5426668"/>
                  </a:lnTo>
                  <a:lnTo>
                    <a:pt x="0" y="5378749"/>
                  </a:lnTo>
                  <a:lnTo>
                    <a:pt x="0" y="1075775"/>
                  </a:lnTo>
                  <a:close/>
                </a:path>
              </a:pathLst>
            </a:custGeom>
            <a:ln w="27986">
              <a:solidFill>
                <a:srgbClr val="385D89"/>
              </a:solidFill>
            </a:ln>
          </p:spPr>
          <p:txBody>
            <a:bodyPr wrap="square" lIns="0" tIns="0" rIns="0" bIns="0" rtlCol="0"/>
            <a:lstStyle/>
            <a:p>
              <a:endParaRPr/>
            </a:p>
          </p:txBody>
        </p:sp>
      </p:grpSp>
      <p:sp>
        <p:nvSpPr>
          <p:cNvPr id="12" name="object 9"/>
          <p:cNvSpPr txBox="1"/>
          <p:nvPr/>
        </p:nvSpPr>
        <p:spPr>
          <a:xfrm>
            <a:off x="347997" y="1240145"/>
            <a:ext cx="8623000" cy="5084725"/>
          </a:xfrm>
          <a:prstGeom prst="rect">
            <a:avLst/>
          </a:prstGeom>
        </p:spPr>
        <p:txBody>
          <a:bodyPr vert="horz" wrap="square" lIns="0" tIns="34290" rIns="0" bIns="0" rtlCol="0">
            <a:spAutoFit/>
          </a:bodyPr>
          <a:lstStyle/>
          <a:p>
            <a:pPr marL="12700" marR="5080">
              <a:lnSpc>
                <a:spcPts val="3090"/>
              </a:lnSpc>
              <a:spcBef>
                <a:spcPts val="270"/>
              </a:spcBef>
            </a:pPr>
            <a:r>
              <a:rPr sz="2200" b="1" i="1" u="sng" spc="5" dirty="0">
                <a:solidFill>
                  <a:srgbClr val="FFFFFF"/>
                </a:solidFill>
                <a:latin typeface="RobotoRegular"/>
                <a:cs typeface="RobotoRegular"/>
              </a:rPr>
              <a:t>Acculturation</a:t>
            </a:r>
            <a:r>
              <a:rPr sz="2200" spc="5" dirty="0">
                <a:solidFill>
                  <a:srgbClr val="FFFFFF"/>
                </a:solidFill>
                <a:latin typeface="RobotoRegular"/>
                <a:cs typeface="RobotoRegular"/>
              </a:rPr>
              <a:t> is deﬁned </a:t>
            </a:r>
            <a:r>
              <a:rPr sz="2200" spc="-10" dirty="0">
                <a:solidFill>
                  <a:srgbClr val="FFFFFF"/>
                </a:solidFill>
                <a:latin typeface="RobotoRegular"/>
                <a:cs typeface="RobotoRegular"/>
              </a:rPr>
              <a:t>as </a:t>
            </a:r>
            <a:r>
              <a:rPr sz="2200" spc="5" dirty="0">
                <a:solidFill>
                  <a:srgbClr val="FFFFFF"/>
                </a:solidFill>
                <a:latin typeface="RobotoRegular"/>
                <a:cs typeface="RobotoRegular"/>
              </a:rPr>
              <a:t>socio-cultural </a:t>
            </a:r>
            <a:r>
              <a:rPr sz="2200" spc="-5" dirty="0">
                <a:solidFill>
                  <a:srgbClr val="FFFFFF"/>
                </a:solidFill>
                <a:latin typeface="RobotoRegular"/>
                <a:cs typeface="RobotoRegular"/>
              </a:rPr>
              <a:t>adjustment </a:t>
            </a:r>
            <a:r>
              <a:rPr sz="2200" spc="-20" dirty="0">
                <a:solidFill>
                  <a:srgbClr val="FFFFFF"/>
                </a:solidFill>
                <a:latin typeface="RobotoRegular"/>
                <a:cs typeface="RobotoRegular"/>
              </a:rPr>
              <a:t>and  </a:t>
            </a:r>
            <a:r>
              <a:rPr sz="2200" spc="5" dirty="0">
                <a:solidFill>
                  <a:srgbClr val="FFFFFF"/>
                </a:solidFill>
                <a:latin typeface="RobotoRegular"/>
                <a:cs typeface="RobotoRegular"/>
              </a:rPr>
              <a:t>acquisition </a:t>
            </a:r>
            <a:r>
              <a:rPr sz="2200" spc="10" dirty="0">
                <a:solidFill>
                  <a:srgbClr val="FFFFFF"/>
                </a:solidFill>
                <a:latin typeface="RobotoRegular"/>
                <a:cs typeface="RobotoRegular"/>
              </a:rPr>
              <a:t>of </a:t>
            </a:r>
            <a:r>
              <a:rPr sz="2200" spc="-5" dirty="0">
                <a:solidFill>
                  <a:srgbClr val="FFFFFF"/>
                </a:solidFill>
                <a:latin typeface="RobotoRegular"/>
                <a:cs typeface="RobotoRegular"/>
              </a:rPr>
              <a:t>dominant cultural </a:t>
            </a:r>
            <a:r>
              <a:rPr sz="2200" spc="-10" dirty="0">
                <a:solidFill>
                  <a:srgbClr val="FFFFFF"/>
                </a:solidFill>
                <a:latin typeface="RobotoRegular"/>
                <a:cs typeface="RobotoRegular"/>
              </a:rPr>
              <a:t>norms </a:t>
            </a:r>
            <a:r>
              <a:rPr sz="2200" spc="-30" dirty="0">
                <a:solidFill>
                  <a:srgbClr val="FFFFFF"/>
                </a:solidFill>
                <a:latin typeface="RobotoRegular"/>
                <a:cs typeface="RobotoRegular"/>
              </a:rPr>
              <a:t>by </a:t>
            </a:r>
            <a:r>
              <a:rPr sz="2200" spc="-10" dirty="0">
                <a:solidFill>
                  <a:srgbClr val="FFFFFF"/>
                </a:solidFill>
                <a:latin typeface="RobotoRegular"/>
                <a:cs typeface="RobotoRegular"/>
              </a:rPr>
              <a:t>members </a:t>
            </a:r>
            <a:r>
              <a:rPr sz="2200" spc="10" dirty="0">
                <a:solidFill>
                  <a:srgbClr val="FFFFFF"/>
                </a:solidFill>
                <a:latin typeface="RobotoRegular"/>
                <a:cs typeface="RobotoRegular"/>
              </a:rPr>
              <a:t>of </a:t>
            </a:r>
            <a:r>
              <a:rPr sz="2200" spc="-5" dirty="0">
                <a:solidFill>
                  <a:srgbClr val="FFFFFF"/>
                </a:solidFill>
                <a:latin typeface="RobotoRegular"/>
                <a:cs typeface="RobotoRegular"/>
              </a:rPr>
              <a:t>a </a:t>
            </a:r>
            <a:r>
              <a:rPr sz="2200" spc="-10" dirty="0">
                <a:solidFill>
                  <a:srgbClr val="FFFFFF"/>
                </a:solidFill>
                <a:latin typeface="RobotoRegular"/>
                <a:cs typeface="RobotoRegular"/>
              </a:rPr>
              <a:t>non-  </a:t>
            </a:r>
            <a:r>
              <a:rPr sz="2200" spc="-5" dirty="0">
                <a:solidFill>
                  <a:srgbClr val="FFFFFF"/>
                </a:solidFill>
                <a:latin typeface="RobotoRegular"/>
                <a:cs typeface="RobotoRegular"/>
              </a:rPr>
              <a:t>dominant</a:t>
            </a:r>
            <a:r>
              <a:rPr sz="2200" spc="15" dirty="0">
                <a:solidFill>
                  <a:srgbClr val="FFFFFF"/>
                </a:solidFill>
                <a:latin typeface="RobotoRegular"/>
                <a:cs typeface="RobotoRegular"/>
              </a:rPr>
              <a:t> </a:t>
            </a:r>
            <a:r>
              <a:rPr sz="2200" spc="-25" dirty="0">
                <a:solidFill>
                  <a:srgbClr val="FFFFFF"/>
                </a:solidFill>
                <a:latin typeface="RobotoRegular"/>
                <a:cs typeface="RobotoRegular"/>
              </a:rPr>
              <a:t>group.</a:t>
            </a:r>
            <a:endParaRPr sz="2200" dirty="0">
              <a:latin typeface="RobotoRegular"/>
              <a:cs typeface="RobotoRegular"/>
            </a:endParaRPr>
          </a:p>
          <a:p>
            <a:pPr>
              <a:lnSpc>
                <a:spcPct val="100000"/>
              </a:lnSpc>
              <a:spcBef>
                <a:spcPts val="10"/>
              </a:spcBef>
            </a:pPr>
            <a:endParaRPr sz="2200" dirty="0">
              <a:latin typeface="RobotoRegular"/>
              <a:cs typeface="RobotoRegular"/>
            </a:endParaRPr>
          </a:p>
          <a:p>
            <a:pPr marL="12700" marR="6350">
              <a:lnSpc>
                <a:spcPts val="3090"/>
              </a:lnSpc>
              <a:tabLst>
                <a:tab pos="4420235" algn="l"/>
              </a:tabLst>
            </a:pPr>
            <a:r>
              <a:rPr sz="2200" b="1" i="1" u="sng" spc="5" dirty="0">
                <a:solidFill>
                  <a:srgbClr val="FFFFFF"/>
                </a:solidFill>
                <a:latin typeface="RobotoRegular"/>
                <a:cs typeface="RobotoRegular"/>
              </a:rPr>
              <a:t>Acculturative </a:t>
            </a:r>
            <a:r>
              <a:rPr sz="2200" b="1" i="1" u="sng" spc="-15" dirty="0">
                <a:solidFill>
                  <a:srgbClr val="FFFFFF"/>
                </a:solidFill>
                <a:latin typeface="RobotoRegular"/>
                <a:cs typeface="RobotoRegular"/>
              </a:rPr>
              <a:t>stress </a:t>
            </a:r>
            <a:r>
              <a:rPr sz="2200" spc="-5" dirty="0">
                <a:solidFill>
                  <a:srgbClr val="FFFFFF"/>
                </a:solidFill>
                <a:latin typeface="RobotoRegular"/>
                <a:cs typeface="RobotoRegular"/>
              </a:rPr>
              <a:t>refers </a:t>
            </a:r>
            <a:r>
              <a:rPr sz="2200" spc="5" dirty="0">
                <a:solidFill>
                  <a:srgbClr val="FFFFFF"/>
                </a:solidFill>
                <a:latin typeface="RobotoRegular"/>
                <a:cs typeface="RobotoRegular"/>
              </a:rPr>
              <a:t>to </a:t>
            </a:r>
            <a:r>
              <a:rPr sz="2200" spc="-10" dirty="0">
                <a:solidFill>
                  <a:srgbClr val="FFFFFF"/>
                </a:solidFill>
                <a:latin typeface="RobotoRegular"/>
                <a:cs typeface="RobotoRegular"/>
              </a:rPr>
              <a:t>the </a:t>
            </a:r>
            <a:r>
              <a:rPr sz="2200" spc="-5" dirty="0">
                <a:solidFill>
                  <a:srgbClr val="FFFFFF"/>
                </a:solidFill>
                <a:latin typeface="RobotoRegular"/>
                <a:cs typeface="RobotoRegular"/>
              </a:rPr>
              <a:t>psychological, </a:t>
            </a:r>
            <a:r>
              <a:rPr sz="2200" dirty="0">
                <a:solidFill>
                  <a:srgbClr val="FFFFFF"/>
                </a:solidFill>
                <a:latin typeface="RobotoRegular"/>
                <a:cs typeface="RobotoRegular"/>
              </a:rPr>
              <a:t>somatic, </a:t>
            </a:r>
            <a:r>
              <a:rPr sz="2200" spc="-20" dirty="0">
                <a:solidFill>
                  <a:srgbClr val="FFFFFF"/>
                </a:solidFill>
                <a:latin typeface="RobotoRegular"/>
                <a:cs typeface="RobotoRegular"/>
              </a:rPr>
              <a:t>and  </a:t>
            </a:r>
            <a:r>
              <a:rPr sz="2200" dirty="0">
                <a:solidFill>
                  <a:srgbClr val="FFFFFF"/>
                </a:solidFill>
                <a:latin typeface="RobotoRegular"/>
                <a:cs typeface="RobotoRegular"/>
              </a:rPr>
              <a:t>social </a:t>
            </a:r>
            <a:r>
              <a:rPr sz="2200" spc="5" dirty="0">
                <a:solidFill>
                  <a:srgbClr val="FFFFFF"/>
                </a:solidFill>
                <a:latin typeface="RobotoRegular"/>
                <a:cs typeface="RobotoRegular"/>
              </a:rPr>
              <a:t>difﬁculties </a:t>
            </a:r>
            <a:r>
              <a:rPr sz="2200" spc="-10" dirty="0">
                <a:solidFill>
                  <a:srgbClr val="FFFFFF"/>
                </a:solidFill>
                <a:latin typeface="RobotoRegular"/>
                <a:cs typeface="RobotoRegular"/>
              </a:rPr>
              <a:t>that may </a:t>
            </a:r>
            <a:r>
              <a:rPr sz="2200" spc="-5" dirty="0">
                <a:solidFill>
                  <a:srgbClr val="FFFFFF"/>
                </a:solidFill>
                <a:latin typeface="RobotoRegular"/>
                <a:cs typeface="RobotoRegular"/>
              </a:rPr>
              <a:t>accompany </a:t>
            </a:r>
            <a:r>
              <a:rPr sz="2200" dirty="0">
                <a:solidFill>
                  <a:srgbClr val="FFFFFF"/>
                </a:solidFill>
                <a:latin typeface="RobotoRegular"/>
                <a:cs typeface="RobotoRegular"/>
              </a:rPr>
              <a:t>acculturation </a:t>
            </a:r>
            <a:r>
              <a:rPr sz="2200" spc="-10" dirty="0">
                <a:solidFill>
                  <a:srgbClr val="FFFFFF"/>
                </a:solidFill>
                <a:latin typeface="RobotoRegular"/>
                <a:cs typeface="RobotoRegular"/>
              </a:rPr>
              <a:t>processes. </a:t>
            </a:r>
            <a:r>
              <a:rPr sz="2200" spc="20" dirty="0">
                <a:solidFill>
                  <a:srgbClr val="FFFFFF"/>
                </a:solidFill>
                <a:latin typeface="RobotoRegular"/>
                <a:cs typeface="RobotoRegular"/>
              </a:rPr>
              <a:t>It</a:t>
            </a:r>
            <a:r>
              <a:rPr sz="2200" spc="5" dirty="0">
                <a:solidFill>
                  <a:srgbClr val="FFFFFF"/>
                </a:solidFill>
                <a:latin typeface="RobotoRegular"/>
                <a:cs typeface="RobotoRegular"/>
              </a:rPr>
              <a:t> </a:t>
            </a:r>
            <a:r>
              <a:rPr sz="2200" spc="-10" dirty="0">
                <a:solidFill>
                  <a:srgbClr val="FFFFFF"/>
                </a:solidFill>
                <a:latin typeface="RobotoRegular"/>
                <a:cs typeface="RobotoRegular"/>
              </a:rPr>
              <a:t>was</a:t>
            </a:r>
            <a:r>
              <a:rPr sz="2200" spc="-30" dirty="0">
                <a:solidFill>
                  <a:srgbClr val="FFFFFF"/>
                </a:solidFill>
                <a:latin typeface="RobotoRegular"/>
                <a:cs typeface="RobotoRegular"/>
              </a:rPr>
              <a:t> </a:t>
            </a:r>
            <a:r>
              <a:rPr sz="2200" spc="-20" dirty="0">
                <a:solidFill>
                  <a:srgbClr val="FFFFFF"/>
                </a:solidFill>
                <a:latin typeface="RobotoRegular"/>
                <a:cs typeface="RobotoRegular"/>
              </a:rPr>
              <a:t>suggested</a:t>
            </a:r>
            <a:r>
              <a:rPr lang="en-US" sz="2200" spc="-20" dirty="0">
                <a:solidFill>
                  <a:srgbClr val="FFFFFF"/>
                </a:solidFill>
                <a:latin typeface="RobotoRegular"/>
                <a:cs typeface="RobotoRegular"/>
              </a:rPr>
              <a:t> </a:t>
            </a:r>
            <a:r>
              <a:rPr sz="2200" spc="-10" dirty="0">
                <a:solidFill>
                  <a:srgbClr val="FFFFFF"/>
                </a:solidFill>
                <a:latin typeface="RobotoRegular"/>
                <a:cs typeface="RobotoRegular"/>
              </a:rPr>
              <a:t>that </a:t>
            </a:r>
            <a:r>
              <a:rPr sz="2200" spc="5" dirty="0">
                <a:solidFill>
                  <a:srgbClr val="FFFFFF"/>
                </a:solidFill>
                <a:latin typeface="RobotoRegular"/>
                <a:cs typeface="RobotoRegular"/>
              </a:rPr>
              <a:t>acculturative </a:t>
            </a:r>
            <a:r>
              <a:rPr sz="2200" spc="-15" dirty="0">
                <a:solidFill>
                  <a:srgbClr val="FFFFFF"/>
                </a:solidFill>
                <a:latin typeface="RobotoRegular"/>
                <a:cs typeface="RobotoRegular"/>
              </a:rPr>
              <a:t>stress </a:t>
            </a:r>
            <a:r>
              <a:rPr sz="2200" spc="5" dirty="0">
                <a:solidFill>
                  <a:srgbClr val="FFFFFF"/>
                </a:solidFill>
                <a:latin typeface="RobotoRegular"/>
                <a:cs typeface="RobotoRegular"/>
              </a:rPr>
              <a:t>is </a:t>
            </a:r>
            <a:r>
              <a:rPr sz="2200" spc="-5" dirty="0">
                <a:solidFill>
                  <a:srgbClr val="FFFFFF"/>
                </a:solidFill>
                <a:latin typeface="RobotoRegular"/>
                <a:cs typeface="RobotoRegular"/>
              </a:rPr>
              <a:t>a  </a:t>
            </a:r>
            <a:r>
              <a:rPr sz="2200" spc="-10" dirty="0">
                <a:solidFill>
                  <a:srgbClr val="FFFFFF"/>
                </a:solidFill>
                <a:latin typeface="RobotoRegular"/>
                <a:cs typeface="RobotoRegular"/>
              </a:rPr>
              <a:t>fundamental psychological </a:t>
            </a:r>
            <a:r>
              <a:rPr sz="2200" dirty="0">
                <a:solidFill>
                  <a:srgbClr val="FFFFFF"/>
                </a:solidFill>
                <a:latin typeface="RobotoRegular"/>
                <a:cs typeface="RobotoRegular"/>
              </a:rPr>
              <a:t>force </a:t>
            </a:r>
            <a:r>
              <a:rPr sz="2200" spc="5" dirty="0">
                <a:solidFill>
                  <a:srgbClr val="FFFFFF"/>
                </a:solidFill>
                <a:latin typeface="RobotoRegular"/>
                <a:cs typeface="RobotoRegular"/>
              </a:rPr>
              <a:t>in acculturative </a:t>
            </a:r>
            <a:r>
              <a:rPr sz="2200" spc="-5" dirty="0">
                <a:solidFill>
                  <a:srgbClr val="FFFFFF"/>
                </a:solidFill>
                <a:latin typeface="RobotoRegular"/>
                <a:cs typeface="RobotoRegular"/>
              </a:rPr>
              <a:t>processes</a:t>
            </a:r>
            <a:r>
              <a:rPr lang="en-US" sz="2200" spc="-5" dirty="0">
                <a:solidFill>
                  <a:srgbClr val="FFFFFF"/>
                </a:solidFill>
                <a:latin typeface="RobotoRegular"/>
                <a:cs typeface="RobotoRegular"/>
              </a:rPr>
              <a:t>.</a:t>
            </a:r>
            <a:endParaRPr sz="2200" dirty="0">
              <a:latin typeface="RobotoRegular"/>
              <a:cs typeface="RobotoRegular"/>
            </a:endParaRPr>
          </a:p>
          <a:p>
            <a:pPr>
              <a:lnSpc>
                <a:spcPct val="100000"/>
              </a:lnSpc>
            </a:pPr>
            <a:endParaRPr sz="2200" dirty="0">
              <a:latin typeface="RobotoRegular"/>
              <a:cs typeface="RobotoRegular"/>
            </a:endParaRPr>
          </a:p>
          <a:p>
            <a:pPr marL="12700" marR="346075">
              <a:lnSpc>
                <a:spcPts val="3090"/>
              </a:lnSpc>
            </a:pPr>
            <a:r>
              <a:rPr sz="2200" spc="5" dirty="0">
                <a:solidFill>
                  <a:srgbClr val="FFFFFF"/>
                </a:solidFill>
                <a:latin typeface="RobotoRegular"/>
                <a:cs typeface="RobotoRegular"/>
              </a:rPr>
              <a:t>Acculturation is </a:t>
            </a:r>
            <a:r>
              <a:rPr sz="2200" spc="-30" dirty="0">
                <a:solidFill>
                  <a:srgbClr val="FFFFFF"/>
                </a:solidFill>
                <a:latin typeface="RobotoRegular"/>
                <a:cs typeface="RobotoRegular"/>
              </a:rPr>
              <a:t>by </a:t>
            </a:r>
            <a:r>
              <a:rPr sz="2200" spc="-20" dirty="0">
                <a:solidFill>
                  <a:srgbClr val="FFFFFF"/>
                </a:solidFill>
                <a:latin typeface="RobotoRegular"/>
                <a:cs typeface="RobotoRegular"/>
              </a:rPr>
              <a:t>no </a:t>
            </a:r>
            <a:r>
              <a:rPr sz="2200" spc="-10" dirty="0">
                <a:solidFill>
                  <a:srgbClr val="FFFFFF"/>
                </a:solidFill>
                <a:latin typeface="RobotoRegular"/>
                <a:cs typeface="RobotoRegular"/>
              </a:rPr>
              <a:t>means </a:t>
            </a:r>
            <a:r>
              <a:rPr sz="2200" spc="-5" dirty="0">
                <a:solidFill>
                  <a:srgbClr val="FFFFFF"/>
                </a:solidFill>
                <a:latin typeface="RobotoRegular"/>
                <a:cs typeface="RobotoRegular"/>
              </a:rPr>
              <a:t>a </a:t>
            </a:r>
            <a:r>
              <a:rPr sz="2200" spc="-15" dirty="0">
                <a:solidFill>
                  <a:srgbClr val="FFFFFF"/>
                </a:solidFill>
                <a:latin typeface="RobotoRegular"/>
                <a:cs typeface="RobotoRegular"/>
              </a:rPr>
              <a:t>stress </a:t>
            </a:r>
            <a:r>
              <a:rPr sz="2200" spc="-10" dirty="0">
                <a:solidFill>
                  <a:srgbClr val="FFFFFF"/>
                </a:solidFill>
                <a:latin typeface="RobotoRegular"/>
                <a:cs typeface="RobotoRegular"/>
              </a:rPr>
              <a:t>free process. </a:t>
            </a:r>
            <a:r>
              <a:rPr sz="2200" spc="-5" dirty="0">
                <a:solidFill>
                  <a:srgbClr val="FFFFFF"/>
                </a:solidFill>
                <a:latin typeface="RobotoRegular"/>
                <a:cs typeface="RobotoRegular"/>
              </a:rPr>
              <a:t>Menta</a:t>
            </a:r>
            <a:r>
              <a:rPr lang="en-US" sz="2200" spc="-5" dirty="0">
                <a:solidFill>
                  <a:srgbClr val="FFFFFF"/>
                </a:solidFill>
                <a:latin typeface="RobotoRegular"/>
                <a:cs typeface="RobotoRegular"/>
              </a:rPr>
              <a:t>l</a:t>
            </a:r>
            <a:r>
              <a:rPr sz="2200" spc="-5" dirty="0">
                <a:solidFill>
                  <a:srgbClr val="FFFFFF"/>
                </a:solidFill>
                <a:latin typeface="RobotoRegular"/>
                <a:cs typeface="RobotoRegular"/>
              </a:rPr>
              <a:t> </a:t>
            </a:r>
            <a:r>
              <a:rPr sz="2200" dirty="0">
                <a:solidFill>
                  <a:srgbClr val="FFFFFF"/>
                </a:solidFill>
                <a:latin typeface="RobotoRegular"/>
                <a:cs typeface="RobotoRegular"/>
              </a:rPr>
              <a:t>health </a:t>
            </a:r>
            <a:r>
              <a:rPr sz="2200" spc="-10" dirty="0">
                <a:solidFill>
                  <a:srgbClr val="FFFFFF"/>
                </a:solidFill>
                <a:latin typeface="RobotoRegular"/>
                <a:cs typeface="RobotoRegular"/>
              </a:rPr>
              <a:t>problems </a:t>
            </a:r>
            <a:r>
              <a:rPr sz="2200" spc="5" dirty="0">
                <a:solidFill>
                  <a:srgbClr val="FFFFFF"/>
                </a:solidFill>
                <a:latin typeface="RobotoRegular"/>
                <a:cs typeface="RobotoRegular"/>
              </a:rPr>
              <a:t>could </a:t>
            </a:r>
            <a:r>
              <a:rPr sz="2200" spc="-30" dirty="0">
                <a:solidFill>
                  <a:srgbClr val="FFFFFF"/>
                </a:solidFill>
                <a:latin typeface="RobotoRegular"/>
                <a:cs typeface="RobotoRegular"/>
              </a:rPr>
              <a:t>be </a:t>
            </a:r>
            <a:r>
              <a:rPr sz="2200" dirty="0">
                <a:solidFill>
                  <a:srgbClr val="FFFFFF"/>
                </a:solidFill>
                <a:latin typeface="RobotoRegular"/>
                <a:cs typeface="RobotoRegular"/>
              </a:rPr>
              <a:t>exacerbated </a:t>
            </a:r>
            <a:r>
              <a:rPr sz="2200" spc="-30" dirty="0">
                <a:solidFill>
                  <a:srgbClr val="FFFFFF"/>
                </a:solidFill>
                <a:latin typeface="RobotoRegular"/>
                <a:cs typeface="RobotoRegular"/>
              </a:rPr>
              <a:t>by </a:t>
            </a:r>
            <a:r>
              <a:rPr sz="2200" spc="-10" dirty="0">
                <a:solidFill>
                  <a:srgbClr val="FFFFFF"/>
                </a:solidFill>
                <a:latin typeface="RobotoRegular"/>
                <a:cs typeface="RobotoRegular"/>
              </a:rPr>
              <a:t>the </a:t>
            </a:r>
            <a:r>
              <a:rPr sz="2200" dirty="0">
                <a:solidFill>
                  <a:srgbClr val="FFFFFF"/>
                </a:solidFill>
                <a:latin typeface="RobotoRegular"/>
                <a:cs typeface="RobotoRegular"/>
              </a:rPr>
              <a:t>acculturation </a:t>
            </a:r>
            <a:r>
              <a:rPr sz="2200" spc="-20" dirty="0">
                <a:solidFill>
                  <a:srgbClr val="FFFFFF"/>
                </a:solidFill>
                <a:latin typeface="RobotoRegular"/>
                <a:cs typeface="RobotoRegular"/>
              </a:rPr>
              <a:t>stress, </a:t>
            </a:r>
            <a:r>
              <a:rPr sz="2200" spc="5" dirty="0">
                <a:solidFill>
                  <a:srgbClr val="FFFFFF"/>
                </a:solidFill>
                <a:latin typeface="RobotoRegular"/>
                <a:cs typeface="RobotoRegular"/>
              </a:rPr>
              <a:t>leading to </a:t>
            </a:r>
            <a:r>
              <a:rPr sz="2200" spc="-5" dirty="0">
                <a:solidFill>
                  <a:srgbClr val="FFFFFF"/>
                </a:solidFill>
                <a:latin typeface="RobotoRegular"/>
                <a:cs typeface="RobotoRegular"/>
              </a:rPr>
              <a:t>a </a:t>
            </a:r>
            <a:r>
              <a:rPr sz="2200" spc="-20" dirty="0">
                <a:solidFill>
                  <a:srgbClr val="FFFFFF"/>
                </a:solidFill>
                <a:latin typeface="RobotoRegular"/>
                <a:cs typeface="RobotoRegular"/>
              </a:rPr>
              <a:t>possible </a:t>
            </a:r>
            <a:r>
              <a:rPr sz="2200" spc="15" dirty="0">
                <a:solidFill>
                  <a:srgbClr val="FFFFFF"/>
                </a:solidFill>
                <a:latin typeface="RobotoRegular"/>
                <a:cs typeface="RobotoRegular"/>
              </a:rPr>
              <a:t>conﬂict </a:t>
            </a:r>
            <a:r>
              <a:rPr sz="2200" dirty="0">
                <a:solidFill>
                  <a:srgbClr val="FFFFFF"/>
                </a:solidFill>
                <a:latin typeface="RobotoRegular"/>
                <a:cs typeface="RobotoRegular"/>
              </a:rPr>
              <a:t>with </a:t>
            </a:r>
            <a:r>
              <a:rPr sz="2200" spc="-10" dirty="0">
                <a:solidFill>
                  <a:srgbClr val="FFFFFF"/>
                </a:solidFill>
                <a:latin typeface="RobotoRegular"/>
                <a:cs typeface="RobotoRegular"/>
              </a:rPr>
              <a:t>the </a:t>
            </a:r>
            <a:r>
              <a:rPr sz="2200" spc="5" dirty="0">
                <a:solidFill>
                  <a:srgbClr val="FFFFFF"/>
                </a:solidFill>
                <a:latin typeface="RobotoRegular"/>
                <a:cs typeface="RobotoRegular"/>
              </a:rPr>
              <a:t>traditional </a:t>
            </a:r>
            <a:r>
              <a:rPr sz="2200" spc="-5" dirty="0">
                <a:solidFill>
                  <a:srgbClr val="FFFFFF"/>
                </a:solidFill>
                <a:latin typeface="RobotoRegular"/>
                <a:cs typeface="RobotoRegular"/>
              </a:rPr>
              <a:t>culture </a:t>
            </a:r>
            <a:r>
              <a:rPr sz="2200" spc="10" dirty="0">
                <a:solidFill>
                  <a:srgbClr val="FFFFFF"/>
                </a:solidFill>
                <a:latin typeface="RobotoRegular"/>
                <a:cs typeface="RobotoRegular"/>
              </a:rPr>
              <a:t>of </a:t>
            </a:r>
            <a:r>
              <a:rPr sz="2200" spc="5" dirty="0">
                <a:solidFill>
                  <a:srgbClr val="FFFFFF"/>
                </a:solidFill>
                <a:latin typeface="RobotoRegular"/>
                <a:cs typeface="RobotoRegular"/>
              </a:rPr>
              <a:t>their </a:t>
            </a:r>
            <a:r>
              <a:rPr sz="2200" spc="-5" dirty="0">
                <a:solidFill>
                  <a:srgbClr val="FFFFFF"/>
                </a:solidFill>
                <a:latin typeface="RobotoRegular"/>
                <a:cs typeface="RobotoRegular"/>
              </a:rPr>
              <a:t>ethnic </a:t>
            </a:r>
            <a:r>
              <a:rPr sz="2200" spc="-20" dirty="0">
                <a:solidFill>
                  <a:srgbClr val="FFFFFF"/>
                </a:solidFill>
                <a:latin typeface="RobotoRegular"/>
                <a:cs typeface="RobotoRegular"/>
              </a:rPr>
              <a:t>group</a:t>
            </a:r>
            <a:r>
              <a:rPr lang="en-US" sz="2200" spc="-20" dirty="0">
                <a:solidFill>
                  <a:srgbClr val="FFFFFF"/>
                </a:solidFill>
                <a:latin typeface="RobotoRegular"/>
                <a:cs typeface="RobotoRegular"/>
              </a:rPr>
              <a:t>.</a:t>
            </a:r>
            <a:endParaRPr sz="2200" dirty="0">
              <a:latin typeface="RobotoRegular"/>
              <a:cs typeface="RobotoRegular"/>
            </a:endParaRPr>
          </a:p>
        </p:txBody>
      </p:sp>
      <p:sp>
        <p:nvSpPr>
          <p:cNvPr id="2" name="TextBox 1"/>
          <p:cNvSpPr txBox="1"/>
          <p:nvPr/>
        </p:nvSpPr>
        <p:spPr>
          <a:xfrm>
            <a:off x="1752599" y="6553200"/>
            <a:ext cx="7218397" cy="276999"/>
          </a:xfrm>
          <a:prstGeom prst="rect">
            <a:avLst/>
          </a:prstGeom>
          <a:noFill/>
        </p:spPr>
        <p:txBody>
          <a:bodyPr wrap="square" rtlCol="0">
            <a:spAutoFit/>
          </a:bodyPr>
          <a:lstStyle/>
          <a:p>
            <a:pPr lvl="0" algn="r">
              <a:spcBef>
                <a:spcPct val="20000"/>
              </a:spcBef>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p:txBody>
      </p:sp>
      <p:sp>
        <p:nvSpPr>
          <p:cNvPr id="3" name="Slide Number Placeholder 2"/>
          <p:cNvSpPr>
            <a:spLocks noGrp="1"/>
          </p:cNvSpPr>
          <p:nvPr>
            <p:ph type="sldNum" sz="quarter" idx="12"/>
          </p:nvPr>
        </p:nvSpPr>
        <p:spPr/>
        <p:txBody>
          <a:bodyPr/>
          <a:lstStyle/>
          <a:p>
            <a:fld id="{EF42D4F6-3501-4806-BB4D-063DA7781940}" type="slidenum">
              <a:rPr lang="en-US" smtClean="0"/>
              <a:t>20</a:t>
            </a:fld>
            <a:endParaRPr lang="en-US"/>
          </a:p>
        </p:txBody>
      </p:sp>
    </p:spTree>
    <p:extLst>
      <p:ext uri="{BB962C8B-B14F-4D97-AF65-F5344CB8AC3E}">
        <p14:creationId xmlns:p14="http://schemas.microsoft.com/office/powerpoint/2010/main" val="1548516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sz="2800" u="sng" spc="-15" dirty="0">
                <a:solidFill>
                  <a:srgbClr val="FF0000"/>
                </a:solidFill>
              </a:rPr>
              <a:t>There are </a:t>
            </a:r>
            <a:r>
              <a:rPr lang="en-US" sz="2800" u="sng" spc="-5" dirty="0">
                <a:solidFill>
                  <a:srgbClr val="FF0000"/>
                </a:solidFill>
              </a:rPr>
              <a:t>4 </a:t>
            </a:r>
            <a:r>
              <a:rPr lang="en-US" sz="2800" u="sng" spc="-20" dirty="0">
                <a:solidFill>
                  <a:srgbClr val="FF0000"/>
                </a:solidFill>
              </a:rPr>
              <a:t>possible </a:t>
            </a:r>
            <a:r>
              <a:rPr lang="en-US" sz="2800" u="sng" spc="10" dirty="0">
                <a:solidFill>
                  <a:srgbClr val="FF0000"/>
                </a:solidFill>
              </a:rPr>
              <a:t>outcomes of  </a:t>
            </a:r>
            <a:r>
              <a:rPr lang="en-US" sz="2800" u="sng" spc="5" dirty="0">
                <a:solidFill>
                  <a:srgbClr val="FF0000"/>
                </a:solidFill>
              </a:rPr>
              <a:t>acculturative</a:t>
            </a:r>
            <a:r>
              <a:rPr lang="en-US" sz="2800" u="sng" spc="45" dirty="0">
                <a:solidFill>
                  <a:srgbClr val="FF0000"/>
                </a:solidFill>
              </a:rPr>
              <a:t> </a:t>
            </a:r>
            <a:r>
              <a:rPr lang="en-US" sz="2800" u="sng" spc="-20" dirty="0">
                <a:solidFill>
                  <a:srgbClr val="FF0000"/>
                </a:solidFill>
              </a:rPr>
              <a:t>stress:</a:t>
            </a:r>
            <a:endParaRPr lang="en-US" sz="2800" u="sng" dirty="0">
              <a:solidFill>
                <a:srgbClr val="FF0000"/>
              </a:solidFill>
            </a:endParaRPr>
          </a:p>
        </p:txBody>
      </p:sp>
      <p:grpSp>
        <p:nvGrpSpPr>
          <p:cNvPr id="20" name="object 6"/>
          <p:cNvGrpSpPr/>
          <p:nvPr/>
        </p:nvGrpSpPr>
        <p:grpSpPr>
          <a:xfrm>
            <a:off x="228601" y="1404378"/>
            <a:ext cx="4495800" cy="5071745"/>
            <a:chOff x="-10054" y="2347112"/>
            <a:chExt cx="10104120" cy="5224145"/>
          </a:xfrm>
        </p:grpSpPr>
        <p:sp>
          <p:nvSpPr>
            <p:cNvPr id="21" name="object 7"/>
            <p:cNvSpPr/>
            <p:nvPr/>
          </p:nvSpPr>
          <p:spPr>
            <a:xfrm>
              <a:off x="4233" y="2361399"/>
              <a:ext cx="10075545" cy="2361565"/>
            </a:xfrm>
            <a:custGeom>
              <a:avLst/>
              <a:gdLst/>
              <a:ahLst/>
              <a:cxnLst/>
              <a:rect l="l" t="t" r="r" b="b"/>
              <a:pathLst>
                <a:path w="10075545" h="2361565">
                  <a:moveTo>
                    <a:pt x="9681735" y="2361416"/>
                  </a:moveTo>
                  <a:lnTo>
                    <a:pt x="393578" y="2361416"/>
                  </a:lnTo>
                  <a:lnTo>
                    <a:pt x="344208" y="2358349"/>
                  </a:lnTo>
                  <a:lnTo>
                    <a:pt x="296668" y="2349396"/>
                  </a:lnTo>
                  <a:lnTo>
                    <a:pt x="251327" y="2334924"/>
                  </a:lnTo>
                  <a:lnTo>
                    <a:pt x="208554" y="2315303"/>
                  </a:lnTo>
                  <a:lnTo>
                    <a:pt x="168718" y="2290901"/>
                  </a:lnTo>
                  <a:lnTo>
                    <a:pt x="132186" y="2262087"/>
                  </a:lnTo>
                  <a:lnTo>
                    <a:pt x="99329" y="2229230"/>
                  </a:lnTo>
                  <a:lnTo>
                    <a:pt x="70515" y="2192699"/>
                  </a:lnTo>
                  <a:lnTo>
                    <a:pt x="46113" y="2152862"/>
                  </a:lnTo>
                  <a:lnTo>
                    <a:pt x="26492" y="2110088"/>
                  </a:lnTo>
                  <a:lnTo>
                    <a:pt x="12020" y="2064747"/>
                  </a:lnTo>
                  <a:lnTo>
                    <a:pt x="3066" y="2017206"/>
                  </a:lnTo>
                  <a:lnTo>
                    <a:pt x="0" y="1967835"/>
                  </a:lnTo>
                  <a:lnTo>
                    <a:pt x="0" y="393578"/>
                  </a:lnTo>
                  <a:lnTo>
                    <a:pt x="3066" y="344208"/>
                  </a:lnTo>
                  <a:lnTo>
                    <a:pt x="12020" y="296668"/>
                  </a:lnTo>
                  <a:lnTo>
                    <a:pt x="26492" y="251327"/>
                  </a:lnTo>
                  <a:lnTo>
                    <a:pt x="46113" y="208554"/>
                  </a:lnTo>
                  <a:lnTo>
                    <a:pt x="70515" y="168718"/>
                  </a:lnTo>
                  <a:lnTo>
                    <a:pt x="99329" y="132186"/>
                  </a:lnTo>
                  <a:lnTo>
                    <a:pt x="132186" y="99329"/>
                  </a:lnTo>
                  <a:lnTo>
                    <a:pt x="168718" y="70515"/>
                  </a:lnTo>
                  <a:lnTo>
                    <a:pt x="208554" y="46113"/>
                  </a:lnTo>
                  <a:lnTo>
                    <a:pt x="251327" y="26492"/>
                  </a:lnTo>
                  <a:lnTo>
                    <a:pt x="296668" y="12020"/>
                  </a:lnTo>
                  <a:lnTo>
                    <a:pt x="344208" y="3066"/>
                  </a:lnTo>
                  <a:lnTo>
                    <a:pt x="393578" y="0"/>
                  </a:lnTo>
                  <a:lnTo>
                    <a:pt x="9681735" y="0"/>
                  </a:lnTo>
                  <a:lnTo>
                    <a:pt x="9731106" y="3066"/>
                  </a:lnTo>
                  <a:lnTo>
                    <a:pt x="9778647" y="12020"/>
                  </a:lnTo>
                  <a:lnTo>
                    <a:pt x="9823989" y="26492"/>
                  </a:lnTo>
                  <a:lnTo>
                    <a:pt x="9866762" y="46113"/>
                  </a:lnTo>
                  <a:lnTo>
                    <a:pt x="9906599" y="70515"/>
                  </a:lnTo>
                  <a:lnTo>
                    <a:pt x="9943130" y="99329"/>
                  </a:lnTo>
                  <a:lnTo>
                    <a:pt x="9975987" y="132186"/>
                  </a:lnTo>
                  <a:lnTo>
                    <a:pt x="10004801" y="168718"/>
                  </a:lnTo>
                  <a:lnTo>
                    <a:pt x="10029203" y="208554"/>
                  </a:lnTo>
                  <a:lnTo>
                    <a:pt x="10048824" y="251327"/>
                  </a:lnTo>
                  <a:lnTo>
                    <a:pt x="10063296" y="296668"/>
                  </a:lnTo>
                  <a:lnTo>
                    <a:pt x="10072250" y="344208"/>
                  </a:lnTo>
                  <a:lnTo>
                    <a:pt x="10075316" y="393578"/>
                  </a:lnTo>
                  <a:lnTo>
                    <a:pt x="10075316" y="1967835"/>
                  </a:lnTo>
                  <a:lnTo>
                    <a:pt x="10072250" y="2017206"/>
                  </a:lnTo>
                  <a:lnTo>
                    <a:pt x="10063296" y="2064747"/>
                  </a:lnTo>
                  <a:lnTo>
                    <a:pt x="10048824" y="2110088"/>
                  </a:lnTo>
                  <a:lnTo>
                    <a:pt x="10029203" y="2152862"/>
                  </a:lnTo>
                  <a:lnTo>
                    <a:pt x="10004801" y="2192699"/>
                  </a:lnTo>
                  <a:lnTo>
                    <a:pt x="9975987" y="2229230"/>
                  </a:lnTo>
                  <a:lnTo>
                    <a:pt x="9943130" y="2262087"/>
                  </a:lnTo>
                  <a:lnTo>
                    <a:pt x="9906599" y="2290901"/>
                  </a:lnTo>
                  <a:lnTo>
                    <a:pt x="9866762" y="2315303"/>
                  </a:lnTo>
                  <a:lnTo>
                    <a:pt x="9823989" y="2334924"/>
                  </a:lnTo>
                  <a:lnTo>
                    <a:pt x="9778647" y="2349396"/>
                  </a:lnTo>
                  <a:lnTo>
                    <a:pt x="9731106" y="2358349"/>
                  </a:lnTo>
                  <a:lnTo>
                    <a:pt x="9681735" y="2361416"/>
                  </a:lnTo>
                  <a:close/>
                </a:path>
              </a:pathLst>
            </a:custGeom>
            <a:solidFill>
              <a:srgbClr val="E46B0A"/>
            </a:solidFill>
          </p:spPr>
          <p:txBody>
            <a:bodyPr wrap="square" lIns="0" tIns="0" rIns="0" bIns="0" rtlCol="0"/>
            <a:lstStyle/>
            <a:p>
              <a:endParaRPr/>
            </a:p>
          </p:txBody>
        </p:sp>
        <p:sp>
          <p:nvSpPr>
            <p:cNvPr id="22" name="object 8"/>
            <p:cNvSpPr/>
            <p:nvPr/>
          </p:nvSpPr>
          <p:spPr>
            <a:xfrm>
              <a:off x="4233" y="2361399"/>
              <a:ext cx="10075545" cy="2361565"/>
            </a:xfrm>
            <a:custGeom>
              <a:avLst/>
              <a:gdLst/>
              <a:ahLst/>
              <a:cxnLst/>
              <a:rect l="l" t="t" r="r" b="b"/>
              <a:pathLst>
                <a:path w="10075545" h="2361565">
                  <a:moveTo>
                    <a:pt x="0" y="393578"/>
                  </a:moveTo>
                  <a:lnTo>
                    <a:pt x="3066" y="344208"/>
                  </a:lnTo>
                  <a:lnTo>
                    <a:pt x="12020" y="296668"/>
                  </a:lnTo>
                  <a:lnTo>
                    <a:pt x="26492" y="251327"/>
                  </a:lnTo>
                  <a:lnTo>
                    <a:pt x="46113" y="208554"/>
                  </a:lnTo>
                  <a:lnTo>
                    <a:pt x="70515" y="168718"/>
                  </a:lnTo>
                  <a:lnTo>
                    <a:pt x="99329" y="132186"/>
                  </a:lnTo>
                  <a:lnTo>
                    <a:pt x="132186" y="99329"/>
                  </a:lnTo>
                  <a:lnTo>
                    <a:pt x="168718" y="70515"/>
                  </a:lnTo>
                  <a:lnTo>
                    <a:pt x="208554" y="46113"/>
                  </a:lnTo>
                  <a:lnTo>
                    <a:pt x="251327" y="26492"/>
                  </a:lnTo>
                  <a:lnTo>
                    <a:pt x="296668" y="12020"/>
                  </a:lnTo>
                  <a:lnTo>
                    <a:pt x="344208" y="3066"/>
                  </a:lnTo>
                  <a:lnTo>
                    <a:pt x="393578" y="0"/>
                  </a:lnTo>
                  <a:lnTo>
                    <a:pt x="9681735" y="0"/>
                  </a:lnTo>
                  <a:lnTo>
                    <a:pt x="9731106" y="3066"/>
                  </a:lnTo>
                  <a:lnTo>
                    <a:pt x="9778647" y="12020"/>
                  </a:lnTo>
                  <a:lnTo>
                    <a:pt x="9823989" y="26492"/>
                  </a:lnTo>
                  <a:lnTo>
                    <a:pt x="9866762" y="46113"/>
                  </a:lnTo>
                  <a:lnTo>
                    <a:pt x="9906599" y="70515"/>
                  </a:lnTo>
                  <a:lnTo>
                    <a:pt x="9943130" y="99329"/>
                  </a:lnTo>
                  <a:lnTo>
                    <a:pt x="9975987" y="132186"/>
                  </a:lnTo>
                  <a:lnTo>
                    <a:pt x="10004801" y="168718"/>
                  </a:lnTo>
                  <a:lnTo>
                    <a:pt x="10029203" y="208554"/>
                  </a:lnTo>
                  <a:lnTo>
                    <a:pt x="10048824" y="251327"/>
                  </a:lnTo>
                  <a:lnTo>
                    <a:pt x="10063296" y="296668"/>
                  </a:lnTo>
                  <a:lnTo>
                    <a:pt x="10072250" y="344208"/>
                  </a:lnTo>
                  <a:lnTo>
                    <a:pt x="10075316" y="393578"/>
                  </a:lnTo>
                  <a:lnTo>
                    <a:pt x="10075316" y="1967835"/>
                  </a:lnTo>
                  <a:lnTo>
                    <a:pt x="10072250" y="2017206"/>
                  </a:lnTo>
                  <a:lnTo>
                    <a:pt x="10063296" y="2064747"/>
                  </a:lnTo>
                  <a:lnTo>
                    <a:pt x="10048824" y="2110088"/>
                  </a:lnTo>
                  <a:lnTo>
                    <a:pt x="10029203" y="2152862"/>
                  </a:lnTo>
                  <a:lnTo>
                    <a:pt x="10004801" y="2192699"/>
                  </a:lnTo>
                  <a:lnTo>
                    <a:pt x="9975987" y="2229230"/>
                  </a:lnTo>
                  <a:lnTo>
                    <a:pt x="9943130" y="2262087"/>
                  </a:lnTo>
                  <a:lnTo>
                    <a:pt x="9906599" y="2290901"/>
                  </a:lnTo>
                  <a:lnTo>
                    <a:pt x="9866762" y="2315303"/>
                  </a:lnTo>
                  <a:lnTo>
                    <a:pt x="9823989" y="2334924"/>
                  </a:lnTo>
                  <a:lnTo>
                    <a:pt x="9778647" y="2349396"/>
                  </a:lnTo>
                  <a:lnTo>
                    <a:pt x="9731106" y="2358349"/>
                  </a:lnTo>
                  <a:lnTo>
                    <a:pt x="9681735" y="2361416"/>
                  </a:lnTo>
                  <a:lnTo>
                    <a:pt x="393578" y="2361416"/>
                  </a:lnTo>
                  <a:lnTo>
                    <a:pt x="344208" y="2358349"/>
                  </a:lnTo>
                  <a:lnTo>
                    <a:pt x="296668" y="2349396"/>
                  </a:lnTo>
                  <a:lnTo>
                    <a:pt x="251327" y="2334924"/>
                  </a:lnTo>
                  <a:lnTo>
                    <a:pt x="208554" y="2315303"/>
                  </a:lnTo>
                  <a:lnTo>
                    <a:pt x="168718" y="2290901"/>
                  </a:lnTo>
                  <a:lnTo>
                    <a:pt x="132186" y="2262087"/>
                  </a:lnTo>
                  <a:lnTo>
                    <a:pt x="99329" y="2229230"/>
                  </a:lnTo>
                  <a:lnTo>
                    <a:pt x="70515" y="2192699"/>
                  </a:lnTo>
                  <a:lnTo>
                    <a:pt x="46113" y="2152862"/>
                  </a:lnTo>
                  <a:lnTo>
                    <a:pt x="26492" y="2110088"/>
                  </a:lnTo>
                  <a:lnTo>
                    <a:pt x="12020" y="2064747"/>
                  </a:lnTo>
                  <a:lnTo>
                    <a:pt x="3066" y="2017206"/>
                  </a:lnTo>
                  <a:lnTo>
                    <a:pt x="0" y="1967835"/>
                  </a:lnTo>
                  <a:lnTo>
                    <a:pt x="0" y="393578"/>
                  </a:lnTo>
                  <a:close/>
                </a:path>
              </a:pathLst>
            </a:custGeom>
            <a:ln w="27986">
              <a:solidFill>
                <a:srgbClr val="385D89"/>
              </a:solidFill>
            </a:ln>
          </p:spPr>
          <p:txBody>
            <a:bodyPr wrap="square" lIns="0" tIns="0" rIns="0" bIns="0" rtlCol="0"/>
            <a:lstStyle/>
            <a:p>
              <a:endParaRPr/>
            </a:p>
          </p:txBody>
        </p:sp>
        <p:sp>
          <p:nvSpPr>
            <p:cNvPr id="23" name="object 9"/>
            <p:cNvSpPr/>
            <p:nvPr/>
          </p:nvSpPr>
          <p:spPr>
            <a:xfrm>
              <a:off x="4233" y="4722812"/>
              <a:ext cx="10075545" cy="2834005"/>
            </a:xfrm>
            <a:custGeom>
              <a:avLst/>
              <a:gdLst/>
              <a:ahLst/>
              <a:cxnLst/>
              <a:rect l="l" t="t" r="r" b="b"/>
              <a:pathLst>
                <a:path w="10075545" h="2834004">
                  <a:moveTo>
                    <a:pt x="9603022" y="2833682"/>
                  </a:moveTo>
                  <a:lnTo>
                    <a:pt x="472288" y="2833682"/>
                  </a:lnTo>
                  <a:lnTo>
                    <a:pt x="424000" y="2831244"/>
                  </a:lnTo>
                  <a:lnTo>
                    <a:pt x="377106" y="2824087"/>
                  </a:lnTo>
                  <a:lnTo>
                    <a:pt x="331844" y="2812449"/>
                  </a:lnTo>
                  <a:lnTo>
                    <a:pt x="288452" y="2796567"/>
                  </a:lnTo>
                  <a:lnTo>
                    <a:pt x="247168" y="2776678"/>
                  </a:lnTo>
                  <a:lnTo>
                    <a:pt x="208227" y="2753021"/>
                  </a:lnTo>
                  <a:lnTo>
                    <a:pt x="171869" y="2725832"/>
                  </a:lnTo>
                  <a:lnTo>
                    <a:pt x="138330" y="2695350"/>
                  </a:lnTo>
                  <a:lnTo>
                    <a:pt x="107848" y="2661810"/>
                  </a:lnTo>
                  <a:lnTo>
                    <a:pt x="80659" y="2625451"/>
                  </a:lnTo>
                  <a:lnTo>
                    <a:pt x="57002" y="2586510"/>
                  </a:lnTo>
                  <a:lnTo>
                    <a:pt x="37114" y="2545225"/>
                  </a:lnTo>
                  <a:lnTo>
                    <a:pt x="21233" y="2501833"/>
                  </a:lnTo>
                  <a:lnTo>
                    <a:pt x="9595" y="2456571"/>
                  </a:lnTo>
                  <a:lnTo>
                    <a:pt x="2438" y="2409677"/>
                  </a:lnTo>
                  <a:lnTo>
                    <a:pt x="0" y="2361388"/>
                  </a:lnTo>
                  <a:lnTo>
                    <a:pt x="0" y="472288"/>
                  </a:lnTo>
                  <a:lnTo>
                    <a:pt x="2438" y="424000"/>
                  </a:lnTo>
                  <a:lnTo>
                    <a:pt x="9595" y="377106"/>
                  </a:lnTo>
                  <a:lnTo>
                    <a:pt x="21233" y="331844"/>
                  </a:lnTo>
                  <a:lnTo>
                    <a:pt x="37114" y="288452"/>
                  </a:lnTo>
                  <a:lnTo>
                    <a:pt x="57002" y="247168"/>
                  </a:lnTo>
                  <a:lnTo>
                    <a:pt x="80659" y="208227"/>
                  </a:lnTo>
                  <a:lnTo>
                    <a:pt x="107848" y="171869"/>
                  </a:lnTo>
                  <a:lnTo>
                    <a:pt x="138330" y="138330"/>
                  </a:lnTo>
                  <a:lnTo>
                    <a:pt x="171869" y="107848"/>
                  </a:lnTo>
                  <a:lnTo>
                    <a:pt x="208227" y="80659"/>
                  </a:lnTo>
                  <a:lnTo>
                    <a:pt x="247168" y="57002"/>
                  </a:lnTo>
                  <a:lnTo>
                    <a:pt x="288452" y="37114"/>
                  </a:lnTo>
                  <a:lnTo>
                    <a:pt x="331844" y="21233"/>
                  </a:lnTo>
                  <a:lnTo>
                    <a:pt x="377106" y="9595"/>
                  </a:lnTo>
                  <a:lnTo>
                    <a:pt x="424000" y="2438"/>
                  </a:lnTo>
                  <a:lnTo>
                    <a:pt x="472288" y="0"/>
                  </a:lnTo>
                  <a:lnTo>
                    <a:pt x="9603022" y="0"/>
                  </a:lnTo>
                  <a:lnTo>
                    <a:pt x="9651311" y="2438"/>
                  </a:lnTo>
                  <a:lnTo>
                    <a:pt x="9698205" y="9595"/>
                  </a:lnTo>
                  <a:lnTo>
                    <a:pt x="9743467" y="21233"/>
                  </a:lnTo>
                  <a:lnTo>
                    <a:pt x="9786859" y="37114"/>
                  </a:lnTo>
                  <a:lnTo>
                    <a:pt x="9828144" y="57002"/>
                  </a:lnTo>
                  <a:lnTo>
                    <a:pt x="9867085" y="80659"/>
                  </a:lnTo>
                  <a:lnTo>
                    <a:pt x="9903444" y="107848"/>
                  </a:lnTo>
                  <a:lnTo>
                    <a:pt x="9936984" y="138330"/>
                  </a:lnTo>
                  <a:lnTo>
                    <a:pt x="9967466" y="171869"/>
                  </a:lnTo>
                  <a:lnTo>
                    <a:pt x="9994655" y="208227"/>
                  </a:lnTo>
                  <a:lnTo>
                    <a:pt x="10018312" y="247168"/>
                  </a:lnTo>
                  <a:lnTo>
                    <a:pt x="10038201" y="288452"/>
                  </a:lnTo>
                  <a:lnTo>
                    <a:pt x="10054083" y="331844"/>
                  </a:lnTo>
                  <a:lnTo>
                    <a:pt x="10065721" y="377106"/>
                  </a:lnTo>
                  <a:lnTo>
                    <a:pt x="10072878" y="424000"/>
                  </a:lnTo>
                  <a:lnTo>
                    <a:pt x="10075316" y="472288"/>
                  </a:lnTo>
                  <a:lnTo>
                    <a:pt x="10075316" y="2361388"/>
                  </a:lnTo>
                  <a:lnTo>
                    <a:pt x="10072878" y="2409677"/>
                  </a:lnTo>
                  <a:lnTo>
                    <a:pt x="10065721" y="2456571"/>
                  </a:lnTo>
                  <a:lnTo>
                    <a:pt x="10054083" y="2501833"/>
                  </a:lnTo>
                  <a:lnTo>
                    <a:pt x="10038201" y="2545225"/>
                  </a:lnTo>
                  <a:lnTo>
                    <a:pt x="10018312" y="2586510"/>
                  </a:lnTo>
                  <a:lnTo>
                    <a:pt x="9994655" y="2625451"/>
                  </a:lnTo>
                  <a:lnTo>
                    <a:pt x="9967466" y="2661810"/>
                  </a:lnTo>
                  <a:lnTo>
                    <a:pt x="9936984" y="2695350"/>
                  </a:lnTo>
                  <a:lnTo>
                    <a:pt x="9903444" y="2725832"/>
                  </a:lnTo>
                  <a:lnTo>
                    <a:pt x="9867085" y="2753021"/>
                  </a:lnTo>
                  <a:lnTo>
                    <a:pt x="9828144" y="2776678"/>
                  </a:lnTo>
                  <a:lnTo>
                    <a:pt x="9786859" y="2796567"/>
                  </a:lnTo>
                  <a:lnTo>
                    <a:pt x="9743467" y="2812449"/>
                  </a:lnTo>
                  <a:lnTo>
                    <a:pt x="9698205" y="2824087"/>
                  </a:lnTo>
                  <a:lnTo>
                    <a:pt x="9651311" y="2831244"/>
                  </a:lnTo>
                  <a:lnTo>
                    <a:pt x="9603022" y="2833682"/>
                  </a:lnTo>
                  <a:close/>
                </a:path>
              </a:pathLst>
            </a:custGeom>
            <a:solidFill>
              <a:srgbClr val="BF504D"/>
            </a:solidFill>
          </p:spPr>
          <p:txBody>
            <a:bodyPr wrap="square" lIns="0" tIns="0" rIns="0" bIns="0" rtlCol="0"/>
            <a:lstStyle/>
            <a:p>
              <a:endParaRPr/>
            </a:p>
          </p:txBody>
        </p:sp>
        <p:sp>
          <p:nvSpPr>
            <p:cNvPr id="24" name="object 10"/>
            <p:cNvSpPr/>
            <p:nvPr/>
          </p:nvSpPr>
          <p:spPr>
            <a:xfrm>
              <a:off x="4233" y="4722812"/>
              <a:ext cx="10075545" cy="2834005"/>
            </a:xfrm>
            <a:custGeom>
              <a:avLst/>
              <a:gdLst/>
              <a:ahLst/>
              <a:cxnLst/>
              <a:rect l="l" t="t" r="r" b="b"/>
              <a:pathLst>
                <a:path w="10075545" h="2834004">
                  <a:moveTo>
                    <a:pt x="0" y="472288"/>
                  </a:moveTo>
                  <a:lnTo>
                    <a:pt x="2438" y="424000"/>
                  </a:lnTo>
                  <a:lnTo>
                    <a:pt x="9595" y="377106"/>
                  </a:lnTo>
                  <a:lnTo>
                    <a:pt x="21233" y="331844"/>
                  </a:lnTo>
                  <a:lnTo>
                    <a:pt x="37114" y="288452"/>
                  </a:lnTo>
                  <a:lnTo>
                    <a:pt x="57002" y="247168"/>
                  </a:lnTo>
                  <a:lnTo>
                    <a:pt x="80659" y="208227"/>
                  </a:lnTo>
                  <a:lnTo>
                    <a:pt x="107848" y="171869"/>
                  </a:lnTo>
                  <a:lnTo>
                    <a:pt x="138330" y="138330"/>
                  </a:lnTo>
                  <a:lnTo>
                    <a:pt x="171869" y="107848"/>
                  </a:lnTo>
                  <a:lnTo>
                    <a:pt x="208227" y="80659"/>
                  </a:lnTo>
                  <a:lnTo>
                    <a:pt x="247168" y="57002"/>
                  </a:lnTo>
                  <a:lnTo>
                    <a:pt x="288452" y="37114"/>
                  </a:lnTo>
                  <a:lnTo>
                    <a:pt x="331844" y="21233"/>
                  </a:lnTo>
                  <a:lnTo>
                    <a:pt x="377106" y="9595"/>
                  </a:lnTo>
                  <a:lnTo>
                    <a:pt x="424000" y="2438"/>
                  </a:lnTo>
                  <a:lnTo>
                    <a:pt x="472288" y="0"/>
                  </a:lnTo>
                  <a:lnTo>
                    <a:pt x="9603022" y="0"/>
                  </a:lnTo>
                  <a:lnTo>
                    <a:pt x="9651311" y="2438"/>
                  </a:lnTo>
                  <a:lnTo>
                    <a:pt x="9698205" y="9595"/>
                  </a:lnTo>
                  <a:lnTo>
                    <a:pt x="9743467" y="21233"/>
                  </a:lnTo>
                  <a:lnTo>
                    <a:pt x="9786859" y="37114"/>
                  </a:lnTo>
                  <a:lnTo>
                    <a:pt x="9828144" y="57002"/>
                  </a:lnTo>
                  <a:lnTo>
                    <a:pt x="9867085" y="80659"/>
                  </a:lnTo>
                  <a:lnTo>
                    <a:pt x="9903444" y="107848"/>
                  </a:lnTo>
                  <a:lnTo>
                    <a:pt x="9936984" y="138330"/>
                  </a:lnTo>
                  <a:lnTo>
                    <a:pt x="9967466" y="171869"/>
                  </a:lnTo>
                  <a:lnTo>
                    <a:pt x="9994655" y="208227"/>
                  </a:lnTo>
                  <a:lnTo>
                    <a:pt x="10018312" y="247168"/>
                  </a:lnTo>
                  <a:lnTo>
                    <a:pt x="10038201" y="288452"/>
                  </a:lnTo>
                  <a:lnTo>
                    <a:pt x="10054083" y="331844"/>
                  </a:lnTo>
                  <a:lnTo>
                    <a:pt x="10065721" y="377106"/>
                  </a:lnTo>
                  <a:lnTo>
                    <a:pt x="10072878" y="424000"/>
                  </a:lnTo>
                  <a:lnTo>
                    <a:pt x="10075316" y="472288"/>
                  </a:lnTo>
                  <a:lnTo>
                    <a:pt x="10075316" y="2361388"/>
                  </a:lnTo>
                  <a:lnTo>
                    <a:pt x="10072878" y="2409677"/>
                  </a:lnTo>
                  <a:lnTo>
                    <a:pt x="10065721" y="2456571"/>
                  </a:lnTo>
                  <a:lnTo>
                    <a:pt x="10054083" y="2501833"/>
                  </a:lnTo>
                  <a:lnTo>
                    <a:pt x="10038201" y="2545225"/>
                  </a:lnTo>
                  <a:lnTo>
                    <a:pt x="10018312" y="2586510"/>
                  </a:lnTo>
                  <a:lnTo>
                    <a:pt x="9994655" y="2625451"/>
                  </a:lnTo>
                  <a:lnTo>
                    <a:pt x="9967466" y="2661810"/>
                  </a:lnTo>
                  <a:lnTo>
                    <a:pt x="9936984" y="2695350"/>
                  </a:lnTo>
                  <a:lnTo>
                    <a:pt x="9903444" y="2725832"/>
                  </a:lnTo>
                  <a:lnTo>
                    <a:pt x="9867085" y="2753021"/>
                  </a:lnTo>
                  <a:lnTo>
                    <a:pt x="9828144" y="2776678"/>
                  </a:lnTo>
                  <a:lnTo>
                    <a:pt x="9786859" y="2796567"/>
                  </a:lnTo>
                  <a:lnTo>
                    <a:pt x="9743467" y="2812449"/>
                  </a:lnTo>
                  <a:lnTo>
                    <a:pt x="9698205" y="2824087"/>
                  </a:lnTo>
                  <a:lnTo>
                    <a:pt x="9651311" y="2831244"/>
                  </a:lnTo>
                  <a:lnTo>
                    <a:pt x="9603022" y="2833682"/>
                  </a:lnTo>
                  <a:lnTo>
                    <a:pt x="472288" y="2833682"/>
                  </a:lnTo>
                  <a:lnTo>
                    <a:pt x="424000" y="2831244"/>
                  </a:lnTo>
                  <a:lnTo>
                    <a:pt x="377106" y="2824087"/>
                  </a:lnTo>
                  <a:lnTo>
                    <a:pt x="331844" y="2812449"/>
                  </a:lnTo>
                  <a:lnTo>
                    <a:pt x="288452" y="2796567"/>
                  </a:lnTo>
                  <a:lnTo>
                    <a:pt x="247168" y="2776678"/>
                  </a:lnTo>
                  <a:lnTo>
                    <a:pt x="208227" y="2753021"/>
                  </a:lnTo>
                  <a:lnTo>
                    <a:pt x="171869" y="2725832"/>
                  </a:lnTo>
                  <a:lnTo>
                    <a:pt x="138330" y="2695350"/>
                  </a:lnTo>
                  <a:lnTo>
                    <a:pt x="107848" y="2661810"/>
                  </a:lnTo>
                  <a:lnTo>
                    <a:pt x="80659" y="2625451"/>
                  </a:lnTo>
                  <a:lnTo>
                    <a:pt x="57002" y="2586510"/>
                  </a:lnTo>
                  <a:lnTo>
                    <a:pt x="37114" y="2545225"/>
                  </a:lnTo>
                  <a:lnTo>
                    <a:pt x="21233" y="2501833"/>
                  </a:lnTo>
                  <a:lnTo>
                    <a:pt x="9595" y="2456571"/>
                  </a:lnTo>
                  <a:lnTo>
                    <a:pt x="2438" y="2409677"/>
                  </a:lnTo>
                  <a:lnTo>
                    <a:pt x="0" y="2361388"/>
                  </a:lnTo>
                  <a:lnTo>
                    <a:pt x="0" y="472288"/>
                  </a:lnTo>
                  <a:close/>
                </a:path>
              </a:pathLst>
            </a:custGeom>
            <a:ln w="27986">
              <a:solidFill>
                <a:srgbClr val="385D89"/>
              </a:solidFill>
            </a:ln>
          </p:spPr>
          <p:txBody>
            <a:bodyPr wrap="square" lIns="0" tIns="0" rIns="0" bIns="0" rtlCol="0"/>
            <a:lstStyle/>
            <a:p>
              <a:endParaRPr/>
            </a:p>
          </p:txBody>
        </p:sp>
      </p:grpSp>
      <p:sp>
        <p:nvSpPr>
          <p:cNvPr id="27" name="TextBox 26"/>
          <p:cNvSpPr txBox="1"/>
          <p:nvPr/>
        </p:nvSpPr>
        <p:spPr>
          <a:xfrm>
            <a:off x="457200" y="3962400"/>
            <a:ext cx="4114800" cy="2308324"/>
          </a:xfrm>
          <a:prstGeom prst="rect">
            <a:avLst/>
          </a:prstGeom>
          <a:noFill/>
        </p:spPr>
        <p:txBody>
          <a:bodyPr wrap="square" rtlCol="0">
            <a:spAutoFit/>
          </a:bodyPr>
          <a:lstStyle/>
          <a:p>
            <a:r>
              <a:rPr lang="en-US" spc="5" dirty="0">
                <a:solidFill>
                  <a:srgbClr val="FFFFFF"/>
                </a:solidFill>
                <a:latin typeface="RobotoRegular"/>
                <a:cs typeface="RobotoRegular"/>
              </a:rPr>
              <a:t>INTEGRATION </a:t>
            </a:r>
            <a:r>
              <a:rPr lang="en-US" spc="25" dirty="0">
                <a:solidFill>
                  <a:srgbClr val="FFFFFF"/>
                </a:solidFill>
                <a:latin typeface="RobotoRegular"/>
                <a:cs typeface="RobotoRegular"/>
              </a:rPr>
              <a:t>derives </a:t>
            </a:r>
            <a:r>
              <a:rPr lang="en-US" spc="10" dirty="0">
                <a:solidFill>
                  <a:srgbClr val="FFFFFF"/>
                </a:solidFill>
                <a:latin typeface="RobotoRegular"/>
                <a:cs typeface="RobotoRegular"/>
              </a:rPr>
              <a:t>from </a:t>
            </a:r>
            <a:r>
              <a:rPr lang="en-US" spc="-10" dirty="0">
                <a:solidFill>
                  <a:srgbClr val="FFFFFF"/>
                </a:solidFill>
                <a:latin typeface="RobotoRegular"/>
                <a:cs typeface="RobotoRegular"/>
              </a:rPr>
              <a:t>the </a:t>
            </a:r>
            <a:r>
              <a:rPr lang="en-US" spc="10" dirty="0">
                <a:solidFill>
                  <a:srgbClr val="FFFFFF"/>
                </a:solidFill>
                <a:latin typeface="RobotoRegular"/>
                <a:cs typeface="RobotoRegular"/>
              </a:rPr>
              <a:t>wish </a:t>
            </a:r>
            <a:r>
              <a:rPr lang="en-US" spc="5" dirty="0">
                <a:solidFill>
                  <a:srgbClr val="FFFFFF"/>
                </a:solidFill>
                <a:latin typeface="RobotoRegular"/>
                <a:cs typeface="RobotoRegular"/>
              </a:rPr>
              <a:t>to </a:t>
            </a:r>
            <a:r>
              <a:rPr lang="en-US" spc="20" dirty="0">
                <a:solidFill>
                  <a:srgbClr val="FFFFFF"/>
                </a:solidFill>
                <a:latin typeface="RobotoRegular"/>
                <a:cs typeface="RobotoRegular"/>
              </a:rPr>
              <a:t>both </a:t>
            </a:r>
            <a:r>
              <a:rPr lang="en-US" spc="10" dirty="0">
                <a:solidFill>
                  <a:srgbClr val="FFFFFF"/>
                </a:solidFill>
                <a:latin typeface="RobotoRegular"/>
                <a:cs typeface="RobotoRegular"/>
              </a:rPr>
              <a:t>maintain </a:t>
            </a:r>
            <a:r>
              <a:rPr lang="en-US" spc="-10" dirty="0">
                <a:solidFill>
                  <a:srgbClr val="FFFFFF"/>
                </a:solidFill>
                <a:latin typeface="RobotoRegular"/>
                <a:cs typeface="RobotoRegular"/>
              </a:rPr>
              <a:t>the </a:t>
            </a:r>
            <a:r>
              <a:rPr lang="en-US" spc="15" dirty="0">
                <a:solidFill>
                  <a:srgbClr val="FFFFFF"/>
                </a:solidFill>
                <a:latin typeface="RobotoRegular"/>
                <a:cs typeface="RobotoRegular"/>
              </a:rPr>
              <a:t>values </a:t>
            </a:r>
            <a:r>
              <a:rPr lang="en-US" spc="-10" dirty="0">
                <a:solidFill>
                  <a:srgbClr val="FFFFFF"/>
                </a:solidFill>
                <a:latin typeface="RobotoRegular"/>
                <a:cs typeface="RobotoRegular"/>
              </a:rPr>
              <a:t>and</a:t>
            </a:r>
            <a:r>
              <a:rPr lang="en-US" spc="45" dirty="0">
                <a:solidFill>
                  <a:srgbClr val="FFFFFF"/>
                </a:solidFill>
                <a:latin typeface="RobotoRegular"/>
                <a:cs typeface="RobotoRegular"/>
              </a:rPr>
              <a:t> </a:t>
            </a:r>
            <a:r>
              <a:rPr lang="en-US" spc="15" dirty="0" err="1">
                <a:solidFill>
                  <a:srgbClr val="FFFFFF"/>
                </a:solidFill>
                <a:latin typeface="RobotoRegular"/>
                <a:cs typeface="RobotoRegular"/>
              </a:rPr>
              <a:t>behaviour</a:t>
            </a:r>
            <a:r>
              <a:rPr lang="en-US" spc="15" dirty="0">
                <a:solidFill>
                  <a:srgbClr val="FFFFFF"/>
                </a:solidFill>
                <a:latin typeface="RobotoRegular"/>
                <a:cs typeface="RobotoRegular"/>
              </a:rPr>
              <a:t> </a:t>
            </a:r>
            <a:r>
              <a:rPr lang="en-US" spc="5" dirty="0">
                <a:solidFill>
                  <a:srgbClr val="FFFFFF"/>
                </a:solidFill>
                <a:latin typeface="RobotoRegular"/>
                <a:cs typeface="RobotoRegular"/>
              </a:rPr>
              <a:t>pattern </a:t>
            </a:r>
            <a:r>
              <a:rPr lang="en-US" spc="15" dirty="0">
                <a:solidFill>
                  <a:srgbClr val="FFFFFF"/>
                </a:solidFill>
                <a:latin typeface="RobotoRegular"/>
                <a:cs typeface="RobotoRegular"/>
              </a:rPr>
              <a:t>of </a:t>
            </a:r>
            <a:r>
              <a:rPr lang="en-US" spc="-75" dirty="0">
                <a:solidFill>
                  <a:srgbClr val="FFFFFF"/>
                </a:solidFill>
                <a:latin typeface="RobotoRegular"/>
                <a:cs typeface="RobotoRegular"/>
              </a:rPr>
              <a:t>one’s </a:t>
            </a:r>
            <a:r>
              <a:rPr lang="en-US" spc="-5" dirty="0">
                <a:solidFill>
                  <a:srgbClr val="FFFFFF"/>
                </a:solidFill>
                <a:latin typeface="RobotoRegular"/>
                <a:cs typeface="RobotoRegular"/>
              </a:rPr>
              <a:t>culture </a:t>
            </a:r>
            <a:r>
              <a:rPr lang="en-US" spc="15" dirty="0">
                <a:solidFill>
                  <a:srgbClr val="FFFFFF"/>
                </a:solidFill>
                <a:latin typeface="RobotoRegular"/>
                <a:cs typeface="RobotoRegular"/>
              </a:rPr>
              <a:t>of  origin </a:t>
            </a:r>
            <a:r>
              <a:rPr lang="en-US" spc="-10" dirty="0">
                <a:solidFill>
                  <a:srgbClr val="FFFFFF"/>
                </a:solidFill>
                <a:latin typeface="RobotoRegular"/>
                <a:cs typeface="RobotoRegular"/>
              </a:rPr>
              <a:t>and </a:t>
            </a:r>
            <a:r>
              <a:rPr lang="en-US" dirty="0">
                <a:solidFill>
                  <a:srgbClr val="FFFFFF"/>
                </a:solidFill>
                <a:latin typeface="RobotoRegular"/>
                <a:cs typeface="RobotoRegular"/>
              </a:rPr>
              <a:t>at </a:t>
            </a:r>
            <a:r>
              <a:rPr lang="en-US" spc="-10" dirty="0">
                <a:solidFill>
                  <a:srgbClr val="FFFFFF"/>
                </a:solidFill>
                <a:latin typeface="RobotoRegular"/>
                <a:cs typeface="RobotoRegular"/>
              </a:rPr>
              <a:t>the</a:t>
            </a:r>
            <a:r>
              <a:rPr lang="en-US" spc="55" dirty="0">
                <a:solidFill>
                  <a:srgbClr val="FFFFFF"/>
                </a:solidFill>
                <a:latin typeface="RobotoRegular"/>
                <a:cs typeface="RobotoRegular"/>
              </a:rPr>
              <a:t> </a:t>
            </a:r>
            <a:r>
              <a:rPr lang="en-US" spc="10" dirty="0">
                <a:solidFill>
                  <a:srgbClr val="FFFFFF"/>
                </a:solidFill>
                <a:latin typeface="RobotoRegular"/>
                <a:cs typeface="RobotoRegular"/>
              </a:rPr>
              <a:t>same</a:t>
            </a:r>
            <a:r>
              <a:rPr lang="en-US" spc="40" dirty="0">
                <a:solidFill>
                  <a:srgbClr val="FFFFFF"/>
                </a:solidFill>
                <a:latin typeface="RobotoRegular"/>
                <a:cs typeface="RobotoRegular"/>
              </a:rPr>
              <a:t> </a:t>
            </a:r>
            <a:r>
              <a:rPr lang="en-US" spc="30" dirty="0">
                <a:solidFill>
                  <a:srgbClr val="FFFFFF"/>
                </a:solidFill>
                <a:latin typeface="RobotoRegular"/>
                <a:cs typeface="RobotoRegular"/>
              </a:rPr>
              <a:t>time </a:t>
            </a:r>
            <a:r>
              <a:rPr lang="en-US" spc="5" dirty="0">
                <a:solidFill>
                  <a:srgbClr val="FFFFFF"/>
                </a:solidFill>
                <a:latin typeface="RobotoRegular"/>
                <a:cs typeface="RobotoRegular"/>
              </a:rPr>
              <a:t>incorporate norms </a:t>
            </a:r>
            <a:r>
              <a:rPr lang="en-US" spc="15" dirty="0">
                <a:solidFill>
                  <a:srgbClr val="FFFFFF"/>
                </a:solidFill>
                <a:latin typeface="RobotoRegular"/>
                <a:cs typeface="RobotoRegular"/>
              </a:rPr>
              <a:t>of</a:t>
            </a:r>
            <a:r>
              <a:rPr lang="en-US" spc="-35" dirty="0">
                <a:solidFill>
                  <a:srgbClr val="FFFFFF"/>
                </a:solidFill>
                <a:latin typeface="RobotoRegular"/>
                <a:cs typeface="RobotoRegular"/>
              </a:rPr>
              <a:t> </a:t>
            </a:r>
            <a:r>
              <a:rPr lang="en-US" spc="5" dirty="0">
                <a:solidFill>
                  <a:srgbClr val="FFFFFF"/>
                </a:solidFill>
                <a:latin typeface="RobotoRegular"/>
                <a:cs typeface="RobotoRegular"/>
              </a:rPr>
              <a:t>other </a:t>
            </a:r>
            <a:r>
              <a:rPr lang="en-US" spc="-5" dirty="0">
                <a:solidFill>
                  <a:srgbClr val="FFFFFF"/>
                </a:solidFill>
                <a:latin typeface="RobotoRegular"/>
                <a:cs typeface="RobotoRegular"/>
              </a:rPr>
              <a:t>culture </a:t>
            </a:r>
            <a:r>
              <a:rPr lang="en-US" spc="10" dirty="0">
                <a:solidFill>
                  <a:srgbClr val="FFFFFF"/>
                </a:solidFill>
                <a:latin typeface="RobotoRegular"/>
                <a:cs typeface="RobotoRegular"/>
              </a:rPr>
              <a:t>groups </a:t>
            </a:r>
            <a:r>
              <a:rPr lang="en-US" spc="5" dirty="0">
                <a:solidFill>
                  <a:srgbClr val="FFFFFF"/>
                </a:solidFill>
                <a:latin typeface="RobotoRegular"/>
                <a:cs typeface="RobotoRegular"/>
              </a:rPr>
              <a:t>to </a:t>
            </a:r>
            <a:r>
              <a:rPr lang="en-US" spc="25" dirty="0">
                <a:solidFill>
                  <a:srgbClr val="FFFFFF"/>
                </a:solidFill>
                <a:latin typeface="RobotoRegular"/>
                <a:cs typeface="RobotoRegular"/>
              </a:rPr>
              <a:t>feel a</a:t>
            </a:r>
            <a:r>
              <a:rPr lang="en-US" spc="-10" dirty="0">
                <a:solidFill>
                  <a:srgbClr val="FFFFFF"/>
                </a:solidFill>
                <a:latin typeface="RobotoRegular"/>
                <a:cs typeface="RobotoRegular"/>
              </a:rPr>
              <a:t>nd </a:t>
            </a:r>
            <a:r>
              <a:rPr lang="en-US" spc="20" dirty="0">
                <a:solidFill>
                  <a:srgbClr val="FFFFFF"/>
                </a:solidFill>
                <a:latin typeface="RobotoRegular"/>
                <a:cs typeface="RobotoRegular"/>
              </a:rPr>
              <a:t>behave </a:t>
            </a:r>
            <a:r>
              <a:rPr lang="en-US" spc="15" dirty="0">
                <a:solidFill>
                  <a:srgbClr val="FFFFFF"/>
                </a:solidFill>
                <a:latin typeface="RobotoRegular"/>
                <a:cs typeface="RobotoRegular"/>
              </a:rPr>
              <a:t>like </a:t>
            </a:r>
            <a:r>
              <a:rPr lang="en-US" spc="-10" dirty="0">
                <a:solidFill>
                  <a:srgbClr val="FFFFFF"/>
                </a:solidFill>
                <a:latin typeface="RobotoRegular"/>
                <a:cs typeface="RobotoRegular"/>
              </a:rPr>
              <a:t>that </a:t>
            </a:r>
            <a:r>
              <a:rPr lang="en-US" spc="-5" dirty="0">
                <a:solidFill>
                  <a:srgbClr val="FFFFFF"/>
                </a:solidFill>
                <a:latin typeface="RobotoRegular"/>
                <a:cs typeface="RobotoRegular"/>
              </a:rPr>
              <a:t>culture </a:t>
            </a:r>
            <a:r>
              <a:rPr lang="en-US" dirty="0">
                <a:solidFill>
                  <a:srgbClr val="FFFFFF"/>
                </a:solidFill>
                <a:latin typeface="RobotoRegular"/>
                <a:cs typeface="RobotoRegular"/>
              </a:rPr>
              <a:t>groups, </a:t>
            </a:r>
            <a:r>
              <a:rPr lang="en-US" spc="15" dirty="0">
                <a:solidFill>
                  <a:srgbClr val="FFFFFF"/>
                </a:solidFill>
                <a:latin typeface="RobotoRegular"/>
                <a:cs typeface="RobotoRegular"/>
              </a:rPr>
              <a:t>principally </a:t>
            </a:r>
            <a:r>
              <a:rPr lang="en-US" spc="-10" dirty="0">
                <a:solidFill>
                  <a:srgbClr val="FFFFFF"/>
                </a:solidFill>
                <a:latin typeface="RobotoRegular"/>
                <a:cs typeface="RobotoRegular"/>
              </a:rPr>
              <a:t>the </a:t>
            </a:r>
            <a:r>
              <a:rPr lang="en-US" spc="15" dirty="0">
                <a:solidFill>
                  <a:srgbClr val="FFFFFF"/>
                </a:solidFill>
                <a:latin typeface="RobotoRegular"/>
                <a:cs typeface="RobotoRegular"/>
              </a:rPr>
              <a:t>majority </a:t>
            </a:r>
            <a:r>
              <a:rPr lang="en-US" spc="-10" dirty="0">
                <a:solidFill>
                  <a:srgbClr val="FFFFFF"/>
                </a:solidFill>
                <a:latin typeface="RobotoRegular"/>
                <a:cs typeface="RobotoRegular"/>
              </a:rPr>
              <a:t>host</a:t>
            </a:r>
            <a:r>
              <a:rPr lang="en-US" spc="50" dirty="0">
                <a:solidFill>
                  <a:srgbClr val="FFFFFF"/>
                </a:solidFill>
                <a:latin typeface="RobotoRegular"/>
                <a:cs typeface="RobotoRegular"/>
              </a:rPr>
              <a:t> </a:t>
            </a:r>
            <a:r>
              <a:rPr lang="en-US" dirty="0">
                <a:solidFill>
                  <a:srgbClr val="FFFFFF"/>
                </a:solidFill>
                <a:latin typeface="RobotoRegular"/>
                <a:cs typeface="RobotoRegular"/>
              </a:rPr>
              <a:t>culture</a:t>
            </a:r>
            <a:endParaRPr lang="en-US" dirty="0"/>
          </a:p>
        </p:txBody>
      </p:sp>
      <p:sp>
        <p:nvSpPr>
          <p:cNvPr id="28" name="TextBox 27"/>
          <p:cNvSpPr txBox="1"/>
          <p:nvPr/>
        </p:nvSpPr>
        <p:spPr>
          <a:xfrm>
            <a:off x="457200" y="1524000"/>
            <a:ext cx="4038600" cy="2308324"/>
          </a:xfrm>
          <a:prstGeom prst="rect">
            <a:avLst/>
          </a:prstGeom>
          <a:noFill/>
        </p:spPr>
        <p:txBody>
          <a:bodyPr wrap="square" rtlCol="0">
            <a:spAutoFit/>
          </a:bodyPr>
          <a:lstStyle/>
          <a:p>
            <a:r>
              <a:rPr lang="en-US" spc="10" dirty="0">
                <a:solidFill>
                  <a:srgbClr val="FFFFFF"/>
                </a:solidFill>
                <a:latin typeface="RobotoRegular"/>
                <a:cs typeface="RobotoRegular"/>
              </a:rPr>
              <a:t>REJECTION </a:t>
            </a:r>
            <a:r>
              <a:rPr lang="en-US" spc="20" dirty="0">
                <a:solidFill>
                  <a:srgbClr val="FFFFFF"/>
                </a:solidFill>
                <a:latin typeface="RobotoRegular"/>
                <a:cs typeface="RobotoRegular"/>
              </a:rPr>
              <a:t>is</a:t>
            </a:r>
            <a:r>
              <a:rPr lang="en-US" spc="10" dirty="0">
                <a:solidFill>
                  <a:srgbClr val="FFFFFF"/>
                </a:solidFill>
                <a:latin typeface="RobotoRegular"/>
                <a:cs typeface="RobotoRegular"/>
              </a:rPr>
              <a:t> </a:t>
            </a:r>
            <a:r>
              <a:rPr lang="en-US" dirty="0" err="1">
                <a:solidFill>
                  <a:srgbClr val="FFFFFF"/>
                </a:solidFill>
                <a:latin typeface="RobotoRegular"/>
                <a:cs typeface="RobotoRegular"/>
              </a:rPr>
              <a:t>characterised</a:t>
            </a:r>
            <a:r>
              <a:rPr lang="en-US" spc="60" dirty="0">
                <a:solidFill>
                  <a:srgbClr val="FFFFFF"/>
                </a:solidFill>
                <a:latin typeface="RobotoRegular"/>
                <a:cs typeface="RobotoRegular"/>
              </a:rPr>
              <a:t> </a:t>
            </a:r>
            <a:r>
              <a:rPr lang="en-US" spc="30" dirty="0">
                <a:solidFill>
                  <a:srgbClr val="FFFFFF"/>
                </a:solidFill>
                <a:latin typeface="RobotoRegular"/>
                <a:cs typeface="RobotoRegular"/>
              </a:rPr>
              <a:t>by </a:t>
            </a:r>
            <a:r>
              <a:rPr lang="en-US" spc="15" dirty="0">
                <a:solidFill>
                  <a:srgbClr val="FFFFFF"/>
                </a:solidFill>
                <a:latin typeface="RobotoRegular"/>
                <a:cs typeface="RobotoRegular"/>
              </a:rPr>
              <a:t>individuals </a:t>
            </a:r>
            <a:r>
              <a:rPr lang="en-US" dirty="0">
                <a:solidFill>
                  <a:srgbClr val="FFFFFF"/>
                </a:solidFill>
                <a:latin typeface="RobotoRegular"/>
                <a:cs typeface="RobotoRegular"/>
              </a:rPr>
              <a:t>wishes, </a:t>
            </a:r>
            <a:r>
              <a:rPr lang="en-US" spc="20" dirty="0">
                <a:solidFill>
                  <a:srgbClr val="FFFFFF"/>
                </a:solidFill>
                <a:latin typeface="RobotoRegular"/>
                <a:cs typeface="RobotoRegular"/>
              </a:rPr>
              <a:t>both </a:t>
            </a:r>
            <a:r>
              <a:rPr lang="en-US" spc="10" dirty="0">
                <a:solidFill>
                  <a:srgbClr val="FFFFFF"/>
                </a:solidFill>
                <a:latin typeface="RobotoRegular"/>
                <a:cs typeface="RobotoRegular"/>
              </a:rPr>
              <a:t>conscious </a:t>
            </a:r>
            <a:r>
              <a:rPr lang="en-US" spc="-10" dirty="0">
                <a:solidFill>
                  <a:srgbClr val="FFFFFF"/>
                </a:solidFill>
                <a:latin typeface="RobotoRegular"/>
                <a:cs typeface="RobotoRegular"/>
              </a:rPr>
              <a:t>and </a:t>
            </a:r>
            <a:r>
              <a:rPr lang="en-US" spc="10" dirty="0">
                <a:solidFill>
                  <a:srgbClr val="FFFFFF"/>
                </a:solidFill>
                <a:latin typeface="RobotoRegular"/>
                <a:cs typeface="RobotoRegular"/>
              </a:rPr>
              <a:t>intuitive, </a:t>
            </a:r>
            <a:r>
              <a:rPr lang="en-US" spc="5" dirty="0">
                <a:solidFill>
                  <a:srgbClr val="FFFFFF"/>
                </a:solidFill>
                <a:latin typeface="RobotoRegular"/>
                <a:cs typeface="RobotoRegular"/>
              </a:rPr>
              <a:t>to </a:t>
            </a:r>
            <a:r>
              <a:rPr lang="en-US" spc="10" dirty="0">
                <a:solidFill>
                  <a:srgbClr val="FFFFFF"/>
                </a:solidFill>
                <a:latin typeface="RobotoRegular"/>
                <a:cs typeface="RobotoRegular"/>
              </a:rPr>
              <a:t>maintain </a:t>
            </a:r>
            <a:r>
              <a:rPr lang="en-US" spc="5" dirty="0">
                <a:solidFill>
                  <a:srgbClr val="FFFFFF"/>
                </a:solidFill>
                <a:latin typeface="RobotoRegular"/>
                <a:cs typeface="RobotoRegular"/>
              </a:rPr>
              <a:t>their </a:t>
            </a:r>
            <a:r>
              <a:rPr lang="en-US" spc="-5" dirty="0">
                <a:solidFill>
                  <a:srgbClr val="FFFFFF"/>
                </a:solidFill>
                <a:latin typeface="RobotoRegular"/>
                <a:cs typeface="RobotoRegular"/>
              </a:rPr>
              <a:t>cultural  </a:t>
            </a:r>
            <a:r>
              <a:rPr lang="en-US" spc="-20" dirty="0">
                <a:solidFill>
                  <a:srgbClr val="FFFFFF"/>
                </a:solidFill>
                <a:latin typeface="RobotoRegular"/>
                <a:cs typeface="RobotoRegular"/>
              </a:rPr>
              <a:t>integrity, </a:t>
            </a:r>
            <a:r>
              <a:rPr lang="en-US" spc="30" dirty="0">
                <a:solidFill>
                  <a:srgbClr val="FFFFFF"/>
                </a:solidFill>
                <a:latin typeface="RobotoRegular"/>
                <a:cs typeface="RobotoRegular"/>
              </a:rPr>
              <a:t>by </a:t>
            </a:r>
            <a:r>
              <a:rPr lang="en-US" spc="25" dirty="0">
                <a:solidFill>
                  <a:srgbClr val="FFFFFF"/>
                </a:solidFill>
                <a:latin typeface="RobotoRegular"/>
                <a:cs typeface="RobotoRegular"/>
              </a:rPr>
              <a:t>actively </a:t>
            </a:r>
            <a:r>
              <a:rPr lang="en-US" spc="-5" dirty="0">
                <a:solidFill>
                  <a:srgbClr val="FFFFFF"/>
                </a:solidFill>
                <a:latin typeface="RobotoRegular"/>
                <a:cs typeface="RobotoRegular"/>
              </a:rPr>
              <a:t>resisting </a:t>
            </a:r>
            <a:r>
              <a:rPr lang="en-US" spc="-10" dirty="0">
                <a:solidFill>
                  <a:srgbClr val="FFFFFF"/>
                </a:solidFill>
                <a:latin typeface="RobotoRegular"/>
                <a:cs typeface="RobotoRegular"/>
              </a:rPr>
              <a:t>the </a:t>
            </a:r>
            <a:r>
              <a:rPr lang="en-US" spc="5" dirty="0">
                <a:solidFill>
                  <a:srgbClr val="FFFFFF"/>
                </a:solidFill>
                <a:latin typeface="RobotoRegular"/>
                <a:cs typeface="RobotoRegular"/>
              </a:rPr>
              <a:t>incorporation </a:t>
            </a:r>
            <a:r>
              <a:rPr lang="en-US" spc="15" dirty="0">
                <a:solidFill>
                  <a:srgbClr val="FFFFFF"/>
                </a:solidFill>
                <a:latin typeface="RobotoRegular"/>
                <a:cs typeface="RobotoRegular"/>
              </a:rPr>
              <a:t>of </a:t>
            </a:r>
            <a:r>
              <a:rPr lang="en-US" spc="-10" dirty="0">
                <a:solidFill>
                  <a:srgbClr val="FFFFFF"/>
                </a:solidFill>
                <a:latin typeface="RobotoRegular"/>
                <a:cs typeface="RobotoRegular"/>
              </a:rPr>
              <a:t>the </a:t>
            </a:r>
            <a:r>
              <a:rPr lang="en-US" spc="15" dirty="0">
                <a:solidFill>
                  <a:srgbClr val="FFFFFF"/>
                </a:solidFill>
                <a:latin typeface="RobotoRegular"/>
                <a:cs typeface="RobotoRegular"/>
              </a:rPr>
              <a:t>values </a:t>
            </a:r>
            <a:r>
              <a:rPr lang="en-US" spc="-10" dirty="0">
                <a:solidFill>
                  <a:srgbClr val="FFFFFF"/>
                </a:solidFill>
                <a:latin typeface="RobotoRegular"/>
                <a:cs typeface="RobotoRegular"/>
              </a:rPr>
              <a:t>and </a:t>
            </a:r>
            <a:r>
              <a:rPr lang="en-US" spc="10" dirty="0">
                <a:solidFill>
                  <a:srgbClr val="FFFFFF"/>
                </a:solidFill>
                <a:latin typeface="RobotoRegular"/>
                <a:cs typeface="RobotoRegular"/>
              </a:rPr>
              <a:t>social </a:t>
            </a:r>
            <a:r>
              <a:rPr lang="en-US" spc="15" dirty="0" err="1">
                <a:solidFill>
                  <a:srgbClr val="FFFFFF"/>
                </a:solidFill>
                <a:latin typeface="RobotoRegular"/>
                <a:cs typeface="RobotoRegular"/>
              </a:rPr>
              <a:t>behaviour</a:t>
            </a:r>
            <a:r>
              <a:rPr lang="en-US" spc="15" dirty="0">
                <a:solidFill>
                  <a:srgbClr val="FFFFFF"/>
                </a:solidFill>
                <a:latin typeface="RobotoRegular"/>
                <a:cs typeface="RobotoRegular"/>
              </a:rPr>
              <a:t> </a:t>
            </a:r>
            <a:r>
              <a:rPr lang="en-US" dirty="0">
                <a:solidFill>
                  <a:srgbClr val="FFFFFF"/>
                </a:solidFill>
                <a:latin typeface="RobotoRegular"/>
                <a:cs typeface="RobotoRegular"/>
              </a:rPr>
              <a:t>patterns </a:t>
            </a:r>
            <a:r>
              <a:rPr lang="en-US" spc="15" dirty="0">
                <a:solidFill>
                  <a:srgbClr val="FFFFFF"/>
                </a:solidFill>
                <a:latin typeface="RobotoRegular"/>
                <a:cs typeface="RobotoRegular"/>
              </a:rPr>
              <a:t>of </a:t>
            </a:r>
            <a:r>
              <a:rPr lang="en-US" spc="-5" dirty="0">
                <a:solidFill>
                  <a:srgbClr val="FFFFFF"/>
                </a:solidFill>
                <a:latin typeface="RobotoRegular"/>
                <a:cs typeface="RobotoRegular"/>
              </a:rPr>
              <a:t>another</a:t>
            </a:r>
            <a:r>
              <a:rPr lang="en-US" spc="-85" dirty="0">
                <a:solidFill>
                  <a:srgbClr val="FFFFFF"/>
                </a:solidFill>
                <a:latin typeface="RobotoRegular"/>
                <a:cs typeface="RobotoRegular"/>
              </a:rPr>
              <a:t> </a:t>
            </a:r>
            <a:r>
              <a:rPr lang="en-US" spc="-5" dirty="0">
                <a:solidFill>
                  <a:srgbClr val="FFFFFF"/>
                </a:solidFill>
                <a:latin typeface="RobotoRegular"/>
                <a:cs typeface="RobotoRegular"/>
              </a:rPr>
              <a:t>culture  </a:t>
            </a:r>
            <a:r>
              <a:rPr lang="en-US" dirty="0">
                <a:solidFill>
                  <a:srgbClr val="FFFFFF"/>
                </a:solidFill>
                <a:latin typeface="RobotoRegular"/>
                <a:cs typeface="RobotoRegular"/>
              </a:rPr>
              <a:t>groups.</a:t>
            </a:r>
            <a:endParaRPr lang="en-US" dirty="0">
              <a:latin typeface="RobotoRegular"/>
              <a:cs typeface="RobotoRegular"/>
            </a:endParaRPr>
          </a:p>
          <a:p>
            <a:endParaRPr lang="en-US" dirty="0"/>
          </a:p>
        </p:txBody>
      </p:sp>
      <p:grpSp>
        <p:nvGrpSpPr>
          <p:cNvPr id="29" name="object 2"/>
          <p:cNvGrpSpPr/>
          <p:nvPr/>
        </p:nvGrpSpPr>
        <p:grpSpPr>
          <a:xfrm>
            <a:off x="4895975" y="1418248"/>
            <a:ext cx="4171825" cy="2292526"/>
            <a:chOff x="-9760" y="458264"/>
            <a:chExt cx="10103485" cy="2940685"/>
          </a:xfrm>
        </p:grpSpPr>
        <p:sp>
          <p:nvSpPr>
            <p:cNvPr id="30" name="object 3"/>
            <p:cNvSpPr/>
            <p:nvPr/>
          </p:nvSpPr>
          <p:spPr>
            <a:xfrm>
              <a:off x="4233" y="472258"/>
              <a:ext cx="10075545" cy="2912745"/>
            </a:xfrm>
            <a:custGeom>
              <a:avLst/>
              <a:gdLst/>
              <a:ahLst/>
              <a:cxnLst/>
              <a:rect l="l" t="t" r="r" b="b"/>
              <a:pathLst>
                <a:path w="10075545" h="2912745">
                  <a:moveTo>
                    <a:pt x="9589910" y="2912410"/>
                  </a:moveTo>
                  <a:lnTo>
                    <a:pt x="485411" y="2912410"/>
                  </a:lnTo>
                  <a:lnTo>
                    <a:pt x="438663" y="2910188"/>
                  </a:lnTo>
                  <a:lnTo>
                    <a:pt x="393172" y="2903657"/>
                  </a:lnTo>
                  <a:lnTo>
                    <a:pt x="349141" y="2893022"/>
                  </a:lnTo>
                  <a:lnTo>
                    <a:pt x="306775" y="2878485"/>
                  </a:lnTo>
                  <a:lnTo>
                    <a:pt x="266276" y="2860250"/>
                  </a:lnTo>
                  <a:lnTo>
                    <a:pt x="227848" y="2838519"/>
                  </a:lnTo>
                  <a:lnTo>
                    <a:pt x="191694" y="2813498"/>
                  </a:lnTo>
                  <a:lnTo>
                    <a:pt x="158018" y="2785389"/>
                  </a:lnTo>
                  <a:lnTo>
                    <a:pt x="127024" y="2754394"/>
                  </a:lnTo>
                  <a:lnTo>
                    <a:pt x="98914" y="2720719"/>
                  </a:lnTo>
                  <a:lnTo>
                    <a:pt x="73892" y="2684566"/>
                  </a:lnTo>
                  <a:lnTo>
                    <a:pt x="52161" y="2646138"/>
                  </a:lnTo>
                  <a:lnTo>
                    <a:pt x="33925" y="2605640"/>
                  </a:lnTo>
                  <a:lnTo>
                    <a:pt x="19388" y="2563274"/>
                  </a:lnTo>
                  <a:lnTo>
                    <a:pt x="8752" y="2519243"/>
                  </a:lnTo>
                  <a:lnTo>
                    <a:pt x="2222" y="2473752"/>
                  </a:lnTo>
                  <a:lnTo>
                    <a:pt x="0" y="2427003"/>
                  </a:lnTo>
                  <a:lnTo>
                    <a:pt x="0" y="485411"/>
                  </a:lnTo>
                  <a:lnTo>
                    <a:pt x="2222" y="438663"/>
                  </a:lnTo>
                  <a:lnTo>
                    <a:pt x="8752" y="393172"/>
                  </a:lnTo>
                  <a:lnTo>
                    <a:pt x="19388" y="349141"/>
                  </a:lnTo>
                  <a:lnTo>
                    <a:pt x="33925" y="306775"/>
                  </a:lnTo>
                  <a:lnTo>
                    <a:pt x="52161" y="266276"/>
                  </a:lnTo>
                  <a:lnTo>
                    <a:pt x="73892" y="227848"/>
                  </a:lnTo>
                  <a:lnTo>
                    <a:pt x="98914" y="191694"/>
                  </a:lnTo>
                  <a:lnTo>
                    <a:pt x="127024" y="158018"/>
                  </a:lnTo>
                  <a:lnTo>
                    <a:pt x="158018" y="127024"/>
                  </a:lnTo>
                  <a:lnTo>
                    <a:pt x="191694" y="98914"/>
                  </a:lnTo>
                  <a:lnTo>
                    <a:pt x="227848" y="73892"/>
                  </a:lnTo>
                  <a:lnTo>
                    <a:pt x="266276" y="52161"/>
                  </a:lnTo>
                  <a:lnTo>
                    <a:pt x="306775" y="33925"/>
                  </a:lnTo>
                  <a:lnTo>
                    <a:pt x="349141" y="19388"/>
                  </a:lnTo>
                  <a:lnTo>
                    <a:pt x="393172" y="8752"/>
                  </a:lnTo>
                  <a:lnTo>
                    <a:pt x="438663" y="2222"/>
                  </a:lnTo>
                  <a:lnTo>
                    <a:pt x="485411" y="0"/>
                  </a:lnTo>
                  <a:lnTo>
                    <a:pt x="9589910" y="0"/>
                  </a:lnTo>
                  <a:lnTo>
                    <a:pt x="9636656" y="2222"/>
                  </a:lnTo>
                  <a:lnTo>
                    <a:pt x="9682146" y="8752"/>
                  </a:lnTo>
                  <a:lnTo>
                    <a:pt x="9726175" y="19388"/>
                  </a:lnTo>
                  <a:lnTo>
                    <a:pt x="9768540" y="33925"/>
                  </a:lnTo>
                  <a:lnTo>
                    <a:pt x="9809039" y="52161"/>
                  </a:lnTo>
                  <a:lnTo>
                    <a:pt x="9847466" y="73892"/>
                  </a:lnTo>
                  <a:lnTo>
                    <a:pt x="9883620" y="98914"/>
                  </a:lnTo>
                  <a:lnTo>
                    <a:pt x="9917295" y="127024"/>
                  </a:lnTo>
                  <a:lnTo>
                    <a:pt x="9948290" y="158018"/>
                  </a:lnTo>
                  <a:lnTo>
                    <a:pt x="9976400" y="191694"/>
                  </a:lnTo>
                  <a:lnTo>
                    <a:pt x="10001423" y="227848"/>
                  </a:lnTo>
                  <a:lnTo>
                    <a:pt x="10023153" y="266276"/>
                  </a:lnTo>
                  <a:lnTo>
                    <a:pt x="10041390" y="306775"/>
                  </a:lnTo>
                  <a:lnTo>
                    <a:pt x="10055927" y="349141"/>
                  </a:lnTo>
                  <a:lnTo>
                    <a:pt x="10066563" y="393172"/>
                  </a:lnTo>
                  <a:lnTo>
                    <a:pt x="10073094" y="438663"/>
                  </a:lnTo>
                  <a:lnTo>
                    <a:pt x="10075316" y="485411"/>
                  </a:lnTo>
                  <a:lnTo>
                    <a:pt x="10075316" y="2427003"/>
                  </a:lnTo>
                  <a:lnTo>
                    <a:pt x="10073094" y="2473752"/>
                  </a:lnTo>
                  <a:lnTo>
                    <a:pt x="10066563" y="2519243"/>
                  </a:lnTo>
                  <a:lnTo>
                    <a:pt x="10055927" y="2563274"/>
                  </a:lnTo>
                  <a:lnTo>
                    <a:pt x="10041390" y="2605640"/>
                  </a:lnTo>
                  <a:lnTo>
                    <a:pt x="10023153" y="2646138"/>
                  </a:lnTo>
                  <a:lnTo>
                    <a:pt x="10001423" y="2684566"/>
                  </a:lnTo>
                  <a:lnTo>
                    <a:pt x="9976400" y="2720719"/>
                  </a:lnTo>
                  <a:lnTo>
                    <a:pt x="9948290" y="2754394"/>
                  </a:lnTo>
                  <a:lnTo>
                    <a:pt x="9917295" y="2785389"/>
                  </a:lnTo>
                  <a:lnTo>
                    <a:pt x="9883620" y="2813498"/>
                  </a:lnTo>
                  <a:lnTo>
                    <a:pt x="9847466" y="2838519"/>
                  </a:lnTo>
                  <a:lnTo>
                    <a:pt x="9809039" y="2860250"/>
                  </a:lnTo>
                  <a:lnTo>
                    <a:pt x="9768540" y="2878485"/>
                  </a:lnTo>
                  <a:lnTo>
                    <a:pt x="9726175" y="2893022"/>
                  </a:lnTo>
                  <a:lnTo>
                    <a:pt x="9682146" y="2903657"/>
                  </a:lnTo>
                  <a:lnTo>
                    <a:pt x="9636656" y="2910188"/>
                  </a:lnTo>
                  <a:lnTo>
                    <a:pt x="9589910" y="2912410"/>
                  </a:lnTo>
                  <a:close/>
                </a:path>
              </a:pathLst>
            </a:custGeom>
            <a:solidFill>
              <a:srgbClr val="FF0000"/>
            </a:solidFill>
          </p:spPr>
          <p:txBody>
            <a:bodyPr wrap="square" lIns="0" tIns="0" rIns="0" bIns="0" rtlCol="0"/>
            <a:lstStyle/>
            <a:p>
              <a:endParaRPr/>
            </a:p>
          </p:txBody>
        </p:sp>
        <p:sp>
          <p:nvSpPr>
            <p:cNvPr id="31" name="object 4"/>
            <p:cNvSpPr/>
            <p:nvPr/>
          </p:nvSpPr>
          <p:spPr>
            <a:xfrm>
              <a:off x="4233" y="472258"/>
              <a:ext cx="10075545" cy="2912745"/>
            </a:xfrm>
            <a:custGeom>
              <a:avLst/>
              <a:gdLst/>
              <a:ahLst/>
              <a:cxnLst/>
              <a:rect l="l" t="t" r="r" b="b"/>
              <a:pathLst>
                <a:path w="10075545" h="2912745">
                  <a:moveTo>
                    <a:pt x="0" y="485411"/>
                  </a:moveTo>
                  <a:lnTo>
                    <a:pt x="2222" y="438663"/>
                  </a:lnTo>
                  <a:lnTo>
                    <a:pt x="8752" y="393172"/>
                  </a:lnTo>
                  <a:lnTo>
                    <a:pt x="19388" y="349141"/>
                  </a:lnTo>
                  <a:lnTo>
                    <a:pt x="33925" y="306775"/>
                  </a:lnTo>
                  <a:lnTo>
                    <a:pt x="52161" y="266276"/>
                  </a:lnTo>
                  <a:lnTo>
                    <a:pt x="73892" y="227848"/>
                  </a:lnTo>
                  <a:lnTo>
                    <a:pt x="98914" y="191694"/>
                  </a:lnTo>
                  <a:lnTo>
                    <a:pt x="127024" y="158018"/>
                  </a:lnTo>
                  <a:lnTo>
                    <a:pt x="158018" y="127024"/>
                  </a:lnTo>
                  <a:lnTo>
                    <a:pt x="191694" y="98914"/>
                  </a:lnTo>
                  <a:lnTo>
                    <a:pt x="227848" y="73892"/>
                  </a:lnTo>
                  <a:lnTo>
                    <a:pt x="266276" y="52161"/>
                  </a:lnTo>
                  <a:lnTo>
                    <a:pt x="306775" y="33925"/>
                  </a:lnTo>
                  <a:lnTo>
                    <a:pt x="349141" y="19388"/>
                  </a:lnTo>
                  <a:lnTo>
                    <a:pt x="393172" y="8752"/>
                  </a:lnTo>
                  <a:lnTo>
                    <a:pt x="438663" y="2222"/>
                  </a:lnTo>
                  <a:lnTo>
                    <a:pt x="485411" y="0"/>
                  </a:lnTo>
                  <a:lnTo>
                    <a:pt x="9589910" y="0"/>
                  </a:lnTo>
                  <a:lnTo>
                    <a:pt x="9636656" y="2222"/>
                  </a:lnTo>
                  <a:lnTo>
                    <a:pt x="9682146" y="8752"/>
                  </a:lnTo>
                  <a:lnTo>
                    <a:pt x="9726175" y="19388"/>
                  </a:lnTo>
                  <a:lnTo>
                    <a:pt x="9768540" y="33925"/>
                  </a:lnTo>
                  <a:lnTo>
                    <a:pt x="9809039" y="52161"/>
                  </a:lnTo>
                  <a:lnTo>
                    <a:pt x="9847466" y="73892"/>
                  </a:lnTo>
                  <a:lnTo>
                    <a:pt x="9883620" y="98914"/>
                  </a:lnTo>
                  <a:lnTo>
                    <a:pt x="9917295" y="127024"/>
                  </a:lnTo>
                  <a:lnTo>
                    <a:pt x="9948290" y="158018"/>
                  </a:lnTo>
                  <a:lnTo>
                    <a:pt x="9976400" y="191694"/>
                  </a:lnTo>
                  <a:lnTo>
                    <a:pt x="10001423" y="227848"/>
                  </a:lnTo>
                  <a:lnTo>
                    <a:pt x="10023153" y="266276"/>
                  </a:lnTo>
                  <a:lnTo>
                    <a:pt x="10041390" y="306775"/>
                  </a:lnTo>
                  <a:lnTo>
                    <a:pt x="10055927" y="349141"/>
                  </a:lnTo>
                  <a:lnTo>
                    <a:pt x="10066563" y="393172"/>
                  </a:lnTo>
                  <a:lnTo>
                    <a:pt x="10073094" y="438663"/>
                  </a:lnTo>
                  <a:lnTo>
                    <a:pt x="10075316" y="485411"/>
                  </a:lnTo>
                  <a:lnTo>
                    <a:pt x="10075316" y="2427003"/>
                  </a:lnTo>
                  <a:lnTo>
                    <a:pt x="10073094" y="2473752"/>
                  </a:lnTo>
                  <a:lnTo>
                    <a:pt x="10066563" y="2519243"/>
                  </a:lnTo>
                  <a:lnTo>
                    <a:pt x="10055927" y="2563274"/>
                  </a:lnTo>
                  <a:lnTo>
                    <a:pt x="10041390" y="2605640"/>
                  </a:lnTo>
                  <a:lnTo>
                    <a:pt x="10023153" y="2646138"/>
                  </a:lnTo>
                  <a:lnTo>
                    <a:pt x="10001423" y="2684566"/>
                  </a:lnTo>
                  <a:lnTo>
                    <a:pt x="9976400" y="2720719"/>
                  </a:lnTo>
                  <a:lnTo>
                    <a:pt x="9948290" y="2754394"/>
                  </a:lnTo>
                  <a:lnTo>
                    <a:pt x="9917295" y="2785389"/>
                  </a:lnTo>
                  <a:lnTo>
                    <a:pt x="9883620" y="2813498"/>
                  </a:lnTo>
                  <a:lnTo>
                    <a:pt x="9847466" y="2838519"/>
                  </a:lnTo>
                  <a:lnTo>
                    <a:pt x="9809039" y="2860250"/>
                  </a:lnTo>
                  <a:lnTo>
                    <a:pt x="9768540" y="2878485"/>
                  </a:lnTo>
                  <a:lnTo>
                    <a:pt x="9726175" y="2893022"/>
                  </a:lnTo>
                  <a:lnTo>
                    <a:pt x="9682146" y="2903657"/>
                  </a:lnTo>
                  <a:lnTo>
                    <a:pt x="9636656" y="2910188"/>
                  </a:lnTo>
                  <a:lnTo>
                    <a:pt x="9589910" y="2912410"/>
                  </a:lnTo>
                  <a:lnTo>
                    <a:pt x="485411" y="2912410"/>
                  </a:lnTo>
                  <a:lnTo>
                    <a:pt x="438663" y="2910188"/>
                  </a:lnTo>
                  <a:lnTo>
                    <a:pt x="393172" y="2903657"/>
                  </a:lnTo>
                  <a:lnTo>
                    <a:pt x="349141" y="2893022"/>
                  </a:lnTo>
                  <a:lnTo>
                    <a:pt x="306775" y="2878485"/>
                  </a:lnTo>
                  <a:lnTo>
                    <a:pt x="266276" y="2860250"/>
                  </a:lnTo>
                  <a:lnTo>
                    <a:pt x="227848" y="2838519"/>
                  </a:lnTo>
                  <a:lnTo>
                    <a:pt x="191694" y="2813498"/>
                  </a:lnTo>
                  <a:lnTo>
                    <a:pt x="158018" y="2785389"/>
                  </a:lnTo>
                  <a:lnTo>
                    <a:pt x="127024" y="2754394"/>
                  </a:lnTo>
                  <a:lnTo>
                    <a:pt x="98914" y="2720719"/>
                  </a:lnTo>
                  <a:lnTo>
                    <a:pt x="73892" y="2684566"/>
                  </a:lnTo>
                  <a:lnTo>
                    <a:pt x="52161" y="2646138"/>
                  </a:lnTo>
                  <a:lnTo>
                    <a:pt x="33925" y="2605640"/>
                  </a:lnTo>
                  <a:lnTo>
                    <a:pt x="19388" y="2563274"/>
                  </a:lnTo>
                  <a:lnTo>
                    <a:pt x="8752" y="2519243"/>
                  </a:lnTo>
                  <a:lnTo>
                    <a:pt x="2222" y="2473752"/>
                  </a:lnTo>
                  <a:lnTo>
                    <a:pt x="0" y="2427003"/>
                  </a:lnTo>
                  <a:lnTo>
                    <a:pt x="0" y="485411"/>
                  </a:lnTo>
                  <a:close/>
                </a:path>
              </a:pathLst>
            </a:custGeom>
            <a:ln w="27986">
              <a:solidFill>
                <a:srgbClr val="385D89"/>
              </a:solidFill>
            </a:ln>
          </p:spPr>
          <p:txBody>
            <a:bodyPr wrap="square" lIns="0" tIns="0" rIns="0" bIns="0" rtlCol="0"/>
            <a:lstStyle/>
            <a:p>
              <a:endParaRPr/>
            </a:p>
          </p:txBody>
        </p:sp>
      </p:grpSp>
      <p:grpSp>
        <p:nvGrpSpPr>
          <p:cNvPr id="33" name="object 6"/>
          <p:cNvGrpSpPr/>
          <p:nvPr/>
        </p:nvGrpSpPr>
        <p:grpSpPr>
          <a:xfrm>
            <a:off x="4907516" y="3711774"/>
            <a:ext cx="4148783" cy="2750331"/>
            <a:chOff x="4233" y="4014393"/>
            <a:chExt cx="10075545" cy="3227705"/>
          </a:xfrm>
        </p:grpSpPr>
        <p:sp>
          <p:nvSpPr>
            <p:cNvPr id="34" name="object 7"/>
            <p:cNvSpPr/>
            <p:nvPr/>
          </p:nvSpPr>
          <p:spPr>
            <a:xfrm>
              <a:off x="4233" y="4014393"/>
              <a:ext cx="10075545" cy="3227705"/>
            </a:xfrm>
            <a:custGeom>
              <a:avLst/>
              <a:gdLst/>
              <a:ahLst/>
              <a:cxnLst/>
              <a:rect l="l" t="t" r="r" b="b"/>
              <a:pathLst>
                <a:path w="10075545" h="3227704">
                  <a:moveTo>
                    <a:pt x="9537420" y="3227277"/>
                  </a:moveTo>
                  <a:lnTo>
                    <a:pt x="537888" y="3227277"/>
                  </a:lnTo>
                  <a:lnTo>
                    <a:pt x="488930" y="3225079"/>
                  </a:lnTo>
                  <a:lnTo>
                    <a:pt x="441202" y="3218611"/>
                  </a:lnTo>
                  <a:lnTo>
                    <a:pt x="394896" y="3208063"/>
                  </a:lnTo>
                  <a:lnTo>
                    <a:pt x="350202" y="3193625"/>
                  </a:lnTo>
                  <a:lnTo>
                    <a:pt x="307308" y="3175486"/>
                  </a:lnTo>
                  <a:lnTo>
                    <a:pt x="266406" y="3153838"/>
                  </a:lnTo>
                  <a:lnTo>
                    <a:pt x="227684" y="3128869"/>
                  </a:lnTo>
                  <a:lnTo>
                    <a:pt x="191333" y="3100770"/>
                  </a:lnTo>
                  <a:lnTo>
                    <a:pt x="157544" y="3069730"/>
                  </a:lnTo>
                  <a:lnTo>
                    <a:pt x="126504" y="3035939"/>
                  </a:lnTo>
                  <a:lnTo>
                    <a:pt x="98405" y="2999588"/>
                  </a:lnTo>
                  <a:lnTo>
                    <a:pt x="73437" y="2960866"/>
                  </a:lnTo>
                  <a:lnTo>
                    <a:pt x="51789" y="2919963"/>
                  </a:lnTo>
                  <a:lnTo>
                    <a:pt x="33651" y="2877069"/>
                  </a:lnTo>
                  <a:lnTo>
                    <a:pt x="19213" y="2832374"/>
                  </a:lnTo>
                  <a:lnTo>
                    <a:pt x="8666" y="2786068"/>
                  </a:lnTo>
                  <a:lnTo>
                    <a:pt x="2198" y="2738340"/>
                  </a:lnTo>
                  <a:lnTo>
                    <a:pt x="0" y="2689381"/>
                  </a:lnTo>
                  <a:lnTo>
                    <a:pt x="0" y="537888"/>
                  </a:lnTo>
                  <a:lnTo>
                    <a:pt x="2198" y="488930"/>
                  </a:lnTo>
                  <a:lnTo>
                    <a:pt x="8666" y="441202"/>
                  </a:lnTo>
                  <a:lnTo>
                    <a:pt x="19213" y="394896"/>
                  </a:lnTo>
                  <a:lnTo>
                    <a:pt x="33651" y="350202"/>
                  </a:lnTo>
                  <a:lnTo>
                    <a:pt x="51789" y="307308"/>
                  </a:lnTo>
                  <a:lnTo>
                    <a:pt x="73437" y="266406"/>
                  </a:lnTo>
                  <a:lnTo>
                    <a:pt x="98405" y="227684"/>
                  </a:lnTo>
                  <a:lnTo>
                    <a:pt x="126504" y="191333"/>
                  </a:lnTo>
                  <a:lnTo>
                    <a:pt x="157544" y="157544"/>
                  </a:lnTo>
                  <a:lnTo>
                    <a:pt x="191333" y="126504"/>
                  </a:lnTo>
                  <a:lnTo>
                    <a:pt x="227684" y="98405"/>
                  </a:lnTo>
                  <a:lnTo>
                    <a:pt x="266406" y="73437"/>
                  </a:lnTo>
                  <a:lnTo>
                    <a:pt x="307308" y="51789"/>
                  </a:lnTo>
                  <a:lnTo>
                    <a:pt x="350202" y="33651"/>
                  </a:lnTo>
                  <a:lnTo>
                    <a:pt x="394896" y="19213"/>
                  </a:lnTo>
                  <a:lnTo>
                    <a:pt x="441202" y="8666"/>
                  </a:lnTo>
                  <a:lnTo>
                    <a:pt x="488930" y="2198"/>
                  </a:lnTo>
                  <a:lnTo>
                    <a:pt x="537888" y="0"/>
                  </a:lnTo>
                  <a:lnTo>
                    <a:pt x="9537420" y="0"/>
                  </a:lnTo>
                  <a:lnTo>
                    <a:pt x="9586379" y="2198"/>
                  </a:lnTo>
                  <a:lnTo>
                    <a:pt x="9634107" y="8666"/>
                  </a:lnTo>
                  <a:lnTo>
                    <a:pt x="9680413" y="19213"/>
                  </a:lnTo>
                  <a:lnTo>
                    <a:pt x="9725108" y="33651"/>
                  </a:lnTo>
                  <a:lnTo>
                    <a:pt x="9768002" y="51789"/>
                  </a:lnTo>
                  <a:lnTo>
                    <a:pt x="9808905" y="73437"/>
                  </a:lnTo>
                  <a:lnTo>
                    <a:pt x="9847627" y="98405"/>
                  </a:lnTo>
                  <a:lnTo>
                    <a:pt x="9883978" y="126504"/>
                  </a:lnTo>
                  <a:lnTo>
                    <a:pt x="9917769" y="157544"/>
                  </a:lnTo>
                  <a:lnTo>
                    <a:pt x="9948809" y="191333"/>
                  </a:lnTo>
                  <a:lnTo>
                    <a:pt x="9976908" y="227684"/>
                  </a:lnTo>
                  <a:lnTo>
                    <a:pt x="10001877" y="266406"/>
                  </a:lnTo>
                  <a:lnTo>
                    <a:pt x="10023525" y="307308"/>
                  </a:lnTo>
                  <a:lnTo>
                    <a:pt x="10041664" y="350202"/>
                  </a:lnTo>
                  <a:lnTo>
                    <a:pt x="10056102" y="394896"/>
                  </a:lnTo>
                  <a:lnTo>
                    <a:pt x="10066650" y="441202"/>
                  </a:lnTo>
                  <a:lnTo>
                    <a:pt x="10073118" y="488930"/>
                  </a:lnTo>
                  <a:lnTo>
                    <a:pt x="10075316" y="537888"/>
                  </a:lnTo>
                  <a:lnTo>
                    <a:pt x="10075316" y="2689381"/>
                  </a:lnTo>
                  <a:lnTo>
                    <a:pt x="10073118" y="2738340"/>
                  </a:lnTo>
                  <a:lnTo>
                    <a:pt x="10066650" y="2786068"/>
                  </a:lnTo>
                  <a:lnTo>
                    <a:pt x="10056102" y="2832374"/>
                  </a:lnTo>
                  <a:lnTo>
                    <a:pt x="10041664" y="2877069"/>
                  </a:lnTo>
                  <a:lnTo>
                    <a:pt x="10023525" y="2919963"/>
                  </a:lnTo>
                  <a:lnTo>
                    <a:pt x="10001877" y="2960866"/>
                  </a:lnTo>
                  <a:lnTo>
                    <a:pt x="9976908" y="2999588"/>
                  </a:lnTo>
                  <a:lnTo>
                    <a:pt x="9948809" y="3035939"/>
                  </a:lnTo>
                  <a:lnTo>
                    <a:pt x="9917769" y="3069730"/>
                  </a:lnTo>
                  <a:lnTo>
                    <a:pt x="9883978" y="3100770"/>
                  </a:lnTo>
                  <a:lnTo>
                    <a:pt x="9847627" y="3128869"/>
                  </a:lnTo>
                  <a:lnTo>
                    <a:pt x="9808905" y="3153838"/>
                  </a:lnTo>
                  <a:lnTo>
                    <a:pt x="9768002" y="3175486"/>
                  </a:lnTo>
                  <a:lnTo>
                    <a:pt x="9725108" y="3193625"/>
                  </a:lnTo>
                  <a:lnTo>
                    <a:pt x="9680413" y="3208063"/>
                  </a:lnTo>
                  <a:lnTo>
                    <a:pt x="9634107" y="3218611"/>
                  </a:lnTo>
                  <a:lnTo>
                    <a:pt x="9586379" y="3225079"/>
                  </a:lnTo>
                  <a:lnTo>
                    <a:pt x="9537420" y="3227277"/>
                  </a:lnTo>
                  <a:close/>
                </a:path>
              </a:pathLst>
            </a:custGeom>
            <a:solidFill>
              <a:srgbClr val="001F60"/>
            </a:solidFill>
          </p:spPr>
          <p:txBody>
            <a:bodyPr wrap="square" lIns="0" tIns="0" rIns="0" bIns="0" rtlCol="0"/>
            <a:lstStyle/>
            <a:p>
              <a:endParaRPr/>
            </a:p>
          </p:txBody>
        </p:sp>
        <p:sp>
          <p:nvSpPr>
            <p:cNvPr id="35" name="object 8"/>
            <p:cNvSpPr/>
            <p:nvPr/>
          </p:nvSpPr>
          <p:spPr>
            <a:xfrm>
              <a:off x="4233" y="4014393"/>
              <a:ext cx="10075545" cy="3227705"/>
            </a:xfrm>
            <a:custGeom>
              <a:avLst/>
              <a:gdLst/>
              <a:ahLst/>
              <a:cxnLst/>
              <a:rect l="l" t="t" r="r" b="b"/>
              <a:pathLst>
                <a:path w="10075545" h="3227704">
                  <a:moveTo>
                    <a:pt x="0" y="537888"/>
                  </a:moveTo>
                  <a:lnTo>
                    <a:pt x="2198" y="488930"/>
                  </a:lnTo>
                  <a:lnTo>
                    <a:pt x="8666" y="441202"/>
                  </a:lnTo>
                  <a:lnTo>
                    <a:pt x="19213" y="394896"/>
                  </a:lnTo>
                  <a:lnTo>
                    <a:pt x="33651" y="350202"/>
                  </a:lnTo>
                  <a:lnTo>
                    <a:pt x="51789" y="307308"/>
                  </a:lnTo>
                  <a:lnTo>
                    <a:pt x="73437" y="266406"/>
                  </a:lnTo>
                  <a:lnTo>
                    <a:pt x="98405" y="227684"/>
                  </a:lnTo>
                  <a:lnTo>
                    <a:pt x="126504" y="191333"/>
                  </a:lnTo>
                  <a:lnTo>
                    <a:pt x="157544" y="157544"/>
                  </a:lnTo>
                  <a:lnTo>
                    <a:pt x="191333" y="126504"/>
                  </a:lnTo>
                  <a:lnTo>
                    <a:pt x="227684" y="98405"/>
                  </a:lnTo>
                  <a:lnTo>
                    <a:pt x="266406" y="73437"/>
                  </a:lnTo>
                  <a:lnTo>
                    <a:pt x="307308" y="51789"/>
                  </a:lnTo>
                  <a:lnTo>
                    <a:pt x="350202" y="33651"/>
                  </a:lnTo>
                  <a:lnTo>
                    <a:pt x="394896" y="19213"/>
                  </a:lnTo>
                  <a:lnTo>
                    <a:pt x="441202" y="8666"/>
                  </a:lnTo>
                  <a:lnTo>
                    <a:pt x="488930" y="2198"/>
                  </a:lnTo>
                  <a:lnTo>
                    <a:pt x="537888" y="0"/>
                  </a:lnTo>
                  <a:lnTo>
                    <a:pt x="9537420" y="0"/>
                  </a:lnTo>
                  <a:lnTo>
                    <a:pt x="9586379" y="2198"/>
                  </a:lnTo>
                  <a:lnTo>
                    <a:pt x="9634107" y="8666"/>
                  </a:lnTo>
                  <a:lnTo>
                    <a:pt x="9680413" y="19213"/>
                  </a:lnTo>
                  <a:lnTo>
                    <a:pt x="9725108" y="33651"/>
                  </a:lnTo>
                  <a:lnTo>
                    <a:pt x="9768002" y="51789"/>
                  </a:lnTo>
                  <a:lnTo>
                    <a:pt x="9808905" y="73437"/>
                  </a:lnTo>
                  <a:lnTo>
                    <a:pt x="9847627" y="98405"/>
                  </a:lnTo>
                  <a:lnTo>
                    <a:pt x="9883978" y="126504"/>
                  </a:lnTo>
                  <a:lnTo>
                    <a:pt x="9917769" y="157544"/>
                  </a:lnTo>
                  <a:lnTo>
                    <a:pt x="9948809" y="191333"/>
                  </a:lnTo>
                  <a:lnTo>
                    <a:pt x="9976908" y="227684"/>
                  </a:lnTo>
                  <a:lnTo>
                    <a:pt x="10001877" y="266406"/>
                  </a:lnTo>
                  <a:lnTo>
                    <a:pt x="10023525" y="307308"/>
                  </a:lnTo>
                  <a:lnTo>
                    <a:pt x="10041664" y="350202"/>
                  </a:lnTo>
                  <a:lnTo>
                    <a:pt x="10056102" y="394896"/>
                  </a:lnTo>
                  <a:lnTo>
                    <a:pt x="10066650" y="441202"/>
                  </a:lnTo>
                  <a:lnTo>
                    <a:pt x="10073118" y="488930"/>
                  </a:lnTo>
                  <a:lnTo>
                    <a:pt x="10075316" y="537888"/>
                  </a:lnTo>
                  <a:lnTo>
                    <a:pt x="10075316" y="2689381"/>
                  </a:lnTo>
                  <a:lnTo>
                    <a:pt x="10073118" y="2738340"/>
                  </a:lnTo>
                  <a:lnTo>
                    <a:pt x="10066650" y="2786068"/>
                  </a:lnTo>
                  <a:lnTo>
                    <a:pt x="10056102" y="2832374"/>
                  </a:lnTo>
                  <a:lnTo>
                    <a:pt x="10041664" y="2877069"/>
                  </a:lnTo>
                  <a:lnTo>
                    <a:pt x="10023525" y="2919963"/>
                  </a:lnTo>
                  <a:lnTo>
                    <a:pt x="10001877" y="2960866"/>
                  </a:lnTo>
                  <a:lnTo>
                    <a:pt x="9976908" y="2999588"/>
                  </a:lnTo>
                  <a:lnTo>
                    <a:pt x="9948809" y="3035939"/>
                  </a:lnTo>
                  <a:lnTo>
                    <a:pt x="9917769" y="3069730"/>
                  </a:lnTo>
                  <a:lnTo>
                    <a:pt x="9883978" y="3100770"/>
                  </a:lnTo>
                  <a:lnTo>
                    <a:pt x="9847627" y="3128869"/>
                  </a:lnTo>
                  <a:lnTo>
                    <a:pt x="9808905" y="3153838"/>
                  </a:lnTo>
                  <a:lnTo>
                    <a:pt x="9768002" y="3175486"/>
                  </a:lnTo>
                  <a:lnTo>
                    <a:pt x="9725108" y="3193625"/>
                  </a:lnTo>
                  <a:lnTo>
                    <a:pt x="9680413" y="3208063"/>
                  </a:lnTo>
                  <a:lnTo>
                    <a:pt x="9634107" y="3218611"/>
                  </a:lnTo>
                  <a:lnTo>
                    <a:pt x="9586379" y="3225079"/>
                  </a:lnTo>
                  <a:lnTo>
                    <a:pt x="9537420" y="3227277"/>
                  </a:lnTo>
                  <a:lnTo>
                    <a:pt x="537888" y="3227277"/>
                  </a:lnTo>
                  <a:lnTo>
                    <a:pt x="488930" y="3225079"/>
                  </a:lnTo>
                  <a:lnTo>
                    <a:pt x="441202" y="3218611"/>
                  </a:lnTo>
                  <a:lnTo>
                    <a:pt x="394896" y="3208063"/>
                  </a:lnTo>
                  <a:lnTo>
                    <a:pt x="350202" y="3193625"/>
                  </a:lnTo>
                  <a:lnTo>
                    <a:pt x="307308" y="3175486"/>
                  </a:lnTo>
                  <a:lnTo>
                    <a:pt x="266406" y="3153838"/>
                  </a:lnTo>
                  <a:lnTo>
                    <a:pt x="227684" y="3128869"/>
                  </a:lnTo>
                  <a:lnTo>
                    <a:pt x="191333" y="3100770"/>
                  </a:lnTo>
                  <a:lnTo>
                    <a:pt x="157544" y="3069730"/>
                  </a:lnTo>
                  <a:lnTo>
                    <a:pt x="126504" y="3035939"/>
                  </a:lnTo>
                  <a:lnTo>
                    <a:pt x="98405" y="2999588"/>
                  </a:lnTo>
                  <a:lnTo>
                    <a:pt x="73437" y="2960866"/>
                  </a:lnTo>
                  <a:lnTo>
                    <a:pt x="51789" y="2919963"/>
                  </a:lnTo>
                  <a:lnTo>
                    <a:pt x="33651" y="2877069"/>
                  </a:lnTo>
                  <a:lnTo>
                    <a:pt x="19213" y="2832374"/>
                  </a:lnTo>
                  <a:lnTo>
                    <a:pt x="8666" y="2786068"/>
                  </a:lnTo>
                  <a:lnTo>
                    <a:pt x="2198" y="2738340"/>
                  </a:lnTo>
                  <a:lnTo>
                    <a:pt x="0" y="2689381"/>
                  </a:lnTo>
                  <a:lnTo>
                    <a:pt x="0" y="537888"/>
                  </a:lnTo>
                  <a:close/>
                </a:path>
              </a:pathLst>
            </a:custGeom>
            <a:ln w="27986">
              <a:solidFill>
                <a:srgbClr val="385D89"/>
              </a:solidFill>
            </a:ln>
          </p:spPr>
          <p:txBody>
            <a:bodyPr wrap="square" lIns="0" tIns="0" rIns="0" bIns="0" rtlCol="0"/>
            <a:lstStyle/>
            <a:p>
              <a:endParaRPr/>
            </a:p>
          </p:txBody>
        </p:sp>
      </p:grpSp>
      <p:sp>
        <p:nvSpPr>
          <p:cNvPr id="37" name="TextBox 36"/>
          <p:cNvSpPr txBox="1"/>
          <p:nvPr/>
        </p:nvSpPr>
        <p:spPr>
          <a:xfrm>
            <a:off x="5076897" y="1429158"/>
            <a:ext cx="3810000" cy="2308324"/>
          </a:xfrm>
          <a:prstGeom prst="rect">
            <a:avLst/>
          </a:prstGeom>
          <a:noFill/>
        </p:spPr>
        <p:txBody>
          <a:bodyPr wrap="square" rtlCol="0">
            <a:spAutoFit/>
          </a:bodyPr>
          <a:lstStyle/>
          <a:p>
            <a:r>
              <a:rPr lang="en-US" sz="1600" dirty="0">
                <a:solidFill>
                  <a:srgbClr val="FFFFFF"/>
                </a:solidFill>
                <a:latin typeface="RobotoRegular"/>
                <a:cs typeface="RobotoRegular"/>
              </a:rPr>
              <a:t>ASSIMILATION </a:t>
            </a:r>
            <a:r>
              <a:rPr lang="en-US" sz="1600" spc="5" dirty="0">
                <a:solidFill>
                  <a:srgbClr val="FFFFFF"/>
                </a:solidFill>
                <a:latin typeface="RobotoRegular"/>
                <a:cs typeface="RobotoRegular"/>
              </a:rPr>
              <a:t>is </a:t>
            </a:r>
            <a:r>
              <a:rPr lang="en-US" sz="1600" spc="-10" dirty="0">
                <a:solidFill>
                  <a:srgbClr val="FFFFFF"/>
                </a:solidFill>
                <a:latin typeface="RobotoRegular"/>
                <a:cs typeface="RobotoRegular"/>
              </a:rPr>
              <a:t>the psychological </a:t>
            </a:r>
            <a:r>
              <a:rPr lang="en-US" sz="1600" spc="-5" dirty="0">
                <a:solidFill>
                  <a:srgbClr val="FFFFFF"/>
                </a:solidFill>
                <a:latin typeface="RobotoRegular"/>
                <a:cs typeface="RobotoRegular"/>
              </a:rPr>
              <a:t>process </a:t>
            </a:r>
            <a:r>
              <a:rPr lang="en-US" sz="1600" spc="10" dirty="0">
                <a:solidFill>
                  <a:srgbClr val="FFFFFF"/>
                </a:solidFill>
                <a:latin typeface="RobotoRegular"/>
                <a:cs typeface="RobotoRegular"/>
              </a:rPr>
              <a:t>of </a:t>
            </a:r>
            <a:r>
              <a:rPr lang="en-US" sz="1600" spc="-10" dirty="0">
                <a:solidFill>
                  <a:srgbClr val="FFFFFF"/>
                </a:solidFill>
                <a:latin typeface="RobotoRegular"/>
                <a:cs typeface="RobotoRegular"/>
              </a:rPr>
              <a:t>the </a:t>
            </a:r>
            <a:r>
              <a:rPr lang="en-US" sz="1600" dirty="0">
                <a:solidFill>
                  <a:srgbClr val="FFFFFF"/>
                </a:solidFill>
                <a:latin typeface="RobotoRegular"/>
                <a:cs typeface="RobotoRegular"/>
              </a:rPr>
              <a:t>conscious </a:t>
            </a:r>
            <a:r>
              <a:rPr lang="en-US" sz="1600" spc="10" dirty="0">
                <a:solidFill>
                  <a:srgbClr val="FFFFFF"/>
                </a:solidFill>
                <a:latin typeface="RobotoRegular"/>
                <a:cs typeface="RobotoRegular"/>
              </a:rPr>
              <a:t>or  </a:t>
            </a:r>
            <a:r>
              <a:rPr lang="en-US" sz="1600" spc="-5" dirty="0">
                <a:solidFill>
                  <a:srgbClr val="FFFFFF"/>
                </a:solidFill>
                <a:latin typeface="RobotoRegular"/>
                <a:cs typeface="RobotoRegular"/>
              </a:rPr>
              <a:t>unconscious giving </a:t>
            </a:r>
            <a:r>
              <a:rPr lang="en-US" sz="1600" spc="-20" dirty="0">
                <a:solidFill>
                  <a:srgbClr val="FFFFFF"/>
                </a:solidFill>
                <a:latin typeface="RobotoRegular"/>
                <a:cs typeface="RobotoRegular"/>
              </a:rPr>
              <a:t>up</a:t>
            </a:r>
            <a:r>
              <a:rPr lang="en-US" sz="1600" spc="-105" dirty="0">
                <a:solidFill>
                  <a:srgbClr val="FFFFFF"/>
                </a:solidFill>
                <a:latin typeface="RobotoRegular"/>
                <a:cs typeface="RobotoRegular"/>
              </a:rPr>
              <a:t> </a:t>
            </a:r>
            <a:r>
              <a:rPr lang="en-US" sz="1600" spc="10" dirty="0">
                <a:solidFill>
                  <a:srgbClr val="FFFFFF"/>
                </a:solidFill>
                <a:latin typeface="RobotoRegular"/>
                <a:cs typeface="RobotoRegular"/>
              </a:rPr>
              <a:t>of</a:t>
            </a:r>
            <a:r>
              <a:rPr lang="en-US" sz="1600" spc="-25" dirty="0">
                <a:solidFill>
                  <a:srgbClr val="FFFFFF"/>
                </a:solidFill>
                <a:latin typeface="RobotoRegular"/>
                <a:cs typeface="RobotoRegular"/>
              </a:rPr>
              <a:t> </a:t>
            </a:r>
            <a:r>
              <a:rPr lang="en-US" sz="1600" spc="-10" dirty="0">
                <a:solidFill>
                  <a:srgbClr val="FFFFFF"/>
                </a:solidFill>
                <a:latin typeface="RobotoRegular"/>
                <a:cs typeface="RobotoRegular"/>
              </a:rPr>
              <a:t>the unique </a:t>
            </a:r>
            <a:r>
              <a:rPr lang="en-US" sz="1600" spc="5" dirty="0">
                <a:solidFill>
                  <a:srgbClr val="FFFFFF"/>
                </a:solidFill>
                <a:latin typeface="RobotoRegular"/>
                <a:cs typeface="RobotoRegular"/>
              </a:rPr>
              <a:t>characteristics </a:t>
            </a:r>
            <a:r>
              <a:rPr lang="en-US" sz="1600" spc="10" dirty="0">
                <a:solidFill>
                  <a:srgbClr val="FFFFFF"/>
                </a:solidFill>
                <a:latin typeface="RobotoRegular"/>
                <a:cs typeface="RobotoRegular"/>
              </a:rPr>
              <a:t>of </a:t>
            </a:r>
            <a:r>
              <a:rPr lang="en-US" sz="1600" spc="-85" dirty="0">
                <a:solidFill>
                  <a:srgbClr val="FFFFFF"/>
                </a:solidFill>
                <a:latin typeface="RobotoRegular"/>
                <a:cs typeface="RobotoRegular"/>
              </a:rPr>
              <a:t>one’s  </a:t>
            </a:r>
            <a:r>
              <a:rPr lang="en-US" sz="1600" spc="-5" dirty="0">
                <a:solidFill>
                  <a:srgbClr val="FFFFFF"/>
                </a:solidFill>
                <a:latin typeface="RobotoRegular"/>
                <a:cs typeface="RobotoRegular"/>
              </a:rPr>
              <a:t>culture </a:t>
            </a:r>
            <a:r>
              <a:rPr lang="en-US" sz="1600" spc="10" dirty="0">
                <a:solidFill>
                  <a:srgbClr val="FFFFFF"/>
                </a:solidFill>
                <a:latin typeface="RobotoRegular"/>
                <a:cs typeface="RobotoRegular"/>
              </a:rPr>
              <a:t>of </a:t>
            </a:r>
            <a:r>
              <a:rPr lang="en-US" sz="1600" spc="-5" dirty="0">
                <a:solidFill>
                  <a:srgbClr val="FFFFFF"/>
                </a:solidFill>
                <a:latin typeface="RobotoRegular"/>
                <a:cs typeface="RobotoRegular"/>
              </a:rPr>
              <a:t>origin </a:t>
            </a:r>
            <a:r>
              <a:rPr lang="en-US" sz="1600" spc="5" dirty="0">
                <a:solidFill>
                  <a:srgbClr val="FFFFFF"/>
                </a:solidFill>
                <a:latin typeface="RobotoRegular"/>
                <a:cs typeface="RobotoRegular"/>
              </a:rPr>
              <a:t>in </a:t>
            </a:r>
            <a:r>
              <a:rPr lang="en-US" sz="1600" spc="-5" dirty="0" err="1">
                <a:solidFill>
                  <a:srgbClr val="FFFFFF"/>
                </a:solidFill>
                <a:latin typeface="RobotoRegular"/>
                <a:cs typeface="RobotoRegular"/>
              </a:rPr>
              <a:t>favour</a:t>
            </a:r>
            <a:r>
              <a:rPr lang="en-US" sz="1600" spc="-15" dirty="0">
                <a:solidFill>
                  <a:srgbClr val="FFFFFF"/>
                </a:solidFill>
                <a:latin typeface="RobotoRegular"/>
                <a:cs typeface="RobotoRegular"/>
              </a:rPr>
              <a:t> </a:t>
            </a:r>
            <a:r>
              <a:rPr lang="en-US" sz="1600" spc="10" dirty="0">
                <a:solidFill>
                  <a:srgbClr val="FFFFFF"/>
                </a:solidFill>
                <a:latin typeface="RobotoRegular"/>
                <a:cs typeface="RobotoRegular"/>
              </a:rPr>
              <a:t>of</a:t>
            </a:r>
            <a:r>
              <a:rPr lang="en-US" sz="1600" spc="-25" dirty="0">
                <a:solidFill>
                  <a:srgbClr val="FFFFFF"/>
                </a:solidFill>
                <a:latin typeface="RobotoRegular"/>
                <a:cs typeface="RobotoRegular"/>
              </a:rPr>
              <a:t> </a:t>
            </a:r>
            <a:r>
              <a:rPr lang="en-US" sz="1600" spc="-10" dirty="0">
                <a:solidFill>
                  <a:srgbClr val="FFFFFF"/>
                </a:solidFill>
                <a:latin typeface="RobotoRegular"/>
                <a:cs typeface="RobotoRegular"/>
              </a:rPr>
              <a:t>the </a:t>
            </a:r>
            <a:r>
              <a:rPr lang="en-US" sz="1600" spc="-5" dirty="0">
                <a:solidFill>
                  <a:srgbClr val="FFFFFF"/>
                </a:solidFill>
                <a:latin typeface="RobotoRegular"/>
                <a:cs typeface="RobotoRegular"/>
              </a:rPr>
              <a:t>more </a:t>
            </a:r>
            <a:r>
              <a:rPr lang="en-US" sz="1600" spc="10" dirty="0">
                <a:solidFill>
                  <a:srgbClr val="FFFFFF"/>
                </a:solidFill>
                <a:latin typeface="RobotoRegular"/>
                <a:cs typeface="RobotoRegular"/>
              </a:rPr>
              <a:t>or </a:t>
            </a:r>
            <a:r>
              <a:rPr lang="en-US" sz="1600" spc="-5" dirty="0">
                <a:solidFill>
                  <a:srgbClr val="FFFFFF"/>
                </a:solidFill>
                <a:latin typeface="RobotoRegular"/>
                <a:cs typeface="RobotoRegular"/>
              </a:rPr>
              <a:t>less </a:t>
            </a:r>
            <a:r>
              <a:rPr lang="en-US" sz="1600" spc="5" dirty="0">
                <a:solidFill>
                  <a:srgbClr val="FFFFFF"/>
                </a:solidFill>
                <a:latin typeface="RobotoRegular"/>
                <a:cs typeface="RobotoRegular"/>
              </a:rPr>
              <a:t>complete  </a:t>
            </a:r>
            <a:r>
              <a:rPr lang="en-US" sz="1600" dirty="0">
                <a:solidFill>
                  <a:srgbClr val="FFFFFF"/>
                </a:solidFill>
                <a:latin typeface="RobotoRegular"/>
                <a:cs typeface="RobotoRegular"/>
              </a:rPr>
              <a:t>incorporation </a:t>
            </a:r>
            <a:r>
              <a:rPr lang="en-US" sz="1600" spc="10" dirty="0">
                <a:solidFill>
                  <a:srgbClr val="FFFFFF"/>
                </a:solidFill>
                <a:latin typeface="RobotoRegular"/>
                <a:cs typeface="RobotoRegular"/>
              </a:rPr>
              <a:t>of </a:t>
            </a:r>
            <a:r>
              <a:rPr lang="en-US" sz="1600" spc="-10" dirty="0">
                <a:solidFill>
                  <a:srgbClr val="FFFFFF"/>
                </a:solidFill>
                <a:latin typeface="RobotoRegular"/>
                <a:cs typeface="RobotoRegular"/>
              </a:rPr>
              <a:t>the </a:t>
            </a:r>
            <a:r>
              <a:rPr lang="en-US" sz="1600" spc="5" dirty="0">
                <a:solidFill>
                  <a:srgbClr val="FFFFFF"/>
                </a:solidFill>
                <a:latin typeface="RobotoRegular"/>
                <a:cs typeface="RobotoRegular"/>
              </a:rPr>
              <a:t>values </a:t>
            </a:r>
            <a:r>
              <a:rPr lang="en-US" sz="1600" spc="-20" dirty="0">
                <a:solidFill>
                  <a:srgbClr val="FFFFFF"/>
                </a:solidFill>
                <a:latin typeface="RobotoRegular"/>
                <a:cs typeface="RobotoRegular"/>
              </a:rPr>
              <a:t>and </a:t>
            </a:r>
            <a:r>
              <a:rPr lang="en-US" sz="1600" spc="-10" dirty="0">
                <a:solidFill>
                  <a:srgbClr val="FFFFFF"/>
                </a:solidFill>
                <a:latin typeface="RobotoRegular"/>
                <a:cs typeface="RobotoRegular"/>
              </a:rPr>
              <a:t>the </a:t>
            </a:r>
            <a:r>
              <a:rPr lang="en-US" sz="1600" spc="-5" dirty="0" err="1">
                <a:solidFill>
                  <a:srgbClr val="FFFFFF"/>
                </a:solidFill>
                <a:latin typeface="RobotoRegular"/>
                <a:cs typeface="RobotoRegular"/>
              </a:rPr>
              <a:t>behaviour</a:t>
            </a:r>
            <a:r>
              <a:rPr lang="en-US" sz="1600" spc="-5" dirty="0">
                <a:solidFill>
                  <a:srgbClr val="FFFFFF"/>
                </a:solidFill>
                <a:latin typeface="RobotoRegular"/>
                <a:cs typeface="RobotoRegular"/>
              </a:rPr>
              <a:t> </a:t>
            </a:r>
            <a:r>
              <a:rPr lang="en-US" sz="1600" spc="5" dirty="0">
                <a:solidFill>
                  <a:srgbClr val="FFFFFF"/>
                </a:solidFill>
                <a:latin typeface="RobotoRegular"/>
                <a:cs typeface="RobotoRegular"/>
              </a:rPr>
              <a:t>characteristics </a:t>
            </a:r>
            <a:r>
              <a:rPr lang="en-US" sz="1600" spc="10" dirty="0">
                <a:solidFill>
                  <a:srgbClr val="FFFFFF"/>
                </a:solidFill>
                <a:latin typeface="RobotoRegular"/>
                <a:cs typeface="RobotoRegular"/>
              </a:rPr>
              <a:t>of  </a:t>
            </a:r>
            <a:r>
              <a:rPr lang="en-US" sz="1600" spc="-10" dirty="0">
                <a:solidFill>
                  <a:srgbClr val="FFFFFF"/>
                </a:solidFill>
                <a:latin typeface="RobotoRegular"/>
                <a:cs typeface="RobotoRegular"/>
              </a:rPr>
              <a:t>the </a:t>
            </a:r>
            <a:r>
              <a:rPr lang="en-US" sz="1600" spc="-5" dirty="0">
                <a:solidFill>
                  <a:srgbClr val="FFFFFF"/>
                </a:solidFill>
                <a:latin typeface="RobotoRegular"/>
                <a:cs typeface="RobotoRegular"/>
              </a:rPr>
              <a:t>another culture </a:t>
            </a:r>
            <a:r>
              <a:rPr lang="en-US" sz="1600" spc="-25" dirty="0">
                <a:solidFill>
                  <a:srgbClr val="FFFFFF"/>
                </a:solidFill>
                <a:latin typeface="RobotoRegular"/>
                <a:cs typeface="RobotoRegular"/>
              </a:rPr>
              <a:t>group, </a:t>
            </a:r>
            <a:r>
              <a:rPr lang="en-US" sz="1600" spc="-45" dirty="0">
                <a:solidFill>
                  <a:srgbClr val="FFFFFF"/>
                </a:solidFill>
                <a:latin typeface="RobotoRegular"/>
                <a:cs typeface="RobotoRegular"/>
              </a:rPr>
              <a:t>usually, </a:t>
            </a:r>
            <a:r>
              <a:rPr lang="en-US" sz="1600" spc="-35" dirty="0">
                <a:solidFill>
                  <a:srgbClr val="FFFFFF"/>
                </a:solidFill>
                <a:latin typeface="RobotoRegular"/>
                <a:cs typeface="RobotoRegular"/>
              </a:rPr>
              <a:t>but </a:t>
            </a:r>
            <a:r>
              <a:rPr lang="en-US" sz="1600" spc="-5" dirty="0">
                <a:solidFill>
                  <a:srgbClr val="FFFFFF"/>
                </a:solidFill>
                <a:latin typeface="RobotoRegular"/>
                <a:cs typeface="RobotoRegular"/>
              </a:rPr>
              <a:t>not </a:t>
            </a:r>
            <a:r>
              <a:rPr lang="en-US" sz="1600" spc="-20" dirty="0">
                <a:solidFill>
                  <a:srgbClr val="FFFFFF"/>
                </a:solidFill>
                <a:latin typeface="RobotoRegular"/>
                <a:cs typeface="RobotoRegular"/>
              </a:rPr>
              <a:t>always, </a:t>
            </a:r>
            <a:r>
              <a:rPr lang="en-US" sz="1600" spc="-10" dirty="0">
                <a:solidFill>
                  <a:srgbClr val="FFFFFF"/>
                </a:solidFill>
                <a:latin typeface="RobotoRegular"/>
                <a:cs typeface="RobotoRegular"/>
              </a:rPr>
              <a:t>the </a:t>
            </a:r>
            <a:r>
              <a:rPr lang="en-US" sz="1600" dirty="0">
                <a:solidFill>
                  <a:srgbClr val="FFFFFF"/>
                </a:solidFill>
                <a:latin typeface="RobotoRegular"/>
                <a:cs typeface="RobotoRegular"/>
              </a:rPr>
              <a:t>majority culture</a:t>
            </a:r>
            <a:endParaRPr lang="en-US" sz="1600" dirty="0"/>
          </a:p>
        </p:txBody>
      </p:sp>
      <p:sp>
        <p:nvSpPr>
          <p:cNvPr id="42" name="TextBox 41"/>
          <p:cNvSpPr txBox="1"/>
          <p:nvPr/>
        </p:nvSpPr>
        <p:spPr>
          <a:xfrm>
            <a:off x="5076897" y="3794334"/>
            <a:ext cx="3810000" cy="2554545"/>
          </a:xfrm>
          <a:prstGeom prst="rect">
            <a:avLst/>
          </a:prstGeom>
          <a:noFill/>
        </p:spPr>
        <p:txBody>
          <a:bodyPr wrap="square" rtlCol="0">
            <a:spAutoFit/>
          </a:bodyPr>
          <a:lstStyle/>
          <a:p>
            <a:r>
              <a:rPr lang="en-US" sz="1600" dirty="0">
                <a:solidFill>
                  <a:srgbClr val="FFFFFF"/>
                </a:solidFill>
                <a:latin typeface="RobotoRegular"/>
                <a:cs typeface="RobotoRegular"/>
              </a:rPr>
              <a:t>MARGINALIZATION </a:t>
            </a:r>
            <a:r>
              <a:rPr lang="en-US" sz="1600" spc="5" dirty="0">
                <a:solidFill>
                  <a:srgbClr val="FFFFFF"/>
                </a:solidFill>
                <a:latin typeface="RobotoRegular"/>
                <a:cs typeface="RobotoRegular"/>
              </a:rPr>
              <a:t>is deﬁned </a:t>
            </a:r>
            <a:r>
              <a:rPr lang="en-US" sz="1600" spc="-30" dirty="0">
                <a:solidFill>
                  <a:srgbClr val="FFFFFF"/>
                </a:solidFill>
                <a:latin typeface="RobotoRegular"/>
                <a:cs typeface="RobotoRegular"/>
              </a:rPr>
              <a:t>by </a:t>
            </a:r>
            <a:r>
              <a:rPr lang="en-US" sz="1600" spc="-10" dirty="0">
                <a:solidFill>
                  <a:srgbClr val="FFFFFF"/>
                </a:solidFill>
                <a:latin typeface="RobotoRegular"/>
                <a:cs typeface="RobotoRegular"/>
              </a:rPr>
              <a:t>the psychological  </a:t>
            </a:r>
            <a:r>
              <a:rPr lang="en-US" sz="1600" spc="5" dirty="0">
                <a:solidFill>
                  <a:srgbClr val="FFFFFF"/>
                </a:solidFill>
                <a:latin typeface="RobotoRegular"/>
                <a:cs typeface="RobotoRegular"/>
              </a:rPr>
              <a:t>characteristics </a:t>
            </a:r>
            <a:r>
              <a:rPr lang="en-US" sz="1600" spc="10" dirty="0">
                <a:solidFill>
                  <a:srgbClr val="FFFFFF"/>
                </a:solidFill>
                <a:latin typeface="RobotoRegular"/>
                <a:cs typeface="RobotoRegular"/>
              </a:rPr>
              <a:t>of </a:t>
            </a:r>
            <a:r>
              <a:rPr lang="en-US" sz="1600" spc="15" dirty="0">
                <a:solidFill>
                  <a:srgbClr val="FFFFFF"/>
                </a:solidFill>
                <a:latin typeface="RobotoRegular"/>
                <a:cs typeface="RobotoRegular"/>
              </a:rPr>
              <a:t>rejection </a:t>
            </a:r>
            <a:r>
              <a:rPr lang="en-US" sz="1600" spc="10" dirty="0">
                <a:solidFill>
                  <a:srgbClr val="FFFFFF"/>
                </a:solidFill>
                <a:latin typeface="RobotoRegular"/>
                <a:cs typeface="RobotoRegular"/>
              </a:rPr>
              <a:t>or </a:t>
            </a:r>
            <a:r>
              <a:rPr lang="en-US" sz="1600" spc="-10" dirty="0">
                <a:solidFill>
                  <a:srgbClr val="FFFFFF"/>
                </a:solidFill>
                <a:latin typeface="RobotoRegular"/>
                <a:cs typeface="RobotoRegular"/>
              </a:rPr>
              <a:t>the </a:t>
            </a:r>
            <a:r>
              <a:rPr lang="en-US" sz="1600" spc="-15" dirty="0">
                <a:solidFill>
                  <a:srgbClr val="FFFFFF"/>
                </a:solidFill>
                <a:latin typeface="RobotoRegular"/>
                <a:cs typeface="RobotoRegular"/>
              </a:rPr>
              <a:t>progressive </a:t>
            </a:r>
            <a:r>
              <a:rPr lang="en-US" sz="1600" spc="-5" dirty="0">
                <a:solidFill>
                  <a:srgbClr val="FFFFFF"/>
                </a:solidFill>
                <a:latin typeface="RobotoRegular"/>
                <a:cs typeface="RobotoRegular"/>
              </a:rPr>
              <a:t>loss </a:t>
            </a:r>
            <a:r>
              <a:rPr lang="en-US" sz="1600" spc="10" dirty="0">
                <a:solidFill>
                  <a:srgbClr val="FFFFFF"/>
                </a:solidFill>
                <a:latin typeface="RobotoRegular"/>
                <a:cs typeface="RobotoRegular"/>
              </a:rPr>
              <a:t>of</a:t>
            </a:r>
            <a:r>
              <a:rPr lang="en-US" sz="1600" spc="-114" dirty="0">
                <a:solidFill>
                  <a:srgbClr val="FFFFFF"/>
                </a:solidFill>
                <a:latin typeface="RobotoRegular"/>
                <a:cs typeface="RobotoRegular"/>
              </a:rPr>
              <a:t> </a:t>
            </a:r>
            <a:r>
              <a:rPr lang="en-US" sz="1600" spc="5" dirty="0">
                <a:solidFill>
                  <a:srgbClr val="FFFFFF"/>
                </a:solidFill>
                <a:latin typeface="RobotoRegular"/>
                <a:cs typeface="RobotoRegular"/>
              </a:rPr>
              <a:t>valuation </a:t>
            </a:r>
            <a:r>
              <a:rPr lang="en-US" sz="1600" spc="10" dirty="0">
                <a:solidFill>
                  <a:srgbClr val="FFFFFF"/>
                </a:solidFill>
                <a:latin typeface="RobotoRegular"/>
                <a:cs typeface="RobotoRegular"/>
              </a:rPr>
              <a:t>of </a:t>
            </a:r>
            <a:r>
              <a:rPr lang="en-US" sz="1600" spc="-85" dirty="0">
                <a:solidFill>
                  <a:srgbClr val="FFFFFF"/>
                </a:solidFill>
                <a:latin typeface="RobotoRegular"/>
                <a:cs typeface="RobotoRegular"/>
              </a:rPr>
              <a:t>one’s </a:t>
            </a:r>
            <a:r>
              <a:rPr lang="en-US" sz="1600" spc="-5" dirty="0">
                <a:solidFill>
                  <a:srgbClr val="FFFFFF"/>
                </a:solidFill>
                <a:latin typeface="RobotoRegular"/>
                <a:cs typeface="RobotoRegular"/>
              </a:rPr>
              <a:t>cultural heritage, while </a:t>
            </a:r>
            <a:r>
              <a:rPr lang="en-US" sz="1600" spc="-10" dirty="0">
                <a:solidFill>
                  <a:srgbClr val="FFFFFF"/>
                </a:solidFill>
                <a:latin typeface="RobotoRegular"/>
                <a:cs typeface="RobotoRegular"/>
              </a:rPr>
              <a:t>at the</a:t>
            </a:r>
            <a:r>
              <a:rPr lang="en-US" sz="1600" spc="260" dirty="0">
                <a:solidFill>
                  <a:srgbClr val="FFFFFF"/>
                </a:solidFill>
                <a:latin typeface="RobotoRegular"/>
                <a:cs typeface="RobotoRegular"/>
              </a:rPr>
              <a:t> </a:t>
            </a:r>
            <a:r>
              <a:rPr lang="en-US" sz="1600" spc="-20" dirty="0">
                <a:solidFill>
                  <a:srgbClr val="FFFFFF"/>
                </a:solidFill>
                <a:latin typeface="RobotoRegular"/>
                <a:cs typeface="RobotoRegular"/>
              </a:rPr>
              <a:t>same</a:t>
            </a:r>
            <a:r>
              <a:rPr lang="en-US" sz="1600" spc="45" dirty="0">
                <a:solidFill>
                  <a:srgbClr val="FFFFFF"/>
                </a:solidFill>
                <a:latin typeface="RobotoRegular"/>
                <a:cs typeface="RobotoRegular"/>
              </a:rPr>
              <a:t> </a:t>
            </a:r>
            <a:r>
              <a:rPr lang="en-US" sz="1600" dirty="0">
                <a:solidFill>
                  <a:srgbClr val="FFFFFF"/>
                </a:solidFill>
                <a:latin typeface="RobotoRegular"/>
                <a:cs typeface="RobotoRegular"/>
              </a:rPr>
              <a:t>time rejecting, </a:t>
            </a:r>
            <a:r>
              <a:rPr lang="en-US" sz="1600" spc="10" dirty="0">
                <a:solidFill>
                  <a:srgbClr val="FFFFFF"/>
                </a:solidFill>
                <a:latin typeface="RobotoRegular"/>
                <a:cs typeface="RobotoRegular"/>
              </a:rPr>
              <a:t>or  </a:t>
            </a:r>
            <a:r>
              <a:rPr lang="en-US" sz="1600" spc="-10" dirty="0">
                <a:solidFill>
                  <a:srgbClr val="FFFFFF"/>
                </a:solidFill>
                <a:latin typeface="RobotoRegular"/>
                <a:cs typeface="RobotoRegular"/>
              </a:rPr>
              <a:t>being </a:t>
            </a:r>
            <a:r>
              <a:rPr lang="en-US" sz="1600" dirty="0">
                <a:solidFill>
                  <a:srgbClr val="FFFFFF"/>
                </a:solidFill>
                <a:latin typeface="RobotoRegular"/>
                <a:cs typeface="RobotoRegular"/>
              </a:rPr>
              <a:t>alienated </a:t>
            </a:r>
            <a:r>
              <a:rPr lang="en-US" sz="1600" spc="-10" dirty="0">
                <a:solidFill>
                  <a:srgbClr val="FFFFFF"/>
                </a:solidFill>
                <a:latin typeface="RobotoRegular"/>
                <a:cs typeface="RobotoRegular"/>
              </a:rPr>
              <a:t>from the </a:t>
            </a:r>
            <a:r>
              <a:rPr lang="en-US" sz="1600" spc="-5" dirty="0">
                <a:solidFill>
                  <a:srgbClr val="FFFFFF"/>
                </a:solidFill>
                <a:latin typeface="RobotoRegular"/>
                <a:cs typeface="RobotoRegular"/>
              </a:rPr>
              <a:t>deﬁning </a:t>
            </a:r>
            <a:r>
              <a:rPr lang="en-US" sz="1600" spc="5" dirty="0">
                <a:solidFill>
                  <a:srgbClr val="FFFFFF"/>
                </a:solidFill>
                <a:latin typeface="RobotoRegular"/>
                <a:cs typeface="RobotoRegular"/>
              </a:rPr>
              <a:t>values </a:t>
            </a:r>
            <a:r>
              <a:rPr lang="en-US" sz="1600" spc="-20" dirty="0">
                <a:solidFill>
                  <a:srgbClr val="FFFFFF"/>
                </a:solidFill>
                <a:latin typeface="RobotoRegular"/>
                <a:cs typeface="RobotoRegular"/>
              </a:rPr>
              <a:t>and </a:t>
            </a:r>
            <a:r>
              <a:rPr lang="en-US" sz="1600" spc="-5" dirty="0" err="1">
                <a:solidFill>
                  <a:srgbClr val="FFFFFF"/>
                </a:solidFill>
                <a:latin typeface="RobotoRegular"/>
                <a:cs typeface="RobotoRegular"/>
              </a:rPr>
              <a:t>behaviour</a:t>
            </a:r>
            <a:r>
              <a:rPr lang="en-US" sz="1600" spc="-5" dirty="0">
                <a:solidFill>
                  <a:srgbClr val="FFFFFF"/>
                </a:solidFill>
                <a:latin typeface="RobotoRegular"/>
                <a:cs typeface="RobotoRegular"/>
              </a:rPr>
              <a:t> </a:t>
            </a:r>
            <a:r>
              <a:rPr lang="en-US" sz="1600" spc="-10" dirty="0">
                <a:solidFill>
                  <a:srgbClr val="FFFFFF"/>
                </a:solidFill>
                <a:latin typeface="RobotoRegular"/>
                <a:cs typeface="RobotoRegular"/>
              </a:rPr>
              <a:t>norms </a:t>
            </a:r>
            <a:r>
              <a:rPr lang="en-US" sz="1600" spc="10" dirty="0">
                <a:solidFill>
                  <a:srgbClr val="FFFFFF"/>
                </a:solidFill>
                <a:latin typeface="RobotoRegular"/>
                <a:cs typeface="RobotoRegular"/>
              </a:rPr>
              <a:t>of </a:t>
            </a:r>
            <a:r>
              <a:rPr lang="en-US" sz="1600" spc="-5" dirty="0">
                <a:solidFill>
                  <a:srgbClr val="FFFFFF"/>
                </a:solidFill>
                <a:latin typeface="RobotoRegular"/>
                <a:cs typeface="RobotoRegular"/>
              </a:rPr>
              <a:t>another cultural </a:t>
            </a:r>
            <a:r>
              <a:rPr lang="en-US" sz="1600" spc="-20" dirty="0">
                <a:solidFill>
                  <a:srgbClr val="FFFFFF"/>
                </a:solidFill>
                <a:latin typeface="RobotoRegular"/>
                <a:cs typeface="RobotoRegular"/>
              </a:rPr>
              <a:t>group, </a:t>
            </a:r>
            <a:r>
              <a:rPr lang="en-US" sz="1600" spc="-15" dirty="0">
                <a:solidFill>
                  <a:srgbClr val="FFFFFF"/>
                </a:solidFill>
                <a:latin typeface="RobotoRegular"/>
                <a:cs typeface="RobotoRegular"/>
              </a:rPr>
              <a:t>usually</a:t>
            </a:r>
            <a:r>
              <a:rPr lang="en-US" sz="1600" spc="15" dirty="0">
                <a:solidFill>
                  <a:srgbClr val="FFFFFF"/>
                </a:solidFill>
                <a:latin typeface="RobotoRegular"/>
                <a:cs typeface="RobotoRegular"/>
              </a:rPr>
              <a:t> </a:t>
            </a:r>
            <a:r>
              <a:rPr lang="en-US" sz="1600" spc="-10" dirty="0">
                <a:solidFill>
                  <a:srgbClr val="FFFFFF"/>
                </a:solidFill>
                <a:latin typeface="RobotoRegular"/>
                <a:cs typeface="RobotoRegular"/>
              </a:rPr>
              <a:t>that</a:t>
            </a:r>
            <a:r>
              <a:rPr lang="en-US" sz="1600" spc="35" dirty="0">
                <a:solidFill>
                  <a:srgbClr val="FFFFFF"/>
                </a:solidFill>
                <a:latin typeface="RobotoRegular"/>
                <a:cs typeface="RobotoRegular"/>
              </a:rPr>
              <a:t> </a:t>
            </a:r>
            <a:r>
              <a:rPr lang="en-US" sz="1600" spc="10" dirty="0">
                <a:solidFill>
                  <a:srgbClr val="FFFFFF"/>
                </a:solidFill>
                <a:latin typeface="RobotoRegular"/>
                <a:cs typeface="RobotoRegular"/>
              </a:rPr>
              <a:t>of </a:t>
            </a:r>
            <a:r>
              <a:rPr lang="en-US" sz="1600" spc="-10" dirty="0">
                <a:solidFill>
                  <a:srgbClr val="FFFFFF"/>
                </a:solidFill>
                <a:latin typeface="RobotoRegular"/>
                <a:cs typeface="RobotoRegular"/>
              </a:rPr>
              <a:t>the </a:t>
            </a:r>
            <a:r>
              <a:rPr lang="en-US" sz="1600" dirty="0">
                <a:solidFill>
                  <a:srgbClr val="FFFFFF"/>
                </a:solidFill>
                <a:latin typeface="RobotoRegular"/>
                <a:cs typeface="RobotoRegular"/>
              </a:rPr>
              <a:t>majority  </a:t>
            </a:r>
            <a:r>
              <a:rPr lang="en-US" sz="1600" spc="-60" dirty="0">
                <a:solidFill>
                  <a:srgbClr val="FFFFFF"/>
                </a:solidFill>
                <a:latin typeface="RobotoRegular"/>
                <a:cs typeface="RobotoRegular"/>
              </a:rPr>
              <a:t>p</a:t>
            </a:r>
            <a:r>
              <a:rPr lang="en-US" sz="1600" spc="25" dirty="0">
                <a:solidFill>
                  <a:srgbClr val="FFFFFF"/>
                </a:solidFill>
                <a:latin typeface="RobotoRegular"/>
                <a:cs typeface="RobotoRegular"/>
              </a:rPr>
              <a:t>o</a:t>
            </a:r>
            <a:r>
              <a:rPr lang="en-US" sz="1600" spc="-60" dirty="0">
                <a:solidFill>
                  <a:srgbClr val="FFFFFF"/>
                </a:solidFill>
                <a:latin typeface="RobotoRegular"/>
                <a:cs typeface="RobotoRegular"/>
              </a:rPr>
              <a:t>p</a:t>
            </a:r>
            <a:r>
              <a:rPr lang="en-US" sz="1600" spc="-35" dirty="0">
                <a:solidFill>
                  <a:srgbClr val="FFFFFF"/>
                </a:solidFill>
                <a:latin typeface="RobotoRegular"/>
                <a:cs typeface="RobotoRegular"/>
              </a:rPr>
              <a:t>u</a:t>
            </a:r>
            <a:r>
              <a:rPr lang="en-US" sz="1600" spc="10" dirty="0">
                <a:solidFill>
                  <a:srgbClr val="FFFFFF"/>
                </a:solidFill>
                <a:latin typeface="RobotoRegular"/>
                <a:cs typeface="RobotoRegular"/>
              </a:rPr>
              <a:t>l</a:t>
            </a:r>
            <a:r>
              <a:rPr lang="en-US" sz="1600" spc="-15" dirty="0">
                <a:solidFill>
                  <a:srgbClr val="FFFFFF"/>
                </a:solidFill>
                <a:latin typeface="RobotoRegular"/>
                <a:cs typeface="RobotoRegular"/>
              </a:rPr>
              <a:t>a</a:t>
            </a:r>
            <a:r>
              <a:rPr lang="en-US" sz="1600" spc="10" dirty="0">
                <a:solidFill>
                  <a:srgbClr val="FFFFFF"/>
                </a:solidFill>
                <a:latin typeface="RobotoRegular"/>
                <a:cs typeface="RobotoRegular"/>
              </a:rPr>
              <a:t>ti</a:t>
            </a:r>
            <a:r>
              <a:rPr lang="en-US" sz="1600" spc="25" dirty="0">
                <a:solidFill>
                  <a:srgbClr val="FFFFFF"/>
                </a:solidFill>
                <a:latin typeface="RobotoRegular"/>
                <a:cs typeface="RobotoRegular"/>
              </a:rPr>
              <a:t>o</a:t>
            </a:r>
            <a:r>
              <a:rPr lang="en-US" sz="1600" spc="-35" dirty="0">
                <a:solidFill>
                  <a:srgbClr val="FFFFFF"/>
                </a:solidFill>
                <a:latin typeface="RobotoRegular"/>
                <a:cs typeface="RobotoRegular"/>
              </a:rPr>
              <a:t>n</a:t>
            </a:r>
            <a:r>
              <a:rPr lang="en-US" sz="1600" spc="-5" dirty="0">
                <a:solidFill>
                  <a:srgbClr val="FFFFFF"/>
                </a:solidFill>
                <a:latin typeface="RobotoRegular"/>
                <a:cs typeface="RobotoRegular"/>
              </a:rPr>
              <a:t>.</a:t>
            </a:r>
            <a:endParaRPr lang="en-US" sz="1600" dirty="0">
              <a:latin typeface="RobotoRegular"/>
              <a:cs typeface="RobotoRegular"/>
            </a:endParaRPr>
          </a:p>
          <a:p>
            <a:endParaRPr lang="en-US" sz="1600" dirty="0"/>
          </a:p>
        </p:txBody>
      </p:sp>
      <p:sp>
        <p:nvSpPr>
          <p:cNvPr id="3" name="Slide Number Placeholder 2"/>
          <p:cNvSpPr>
            <a:spLocks noGrp="1"/>
          </p:cNvSpPr>
          <p:nvPr>
            <p:ph type="sldNum" sz="quarter" idx="12"/>
          </p:nvPr>
        </p:nvSpPr>
        <p:spPr/>
        <p:txBody>
          <a:bodyPr/>
          <a:lstStyle/>
          <a:p>
            <a:fld id="{EF42D4F6-3501-4806-BB4D-063DA7781940}" type="slidenum">
              <a:rPr lang="en-US" smtClean="0"/>
              <a:t>21</a:t>
            </a:fld>
            <a:endParaRPr lang="en-US"/>
          </a:p>
        </p:txBody>
      </p:sp>
    </p:spTree>
    <p:extLst>
      <p:ext uri="{BB962C8B-B14F-4D97-AF65-F5344CB8AC3E}">
        <p14:creationId xmlns:p14="http://schemas.microsoft.com/office/powerpoint/2010/main" val="169805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ppt_x"/>
                                          </p:val>
                                        </p:tav>
                                        <p:tav tm="100000">
                                          <p:val>
                                            <p:strVal val="#ppt_x"/>
                                          </p:val>
                                        </p:tav>
                                      </p:tavLst>
                                    </p:anim>
                                    <p:anim calcmode="lin" valueType="num">
                                      <p:cBhvr additive="base">
                                        <p:cTn id="12" dur="500" fill="hold"/>
                                        <p:tgtEl>
                                          <p:spTgt spid="28"/>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ppt_x"/>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additive="base">
                                        <p:cTn id="21" dur="500" fill="hold"/>
                                        <p:tgtEl>
                                          <p:spTgt spid="37"/>
                                        </p:tgtEl>
                                        <p:attrNameLst>
                                          <p:attrName>ppt_x</p:attrName>
                                        </p:attrNameLst>
                                      </p:cBhvr>
                                      <p:tavLst>
                                        <p:tav tm="0">
                                          <p:val>
                                            <p:strVal val="#ppt_x"/>
                                          </p:val>
                                        </p:tav>
                                        <p:tav tm="100000">
                                          <p:val>
                                            <p:strVal val="#ppt_x"/>
                                          </p:val>
                                        </p:tav>
                                      </p:tavLst>
                                    </p:anim>
                                    <p:anim calcmode="lin" valueType="num">
                                      <p:cBhvr additive="base">
                                        <p:cTn id="22" dur="500" fill="hold"/>
                                        <p:tgtEl>
                                          <p:spTgt spid="3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anim calcmode="lin" valueType="num">
                                      <p:cBhvr additive="base">
                                        <p:cTn id="25" dur="500" fill="hold"/>
                                        <p:tgtEl>
                                          <p:spTgt spid="42"/>
                                        </p:tgtEl>
                                        <p:attrNameLst>
                                          <p:attrName>ppt_x</p:attrName>
                                        </p:attrNameLst>
                                      </p:cBhvr>
                                      <p:tavLst>
                                        <p:tav tm="0">
                                          <p:val>
                                            <p:strVal val="#ppt_x"/>
                                          </p:val>
                                        </p:tav>
                                        <p:tav tm="100000">
                                          <p:val>
                                            <p:strVal val="#ppt_x"/>
                                          </p:val>
                                        </p:tav>
                                      </p:tavLst>
                                    </p:anim>
                                    <p:anim calcmode="lin" valueType="num">
                                      <p:cBhvr additive="base">
                                        <p:cTn id="26" dur="500" fill="hold"/>
                                        <p:tgtEl>
                                          <p:spTgt spid="42"/>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additive="base">
                                        <p:cTn id="29" dur="500" fill="hold"/>
                                        <p:tgtEl>
                                          <p:spTgt spid="29"/>
                                        </p:tgtEl>
                                        <p:attrNameLst>
                                          <p:attrName>ppt_x</p:attrName>
                                        </p:attrNameLst>
                                      </p:cBhvr>
                                      <p:tavLst>
                                        <p:tav tm="0">
                                          <p:val>
                                            <p:strVal val="#ppt_x"/>
                                          </p:val>
                                        </p:tav>
                                        <p:tav tm="100000">
                                          <p:val>
                                            <p:strVal val="#ppt_x"/>
                                          </p:val>
                                        </p:tav>
                                      </p:tavLst>
                                    </p:anim>
                                    <p:anim calcmode="lin" valueType="num">
                                      <p:cBhvr additive="base">
                                        <p:cTn id="30" dur="500" fill="hold"/>
                                        <p:tgtEl>
                                          <p:spTgt spid="29"/>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anim calcmode="lin" valueType="num">
                                      <p:cBhvr additive="base">
                                        <p:cTn id="33" dur="500" fill="hold"/>
                                        <p:tgtEl>
                                          <p:spTgt spid="33"/>
                                        </p:tgtEl>
                                        <p:attrNameLst>
                                          <p:attrName>ppt_x</p:attrName>
                                        </p:attrNameLst>
                                      </p:cBhvr>
                                      <p:tavLst>
                                        <p:tav tm="0">
                                          <p:val>
                                            <p:strVal val="#ppt_x"/>
                                          </p:val>
                                        </p:tav>
                                        <p:tav tm="100000">
                                          <p:val>
                                            <p:strVal val="#ppt_x"/>
                                          </p:val>
                                        </p:tav>
                                      </p:tavLst>
                                    </p:anim>
                                    <p:anim calcmode="lin" valueType="num">
                                      <p:cBhvr additive="base">
                                        <p:cTn id="3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37" grpId="0"/>
      <p:bldP spid="4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u="sng" dirty="0"/>
              <a:t>PSYCHIATRIC ASSESSMENT OF IMMIGRANTS AND REFUGEES</a:t>
            </a:r>
          </a:p>
        </p:txBody>
      </p:sp>
      <p:sp>
        <p:nvSpPr>
          <p:cNvPr id="8" name="Content Placeholder 7"/>
          <p:cNvSpPr>
            <a:spLocks noGrp="1"/>
          </p:cNvSpPr>
          <p:nvPr>
            <p:ph sz="quarter" idx="1"/>
          </p:nvPr>
        </p:nvSpPr>
        <p:spPr>
          <a:xfrm>
            <a:off x="762000" y="1447800"/>
            <a:ext cx="7772400" cy="5029200"/>
          </a:xfrm>
        </p:spPr>
        <p:txBody>
          <a:bodyPr>
            <a:normAutofit/>
          </a:bodyPr>
          <a:lstStyle/>
          <a:p>
            <a:pPr marL="0" indent="0">
              <a:buNone/>
            </a:pPr>
            <a:r>
              <a:rPr lang="en-US" sz="2000" dirty="0"/>
              <a:t>Immigration may result in :</a:t>
            </a:r>
          </a:p>
          <a:p>
            <a:pPr>
              <a:buFont typeface="Wingdings" pitchFamily="2" charset="2"/>
              <a:buChar char="v"/>
            </a:pPr>
            <a:r>
              <a:rPr lang="en-US" sz="2000" dirty="0"/>
              <a:t>losses of social networks, including family and friends;</a:t>
            </a:r>
          </a:p>
          <a:p>
            <a:pPr>
              <a:buFont typeface="Wingdings" pitchFamily="2" charset="2"/>
              <a:buChar char="v"/>
            </a:pPr>
            <a:r>
              <a:rPr lang="en-US" sz="2000" dirty="0"/>
              <a:t>material losses, such as business, career, and property;</a:t>
            </a:r>
          </a:p>
          <a:p>
            <a:pPr>
              <a:buFont typeface="Wingdings" pitchFamily="2" charset="2"/>
              <a:buChar char="v"/>
            </a:pPr>
            <a:r>
              <a:rPr lang="en-US" sz="2000" dirty="0"/>
              <a:t>loss of the cultural, including their familiar community and religious life.</a:t>
            </a:r>
          </a:p>
          <a:p>
            <a:pPr>
              <a:buFont typeface="Wingdings" pitchFamily="2" charset="2"/>
              <a:buChar char="v"/>
            </a:pPr>
            <a:endParaRPr lang="en-US" sz="2000" dirty="0"/>
          </a:p>
          <a:p>
            <a:pPr marL="0" indent="0">
              <a:buNone/>
            </a:pPr>
            <a:r>
              <a:rPr lang="en-US" sz="2000" dirty="0"/>
              <a:t>Obtaining a thorough migration history will assist in understanding background and precipitating stressors and help guide development of an appropriate treatment plan. </a:t>
            </a:r>
          </a:p>
          <a:p>
            <a:pPr marL="0" indent="0">
              <a:buNone/>
            </a:pPr>
            <a:endParaRPr lang="en-US" sz="2000" dirty="0"/>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a:p>
            <a:pPr marL="0" indent="0">
              <a:buNone/>
            </a:pPr>
            <a:endParaRPr lang="en-US" sz="2000" dirty="0"/>
          </a:p>
          <a:p>
            <a:endParaRPr lang="en-US" sz="2000" dirty="0"/>
          </a:p>
          <a:p>
            <a:endParaRPr lang="en-US" sz="2400" dirty="0"/>
          </a:p>
        </p:txBody>
      </p:sp>
      <p:sp>
        <p:nvSpPr>
          <p:cNvPr id="2" name="Slide Number Placeholder 1"/>
          <p:cNvSpPr>
            <a:spLocks noGrp="1"/>
          </p:cNvSpPr>
          <p:nvPr>
            <p:ph type="sldNum" sz="quarter" idx="12"/>
          </p:nvPr>
        </p:nvSpPr>
        <p:spPr/>
        <p:txBody>
          <a:bodyPr/>
          <a:lstStyle/>
          <a:p>
            <a:fld id="{EF42D4F6-3501-4806-BB4D-063DA7781940}" type="slidenum">
              <a:rPr lang="en-US" smtClean="0"/>
              <a:t>22</a:t>
            </a:fld>
            <a:endParaRPr lang="en-US"/>
          </a:p>
        </p:txBody>
      </p:sp>
    </p:spTree>
    <p:extLst>
      <p:ext uri="{BB962C8B-B14F-4D97-AF65-F5344CB8AC3E}">
        <p14:creationId xmlns:p14="http://schemas.microsoft.com/office/powerpoint/2010/main" val="4233778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Pre-migration history</a:t>
            </a:r>
          </a:p>
        </p:txBody>
      </p:sp>
      <p:sp>
        <p:nvSpPr>
          <p:cNvPr id="3" name="Content Placeholder 2"/>
          <p:cNvSpPr>
            <a:spLocks noGrp="1"/>
          </p:cNvSpPr>
          <p:nvPr>
            <p:ph sz="quarter" idx="1"/>
          </p:nvPr>
        </p:nvSpPr>
        <p:spPr>
          <a:xfrm>
            <a:off x="914400" y="1447800"/>
            <a:ext cx="7772400" cy="5029200"/>
          </a:xfrm>
        </p:spPr>
        <p:txBody>
          <a:bodyPr>
            <a:normAutofit/>
          </a:bodyPr>
          <a:lstStyle/>
          <a:p>
            <a:r>
              <a:rPr lang="en-US" dirty="0"/>
              <a:t>inquiry about the patient’s social support network</a:t>
            </a:r>
          </a:p>
          <a:p>
            <a:r>
              <a:rPr lang="en-US" dirty="0"/>
              <a:t>social and psychological functioning</a:t>
            </a:r>
          </a:p>
          <a:p>
            <a:r>
              <a:rPr lang="en-US" dirty="0"/>
              <a:t>significant pre migration life events</a:t>
            </a:r>
          </a:p>
          <a:p>
            <a:r>
              <a:rPr lang="en-US" dirty="0"/>
              <a:t>Information about the country and region of origin</a:t>
            </a:r>
          </a:p>
          <a:p>
            <a:r>
              <a:rPr lang="en-US" dirty="0"/>
              <a:t>the family history in the country of origin</a:t>
            </a:r>
          </a:p>
          <a:p>
            <a:r>
              <a:rPr lang="en-US" dirty="0"/>
              <a:t>Pre migration political issues</a:t>
            </a:r>
          </a:p>
          <a:p>
            <a:r>
              <a:rPr lang="en-US" dirty="0"/>
              <a:t>trauma, war, and natural disaster faced by the patient and family</a:t>
            </a:r>
          </a:p>
          <a:p>
            <a:endParaRPr lang="en-US" dirty="0"/>
          </a:p>
          <a:p>
            <a:endParaRPr lang="en-US" dirty="0"/>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23</a:t>
            </a:fld>
            <a:endParaRPr lang="en-US"/>
          </a:p>
        </p:txBody>
      </p:sp>
    </p:spTree>
    <p:extLst>
      <p:ext uri="{BB962C8B-B14F-4D97-AF65-F5344CB8AC3E}">
        <p14:creationId xmlns:p14="http://schemas.microsoft.com/office/powerpoint/2010/main" val="2866256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CULTURE AND PSYCHOPATHOLOGY</a:t>
            </a:r>
          </a:p>
        </p:txBody>
      </p:sp>
      <p:sp>
        <p:nvSpPr>
          <p:cNvPr id="3" name="Content Placeholder 2"/>
          <p:cNvSpPr>
            <a:spLocks noGrp="1"/>
          </p:cNvSpPr>
          <p:nvPr>
            <p:ph sz="quarter" idx="1"/>
          </p:nvPr>
        </p:nvSpPr>
        <p:spPr>
          <a:xfrm>
            <a:off x="914400" y="1447800"/>
            <a:ext cx="7772400" cy="5181600"/>
          </a:xfrm>
        </p:spPr>
        <p:txBody>
          <a:bodyPr>
            <a:normAutofit/>
          </a:bodyPr>
          <a:lstStyle/>
          <a:p>
            <a:r>
              <a:rPr lang="en-US" dirty="0"/>
              <a:t>Tseng gave seven types of relations between culture and psychopathology.</a:t>
            </a:r>
          </a:p>
          <a:p>
            <a:pPr marL="514350" indent="-514350">
              <a:buFont typeface="+mj-lt"/>
              <a:buAutoNum type="arabicPeriod"/>
            </a:pPr>
            <a:r>
              <a:rPr lang="en-US" dirty="0"/>
              <a:t>Pathogenic effects</a:t>
            </a:r>
          </a:p>
          <a:p>
            <a:pPr marL="514350" indent="-514350">
              <a:buFont typeface="+mj-lt"/>
              <a:buAutoNum type="arabicPeriod"/>
            </a:pPr>
            <a:r>
              <a:rPr lang="en-US" dirty="0" err="1"/>
              <a:t>Patho</a:t>
            </a:r>
            <a:r>
              <a:rPr lang="en-US" dirty="0"/>
              <a:t>-selective effects</a:t>
            </a:r>
          </a:p>
          <a:p>
            <a:pPr marL="514350" indent="-514350">
              <a:buFont typeface="+mj-lt"/>
              <a:buAutoNum type="arabicPeriod"/>
            </a:pPr>
            <a:r>
              <a:rPr lang="en-US" dirty="0" err="1"/>
              <a:t>Patho</a:t>
            </a:r>
            <a:r>
              <a:rPr lang="en-US" dirty="0"/>
              <a:t>-plastic effects</a:t>
            </a:r>
          </a:p>
          <a:p>
            <a:pPr marL="514350" indent="-514350">
              <a:buFont typeface="+mj-lt"/>
              <a:buAutoNum type="arabicPeriod"/>
            </a:pPr>
            <a:r>
              <a:rPr lang="en-US" dirty="0" err="1"/>
              <a:t>Patho</a:t>
            </a:r>
            <a:r>
              <a:rPr lang="en-US" dirty="0"/>
              <a:t>-elaborating effects</a:t>
            </a:r>
          </a:p>
          <a:p>
            <a:pPr marL="514350" indent="-514350">
              <a:buFont typeface="+mj-lt"/>
              <a:buAutoNum type="arabicPeriod"/>
            </a:pPr>
            <a:r>
              <a:rPr lang="en-US" dirty="0" err="1"/>
              <a:t>Patho</a:t>
            </a:r>
            <a:r>
              <a:rPr lang="en-US" dirty="0"/>
              <a:t>-facilitative effects</a:t>
            </a:r>
          </a:p>
          <a:p>
            <a:pPr marL="514350" indent="-514350">
              <a:buFont typeface="+mj-lt"/>
              <a:buAutoNum type="arabicPeriod"/>
            </a:pPr>
            <a:r>
              <a:rPr lang="en-US" dirty="0" err="1"/>
              <a:t>Patho</a:t>
            </a:r>
            <a:r>
              <a:rPr lang="en-US" dirty="0"/>
              <a:t>-discriminating effects</a:t>
            </a:r>
          </a:p>
          <a:p>
            <a:pPr marL="514350" indent="-514350">
              <a:buFont typeface="+mj-lt"/>
              <a:buAutoNum type="arabicPeriod"/>
            </a:pPr>
            <a:r>
              <a:rPr lang="en-US" dirty="0" err="1"/>
              <a:t>Patho</a:t>
            </a:r>
            <a:r>
              <a:rPr lang="en-US" dirty="0"/>
              <a:t>-reactive effects</a:t>
            </a:r>
          </a:p>
          <a:p>
            <a:pPr marL="514350" indent="-514350">
              <a:buFont typeface="+mj-lt"/>
              <a:buAutoNum type="arabicPeriod"/>
            </a:pPr>
            <a:endParaRPr lang="en-US" dirty="0"/>
          </a:p>
          <a:p>
            <a:pPr marL="0" lvl="0" indent="0" algn="r">
              <a:buClr>
                <a:srgbClr val="D34817"/>
              </a:buClr>
              <a:buNone/>
            </a:pPr>
            <a:r>
              <a:rPr lang="en-US" sz="1200" dirty="0" err="1">
                <a:solidFill>
                  <a:prstClr val="black"/>
                </a:solidFill>
              </a:rPr>
              <a:t>Vyas</a:t>
            </a:r>
            <a:r>
              <a:rPr lang="en-US" sz="1200" dirty="0">
                <a:solidFill>
                  <a:prstClr val="black"/>
                </a:solidFill>
              </a:rPr>
              <a:t> JN, </a:t>
            </a:r>
            <a:r>
              <a:rPr lang="en-US" sz="1200" dirty="0" err="1">
                <a:solidFill>
                  <a:prstClr val="black"/>
                </a:solidFill>
              </a:rPr>
              <a:t>Ghimire</a:t>
            </a:r>
            <a:r>
              <a:rPr lang="en-US" sz="1200" dirty="0">
                <a:solidFill>
                  <a:prstClr val="black"/>
                </a:solidFill>
              </a:rPr>
              <a:t> SR, Textbook of Postgraduate Psychiatry, 3</a:t>
            </a:r>
            <a:r>
              <a:rPr lang="en-US" sz="1200" baseline="30000" dirty="0">
                <a:solidFill>
                  <a:prstClr val="black"/>
                </a:solidFill>
              </a:rPr>
              <a:t>rd</a:t>
            </a:r>
            <a:r>
              <a:rPr lang="en-US" sz="1200" dirty="0">
                <a:solidFill>
                  <a:prstClr val="black"/>
                </a:solidFill>
              </a:rPr>
              <a:t> edition, Volume 2, Pg-1808</a:t>
            </a:r>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24</a:t>
            </a:fld>
            <a:endParaRPr lang="en-US"/>
          </a:p>
        </p:txBody>
      </p:sp>
    </p:spTree>
    <p:extLst>
      <p:ext uri="{BB962C8B-B14F-4D97-AF65-F5344CB8AC3E}">
        <p14:creationId xmlns:p14="http://schemas.microsoft.com/office/powerpoint/2010/main" val="31410204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Pathogenic effects</a:t>
            </a:r>
          </a:p>
        </p:txBody>
      </p:sp>
      <p:sp>
        <p:nvSpPr>
          <p:cNvPr id="3" name="Content Placeholder 2"/>
          <p:cNvSpPr>
            <a:spLocks noGrp="1"/>
          </p:cNvSpPr>
          <p:nvPr>
            <p:ph sz="quarter" idx="1"/>
          </p:nvPr>
        </p:nvSpPr>
        <p:spPr>
          <a:xfrm>
            <a:off x="914400" y="1447800"/>
            <a:ext cx="7772400" cy="4953000"/>
          </a:xfrm>
        </p:spPr>
        <p:txBody>
          <a:bodyPr>
            <a:normAutofit/>
          </a:bodyPr>
          <a:lstStyle/>
          <a:p>
            <a:r>
              <a:rPr lang="en-US" dirty="0"/>
              <a:t>It refers to situations where culture is a direct causative factor in forming or generating psychopathology.</a:t>
            </a:r>
          </a:p>
          <a:p>
            <a:r>
              <a:rPr lang="en-US" dirty="0"/>
              <a:t>stress can be created by culturally formed anxiety, culturally demanded performance or culturally prescribed roles and duties.</a:t>
            </a:r>
          </a:p>
          <a:p>
            <a:r>
              <a:rPr lang="en-US" dirty="0" err="1"/>
              <a:t>Eg</a:t>
            </a:r>
            <a:r>
              <a:rPr lang="en-US" dirty="0"/>
              <a:t>- Culture bound syndromes</a:t>
            </a:r>
          </a:p>
          <a:p>
            <a:pPr marL="0" indent="0">
              <a:buNone/>
            </a:pPr>
            <a:endParaRPr lang="en-US" dirty="0"/>
          </a:p>
          <a:p>
            <a:pPr marL="0" indent="0">
              <a:buNone/>
            </a:pPr>
            <a:endParaRPr lang="en-US" dirty="0"/>
          </a:p>
          <a:p>
            <a:pPr marL="0" indent="0">
              <a:buNone/>
            </a:pPr>
            <a:endParaRPr lang="en-US" dirty="0"/>
          </a:p>
          <a:p>
            <a:pPr marL="0" lvl="0" indent="0" algn="r">
              <a:buClr>
                <a:srgbClr val="D34817"/>
              </a:buClr>
              <a:buNone/>
            </a:pPr>
            <a:endParaRPr lang="en-US" sz="1200" dirty="0">
              <a:solidFill>
                <a:prstClr val="black"/>
              </a:solidFill>
            </a:endParaRPr>
          </a:p>
          <a:p>
            <a:pPr marL="0" lvl="0" indent="0" algn="r">
              <a:buClr>
                <a:srgbClr val="D34817"/>
              </a:buClr>
              <a:buNone/>
            </a:pPr>
            <a:r>
              <a:rPr lang="en-US" sz="1200" dirty="0" err="1">
                <a:solidFill>
                  <a:prstClr val="black"/>
                </a:solidFill>
              </a:rPr>
              <a:t>Vyas</a:t>
            </a:r>
            <a:r>
              <a:rPr lang="en-US" sz="1200" dirty="0">
                <a:solidFill>
                  <a:prstClr val="black"/>
                </a:solidFill>
              </a:rPr>
              <a:t> JN, </a:t>
            </a:r>
            <a:r>
              <a:rPr lang="en-US" sz="1200" dirty="0" err="1">
                <a:solidFill>
                  <a:prstClr val="black"/>
                </a:solidFill>
              </a:rPr>
              <a:t>Ghimire</a:t>
            </a:r>
            <a:r>
              <a:rPr lang="en-US" sz="1200" dirty="0">
                <a:solidFill>
                  <a:prstClr val="black"/>
                </a:solidFill>
              </a:rPr>
              <a:t> SR, Textbook of Postgraduate Psychiatry, 3</a:t>
            </a:r>
            <a:r>
              <a:rPr lang="en-US" sz="1200" baseline="30000" dirty="0">
                <a:solidFill>
                  <a:prstClr val="black"/>
                </a:solidFill>
              </a:rPr>
              <a:t>rd</a:t>
            </a:r>
            <a:r>
              <a:rPr lang="en-US" sz="1200" dirty="0">
                <a:solidFill>
                  <a:prstClr val="black"/>
                </a:solidFill>
              </a:rPr>
              <a:t> edition, Volume 2, Pg-1808</a:t>
            </a:r>
          </a:p>
        </p:txBody>
      </p:sp>
      <p:sp>
        <p:nvSpPr>
          <p:cNvPr id="4" name="Slide Number Placeholder 3"/>
          <p:cNvSpPr>
            <a:spLocks noGrp="1"/>
          </p:cNvSpPr>
          <p:nvPr>
            <p:ph type="sldNum" sz="quarter" idx="12"/>
          </p:nvPr>
        </p:nvSpPr>
        <p:spPr/>
        <p:txBody>
          <a:bodyPr/>
          <a:lstStyle/>
          <a:p>
            <a:fld id="{EF42D4F6-3501-4806-BB4D-063DA7781940}" type="slidenum">
              <a:rPr lang="en-US" smtClean="0"/>
              <a:t>25</a:t>
            </a:fld>
            <a:endParaRPr lang="en-US"/>
          </a:p>
        </p:txBody>
      </p:sp>
    </p:spTree>
    <p:extLst>
      <p:ext uri="{BB962C8B-B14F-4D97-AF65-F5344CB8AC3E}">
        <p14:creationId xmlns:p14="http://schemas.microsoft.com/office/powerpoint/2010/main" val="35670253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Patho-selective effects</a:t>
            </a:r>
          </a:p>
        </p:txBody>
      </p:sp>
      <p:sp>
        <p:nvSpPr>
          <p:cNvPr id="3" name="Content Placeholder 2"/>
          <p:cNvSpPr>
            <a:spLocks noGrp="1"/>
          </p:cNvSpPr>
          <p:nvPr>
            <p:ph sz="quarter" idx="1"/>
          </p:nvPr>
        </p:nvSpPr>
        <p:spPr/>
        <p:txBody>
          <a:bodyPr/>
          <a:lstStyle/>
          <a:p>
            <a:r>
              <a:rPr lang="en-US" dirty="0"/>
              <a:t>Cultural choice to stress reaction that shapes the nature of psychopathology.</a:t>
            </a:r>
          </a:p>
          <a:p>
            <a:r>
              <a:rPr lang="en-US" dirty="0" err="1"/>
              <a:t>Eg</a:t>
            </a:r>
            <a:r>
              <a:rPr lang="en-US" dirty="0"/>
              <a:t> – Running amok in Malaysia, Familial suicide in some cultures.</a:t>
            </a:r>
          </a:p>
          <a:p>
            <a:endParaRPr lang="en-US" dirty="0"/>
          </a:p>
          <a:p>
            <a:endParaRPr lang="en-US" dirty="0"/>
          </a:p>
          <a:p>
            <a:endParaRPr lang="en-US" dirty="0"/>
          </a:p>
          <a:p>
            <a:endParaRPr lang="en-US" dirty="0"/>
          </a:p>
          <a:p>
            <a:endParaRPr lang="en-US" dirty="0"/>
          </a:p>
          <a:p>
            <a:pPr marL="0" lvl="0" indent="0" algn="r">
              <a:buClr>
                <a:srgbClr val="D34817"/>
              </a:buClr>
              <a:buNone/>
            </a:pPr>
            <a:r>
              <a:rPr lang="en-US" sz="1200" dirty="0" err="1">
                <a:solidFill>
                  <a:prstClr val="black"/>
                </a:solidFill>
              </a:rPr>
              <a:t>Vyas</a:t>
            </a:r>
            <a:r>
              <a:rPr lang="en-US" sz="1200" dirty="0">
                <a:solidFill>
                  <a:prstClr val="black"/>
                </a:solidFill>
              </a:rPr>
              <a:t> JN, </a:t>
            </a:r>
            <a:r>
              <a:rPr lang="en-US" sz="1200" dirty="0" err="1">
                <a:solidFill>
                  <a:prstClr val="black"/>
                </a:solidFill>
              </a:rPr>
              <a:t>Ghimire</a:t>
            </a:r>
            <a:r>
              <a:rPr lang="en-US" sz="1200" dirty="0">
                <a:solidFill>
                  <a:prstClr val="black"/>
                </a:solidFill>
              </a:rPr>
              <a:t> SR, Textbook of Postgraduate Psychiatry, 3</a:t>
            </a:r>
            <a:r>
              <a:rPr lang="en-US" sz="1200" baseline="30000" dirty="0">
                <a:solidFill>
                  <a:prstClr val="black"/>
                </a:solidFill>
              </a:rPr>
              <a:t>rd</a:t>
            </a:r>
            <a:r>
              <a:rPr lang="en-US" sz="1200" dirty="0">
                <a:solidFill>
                  <a:prstClr val="black"/>
                </a:solidFill>
              </a:rPr>
              <a:t> edition, Volume 2, Pg-1808</a:t>
            </a:r>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26</a:t>
            </a:fld>
            <a:endParaRPr lang="en-US"/>
          </a:p>
        </p:txBody>
      </p:sp>
    </p:spTree>
    <p:extLst>
      <p:ext uri="{BB962C8B-B14F-4D97-AF65-F5344CB8AC3E}">
        <p14:creationId xmlns:p14="http://schemas.microsoft.com/office/powerpoint/2010/main" val="23412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Patho-plastic effects</a:t>
            </a:r>
          </a:p>
        </p:txBody>
      </p:sp>
      <p:sp>
        <p:nvSpPr>
          <p:cNvPr id="3" name="Content Placeholder 2"/>
          <p:cNvSpPr>
            <a:spLocks noGrp="1"/>
          </p:cNvSpPr>
          <p:nvPr>
            <p:ph sz="quarter" idx="1"/>
          </p:nvPr>
        </p:nvSpPr>
        <p:spPr/>
        <p:txBody>
          <a:bodyPr>
            <a:normAutofit/>
          </a:bodyPr>
          <a:lstStyle/>
          <a:p>
            <a:r>
              <a:rPr lang="en-US" dirty="0"/>
              <a:t>The ways in which culture contributes to modeling or plastering of manifestation of psychopathology.</a:t>
            </a:r>
          </a:p>
          <a:p>
            <a:r>
              <a:rPr lang="en-US" dirty="0"/>
              <a:t>Grandiose delusion</a:t>
            </a:r>
          </a:p>
          <a:p>
            <a:endParaRPr lang="en-US" dirty="0"/>
          </a:p>
          <a:p>
            <a:pPr marL="0" indent="0">
              <a:buNone/>
            </a:pPr>
            <a:endParaRPr lang="en-US" dirty="0"/>
          </a:p>
          <a:p>
            <a:pPr marL="0" indent="0">
              <a:buNone/>
            </a:pPr>
            <a:endParaRPr lang="en-US" dirty="0"/>
          </a:p>
          <a:p>
            <a:endParaRPr lang="en-US" dirty="0"/>
          </a:p>
          <a:p>
            <a:endParaRPr lang="en-US" dirty="0"/>
          </a:p>
          <a:p>
            <a:pPr marL="0" lvl="0" indent="0" algn="r">
              <a:buClr>
                <a:srgbClr val="D34817"/>
              </a:buClr>
              <a:buNone/>
            </a:pPr>
            <a:r>
              <a:rPr lang="en-US" sz="1200" dirty="0" err="1">
                <a:solidFill>
                  <a:prstClr val="black"/>
                </a:solidFill>
              </a:rPr>
              <a:t>Vyas</a:t>
            </a:r>
            <a:r>
              <a:rPr lang="en-US" sz="1200" dirty="0">
                <a:solidFill>
                  <a:prstClr val="black"/>
                </a:solidFill>
              </a:rPr>
              <a:t> JN, </a:t>
            </a:r>
            <a:r>
              <a:rPr lang="en-US" sz="1200" dirty="0" err="1">
                <a:solidFill>
                  <a:prstClr val="black"/>
                </a:solidFill>
              </a:rPr>
              <a:t>Ghimire</a:t>
            </a:r>
            <a:r>
              <a:rPr lang="en-US" sz="1200" dirty="0">
                <a:solidFill>
                  <a:prstClr val="black"/>
                </a:solidFill>
              </a:rPr>
              <a:t> SR, Textbook of Postgraduate Psychiatry, 3</a:t>
            </a:r>
            <a:r>
              <a:rPr lang="en-US" sz="1200" baseline="30000" dirty="0">
                <a:solidFill>
                  <a:prstClr val="black"/>
                </a:solidFill>
              </a:rPr>
              <a:t>rd</a:t>
            </a:r>
            <a:r>
              <a:rPr lang="en-US" sz="1200" dirty="0">
                <a:solidFill>
                  <a:prstClr val="black"/>
                </a:solidFill>
              </a:rPr>
              <a:t> edition, Volume 2, Pg-1808</a:t>
            </a:r>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27</a:t>
            </a:fld>
            <a:endParaRPr lang="en-US"/>
          </a:p>
        </p:txBody>
      </p:sp>
    </p:spTree>
    <p:extLst>
      <p:ext uri="{BB962C8B-B14F-4D97-AF65-F5344CB8AC3E}">
        <p14:creationId xmlns:p14="http://schemas.microsoft.com/office/powerpoint/2010/main" val="295096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Patho-elaborating effects</a:t>
            </a:r>
          </a:p>
        </p:txBody>
      </p:sp>
      <p:sp>
        <p:nvSpPr>
          <p:cNvPr id="3" name="Content Placeholder 2"/>
          <p:cNvSpPr>
            <a:spLocks noGrp="1"/>
          </p:cNvSpPr>
          <p:nvPr>
            <p:ph sz="quarter" idx="1"/>
          </p:nvPr>
        </p:nvSpPr>
        <p:spPr/>
        <p:txBody>
          <a:bodyPr/>
          <a:lstStyle/>
          <a:p>
            <a:r>
              <a:rPr lang="en-US" dirty="0"/>
              <a:t>Certain </a:t>
            </a:r>
            <a:r>
              <a:rPr lang="en-US" dirty="0" err="1"/>
              <a:t>behaviour</a:t>
            </a:r>
            <a:r>
              <a:rPr lang="en-US" dirty="0"/>
              <a:t> may become exaggerated to the extreme by cultural reinforcement</a:t>
            </a:r>
          </a:p>
          <a:p>
            <a:r>
              <a:rPr lang="en-US" dirty="0"/>
              <a:t>Hara </a:t>
            </a:r>
            <a:r>
              <a:rPr lang="en-US" dirty="0" err="1"/>
              <a:t>kiri</a:t>
            </a:r>
            <a:r>
              <a:rPr lang="en-US" dirty="0"/>
              <a:t>- formal way of suicide by a soldier In Japan</a:t>
            </a:r>
          </a:p>
          <a:p>
            <a:endParaRPr lang="en-US" dirty="0"/>
          </a:p>
          <a:p>
            <a:endParaRPr lang="en-US" dirty="0"/>
          </a:p>
          <a:p>
            <a:endParaRPr lang="en-US" dirty="0"/>
          </a:p>
          <a:p>
            <a:pPr marL="0" indent="0">
              <a:buNone/>
            </a:pPr>
            <a:endParaRPr lang="en-US" dirty="0"/>
          </a:p>
          <a:p>
            <a:endParaRPr lang="en-US" dirty="0"/>
          </a:p>
          <a:p>
            <a:endParaRPr lang="en-US" dirty="0"/>
          </a:p>
          <a:p>
            <a:pPr marL="0" lvl="0" indent="0" algn="r">
              <a:buClr>
                <a:srgbClr val="D34817"/>
              </a:buClr>
              <a:buNone/>
            </a:pPr>
            <a:r>
              <a:rPr lang="en-US" sz="1200" dirty="0" err="1">
                <a:solidFill>
                  <a:prstClr val="black"/>
                </a:solidFill>
              </a:rPr>
              <a:t>Vyas</a:t>
            </a:r>
            <a:r>
              <a:rPr lang="en-US" sz="1200" dirty="0">
                <a:solidFill>
                  <a:prstClr val="black"/>
                </a:solidFill>
              </a:rPr>
              <a:t> JN, </a:t>
            </a:r>
            <a:r>
              <a:rPr lang="en-US" sz="1200" dirty="0" err="1">
                <a:solidFill>
                  <a:prstClr val="black"/>
                </a:solidFill>
              </a:rPr>
              <a:t>Ghimire</a:t>
            </a:r>
            <a:r>
              <a:rPr lang="en-US" sz="1200" dirty="0">
                <a:solidFill>
                  <a:prstClr val="black"/>
                </a:solidFill>
              </a:rPr>
              <a:t> SR, Textbook of Postgraduate Psychiatry, 3</a:t>
            </a:r>
            <a:r>
              <a:rPr lang="en-US" sz="1200" baseline="30000" dirty="0">
                <a:solidFill>
                  <a:prstClr val="black"/>
                </a:solidFill>
              </a:rPr>
              <a:t>rd</a:t>
            </a:r>
            <a:r>
              <a:rPr lang="en-US" sz="1200" dirty="0">
                <a:solidFill>
                  <a:prstClr val="black"/>
                </a:solidFill>
              </a:rPr>
              <a:t> edition, Volume 2, Pg-1808</a:t>
            </a:r>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28</a:t>
            </a:fld>
            <a:endParaRPr lang="en-US"/>
          </a:p>
        </p:txBody>
      </p:sp>
    </p:spTree>
    <p:extLst>
      <p:ext uri="{BB962C8B-B14F-4D97-AF65-F5344CB8AC3E}">
        <p14:creationId xmlns:p14="http://schemas.microsoft.com/office/powerpoint/2010/main" val="7532085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Patho-facilitative effects</a:t>
            </a:r>
          </a:p>
        </p:txBody>
      </p:sp>
      <p:sp>
        <p:nvSpPr>
          <p:cNvPr id="3" name="Content Placeholder 2"/>
          <p:cNvSpPr>
            <a:spLocks noGrp="1"/>
          </p:cNvSpPr>
          <p:nvPr>
            <p:ph sz="quarter" idx="1"/>
          </p:nvPr>
        </p:nvSpPr>
        <p:spPr/>
        <p:txBody>
          <a:bodyPr>
            <a:normAutofit lnSpcReduction="10000"/>
          </a:bodyPr>
          <a:lstStyle/>
          <a:p>
            <a:r>
              <a:rPr lang="en-US" dirty="0"/>
              <a:t>Many psychiatric disorders are intimately tied to psychological and sociocultural variables in their development.</a:t>
            </a:r>
          </a:p>
          <a:p>
            <a:r>
              <a:rPr lang="en-US" dirty="0"/>
              <a:t>Some conditions are more common in some cultures.</a:t>
            </a:r>
          </a:p>
          <a:p>
            <a:r>
              <a:rPr lang="en-US" dirty="0" err="1"/>
              <a:t>eg</a:t>
            </a:r>
            <a:r>
              <a:rPr lang="en-US" dirty="0"/>
              <a:t>- Excessive concern with body weight, cultural permission to consume alcohol.</a:t>
            </a:r>
          </a:p>
          <a:p>
            <a:endParaRPr lang="en-US" dirty="0"/>
          </a:p>
          <a:p>
            <a:pPr marL="0" indent="0">
              <a:buNone/>
            </a:pPr>
            <a:endParaRPr lang="en-US" dirty="0"/>
          </a:p>
          <a:p>
            <a:endParaRPr lang="en-US" dirty="0"/>
          </a:p>
          <a:p>
            <a:endParaRPr lang="en-US" dirty="0"/>
          </a:p>
          <a:p>
            <a:pPr marL="0" lvl="0" indent="0" algn="r">
              <a:buClr>
                <a:srgbClr val="D34817"/>
              </a:buClr>
              <a:buNone/>
            </a:pPr>
            <a:r>
              <a:rPr lang="en-US" sz="1200" dirty="0" err="1">
                <a:solidFill>
                  <a:prstClr val="black"/>
                </a:solidFill>
              </a:rPr>
              <a:t>Vyas</a:t>
            </a:r>
            <a:r>
              <a:rPr lang="en-US" sz="1200" dirty="0">
                <a:solidFill>
                  <a:prstClr val="black"/>
                </a:solidFill>
              </a:rPr>
              <a:t> JN, </a:t>
            </a:r>
            <a:r>
              <a:rPr lang="en-US" sz="1200" dirty="0" err="1">
                <a:solidFill>
                  <a:prstClr val="black"/>
                </a:solidFill>
              </a:rPr>
              <a:t>Ghimire</a:t>
            </a:r>
            <a:r>
              <a:rPr lang="en-US" sz="1200" dirty="0">
                <a:solidFill>
                  <a:prstClr val="black"/>
                </a:solidFill>
              </a:rPr>
              <a:t> SR, Textbook of Postgraduate Psychiatry, 3</a:t>
            </a:r>
            <a:r>
              <a:rPr lang="en-US" sz="1200" baseline="30000" dirty="0">
                <a:solidFill>
                  <a:prstClr val="black"/>
                </a:solidFill>
              </a:rPr>
              <a:t>rd</a:t>
            </a:r>
            <a:r>
              <a:rPr lang="en-US" sz="1200" dirty="0">
                <a:solidFill>
                  <a:prstClr val="black"/>
                </a:solidFill>
              </a:rPr>
              <a:t> edition, Volume 2, Pg-1808</a:t>
            </a:r>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29</a:t>
            </a:fld>
            <a:endParaRPr lang="en-US"/>
          </a:p>
        </p:txBody>
      </p:sp>
    </p:spTree>
    <p:extLst>
      <p:ext uri="{BB962C8B-B14F-4D97-AF65-F5344CB8AC3E}">
        <p14:creationId xmlns:p14="http://schemas.microsoft.com/office/powerpoint/2010/main" val="3364148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5"/>
          <p:cNvSpPr txBox="1">
            <a:spLocks/>
          </p:cNvSpPr>
          <p:nvPr/>
        </p:nvSpPr>
        <p:spPr>
          <a:xfrm>
            <a:off x="503811" y="273312"/>
            <a:ext cx="7820536" cy="525144"/>
          </a:xfrm>
          <a:prstGeom prst="rect">
            <a:avLst/>
          </a:prstGeom>
        </p:spPr>
        <p:txBody>
          <a:bodyPr vert="horz" wrap="square" lIns="0" tIns="17145" rIns="0" bIns="0" rtlCol="0" anchor="b" anchorCtr="0">
            <a:sp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marL="12700">
              <a:spcBef>
                <a:spcPts val="135"/>
              </a:spcBef>
            </a:pPr>
            <a:r>
              <a:rPr lang="en-US" sz="3300" b="1" spc="-10" dirty="0">
                <a:solidFill>
                  <a:srgbClr val="FF0000"/>
                </a:solidFill>
              </a:rPr>
              <a:t>Culture has </a:t>
            </a:r>
            <a:r>
              <a:rPr lang="en-US" sz="3300" b="1" spc="5" dirty="0">
                <a:solidFill>
                  <a:srgbClr val="FF0000"/>
                </a:solidFill>
              </a:rPr>
              <a:t>six </a:t>
            </a:r>
            <a:r>
              <a:rPr lang="en-US" sz="3300" b="1" spc="-5" dirty="0">
                <a:solidFill>
                  <a:srgbClr val="FF0000"/>
                </a:solidFill>
              </a:rPr>
              <a:t>essential</a:t>
            </a:r>
            <a:r>
              <a:rPr lang="en-US" sz="3300" b="1" spc="80" dirty="0">
                <a:solidFill>
                  <a:srgbClr val="FF0000"/>
                </a:solidFill>
              </a:rPr>
              <a:t> </a:t>
            </a:r>
            <a:r>
              <a:rPr lang="en-US" sz="3300" b="1" spc="10" dirty="0">
                <a:solidFill>
                  <a:srgbClr val="FF0000"/>
                </a:solidFill>
              </a:rPr>
              <a:t>components:</a:t>
            </a:r>
            <a:endParaRPr lang="en-US" sz="3300" b="1" dirty="0"/>
          </a:p>
        </p:txBody>
      </p:sp>
      <p:grpSp>
        <p:nvGrpSpPr>
          <p:cNvPr id="8" name="object 6"/>
          <p:cNvGrpSpPr/>
          <p:nvPr/>
        </p:nvGrpSpPr>
        <p:grpSpPr>
          <a:xfrm>
            <a:off x="150639" y="971239"/>
            <a:ext cx="3225238" cy="672831"/>
            <a:chOff x="383480" y="1402537"/>
            <a:chExt cx="3020060" cy="1209675"/>
          </a:xfrm>
        </p:grpSpPr>
        <p:sp>
          <p:nvSpPr>
            <p:cNvPr id="9" name="object 7"/>
            <p:cNvSpPr/>
            <p:nvPr/>
          </p:nvSpPr>
          <p:spPr>
            <a:xfrm>
              <a:off x="397767" y="1416824"/>
              <a:ext cx="2991485" cy="1181100"/>
            </a:xfrm>
            <a:custGeom>
              <a:avLst/>
              <a:gdLst/>
              <a:ahLst/>
              <a:cxnLst/>
              <a:rect l="l" t="t" r="r" b="b"/>
              <a:pathLst>
                <a:path w="2991485" h="1181100">
                  <a:moveTo>
                    <a:pt x="2794347" y="1180709"/>
                  </a:moveTo>
                  <a:lnTo>
                    <a:pt x="196789" y="1180709"/>
                  </a:lnTo>
                  <a:lnTo>
                    <a:pt x="151667" y="1175512"/>
                  </a:lnTo>
                  <a:lnTo>
                    <a:pt x="110246" y="1160707"/>
                  </a:lnTo>
                  <a:lnTo>
                    <a:pt x="73707" y="1137477"/>
                  </a:lnTo>
                  <a:lnTo>
                    <a:pt x="43232" y="1107001"/>
                  </a:lnTo>
                  <a:lnTo>
                    <a:pt x="20001" y="1070463"/>
                  </a:lnTo>
                  <a:lnTo>
                    <a:pt x="5197" y="1029042"/>
                  </a:lnTo>
                  <a:lnTo>
                    <a:pt x="0" y="983920"/>
                  </a:lnTo>
                  <a:lnTo>
                    <a:pt x="0" y="196789"/>
                  </a:lnTo>
                  <a:lnTo>
                    <a:pt x="5197" y="151667"/>
                  </a:lnTo>
                  <a:lnTo>
                    <a:pt x="20001" y="110246"/>
                  </a:lnTo>
                  <a:lnTo>
                    <a:pt x="43232" y="73707"/>
                  </a:lnTo>
                  <a:lnTo>
                    <a:pt x="73707" y="43232"/>
                  </a:lnTo>
                  <a:lnTo>
                    <a:pt x="110246" y="20001"/>
                  </a:lnTo>
                  <a:lnTo>
                    <a:pt x="151667" y="5197"/>
                  </a:lnTo>
                  <a:lnTo>
                    <a:pt x="196789" y="0"/>
                  </a:lnTo>
                  <a:lnTo>
                    <a:pt x="2794347" y="0"/>
                  </a:lnTo>
                  <a:lnTo>
                    <a:pt x="2839465" y="5197"/>
                  </a:lnTo>
                  <a:lnTo>
                    <a:pt x="2880883" y="20001"/>
                  </a:lnTo>
                  <a:lnTo>
                    <a:pt x="2917419" y="43232"/>
                  </a:lnTo>
                  <a:lnTo>
                    <a:pt x="2947893" y="73707"/>
                  </a:lnTo>
                  <a:lnTo>
                    <a:pt x="2971122" y="110246"/>
                  </a:lnTo>
                  <a:lnTo>
                    <a:pt x="2985926" y="151667"/>
                  </a:lnTo>
                  <a:lnTo>
                    <a:pt x="2991123" y="196789"/>
                  </a:lnTo>
                  <a:lnTo>
                    <a:pt x="2991123" y="983920"/>
                  </a:lnTo>
                  <a:lnTo>
                    <a:pt x="2985926" y="1029042"/>
                  </a:lnTo>
                  <a:lnTo>
                    <a:pt x="2971122" y="1070463"/>
                  </a:lnTo>
                  <a:lnTo>
                    <a:pt x="2947893" y="1107001"/>
                  </a:lnTo>
                  <a:lnTo>
                    <a:pt x="2917419" y="1137477"/>
                  </a:lnTo>
                  <a:lnTo>
                    <a:pt x="2880883" y="1160707"/>
                  </a:lnTo>
                  <a:lnTo>
                    <a:pt x="2839465" y="1175512"/>
                  </a:lnTo>
                  <a:lnTo>
                    <a:pt x="2794347" y="1180709"/>
                  </a:lnTo>
                  <a:close/>
                </a:path>
              </a:pathLst>
            </a:custGeom>
            <a:solidFill>
              <a:srgbClr val="FFFF00"/>
            </a:solidFill>
          </p:spPr>
          <p:txBody>
            <a:bodyPr wrap="square" lIns="0" tIns="0" rIns="0" bIns="0" rtlCol="0"/>
            <a:lstStyle/>
            <a:p>
              <a:endParaRPr/>
            </a:p>
          </p:txBody>
        </p:sp>
        <p:sp>
          <p:nvSpPr>
            <p:cNvPr id="10" name="object 8"/>
            <p:cNvSpPr/>
            <p:nvPr/>
          </p:nvSpPr>
          <p:spPr>
            <a:xfrm>
              <a:off x="397767" y="1416824"/>
              <a:ext cx="2991485" cy="1181100"/>
            </a:xfrm>
            <a:custGeom>
              <a:avLst/>
              <a:gdLst/>
              <a:ahLst/>
              <a:cxnLst/>
              <a:rect l="l" t="t" r="r" b="b"/>
              <a:pathLst>
                <a:path w="2991485" h="1181100">
                  <a:moveTo>
                    <a:pt x="0" y="196789"/>
                  </a:moveTo>
                  <a:lnTo>
                    <a:pt x="5197" y="151667"/>
                  </a:lnTo>
                  <a:lnTo>
                    <a:pt x="20001" y="110246"/>
                  </a:lnTo>
                  <a:lnTo>
                    <a:pt x="43232" y="73707"/>
                  </a:lnTo>
                  <a:lnTo>
                    <a:pt x="73707" y="43232"/>
                  </a:lnTo>
                  <a:lnTo>
                    <a:pt x="110246" y="20001"/>
                  </a:lnTo>
                  <a:lnTo>
                    <a:pt x="151667" y="5197"/>
                  </a:lnTo>
                  <a:lnTo>
                    <a:pt x="196789" y="0"/>
                  </a:lnTo>
                  <a:lnTo>
                    <a:pt x="2794347" y="0"/>
                  </a:lnTo>
                  <a:lnTo>
                    <a:pt x="2839465" y="5197"/>
                  </a:lnTo>
                  <a:lnTo>
                    <a:pt x="2880883" y="20001"/>
                  </a:lnTo>
                  <a:lnTo>
                    <a:pt x="2917419" y="43232"/>
                  </a:lnTo>
                  <a:lnTo>
                    <a:pt x="2947893" y="73707"/>
                  </a:lnTo>
                  <a:lnTo>
                    <a:pt x="2971122" y="110246"/>
                  </a:lnTo>
                  <a:lnTo>
                    <a:pt x="2985926" y="151667"/>
                  </a:lnTo>
                  <a:lnTo>
                    <a:pt x="2991123" y="196789"/>
                  </a:lnTo>
                  <a:lnTo>
                    <a:pt x="2991123" y="983920"/>
                  </a:lnTo>
                  <a:lnTo>
                    <a:pt x="2985926" y="1029042"/>
                  </a:lnTo>
                  <a:lnTo>
                    <a:pt x="2971122" y="1070463"/>
                  </a:lnTo>
                  <a:lnTo>
                    <a:pt x="2947893" y="1107001"/>
                  </a:lnTo>
                  <a:lnTo>
                    <a:pt x="2917419" y="1137477"/>
                  </a:lnTo>
                  <a:lnTo>
                    <a:pt x="2880883" y="1160707"/>
                  </a:lnTo>
                  <a:lnTo>
                    <a:pt x="2839465" y="1175512"/>
                  </a:lnTo>
                  <a:lnTo>
                    <a:pt x="2794347" y="1180709"/>
                  </a:lnTo>
                  <a:lnTo>
                    <a:pt x="196789" y="1180709"/>
                  </a:lnTo>
                  <a:lnTo>
                    <a:pt x="151667" y="1175512"/>
                  </a:lnTo>
                  <a:lnTo>
                    <a:pt x="110246" y="1160707"/>
                  </a:lnTo>
                  <a:lnTo>
                    <a:pt x="73707" y="1137477"/>
                  </a:lnTo>
                  <a:lnTo>
                    <a:pt x="43232" y="1107001"/>
                  </a:lnTo>
                  <a:lnTo>
                    <a:pt x="20001" y="1070463"/>
                  </a:lnTo>
                  <a:lnTo>
                    <a:pt x="5197" y="1029042"/>
                  </a:lnTo>
                  <a:lnTo>
                    <a:pt x="0" y="983920"/>
                  </a:lnTo>
                  <a:lnTo>
                    <a:pt x="0" y="196789"/>
                  </a:lnTo>
                  <a:close/>
                </a:path>
              </a:pathLst>
            </a:custGeom>
            <a:ln w="27986">
              <a:solidFill>
                <a:srgbClr val="385D89"/>
              </a:solidFill>
            </a:ln>
          </p:spPr>
          <p:txBody>
            <a:bodyPr wrap="square" lIns="0" tIns="0" rIns="0" bIns="0" rtlCol="0"/>
            <a:lstStyle/>
            <a:p>
              <a:endParaRPr/>
            </a:p>
          </p:txBody>
        </p:sp>
      </p:grpSp>
      <p:sp>
        <p:nvSpPr>
          <p:cNvPr id="11" name="object 9"/>
          <p:cNvSpPr txBox="1"/>
          <p:nvPr/>
        </p:nvSpPr>
        <p:spPr>
          <a:xfrm>
            <a:off x="193560" y="1106252"/>
            <a:ext cx="3007108" cy="432170"/>
          </a:xfrm>
          <a:prstGeom prst="rect">
            <a:avLst/>
          </a:prstGeom>
        </p:spPr>
        <p:txBody>
          <a:bodyPr vert="horz" wrap="square" lIns="0" tIns="34290" rIns="0" bIns="0" rtlCol="0">
            <a:spAutoFit/>
          </a:bodyPr>
          <a:lstStyle/>
          <a:p>
            <a:pPr marL="292100" marR="5080" indent="-280035">
              <a:lnSpc>
                <a:spcPts val="3090"/>
              </a:lnSpc>
              <a:spcBef>
                <a:spcPts val="270"/>
              </a:spcBef>
            </a:pPr>
            <a:r>
              <a:rPr sz="2400" spc="-30" dirty="0">
                <a:latin typeface="RobotoRegular"/>
                <a:cs typeface="RobotoRegular"/>
              </a:rPr>
              <a:t>1. </a:t>
            </a:r>
            <a:r>
              <a:rPr sz="2400" spc="-5" dirty="0">
                <a:latin typeface="RobotoRegular"/>
                <a:cs typeface="RobotoRegular"/>
              </a:rPr>
              <a:t>Culture</a:t>
            </a:r>
            <a:r>
              <a:rPr sz="2400" spc="-45" dirty="0">
                <a:latin typeface="RobotoRegular"/>
                <a:cs typeface="RobotoRegular"/>
              </a:rPr>
              <a:t> </a:t>
            </a:r>
            <a:r>
              <a:rPr sz="2400" spc="5" dirty="0">
                <a:latin typeface="RobotoRegular"/>
                <a:cs typeface="RobotoRegular"/>
              </a:rPr>
              <a:t>is learned.</a:t>
            </a:r>
            <a:endParaRPr sz="2400" dirty="0">
              <a:latin typeface="RobotoRegular"/>
              <a:cs typeface="RobotoRegular"/>
            </a:endParaRPr>
          </a:p>
        </p:txBody>
      </p:sp>
      <p:grpSp>
        <p:nvGrpSpPr>
          <p:cNvPr id="12" name="object 10"/>
          <p:cNvGrpSpPr/>
          <p:nvPr/>
        </p:nvGrpSpPr>
        <p:grpSpPr>
          <a:xfrm>
            <a:off x="3515237" y="807865"/>
            <a:ext cx="5181599" cy="929330"/>
            <a:chOff x="4083050" y="1402537"/>
            <a:chExt cx="5696585" cy="1209675"/>
          </a:xfrm>
        </p:grpSpPr>
        <p:sp>
          <p:nvSpPr>
            <p:cNvPr id="13" name="object 11"/>
            <p:cNvSpPr/>
            <p:nvPr/>
          </p:nvSpPr>
          <p:spPr>
            <a:xfrm>
              <a:off x="4097337" y="1416824"/>
              <a:ext cx="5668010" cy="1181100"/>
            </a:xfrm>
            <a:custGeom>
              <a:avLst/>
              <a:gdLst/>
              <a:ahLst/>
              <a:cxnLst/>
              <a:rect l="l" t="t" r="r" b="b"/>
              <a:pathLst>
                <a:path w="5668009" h="1181100">
                  <a:moveTo>
                    <a:pt x="5470617" y="1180709"/>
                  </a:moveTo>
                  <a:lnTo>
                    <a:pt x="196789" y="1180709"/>
                  </a:lnTo>
                  <a:lnTo>
                    <a:pt x="151667" y="1175512"/>
                  </a:lnTo>
                  <a:lnTo>
                    <a:pt x="110246" y="1160707"/>
                  </a:lnTo>
                  <a:lnTo>
                    <a:pt x="73707" y="1137477"/>
                  </a:lnTo>
                  <a:lnTo>
                    <a:pt x="43232" y="1107001"/>
                  </a:lnTo>
                  <a:lnTo>
                    <a:pt x="20001" y="1070463"/>
                  </a:lnTo>
                  <a:lnTo>
                    <a:pt x="5197" y="1029042"/>
                  </a:lnTo>
                  <a:lnTo>
                    <a:pt x="0" y="983920"/>
                  </a:lnTo>
                  <a:lnTo>
                    <a:pt x="0" y="196789"/>
                  </a:lnTo>
                  <a:lnTo>
                    <a:pt x="5197" y="151667"/>
                  </a:lnTo>
                  <a:lnTo>
                    <a:pt x="20001" y="110246"/>
                  </a:lnTo>
                  <a:lnTo>
                    <a:pt x="43232" y="73707"/>
                  </a:lnTo>
                  <a:lnTo>
                    <a:pt x="73707" y="43232"/>
                  </a:lnTo>
                  <a:lnTo>
                    <a:pt x="110246" y="20001"/>
                  </a:lnTo>
                  <a:lnTo>
                    <a:pt x="151667" y="5197"/>
                  </a:lnTo>
                  <a:lnTo>
                    <a:pt x="196789" y="0"/>
                  </a:lnTo>
                  <a:lnTo>
                    <a:pt x="5470617" y="0"/>
                  </a:lnTo>
                  <a:lnTo>
                    <a:pt x="5515740" y="5197"/>
                  </a:lnTo>
                  <a:lnTo>
                    <a:pt x="5557161" y="20001"/>
                  </a:lnTo>
                  <a:lnTo>
                    <a:pt x="5593700" y="43232"/>
                  </a:lnTo>
                  <a:lnTo>
                    <a:pt x="5624175" y="73707"/>
                  </a:lnTo>
                  <a:lnTo>
                    <a:pt x="5647406" y="110246"/>
                  </a:lnTo>
                  <a:lnTo>
                    <a:pt x="5662210" y="151667"/>
                  </a:lnTo>
                  <a:lnTo>
                    <a:pt x="5667407" y="196789"/>
                  </a:lnTo>
                  <a:lnTo>
                    <a:pt x="5667407" y="983920"/>
                  </a:lnTo>
                  <a:lnTo>
                    <a:pt x="5662210" y="1029042"/>
                  </a:lnTo>
                  <a:lnTo>
                    <a:pt x="5647406" y="1070463"/>
                  </a:lnTo>
                  <a:lnTo>
                    <a:pt x="5624175" y="1107001"/>
                  </a:lnTo>
                  <a:lnTo>
                    <a:pt x="5593700" y="1137477"/>
                  </a:lnTo>
                  <a:lnTo>
                    <a:pt x="5557161" y="1160707"/>
                  </a:lnTo>
                  <a:lnTo>
                    <a:pt x="5515740" y="1175512"/>
                  </a:lnTo>
                  <a:lnTo>
                    <a:pt x="5470617" y="1180709"/>
                  </a:lnTo>
                  <a:close/>
                </a:path>
              </a:pathLst>
            </a:custGeom>
            <a:solidFill>
              <a:srgbClr val="FF0000"/>
            </a:solidFill>
          </p:spPr>
          <p:txBody>
            <a:bodyPr wrap="square" lIns="0" tIns="0" rIns="0" bIns="0" rtlCol="0"/>
            <a:lstStyle/>
            <a:p>
              <a:endParaRPr/>
            </a:p>
          </p:txBody>
        </p:sp>
        <p:sp>
          <p:nvSpPr>
            <p:cNvPr id="14" name="object 12"/>
            <p:cNvSpPr/>
            <p:nvPr/>
          </p:nvSpPr>
          <p:spPr>
            <a:xfrm>
              <a:off x="4097337" y="1416824"/>
              <a:ext cx="5668010" cy="1181100"/>
            </a:xfrm>
            <a:custGeom>
              <a:avLst/>
              <a:gdLst/>
              <a:ahLst/>
              <a:cxnLst/>
              <a:rect l="l" t="t" r="r" b="b"/>
              <a:pathLst>
                <a:path w="5668009" h="1181100">
                  <a:moveTo>
                    <a:pt x="0" y="196789"/>
                  </a:moveTo>
                  <a:lnTo>
                    <a:pt x="5197" y="151667"/>
                  </a:lnTo>
                  <a:lnTo>
                    <a:pt x="20001" y="110246"/>
                  </a:lnTo>
                  <a:lnTo>
                    <a:pt x="43232" y="73707"/>
                  </a:lnTo>
                  <a:lnTo>
                    <a:pt x="73707" y="43232"/>
                  </a:lnTo>
                  <a:lnTo>
                    <a:pt x="110246" y="20001"/>
                  </a:lnTo>
                  <a:lnTo>
                    <a:pt x="151667" y="5197"/>
                  </a:lnTo>
                  <a:lnTo>
                    <a:pt x="196789" y="0"/>
                  </a:lnTo>
                  <a:lnTo>
                    <a:pt x="5470617" y="0"/>
                  </a:lnTo>
                  <a:lnTo>
                    <a:pt x="5515740" y="5197"/>
                  </a:lnTo>
                  <a:lnTo>
                    <a:pt x="5557161" y="20001"/>
                  </a:lnTo>
                  <a:lnTo>
                    <a:pt x="5593700" y="43232"/>
                  </a:lnTo>
                  <a:lnTo>
                    <a:pt x="5624175" y="73707"/>
                  </a:lnTo>
                  <a:lnTo>
                    <a:pt x="5647406" y="110246"/>
                  </a:lnTo>
                  <a:lnTo>
                    <a:pt x="5662210" y="151667"/>
                  </a:lnTo>
                  <a:lnTo>
                    <a:pt x="5667407" y="196789"/>
                  </a:lnTo>
                  <a:lnTo>
                    <a:pt x="5667407" y="983920"/>
                  </a:lnTo>
                  <a:lnTo>
                    <a:pt x="5662210" y="1029042"/>
                  </a:lnTo>
                  <a:lnTo>
                    <a:pt x="5647406" y="1070463"/>
                  </a:lnTo>
                  <a:lnTo>
                    <a:pt x="5624175" y="1107001"/>
                  </a:lnTo>
                  <a:lnTo>
                    <a:pt x="5593700" y="1137477"/>
                  </a:lnTo>
                  <a:lnTo>
                    <a:pt x="5557161" y="1160707"/>
                  </a:lnTo>
                  <a:lnTo>
                    <a:pt x="5515740" y="1175512"/>
                  </a:lnTo>
                  <a:lnTo>
                    <a:pt x="5470617" y="1180709"/>
                  </a:lnTo>
                  <a:lnTo>
                    <a:pt x="196789" y="1180709"/>
                  </a:lnTo>
                  <a:lnTo>
                    <a:pt x="151667" y="1175512"/>
                  </a:lnTo>
                  <a:lnTo>
                    <a:pt x="110246" y="1160707"/>
                  </a:lnTo>
                  <a:lnTo>
                    <a:pt x="73707" y="1137477"/>
                  </a:lnTo>
                  <a:lnTo>
                    <a:pt x="43232" y="1107001"/>
                  </a:lnTo>
                  <a:lnTo>
                    <a:pt x="20001" y="1070463"/>
                  </a:lnTo>
                  <a:lnTo>
                    <a:pt x="5197" y="1029042"/>
                  </a:lnTo>
                  <a:lnTo>
                    <a:pt x="0" y="983920"/>
                  </a:lnTo>
                  <a:lnTo>
                    <a:pt x="0" y="196789"/>
                  </a:lnTo>
                  <a:close/>
                </a:path>
              </a:pathLst>
            </a:custGeom>
            <a:ln w="27986">
              <a:solidFill>
                <a:srgbClr val="385D89"/>
              </a:solidFill>
            </a:ln>
          </p:spPr>
          <p:txBody>
            <a:bodyPr wrap="square" lIns="0" tIns="0" rIns="0" bIns="0" rtlCol="0"/>
            <a:lstStyle/>
            <a:p>
              <a:endParaRPr/>
            </a:p>
          </p:txBody>
        </p:sp>
      </p:grpSp>
      <p:sp>
        <p:nvSpPr>
          <p:cNvPr id="15" name="object 13"/>
          <p:cNvSpPr txBox="1"/>
          <p:nvPr/>
        </p:nvSpPr>
        <p:spPr>
          <a:xfrm>
            <a:off x="3657600" y="798456"/>
            <a:ext cx="4886837" cy="829714"/>
          </a:xfrm>
          <a:prstGeom prst="rect">
            <a:avLst/>
          </a:prstGeom>
        </p:spPr>
        <p:txBody>
          <a:bodyPr vert="horz" wrap="square" lIns="0" tIns="34290" rIns="0" bIns="0" rtlCol="0">
            <a:spAutoFit/>
          </a:bodyPr>
          <a:lstStyle/>
          <a:p>
            <a:pPr marL="474345" marR="5080" indent="-462280">
              <a:lnSpc>
                <a:spcPts val="3090"/>
              </a:lnSpc>
              <a:spcBef>
                <a:spcPts val="270"/>
              </a:spcBef>
            </a:pPr>
            <a:r>
              <a:rPr sz="2650" spc="-30" dirty="0">
                <a:solidFill>
                  <a:srgbClr val="FFFFFF"/>
                </a:solidFill>
                <a:latin typeface="RobotoRegular"/>
                <a:cs typeface="RobotoRegular"/>
              </a:rPr>
              <a:t>2. </a:t>
            </a:r>
            <a:r>
              <a:rPr sz="2400" spc="-5" dirty="0">
                <a:solidFill>
                  <a:srgbClr val="FFFFFF"/>
                </a:solidFill>
                <a:latin typeface="RobotoRegular"/>
                <a:cs typeface="RobotoRegular"/>
              </a:rPr>
              <a:t>Culture </a:t>
            </a:r>
            <a:r>
              <a:rPr sz="2400" spc="5" dirty="0">
                <a:solidFill>
                  <a:srgbClr val="FFFFFF"/>
                </a:solidFill>
                <a:latin typeface="RobotoRegular"/>
                <a:cs typeface="RobotoRegular"/>
              </a:rPr>
              <a:t>can </a:t>
            </a:r>
            <a:r>
              <a:rPr sz="2400" spc="-30" dirty="0">
                <a:solidFill>
                  <a:srgbClr val="FFFFFF"/>
                </a:solidFill>
                <a:latin typeface="RobotoRegular"/>
                <a:cs typeface="RobotoRegular"/>
              </a:rPr>
              <a:t>be </a:t>
            </a:r>
            <a:r>
              <a:rPr sz="2400" spc="-25" dirty="0">
                <a:solidFill>
                  <a:srgbClr val="FFFFFF"/>
                </a:solidFill>
                <a:latin typeface="RobotoRegular"/>
                <a:cs typeface="RobotoRegular"/>
              </a:rPr>
              <a:t>passed </a:t>
            </a:r>
            <a:r>
              <a:rPr sz="2400" spc="10" dirty="0">
                <a:solidFill>
                  <a:srgbClr val="FFFFFF"/>
                </a:solidFill>
                <a:latin typeface="RobotoRegular"/>
                <a:cs typeface="RobotoRegular"/>
              </a:rPr>
              <a:t>on </a:t>
            </a:r>
            <a:r>
              <a:rPr sz="2400" spc="-10" dirty="0">
                <a:solidFill>
                  <a:srgbClr val="FFFFFF"/>
                </a:solidFill>
                <a:latin typeface="RobotoRegular"/>
                <a:cs typeface="RobotoRegular"/>
              </a:rPr>
              <a:t>from  </a:t>
            </a:r>
            <a:r>
              <a:rPr sz="2400" spc="-5" dirty="0">
                <a:solidFill>
                  <a:srgbClr val="FFFFFF"/>
                </a:solidFill>
                <a:latin typeface="RobotoRegular"/>
                <a:cs typeface="RobotoRegular"/>
              </a:rPr>
              <a:t>one generation </a:t>
            </a:r>
            <a:r>
              <a:rPr sz="2400" spc="5" dirty="0">
                <a:solidFill>
                  <a:srgbClr val="FFFFFF"/>
                </a:solidFill>
                <a:latin typeface="RobotoRegular"/>
                <a:cs typeface="RobotoRegular"/>
              </a:rPr>
              <a:t>to </a:t>
            </a:r>
            <a:r>
              <a:rPr sz="2400" spc="-10" dirty="0">
                <a:solidFill>
                  <a:srgbClr val="FFFFFF"/>
                </a:solidFill>
                <a:latin typeface="RobotoRegular"/>
                <a:cs typeface="RobotoRegular"/>
              </a:rPr>
              <a:t>the</a:t>
            </a:r>
            <a:r>
              <a:rPr sz="2400" spc="75" dirty="0">
                <a:solidFill>
                  <a:srgbClr val="FFFFFF"/>
                </a:solidFill>
                <a:latin typeface="RobotoRegular"/>
                <a:cs typeface="RobotoRegular"/>
              </a:rPr>
              <a:t> </a:t>
            </a:r>
            <a:r>
              <a:rPr sz="2400" dirty="0">
                <a:solidFill>
                  <a:srgbClr val="FFFFFF"/>
                </a:solidFill>
                <a:latin typeface="RobotoRegular"/>
                <a:cs typeface="RobotoRegular"/>
              </a:rPr>
              <a:t>next.</a:t>
            </a:r>
            <a:endParaRPr sz="2400" dirty="0">
              <a:latin typeface="RobotoRegular"/>
              <a:cs typeface="RobotoRegular"/>
            </a:endParaRPr>
          </a:p>
        </p:txBody>
      </p:sp>
      <p:grpSp>
        <p:nvGrpSpPr>
          <p:cNvPr id="16" name="object 14"/>
          <p:cNvGrpSpPr/>
          <p:nvPr/>
        </p:nvGrpSpPr>
        <p:grpSpPr>
          <a:xfrm>
            <a:off x="77693" y="1828800"/>
            <a:ext cx="8839200" cy="1430372"/>
            <a:chOff x="-10054" y="2583256"/>
            <a:chExt cx="10104120" cy="1603375"/>
          </a:xfrm>
        </p:grpSpPr>
        <p:sp>
          <p:nvSpPr>
            <p:cNvPr id="17" name="object 15"/>
            <p:cNvSpPr/>
            <p:nvPr/>
          </p:nvSpPr>
          <p:spPr>
            <a:xfrm>
              <a:off x="4233" y="2597543"/>
              <a:ext cx="10075545" cy="1574800"/>
            </a:xfrm>
            <a:custGeom>
              <a:avLst/>
              <a:gdLst/>
              <a:ahLst/>
              <a:cxnLst/>
              <a:rect l="l" t="t" r="r" b="b"/>
              <a:pathLst>
                <a:path w="10075545" h="1574800">
                  <a:moveTo>
                    <a:pt x="9812938" y="1574282"/>
                  </a:moveTo>
                  <a:lnTo>
                    <a:pt x="262385" y="1574282"/>
                  </a:lnTo>
                  <a:lnTo>
                    <a:pt x="215221" y="1570054"/>
                  </a:lnTo>
                  <a:lnTo>
                    <a:pt x="170830" y="1557866"/>
                  </a:lnTo>
                  <a:lnTo>
                    <a:pt x="129954" y="1538458"/>
                  </a:lnTo>
                  <a:lnTo>
                    <a:pt x="93333" y="1512571"/>
                  </a:lnTo>
                  <a:lnTo>
                    <a:pt x="61709" y="1480947"/>
                  </a:lnTo>
                  <a:lnTo>
                    <a:pt x="35823" y="1444326"/>
                  </a:lnTo>
                  <a:lnTo>
                    <a:pt x="16415" y="1403449"/>
                  </a:lnTo>
                  <a:lnTo>
                    <a:pt x="4227" y="1359058"/>
                  </a:lnTo>
                  <a:lnTo>
                    <a:pt x="0" y="1311894"/>
                  </a:lnTo>
                  <a:lnTo>
                    <a:pt x="0" y="262385"/>
                  </a:lnTo>
                  <a:lnTo>
                    <a:pt x="4227" y="215221"/>
                  </a:lnTo>
                  <a:lnTo>
                    <a:pt x="16415" y="170830"/>
                  </a:lnTo>
                  <a:lnTo>
                    <a:pt x="35823" y="129954"/>
                  </a:lnTo>
                  <a:lnTo>
                    <a:pt x="61709" y="93333"/>
                  </a:lnTo>
                  <a:lnTo>
                    <a:pt x="93333" y="61709"/>
                  </a:lnTo>
                  <a:lnTo>
                    <a:pt x="129954" y="35823"/>
                  </a:lnTo>
                  <a:lnTo>
                    <a:pt x="170830" y="16415"/>
                  </a:lnTo>
                  <a:lnTo>
                    <a:pt x="215221" y="4227"/>
                  </a:lnTo>
                  <a:lnTo>
                    <a:pt x="262385" y="0"/>
                  </a:lnTo>
                  <a:lnTo>
                    <a:pt x="9812938" y="0"/>
                  </a:lnTo>
                  <a:lnTo>
                    <a:pt x="9860100" y="4227"/>
                  </a:lnTo>
                  <a:lnTo>
                    <a:pt x="9904488" y="16415"/>
                  </a:lnTo>
                  <a:lnTo>
                    <a:pt x="9945363" y="35823"/>
                  </a:lnTo>
                  <a:lnTo>
                    <a:pt x="9981983" y="61709"/>
                  </a:lnTo>
                  <a:lnTo>
                    <a:pt x="10013607" y="93333"/>
                  </a:lnTo>
                  <a:lnTo>
                    <a:pt x="10039493" y="129954"/>
                  </a:lnTo>
                  <a:lnTo>
                    <a:pt x="10058901" y="170830"/>
                  </a:lnTo>
                  <a:lnTo>
                    <a:pt x="10071089" y="215221"/>
                  </a:lnTo>
                  <a:lnTo>
                    <a:pt x="10075316" y="262385"/>
                  </a:lnTo>
                  <a:lnTo>
                    <a:pt x="10075316" y="1311894"/>
                  </a:lnTo>
                  <a:lnTo>
                    <a:pt x="10071089" y="1359058"/>
                  </a:lnTo>
                  <a:lnTo>
                    <a:pt x="10058901" y="1403449"/>
                  </a:lnTo>
                  <a:lnTo>
                    <a:pt x="10039493" y="1444326"/>
                  </a:lnTo>
                  <a:lnTo>
                    <a:pt x="10013607" y="1480947"/>
                  </a:lnTo>
                  <a:lnTo>
                    <a:pt x="9981983" y="1512571"/>
                  </a:lnTo>
                  <a:lnTo>
                    <a:pt x="9945363" y="1538458"/>
                  </a:lnTo>
                  <a:lnTo>
                    <a:pt x="9904488" y="1557866"/>
                  </a:lnTo>
                  <a:lnTo>
                    <a:pt x="9860100" y="1570054"/>
                  </a:lnTo>
                  <a:lnTo>
                    <a:pt x="9812938" y="1574282"/>
                  </a:lnTo>
                  <a:close/>
                </a:path>
              </a:pathLst>
            </a:custGeom>
            <a:solidFill>
              <a:srgbClr val="00AF50"/>
            </a:solidFill>
          </p:spPr>
          <p:txBody>
            <a:bodyPr wrap="square" lIns="0" tIns="0" rIns="0" bIns="0" rtlCol="0"/>
            <a:lstStyle/>
            <a:p>
              <a:endParaRPr/>
            </a:p>
          </p:txBody>
        </p:sp>
        <p:sp>
          <p:nvSpPr>
            <p:cNvPr id="18" name="object 16"/>
            <p:cNvSpPr/>
            <p:nvPr/>
          </p:nvSpPr>
          <p:spPr>
            <a:xfrm>
              <a:off x="4233" y="2597543"/>
              <a:ext cx="10075545" cy="1574800"/>
            </a:xfrm>
            <a:custGeom>
              <a:avLst/>
              <a:gdLst/>
              <a:ahLst/>
              <a:cxnLst/>
              <a:rect l="l" t="t" r="r" b="b"/>
              <a:pathLst>
                <a:path w="10075545" h="1574800">
                  <a:moveTo>
                    <a:pt x="0" y="262385"/>
                  </a:moveTo>
                  <a:lnTo>
                    <a:pt x="4227" y="215221"/>
                  </a:lnTo>
                  <a:lnTo>
                    <a:pt x="16415" y="170830"/>
                  </a:lnTo>
                  <a:lnTo>
                    <a:pt x="35823" y="129954"/>
                  </a:lnTo>
                  <a:lnTo>
                    <a:pt x="61709" y="93333"/>
                  </a:lnTo>
                  <a:lnTo>
                    <a:pt x="93333" y="61709"/>
                  </a:lnTo>
                  <a:lnTo>
                    <a:pt x="129954" y="35823"/>
                  </a:lnTo>
                  <a:lnTo>
                    <a:pt x="170830" y="16415"/>
                  </a:lnTo>
                  <a:lnTo>
                    <a:pt x="215221" y="4227"/>
                  </a:lnTo>
                  <a:lnTo>
                    <a:pt x="262385" y="0"/>
                  </a:lnTo>
                  <a:lnTo>
                    <a:pt x="9812938" y="0"/>
                  </a:lnTo>
                  <a:lnTo>
                    <a:pt x="9860100" y="4227"/>
                  </a:lnTo>
                  <a:lnTo>
                    <a:pt x="9904488" y="16415"/>
                  </a:lnTo>
                  <a:lnTo>
                    <a:pt x="9945363" y="35823"/>
                  </a:lnTo>
                  <a:lnTo>
                    <a:pt x="9981983" y="61709"/>
                  </a:lnTo>
                  <a:lnTo>
                    <a:pt x="10013607" y="93333"/>
                  </a:lnTo>
                  <a:lnTo>
                    <a:pt x="10039493" y="129954"/>
                  </a:lnTo>
                  <a:lnTo>
                    <a:pt x="10058901" y="170830"/>
                  </a:lnTo>
                  <a:lnTo>
                    <a:pt x="10071089" y="215221"/>
                  </a:lnTo>
                  <a:lnTo>
                    <a:pt x="10075316" y="262385"/>
                  </a:lnTo>
                  <a:lnTo>
                    <a:pt x="10075316" y="1311894"/>
                  </a:lnTo>
                  <a:lnTo>
                    <a:pt x="10071089" y="1359058"/>
                  </a:lnTo>
                  <a:lnTo>
                    <a:pt x="10058901" y="1403449"/>
                  </a:lnTo>
                  <a:lnTo>
                    <a:pt x="10039493" y="1444326"/>
                  </a:lnTo>
                  <a:lnTo>
                    <a:pt x="10013607" y="1480947"/>
                  </a:lnTo>
                  <a:lnTo>
                    <a:pt x="9981983" y="1512571"/>
                  </a:lnTo>
                  <a:lnTo>
                    <a:pt x="9945363" y="1538458"/>
                  </a:lnTo>
                  <a:lnTo>
                    <a:pt x="9904488" y="1557866"/>
                  </a:lnTo>
                  <a:lnTo>
                    <a:pt x="9860100" y="1570054"/>
                  </a:lnTo>
                  <a:lnTo>
                    <a:pt x="9812938" y="1574282"/>
                  </a:lnTo>
                  <a:lnTo>
                    <a:pt x="262385" y="1574282"/>
                  </a:lnTo>
                  <a:lnTo>
                    <a:pt x="215221" y="1570054"/>
                  </a:lnTo>
                  <a:lnTo>
                    <a:pt x="170830" y="1557866"/>
                  </a:lnTo>
                  <a:lnTo>
                    <a:pt x="129954" y="1538458"/>
                  </a:lnTo>
                  <a:lnTo>
                    <a:pt x="93333" y="1512571"/>
                  </a:lnTo>
                  <a:lnTo>
                    <a:pt x="61709" y="1480947"/>
                  </a:lnTo>
                  <a:lnTo>
                    <a:pt x="35823" y="1444326"/>
                  </a:lnTo>
                  <a:lnTo>
                    <a:pt x="16415" y="1403449"/>
                  </a:lnTo>
                  <a:lnTo>
                    <a:pt x="4227" y="1359058"/>
                  </a:lnTo>
                  <a:lnTo>
                    <a:pt x="0" y="1311894"/>
                  </a:lnTo>
                  <a:lnTo>
                    <a:pt x="0" y="262385"/>
                  </a:lnTo>
                  <a:close/>
                </a:path>
              </a:pathLst>
            </a:custGeom>
            <a:ln w="27986">
              <a:solidFill>
                <a:srgbClr val="385D89"/>
              </a:solidFill>
            </a:ln>
          </p:spPr>
          <p:txBody>
            <a:bodyPr wrap="square" lIns="0" tIns="0" rIns="0" bIns="0" rtlCol="0"/>
            <a:lstStyle/>
            <a:p>
              <a:endParaRPr/>
            </a:p>
          </p:txBody>
        </p:sp>
      </p:grpSp>
      <p:sp>
        <p:nvSpPr>
          <p:cNvPr id="19" name="object 17"/>
          <p:cNvSpPr txBox="1"/>
          <p:nvPr/>
        </p:nvSpPr>
        <p:spPr>
          <a:xfrm>
            <a:off x="165897" y="1930355"/>
            <a:ext cx="8706204" cy="1227259"/>
          </a:xfrm>
          <a:prstGeom prst="rect">
            <a:avLst/>
          </a:prstGeom>
        </p:spPr>
        <p:txBody>
          <a:bodyPr vert="horz" wrap="square" lIns="0" tIns="34290" rIns="0" bIns="0" rtlCol="0">
            <a:spAutoFit/>
          </a:bodyPr>
          <a:lstStyle/>
          <a:p>
            <a:pPr marL="12700" marR="5080" indent="55880">
              <a:lnSpc>
                <a:spcPts val="3090"/>
              </a:lnSpc>
              <a:spcBef>
                <a:spcPts val="270"/>
              </a:spcBef>
              <a:tabLst>
                <a:tab pos="6673215" algn="l"/>
              </a:tabLst>
            </a:pPr>
            <a:r>
              <a:rPr sz="2000" spc="-15" dirty="0">
                <a:solidFill>
                  <a:srgbClr val="FFFFFF"/>
                </a:solidFill>
                <a:latin typeface="RobotoRegular"/>
                <a:cs typeface="RobotoRegular"/>
              </a:rPr>
              <a:t>3</a:t>
            </a:r>
            <a:r>
              <a:rPr sz="2400" spc="-15" dirty="0">
                <a:solidFill>
                  <a:srgbClr val="FFFFFF"/>
                </a:solidFill>
                <a:latin typeface="RobotoRegular"/>
                <a:cs typeface="RobotoRegular"/>
              </a:rPr>
              <a:t>. </a:t>
            </a:r>
            <a:r>
              <a:rPr sz="2400" spc="-5" dirty="0">
                <a:solidFill>
                  <a:srgbClr val="FFFFFF"/>
                </a:solidFill>
                <a:latin typeface="RobotoRegular"/>
                <a:cs typeface="RobotoRegular"/>
              </a:rPr>
              <a:t>Culture </a:t>
            </a:r>
            <a:r>
              <a:rPr sz="2400" spc="10" dirty="0">
                <a:solidFill>
                  <a:srgbClr val="FFFFFF"/>
                </a:solidFill>
                <a:latin typeface="RobotoRegular"/>
                <a:cs typeface="RobotoRegular"/>
              </a:rPr>
              <a:t>involve </a:t>
            </a:r>
            <a:r>
              <a:rPr sz="2400" spc="-5" dirty="0">
                <a:solidFill>
                  <a:srgbClr val="FFFFFF"/>
                </a:solidFill>
                <a:latin typeface="RobotoRegular"/>
                <a:cs typeface="RobotoRegular"/>
              </a:rPr>
              <a:t>a </a:t>
            </a:r>
            <a:r>
              <a:rPr sz="2400" spc="-10" dirty="0">
                <a:solidFill>
                  <a:srgbClr val="FFFFFF"/>
                </a:solidFill>
                <a:latin typeface="RobotoRegular"/>
                <a:cs typeface="RobotoRegular"/>
              </a:rPr>
              <a:t>set </a:t>
            </a:r>
            <a:r>
              <a:rPr sz="2400" spc="10" dirty="0">
                <a:solidFill>
                  <a:srgbClr val="FFFFFF"/>
                </a:solidFill>
                <a:latin typeface="RobotoRegular"/>
                <a:cs typeface="RobotoRegular"/>
              </a:rPr>
              <a:t>of </a:t>
            </a:r>
            <a:r>
              <a:rPr sz="2400" spc="-10" dirty="0">
                <a:solidFill>
                  <a:srgbClr val="FFFFFF"/>
                </a:solidFill>
                <a:latin typeface="RobotoRegular"/>
                <a:cs typeface="RobotoRegular"/>
              </a:rPr>
              <a:t>meaning</a:t>
            </a:r>
            <a:r>
              <a:rPr sz="2400" spc="55" dirty="0">
                <a:solidFill>
                  <a:srgbClr val="FFFFFF"/>
                </a:solidFill>
                <a:latin typeface="RobotoRegular"/>
                <a:cs typeface="RobotoRegular"/>
              </a:rPr>
              <a:t> </a:t>
            </a:r>
            <a:r>
              <a:rPr sz="2400" spc="5" dirty="0">
                <a:solidFill>
                  <a:srgbClr val="FFFFFF"/>
                </a:solidFill>
                <a:latin typeface="RobotoRegular"/>
                <a:cs typeface="RobotoRegular"/>
              </a:rPr>
              <a:t>in</a:t>
            </a:r>
            <a:r>
              <a:rPr sz="2400" spc="-15" dirty="0">
                <a:solidFill>
                  <a:srgbClr val="FFFFFF"/>
                </a:solidFill>
                <a:latin typeface="RobotoRegular"/>
                <a:cs typeface="RobotoRegular"/>
              </a:rPr>
              <a:t> </a:t>
            </a:r>
            <a:r>
              <a:rPr sz="2400" dirty="0">
                <a:solidFill>
                  <a:srgbClr val="FFFFFF"/>
                </a:solidFill>
                <a:latin typeface="RobotoRegular"/>
                <a:cs typeface="RobotoRegular"/>
              </a:rPr>
              <a:t>which</a:t>
            </a:r>
            <a:r>
              <a:rPr lang="en-US" sz="2400" dirty="0">
                <a:solidFill>
                  <a:srgbClr val="FFFFFF"/>
                </a:solidFill>
                <a:latin typeface="RobotoRegular"/>
                <a:cs typeface="RobotoRegular"/>
              </a:rPr>
              <a:t> </a:t>
            </a:r>
            <a:r>
              <a:rPr sz="2400" dirty="0">
                <a:solidFill>
                  <a:srgbClr val="FFFFFF"/>
                </a:solidFill>
                <a:latin typeface="RobotoRegular"/>
                <a:cs typeface="RobotoRegular"/>
              </a:rPr>
              <a:t>words, </a:t>
            </a:r>
            <a:r>
              <a:rPr sz="2400" spc="-10" dirty="0">
                <a:solidFill>
                  <a:srgbClr val="FFFFFF"/>
                </a:solidFill>
                <a:latin typeface="RobotoRegular"/>
                <a:cs typeface="RobotoRegular"/>
              </a:rPr>
              <a:t>behaviours, </a:t>
            </a:r>
            <a:r>
              <a:rPr sz="2400" dirty="0">
                <a:solidFill>
                  <a:srgbClr val="FFFFFF"/>
                </a:solidFill>
                <a:latin typeface="RobotoRegular"/>
                <a:cs typeface="RobotoRegular"/>
              </a:rPr>
              <a:t>events, </a:t>
            </a:r>
            <a:r>
              <a:rPr sz="2400" spc="-20" dirty="0">
                <a:solidFill>
                  <a:srgbClr val="FFFFFF"/>
                </a:solidFill>
                <a:latin typeface="RobotoRegular"/>
                <a:cs typeface="RobotoRegular"/>
              </a:rPr>
              <a:t>and symbols </a:t>
            </a:r>
            <a:r>
              <a:rPr sz="2400" spc="-5" dirty="0">
                <a:solidFill>
                  <a:srgbClr val="FFFFFF"/>
                </a:solidFill>
                <a:latin typeface="RobotoRegular"/>
                <a:cs typeface="RobotoRegular"/>
              </a:rPr>
              <a:t>have </a:t>
            </a:r>
            <a:r>
              <a:rPr sz="2400" spc="-15" dirty="0">
                <a:solidFill>
                  <a:srgbClr val="FFFFFF"/>
                </a:solidFill>
                <a:latin typeface="RobotoRegular"/>
                <a:cs typeface="RobotoRegular"/>
              </a:rPr>
              <a:t>meanings </a:t>
            </a:r>
            <a:r>
              <a:rPr sz="2400" spc="-10" dirty="0">
                <a:solidFill>
                  <a:srgbClr val="FFFFFF"/>
                </a:solidFill>
                <a:latin typeface="RobotoRegular"/>
                <a:cs typeface="RobotoRegular"/>
              </a:rPr>
              <a:t>agreed </a:t>
            </a:r>
            <a:r>
              <a:rPr sz="2400" spc="-20" dirty="0">
                <a:solidFill>
                  <a:srgbClr val="FFFFFF"/>
                </a:solidFill>
                <a:latin typeface="RobotoRegular"/>
                <a:cs typeface="RobotoRegular"/>
              </a:rPr>
              <a:t>upon </a:t>
            </a:r>
            <a:r>
              <a:rPr sz="2400" spc="-30" dirty="0">
                <a:solidFill>
                  <a:srgbClr val="FFFFFF"/>
                </a:solidFill>
                <a:latin typeface="RobotoRegular"/>
                <a:cs typeface="RobotoRegular"/>
              </a:rPr>
              <a:t>by </a:t>
            </a:r>
            <a:r>
              <a:rPr sz="2400" spc="-10" dirty="0">
                <a:solidFill>
                  <a:srgbClr val="FFFFFF"/>
                </a:solidFill>
                <a:latin typeface="RobotoRegular"/>
                <a:cs typeface="RobotoRegular"/>
              </a:rPr>
              <a:t>the</a:t>
            </a:r>
            <a:r>
              <a:rPr sz="2400" spc="260" dirty="0">
                <a:solidFill>
                  <a:srgbClr val="FFFFFF"/>
                </a:solidFill>
                <a:latin typeface="RobotoRegular"/>
                <a:cs typeface="RobotoRegular"/>
              </a:rPr>
              <a:t> </a:t>
            </a:r>
            <a:r>
              <a:rPr sz="2400" spc="-5" dirty="0">
                <a:solidFill>
                  <a:srgbClr val="FFFFFF"/>
                </a:solidFill>
                <a:latin typeface="RobotoRegular"/>
                <a:cs typeface="RobotoRegular"/>
              </a:rPr>
              <a:t>cultural</a:t>
            </a:r>
            <a:r>
              <a:rPr lang="en-US" sz="2400" dirty="0">
                <a:latin typeface="RobotoRegular"/>
                <a:cs typeface="RobotoRegular"/>
              </a:rPr>
              <a:t> </a:t>
            </a:r>
            <a:r>
              <a:rPr sz="2400" spc="-25" dirty="0">
                <a:solidFill>
                  <a:srgbClr val="FFFFFF"/>
                </a:solidFill>
                <a:latin typeface="RobotoRegular"/>
                <a:cs typeface="RobotoRegular"/>
              </a:rPr>
              <a:t>group.</a:t>
            </a:r>
            <a:endParaRPr sz="2400" dirty="0">
              <a:latin typeface="RobotoRegular"/>
              <a:cs typeface="RobotoRegular"/>
            </a:endParaRPr>
          </a:p>
        </p:txBody>
      </p:sp>
      <p:grpSp>
        <p:nvGrpSpPr>
          <p:cNvPr id="20" name="object 18"/>
          <p:cNvGrpSpPr/>
          <p:nvPr/>
        </p:nvGrpSpPr>
        <p:grpSpPr>
          <a:xfrm>
            <a:off x="74337" y="3277346"/>
            <a:ext cx="6229402" cy="1828054"/>
            <a:chOff x="304766" y="4157535"/>
            <a:chExt cx="6640830" cy="2311400"/>
          </a:xfrm>
        </p:grpSpPr>
        <p:sp>
          <p:nvSpPr>
            <p:cNvPr id="21" name="object 19"/>
            <p:cNvSpPr/>
            <p:nvPr/>
          </p:nvSpPr>
          <p:spPr>
            <a:xfrm>
              <a:off x="319054" y="4171822"/>
              <a:ext cx="6612255" cy="2282825"/>
            </a:xfrm>
            <a:custGeom>
              <a:avLst/>
              <a:gdLst/>
              <a:ahLst/>
              <a:cxnLst/>
              <a:rect l="l" t="t" r="r" b="b"/>
              <a:pathLst>
                <a:path w="6612255" h="2282825">
                  <a:moveTo>
                    <a:pt x="6231485" y="2282702"/>
                  </a:moveTo>
                  <a:lnTo>
                    <a:pt x="380457" y="2282702"/>
                  </a:lnTo>
                  <a:lnTo>
                    <a:pt x="332734" y="2279738"/>
                  </a:lnTo>
                  <a:lnTo>
                    <a:pt x="286779" y="2271083"/>
                  </a:lnTo>
                  <a:lnTo>
                    <a:pt x="242950" y="2257094"/>
                  </a:lnTo>
                  <a:lnTo>
                    <a:pt x="201602" y="2238127"/>
                  </a:lnTo>
                  <a:lnTo>
                    <a:pt x="163094" y="2214539"/>
                  </a:lnTo>
                  <a:lnTo>
                    <a:pt x="127780" y="2186687"/>
                  </a:lnTo>
                  <a:lnTo>
                    <a:pt x="96019" y="2154925"/>
                  </a:lnTo>
                  <a:lnTo>
                    <a:pt x="68165" y="2119612"/>
                  </a:lnTo>
                  <a:lnTo>
                    <a:pt x="44576" y="2081104"/>
                  </a:lnTo>
                  <a:lnTo>
                    <a:pt x="25609" y="2039757"/>
                  </a:lnTo>
                  <a:lnTo>
                    <a:pt x="11619" y="1995927"/>
                  </a:lnTo>
                  <a:lnTo>
                    <a:pt x="2964" y="1949972"/>
                  </a:lnTo>
                  <a:lnTo>
                    <a:pt x="0" y="1902247"/>
                  </a:lnTo>
                  <a:lnTo>
                    <a:pt x="0" y="380457"/>
                  </a:lnTo>
                  <a:lnTo>
                    <a:pt x="2964" y="332734"/>
                  </a:lnTo>
                  <a:lnTo>
                    <a:pt x="11619" y="286779"/>
                  </a:lnTo>
                  <a:lnTo>
                    <a:pt x="25609" y="242950"/>
                  </a:lnTo>
                  <a:lnTo>
                    <a:pt x="44576" y="201602"/>
                  </a:lnTo>
                  <a:lnTo>
                    <a:pt x="68165" y="163094"/>
                  </a:lnTo>
                  <a:lnTo>
                    <a:pt x="96019" y="127780"/>
                  </a:lnTo>
                  <a:lnTo>
                    <a:pt x="127780" y="96019"/>
                  </a:lnTo>
                  <a:lnTo>
                    <a:pt x="163094" y="68165"/>
                  </a:lnTo>
                  <a:lnTo>
                    <a:pt x="201602" y="44576"/>
                  </a:lnTo>
                  <a:lnTo>
                    <a:pt x="242950" y="25609"/>
                  </a:lnTo>
                  <a:lnTo>
                    <a:pt x="286779" y="11619"/>
                  </a:lnTo>
                  <a:lnTo>
                    <a:pt x="332734" y="2964"/>
                  </a:lnTo>
                  <a:lnTo>
                    <a:pt x="380457" y="0"/>
                  </a:lnTo>
                  <a:lnTo>
                    <a:pt x="6231485" y="0"/>
                  </a:lnTo>
                  <a:lnTo>
                    <a:pt x="6279207" y="2964"/>
                  </a:lnTo>
                  <a:lnTo>
                    <a:pt x="6325161" y="11619"/>
                  </a:lnTo>
                  <a:lnTo>
                    <a:pt x="6368989" y="25609"/>
                  </a:lnTo>
                  <a:lnTo>
                    <a:pt x="6410336" y="44576"/>
                  </a:lnTo>
                  <a:lnTo>
                    <a:pt x="6448844" y="68165"/>
                  </a:lnTo>
                  <a:lnTo>
                    <a:pt x="6484157" y="96019"/>
                  </a:lnTo>
                  <a:lnTo>
                    <a:pt x="6515919" y="127780"/>
                  </a:lnTo>
                  <a:lnTo>
                    <a:pt x="6543773" y="163094"/>
                  </a:lnTo>
                  <a:lnTo>
                    <a:pt x="6567362" y="201602"/>
                  </a:lnTo>
                  <a:lnTo>
                    <a:pt x="6586330" y="242950"/>
                  </a:lnTo>
                  <a:lnTo>
                    <a:pt x="6600320" y="286779"/>
                  </a:lnTo>
                  <a:lnTo>
                    <a:pt x="6608976" y="332734"/>
                  </a:lnTo>
                  <a:lnTo>
                    <a:pt x="6611940" y="380457"/>
                  </a:lnTo>
                  <a:lnTo>
                    <a:pt x="6611940" y="1902247"/>
                  </a:lnTo>
                  <a:lnTo>
                    <a:pt x="6608976" y="1949972"/>
                  </a:lnTo>
                  <a:lnTo>
                    <a:pt x="6600320" y="1995927"/>
                  </a:lnTo>
                  <a:lnTo>
                    <a:pt x="6586330" y="2039757"/>
                  </a:lnTo>
                  <a:lnTo>
                    <a:pt x="6567362" y="2081104"/>
                  </a:lnTo>
                  <a:lnTo>
                    <a:pt x="6543773" y="2119612"/>
                  </a:lnTo>
                  <a:lnTo>
                    <a:pt x="6515919" y="2154925"/>
                  </a:lnTo>
                  <a:lnTo>
                    <a:pt x="6484157" y="2186687"/>
                  </a:lnTo>
                  <a:lnTo>
                    <a:pt x="6448844" y="2214539"/>
                  </a:lnTo>
                  <a:lnTo>
                    <a:pt x="6410336" y="2238127"/>
                  </a:lnTo>
                  <a:lnTo>
                    <a:pt x="6368989" y="2257094"/>
                  </a:lnTo>
                  <a:lnTo>
                    <a:pt x="6325161" y="2271083"/>
                  </a:lnTo>
                  <a:lnTo>
                    <a:pt x="6279207" y="2279738"/>
                  </a:lnTo>
                  <a:lnTo>
                    <a:pt x="6231485" y="2282702"/>
                  </a:lnTo>
                  <a:close/>
                </a:path>
              </a:pathLst>
            </a:custGeom>
            <a:solidFill>
              <a:srgbClr val="953634"/>
            </a:solidFill>
          </p:spPr>
          <p:txBody>
            <a:bodyPr wrap="square" lIns="0" tIns="0" rIns="0" bIns="0" rtlCol="0"/>
            <a:lstStyle/>
            <a:p>
              <a:endParaRPr/>
            </a:p>
          </p:txBody>
        </p:sp>
        <p:sp>
          <p:nvSpPr>
            <p:cNvPr id="22" name="object 20"/>
            <p:cNvSpPr/>
            <p:nvPr/>
          </p:nvSpPr>
          <p:spPr>
            <a:xfrm>
              <a:off x="319054" y="4171822"/>
              <a:ext cx="6612255" cy="2282825"/>
            </a:xfrm>
            <a:custGeom>
              <a:avLst/>
              <a:gdLst/>
              <a:ahLst/>
              <a:cxnLst/>
              <a:rect l="l" t="t" r="r" b="b"/>
              <a:pathLst>
                <a:path w="6612255" h="2282825">
                  <a:moveTo>
                    <a:pt x="0" y="380457"/>
                  </a:moveTo>
                  <a:lnTo>
                    <a:pt x="2964" y="332734"/>
                  </a:lnTo>
                  <a:lnTo>
                    <a:pt x="11619" y="286779"/>
                  </a:lnTo>
                  <a:lnTo>
                    <a:pt x="25609" y="242950"/>
                  </a:lnTo>
                  <a:lnTo>
                    <a:pt x="44576" y="201602"/>
                  </a:lnTo>
                  <a:lnTo>
                    <a:pt x="68165" y="163094"/>
                  </a:lnTo>
                  <a:lnTo>
                    <a:pt x="96019" y="127780"/>
                  </a:lnTo>
                  <a:lnTo>
                    <a:pt x="127780" y="96019"/>
                  </a:lnTo>
                  <a:lnTo>
                    <a:pt x="163094" y="68165"/>
                  </a:lnTo>
                  <a:lnTo>
                    <a:pt x="201602" y="44576"/>
                  </a:lnTo>
                  <a:lnTo>
                    <a:pt x="242950" y="25609"/>
                  </a:lnTo>
                  <a:lnTo>
                    <a:pt x="286779" y="11619"/>
                  </a:lnTo>
                  <a:lnTo>
                    <a:pt x="332734" y="2964"/>
                  </a:lnTo>
                  <a:lnTo>
                    <a:pt x="380457" y="0"/>
                  </a:lnTo>
                  <a:lnTo>
                    <a:pt x="6231485" y="0"/>
                  </a:lnTo>
                  <a:lnTo>
                    <a:pt x="6279207" y="2964"/>
                  </a:lnTo>
                  <a:lnTo>
                    <a:pt x="6325161" y="11619"/>
                  </a:lnTo>
                  <a:lnTo>
                    <a:pt x="6368989" y="25609"/>
                  </a:lnTo>
                  <a:lnTo>
                    <a:pt x="6410336" y="44576"/>
                  </a:lnTo>
                  <a:lnTo>
                    <a:pt x="6448844" y="68165"/>
                  </a:lnTo>
                  <a:lnTo>
                    <a:pt x="6484157" y="96019"/>
                  </a:lnTo>
                  <a:lnTo>
                    <a:pt x="6515919" y="127780"/>
                  </a:lnTo>
                  <a:lnTo>
                    <a:pt x="6543773" y="163094"/>
                  </a:lnTo>
                  <a:lnTo>
                    <a:pt x="6567362" y="201602"/>
                  </a:lnTo>
                  <a:lnTo>
                    <a:pt x="6586330" y="242950"/>
                  </a:lnTo>
                  <a:lnTo>
                    <a:pt x="6600320" y="286779"/>
                  </a:lnTo>
                  <a:lnTo>
                    <a:pt x="6608976" y="332734"/>
                  </a:lnTo>
                  <a:lnTo>
                    <a:pt x="6611940" y="380457"/>
                  </a:lnTo>
                  <a:lnTo>
                    <a:pt x="6611940" y="1902247"/>
                  </a:lnTo>
                  <a:lnTo>
                    <a:pt x="6608976" y="1949972"/>
                  </a:lnTo>
                  <a:lnTo>
                    <a:pt x="6600320" y="1995927"/>
                  </a:lnTo>
                  <a:lnTo>
                    <a:pt x="6586330" y="2039757"/>
                  </a:lnTo>
                  <a:lnTo>
                    <a:pt x="6567362" y="2081104"/>
                  </a:lnTo>
                  <a:lnTo>
                    <a:pt x="6543773" y="2119612"/>
                  </a:lnTo>
                  <a:lnTo>
                    <a:pt x="6515919" y="2154925"/>
                  </a:lnTo>
                  <a:lnTo>
                    <a:pt x="6484157" y="2186687"/>
                  </a:lnTo>
                  <a:lnTo>
                    <a:pt x="6448844" y="2214539"/>
                  </a:lnTo>
                  <a:lnTo>
                    <a:pt x="6410336" y="2238127"/>
                  </a:lnTo>
                  <a:lnTo>
                    <a:pt x="6368989" y="2257094"/>
                  </a:lnTo>
                  <a:lnTo>
                    <a:pt x="6325161" y="2271083"/>
                  </a:lnTo>
                  <a:lnTo>
                    <a:pt x="6279207" y="2279738"/>
                  </a:lnTo>
                  <a:lnTo>
                    <a:pt x="6231485" y="2282702"/>
                  </a:lnTo>
                  <a:lnTo>
                    <a:pt x="380457" y="2282702"/>
                  </a:lnTo>
                  <a:lnTo>
                    <a:pt x="332734" y="2279738"/>
                  </a:lnTo>
                  <a:lnTo>
                    <a:pt x="286779" y="2271083"/>
                  </a:lnTo>
                  <a:lnTo>
                    <a:pt x="242950" y="2257094"/>
                  </a:lnTo>
                  <a:lnTo>
                    <a:pt x="201602" y="2238127"/>
                  </a:lnTo>
                  <a:lnTo>
                    <a:pt x="163094" y="2214539"/>
                  </a:lnTo>
                  <a:lnTo>
                    <a:pt x="127780" y="2186687"/>
                  </a:lnTo>
                  <a:lnTo>
                    <a:pt x="96019" y="2154925"/>
                  </a:lnTo>
                  <a:lnTo>
                    <a:pt x="68165" y="2119612"/>
                  </a:lnTo>
                  <a:lnTo>
                    <a:pt x="44576" y="2081104"/>
                  </a:lnTo>
                  <a:lnTo>
                    <a:pt x="25609" y="2039757"/>
                  </a:lnTo>
                  <a:lnTo>
                    <a:pt x="11619" y="1995927"/>
                  </a:lnTo>
                  <a:lnTo>
                    <a:pt x="2964" y="1949972"/>
                  </a:lnTo>
                  <a:lnTo>
                    <a:pt x="0" y="1902247"/>
                  </a:lnTo>
                  <a:lnTo>
                    <a:pt x="0" y="380457"/>
                  </a:lnTo>
                  <a:close/>
                </a:path>
              </a:pathLst>
            </a:custGeom>
            <a:ln w="27986">
              <a:solidFill>
                <a:srgbClr val="385D89"/>
              </a:solidFill>
            </a:ln>
          </p:spPr>
          <p:txBody>
            <a:bodyPr wrap="square" lIns="0" tIns="0" rIns="0" bIns="0" rtlCol="0"/>
            <a:lstStyle/>
            <a:p>
              <a:endParaRPr/>
            </a:p>
          </p:txBody>
        </p:sp>
      </p:grpSp>
      <p:sp>
        <p:nvSpPr>
          <p:cNvPr id="23" name="object 21"/>
          <p:cNvSpPr txBox="1"/>
          <p:nvPr/>
        </p:nvSpPr>
        <p:spPr>
          <a:xfrm>
            <a:off x="138015" y="3352800"/>
            <a:ext cx="5963003" cy="1624804"/>
          </a:xfrm>
          <a:prstGeom prst="rect">
            <a:avLst/>
          </a:prstGeom>
        </p:spPr>
        <p:txBody>
          <a:bodyPr vert="horz" wrap="square" lIns="0" tIns="34290" rIns="0" bIns="0" rtlCol="0">
            <a:spAutoFit/>
          </a:bodyPr>
          <a:lstStyle/>
          <a:p>
            <a:pPr marL="12700" marR="5080" indent="41910" algn="just">
              <a:lnSpc>
                <a:spcPts val="3090"/>
              </a:lnSpc>
              <a:spcBef>
                <a:spcPts val="270"/>
              </a:spcBef>
            </a:pPr>
            <a:r>
              <a:rPr sz="2400" spc="-30" dirty="0">
                <a:solidFill>
                  <a:srgbClr val="FFFFFF"/>
                </a:solidFill>
                <a:latin typeface="RobotoRegular"/>
                <a:cs typeface="RobotoRegular"/>
              </a:rPr>
              <a:t>4</a:t>
            </a:r>
            <a:r>
              <a:rPr sz="2000" spc="-30" dirty="0">
                <a:solidFill>
                  <a:srgbClr val="FFFFFF"/>
                </a:solidFill>
                <a:latin typeface="RobotoRegular"/>
                <a:cs typeface="RobotoRegular"/>
              </a:rPr>
              <a:t>. </a:t>
            </a:r>
            <a:r>
              <a:rPr sz="2000" spc="-5" dirty="0">
                <a:solidFill>
                  <a:srgbClr val="FFFFFF"/>
                </a:solidFill>
                <a:latin typeface="RobotoRegular"/>
                <a:cs typeface="RobotoRegular"/>
              </a:rPr>
              <a:t>Culture </a:t>
            </a:r>
            <a:r>
              <a:rPr sz="2000" spc="5" dirty="0">
                <a:solidFill>
                  <a:srgbClr val="FFFFFF"/>
                </a:solidFill>
                <a:latin typeface="RobotoRegular"/>
                <a:cs typeface="RobotoRegular"/>
              </a:rPr>
              <a:t>act </a:t>
            </a:r>
            <a:r>
              <a:rPr sz="2000" spc="-10" dirty="0">
                <a:solidFill>
                  <a:srgbClr val="FFFFFF"/>
                </a:solidFill>
                <a:latin typeface="RobotoRegular"/>
                <a:cs typeface="RobotoRegular"/>
              </a:rPr>
              <a:t>as </a:t>
            </a:r>
            <a:r>
              <a:rPr sz="2000" spc="-5" dirty="0">
                <a:solidFill>
                  <a:srgbClr val="FFFFFF"/>
                </a:solidFill>
                <a:latin typeface="RobotoRegular"/>
                <a:cs typeface="RobotoRegular"/>
              </a:rPr>
              <a:t>a template </a:t>
            </a:r>
            <a:r>
              <a:rPr sz="2000" spc="5" dirty="0">
                <a:solidFill>
                  <a:srgbClr val="FFFFFF"/>
                </a:solidFill>
                <a:latin typeface="RobotoRegular"/>
                <a:cs typeface="RobotoRegular"/>
              </a:rPr>
              <a:t>to </a:t>
            </a:r>
            <a:r>
              <a:rPr sz="2000" spc="-30" dirty="0">
                <a:solidFill>
                  <a:srgbClr val="FFFFFF"/>
                </a:solidFill>
                <a:latin typeface="RobotoRegular"/>
                <a:cs typeface="RobotoRegular"/>
              </a:rPr>
              <a:t>shape </a:t>
            </a:r>
            <a:r>
              <a:rPr sz="2000" spc="-20" dirty="0">
                <a:solidFill>
                  <a:srgbClr val="FFFFFF"/>
                </a:solidFill>
                <a:latin typeface="RobotoRegular"/>
                <a:cs typeface="RobotoRegular"/>
              </a:rPr>
              <a:t>and  </a:t>
            </a:r>
            <a:r>
              <a:rPr sz="2000" dirty="0">
                <a:solidFill>
                  <a:srgbClr val="FFFFFF"/>
                </a:solidFill>
                <a:latin typeface="RobotoRegular"/>
                <a:cs typeface="RobotoRegular"/>
              </a:rPr>
              <a:t>orient </a:t>
            </a:r>
            <a:r>
              <a:rPr sz="2000" spc="-20" dirty="0">
                <a:solidFill>
                  <a:srgbClr val="FFFFFF"/>
                </a:solidFill>
                <a:latin typeface="RobotoRegular"/>
                <a:cs typeface="RobotoRegular"/>
              </a:rPr>
              <a:t>future</a:t>
            </a:r>
            <a:r>
              <a:rPr lang="en-US" sz="2000" spc="-20" dirty="0">
                <a:solidFill>
                  <a:srgbClr val="FFFFFF"/>
                </a:solidFill>
                <a:latin typeface="RobotoRegular"/>
                <a:cs typeface="RobotoRegular"/>
              </a:rPr>
              <a:t> </a:t>
            </a:r>
            <a:r>
              <a:rPr sz="2000" spc="-5" dirty="0" err="1">
                <a:solidFill>
                  <a:srgbClr val="FFFFFF"/>
                </a:solidFill>
                <a:latin typeface="RobotoRegular"/>
                <a:cs typeface="RobotoRegular"/>
              </a:rPr>
              <a:t>behaviours</a:t>
            </a:r>
            <a:r>
              <a:rPr sz="2000" spc="-5" dirty="0">
                <a:solidFill>
                  <a:srgbClr val="FFFFFF"/>
                </a:solidFill>
                <a:latin typeface="RobotoRegular"/>
                <a:cs typeface="RobotoRegular"/>
              </a:rPr>
              <a:t> </a:t>
            </a:r>
            <a:r>
              <a:rPr sz="2000" spc="-20" dirty="0">
                <a:solidFill>
                  <a:srgbClr val="FFFFFF"/>
                </a:solidFill>
                <a:latin typeface="RobotoRegular"/>
                <a:cs typeface="RobotoRegular"/>
              </a:rPr>
              <a:t>and </a:t>
            </a:r>
            <a:r>
              <a:rPr sz="2000" dirty="0">
                <a:solidFill>
                  <a:srgbClr val="FFFFFF"/>
                </a:solidFill>
                <a:latin typeface="RobotoRegular"/>
                <a:cs typeface="RobotoRegular"/>
              </a:rPr>
              <a:t>perspectives</a:t>
            </a:r>
            <a:r>
              <a:rPr lang="en-US" sz="2000" dirty="0">
                <a:solidFill>
                  <a:srgbClr val="FFFFFF"/>
                </a:solidFill>
                <a:latin typeface="RobotoRegular"/>
                <a:cs typeface="RobotoRegular"/>
              </a:rPr>
              <a:t> </a:t>
            </a:r>
            <a:r>
              <a:rPr sz="2000" dirty="0">
                <a:solidFill>
                  <a:srgbClr val="FFFFFF"/>
                </a:solidFill>
                <a:latin typeface="RobotoRegular"/>
                <a:cs typeface="RobotoRegular"/>
              </a:rPr>
              <a:t>within </a:t>
            </a:r>
            <a:r>
              <a:rPr sz="2000" spc="-20" dirty="0">
                <a:solidFill>
                  <a:srgbClr val="FFFFFF"/>
                </a:solidFill>
                <a:latin typeface="RobotoRegular"/>
                <a:cs typeface="RobotoRegular"/>
              </a:rPr>
              <a:t>and </a:t>
            </a:r>
            <a:r>
              <a:rPr sz="2000" dirty="0">
                <a:solidFill>
                  <a:srgbClr val="FFFFFF"/>
                </a:solidFill>
                <a:latin typeface="RobotoRegular"/>
                <a:cs typeface="RobotoRegular"/>
              </a:rPr>
              <a:t>between </a:t>
            </a:r>
            <a:r>
              <a:rPr sz="2000" spc="-10" dirty="0">
                <a:solidFill>
                  <a:srgbClr val="FFFFFF"/>
                </a:solidFill>
                <a:latin typeface="RobotoRegular"/>
                <a:cs typeface="RobotoRegular"/>
              </a:rPr>
              <a:t>generations, </a:t>
            </a:r>
            <a:r>
              <a:rPr sz="2000" spc="-20" dirty="0">
                <a:solidFill>
                  <a:srgbClr val="FFFFFF"/>
                </a:solidFill>
                <a:latin typeface="RobotoRegular"/>
                <a:cs typeface="RobotoRegular"/>
              </a:rPr>
              <a:t>and</a:t>
            </a:r>
            <a:r>
              <a:rPr sz="2000" spc="120" dirty="0">
                <a:solidFill>
                  <a:srgbClr val="FFFFFF"/>
                </a:solidFill>
                <a:latin typeface="RobotoRegular"/>
                <a:cs typeface="RobotoRegular"/>
              </a:rPr>
              <a:t> </a:t>
            </a:r>
            <a:r>
              <a:rPr sz="2000" spc="5" dirty="0">
                <a:solidFill>
                  <a:srgbClr val="FFFFFF"/>
                </a:solidFill>
                <a:latin typeface="RobotoRegular"/>
                <a:cs typeface="RobotoRegular"/>
              </a:rPr>
              <a:t>to</a:t>
            </a:r>
            <a:r>
              <a:rPr lang="en-US" sz="2000" dirty="0">
                <a:latin typeface="RobotoRegular"/>
                <a:cs typeface="RobotoRegular"/>
              </a:rPr>
              <a:t> </a:t>
            </a:r>
            <a:r>
              <a:rPr sz="2000" spc="-10" dirty="0">
                <a:solidFill>
                  <a:srgbClr val="FFFFFF"/>
                </a:solidFill>
                <a:latin typeface="RobotoRegular"/>
                <a:cs typeface="RobotoRegular"/>
              </a:rPr>
              <a:t>take </a:t>
            </a:r>
            <a:r>
              <a:rPr sz="2000" dirty="0">
                <a:solidFill>
                  <a:srgbClr val="FFFFFF"/>
                </a:solidFill>
                <a:latin typeface="RobotoRegular"/>
                <a:cs typeface="RobotoRegular"/>
              </a:rPr>
              <a:t>account </a:t>
            </a:r>
            <a:r>
              <a:rPr sz="2000" spc="10" dirty="0">
                <a:solidFill>
                  <a:srgbClr val="FFFFFF"/>
                </a:solidFill>
                <a:latin typeface="RobotoRegular"/>
                <a:cs typeface="RobotoRegular"/>
              </a:rPr>
              <a:t>of novel</a:t>
            </a:r>
            <a:r>
              <a:rPr sz="2000" spc="30" dirty="0">
                <a:solidFill>
                  <a:srgbClr val="FFFFFF"/>
                </a:solidFill>
                <a:latin typeface="RobotoRegular"/>
                <a:cs typeface="RobotoRegular"/>
              </a:rPr>
              <a:t> </a:t>
            </a:r>
            <a:r>
              <a:rPr sz="2000" spc="-5" dirty="0">
                <a:solidFill>
                  <a:srgbClr val="FFFFFF"/>
                </a:solidFill>
                <a:latin typeface="RobotoRegular"/>
                <a:cs typeface="RobotoRegular"/>
              </a:rPr>
              <a:t>situations</a:t>
            </a:r>
            <a:r>
              <a:rPr lang="en-US" sz="2000" dirty="0">
                <a:latin typeface="RobotoRegular"/>
                <a:cs typeface="RobotoRegular"/>
              </a:rPr>
              <a:t> </a:t>
            </a:r>
            <a:r>
              <a:rPr sz="2000" dirty="0">
                <a:solidFill>
                  <a:srgbClr val="FFFFFF"/>
                </a:solidFill>
                <a:latin typeface="RobotoRegular"/>
                <a:cs typeface="RobotoRegular"/>
              </a:rPr>
              <a:t>encountered </a:t>
            </a:r>
            <a:r>
              <a:rPr sz="2000" spc="-30" dirty="0">
                <a:solidFill>
                  <a:srgbClr val="FFFFFF"/>
                </a:solidFill>
                <a:latin typeface="RobotoRegular"/>
                <a:cs typeface="RobotoRegular"/>
              </a:rPr>
              <a:t>by </a:t>
            </a:r>
            <a:r>
              <a:rPr sz="2000" spc="-10" dirty="0">
                <a:solidFill>
                  <a:srgbClr val="FFFFFF"/>
                </a:solidFill>
                <a:latin typeface="RobotoRegular"/>
                <a:cs typeface="RobotoRegular"/>
              </a:rPr>
              <a:t>the</a:t>
            </a:r>
            <a:r>
              <a:rPr sz="2000" spc="80" dirty="0">
                <a:solidFill>
                  <a:srgbClr val="FFFFFF"/>
                </a:solidFill>
                <a:latin typeface="RobotoRegular"/>
                <a:cs typeface="RobotoRegular"/>
              </a:rPr>
              <a:t> </a:t>
            </a:r>
            <a:r>
              <a:rPr sz="2000" spc="-25" dirty="0">
                <a:solidFill>
                  <a:srgbClr val="FFFFFF"/>
                </a:solidFill>
                <a:latin typeface="RobotoRegular"/>
                <a:cs typeface="RobotoRegular"/>
              </a:rPr>
              <a:t>group.</a:t>
            </a:r>
            <a:endParaRPr sz="2000" dirty="0">
              <a:latin typeface="RobotoRegular"/>
              <a:cs typeface="RobotoRegular"/>
            </a:endParaRPr>
          </a:p>
        </p:txBody>
      </p:sp>
      <p:grpSp>
        <p:nvGrpSpPr>
          <p:cNvPr id="24" name="object 22"/>
          <p:cNvGrpSpPr/>
          <p:nvPr/>
        </p:nvGrpSpPr>
        <p:grpSpPr>
          <a:xfrm>
            <a:off x="6354923" y="3354572"/>
            <a:ext cx="2590801" cy="1739527"/>
            <a:chOff x="6916749" y="4078820"/>
            <a:chExt cx="2862580" cy="2311400"/>
          </a:xfrm>
        </p:grpSpPr>
        <p:sp>
          <p:nvSpPr>
            <p:cNvPr id="25" name="object 23"/>
            <p:cNvSpPr/>
            <p:nvPr/>
          </p:nvSpPr>
          <p:spPr>
            <a:xfrm>
              <a:off x="6931037" y="4093108"/>
              <a:ext cx="2834005" cy="2282825"/>
            </a:xfrm>
            <a:custGeom>
              <a:avLst/>
              <a:gdLst/>
              <a:ahLst/>
              <a:cxnLst/>
              <a:rect l="l" t="t" r="r" b="b"/>
              <a:pathLst>
                <a:path w="2834004" h="2282825">
                  <a:moveTo>
                    <a:pt x="2453213" y="2282702"/>
                  </a:moveTo>
                  <a:lnTo>
                    <a:pt x="380457" y="2282702"/>
                  </a:lnTo>
                  <a:lnTo>
                    <a:pt x="332734" y="2279738"/>
                  </a:lnTo>
                  <a:lnTo>
                    <a:pt x="286779" y="2271083"/>
                  </a:lnTo>
                  <a:lnTo>
                    <a:pt x="242950" y="2257094"/>
                  </a:lnTo>
                  <a:lnTo>
                    <a:pt x="201602" y="2238127"/>
                  </a:lnTo>
                  <a:lnTo>
                    <a:pt x="163094" y="2214539"/>
                  </a:lnTo>
                  <a:lnTo>
                    <a:pt x="127780" y="2186687"/>
                  </a:lnTo>
                  <a:lnTo>
                    <a:pt x="96019" y="2154925"/>
                  </a:lnTo>
                  <a:lnTo>
                    <a:pt x="68165" y="2119612"/>
                  </a:lnTo>
                  <a:lnTo>
                    <a:pt x="44576" y="2081104"/>
                  </a:lnTo>
                  <a:lnTo>
                    <a:pt x="25609" y="2039757"/>
                  </a:lnTo>
                  <a:lnTo>
                    <a:pt x="11619" y="1995927"/>
                  </a:lnTo>
                  <a:lnTo>
                    <a:pt x="2964" y="1949972"/>
                  </a:lnTo>
                  <a:lnTo>
                    <a:pt x="0" y="1902247"/>
                  </a:lnTo>
                  <a:lnTo>
                    <a:pt x="0" y="380457"/>
                  </a:lnTo>
                  <a:lnTo>
                    <a:pt x="2964" y="332734"/>
                  </a:lnTo>
                  <a:lnTo>
                    <a:pt x="11619" y="286779"/>
                  </a:lnTo>
                  <a:lnTo>
                    <a:pt x="25609" y="242950"/>
                  </a:lnTo>
                  <a:lnTo>
                    <a:pt x="44576" y="201602"/>
                  </a:lnTo>
                  <a:lnTo>
                    <a:pt x="68165" y="163094"/>
                  </a:lnTo>
                  <a:lnTo>
                    <a:pt x="96019" y="127780"/>
                  </a:lnTo>
                  <a:lnTo>
                    <a:pt x="127780" y="96019"/>
                  </a:lnTo>
                  <a:lnTo>
                    <a:pt x="163094" y="68165"/>
                  </a:lnTo>
                  <a:lnTo>
                    <a:pt x="201602" y="44576"/>
                  </a:lnTo>
                  <a:lnTo>
                    <a:pt x="242950" y="25609"/>
                  </a:lnTo>
                  <a:lnTo>
                    <a:pt x="286779" y="11619"/>
                  </a:lnTo>
                  <a:lnTo>
                    <a:pt x="332734" y="2964"/>
                  </a:lnTo>
                  <a:lnTo>
                    <a:pt x="380457" y="0"/>
                  </a:lnTo>
                  <a:lnTo>
                    <a:pt x="2453213" y="0"/>
                  </a:lnTo>
                  <a:lnTo>
                    <a:pt x="2500935" y="2964"/>
                  </a:lnTo>
                  <a:lnTo>
                    <a:pt x="2546889" y="11619"/>
                  </a:lnTo>
                  <a:lnTo>
                    <a:pt x="2590717" y="25609"/>
                  </a:lnTo>
                  <a:lnTo>
                    <a:pt x="2632064" y="44576"/>
                  </a:lnTo>
                  <a:lnTo>
                    <a:pt x="2670572" y="68165"/>
                  </a:lnTo>
                  <a:lnTo>
                    <a:pt x="2705886" y="96019"/>
                  </a:lnTo>
                  <a:lnTo>
                    <a:pt x="2737648" y="127780"/>
                  </a:lnTo>
                  <a:lnTo>
                    <a:pt x="2765501" y="163094"/>
                  </a:lnTo>
                  <a:lnTo>
                    <a:pt x="2789091" y="201602"/>
                  </a:lnTo>
                  <a:lnTo>
                    <a:pt x="2808058" y="242950"/>
                  </a:lnTo>
                  <a:lnTo>
                    <a:pt x="2822048" y="286779"/>
                  </a:lnTo>
                  <a:lnTo>
                    <a:pt x="2830704" y="332734"/>
                  </a:lnTo>
                  <a:lnTo>
                    <a:pt x="2833668" y="380457"/>
                  </a:lnTo>
                  <a:lnTo>
                    <a:pt x="2833668" y="1902247"/>
                  </a:lnTo>
                  <a:lnTo>
                    <a:pt x="2830704" y="1949972"/>
                  </a:lnTo>
                  <a:lnTo>
                    <a:pt x="2822048" y="1995927"/>
                  </a:lnTo>
                  <a:lnTo>
                    <a:pt x="2808058" y="2039757"/>
                  </a:lnTo>
                  <a:lnTo>
                    <a:pt x="2789091" y="2081104"/>
                  </a:lnTo>
                  <a:lnTo>
                    <a:pt x="2765501" y="2119612"/>
                  </a:lnTo>
                  <a:lnTo>
                    <a:pt x="2737648" y="2154925"/>
                  </a:lnTo>
                  <a:lnTo>
                    <a:pt x="2705886" y="2186687"/>
                  </a:lnTo>
                  <a:lnTo>
                    <a:pt x="2670572" y="2214539"/>
                  </a:lnTo>
                  <a:lnTo>
                    <a:pt x="2632064" y="2238127"/>
                  </a:lnTo>
                  <a:lnTo>
                    <a:pt x="2590717" y="2257094"/>
                  </a:lnTo>
                  <a:lnTo>
                    <a:pt x="2546889" y="2271083"/>
                  </a:lnTo>
                  <a:lnTo>
                    <a:pt x="2500935" y="2279738"/>
                  </a:lnTo>
                  <a:lnTo>
                    <a:pt x="2453213" y="2282702"/>
                  </a:lnTo>
                  <a:close/>
                </a:path>
              </a:pathLst>
            </a:custGeom>
            <a:solidFill>
              <a:srgbClr val="E46B0A"/>
            </a:solidFill>
          </p:spPr>
          <p:txBody>
            <a:bodyPr wrap="square" lIns="0" tIns="0" rIns="0" bIns="0" rtlCol="0"/>
            <a:lstStyle/>
            <a:p>
              <a:endParaRPr/>
            </a:p>
          </p:txBody>
        </p:sp>
        <p:sp>
          <p:nvSpPr>
            <p:cNvPr id="26" name="object 24"/>
            <p:cNvSpPr/>
            <p:nvPr/>
          </p:nvSpPr>
          <p:spPr>
            <a:xfrm>
              <a:off x="6931037" y="4093108"/>
              <a:ext cx="2834005" cy="2282825"/>
            </a:xfrm>
            <a:custGeom>
              <a:avLst/>
              <a:gdLst/>
              <a:ahLst/>
              <a:cxnLst/>
              <a:rect l="l" t="t" r="r" b="b"/>
              <a:pathLst>
                <a:path w="2834004" h="2282825">
                  <a:moveTo>
                    <a:pt x="0" y="380457"/>
                  </a:moveTo>
                  <a:lnTo>
                    <a:pt x="2964" y="332734"/>
                  </a:lnTo>
                  <a:lnTo>
                    <a:pt x="11619" y="286779"/>
                  </a:lnTo>
                  <a:lnTo>
                    <a:pt x="25609" y="242950"/>
                  </a:lnTo>
                  <a:lnTo>
                    <a:pt x="44576" y="201602"/>
                  </a:lnTo>
                  <a:lnTo>
                    <a:pt x="68165" y="163094"/>
                  </a:lnTo>
                  <a:lnTo>
                    <a:pt x="96019" y="127780"/>
                  </a:lnTo>
                  <a:lnTo>
                    <a:pt x="127780" y="96019"/>
                  </a:lnTo>
                  <a:lnTo>
                    <a:pt x="163094" y="68165"/>
                  </a:lnTo>
                  <a:lnTo>
                    <a:pt x="201602" y="44576"/>
                  </a:lnTo>
                  <a:lnTo>
                    <a:pt x="242950" y="25609"/>
                  </a:lnTo>
                  <a:lnTo>
                    <a:pt x="286779" y="11619"/>
                  </a:lnTo>
                  <a:lnTo>
                    <a:pt x="332734" y="2964"/>
                  </a:lnTo>
                  <a:lnTo>
                    <a:pt x="380457" y="0"/>
                  </a:lnTo>
                  <a:lnTo>
                    <a:pt x="2453213" y="0"/>
                  </a:lnTo>
                  <a:lnTo>
                    <a:pt x="2500935" y="2964"/>
                  </a:lnTo>
                  <a:lnTo>
                    <a:pt x="2546889" y="11619"/>
                  </a:lnTo>
                  <a:lnTo>
                    <a:pt x="2590717" y="25609"/>
                  </a:lnTo>
                  <a:lnTo>
                    <a:pt x="2632064" y="44576"/>
                  </a:lnTo>
                  <a:lnTo>
                    <a:pt x="2670572" y="68165"/>
                  </a:lnTo>
                  <a:lnTo>
                    <a:pt x="2705886" y="96019"/>
                  </a:lnTo>
                  <a:lnTo>
                    <a:pt x="2737648" y="127780"/>
                  </a:lnTo>
                  <a:lnTo>
                    <a:pt x="2765501" y="163094"/>
                  </a:lnTo>
                  <a:lnTo>
                    <a:pt x="2789091" y="201602"/>
                  </a:lnTo>
                  <a:lnTo>
                    <a:pt x="2808058" y="242950"/>
                  </a:lnTo>
                  <a:lnTo>
                    <a:pt x="2822048" y="286779"/>
                  </a:lnTo>
                  <a:lnTo>
                    <a:pt x="2830704" y="332734"/>
                  </a:lnTo>
                  <a:lnTo>
                    <a:pt x="2833668" y="380457"/>
                  </a:lnTo>
                  <a:lnTo>
                    <a:pt x="2833668" y="1902247"/>
                  </a:lnTo>
                  <a:lnTo>
                    <a:pt x="2830704" y="1949972"/>
                  </a:lnTo>
                  <a:lnTo>
                    <a:pt x="2822048" y="1995927"/>
                  </a:lnTo>
                  <a:lnTo>
                    <a:pt x="2808058" y="2039757"/>
                  </a:lnTo>
                  <a:lnTo>
                    <a:pt x="2789091" y="2081104"/>
                  </a:lnTo>
                  <a:lnTo>
                    <a:pt x="2765501" y="2119612"/>
                  </a:lnTo>
                  <a:lnTo>
                    <a:pt x="2737648" y="2154925"/>
                  </a:lnTo>
                  <a:lnTo>
                    <a:pt x="2705886" y="2186687"/>
                  </a:lnTo>
                  <a:lnTo>
                    <a:pt x="2670572" y="2214539"/>
                  </a:lnTo>
                  <a:lnTo>
                    <a:pt x="2632064" y="2238127"/>
                  </a:lnTo>
                  <a:lnTo>
                    <a:pt x="2590717" y="2257094"/>
                  </a:lnTo>
                  <a:lnTo>
                    <a:pt x="2546889" y="2271083"/>
                  </a:lnTo>
                  <a:lnTo>
                    <a:pt x="2500935" y="2279738"/>
                  </a:lnTo>
                  <a:lnTo>
                    <a:pt x="2453213" y="2282702"/>
                  </a:lnTo>
                  <a:lnTo>
                    <a:pt x="380457" y="2282702"/>
                  </a:lnTo>
                  <a:lnTo>
                    <a:pt x="332734" y="2279738"/>
                  </a:lnTo>
                  <a:lnTo>
                    <a:pt x="286779" y="2271083"/>
                  </a:lnTo>
                  <a:lnTo>
                    <a:pt x="242950" y="2257094"/>
                  </a:lnTo>
                  <a:lnTo>
                    <a:pt x="201602" y="2238127"/>
                  </a:lnTo>
                  <a:lnTo>
                    <a:pt x="163094" y="2214539"/>
                  </a:lnTo>
                  <a:lnTo>
                    <a:pt x="127780" y="2186687"/>
                  </a:lnTo>
                  <a:lnTo>
                    <a:pt x="96019" y="2154925"/>
                  </a:lnTo>
                  <a:lnTo>
                    <a:pt x="68165" y="2119612"/>
                  </a:lnTo>
                  <a:lnTo>
                    <a:pt x="44576" y="2081104"/>
                  </a:lnTo>
                  <a:lnTo>
                    <a:pt x="25609" y="2039757"/>
                  </a:lnTo>
                  <a:lnTo>
                    <a:pt x="11619" y="1995927"/>
                  </a:lnTo>
                  <a:lnTo>
                    <a:pt x="2964" y="1949972"/>
                  </a:lnTo>
                  <a:lnTo>
                    <a:pt x="0" y="1902247"/>
                  </a:lnTo>
                  <a:lnTo>
                    <a:pt x="0" y="380457"/>
                  </a:lnTo>
                  <a:close/>
                </a:path>
              </a:pathLst>
            </a:custGeom>
            <a:ln w="27986">
              <a:solidFill>
                <a:srgbClr val="385D89"/>
              </a:solidFill>
            </a:ln>
          </p:spPr>
          <p:txBody>
            <a:bodyPr wrap="square" lIns="0" tIns="0" rIns="0" bIns="0" rtlCol="0"/>
            <a:lstStyle/>
            <a:p>
              <a:endParaRPr/>
            </a:p>
          </p:txBody>
        </p:sp>
      </p:grpSp>
      <p:sp>
        <p:nvSpPr>
          <p:cNvPr id="27" name="object 25"/>
          <p:cNvSpPr txBox="1"/>
          <p:nvPr/>
        </p:nvSpPr>
        <p:spPr>
          <a:xfrm>
            <a:off x="6360247" y="3537498"/>
            <a:ext cx="2580151" cy="1214435"/>
          </a:xfrm>
          <a:prstGeom prst="rect">
            <a:avLst/>
          </a:prstGeom>
        </p:spPr>
        <p:txBody>
          <a:bodyPr vert="horz" wrap="square" lIns="0" tIns="34290" rIns="0" bIns="0" rtlCol="0">
            <a:spAutoFit/>
          </a:bodyPr>
          <a:lstStyle/>
          <a:p>
            <a:pPr marL="250190" marR="5080" indent="-224154">
              <a:lnSpc>
                <a:spcPts val="3090"/>
              </a:lnSpc>
              <a:spcBef>
                <a:spcPts val="270"/>
              </a:spcBef>
            </a:pPr>
            <a:r>
              <a:rPr sz="2400" spc="-30" dirty="0">
                <a:solidFill>
                  <a:srgbClr val="FFFFFF"/>
                </a:solidFill>
                <a:latin typeface="RobotoRegular"/>
                <a:cs typeface="RobotoRegular"/>
              </a:rPr>
              <a:t>5. </a:t>
            </a:r>
            <a:r>
              <a:rPr sz="2300" spc="-5" dirty="0">
                <a:solidFill>
                  <a:srgbClr val="FFFFFF"/>
                </a:solidFill>
                <a:latin typeface="RobotoRegular"/>
                <a:cs typeface="RobotoRegular"/>
              </a:rPr>
              <a:t>Culture </a:t>
            </a:r>
            <a:r>
              <a:rPr sz="2300" dirty="0">
                <a:solidFill>
                  <a:srgbClr val="FFFFFF"/>
                </a:solidFill>
                <a:latin typeface="RobotoRegular"/>
                <a:cs typeface="RobotoRegular"/>
              </a:rPr>
              <a:t>exists </a:t>
            </a:r>
            <a:r>
              <a:rPr sz="2300" spc="5" dirty="0">
                <a:solidFill>
                  <a:srgbClr val="FFFFFF"/>
                </a:solidFill>
                <a:latin typeface="RobotoRegular"/>
                <a:cs typeface="RobotoRegular"/>
              </a:rPr>
              <a:t>in </a:t>
            </a:r>
            <a:r>
              <a:rPr sz="2300" spc="-5" dirty="0">
                <a:solidFill>
                  <a:srgbClr val="FFFFFF"/>
                </a:solidFill>
                <a:latin typeface="RobotoRegular"/>
                <a:cs typeface="RobotoRegular"/>
              </a:rPr>
              <a:t>a</a:t>
            </a:r>
            <a:r>
              <a:rPr sz="2300" spc="-75" dirty="0">
                <a:solidFill>
                  <a:srgbClr val="FFFFFF"/>
                </a:solidFill>
                <a:latin typeface="RobotoRegular"/>
                <a:cs typeface="RobotoRegular"/>
              </a:rPr>
              <a:t> </a:t>
            </a:r>
            <a:r>
              <a:rPr sz="2300" spc="-5" dirty="0">
                <a:solidFill>
                  <a:srgbClr val="FFFFFF"/>
                </a:solidFill>
                <a:latin typeface="RobotoRegular"/>
                <a:cs typeface="RobotoRegular"/>
              </a:rPr>
              <a:t>constant</a:t>
            </a:r>
            <a:r>
              <a:rPr lang="en-US" sz="2300" dirty="0">
                <a:latin typeface="RobotoRegular"/>
                <a:cs typeface="RobotoRegular"/>
              </a:rPr>
              <a:t> </a:t>
            </a:r>
            <a:r>
              <a:rPr sz="2300" spc="-10" dirty="0">
                <a:solidFill>
                  <a:srgbClr val="FFFFFF"/>
                </a:solidFill>
                <a:latin typeface="RobotoRegular"/>
                <a:cs typeface="RobotoRegular"/>
              </a:rPr>
              <a:t>state </a:t>
            </a:r>
            <a:r>
              <a:rPr sz="2300" spc="10" dirty="0">
                <a:solidFill>
                  <a:srgbClr val="FFFFFF"/>
                </a:solidFill>
                <a:latin typeface="RobotoRegular"/>
                <a:cs typeface="RobotoRegular"/>
              </a:rPr>
              <a:t>of</a:t>
            </a:r>
            <a:r>
              <a:rPr sz="2300" spc="-50" dirty="0">
                <a:solidFill>
                  <a:srgbClr val="FFFFFF"/>
                </a:solidFill>
                <a:latin typeface="RobotoRegular"/>
                <a:cs typeface="RobotoRegular"/>
              </a:rPr>
              <a:t> </a:t>
            </a:r>
            <a:r>
              <a:rPr sz="2300" spc="-10" dirty="0">
                <a:solidFill>
                  <a:srgbClr val="FFFFFF"/>
                </a:solidFill>
                <a:latin typeface="RobotoRegular"/>
                <a:cs typeface="RobotoRegular"/>
              </a:rPr>
              <a:t>change.</a:t>
            </a:r>
            <a:endParaRPr sz="2300" dirty="0">
              <a:latin typeface="RobotoRegular"/>
              <a:cs typeface="RobotoRegular"/>
            </a:endParaRPr>
          </a:p>
        </p:txBody>
      </p:sp>
      <p:grpSp>
        <p:nvGrpSpPr>
          <p:cNvPr id="28" name="object 26"/>
          <p:cNvGrpSpPr/>
          <p:nvPr/>
        </p:nvGrpSpPr>
        <p:grpSpPr>
          <a:xfrm>
            <a:off x="185301" y="5186680"/>
            <a:ext cx="8686800" cy="1209040"/>
            <a:chOff x="-9760" y="6361825"/>
            <a:chExt cx="10103485" cy="1209040"/>
          </a:xfrm>
        </p:grpSpPr>
        <p:sp>
          <p:nvSpPr>
            <p:cNvPr id="29" name="object 27"/>
            <p:cNvSpPr/>
            <p:nvPr/>
          </p:nvSpPr>
          <p:spPr>
            <a:xfrm>
              <a:off x="4233" y="6375819"/>
              <a:ext cx="10075545" cy="1181100"/>
            </a:xfrm>
            <a:custGeom>
              <a:avLst/>
              <a:gdLst/>
              <a:ahLst/>
              <a:cxnLst/>
              <a:rect l="l" t="t" r="r" b="b"/>
              <a:pathLst>
                <a:path w="10075545" h="1181100">
                  <a:moveTo>
                    <a:pt x="9878526" y="1180682"/>
                  </a:moveTo>
                  <a:lnTo>
                    <a:pt x="196784" y="1180682"/>
                  </a:lnTo>
                  <a:lnTo>
                    <a:pt x="151663" y="1175485"/>
                  </a:lnTo>
                  <a:lnTo>
                    <a:pt x="110243" y="1160681"/>
                  </a:lnTo>
                  <a:lnTo>
                    <a:pt x="73705" y="1137451"/>
                  </a:lnTo>
                  <a:lnTo>
                    <a:pt x="43231" y="1106977"/>
                  </a:lnTo>
                  <a:lnTo>
                    <a:pt x="20001" y="1070439"/>
                  </a:lnTo>
                  <a:lnTo>
                    <a:pt x="5197" y="1029019"/>
                  </a:lnTo>
                  <a:lnTo>
                    <a:pt x="0" y="983898"/>
                  </a:lnTo>
                  <a:lnTo>
                    <a:pt x="0" y="196784"/>
                  </a:lnTo>
                  <a:lnTo>
                    <a:pt x="5197" y="151663"/>
                  </a:lnTo>
                  <a:lnTo>
                    <a:pt x="20001" y="110243"/>
                  </a:lnTo>
                  <a:lnTo>
                    <a:pt x="43231" y="73705"/>
                  </a:lnTo>
                  <a:lnTo>
                    <a:pt x="73705" y="43231"/>
                  </a:lnTo>
                  <a:lnTo>
                    <a:pt x="110243" y="20001"/>
                  </a:lnTo>
                  <a:lnTo>
                    <a:pt x="151663" y="5197"/>
                  </a:lnTo>
                  <a:lnTo>
                    <a:pt x="196784" y="0"/>
                  </a:lnTo>
                  <a:lnTo>
                    <a:pt x="9878526" y="0"/>
                  </a:lnTo>
                  <a:lnTo>
                    <a:pt x="9923649" y="5197"/>
                  </a:lnTo>
                  <a:lnTo>
                    <a:pt x="9965071" y="20001"/>
                  </a:lnTo>
                  <a:lnTo>
                    <a:pt x="10001609" y="43231"/>
                  </a:lnTo>
                  <a:lnTo>
                    <a:pt x="10032084" y="73705"/>
                  </a:lnTo>
                  <a:lnTo>
                    <a:pt x="10055315" y="110243"/>
                  </a:lnTo>
                  <a:lnTo>
                    <a:pt x="10070119" y="151663"/>
                  </a:lnTo>
                  <a:lnTo>
                    <a:pt x="10075316" y="196784"/>
                  </a:lnTo>
                  <a:lnTo>
                    <a:pt x="10075316" y="983898"/>
                  </a:lnTo>
                  <a:lnTo>
                    <a:pt x="10070119" y="1029019"/>
                  </a:lnTo>
                  <a:lnTo>
                    <a:pt x="10055315" y="1070439"/>
                  </a:lnTo>
                  <a:lnTo>
                    <a:pt x="10032084" y="1106977"/>
                  </a:lnTo>
                  <a:lnTo>
                    <a:pt x="10001609" y="1137451"/>
                  </a:lnTo>
                  <a:lnTo>
                    <a:pt x="9965071" y="1160681"/>
                  </a:lnTo>
                  <a:lnTo>
                    <a:pt x="9923649" y="1175485"/>
                  </a:lnTo>
                  <a:lnTo>
                    <a:pt x="9878526" y="1180682"/>
                  </a:lnTo>
                  <a:close/>
                </a:path>
              </a:pathLst>
            </a:custGeom>
            <a:solidFill>
              <a:srgbClr val="702FA0"/>
            </a:solidFill>
          </p:spPr>
          <p:txBody>
            <a:bodyPr wrap="square" lIns="0" tIns="0" rIns="0" bIns="0" rtlCol="0"/>
            <a:lstStyle/>
            <a:p>
              <a:endParaRPr/>
            </a:p>
          </p:txBody>
        </p:sp>
        <p:sp>
          <p:nvSpPr>
            <p:cNvPr id="30" name="object 28"/>
            <p:cNvSpPr/>
            <p:nvPr/>
          </p:nvSpPr>
          <p:spPr>
            <a:xfrm>
              <a:off x="4233" y="6375819"/>
              <a:ext cx="10075545" cy="1181100"/>
            </a:xfrm>
            <a:custGeom>
              <a:avLst/>
              <a:gdLst/>
              <a:ahLst/>
              <a:cxnLst/>
              <a:rect l="l" t="t" r="r" b="b"/>
              <a:pathLst>
                <a:path w="10075545" h="1181100">
                  <a:moveTo>
                    <a:pt x="0" y="196784"/>
                  </a:moveTo>
                  <a:lnTo>
                    <a:pt x="5197" y="151663"/>
                  </a:lnTo>
                  <a:lnTo>
                    <a:pt x="20001" y="110243"/>
                  </a:lnTo>
                  <a:lnTo>
                    <a:pt x="43231" y="73705"/>
                  </a:lnTo>
                  <a:lnTo>
                    <a:pt x="73705" y="43231"/>
                  </a:lnTo>
                  <a:lnTo>
                    <a:pt x="110243" y="20001"/>
                  </a:lnTo>
                  <a:lnTo>
                    <a:pt x="151663" y="5197"/>
                  </a:lnTo>
                  <a:lnTo>
                    <a:pt x="196784" y="0"/>
                  </a:lnTo>
                  <a:lnTo>
                    <a:pt x="9878526" y="0"/>
                  </a:lnTo>
                  <a:lnTo>
                    <a:pt x="9923649" y="5197"/>
                  </a:lnTo>
                  <a:lnTo>
                    <a:pt x="9965071" y="20001"/>
                  </a:lnTo>
                  <a:lnTo>
                    <a:pt x="10001609" y="43231"/>
                  </a:lnTo>
                  <a:lnTo>
                    <a:pt x="10032084" y="73705"/>
                  </a:lnTo>
                  <a:lnTo>
                    <a:pt x="10055315" y="110243"/>
                  </a:lnTo>
                  <a:lnTo>
                    <a:pt x="10070119" y="151663"/>
                  </a:lnTo>
                  <a:lnTo>
                    <a:pt x="10075316" y="196784"/>
                  </a:lnTo>
                  <a:lnTo>
                    <a:pt x="10075316" y="983898"/>
                  </a:lnTo>
                  <a:lnTo>
                    <a:pt x="10070119" y="1029019"/>
                  </a:lnTo>
                  <a:lnTo>
                    <a:pt x="10055315" y="1070439"/>
                  </a:lnTo>
                  <a:lnTo>
                    <a:pt x="10032084" y="1106977"/>
                  </a:lnTo>
                  <a:lnTo>
                    <a:pt x="10001609" y="1137451"/>
                  </a:lnTo>
                  <a:lnTo>
                    <a:pt x="9965071" y="1160681"/>
                  </a:lnTo>
                  <a:lnTo>
                    <a:pt x="9923649" y="1175485"/>
                  </a:lnTo>
                  <a:lnTo>
                    <a:pt x="9878526" y="1180682"/>
                  </a:lnTo>
                  <a:lnTo>
                    <a:pt x="196784" y="1180682"/>
                  </a:lnTo>
                  <a:lnTo>
                    <a:pt x="151663" y="1175485"/>
                  </a:lnTo>
                  <a:lnTo>
                    <a:pt x="110243" y="1160681"/>
                  </a:lnTo>
                  <a:lnTo>
                    <a:pt x="73705" y="1137451"/>
                  </a:lnTo>
                  <a:lnTo>
                    <a:pt x="43231" y="1106977"/>
                  </a:lnTo>
                  <a:lnTo>
                    <a:pt x="20001" y="1070439"/>
                  </a:lnTo>
                  <a:lnTo>
                    <a:pt x="5197" y="1029019"/>
                  </a:lnTo>
                  <a:lnTo>
                    <a:pt x="0" y="983898"/>
                  </a:lnTo>
                  <a:lnTo>
                    <a:pt x="0" y="196784"/>
                  </a:lnTo>
                  <a:close/>
                </a:path>
              </a:pathLst>
            </a:custGeom>
            <a:ln w="27986">
              <a:solidFill>
                <a:srgbClr val="385D89"/>
              </a:solidFill>
            </a:ln>
          </p:spPr>
          <p:txBody>
            <a:bodyPr wrap="square" lIns="0" tIns="0" rIns="0" bIns="0" rtlCol="0"/>
            <a:lstStyle/>
            <a:p>
              <a:endParaRPr/>
            </a:p>
          </p:txBody>
        </p:sp>
      </p:grpSp>
      <p:sp>
        <p:nvSpPr>
          <p:cNvPr id="31" name="object 29"/>
          <p:cNvSpPr txBox="1"/>
          <p:nvPr/>
        </p:nvSpPr>
        <p:spPr>
          <a:xfrm>
            <a:off x="261946" y="5319310"/>
            <a:ext cx="8598164" cy="957955"/>
          </a:xfrm>
          <a:prstGeom prst="rect">
            <a:avLst/>
          </a:prstGeom>
        </p:spPr>
        <p:txBody>
          <a:bodyPr vert="horz" wrap="square" lIns="0" tIns="34290" rIns="0" bIns="0" rtlCol="0">
            <a:spAutoFit/>
          </a:bodyPr>
          <a:lstStyle/>
          <a:p>
            <a:pPr marL="796290" marR="5080" indent="-784225">
              <a:lnSpc>
                <a:spcPts val="3640"/>
              </a:lnSpc>
              <a:spcBef>
                <a:spcPts val="270"/>
              </a:spcBef>
              <a:tabLst>
                <a:tab pos="3412490" algn="l"/>
                <a:tab pos="6379210" algn="l"/>
              </a:tabLst>
            </a:pPr>
            <a:r>
              <a:rPr sz="2400" spc="25" dirty="0">
                <a:solidFill>
                  <a:srgbClr val="FFFFFF"/>
                </a:solidFill>
                <a:latin typeface="RobotoRegular"/>
                <a:cs typeface="RobotoRegular"/>
              </a:rPr>
              <a:t>6.</a:t>
            </a:r>
            <a:r>
              <a:rPr sz="2400" spc="-20" dirty="0">
                <a:solidFill>
                  <a:srgbClr val="FFFFFF"/>
                </a:solidFill>
                <a:latin typeface="RobotoRegular"/>
                <a:cs typeface="RobotoRegular"/>
              </a:rPr>
              <a:t> </a:t>
            </a:r>
            <a:r>
              <a:rPr sz="2400" spc="-10" dirty="0">
                <a:solidFill>
                  <a:srgbClr val="FFFFFF"/>
                </a:solidFill>
                <a:latin typeface="RobotoRegular"/>
                <a:cs typeface="RobotoRegular"/>
              </a:rPr>
              <a:t>Culture</a:t>
            </a:r>
            <a:r>
              <a:rPr sz="2400" spc="40" dirty="0">
                <a:solidFill>
                  <a:srgbClr val="FFFFFF"/>
                </a:solidFill>
                <a:latin typeface="RobotoRegular"/>
                <a:cs typeface="RobotoRegular"/>
              </a:rPr>
              <a:t> </a:t>
            </a:r>
            <a:r>
              <a:rPr sz="2400" spc="15" dirty="0">
                <a:solidFill>
                  <a:srgbClr val="FFFFFF"/>
                </a:solidFill>
                <a:latin typeface="RobotoRegular"/>
                <a:cs typeface="RobotoRegular"/>
              </a:rPr>
              <a:t>includes</a:t>
            </a:r>
            <a:r>
              <a:rPr lang="en-US" sz="2400" spc="15" dirty="0">
                <a:solidFill>
                  <a:srgbClr val="FFFFFF"/>
                </a:solidFill>
                <a:latin typeface="RobotoRegular"/>
                <a:cs typeface="RobotoRegular"/>
              </a:rPr>
              <a:t> </a:t>
            </a:r>
            <a:r>
              <a:rPr sz="2400" dirty="0">
                <a:solidFill>
                  <a:srgbClr val="FFFFFF"/>
                </a:solidFill>
                <a:latin typeface="RobotoRegular"/>
                <a:cs typeface="RobotoRegular"/>
              </a:rPr>
              <a:t>patterns</a:t>
            </a:r>
            <a:r>
              <a:rPr sz="2400" spc="-35" dirty="0">
                <a:solidFill>
                  <a:srgbClr val="FFFFFF"/>
                </a:solidFill>
                <a:latin typeface="RobotoRegular"/>
                <a:cs typeface="RobotoRegular"/>
              </a:rPr>
              <a:t> </a:t>
            </a:r>
            <a:r>
              <a:rPr sz="2400" spc="15" dirty="0">
                <a:solidFill>
                  <a:srgbClr val="FFFFFF"/>
                </a:solidFill>
                <a:latin typeface="RobotoRegular"/>
                <a:cs typeface="RobotoRegular"/>
              </a:rPr>
              <a:t>of</a:t>
            </a:r>
            <a:r>
              <a:rPr sz="2400" spc="50" dirty="0">
                <a:solidFill>
                  <a:srgbClr val="FFFFFF"/>
                </a:solidFill>
                <a:latin typeface="RobotoRegular"/>
                <a:cs typeface="RobotoRegular"/>
              </a:rPr>
              <a:t> </a:t>
            </a:r>
            <a:r>
              <a:rPr sz="2400" spc="20" dirty="0">
                <a:solidFill>
                  <a:srgbClr val="FFFFFF"/>
                </a:solidFill>
                <a:latin typeface="RobotoRegular"/>
                <a:cs typeface="RobotoRegular"/>
              </a:rPr>
              <a:t>both</a:t>
            </a:r>
            <a:r>
              <a:rPr lang="en-US" sz="2400" spc="20" dirty="0">
                <a:solidFill>
                  <a:srgbClr val="FFFFFF"/>
                </a:solidFill>
                <a:latin typeface="RobotoRegular"/>
                <a:cs typeface="RobotoRegular"/>
              </a:rPr>
              <a:t> </a:t>
            </a:r>
            <a:r>
              <a:rPr sz="2400" spc="20" dirty="0">
                <a:solidFill>
                  <a:srgbClr val="FFFFFF"/>
                </a:solidFill>
                <a:latin typeface="RobotoRegular"/>
                <a:cs typeface="RobotoRegular"/>
              </a:rPr>
              <a:t>subjective</a:t>
            </a:r>
            <a:r>
              <a:rPr sz="2400" spc="-35" dirty="0">
                <a:solidFill>
                  <a:srgbClr val="FFFFFF"/>
                </a:solidFill>
                <a:latin typeface="RobotoRegular"/>
                <a:cs typeface="RobotoRegular"/>
              </a:rPr>
              <a:t> </a:t>
            </a:r>
            <a:r>
              <a:rPr sz="2400" spc="-10" dirty="0">
                <a:solidFill>
                  <a:srgbClr val="FFFFFF"/>
                </a:solidFill>
                <a:latin typeface="RobotoRegular"/>
                <a:cs typeface="RobotoRegular"/>
              </a:rPr>
              <a:t>and</a:t>
            </a:r>
            <a:r>
              <a:rPr lang="en-US" sz="2400" spc="-10" dirty="0">
                <a:solidFill>
                  <a:srgbClr val="FFFFFF"/>
                </a:solidFill>
                <a:latin typeface="RobotoRegular"/>
                <a:cs typeface="RobotoRegular"/>
              </a:rPr>
              <a:t> </a:t>
            </a:r>
            <a:r>
              <a:rPr sz="2400" spc="30" dirty="0">
                <a:solidFill>
                  <a:srgbClr val="FFFFFF"/>
                </a:solidFill>
                <a:latin typeface="RobotoRegular"/>
                <a:cs typeface="RobotoRegular"/>
              </a:rPr>
              <a:t>objective</a:t>
            </a:r>
            <a:r>
              <a:rPr lang="en-US" sz="2400" spc="30" dirty="0">
                <a:solidFill>
                  <a:srgbClr val="FFFFFF"/>
                </a:solidFill>
                <a:latin typeface="RobotoRegular"/>
                <a:cs typeface="RobotoRegular"/>
              </a:rPr>
              <a:t> </a:t>
            </a:r>
            <a:r>
              <a:rPr sz="2400" spc="20" dirty="0">
                <a:solidFill>
                  <a:srgbClr val="FFFFFF"/>
                </a:solidFill>
                <a:latin typeface="RobotoRegular"/>
                <a:cs typeface="RobotoRegular"/>
              </a:rPr>
              <a:t>component </a:t>
            </a:r>
            <a:r>
              <a:rPr sz="2400" spc="15" dirty="0">
                <a:solidFill>
                  <a:srgbClr val="FFFFFF"/>
                </a:solidFill>
                <a:latin typeface="RobotoRegular"/>
                <a:cs typeface="RobotoRegular"/>
              </a:rPr>
              <a:t>of </a:t>
            </a:r>
            <a:r>
              <a:rPr sz="2400" spc="5" dirty="0">
                <a:solidFill>
                  <a:srgbClr val="FFFFFF"/>
                </a:solidFill>
                <a:latin typeface="RobotoRegular"/>
                <a:cs typeface="RobotoRegular"/>
              </a:rPr>
              <a:t>human</a:t>
            </a:r>
            <a:r>
              <a:rPr sz="2400" spc="-35" dirty="0">
                <a:solidFill>
                  <a:srgbClr val="FFFFFF"/>
                </a:solidFill>
                <a:latin typeface="RobotoRegular"/>
                <a:cs typeface="RobotoRegular"/>
              </a:rPr>
              <a:t> </a:t>
            </a:r>
            <a:r>
              <a:rPr sz="2400" spc="-15" dirty="0">
                <a:solidFill>
                  <a:srgbClr val="FFFFFF"/>
                </a:solidFill>
                <a:latin typeface="RobotoRegular"/>
                <a:cs typeface="RobotoRegular"/>
              </a:rPr>
              <a:t>behaviour.</a:t>
            </a:r>
            <a:endParaRPr sz="2400" dirty="0">
              <a:latin typeface="RobotoRegular"/>
              <a:cs typeface="RobotoRegular"/>
            </a:endParaRPr>
          </a:p>
        </p:txBody>
      </p:sp>
      <p:sp>
        <p:nvSpPr>
          <p:cNvPr id="2" name="TextBox 1"/>
          <p:cNvSpPr txBox="1"/>
          <p:nvPr/>
        </p:nvSpPr>
        <p:spPr>
          <a:xfrm>
            <a:off x="1763258" y="6477000"/>
            <a:ext cx="7141135" cy="553998"/>
          </a:xfrm>
          <a:prstGeom prst="rect">
            <a:avLst/>
          </a:prstGeom>
          <a:noFill/>
        </p:spPr>
        <p:txBody>
          <a:bodyPr wrap="square" rtlCol="0">
            <a:spAutoFit/>
          </a:bodyPr>
          <a:lstStyle/>
          <a:p>
            <a:pPr lvl="0" algn="r">
              <a:spcBef>
                <a:spcPct val="20000"/>
              </a:spcBef>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a:p>
            <a:endParaRPr lang="en-US" dirty="0"/>
          </a:p>
        </p:txBody>
      </p:sp>
      <p:sp>
        <p:nvSpPr>
          <p:cNvPr id="3" name="Slide Number Placeholder 2"/>
          <p:cNvSpPr>
            <a:spLocks noGrp="1"/>
          </p:cNvSpPr>
          <p:nvPr>
            <p:ph type="sldNum" sz="quarter" idx="12"/>
          </p:nvPr>
        </p:nvSpPr>
        <p:spPr/>
        <p:txBody>
          <a:bodyPr/>
          <a:lstStyle/>
          <a:p>
            <a:fld id="{EF42D4F6-3501-4806-BB4D-063DA7781940}" type="slidenum">
              <a:rPr lang="en-US" smtClean="0"/>
              <a:t>3</a:t>
            </a:fld>
            <a:endParaRPr lang="en-US"/>
          </a:p>
        </p:txBody>
      </p:sp>
    </p:spTree>
    <p:extLst>
      <p:ext uri="{BB962C8B-B14F-4D97-AF65-F5344CB8AC3E}">
        <p14:creationId xmlns:p14="http://schemas.microsoft.com/office/powerpoint/2010/main" val="3482526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par>
                                <p:cTn id="8" presetID="16" presetClass="entr" presetSubtype="21"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arn(inVertical)">
                                      <p:cBhvr>
                                        <p:cTn id="15" dur="500"/>
                                        <p:tgtEl>
                                          <p:spTgt spid="15"/>
                                        </p:tgtEl>
                                      </p:cBhvr>
                                    </p:animEffect>
                                  </p:childTnLst>
                                </p:cTn>
                              </p:par>
                              <p:par>
                                <p:cTn id="16" presetID="16" presetClass="entr" presetSubtype="21"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arn(inVertical)">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barn(inVertical)">
                                      <p:cBhvr>
                                        <p:cTn id="23" dur="500"/>
                                        <p:tgtEl>
                                          <p:spTgt spid="19"/>
                                        </p:tgtEl>
                                      </p:cBhvr>
                                    </p:animEffect>
                                  </p:childTnLst>
                                </p:cTn>
                              </p:par>
                              <p:par>
                                <p:cTn id="24" presetID="16" presetClass="entr" presetSubtype="21" fill="hold"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barn(inVertical)">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barn(inVertical)">
                                      <p:cBhvr>
                                        <p:cTn id="31" dur="500"/>
                                        <p:tgtEl>
                                          <p:spTgt spid="23"/>
                                        </p:tgtEl>
                                      </p:cBhvr>
                                    </p:animEffect>
                                  </p:childTnLst>
                                </p:cTn>
                              </p:par>
                              <p:par>
                                <p:cTn id="32" presetID="16" presetClass="entr" presetSubtype="21" fill="hold"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barn(inVertical)">
                                      <p:cBhvr>
                                        <p:cTn id="34" dur="500"/>
                                        <p:tgtEl>
                                          <p:spTgt spid="20"/>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barn(inVertical)">
                                      <p:cBhvr>
                                        <p:cTn id="39" dur="500"/>
                                        <p:tgtEl>
                                          <p:spTgt spid="27"/>
                                        </p:tgtEl>
                                      </p:cBhvr>
                                    </p:animEffect>
                                  </p:childTnLst>
                                </p:cTn>
                              </p:par>
                              <p:par>
                                <p:cTn id="40" presetID="16" presetClass="entr" presetSubtype="21" fill="hold" nodeType="with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barn(inVertical)">
                                      <p:cBhvr>
                                        <p:cTn id="42" dur="500"/>
                                        <p:tgtEl>
                                          <p:spTgt spid="24"/>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barn(inVertical)">
                                      <p:cBhvr>
                                        <p:cTn id="47" dur="500"/>
                                        <p:tgtEl>
                                          <p:spTgt spid="31"/>
                                        </p:tgtEl>
                                      </p:cBhvr>
                                    </p:animEffect>
                                  </p:childTnLst>
                                </p:cTn>
                              </p:par>
                              <p:par>
                                <p:cTn id="48" presetID="16" presetClass="entr" presetSubtype="21" fill="hold" nodeType="with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barn(inVertical)">
                                      <p:cBhvr>
                                        <p:cTn id="5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P spid="19" grpId="0"/>
      <p:bldP spid="23" grpId="0"/>
      <p:bldP spid="27" grpId="0"/>
      <p:bldP spid="3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Patho-discriminating effects</a:t>
            </a:r>
          </a:p>
        </p:txBody>
      </p:sp>
      <p:sp>
        <p:nvSpPr>
          <p:cNvPr id="3" name="Content Placeholder 2"/>
          <p:cNvSpPr>
            <a:spLocks noGrp="1"/>
          </p:cNvSpPr>
          <p:nvPr>
            <p:ph sz="quarter" idx="1"/>
          </p:nvPr>
        </p:nvSpPr>
        <p:spPr/>
        <p:txBody>
          <a:bodyPr>
            <a:normAutofit/>
          </a:bodyPr>
          <a:lstStyle/>
          <a:p>
            <a:r>
              <a:rPr lang="en-US" dirty="0"/>
              <a:t>Socio cultural labeling of </a:t>
            </a:r>
            <a:r>
              <a:rPr lang="en-US" dirty="0" err="1"/>
              <a:t>behaviour</a:t>
            </a:r>
            <a:r>
              <a:rPr lang="en-US" dirty="0"/>
              <a:t> as normal or abnormal (several mental conditions or </a:t>
            </a:r>
            <a:r>
              <a:rPr lang="en-US" dirty="0" err="1"/>
              <a:t>behaviours</a:t>
            </a:r>
            <a:r>
              <a:rPr lang="en-US" dirty="0"/>
              <a:t>.)</a:t>
            </a:r>
          </a:p>
          <a:p>
            <a:r>
              <a:rPr lang="en-US" dirty="0" err="1"/>
              <a:t>Eg</a:t>
            </a:r>
            <a:r>
              <a:rPr lang="en-US" dirty="0"/>
              <a:t> – personality disorder, substance abuse are accepted or rejected as per the social discrimination according to cultural factors.</a:t>
            </a:r>
          </a:p>
          <a:p>
            <a:endParaRPr lang="en-US" dirty="0"/>
          </a:p>
          <a:p>
            <a:pPr marL="0" lvl="0" indent="0" algn="r">
              <a:buClr>
                <a:srgbClr val="D34817"/>
              </a:buClr>
              <a:buNone/>
            </a:pPr>
            <a:endParaRPr lang="en-US" dirty="0"/>
          </a:p>
          <a:p>
            <a:pPr marL="0" lvl="0" indent="0" algn="r">
              <a:buClr>
                <a:srgbClr val="D34817"/>
              </a:buClr>
              <a:buNone/>
            </a:pPr>
            <a:endParaRPr lang="en-US" sz="1200" dirty="0">
              <a:solidFill>
                <a:prstClr val="black"/>
              </a:solidFill>
            </a:endParaRPr>
          </a:p>
          <a:p>
            <a:pPr marL="0" lvl="0" indent="0" algn="r">
              <a:buClr>
                <a:srgbClr val="D34817"/>
              </a:buClr>
              <a:buNone/>
            </a:pPr>
            <a:endParaRPr lang="en-US" sz="1200" dirty="0">
              <a:solidFill>
                <a:prstClr val="black"/>
              </a:solidFill>
            </a:endParaRPr>
          </a:p>
          <a:p>
            <a:pPr marL="0" lvl="0" indent="0" algn="r">
              <a:buClr>
                <a:srgbClr val="D34817"/>
              </a:buClr>
              <a:buNone/>
            </a:pPr>
            <a:endParaRPr lang="en-US" sz="1200" dirty="0">
              <a:solidFill>
                <a:prstClr val="black"/>
              </a:solidFill>
            </a:endParaRPr>
          </a:p>
          <a:p>
            <a:pPr marL="0" lvl="0" indent="0" algn="r">
              <a:buClr>
                <a:srgbClr val="D34817"/>
              </a:buClr>
              <a:buNone/>
            </a:pPr>
            <a:r>
              <a:rPr lang="en-US" sz="1200" dirty="0" err="1">
                <a:solidFill>
                  <a:prstClr val="black"/>
                </a:solidFill>
              </a:rPr>
              <a:t>Vyas</a:t>
            </a:r>
            <a:r>
              <a:rPr lang="en-US" sz="1200" dirty="0">
                <a:solidFill>
                  <a:prstClr val="black"/>
                </a:solidFill>
              </a:rPr>
              <a:t> JN, </a:t>
            </a:r>
            <a:r>
              <a:rPr lang="en-US" sz="1200" dirty="0" err="1">
                <a:solidFill>
                  <a:prstClr val="black"/>
                </a:solidFill>
              </a:rPr>
              <a:t>Ghimire</a:t>
            </a:r>
            <a:r>
              <a:rPr lang="en-US" sz="1200" dirty="0">
                <a:solidFill>
                  <a:prstClr val="black"/>
                </a:solidFill>
              </a:rPr>
              <a:t> SR, Textbook of Postgraduate Psychiatry, 3</a:t>
            </a:r>
            <a:r>
              <a:rPr lang="en-US" sz="1200" baseline="30000" dirty="0">
                <a:solidFill>
                  <a:prstClr val="black"/>
                </a:solidFill>
              </a:rPr>
              <a:t>rd</a:t>
            </a:r>
            <a:r>
              <a:rPr lang="en-US" sz="1200" dirty="0">
                <a:solidFill>
                  <a:prstClr val="black"/>
                </a:solidFill>
              </a:rPr>
              <a:t> edition, Volume 2, Pg-1808</a:t>
            </a:r>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30</a:t>
            </a:fld>
            <a:endParaRPr lang="en-US"/>
          </a:p>
        </p:txBody>
      </p:sp>
    </p:spTree>
    <p:extLst>
      <p:ext uri="{BB962C8B-B14F-4D97-AF65-F5344CB8AC3E}">
        <p14:creationId xmlns:p14="http://schemas.microsoft.com/office/powerpoint/2010/main" val="9800589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Patho-reactive effects</a:t>
            </a:r>
          </a:p>
        </p:txBody>
      </p:sp>
      <p:sp>
        <p:nvSpPr>
          <p:cNvPr id="3" name="Content Placeholder 2"/>
          <p:cNvSpPr>
            <a:spLocks noGrp="1"/>
          </p:cNvSpPr>
          <p:nvPr>
            <p:ph sz="quarter" idx="1"/>
          </p:nvPr>
        </p:nvSpPr>
        <p:spPr/>
        <p:txBody>
          <a:bodyPr>
            <a:normAutofit/>
          </a:bodyPr>
          <a:lstStyle/>
          <a:p>
            <a:r>
              <a:rPr lang="en-US" dirty="0"/>
              <a:t>Culture influences how people label a disorder and how they emotionally react to it.</a:t>
            </a:r>
          </a:p>
          <a:p>
            <a:r>
              <a:rPr lang="en-US" dirty="0"/>
              <a:t>Prognosis of schizophrenia is better in less developed, rural, farming societies.</a:t>
            </a:r>
          </a:p>
          <a:p>
            <a:r>
              <a:rPr lang="en-US" dirty="0"/>
              <a:t>PTSD</a:t>
            </a:r>
          </a:p>
          <a:p>
            <a:endParaRPr lang="en-US" dirty="0"/>
          </a:p>
          <a:p>
            <a:endParaRPr lang="en-US" dirty="0"/>
          </a:p>
          <a:p>
            <a:endParaRPr lang="en-US" dirty="0"/>
          </a:p>
          <a:p>
            <a:endParaRPr lang="en-US" dirty="0"/>
          </a:p>
          <a:p>
            <a:pPr marL="0" lvl="0" indent="0" algn="r">
              <a:buClr>
                <a:srgbClr val="D34817"/>
              </a:buClr>
              <a:buNone/>
            </a:pPr>
            <a:r>
              <a:rPr lang="en-US" sz="1200" dirty="0" err="1">
                <a:solidFill>
                  <a:prstClr val="black"/>
                </a:solidFill>
              </a:rPr>
              <a:t>Vyas</a:t>
            </a:r>
            <a:r>
              <a:rPr lang="en-US" sz="1200" dirty="0">
                <a:solidFill>
                  <a:prstClr val="black"/>
                </a:solidFill>
              </a:rPr>
              <a:t> JN, </a:t>
            </a:r>
            <a:r>
              <a:rPr lang="en-US" sz="1200" dirty="0" err="1">
                <a:solidFill>
                  <a:prstClr val="black"/>
                </a:solidFill>
              </a:rPr>
              <a:t>Ghimire</a:t>
            </a:r>
            <a:r>
              <a:rPr lang="en-US" sz="1200" dirty="0">
                <a:solidFill>
                  <a:prstClr val="black"/>
                </a:solidFill>
              </a:rPr>
              <a:t> SR, Textbook of Postgraduate Psychiatry, 3</a:t>
            </a:r>
            <a:r>
              <a:rPr lang="en-US" sz="1200" baseline="30000" dirty="0">
                <a:solidFill>
                  <a:prstClr val="black"/>
                </a:solidFill>
              </a:rPr>
              <a:t>rd</a:t>
            </a:r>
            <a:r>
              <a:rPr lang="en-US" sz="1200" dirty="0">
                <a:solidFill>
                  <a:prstClr val="black"/>
                </a:solidFill>
              </a:rPr>
              <a:t> edition, Volume 2, Pg-1808</a:t>
            </a:r>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31</a:t>
            </a:fld>
            <a:endParaRPr lang="en-US"/>
          </a:p>
        </p:txBody>
      </p:sp>
    </p:spTree>
    <p:extLst>
      <p:ext uri="{BB962C8B-B14F-4D97-AF65-F5344CB8AC3E}">
        <p14:creationId xmlns:p14="http://schemas.microsoft.com/office/powerpoint/2010/main" val="35162622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Cultural influences on classification of mental disorder</a:t>
            </a:r>
          </a:p>
        </p:txBody>
      </p:sp>
      <p:sp>
        <p:nvSpPr>
          <p:cNvPr id="3" name="Content Placeholder 2"/>
          <p:cNvSpPr>
            <a:spLocks noGrp="1"/>
          </p:cNvSpPr>
          <p:nvPr>
            <p:ph sz="quarter" idx="1"/>
          </p:nvPr>
        </p:nvSpPr>
        <p:spPr>
          <a:xfrm>
            <a:off x="914400" y="1447800"/>
            <a:ext cx="7772400" cy="5181600"/>
          </a:xfrm>
        </p:spPr>
        <p:txBody>
          <a:bodyPr>
            <a:normAutofit/>
          </a:bodyPr>
          <a:lstStyle/>
          <a:p>
            <a:r>
              <a:rPr lang="en-US" sz="2400" dirty="0"/>
              <a:t>Different culture are often in disagreement as to what behavior they label normal or abnormal.</a:t>
            </a:r>
          </a:p>
          <a:p>
            <a:r>
              <a:rPr lang="en-US" sz="2400" dirty="0"/>
              <a:t>The processes of diagnosis and treatment may differ in different culture 4 ways</a:t>
            </a:r>
          </a:p>
          <a:p>
            <a:pPr marL="514350" indent="-514350">
              <a:buFont typeface="+mj-lt"/>
              <a:buAutoNum type="arabicPeriod"/>
            </a:pPr>
            <a:r>
              <a:rPr lang="en-US" sz="2400" dirty="0"/>
              <a:t>In the interpretation and presumed cause of such symptoms</a:t>
            </a:r>
          </a:p>
          <a:p>
            <a:pPr marL="514350" indent="-514350">
              <a:buFont typeface="+mj-lt"/>
              <a:buAutoNum type="arabicPeriod"/>
            </a:pPr>
            <a:r>
              <a:rPr lang="en-US" sz="2400" dirty="0"/>
              <a:t>In definitions of what constitute symptoms of disease</a:t>
            </a:r>
          </a:p>
          <a:p>
            <a:pPr marL="514350" indent="-514350">
              <a:buFont typeface="+mj-lt"/>
              <a:buAutoNum type="arabicPeriod"/>
            </a:pPr>
            <a:r>
              <a:rPr lang="en-US" sz="2400" dirty="0"/>
              <a:t>In the classification of the symptoms in to syndromes </a:t>
            </a:r>
          </a:p>
          <a:p>
            <a:pPr marL="514350" indent="-514350">
              <a:buFont typeface="+mj-lt"/>
              <a:buAutoNum type="arabicPeriod"/>
            </a:pPr>
            <a:r>
              <a:rPr lang="en-US" sz="2400" dirty="0"/>
              <a:t>In the perception about what constitute an acceptable method of treatment.</a:t>
            </a:r>
          </a:p>
          <a:p>
            <a:pPr marL="0" lvl="0" indent="0" algn="r">
              <a:buClr>
                <a:srgbClr val="D34817"/>
              </a:buClr>
              <a:buNone/>
            </a:pPr>
            <a:r>
              <a:rPr lang="en-US" sz="1200" dirty="0" err="1">
                <a:solidFill>
                  <a:prstClr val="black"/>
                </a:solidFill>
              </a:rPr>
              <a:t>Vyas</a:t>
            </a:r>
            <a:r>
              <a:rPr lang="en-US" sz="1200" dirty="0">
                <a:solidFill>
                  <a:prstClr val="black"/>
                </a:solidFill>
              </a:rPr>
              <a:t> JN, </a:t>
            </a:r>
            <a:r>
              <a:rPr lang="en-US" sz="1200" dirty="0" err="1">
                <a:solidFill>
                  <a:prstClr val="black"/>
                </a:solidFill>
              </a:rPr>
              <a:t>Ghimire</a:t>
            </a:r>
            <a:r>
              <a:rPr lang="en-US" sz="1200" dirty="0">
                <a:solidFill>
                  <a:prstClr val="black"/>
                </a:solidFill>
              </a:rPr>
              <a:t> SR, Textbook of Postgraduate Psychiatry, 3</a:t>
            </a:r>
            <a:r>
              <a:rPr lang="en-US" sz="1200" baseline="30000" dirty="0">
                <a:solidFill>
                  <a:prstClr val="black"/>
                </a:solidFill>
              </a:rPr>
              <a:t>rd</a:t>
            </a:r>
            <a:r>
              <a:rPr lang="en-US" sz="1200" dirty="0">
                <a:solidFill>
                  <a:prstClr val="black"/>
                </a:solidFill>
              </a:rPr>
              <a:t> edition, Volume 2, Pg-1808</a:t>
            </a:r>
          </a:p>
        </p:txBody>
      </p:sp>
      <p:sp>
        <p:nvSpPr>
          <p:cNvPr id="4" name="Slide Number Placeholder 3"/>
          <p:cNvSpPr>
            <a:spLocks noGrp="1"/>
          </p:cNvSpPr>
          <p:nvPr>
            <p:ph type="sldNum" sz="quarter" idx="12"/>
          </p:nvPr>
        </p:nvSpPr>
        <p:spPr/>
        <p:txBody>
          <a:bodyPr/>
          <a:lstStyle/>
          <a:p>
            <a:fld id="{EF42D4F6-3501-4806-BB4D-063DA7781940}" type="slidenum">
              <a:rPr lang="en-US" smtClean="0"/>
              <a:t>32</a:t>
            </a:fld>
            <a:endParaRPr lang="en-US"/>
          </a:p>
        </p:txBody>
      </p:sp>
    </p:spTree>
    <p:extLst>
      <p:ext uri="{BB962C8B-B14F-4D97-AF65-F5344CB8AC3E}">
        <p14:creationId xmlns:p14="http://schemas.microsoft.com/office/powerpoint/2010/main" val="25794199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143000"/>
          </a:xfrm>
        </p:spPr>
        <p:txBody>
          <a:bodyPr>
            <a:normAutofit/>
          </a:bodyPr>
          <a:lstStyle/>
          <a:p>
            <a:r>
              <a:rPr lang="en-US" dirty="0"/>
              <a:t>Culture and communication</a:t>
            </a:r>
          </a:p>
        </p:txBody>
      </p:sp>
      <p:sp>
        <p:nvSpPr>
          <p:cNvPr id="3" name="Content Placeholder 2"/>
          <p:cNvSpPr>
            <a:spLocks noGrp="1"/>
          </p:cNvSpPr>
          <p:nvPr>
            <p:ph sz="quarter" idx="1"/>
          </p:nvPr>
        </p:nvSpPr>
        <p:spPr>
          <a:xfrm>
            <a:off x="914400" y="990600"/>
            <a:ext cx="7772400" cy="5867400"/>
          </a:xfrm>
        </p:spPr>
        <p:txBody>
          <a:bodyPr>
            <a:normAutofit fontScale="92500" lnSpcReduction="20000"/>
          </a:bodyPr>
          <a:lstStyle/>
          <a:p>
            <a:r>
              <a:rPr lang="en-US" dirty="0"/>
              <a:t>Language as a subset of culture , has a more concrete influences on the diagnose and psychiatry</a:t>
            </a:r>
          </a:p>
          <a:p>
            <a:r>
              <a:rPr lang="en-US" dirty="0"/>
              <a:t>Some culture facilitate the expression of complaints whereas other culture may inhibit the communication of inner feeling to health professionals.</a:t>
            </a:r>
          </a:p>
          <a:p>
            <a:r>
              <a:rPr lang="en-US" dirty="0"/>
              <a:t>For better communication a doctor should :</a:t>
            </a:r>
          </a:p>
          <a:p>
            <a:pPr marL="514350" indent="-514350">
              <a:buFont typeface="+mj-lt"/>
              <a:buAutoNum type="arabicPeriod"/>
            </a:pPr>
            <a:r>
              <a:rPr lang="en-US" dirty="0"/>
              <a:t>Be aware that person’s culture will shape how they understand the health and ill health.</a:t>
            </a:r>
          </a:p>
          <a:p>
            <a:pPr marL="514350" indent="-514350">
              <a:buFont typeface="+mj-lt"/>
              <a:buAutoNum type="arabicPeriod"/>
            </a:pPr>
            <a:r>
              <a:rPr lang="en-US" dirty="0"/>
              <a:t>Learning about the specific culture belief that surround mental illness in the person’s community</a:t>
            </a:r>
          </a:p>
          <a:p>
            <a:pPr marL="514350" indent="-514350">
              <a:buFont typeface="+mj-lt"/>
              <a:buAutoNum type="arabicPeriod"/>
            </a:pPr>
            <a:r>
              <a:rPr lang="en-US" dirty="0"/>
              <a:t>Know what is normal and what is not in the persons culture </a:t>
            </a:r>
          </a:p>
          <a:p>
            <a:pPr marL="514350" indent="-514350">
              <a:buFont typeface="+mj-lt"/>
              <a:buAutoNum type="arabicPeriod"/>
            </a:pPr>
            <a:r>
              <a:rPr lang="en-US" dirty="0"/>
              <a:t>Know what culturally appropriate communication is.</a:t>
            </a:r>
          </a:p>
          <a:p>
            <a:pPr marL="514350" indent="-514350">
              <a:buFont typeface="+mj-lt"/>
              <a:buAutoNum type="arabicPeriod"/>
            </a:pPr>
            <a:r>
              <a:rPr lang="en-US" dirty="0"/>
              <a:t>Learning how mental illness is described in person community</a:t>
            </a:r>
          </a:p>
          <a:p>
            <a:pPr marL="514350" indent="-514350">
              <a:buFont typeface="+mj-lt"/>
              <a:buAutoNum type="arabicPeriod"/>
            </a:pPr>
            <a:r>
              <a:rPr lang="en-US" dirty="0"/>
              <a:t>Be aware of what concepts behavior or language are taboo.</a:t>
            </a:r>
          </a:p>
          <a:p>
            <a:pPr marL="514350" indent="-514350">
              <a:buFont typeface="+mj-lt"/>
              <a:buAutoNum type="arabicPeriod"/>
            </a:pPr>
            <a:endParaRPr lang="en-US" dirty="0"/>
          </a:p>
          <a:p>
            <a:pPr marL="0" lvl="0" indent="0" algn="r">
              <a:buClr>
                <a:srgbClr val="D34817"/>
              </a:buClr>
              <a:buNone/>
            </a:pPr>
            <a:r>
              <a:rPr lang="en-US" sz="1200" dirty="0" err="1">
                <a:solidFill>
                  <a:prstClr val="black"/>
                </a:solidFill>
              </a:rPr>
              <a:t>Vyas</a:t>
            </a:r>
            <a:r>
              <a:rPr lang="en-US" sz="1200" dirty="0">
                <a:solidFill>
                  <a:prstClr val="black"/>
                </a:solidFill>
              </a:rPr>
              <a:t> JN, </a:t>
            </a:r>
            <a:r>
              <a:rPr lang="en-US" sz="1200" dirty="0" err="1">
                <a:solidFill>
                  <a:prstClr val="black"/>
                </a:solidFill>
              </a:rPr>
              <a:t>Ghimire</a:t>
            </a:r>
            <a:r>
              <a:rPr lang="en-US" sz="1200" dirty="0">
                <a:solidFill>
                  <a:prstClr val="black"/>
                </a:solidFill>
              </a:rPr>
              <a:t> SR, Textbook of Postgraduate Psychiatry, 3</a:t>
            </a:r>
            <a:r>
              <a:rPr lang="en-US" sz="1200" baseline="30000" dirty="0">
                <a:solidFill>
                  <a:prstClr val="black"/>
                </a:solidFill>
              </a:rPr>
              <a:t>rd</a:t>
            </a:r>
            <a:r>
              <a:rPr lang="en-US" sz="1200" dirty="0">
                <a:solidFill>
                  <a:prstClr val="black"/>
                </a:solidFill>
              </a:rPr>
              <a:t> edition, Volume 2, Pg-1808</a:t>
            </a:r>
          </a:p>
        </p:txBody>
      </p:sp>
      <p:sp>
        <p:nvSpPr>
          <p:cNvPr id="4" name="Slide Number Placeholder 3"/>
          <p:cNvSpPr>
            <a:spLocks noGrp="1"/>
          </p:cNvSpPr>
          <p:nvPr>
            <p:ph type="sldNum" sz="quarter" idx="12"/>
          </p:nvPr>
        </p:nvSpPr>
        <p:spPr/>
        <p:txBody>
          <a:bodyPr/>
          <a:lstStyle/>
          <a:p>
            <a:fld id="{EF42D4F6-3501-4806-BB4D-063DA7781940}" type="slidenum">
              <a:rPr lang="en-US" smtClean="0"/>
              <a:t>33</a:t>
            </a:fld>
            <a:endParaRPr lang="en-US"/>
          </a:p>
        </p:txBody>
      </p:sp>
    </p:spTree>
    <p:extLst>
      <p:ext uri="{BB962C8B-B14F-4D97-AF65-F5344CB8AC3E}">
        <p14:creationId xmlns:p14="http://schemas.microsoft.com/office/powerpoint/2010/main" val="30854897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Religion and Spirituality in mental illness</a:t>
            </a:r>
          </a:p>
        </p:txBody>
      </p:sp>
      <p:sp>
        <p:nvSpPr>
          <p:cNvPr id="3" name="Content Placeholder 2"/>
          <p:cNvSpPr>
            <a:spLocks noGrp="1"/>
          </p:cNvSpPr>
          <p:nvPr>
            <p:ph sz="quarter" idx="1"/>
          </p:nvPr>
        </p:nvSpPr>
        <p:spPr/>
        <p:txBody>
          <a:bodyPr>
            <a:normAutofit fontScale="92500" lnSpcReduction="10000"/>
          </a:bodyPr>
          <a:lstStyle/>
          <a:p>
            <a:r>
              <a:rPr lang="en-US" dirty="0"/>
              <a:t>Spike et al. suggested 4 general types of effect of religion on mental illness.</a:t>
            </a:r>
          </a:p>
          <a:p>
            <a:pPr marL="514350" indent="-514350">
              <a:buFont typeface="+mj-lt"/>
              <a:buAutoNum type="arabicPeriod"/>
            </a:pPr>
            <a:r>
              <a:rPr lang="en-US" dirty="0"/>
              <a:t>Religion allow and fosters mental illness </a:t>
            </a:r>
            <a:r>
              <a:rPr lang="en-US" dirty="0" err="1"/>
              <a:t>eg</a:t>
            </a:r>
            <a:r>
              <a:rPr lang="en-US" dirty="0"/>
              <a:t> – by encouraging guilt .</a:t>
            </a:r>
          </a:p>
          <a:p>
            <a:pPr marL="514350" indent="-514350">
              <a:buFont typeface="+mj-lt"/>
              <a:buAutoNum type="arabicPeriod"/>
            </a:pPr>
            <a:r>
              <a:rPr lang="en-US" dirty="0"/>
              <a:t>Religion controls or suppresses mental illness </a:t>
            </a:r>
            <a:r>
              <a:rPr lang="en-US" dirty="0" err="1"/>
              <a:t>eg</a:t>
            </a:r>
            <a:r>
              <a:rPr lang="en-US" dirty="0"/>
              <a:t>- by encouraging happiness.</a:t>
            </a:r>
          </a:p>
          <a:p>
            <a:pPr marL="514350" indent="-514350">
              <a:buFont typeface="+mj-lt"/>
              <a:buAutoNum type="arabicPeriod"/>
            </a:pPr>
            <a:r>
              <a:rPr lang="en-US" dirty="0"/>
              <a:t>Religion may protect from stress or its effects </a:t>
            </a:r>
            <a:r>
              <a:rPr lang="en-US" dirty="0" err="1"/>
              <a:t>eg</a:t>
            </a:r>
            <a:r>
              <a:rPr lang="en-US" dirty="0"/>
              <a:t>- by rising self esteem.</a:t>
            </a:r>
          </a:p>
          <a:p>
            <a:pPr marL="514350" indent="-514350">
              <a:buFont typeface="+mj-lt"/>
              <a:buAutoNum type="arabicPeriod"/>
            </a:pPr>
            <a:r>
              <a:rPr lang="en-US" dirty="0"/>
              <a:t>Religion may be therapeutically useful </a:t>
            </a:r>
            <a:r>
              <a:rPr lang="en-US" dirty="0" err="1"/>
              <a:t>eg</a:t>
            </a:r>
            <a:r>
              <a:rPr lang="en-US" dirty="0"/>
              <a:t> – by providing sympathetic counselors .</a:t>
            </a:r>
          </a:p>
          <a:p>
            <a:pPr marL="514350" indent="-514350">
              <a:buFont typeface="+mj-lt"/>
              <a:buAutoNum type="arabicPeriod"/>
            </a:pPr>
            <a:endParaRPr lang="en-US" dirty="0"/>
          </a:p>
          <a:p>
            <a:pPr marL="0" lvl="0" indent="0" algn="r">
              <a:buClr>
                <a:srgbClr val="D34817"/>
              </a:buClr>
              <a:buNone/>
            </a:pPr>
            <a:r>
              <a:rPr lang="en-US" sz="1200" dirty="0" err="1">
                <a:solidFill>
                  <a:prstClr val="black"/>
                </a:solidFill>
              </a:rPr>
              <a:t>Vyas</a:t>
            </a:r>
            <a:r>
              <a:rPr lang="en-US" sz="1200" dirty="0">
                <a:solidFill>
                  <a:prstClr val="black"/>
                </a:solidFill>
              </a:rPr>
              <a:t> JN, </a:t>
            </a:r>
            <a:r>
              <a:rPr lang="en-US" sz="1200" dirty="0" err="1">
                <a:solidFill>
                  <a:prstClr val="black"/>
                </a:solidFill>
              </a:rPr>
              <a:t>Ghimire</a:t>
            </a:r>
            <a:r>
              <a:rPr lang="en-US" sz="1200" dirty="0">
                <a:solidFill>
                  <a:prstClr val="black"/>
                </a:solidFill>
              </a:rPr>
              <a:t> SR, Textbook of Postgraduate Psychiatry, 3</a:t>
            </a:r>
            <a:r>
              <a:rPr lang="en-US" sz="1200" baseline="30000" dirty="0">
                <a:solidFill>
                  <a:prstClr val="black"/>
                </a:solidFill>
              </a:rPr>
              <a:t>rd</a:t>
            </a:r>
            <a:r>
              <a:rPr lang="en-US" sz="1200" dirty="0">
                <a:solidFill>
                  <a:prstClr val="black"/>
                </a:solidFill>
              </a:rPr>
              <a:t> edition, Volume 2, Pg-1818</a:t>
            </a:r>
          </a:p>
        </p:txBody>
      </p:sp>
      <p:sp>
        <p:nvSpPr>
          <p:cNvPr id="4" name="Slide Number Placeholder 3"/>
          <p:cNvSpPr>
            <a:spLocks noGrp="1"/>
          </p:cNvSpPr>
          <p:nvPr>
            <p:ph type="sldNum" sz="quarter" idx="12"/>
          </p:nvPr>
        </p:nvSpPr>
        <p:spPr/>
        <p:txBody>
          <a:bodyPr/>
          <a:lstStyle/>
          <a:p>
            <a:fld id="{EF42D4F6-3501-4806-BB4D-063DA7781940}" type="slidenum">
              <a:rPr lang="en-US" smtClean="0"/>
              <a:t>34</a:t>
            </a:fld>
            <a:endParaRPr lang="en-US"/>
          </a:p>
        </p:txBody>
      </p:sp>
    </p:spTree>
    <p:extLst>
      <p:ext uri="{BB962C8B-B14F-4D97-AF65-F5344CB8AC3E}">
        <p14:creationId xmlns:p14="http://schemas.microsoft.com/office/powerpoint/2010/main" val="35193265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Cultural Syndrome</a:t>
            </a:r>
          </a:p>
        </p:txBody>
      </p:sp>
      <p:sp>
        <p:nvSpPr>
          <p:cNvPr id="3" name="Content Placeholder 2"/>
          <p:cNvSpPr>
            <a:spLocks noGrp="1"/>
          </p:cNvSpPr>
          <p:nvPr>
            <p:ph sz="quarter" idx="1"/>
          </p:nvPr>
        </p:nvSpPr>
        <p:spPr/>
        <p:txBody>
          <a:bodyPr>
            <a:normAutofit/>
          </a:bodyPr>
          <a:lstStyle/>
          <a:p>
            <a:r>
              <a:rPr lang="en-US" dirty="0"/>
              <a:t>cluster or group of co-occurring symptoms found in a specific cultural group, community, or context.</a:t>
            </a:r>
          </a:p>
          <a:p>
            <a:r>
              <a:rPr lang="en-US" dirty="0"/>
              <a:t>The syndrome may or may not be recognized as an illness within the culture.</a:t>
            </a:r>
          </a:p>
          <a:p>
            <a:r>
              <a:rPr lang="en-US" dirty="0"/>
              <a:t>The term </a:t>
            </a:r>
            <a:r>
              <a:rPr lang="en-US" u="sng" dirty="0">
                <a:solidFill>
                  <a:srgbClr val="FF0000"/>
                </a:solidFill>
              </a:rPr>
              <a:t>culture bound </a:t>
            </a:r>
            <a:r>
              <a:rPr lang="en-US" dirty="0"/>
              <a:t>was used in the past to describe patterned behaviors of distress or illness whose phenomenology appeared distinct from psychiatric categories and were considered unique to particular cultural settings.</a:t>
            </a:r>
          </a:p>
          <a:p>
            <a:endParaRPr lang="en-US" dirty="0"/>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a:p>
            <a:pPr marL="0" indent="0">
              <a:buNone/>
            </a:pPr>
            <a:endParaRPr lang="en-US" dirty="0"/>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35</a:t>
            </a:fld>
            <a:endParaRPr lang="en-US"/>
          </a:p>
        </p:txBody>
      </p:sp>
    </p:spTree>
    <p:extLst>
      <p:ext uri="{BB962C8B-B14F-4D97-AF65-F5344CB8AC3E}">
        <p14:creationId xmlns:p14="http://schemas.microsoft.com/office/powerpoint/2010/main" val="19292994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DSM-5 includes in its Appendix:</a:t>
            </a:r>
          </a:p>
        </p:txBody>
      </p:sp>
      <p:sp>
        <p:nvSpPr>
          <p:cNvPr id="3" name="Content Placeholder 2"/>
          <p:cNvSpPr>
            <a:spLocks noGrp="1"/>
          </p:cNvSpPr>
          <p:nvPr>
            <p:ph sz="quarter" idx="1"/>
          </p:nvPr>
        </p:nvSpPr>
        <p:spPr>
          <a:xfrm>
            <a:off x="533400" y="1524000"/>
            <a:ext cx="7772400" cy="4953000"/>
          </a:xfrm>
        </p:spPr>
        <p:txBody>
          <a:bodyPr>
            <a:normAutofit lnSpcReduction="10000"/>
          </a:bodyPr>
          <a:lstStyle/>
          <a:p>
            <a:r>
              <a:rPr lang="en-US" dirty="0" err="1"/>
              <a:t>Ataque</a:t>
            </a:r>
            <a:r>
              <a:rPr lang="en-US" dirty="0"/>
              <a:t> de </a:t>
            </a:r>
            <a:r>
              <a:rPr lang="en-US" dirty="0" err="1"/>
              <a:t>nervios</a:t>
            </a:r>
            <a:endParaRPr lang="en-US" dirty="0"/>
          </a:p>
          <a:p>
            <a:r>
              <a:rPr lang="en-US" dirty="0" err="1"/>
              <a:t>Dhat</a:t>
            </a:r>
            <a:r>
              <a:rPr lang="en-US" dirty="0"/>
              <a:t> syndrome</a:t>
            </a:r>
          </a:p>
          <a:p>
            <a:r>
              <a:rPr lang="en-US" dirty="0" err="1"/>
              <a:t>Khyâl</a:t>
            </a:r>
            <a:r>
              <a:rPr lang="en-US" dirty="0"/>
              <a:t> cap</a:t>
            </a:r>
          </a:p>
          <a:p>
            <a:r>
              <a:rPr lang="en-US" dirty="0" err="1"/>
              <a:t>Kufungisisa</a:t>
            </a:r>
            <a:endParaRPr lang="en-US" dirty="0"/>
          </a:p>
          <a:p>
            <a:r>
              <a:rPr lang="en-US" dirty="0" err="1"/>
              <a:t>Maladi</a:t>
            </a:r>
            <a:r>
              <a:rPr lang="en-US" dirty="0"/>
              <a:t> </a:t>
            </a:r>
            <a:r>
              <a:rPr lang="en-US" dirty="0" err="1"/>
              <a:t>moun</a:t>
            </a:r>
            <a:endParaRPr lang="en-US" dirty="0"/>
          </a:p>
          <a:p>
            <a:r>
              <a:rPr lang="en-US" dirty="0" err="1"/>
              <a:t>Nervios</a:t>
            </a:r>
            <a:endParaRPr lang="en-US" dirty="0"/>
          </a:p>
          <a:p>
            <a:r>
              <a:rPr lang="en-US" dirty="0" err="1"/>
              <a:t>Shenjing</a:t>
            </a:r>
            <a:r>
              <a:rPr lang="en-US" dirty="0"/>
              <a:t> </a:t>
            </a:r>
            <a:r>
              <a:rPr lang="en-US" dirty="0" err="1"/>
              <a:t>shuairuo</a:t>
            </a:r>
            <a:endParaRPr lang="en-US" dirty="0"/>
          </a:p>
          <a:p>
            <a:r>
              <a:rPr lang="en-US" dirty="0" err="1"/>
              <a:t>Susto</a:t>
            </a:r>
            <a:endParaRPr lang="en-US" dirty="0"/>
          </a:p>
          <a:p>
            <a:r>
              <a:rPr lang="en-US" dirty="0" err="1"/>
              <a:t>Tajin</a:t>
            </a:r>
            <a:r>
              <a:rPr lang="en-US" dirty="0"/>
              <a:t> </a:t>
            </a:r>
            <a:r>
              <a:rPr lang="en-US" dirty="0" err="1"/>
              <a:t>kyofusho</a:t>
            </a:r>
            <a:endParaRPr lang="en-US" dirty="0"/>
          </a:p>
          <a:p>
            <a:endParaRPr lang="en-US" dirty="0"/>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p:txBody>
      </p:sp>
      <p:sp>
        <p:nvSpPr>
          <p:cNvPr id="4" name="Slide Number Placeholder 3"/>
          <p:cNvSpPr>
            <a:spLocks noGrp="1"/>
          </p:cNvSpPr>
          <p:nvPr>
            <p:ph type="sldNum" sz="quarter" idx="12"/>
          </p:nvPr>
        </p:nvSpPr>
        <p:spPr/>
        <p:txBody>
          <a:bodyPr/>
          <a:lstStyle/>
          <a:p>
            <a:fld id="{EF42D4F6-3501-4806-BB4D-063DA7781940}" type="slidenum">
              <a:rPr lang="en-US" smtClean="0"/>
              <a:t>36</a:t>
            </a:fld>
            <a:endParaRPr lang="en-US"/>
          </a:p>
        </p:txBody>
      </p:sp>
    </p:spTree>
    <p:extLst>
      <p:ext uri="{BB962C8B-B14F-4D97-AF65-F5344CB8AC3E}">
        <p14:creationId xmlns:p14="http://schemas.microsoft.com/office/powerpoint/2010/main" val="35171236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Amok</a:t>
            </a:r>
          </a:p>
        </p:txBody>
      </p:sp>
      <p:sp>
        <p:nvSpPr>
          <p:cNvPr id="3" name="Content Placeholder 2"/>
          <p:cNvSpPr>
            <a:spLocks noGrp="1"/>
          </p:cNvSpPr>
          <p:nvPr>
            <p:ph sz="quarter" idx="1"/>
          </p:nvPr>
        </p:nvSpPr>
        <p:spPr>
          <a:xfrm>
            <a:off x="914400" y="1447800"/>
            <a:ext cx="7772400" cy="5105400"/>
          </a:xfrm>
        </p:spPr>
        <p:txBody>
          <a:bodyPr>
            <a:normAutofit/>
          </a:bodyPr>
          <a:lstStyle/>
          <a:p>
            <a:r>
              <a:rPr lang="en-US" dirty="0"/>
              <a:t>Amok is a dissociative episode that is characterized by a period of depression followed by an outburst of violent, aggressive, or homicidal behavior.</a:t>
            </a:r>
          </a:p>
          <a:p>
            <a:r>
              <a:rPr lang="en-US" dirty="0"/>
              <a:t>Episodes tend to be caused by a perceived insult and are often accompanied by persecutory ideas, amnesia, and exhaustion.</a:t>
            </a:r>
          </a:p>
          <a:p>
            <a:r>
              <a:rPr lang="en-US" dirty="0"/>
              <a:t>Patients return to premorbid states following the episode.</a:t>
            </a:r>
          </a:p>
          <a:p>
            <a:r>
              <a:rPr lang="en-US" dirty="0"/>
              <a:t>Amok seems to be prevalent only among males.</a:t>
            </a:r>
          </a:p>
          <a:p>
            <a:pPr marL="0" lvl="0" indent="0" algn="r">
              <a:spcBef>
                <a:spcPct val="20000"/>
              </a:spcBef>
              <a:buClrTx/>
              <a:buSzTx/>
              <a:buNone/>
            </a:pPr>
            <a:endParaRPr lang="en-US" sz="1300" dirty="0">
              <a:solidFill>
                <a:prstClr val="black"/>
              </a:solidFill>
              <a:latin typeface="Calibri"/>
            </a:endParaRPr>
          </a:p>
          <a:p>
            <a:pPr marL="0" lvl="0" indent="0" algn="r">
              <a:spcBef>
                <a:spcPct val="20000"/>
              </a:spcBef>
              <a:buClrTx/>
              <a:buSzTx/>
              <a:buNone/>
            </a:pPr>
            <a:endParaRPr lang="en-US" sz="1300" dirty="0">
              <a:solidFill>
                <a:prstClr val="black"/>
              </a:solidFill>
              <a:latin typeface="Calibri"/>
            </a:endParaRPr>
          </a:p>
          <a:p>
            <a:pPr marL="0" lvl="0" indent="0" algn="r">
              <a:spcBef>
                <a:spcPct val="20000"/>
              </a:spcBef>
              <a:buClrTx/>
              <a:buSzTx/>
              <a:buNone/>
            </a:pPr>
            <a:r>
              <a:rPr lang="en-US" sz="1300" dirty="0" err="1">
                <a:solidFill>
                  <a:prstClr val="black"/>
                </a:solidFill>
                <a:latin typeface="Calibri"/>
              </a:rPr>
              <a:t>Sadock</a:t>
            </a:r>
            <a:r>
              <a:rPr lang="en-US" sz="1300" dirty="0">
                <a:solidFill>
                  <a:prstClr val="black"/>
                </a:solidFill>
                <a:latin typeface="Calibri"/>
              </a:rPr>
              <a:t> BJ, </a:t>
            </a:r>
            <a:r>
              <a:rPr lang="en-US" sz="1300" dirty="0" err="1">
                <a:solidFill>
                  <a:prstClr val="black"/>
                </a:solidFill>
                <a:latin typeface="Calibri"/>
              </a:rPr>
              <a:t>Sadock</a:t>
            </a:r>
            <a:r>
              <a:rPr lang="en-US" sz="1300" dirty="0">
                <a:solidFill>
                  <a:prstClr val="black"/>
                </a:solidFill>
                <a:latin typeface="Calibri"/>
              </a:rPr>
              <a:t> VA, Ruiz P, Synopsis of Psychiatry, eleventh Edition, </a:t>
            </a:r>
            <a:r>
              <a:rPr lang="en-US" sz="1300" dirty="0" err="1">
                <a:solidFill>
                  <a:prstClr val="black"/>
                </a:solidFill>
                <a:latin typeface="Calibri"/>
              </a:rPr>
              <a:t>Pg</a:t>
            </a:r>
            <a:r>
              <a:rPr lang="en-US" sz="1300" dirty="0">
                <a:solidFill>
                  <a:prstClr val="black"/>
                </a:solidFill>
                <a:latin typeface="Calibri"/>
              </a:rPr>
              <a:t> 145-150</a:t>
            </a:r>
          </a:p>
          <a:p>
            <a:pPr marL="0" indent="0">
              <a:buNone/>
            </a:pPr>
            <a:endParaRPr lang="en-US" sz="3000" dirty="0"/>
          </a:p>
        </p:txBody>
      </p:sp>
      <p:sp>
        <p:nvSpPr>
          <p:cNvPr id="4" name="Slide Number Placeholder 3"/>
          <p:cNvSpPr>
            <a:spLocks noGrp="1"/>
          </p:cNvSpPr>
          <p:nvPr>
            <p:ph type="sldNum" sz="quarter" idx="12"/>
          </p:nvPr>
        </p:nvSpPr>
        <p:spPr/>
        <p:txBody>
          <a:bodyPr/>
          <a:lstStyle/>
          <a:p>
            <a:fld id="{EF42D4F6-3501-4806-BB4D-063DA7781940}" type="slidenum">
              <a:rPr lang="en-US" smtClean="0"/>
              <a:t>37</a:t>
            </a:fld>
            <a:endParaRPr lang="en-US"/>
          </a:p>
        </p:txBody>
      </p:sp>
    </p:spTree>
    <p:extLst>
      <p:ext uri="{BB962C8B-B14F-4D97-AF65-F5344CB8AC3E}">
        <p14:creationId xmlns:p14="http://schemas.microsoft.com/office/powerpoint/2010/main" val="7249288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names:</a:t>
            </a:r>
          </a:p>
        </p:txBody>
      </p:sp>
      <p:sp>
        <p:nvSpPr>
          <p:cNvPr id="3" name="Slide Number Placeholder 2"/>
          <p:cNvSpPr>
            <a:spLocks noGrp="1"/>
          </p:cNvSpPr>
          <p:nvPr>
            <p:ph type="sldNum" sz="quarter" idx="12"/>
          </p:nvPr>
        </p:nvSpPr>
        <p:spPr/>
        <p:txBody>
          <a:bodyPr/>
          <a:lstStyle/>
          <a:p>
            <a:fld id="{EF42D4F6-3501-4806-BB4D-063DA7781940}" type="slidenum">
              <a:rPr lang="en-US" smtClean="0"/>
              <a:t>38</a:t>
            </a:fld>
            <a:endParaRPr lang="en-US"/>
          </a:p>
        </p:txBody>
      </p:sp>
      <p:sp>
        <p:nvSpPr>
          <p:cNvPr id="4" name="Content Placeholder 3"/>
          <p:cNvSpPr>
            <a:spLocks noGrp="1"/>
          </p:cNvSpPr>
          <p:nvPr>
            <p:ph sz="quarter" idx="1"/>
          </p:nvPr>
        </p:nvSpPr>
        <p:spPr>
          <a:xfrm>
            <a:off x="914400" y="1447800"/>
            <a:ext cx="7772400" cy="4800600"/>
          </a:xfrm>
        </p:spPr>
        <p:txBody>
          <a:bodyPr/>
          <a:lstStyle/>
          <a:p>
            <a:pPr marL="0" indent="0">
              <a:buNone/>
            </a:pPr>
            <a:r>
              <a:rPr lang="en-US" dirty="0"/>
              <a:t>The term originated in Malaysia, but similar behavior patterns can be found in</a:t>
            </a:r>
          </a:p>
          <a:p>
            <a:r>
              <a:rPr lang="en-US" dirty="0"/>
              <a:t>Laos, Philippines, Polynesia (</a:t>
            </a:r>
            <a:r>
              <a:rPr lang="en-US" dirty="0" err="1"/>
              <a:t>cafard</a:t>
            </a:r>
            <a:r>
              <a:rPr lang="en-US" dirty="0"/>
              <a:t> or </a:t>
            </a:r>
            <a:r>
              <a:rPr lang="en-US" dirty="0" err="1"/>
              <a:t>cathard</a:t>
            </a:r>
            <a:r>
              <a:rPr lang="en-US" dirty="0"/>
              <a:t>),</a:t>
            </a:r>
          </a:p>
          <a:p>
            <a:r>
              <a:rPr lang="en-US" dirty="0"/>
              <a:t>Papua New Guinea, and Puerto Rico (mal de </a:t>
            </a:r>
            <a:r>
              <a:rPr lang="en-US" dirty="0" err="1"/>
              <a:t>pelea</a:t>
            </a:r>
            <a:r>
              <a:rPr lang="en-US" dirty="0"/>
              <a:t>),</a:t>
            </a:r>
          </a:p>
          <a:p>
            <a:r>
              <a:rPr lang="en-US" dirty="0"/>
              <a:t>Navajo (</a:t>
            </a:r>
            <a:r>
              <a:rPr lang="en-US" dirty="0" err="1"/>
              <a:t>iich’aa</a:t>
            </a:r>
            <a:r>
              <a:rPr lang="en-US" dirty="0"/>
              <a:t>)</a:t>
            </a:r>
          </a:p>
          <a:p>
            <a:endParaRPr lang="en-US" dirty="0"/>
          </a:p>
          <a:p>
            <a:endParaRPr lang="en-US" dirty="0"/>
          </a:p>
          <a:p>
            <a:endParaRPr lang="en-US" dirty="0"/>
          </a:p>
          <a:p>
            <a:pPr marL="0" lvl="0" indent="0" algn="r">
              <a:spcBef>
                <a:spcPct val="20000"/>
              </a:spcBef>
              <a:buClrTx/>
              <a:buSzTx/>
              <a:buNone/>
            </a:pPr>
            <a:endParaRPr lang="en-US" sz="1300" dirty="0">
              <a:solidFill>
                <a:prstClr val="black"/>
              </a:solidFill>
              <a:latin typeface="Calibri"/>
            </a:endParaRPr>
          </a:p>
          <a:p>
            <a:pPr marL="0" lvl="0" indent="0" algn="r">
              <a:spcBef>
                <a:spcPct val="20000"/>
              </a:spcBef>
              <a:buClrTx/>
              <a:buSzTx/>
              <a:buNone/>
            </a:pPr>
            <a:r>
              <a:rPr lang="en-US" sz="1300" dirty="0" err="1">
                <a:solidFill>
                  <a:prstClr val="black"/>
                </a:solidFill>
                <a:latin typeface="Calibri"/>
              </a:rPr>
              <a:t>Sadock</a:t>
            </a:r>
            <a:r>
              <a:rPr lang="en-US" sz="1300" dirty="0">
                <a:solidFill>
                  <a:prstClr val="black"/>
                </a:solidFill>
                <a:latin typeface="Calibri"/>
              </a:rPr>
              <a:t> BJ, </a:t>
            </a:r>
            <a:r>
              <a:rPr lang="en-US" sz="1300" dirty="0" err="1">
                <a:solidFill>
                  <a:prstClr val="black"/>
                </a:solidFill>
                <a:latin typeface="Calibri"/>
              </a:rPr>
              <a:t>Sadock</a:t>
            </a:r>
            <a:r>
              <a:rPr lang="en-US" sz="1300" dirty="0">
                <a:solidFill>
                  <a:prstClr val="black"/>
                </a:solidFill>
                <a:latin typeface="Calibri"/>
              </a:rPr>
              <a:t> VA, Ruiz P, Synopsis of Psychiatry, eleventh Edition, </a:t>
            </a:r>
            <a:r>
              <a:rPr lang="en-US" sz="1300" dirty="0" err="1">
                <a:solidFill>
                  <a:prstClr val="black"/>
                </a:solidFill>
                <a:latin typeface="Calibri"/>
              </a:rPr>
              <a:t>Pg</a:t>
            </a:r>
            <a:r>
              <a:rPr lang="en-US" sz="1300" dirty="0">
                <a:solidFill>
                  <a:prstClr val="black"/>
                </a:solidFill>
                <a:latin typeface="Calibri"/>
              </a:rPr>
              <a:t> 145-150</a:t>
            </a:r>
          </a:p>
          <a:p>
            <a:pPr marL="0" indent="0">
              <a:buNone/>
            </a:pPr>
            <a:endParaRPr lang="en-US" dirty="0"/>
          </a:p>
        </p:txBody>
      </p:sp>
    </p:spTree>
    <p:extLst>
      <p:ext uri="{BB962C8B-B14F-4D97-AF65-F5344CB8AC3E}">
        <p14:creationId xmlns:p14="http://schemas.microsoft.com/office/powerpoint/2010/main" val="34464879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914400" y="1447800"/>
            <a:ext cx="7772400" cy="5181600"/>
          </a:xfrm>
        </p:spPr>
        <p:txBody>
          <a:bodyPr>
            <a:normAutofit/>
          </a:bodyPr>
          <a:lstStyle/>
          <a:p>
            <a:r>
              <a:rPr lang="en-US" dirty="0"/>
              <a:t>Afflicted individuals in 20th-century Malaysia have been exempted from legal or moral responsibility for acts committed while in a state of amok by means of a kind of </a:t>
            </a:r>
            <a:r>
              <a:rPr lang="en-US" u="sng" dirty="0"/>
              <a:t>“</a:t>
            </a:r>
            <a:r>
              <a:rPr lang="en-US" u="sng" dirty="0">
                <a:solidFill>
                  <a:srgbClr val="FF0000"/>
                </a:solidFill>
              </a:rPr>
              <a:t>insanity defense</a:t>
            </a:r>
            <a:r>
              <a:rPr lang="en-US" u="sng" dirty="0"/>
              <a:t>,”</a:t>
            </a:r>
            <a:r>
              <a:rPr lang="en-US" dirty="0"/>
              <a:t> which characterizes the attack as “unconscious” and beyond the subject’s control.</a:t>
            </a:r>
          </a:p>
          <a:p>
            <a:endParaRPr lang="en-US" dirty="0"/>
          </a:p>
          <a:p>
            <a:endParaRPr lang="en-US" dirty="0"/>
          </a:p>
          <a:p>
            <a:endParaRPr lang="en-US" dirty="0"/>
          </a:p>
          <a:p>
            <a:endParaRPr lang="en-US" dirty="0"/>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Synopsis of Psychiatry, eleventh Edition, </a:t>
            </a:r>
            <a:r>
              <a:rPr lang="en-US" sz="1200" dirty="0" err="1">
                <a:solidFill>
                  <a:prstClr val="black"/>
                </a:solidFill>
                <a:latin typeface="Calibri"/>
              </a:rPr>
              <a:t>Pg</a:t>
            </a:r>
            <a:r>
              <a:rPr lang="en-US" sz="1200" dirty="0">
                <a:solidFill>
                  <a:prstClr val="black"/>
                </a:solidFill>
                <a:latin typeface="Calibri"/>
              </a:rPr>
              <a:t> 145-150</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39</a:t>
            </a:fld>
            <a:endParaRPr lang="en-US"/>
          </a:p>
        </p:txBody>
      </p:sp>
    </p:spTree>
    <p:extLst>
      <p:ext uri="{BB962C8B-B14F-4D97-AF65-F5344CB8AC3E}">
        <p14:creationId xmlns:p14="http://schemas.microsoft.com/office/powerpoint/2010/main" val="4105533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914400" y="1447800"/>
            <a:ext cx="7772400" cy="4953000"/>
          </a:xfrm>
        </p:spPr>
        <p:txBody>
          <a:bodyPr>
            <a:normAutofit/>
          </a:bodyPr>
          <a:lstStyle/>
          <a:p>
            <a:r>
              <a:rPr lang="en-US" b="1" dirty="0">
                <a:solidFill>
                  <a:srgbClr val="FF0000"/>
                </a:solidFill>
              </a:rPr>
              <a:t>Race</a:t>
            </a:r>
            <a:r>
              <a:rPr lang="en-US" dirty="0"/>
              <a:t> is a concept that entails people being grouped primarily by physiognomy.</a:t>
            </a:r>
          </a:p>
          <a:p>
            <a:endParaRPr lang="en-US" dirty="0"/>
          </a:p>
          <a:p>
            <a:r>
              <a:rPr lang="en-US" b="1" dirty="0">
                <a:solidFill>
                  <a:srgbClr val="FF0000"/>
                </a:solidFill>
              </a:rPr>
              <a:t>Ethnicity</a:t>
            </a:r>
            <a:r>
              <a:rPr lang="en-US" dirty="0"/>
              <a:t> refers to the subjective sense of belonging to a group of people with a common national or regional origin and shared beliefs, values, and practices, including religion. It is part of every person’s identity and self-image.</a:t>
            </a:r>
          </a:p>
          <a:p>
            <a:endParaRPr lang="en-US" dirty="0"/>
          </a:p>
          <a:p>
            <a:endParaRPr lang="en-US" dirty="0"/>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p:txBody>
      </p:sp>
      <p:sp>
        <p:nvSpPr>
          <p:cNvPr id="4" name="Slide Number Placeholder 3"/>
          <p:cNvSpPr>
            <a:spLocks noGrp="1"/>
          </p:cNvSpPr>
          <p:nvPr>
            <p:ph type="sldNum" sz="quarter" idx="12"/>
          </p:nvPr>
        </p:nvSpPr>
        <p:spPr/>
        <p:txBody>
          <a:bodyPr/>
          <a:lstStyle/>
          <a:p>
            <a:fld id="{EF42D4F6-3501-4806-BB4D-063DA7781940}" type="slidenum">
              <a:rPr lang="en-US" smtClean="0"/>
              <a:t>4</a:t>
            </a:fld>
            <a:endParaRPr lang="en-US"/>
          </a:p>
        </p:txBody>
      </p:sp>
    </p:spTree>
    <p:extLst>
      <p:ext uri="{BB962C8B-B14F-4D97-AF65-F5344CB8AC3E}">
        <p14:creationId xmlns:p14="http://schemas.microsoft.com/office/powerpoint/2010/main" val="26389811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143000"/>
          </a:xfrm>
        </p:spPr>
        <p:txBody>
          <a:bodyPr/>
          <a:lstStyle/>
          <a:p>
            <a:r>
              <a:rPr lang="en-US" b="1" dirty="0"/>
              <a:t>Possession Syndrome</a:t>
            </a:r>
          </a:p>
        </p:txBody>
      </p:sp>
      <p:sp>
        <p:nvSpPr>
          <p:cNvPr id="3" name="Content Placeholder 2"/>
          <p:cNvSpPr>
            <a:spLocks noGrp="1"/>
          </p:cNvSpPr>
          <p:nvPr>
            <p:ph sz="quarter" idx="1"/>
          </p:nvPr>
        </p:nvSpPr>
        <p:spPr>
          <a:xfrm>
            <a:off x="457200" y="1828800"/>
            <a:ext cx="7772400" cy="4572000"/>
          </a:xfrm>
        </p:spPr>
        <p:txBody>
          <a:bodyPr>
            <a:normAutofit/>
          </a:bodyPr>
          <a:lstStyle/>
          <a:p>
            <a:r>
              <a:rPr lang="en-US" dirty="0"/>
              <a:t>Diagnosable under Dissociative disorders.</a:t>
            </a:r>
          </a:p>
          <a:p>
            <a:r>
              <a:rPr lang="en-US" dirty="0"/>
              <a:t>Patient is possessed usually by ‘spirit/soul’ of deceased relative or a local deity.</a:t>
            </a:r>
          </a:p>
          <a:p>
            <a:r>
              <a:rPr lang="en-US" dirty="0"/>
              <a:t>Speaks in changed tone, even gender changes at times if the possessing soul is of opposite sex.</a:t>
            </a:r>
          </a:p>
          <a:p>
            <a:r>
              <a:rPr lang="en-US" dirty="0"/>
              <a:t>Usually seen in rural areas or in migrants from rural areas.</a:t>
            </a:r>
          </a:p>
          <a:p>
            <a:r>
              <a:rPr lang="en-US" dirty="0"/>
              <a:t>Majority of these patients are females who otherwise don’t have any outlet to express their emotions.</a:t>
            </a:r>
          </a:p>
          <a:p>
            <a:pPr marL="0" lvl="0" indent="0" algn="r">
              <a:buClr>
                <a:srgbClr val="D34817"/>
              </a:buClr>
              <a:buNone/>
            </a:pPr>
            <a:endParaRPr lang="en-US" sz="1100" dirty="0">
              <a:solidFill>
                <a:prstClr val="black"/>
              </a:solidFill>
            </a:endParaRPr>
          </a:p>
          <a:p>
            <a:pPr marL="0" lvl="0" indent="0" algn="r">
              <a:buClr>
                <a:srgbClr val="D34817"/>
              </a:buClr>
              <a:buNone/>
            </a:pPr>
            <a:r>
              <a:rPr lang="en-US" sz="1100" dirty="0">
                <a:solidFill>
                  <a:prstClr val="black"/>
                </a:solidFill>
              </a:rPr>
              <a:t>Vishal </a:t>
            </a:r>
            <a:r>
              <a:rPr lang="en-US" sz="1100" dirty="0" err="1">
                <a:solidFill>
                  <a:prstClr val="black"/>
                </a:solidFill>
              </a:rPr>
              <a:t>Chhabra</a:t>
            </a:r>
            <a:r>
              <a:rPr lang="en-US" sz="1100" dirty="0">
                <a:solidFill>
                  <a:prstClr val="black"/>
                </a:solidFill>
              </a:rPr>
              <a:t>, M.S. Bhatia, Ravi Gupta,</a:t>
            </a:r>
            <a:r>
              <a:rPr lang="pl-PL" sz="1100" dirty="0">
                <a:solidFill>
                  <a:prstClr val="black"/>
                </a:solidFill>
              </a:rPr>
              <a:t> Delhi Psychiatry Journal 2008; 11:(1) © Delhi Psychiatric Society</a:t>
            </a:r>
            <a:endParaRPr lang="en-US" sz="1100" dirty="0">
              <a:solidFill>
                <a:prstClr val="black"/>
              </a:solidFill>
            </a:endParaRPr>
          </a:p>
        </p:txBody>
      </p:sp>
      <p:sp>
        <p:nvSpPr>
          <p:cNvPr id="4" name="object 6"/>
          <p:cNvSpPr/>
          <p:nvPr/>
        </p:nvSpPr>
        <p:spPr>
          <a:xfrm>
            <a:off x="6096000" y="152401"/>
            <a:ext cx="2895600" cy="1676399"/>
          </a:xfrm>
          <a:prstGeom prst="rect">
            <a:avLst/>
          </a:prstGeom>
          <a:blipFill>
            <a:blip r:embed="rId2" cstate="print"/>
            <a:stretch>
              <a:fillRect/>
            </a:stretch>
          </a:blipFill>
        </p:spPr>
        <p:txBody>
          <a:bodyPr wrap="square" lIns="0" tIns="0" rIns="0" bIns="0" rtlCol="0"/>
          <a:lstStyle/>
          <a:p>
            <a:endParaRPr/>
          </a:p>
        </p:txBody>
      </p:sp>
      <p:sp>
        <p:nvSpPr>
          <p:cNvPr id="5" name="Slide Number Placeholder 4"/>
          <p:cNvSpPr>
            <a:spLocks noGrp="1"/>
          </p:cNvSpPr>
          <p:nvPr>
            <p:ph type="sldNum" sz="quarter" idx="12"/>
          </p:nvPr>
        </p:nvSpPr>
        <p:spPr/>
        <p:txBody>
          <a:bodyPr/>
          <a:lstStyle/>
          <a:p>
            <a:fld id="{EF42D4F6-3501-4806-BB4D-063DA7781940}" type="slidenum">
              <a:rPr lang="en-US" smtClean="0"/>
              <a:t>40</a:t>
            </a:fld>
            <a:endParaRPr lang="en-US"/>
          </a:p>
        </p:txBody>
      </p:sp>
    </p:spTree>
    <p:extLst>
      <p:ext uri="{BB962C8B-B14F-4D97-AF65-F5344CB8AC3E}">
        <p14:creationId xmlns:p14="http://schemas.microsoft.com/office/powerpoint/2010/main" val="25370728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304800"/>
            <a:ext cx="7772400" cy="4572000"/>
          </a:xfrm>
        </p:spPr>
        <p:txBody>
          <a:bodyPr/>
          <a:lstStyle/>
          <a:p>
            <a:r>
              <a:rPr lang="en-US" dirty="0"/>
              <a:t>Many religious shrines hold special annual festivals where hundreds of people get possessed simultaneously.</a:t>
            </a:r>
          </a:p>
          <a:p>
            <a:r>
              <a:rPr lang="en-US" dirty="0"/>
              <a:t>These people are looked upon as special by their families and villages which reinforce the secondary gains.</a:t>
            </a:r>
          </a:p>
          <a:p>
            <a:r>
              <a:rPr lang="en-US" dirty="0"/>
              <a:t>Included in ICD-10 under Dissociative disorders</a:t>
            </a:r>
          </a:p>
        </p:txBody>
      </p:sp>
      <p:pic>
        <p:nvPicPr>
          <p:cNvPr id="1026" name="Picture 2" descr="Image result for possession syndro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3422904"/>
            <a:ext cx="4457700" cy="305319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possession syndro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422904"/>
            <a:ext cx="4064316" cy="3053194"/>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EF42D4F6-3501-4806-BB4D-063DA7781940}" type="slidenum">
              <a:rPr lang="en-US" smtClean="0"/>
              <a:t>41</a:t>
            </a:fld>
            <a:endParaRPr lang="en-US"/>
          </a:p>
        </p:txBody>
      </p:sp>
    </p:spTree>
    <p:extLst>
      <p:ext uri="{BB962C8B-B14F-4D97-AF65-F5344CB8AC3E}">
        <p14:creationId xmlns:p14="http://schemas.microsoft.com/office/powerpoint/2010/main" val="1340467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914400" y="533400"/>
            <a:ext cx="3749040" cy="5486400"/>
          </a:xfrm>
        </p:spPr>
        <p:txBody>
          <a:bodyPr/>
          <a:lstStyle/>
          <a:p>
            <a:pPr marL="0" indent="0">
              <a:buNone/>
            </a:pPr>
            <a:r>
              <a:rPr lang="en-US" b="1" dirty="0">
                <a:solidFill>
                  <a:srgbClr val="FF0000"/>
                </a:solidFill>
              </a:rPr>
              <a:t>Possession </a:t>
            </a:r>
            <a:r>
              <a:rPr lang="en-US" dirty="0"/>
              <a:t>refers to a general ideology describing the full range of direct spirit influences on human affairs including effects on physical, psychological, spiritual, social, and ecological realms.</a:t>
            </a:r>
          </a:p>
        </p:txBody>
      </p:sp>
      <p:sp>
        <p:nvSpPr>
          <p:cNvPr id="6" name="Content Placeholder 5"/>
          <p:cNvSpPr>
            <a:spLocks noGrp="1"/>
          </p:cNvSpPr>
          <p:nvPr>
            <p:ph sz="quarter" idx="2"/>
          </p:nvPr>
        </p:nvSpPr>
        <p:spPr>
          <a:xfrm>
            <a:off x="4933950" y="533400"/>
            <a:ext cx="3749040" cy="5486400"/>
          </a:xfrm>
        </p:spPr>
        <p:txBody>
          <a:bodyPr/>
          <a:lstStyle/>
          <a:p>
            <a:pPr marL="0" indent="0">
              <a:buNone/>
            </a:pPr>
            <a:r>
              <a:rPr lang="en-US" b="1" dirty="0">
                <a:solidFill>
                  <a:srgbClr val="FF0000"/>
                </a:solidFill>
              </a:rPr>
              <a:t>Possession trance </a:t>
            </a:r>
            <a:r>
              <a:rPr lang="en-US" dirty="0"/>
              <a:t>refers to specific alterations in consciousness, memory, behavior, and identity attributed to direct spirit influence.</a:t>
            </a:r>
          </a:p>
        </p:txBody>
      </p:sp>
      <p:pic>
        <p:nvPicPr>
          <p:cNvPr id="2050" name="Picture 2" descr="Image result for possession tran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3657600"/>
            <a:ext cx="3886200" cy="258827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6324600"/>
            <a:ext cx="7924800" cy="553998"/>
          </a:xfrm>
          <a:prstGeom prst="rect">
            <a:avLst/>
          </a:prstGeom>
          <a:noFill/>
        </p:spPr>
        <p:txBody>
          <a:bodyPr wrap="square" rtlCol="0">
            <a:spAutoFit/>
          </a:bodyPr>
          <a:lstStyle/>
          <a:p>
            <a:pPr lvl="0" algn="r">
              <a:spcBef>
                <a:spcPct val="20000"/>
              </a:spcBef>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Synopsis of Psychiatry, eleventh Edition, </a:t>
            </a:r>
            <a:r>
              <a:rPr lang="en-US" sz="1200" dirty="0" err="1">
                <a:solidFill>
                  <a:prstClr val="black"/>
                </a:solidFill>
                <a:latin typeface="Calibri"/>
              </a:rPr>
              <a:t>Pg</a:t>
            </a:r>
            <a:r>
              <a:rPr lang="en-US" sz="1200" dirty="0">
                <a:solidFill>
                  <a:prstClr val="black"/>
                </a:solidFill>
                <a:latin typeface="Calibri"/>
              </a:rPr>
              <a:t> 145-150</a:t>
            </a:r>
          </a:p>
          <a:p>
            <a:endParaRPr lang="en-US" dirty="0"/>
          </a:p>
        </p:txBody>
      </p:sp>
      <p:sp>
        <p:nvSpPr>
          <p:cNvPr id="3" name="Slide Number Placeholder 2"/>
          <p:cNvSpPr>
            <a:spLocks noGrp="1"/>
          </p:cNvSpPr>
          <p:nvPr>
            <p:ph type="sldNum" sz="quarter" idx="12"/>
          </p:nvPr>
        </p:nvSpPr>
        <p:spPr/>
        <p:txBody>
          <a:bodyPr/>
          <a:lstStyle/>
          <a:p>
            <a:fld id="{EF42D4F6-3501-4806-BB4D-063DA7781940}" type="slidenum">
              <a:rPr lang="en-US" smtClean="0"/>
              <a:t>42</a:t>
            </a:fld>
            <a:endParaRPr lang="en-US"/>
          </a:p>
        </p:txBody>
      </p:sp>
    </p:spTree>
    <p:extLst>
      <p:ext uri="{BB962C8B-B14F-4D97-AF65-F5344CB8AC3E}">
        <p14:creationId xmlns:p14="http://schemas.microsoft.com/office/powerpoint/2010/main" val="1313252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 calcmode="lin" valueType="num">
                                      <p:cBhvr>
                                        <p:cTn id="14"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6">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2050"/>
                                        </p:tgtEl>
                                        <p:attrNameLst>
                                          <p:attrName>style.visibility</p:attrName>
                                        </p:attrNameLst>
                                      </p:cBhvr>
                                      <p:to>
                                        <p:strVal val="visible"/>
                                      </p:to>
                                    </p:set>
                                    <p:anim calcmode="lin" valueType="num">
                                      <p:cBhvr>
                                        <p:cTn id="19" dur="500" fill="hold"/>
                                        <p:tgtEl>
                                          <p:spTgt spid="2050"/>
                                        </p:tgtEl>
                                        <p:attrNameLst>
                                          <p:attrName>ppt_w</p:attrName>
                                        </p:attrNameLst>
                                      </p:cBhvr>
                                      <p:tavLst>
                                        <p:tav tm="0">
                                          <p:val>
                                            <p:fltVal val="0"/>
                                          </p:val>
                                        </p:tav>
                                        <p:tav tm="100000">
                                          <p:val>
                                            <p:strVal val="#ppt_w"/>
                                          </p:val>
                                        </p:tav>
                                      </p:tavLst>
                                    </p:anim>
                                    <p:anim calcmode="lin" valueType="num">
                                      <p:cBhvr>
                                        <p:cTn id="20" dur="500" fill="hold"/>
                                        <p:tgtEl>
                                          <p:spTgt spid="2050"/>
                                        </p:tgtEl>
                                        <p:attrNameLst>
                                          <p:attrName>ppt_h</p:attrName>
                                        </p:attrNameLst>
                                      </p:cBhvr>
                                      <p:tavLst>
                                        <p:tav tm="0">
                                          <p:val>
                                            <p:fltVal val="0"/>
                                          </p:val>
                                        </p:tav>
                                        <p:tav tm="100000">
                                          <p:val>
                                            <p:strVal val="#ppt_h"/>
                                          </p:val>
                                        </p:tav>
                                      </p:tavLst>
                                    </p:anim>
                                    <p:animEffect transition="in" filter="fade">
                                      <p:cBhvr>
                                        <p:cTn id="21"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prototypical episode is composed of the following elements:</a:t>
            </a:r>
          </a:p>
        </p:txBody>
      </p:sp>
      <p:sp>
        <p:nvSpPr>
          <p:cNvPr id="3" name="Content Placeholder 2"/>
          <p:cNvSpPr>
            <a:spLocks noGrp="1"/>
          </p:cNvSpPr>
          <p:nvPr>
            <p:ph sz="quarter" idx="1"/>
          </p:nvPr>
        </p:nvSpPr>
        <p:spPr>
          <a:xfrm>
            <a:off x="914400" y="1371600"/>
            <a:ext cx="7772400" cy="4953000"/>
          </a:xfrm>
        </p:spPr>
        <p:txBody>
          <a:bodyPr>
            <a:normAutofit lnSpcReduction="10000"/>
          </a:bodyPr>
          <a:lstStyle/>
          <a:p>
            <a:r>
              <a:rPr lang="en-US" dirty="0"/>
              <a:t>Onset occurs typically due to sub acute conflict or stress</a:t>
            </a:r>
          </a:p>
          <a:p>
            <a:r>
              <a:rPr lang="en-US" dirty="0"/>
              <a:t>Behavior during the altered state consists of : </a:t>
            </a:r>
          </a:p>
          <a:p>
            <a:pPr marL="514350" indent="-514350">
              <a:buFont typeface="+mj-lt"/>
              <a:buAutoNum type="alphaUcPeriod"/>
            </a:pPr>
            <a:r>
              <a:rPr lang="en-US" dirty="0"/>
              <a:t>Dramatic, semi-purposeful movements, such as head bobbing, bodily shaking, or falling to the ground, accompanied by incoherent verbalizations, such as mumbling, moaning.</a:t>
            </a:r>
          </a:p>
          <a:p>
            <a:pPr marL="514350" indent="-514350">
              <a:buFont typeface="+mj-lt"/>
              <a:buAutoNum type="alphaUcPeriod"/>
            </a:pPr>
            <a:r>
              <a:rPr lang="en-US" dirty="0"/>
              <a:t>Aggressive or violent actions directed at self or at others, (typically considered by observers to be uncharacteristic of the subject’s usual behavior)</a:t>
            </a:r>
          </a:p>
          <a:p>
            <a:pPr marL="514350" indent="-514350">
              <a:buFont typeface="+mj-lt"/>
              <a:buAutoNum type="alphaUcPeriod"/>
            </a:pPr>
            <a:r>
              <a:rPr lang="en-US" dirty="0"/>
              <a:t>Specific gestures, comments or requests denoting the appearance of a known possessing personality.</a:t>
            </a:r>
          </a:p>
          <a:p>
            <a:pPr marL="0" lvl="0" indent="0" algn="r">
              <a:spcBef>
                <a:spcPct val="20000"/>
              </a:spcBef>
              <a:buClrTx/>
              <a:buSzTx/>
              <a:buNone/>
            </a:pPr>
            <a:r>
              <a:rPr lang="en-US" sz="1400" dirty="0" err="1">
                <a:solidFill>
                  <a:prstClr val="black"/>
                </a:solidFill>
                <a:latin typeface="Calibri"/>
              </a:rPr>
              <a:t>Sadock</a:t>
            </a:r>
            <a:r>
              <a:rPr lang="en-US" sz="1400" dirty="0">
                <a:solidFill>
                  <a:prstClr val="black"/>
                </a:solidFill>
                <a:latin typeface="Calibri"/>
              </a:rPr>
              <a:t> BJ, </a:t>
            </a:r>
            <a:r>
              <a:rPr lang="en-US" sz="1400" dirty="0" err="1">
                <a:solidFill>
                  <a:prstClr val="black"/>
                </a:solidFill>
                <a:latin typeface="Calibri"/>
              </a:rPr>
              <a:t>Sadock</a:t>
            </a:r>
            <a:r>
              <a:rPr lang="en-US" sz="1400" dirty="0">
                <a:solidFill>
                  <a:prstClr val="black"/>
                </a:solidFill>
                <a:latin typeface="Calibri"/>
              </a:rPr>
              <a:t> VA, Ruiz P, Synopsis of Psychiatry, eleventh Edition, </a:t>
            </a:r>
            <a:r>
              <a:rPr lang="en-US" sz="1400" dirty="0" err="1">
                <a:solidFill>
                  <a:prstClr val="black"/>
                </a:solidFill>
                <a:latin typeface="Calibri"/>
              </a:rPr>
              <a:t>Pg</a:t>
            </a:r>
            <a:r>
              <a:rPr lang="en-US" sz="1400" dirty="0">
                <a:solidFill>
                  <a:prstClr val="black"/>
                </a:solidFill>
                <a:latin typeface="Calibri"/>
              </a:rPr>
              <a:t> 145-150</a:t>
            </a:r>
          </a:p>
          <a:p>
            <a:pPr marL="0" indent="0">
              <a:buNone/>
            </a:pPr>
            <a:endParaRPr lang="en-US" sz="2800" dirty="0"/>
          </a:p>
        </p:txBody>
      </p:sp>
      <p:sp>
        <p:nvSpPr>
          <p:cNvPr id="4" name="Slide Number Placeholder 3"/>
          <p:cNvSpPr>
            <a:spLocks noGrp="1"/>
          </p:cNvSpPr>
          <p:nvPr>
            <p:ph type="sldNum" sz="quarter" idx="12"/>
          </p:nvPr>
        </p:nvSpPr>
        <p:spPr/>
        <p:txBody>
          <a:bodyPr/>
          <a:lstStyle/>
          <a:p>
            <a:fld id="{EF42D4F6-3501-4806-BB4D-063DA7781940}" type="slidenum">
              <a:rPr lang="en-US" smtClean="0"/>
              <a:t>43</a:t>
            </a:fld>
            <a:endParaRPr lang="en-US"/>
          </a:p>
        </p:txBody>
      </p:sp>
    </p:spTree>
    <p:extLst>
      <p:ext uri="{BB962C8B-B14F-4D97-AF65-F5344CB8AC3E}">
        <p14:creationId xmlns:p14="http://schemas.microsoft.com/office/powerpoint/2010/main" val="2317064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nodeType="clickEffect">
                                  <p:stCondLst>
                                    <p:cond delay="0"/>
                                  </p:stCondLst>
                                  <p:childTnLst>
                                    <p:animEffect transition="out" filter="fade">
                                      <p:cBhvr>
                                        <p:cTn id="11" dur="500" tmFilter="0, 0; .2, .5; .8, .5; 1, 0"/>
                                        <p:tgtEl>
                                          <p:spTgt spid="3">
                                            <p:txEl>
                                              <p:pRg st="3" end="3"/>
                                            </p:txEl>
                                          </p:spTgt>
                                        </p:tgtEl>
                                      </p:cBhvr>
                                    </p:animEffect>
                                    <p:animScale>
                                      <p:cBhvr>
                                        <p:cTn id="12" dur="250" autoRev="1" fill="hold"/>
                                        <p:tgtEl>
                                          <p:spTgt spid="3">
                                            <p:txEl>
                                              <p:pRg st="3" end="3"/>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nodeType="clickEffect">
                                  <p:stCondLst>
                                    <p:cond delay="0"/>
                                  </p:stCondLst>
                                  <p:childTnLst>
                                    <p:animEffect transition="out" filter="fade">
                                      <p:cBhvr>
                                        <p:cTn id="16" dur="500" tmFilter="0, 0; .2, .5; .8, .5; 1, 0"/>
                                        <p:tgtEl>
                                          <p:spTgt spid="3">
                                            <p:txEl>
                                              <p:pRg st="4" end="4"/>
                                            </p:txEl>
                                          </p:spTgt>
                                        </p:tgtEl>
                                      </p:cBhvr>
                                    </p:animEffect>
                                    <p:animScale>
                                      <p:cBhvr>
                                        <p:cTn id="1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914400" y="1447800"/>
            <a:ext cx="7772400" cy="4953000"/>
          </a:xfrm>
        </p:spPr>
        <p:txBody>
          <a:bodyPr>
            <a:normAutofit/>
          </a:bodyPr>
          <a:lstStyle/>
          <a:p>
            <a:r>
              <a:rPr lang="en-US" dirty="0"/>
              <a:t>This state is marked by the emergence of one or several secondary personalities distinct from that of the subject.</a:t>
            </a:r>
          </a:p>
          <a:p>
            <a:r>
              <a:rPr lang="en-US" dirty="0"/>
              <a:t>Possession by the secondary personality(</a:t>
            </a:r>
            <a:r>
              <a:rPr lang="en-US" dirty="0" err="1"/>
              <a:t>ies</a:t>
            </a:r>
            <a:r>
              <a:rPr lang="en-US" dirty="0"/>
              <a:t>) is episodic, resulting in alternation between the usual personality of the subject and the altered state.</a:t>
            </a:r>
          </a:p>
          <a:p>
            <a:endParaRPr lang="en-US" dirty="0"/>
          </a:p>
          <a:p>
            <a:endParaRPr lang="en-US" dirty="0"/>
          </a:p>
          <a:p>
            <a:pPr marL="0" indent="0">
              <a:buNone/>
            </a:pPr>
            <a:endParaRPr lang="en-US" dirty="0"/>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Synopsis of Psychiatry, eleventh Edition, </a:t>
            </a:r>
            <a:r>
              <a:rPr lang="en-US" sz="1200" dirty="0" err="1">
                <a:solidFill>
                  <a:prstClr val="black"/>
                </a:solidFill>
                <a:latin typeface="Calibri"/>
              </a:rPr>
              <a:t>Pg</a:t>
            </a:r>
            <a:r>
              <a:rPr lang="en-US" sz="1200" dirty="0">
                <a:solidFill>
                  <a:prstClr val="black"/>
                </a:solidFill>
                <a:latin typeface="Calibri"/>
              </a:rPr>
              <a:t> 145-150</a:t>
            </a:r>
          </a:p>
        </p:txBody>
      </p:sp>
      <p:sp>
        <p:nvSpPr>
          <p:cNvPr id="4" name="Slide Number Placeholder 3"/>
          <p:cNvSpPr>
            <a:spLocks noGrp="1"/>
          </p:cNvSpPr>
          <p:nvPr>
            <p:ph type="sldNum" sz="quarter" idx="12"/>
          </p:nvPr>
        </p:nvSpPr>
        <p:spPr/>
        <p:txBody>
          <a:bodyPr/>
          <a:lstStyle/>
          <a:p>
            <a:fld id="{EF42D4F6-3501-4806-BB4D-063DA7781940}" type="slidenum">
              <a:rPr lang="en-US" smtClean="0"/>
              <a:t>44</a:t>
            </a:fld>
            <a:endParaRPr lang="en-US"/>
          </a:p>
        </p:txBody>
      </p:sp>
    </p:spTree>
    <p:extLst>
      <p:ext uri="{BB962C8B-B14F-4D97-AF65-F5344CB8AC3E}">
        <p14:creationId xmlns:p14="http://schemas.microsoft.com/office/powerpoint/2010/main" val="32284548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838200" y="914400"/>
            <a:ext cx="3749040" cy="4572000"/>
          </a:xfrm>
        </p:spPr>
        <p:txBody>
          <a:bodyPr>
            <a:normAutofit/>
          </a:bodyPr>
          <a:lstStyle/>
          <a:p>
            <a:pPr marL="0" indent="0">
              <a:buNone/>
            </a:pPr>
            <a:r>
              <a:rPr lang="en-US" b="1" u="sng" dirty="0">
                <a:solidFill>
                  <a:srgbClr val="FF0000"/>
                </a:solidFill>
              </a:rPr>
              <a:t>Epidemiology</a:t>
            </a:r>
          </a:p>
          <a:p>
            <a:r>
              <a:rPr lang="en-US" dirty="0"/>
              <a:t>female-to-male ratio of approx. 3 to 1</a:t>
            </a:r>
          </a:p>
          <a:p>
            <a:r>
              <a:rPr lang="en-US" dirty="0"/>
              <a:t>Age of onset is usually between 15 and 35 years</a:t>
            </a:r>
          </a:p>
        </p:txBody>
      </p:sp>
      <p:sp>
        <p:nvSpPr>
          <p:cNvPr id="6" name="Content Placeholder 5"/>
          <p:cNvSpPr>
            <a:spLocks noGrp="1"/>
          </p:cNvSpPr>
          <p:nvPr>
            <p:ph sz="quarter" idx="2"/>
          </p:nvPr>
        </p:nvSpPr>
        <p:spPr>
          <a:xfrm>
            <a:off x="4800600" y="914400"/>
            <a:ext cx="3749040" cy="4800600"/>
          </a:xfrm>
        </p:spPr>
        <p:txBody>
          <a:bodyPr>
            <a:normAutofit/>
          </a:bodyPr>
          <a:lstStyle/>
          <a:p>
            <a:pPr marL="0" indent="0">
              <a:buNone/>
            </a:pPr>
            <a:r>
              <a:rPr lang="en-US" b="1" u="sng" dirty="0">
                <a:solidFill>
                  <a:srgbClr val="FF0000"/>
                </a:solidFill>
              </a:rPr>
              <a:t>Precipitants</a:t>
            </a:r>
          </a:p>
          <a:p>
            <a:r>
              <a:rPr lang="en-US" dirty="0"/>
              <a:t>marked social or family conflicts(marital conflict, abuse, and neglect)</a:t>
            </a:r>
          </a:p>
          <a:p>
            <a:r>
              <a:rPr lang="en-US" dirty="0"/>
              <a:t>stressful life transitions(forced marriage; widowhood, death of a family member; difficulty finding employment and financial difficulties)</a:t>
            </a:r>
            <a:endParaRPr lang="en-US" dirty="0">
              <a:solidFill>
                <a:srgbClr val="FF0000"/>
              </a:solidFill>
            </a:endParaRPr>
          </a:p>
        </p:txBody>
      </p:sp>
      <p:sp>
        <p:nvSpPr>
          <p:cNvPr id="7" name="TextBox 6"/>
          <p:cNvSpPr txBox="1"/>
          <p:nvPr/>
        </p:nvSpPr>
        <p:spPr>
          <a:xfrm>
            <a:off x="762000" y="6248400"/>
            <a:ext cx="8153400" cy="553998"/>
          </a:xfrm>
          <a:prstGeom prst="rect">
            <a:avLst/>
          </a:prstGeom>
          <a:noFill/>
        </p:spPr>
        <p:txBody>
          <a:bodyPr wrap="square" rtlCol="0">
            <a:spAutoFit/>
          </a:bodyPr>
          <a:lstStyle/>
          <a:p>
            <a:pPr lvl="0" algn="r">
              <a:spcBef>
                <a:spcPct val="20000"/>
              </a:spcBef>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Synopsis of Psychiatry, eleventh Edition, </a:t>
            </a:r>
            <a:r>
              <a:rPr lang="en-US" sz="1200" dirty="0" err="1">
                <a:solidFill>
                  <a:prstClr val="black"/>
                </a:solidFill>
                <a:latin typeface="Calibri"/>
              </a:rPr>
              <a:t>Pg</a:t>
            </a:r>
            <a:r>
              <a:rPr lang="en-US" sz="1200" dirty="0">
                <a:solidFill>
                  <a:prstClr val="black"/>
                </a:solidFill>
                <a:latin typeface="Calibri"/>
              </a:rPr>
              <a:t> 145-150</a:t>
            </a:r>
          </a:p>
          <a:p>
            <a:endParaRPr lang="en-US" dirty="0"/>
          </a:p>
        </p:txBody>
      </p:sp>
      <p:sp>
        <p:nvSpPr>
          <p:cNvPr id="2" name="Slide Number Placeholder 1"/>
          <p:cNvSpPr>
            <a:spLocks noGrp="1"/>
          </p:cNvSpPr>
          <p:nvPr>
            <p:ph type="sldNum" sz="quarter" idx="12"/>
          </p:nvPr>
        </p:nvSpPr>
        <p:spPr/>
        <p:txBody>
          <a:bodyPr/>
          <a:lstStyle/>
          <a:p>
            <a:fld id="{EF42D4F6-3501-4806-BB4D-063DA7781940}" type="slidenum">
              <a:rPr lang="en-US" smtClean="0"/>
              <a:t>45</a:t>
            </a:fld>
            <a:endParaRPr lang="en-US"/>
          </a:p>
        </p:txBody>
      </p:sp>
    </p:spTree>
    <p:extLst>
      <p:ext uri="{BB962C8B-B14F-4D97-AF65-F5344CB8AC3E}">
        <p14:creationId xmlns:p14="http://schemas.microsoft.com/office/powerpoint/2010/main" val="1055184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randombar(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randombar(horizontal)">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randombar(horizontal)">
                                      <p:cBhvr>
                                        <p:cTn id="27" dur="500"/>
                                        <p:tgtEl>
                                          <p:spTgt spid="6">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6">
                                            <p:txEl>
                                              <p:pRg st="2" end="2"/>
                                            </p:txEl>
                                          </p:spTgt>
                                        </p:tgtEl>
                                        <p:attrNameLst>
                                          <p:attrName>style.visibility</p:attrName>
                                        </p:attrNameLst>
                                      </p:cBhvr>
                                      <p:to>
                                        <p:strVal val="visible"/>
                                      </p:to>
                                    </p:set>
                                    <p:animEffect transition="in" filter="randombar(horizontal)">
                                      <p:cBhvr>
                                        <p:cTn id="3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5" name="Content Placeholder 4"/>
          <p:cNvSpPr>
            <a:spLocks noGrp="1"/>
          </p:cNvSpPr>
          <p:nvPr>
            <p:ph sz="quarter" idx="1"/>
          </p:nvPr>
        </p:nvSpPr>
        <p:spPr/>
        <p:txBody>
          <a:bodyPr>
            <a:normAutofit/>
          </a:bodyPr>
          <a:lstStyle/>
          <a:p>
            <a:r>
              <a:rPr lang="en-US" dirty="0"/>
              <a:t>careful exploration of underlying stress which precipitated the possession attack.</a:t>
            </a:r>
          </a:p>
          <a:p>
            <a:r>
              <a:rPr lang="en-US" dirty="0"/>
              <a:t>Antidepressants and anxiolytics are helpful in certain cases</a:t>
            </a:r>
          </a:p>
          <a:p>
            <a:endParaRPr lang="en-US" dirty="0"/>
          </a:p>
          <a:p>
            <a:endParaRPr lang="en-US" dirty="0"/>
          </a:p>
          <a:p>
            <a:endParaRPr lang="en-US" dirty="0"/>
          </a:p>
          <a:p>
            <a:endParaRPr lang="en-US" dirty="0"/>
          </a:p>
          <a:p>
            <a:endParaRPr lang="en-US" dirty="0"/>
          </a:p>
          <a:p>
            <a:endParaRPr lang="en-US" dirty="0"/>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Synopsis of Psychiatry, eleventh Edition, </a:t>
            </a:r>
            <a:r>
              <a:rPr lang="en-US" sz="1200" dirty="0" err="1">
                <a:solidFill>
                  <a:prstClr val="black"/>
                </a:solidFill>
                <a:latin typeface="Calibri"/>
              </a:rPr>
              <a:t>Pg</a:t>
            </a:r>
            <a:r>
              <a:rPr lang="en-US" sz="1200" dirty="0">
                <a:solidFill>
                  <a:prstClr val="black"/>
                </a:solidFill>
                <a:latin typeface="Calibri"/>
              </a:rPr>
              <a:t> 145-150</a:t>
            </a:r>
          </a:p>
          <a:p>
            <a:pPr marL="0" indent="0">
              <a:buNone/>
            </a:pPr>
            <a:endParaRPr lang="en-US" dirty="0"/>
          </a:p>
        </p:txBody>
      </p:sp>
      <p:sp>
        <p:nvSpPr>
          <p:cNvPr id="3" name="Slide Number Placeholder 2"/>
          <p:cNvSpPr>
            <a:spLocks noGrp="1"/>
          </p:cNvSpPr>
          <p:nvPr>
            <p:ph type="sldNum" sz="quarter" idx="12"/>
          </p:nvPr>
        </p:nvSpPr>
        <p:spPr/>
        <p:txBody>
          <a:bodyPr/>
          <a:lstStyle/>
          <a:p>
            <a:fld id="{EF42D4F6-3501-4806-BB4D-063DA7781940}" type="slidenum">
              <a:rPr lang="en-US" smtClean="0"/>
              <a:t>46</a:t>
            </a:fld>
            <a:endParaRPr lang="en-US"/>
          </a:p>
        </p:txBody>
      </p:sp>
    </p:spTree>
    <p:extLst>
      <p:ext uri="{BB962C8B-B14F-4D97-AF65-F5344CB8AC3E}">
        <p14:creationId xmlns:p14="http://schemas.microsoft.com/office/powerpoint/2010/main" val="35541205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Shenjing</a:t>
            </a:r>
            <a:r>
              <a:rPr lang="en-US" b="1" dirty="0"/>
              <a:t> </a:t>
            </a:r>
            <a:r>
              <a:rPr lang="en-US" b="1" dirty="0" err="1"/>
              <a:t>Shuairuo</a:t>
            </a:r>
            <a:endParaRPr lang="en-US" b="1" dirty="0"/>
          </a:p>
        </p:txBody>
      </p:sp>
      <p:sp>
        <p:nvSpPr>
          <p:cNvPr id="3" name="Content Placeholder 2"/>
          <p:cNvSpPr>
            <a:spLocks noGrp="1"/>
          </p:cNvSpPr>
          <p:nvPr>
            <p:ph sz="quarter" idx="1"/>
          </p:nvPr>
        </p:nvSpPr>
        <p:spPr/>
        <p:txBody>
          <a:bodyPr>
            <a:normAutofit lnSpcReduction="10000"/>
          </a:bodyPr>
          <a:lstStyle/>
          <a:p>
            <a:r>
              <a:rPr lang="en-US" dirty="0"/>
              <a:t>“weakness of the nervous system” in Mandarin Chinese</a:t>
            </a:r>
          </a:p>
          <a:p>
            <a:r>
              <a:rPr lang="en-US" dirty="0"/>
              <a:t>translation and cultural adaptation of the term “neurasthenia,”(Greek for “lack of nerve strength”)</a:t>
            </a:r>
          </a:p>
          <a:p>
            <a:r>
              <a:rPr lang="en-US" dirty="0"/>
              <a:t>a heterogeneous syndrome of lassitude, pain, poor concentration, headache, irritability, dizziness, insomnia, and over 50 other symptoms.</a:t>
            </a:r>
          </a:p>
          <a:p>
            <a:r>
              <a:rPr lang="en-US" dirty="0"/>
              <a:t>Seen in mainland China, Taiwan, Hong Kong, in Chinese migrant communities, and in Japan, where a similar syndrome is labeled </a:t>
            </a:r>
            <a:r>
              <a:rPr lang="en-US" dirty="0" err="1"/>
              <a:t>shinkei</a:t>
            </a:r>
            <a:r>
              <a:rPr lang="en-US" dirty="0"/>
              <a:t> </a:t>
            </a:r>
            <a:r>
              <a:rPr lang="en-US" dirty="0" err="1"/>
              <a:t>suijaku</a:t>
            </a:r>
            <a:r>
              <a:rPr lang="en-US" dirty="0"/>
              <a:t>. </a:t>
            </a:r>
          </a:p>
          <a:p>
            <a:endParaRPr lang="en-US" dirty="0"/>
          </a:p>
          <a:p>
            <a:pPr marL="0" lvl="0" indent="0" algn="r">
              <a:spcBef>
                <a:spcPct val="20000"/>
              </a:spcBef>
              <a:buClrTx/>
              <a:buSzTx/>
              <a:buNone/>
            </a:pPr>
            <a:r>
              <a:rPr lang="en-US" sz="1300" dirty="0" err="1">
                <a:solidFill>
                  <a:prstClr val="black"/>
                </a:solidFill>
                <a:latin typeface="Calibri"/>
              </a:rPr>
              <a:t>Sadock</a:t>
            </a:r>
            <a:r>
              <a:rPr lang="en-US" sz="1300" dirty="0">
                <a:solidFill>
                  <a:prstClr val="black"/>
                </a:solidFill>
                <a:latin typeface="Calibri"/>
              </a:rPr>
              <a:t> BJ, </a:t>
            </a:r>
            <a:r>
              <a:rPr lang="en-US" sz="1300" dirty="0" err="1">
                <a:solidFill>
                  <a:prstClr val="black"/>
                </a:solidFill>
                <a:latin typeface="Calibri"/>
              </a:rPr>
              <a:t>Sadock</a:t>
            </a:r>
            <a:r>
              <a:rPr lang="en-US" sz="1300" dirty="0">
                <a:solidFill>
                  <a:prstClr val="black"/>
                </a:solidFill>
                <a:latin typeface="Calibri"/>
              </a:rPr>
              <a:t> VA, Ruiz P, Synopsis of Psychiatry, eleventh Edition, </a:t>
            </a:r>
            <a:r>
              <a:rPr lang="en-US" sz="1300" dirty="0" err="1">
                <a:solidFill>
                  <a:prstClr val="black"/>
                </a:solidFill>
                <a:latin typeface="Calibri"/>
              </a:rPr>
              <a:t>Pg</a:t>
            </a:r>
            <a:r>
              <a:rPr lang="en-US" sz="1300" dirty="0">
                <a:solidFill>
                  <a:prstClr val="black"/>
                </a:solidFill>
                <a:latin typeface="Calibri"/>
              </a:rPr>
              <a:t> 145-150</a:t>
            </a:r>
          </a:p>
        </p:txBody>
      </p:sp>
      <p:sp>
        <p:nvSpPr>
          <p:cNvPr id="4" name="Slide Number Placeholder 3"/>
          <p:cNvSpPr>
            <a:spLocks noGrp="1"/>
          </p:cNvSpPr>
          <p:nvPr>
            <p:ph type="sldNum" sz="quarter" idx="12"/>
          </p:nvPr>
        </p:nvSpPr>
        <p:spPr/>
        <p:txBody>
          <a:bodyPr/>
          <a:lstStyle/>
          <a:p>
            <a:fld id="{EF42D4F6-3501-4806-BB4D-063DA7781940}" type="slidenum">
              <a:rPr lang="en-US" smtClean="0"/>
              <a:t>47</a:t>
            </a:fld>
            <a:endParaRPr lang="en-US"/>
          </a:p>
        </p:txBody>
      </p:sp>
    </p:spTree>
    <p:extLst>
      <p:ext uri="{BB962C8B-B14F-4D97-AF65-F5344CB8AC3E}">
        <p14:creationId xmlns:p14="http://schemas.microsoft.com/office/powerpoint/2010/main" val="11678360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Chinese Classification of Mental Disorders (CCMD-2-R)(revised)</a:t>
            </a:r>
          </a:p>
        </p:txBody>
      </p:sp>
      <p:sp>
        <p:nvSpPr>
          <p:cNvPr id="3" name="Content Placeholder 2"/>
          <p:cNvSpPr>
            <a:spLocks noGrp="1"/>
          </p:cNvSpPr>
          <p:nvPr>
            <p:ph sz="quarter" idx="1"/>
          </p:nvPr>
        </p:nvSpPr>
        <p:spPr>
          <a:xfrm>
            <a:off x="914400" y="1447800"/>
            <a:ext cx="7772400" cy="4953000"/>
          </a:xfrm>
        </p:spPr>
        <p:txBody>
          <a:bodyPr>
            <a:normAutofit fontScale="92500" lnSpcReduction="10000"/>
          </a:bodyPr>
          <a:lstStyle/>
          <a:p>
            <a:r>
              <a:rPr lang="en-US" dirty="0"/>
              <a:t>The CCMD-2-R diagnosis requires three symptoms out of 5 nonhierarchical symptom clusters:</a:t>
            </a:r>
          </a:p>
          <a:p>
            <a:pPr marL="514350" indent="-514350">
              <a:buFont typeface="+mj-lt"/>
              <a:buAutoNum type="arabicPeriod"/>
            </a:pPr>
            <a:r>
              <a:rPr lang="en-US" dirty="0"/>
              <a:t>Weakness symptoms</a:t>
            </a:r>
          </a:p>
          <a:p>
            <a:pPr marL="514350" indent="-514350">
              <a:buFont typeface="+mj-lt"/>
              <a:buAutoNum type="arabicPeriod"/>
            </a:pPr>
            <a:r>
              <a:rPr lang="en-US" dirty="0"/>
              <a:t>Emotional symptoms</a:t>
            </a:r>
          </a:p>
          <a:p>
            <a:pPr marL="514350" indent="-514350">
              <a:buFont typeface="+mj-lt"/>
              <a:buAutoNum type="arabicPeriod"/>
            </a:pPr>
            <a:r>
              <a:rPr lang="en-US" dirty="0"/>
              <a:t>Excitement symptoms</a:t>
            </a:r>
          </a:p>
          <a:p>
            <a:pPr marL="514350" indent="-514350">
              <a:buFont typeface="+mj-lt"/>
              <a:buAutoNum type="arabicPeriod"/>
            </a:pPr>
            <a:r>
              <a:rPr lang="en-US" dirty="0"/>
              <a:t>nervous symptoms</a:t>
            </a:r>
          </a:p>
          <a:p>
            <a:pPr marL="514350" indent="-514350">
              <a:buFont typeface="+mj-lt"/>
              <a:buAutoNum type="arabicPeriod"/>
            </a:pPr>
            <a:r>
              <a:rPr lang="en-US" dirty="0"/>
              <a:t>sleep disturbances.</a:t>
            </a:r>
          </a:p>
          <a:p>
            <a:r>
              <a:rPr lang="en-US" dirty="0"/>
              <a:t>Like other neurotic disorders in the Chinese manual, the condition must last at least 3 months, and should</a:t>
            </a:r>
          </a:p>
          <a:p>
            <a:pPr marL="514350" indent="-514350">
              <a:buFont typeface="+mj-lt"/>
              <a:buAutoNum type="arabicParenR"/>
            </a:pPr>
            <a:r>
              <a:rPr lang="en-US" dirty="0"/>
              <a:t>lower the efficiency of work, study, or social function</a:t>
            </a:r>
          </a:p>
          <a:p>
            <a:pPr marL="514350" indent="-514350">
              <a:buFont typeface="+mj-lt"/>
              <a:buAutoNum type="arabicParenR"/>
            </a:pPr>
            <a:r>
              <a:rPr lang="en-US" dirty="0"/>
              <a:t>cause mental distress</a:t>
            </a:r>
          </a:p>
          <a:p>
            <a:pPr marL="514350" indent="-514350">
              <a:buFont typeface="+mj-lt"/>
              <a:buAutoNum type="arabicParenR"/>
            </a:pPr>
            <a:r>
              <a:rPr lang="en-US" dirty="0"/>
              <a:t>precipitate treatment seeking</a:t>
            </a:r>
          </a:p>
          <a:p>
            <a:pPr marL="0" lvl="0" indent="0" algn="r">
              <a:spcBef>
                <a:spcPct val="20000"/>
              </a:spcBef>
              <a:buClrTx/>
              <a:buSzTx/>
              <a:buNone/>
            </a:pPr>
            <a:r>
              <a:rPr lang="en-US" sz="1300" dirty="0" err="1">
                <a:solidFill>
                  <a:prstClr val="black"/>
                </a:solidFill>
                <a:latin typeface="Calibri"/>
              </a:rPr>
              <a:t>Sadock</a:t>
            </a:r>
            <a:r>
              <a:rPr lang="en-US" sz="1300" dirty="0">
                <a:solidFill>
                  <a:prstClr val="black"/>
                </a:solidFill>
                <a:latin typeface="Calibri"/>
              </a:rPr>
              <a:t> BJ, </a:t>
            </a:r>
            <a:r>
              <a:rPr lang="en-US" sz="1300" dirty="0" err="1">
                <a:solidFill>
                  <a:prstClr val="black"/>
                </a:solidFill>
                <a:latin typeface="Calibri"/>
              </a:rPr>
              <a:t>Sadock</a:t>
            </a:r>
            <a:r>
              <a:rPr lang="en-US" sz="1300" dirty="0">
                <a:solidFill>
                  <a:prstClr val="black"/>
                </a:solidFill>
                <a:latin typeface="Calibri"/>
              </a:rPr>
              <a:t> VA, Ruiz P, Synopsis of Psychiatry, eleventh Edition, </a:t>
            </a:r>
            <a:r>
              <a:rPr lang="en-US" sz="1300" dirty="0" err="1">
                <a:solidFill>
                  <a:prstClr val="black"/>
                </a:solidFill>
                <a:latin typeface="Calibri"/>
              </a:rPr>
              <a:t>Pg</a:t>
            </a:r>
            <a:r>
              <a:rPr lang="en-US" sz="1300" dirty="0">
                <a:solidFill>
                  <a:prstClr val="black"/>
                </a:solidFill>
                <a:latin typeface="Calibri"/>
              </a:rPr>
              <a:t> 145-150</a:t>
            </a:r>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48</a:t>
            </a:fld>
            <a:endParaRPr lang="en-US"/>
          </a:p>
        </p:txBody>
      </p:sp>
    </p:spTree>
    <p:extLst>
      <p:ext uri="{BB962C8B-B14F-4D97-AF65-F5344CB8AC3E}">
        <p14:creationId xmlns:p14="http://schemas.microsoft.com/office/powerpoint/2010/main" val="27281594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a:t>
            </a:r>
          </a:p>
        </p:txBody>
      </p:sp>
      <p:sp>
        <p:nvSpPr>
          <p:cNvPr id="3" name="Content Placeholder 2"/>
          <p:cNvSpPr>
            <a:spLocks noGrp="1"/>
          </p:cNvSpPr>
          <p:nvPr>
            <p:ph sz="quarter" idx="1"/>
          </p:nvPr>
        </p:nvSpPr>
        <p:spPr/>
        <p:txBody>
          <a:bodyPr>
            <a:normAutofit fontScale="92500"/>
          </a:bodyPr>
          <a:lstStyle/>
          <a:p>
            <a:r>
              <a:rPr lang="en-US" dirty="0"/>
              <a:t>Insomnia</a:t>
            </a:r>
          </a:p>
          <a:p>
            <a:r>
              <a:rPr lang="en-US" dirty="0"/>
              <a:t>affective </a:t>
            </a:r>
            <a:r>
              <a:rPr lang="en-US" dirty="0" err="1"/>
              <a:t>dysphoria</a:t>
            </a:r>
            <a:endParaRPr lang="en-US" dirty="0"/>
          </a:p>
          <a:p>
            <a:r>
              <a:rPr lang="en-US" dirty="0"/>
              <a:t>Headache</a:t>
            </a:r>
          </a:p>
          <a:p>
            <a:r>
              <a:rPr lang="en-US" dirty="0"/>
              <a:t>bodily pains and distortions (e.g., “swelling” of the head),</a:t>
            </a:r>
          </a:p>
          <a:p>
            <a:r>
              <a:rPr lang="en-US" dirty="0"/>
              <a:t>Dizziness</a:t>
            </a:r>
          </a:p>
          <a:p>
            <a:r>
              <a:rPr lang="en-US" dirty="0"/>
              <a:t>difficulty concentrating</a:t>
            </a:r>
          </a:p>
          <a:p>
            <a:r>
              <a:rPr lang="en-US" dirty="0"/>
              <a:t>tension and anxiety</a:t>
            </a:r>
          </a:p>
          <a:p>
            <a:r>
              <a:rPr lang="en-US" dirty="0"/>
              <a:t>Worry</a:t>
            </a:r>
          </a:p>
          <a:p>
            <a:r>
              <a:rPr lang="en-US" dirty="0"/>
              <a:t>Fatigue</a:t>
            </a:r>
          </a:p>
        </p:txBody>
      </p:sp>
      <p:sp>
        <p:nvSpPr>
          <p:cNvPr id="4" name="Content Placeholder 3"/>
          <p:cNvSpPr>
            <a:spLocks noGrp="1"/>
          </p:cNvSpPr>
          <p:nvPr>
            <p:ph sz="quarter" idx="2"/>
          </p:nvPr>
        </p:nvSpPr>
        <p:spPr/>
        <p:txBody>
          <a:bodyPr>
            <a:normAutofit fontScale="92500"/>
          </a:bodyPr>
          <a:lstStyle/>
          <a:p>
            <a:r>
              <a:rPr lang="en-US" dirty="0"/>
              <a:t>Weakness</a:t>
            </a:r>
          </a:p>
          <a:p>
            <a:r>
              <a:rPr lang="en-US" dirty="0"/>
              <a:t>gastrointestinal problems</a:t>
            </a:r>
          </a:p>
          <a:p>
            <a:r>
              <a:rPr lang="en-US" dirty="0"/>
              <a:t>“troubled vexation” (fan </a:t>
            </a:r>
            <a:r>
              <a:rPr lang="en-US" dirty="0" err="1"/>
              <a:t>nao</a:t>
            </a:r>
            <a:r>
              <a:rPr lang="en-US" dirty="0"/>
              <a:t>). It is a form of irritability mixed with worry and distress over “conflicting thoughts and unfulfilled desires,” that may be partially concealed for the sake of preserving social harmony. </a:t>
            </a:r>
          </a:p>
          <a:p>
            <a:endParaRPr lang="en-US" dirty="0"/>
          </a:p>
        </p:txBody>
      </p:sp>
      <p:sp>
        <p:nvSpPr>
          <p:cNvPr id="5" name="TextBox 4"/>
          <p:cNvSpPr txBox="1"/>
          <p:nvPr/>
        </p:nvSpPr>
        <p:spPr>
          <a:xfrm>
            <a:off x="1371600" y="6324600"/>
            <a:ext cx="7543800" cy="553998"/>
          </a:xfrm>
          <a:prstGeom prst="rect">
            <a:avLst/>
          </a:prstGeom>
          <a:noFill/>
        </p:spPr>
        <p:txBody>
          <a:bodyPr wrap="square" rtlCol="0">
            <a:spAutoFit/>
          </a:bodyPr>
          <a:lstStyle/>
          <a:p>
            <a:pPr lvl="0" algn="r">
              <a:spcBef>
                <a:spcPct val="20000"/>
              </a:spcBef>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Synopsis of Psychiatry, eleventh Edition, </a:t>
            </a:r>
            <a:r>
              <a:rPr lang="en-US" sz="1200" dirty="0" err="1">
                <a:solidFill>
                  <a:prstClr val="black"/>
                </a:solidFill>
                <a:latin typeface="Calibri"/>
              </a:rPr>
              <a:t>Pg</a:t>
            </a:r>
            <a:r>
              <a:rPr lang="en-US" sz="1200" dirty="0">
                <a:solidFill>
                  <a:prstClr val="black"/>
                </a:solidFill>
                <a:latin typeface="Calibri"/>
              </a:rPr>
              <a:t> 145-150</a:t>
            </a:r>
          </a:p>
          <a:p>
            <a:endParaRPr lang="en-US" dirty="0"/>
          </a:p>
        </p:txBody>
      </p:sp>
      <p:sp>
        <p:nvSpPr>
          <p:cNvPr id="6" name="Slide Number Placeholder 5"/>
          <p:cNvSpPr>
            <a:spLocks noGrp="1"/>
          </p:cNvSpPr>
          <p:nvPr>
            <p:ph type="sldNum" sz="quarter" idx="12"/>
          </p:nvPr>
        </p:nvSpPr>
        <p:spPr/>
        <p:txBody>
          <a:bodyPr/>
          <a:lstStyle/>
          <a:p>
            <a:fld id="{EF42D4F6-3501-4806-BB4D-063DA7781940}" type="slidenum">
              <a:rPr lang="en-US" smtClean="0"/>
              <a:t>49</a:t>
            </a:fld>
            <a:endParaRPr lang="en-US"/>
          </a:p>
        </p:txBody>
      </p:sp>
    </p:spTree>
    <p:extLst>
      <p:ext uri="{BB962C8B-B14F-4D97-AF65-F5344CB8AC3E}">
        <p14:creationId xmlns:p14="http://schemas.microsoft.com/office/powerpoint/2010/main" val="1041959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randombar(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4">
                                            <p:txEl>
                                              <p:pRg st="0" end="0"/>
                                            </p:txEl>
                                          </p:spTgt>
                                        </p:tgtEl>
                                        <p:attrNameLst>
                                          <p:attrName>style.visibility</p:attrName>
                                        </p:attrNameLst>
                                      </p:cBhvr>
                                      <p:to>
                                        <p:strVal val="visible"/>
                                      </p:to>
                                    </p:set>
                                    <p:animEffect transition="in" filter="randombar(horizontal)">
                                      <p:cBhvr>
                                        <p:cTn id="52" dur="500"/>
                                        <p:tgtEl>
                                          <p:spTgt spid="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4">
                                            <p:txEl>
                                              <p:pRg st="1" end="1"/>
                                            </p:txEl>
                                          </p:spTgt>
                                        </p:tgtEl>
                                        <p:attrNameLst>
                                          <p:attrName>style.visibility</p:attrName>
                                        </p:attrNameLst>
                                      </p:cBhvr>
                                      <p:to>
                                        <p:strVal val="visible"/>
                                      </p:to>
                                    </p:set>
                                    <p:animEffect transition="in" filter="randombar(horizontal)">
                                      <p:cBhvr>
                                        <p:cTn id="57" dur="500"/>
                                        <p:tgtEl>
                                          <p:spTgt spid="4">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4" presetClass="entr" presetSubtype="10" fill="hold" grpId="0" nodeType="clickEffect">
                                  <p:stCondLst>
                                    <p:cond delay="0"/>
                                  </p:stCondLst>
                                  <p:childTnLst>
                                    <p:set>
                                      <p:cBhvr>
                                        <p:cTn id="61" dur="1" fill="hold">
                                          <p:stCondLst>
                                            <p:cond delay="0"/>
                                          </p:stCondLst>
                                        </p:cTn>
                                        <p:tgtEl>
                                          <p:spTgt spid="4">
                                            <p:txEl>
                                              <p:pRg st="2" end="2"/>
                                            </p:txEl>
                                          </p:spTgt>
                                        </p:tgtEl>
                                        <p:attrNameLst>
                                          <p:attrName>style.visibility</p:attrName>
                                        </p:attrNameLst>
                                      </p:cBhvr>
                                      <p:to>
                                        <p:strVal val="visible"/>
                                      </p:to>
                                    </p:set>
                                    <p:animEffect transition="in" filter="randombar(horizontal)">
                                      <p:cBhvr>
                                        <p:cTn id="6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Transcultural psychiatry</a:t>
            </a:r>
          </a:p>
        </p:txBody>
      </p:sp>
      <p:sp>
        <p:nvSpPr>
          <p:cNvPr id="3" name="Content Placeholder 2"/>
          <p:cNvSpPr>
            <a:spLocks noGrp="1"/>
          </p:cNvSpPr>
          <p:nvPr>
            <p:ph sz="quarter" idx="1"/>
          </p:nvPr>
        </p:nvSpPr>
        <p:spPr/>
        <p:txBody>
          <a:bodyPr>
            <a:normAutofit/>
          </a:bodyPr>
          <a:lstStyle/>
          <a:p>
            <a:r>
              <a:rPr lang="en-US" dirty="0"/>
              <a:t>Cross cultural psychiatry or transcultural psychiatry is a branch of psychiatry concerned with the cultural context of mental disorders and the challenges of addressing ethnic diversity in psychiatric services.</a:t>
            </a:r>
          </a:p>
          <a:p>
            <a:endParaRPr lang="en-US" dirty="0"/>
          </a:p>
          <a:p>
            <a:endParaRPr lang="en-US" dirty="0"/>
          </a:p>
          <a:p>
            <a:endParaRPr lang="en-US" dirty="0"/>
          </a:p>
          <a:p>
            <a:endParaRPr lang="en-US" dirty="0"/>
          </a:p>
          <a:p>
            <a:endParaRPr lang="en-US" dirty="0"/>
          </a:p>
          <a:p>
            <a:pPr marL="0" lvl="0" indent="0" algn="r">
              <a:buClr>
                <a:srgbClr val="D34817"/>
              </a:buClr>
              <a:buNone/>
            </a:pPr>
            <a:r>
              <a:rPr lang="en-US" sz="1200" dirty="0" err="1">
                <a:solidFill>
                  <a:prstClr val="black"/>
                </a:solidFill>
              </a:rPr>
              <a:t>Vyas</a:t>
            </a:r>
            <a:r>
              <a:rPr lang="en-US" sz="1200" dirty="0">
                <a:solidFill>
                  <a:prstClr val="black"/>
                </a:solidFill>
              </a:rPr>
              <a:t> JN, </a:t>
            </a:r>
            <a:r>
              <a:rPr lang="en-US" sz="1200" dirty="0" err="1">
                <a:solidFill>
                  <a:prstClr val="black"/>
                </a:solidFill>
              </a:rPr>
              <a:t>Ghimire</a:t>
            </a:r>
            <a:r>
              <a:rPr lang="en-US" sz="1200" dirty="0">
                <a:solidFill>
                  <a:prstClr val="black"/>
                </a:solidFill>
              </a:rPr>
              <a:t> SR, Textbook of Postgraduate Psychiatry, 3</a:t>
            </a:r>
            <a:r>
              <a:rPr lang="en-US" sz="1200" baseline="30000" dirty="0">
                <a:solidFill>
                  <a:prstClr val="black"/>
                </a:solidFill>
              </a:rPr>
              <a:t>rd</a:t>
            </a:r>
            <a:r>
              <a:rPr lang="en-US" sz="1200" dirty="0">
                <a:solidFill>
                  <a:prstClr val="black"/>
                </a:solidFill>
              </a:rPr>
              <a:t> edition, Volume 2, Pg-1808</a:t>
            </a:r>
          </a:p>
        </p:txBody>
      </p:sp>
      <p:sp>
        <p:nvSpPr>
          <p:cNvPr id="4" name="Slide Number Placeholder 3"/>
          <p:cNvSpPr>
            <a:spLocks noGrp="1"/>
          </p:cNvSpPr>
          <p:nvPr>
            <p:ph type="sldNum" sz="quarter" idx="12"/>
          </p:nvPr>
        </p:nvSpPr>
        <p:spPr/>
        <p:txBody>
          <a:bodyPr/>
          <a:lstStyle/>
          <a:p>
            <a:fld id="{EF42D4F6-3501-4806-BB4D-063DA7781940}" type="slidenum">
              <a:rPr lang="en-US" smtClean="0"/>
              <a:t>5</a:t>
            </a:fld>
            <a:endParaRPr lang="en-US"/>
          </a:p>
        </p:txBody>
      </p:sp>
    </p:spTree>
    <p:extLst>
      <p:ext uri="{BB962C8B-B14F-4D97-AF65-F5344CB8AC3E}">
        <p14:creationId xmlns:p14="http://schemas.microsoft.com/office/powerpoint/2010/main" val="15140431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457200"/>
            <a:ext cx="3749040" cy="5562600"/>
          </a:xfrm>
        </p:spPr>
        <p:txBody>
          <a:bodyPr>
            <a:normAutofit fontScale="92500"/>
          </a:bodyPr>
          <a:lstStyle/>
          <a:p>
            <a:pPr marL="0" indent="0">
              <a:buNone/>
            </a:pPr>
            <a:r>
              <a:rPr lang="en-US" b="1" dirty="0">
                <a:solidFill>
                  <a:srgbClr val="FF0000"/>
                </a:solidFill>
              </a:rPr>
              <a:t>Precipitants:</a:t>
            </a:r>
          </a:p>
          <a:p>
            <a:r>
              <a:rPr lang="en-US" dirty="0"/>
              <a:t>work-related stressors(unwelcome work assignments, job postings that caused family separations, harsh criticism at work, excessive workloads, monotonous tasks)</a:t>
            </a:r>
          </a:p>
          <a:p>
            <a:r>
              <a:rPr lang="en-US" dirty="0"/>
              <a:t>interpersonal and family-related stressors included romantic disappointments, marital conflict, and the death of a spouse or other relative.</a:t>
            </a:r>
          </a:p>
        </p:txBody>
      </p:sp>
      <p:sp>
        <p:nvSpPr>
          <p:cNvPr id="4" name="Content Placeholder 3"/>
          <p:cNvSpPr>
            <a:spLocks noGrp="1"/>
          </p:cNvSpPr>
          <p:nvPr>
            <p:ph sz="quarter" idx="2"/>
          </p:nvPr>
        </p:nvSpPr>
        <p:spPr>
          <a:xfrm>
            <a:off x="4933950" y="457200"/>
            <a:ext cx="3749040" cy="5562600"/>
          </a:xfrm>
        </p:spPr>
        <p:txBody>
          <a:bodyPr>
            <a:normAutofit fontScale="92500"/>
          </a:bodyPr>
          <a:lstStyle/>
          <a:p>
            <a:pPr marL="0" indent="0">
              <a:buNone/>
            </a:pPr>
            <a:r>
              <a:rPr lang="en-US" b="1" dirty="0">
                <a:solidFill>
                  <a:srgbClr val="FF0000"/>
                </a:solidFill>
              </a:rPr>
              <a:t>Treatment:</a:t>
            </a:r>
          </a:p>
          <a:p>
            <a:r>
              <a:rPr lang="en-US" dirty="0"/>
              <a:t>traditional Chinese medicines</a:t>
            </a:r>
          </a:p>
          <a:p>
            <a:r>
              <a:rPr lang="en-US" dirty="0" err="1"/>
              <a:t>Polypharmacy</a:t>
            </a:r>
            <a:r>
              <a:rPr lang="en-US" dirty="0"/>
              <a:t> was common, combining sedatives, traditional herbs, antianxiety agents, vitamins, and other tonics</a:t>
            </a:r>
          </a:p>
        </p:txBody>
      </p:sp>
      <p:sp>
        <p:nvSpPr>
          <p:cNvPr id="2" name="TextBox 1"/>
          <p:cNvSpPr txBox="1"/>
          <p:nvPr/>
        </p:nvSpPr>
        <p:spPr>
          <a:xfrm>
            <a:off x="1371600" y="6248400"/>
            <a:ext cx="7467600" cy="553998"/>
          </a:xfrm>
          <a:prstGeom prst="rect">
            <a:avLst/>
          </a:prstGeom>
          <a:noFill/>
        </p:spPr>
        <p:txBody>
          <a:bodyPr wrap="square" rtlCol="0">
            <a:spAutoFit/>
          </a:bodyPr>
          <a:lstStyle/>
          <a:p>
            <a:pPr lvl="0" algn="r">
              <a:spcBef>
                <a:spcPct val="20000"/>
              </a:spcBef>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Synopsis of Psychiatry, eleventh Edition, </a:t>
            </a:r>
            <a:r>
              <a:rPr lang="en-US" sz="1200" dirty="0" err="1">
                <a:solidFill>
                  <a:prstClr val="black"/>
                </a:solidFill>
                <a:latin typeface="Calibri"/>
              </a:rPr>
              <a:t>Pg</a:t>
            </a:r>
            <a:r>
              <a:rPr lang="en-US" sz="1200" dirty="0">
                <a:solidFill>
                  <a:prstClr val="black"/>
                </a:solidFill>
                <a:latin typeface="Calibri"/>
              </a:rPr>
              <a:t> 145-150</a:t>
            </a:r>
          </a:p>
          <a:p>
            <a:endParaRPr lang="en-US" dirty="0"/>
          </a:p>
        </p:txBody>
      </p:sp>
      <p:sp>
        <p:nvSpPr>
          <p:cNvPr id="5" name="Slide Number Placeholder 4"/>
          <p:cNvSpPr>
            <a:spLocks noGrp="1"/>
          </p:cNvSpPr>
          <p:nvPr>
            <p:ph type="sldNum" sz="quarter" idx="12"/>
          </p:nvPr>
        </p:nvSpPr>
        <p:spPr/>
        <p:txBody>
          <a:bodyPr/>
          <a:lstStyle/>
          <a:p>
            <a:fld id="{EF42D4F6-3501-4806-BB4D-063DA7781940}" type="slidenum">
              <a:rPr lang="en-US" smtClean="0"/>
              <a:t>50</a:t>
            </a:fld>
            <a:endParaRPr lang="en-US"/>
          </a:p>
        </p:txBody>
      </p:sp>
    </p:spTree>
    <p:extLst>
      <p:ext uri="{BB962C8B-B14F-4D97-AF65-F5344CB8AC3E}">
        <p14:creationId xmlns:p14="http://schemas.microsoft.com/office/powerpoint/2010/main" val="3582444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 calcmode="lin" valueType="num">
                                      <p:cBhvr additive="base">
                                        <p:cTn id="2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 calcmode="lin" valueType="num">
                                      <p:cBhvr additive="base">
                                        <p:cTn id="2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 calcmode="lin" valueType="num">
                                      <p:cBhvr additive="base">
                                        <p:cTn id="3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ppt_x"/>
                                          </p:val>
                                        </p:tav>
                                        <p:tav tm="100000">
                                          <p:val>
                                            <p:strVal val="#ppt_x"/>
                                          </p:val>
                                        </p:tav>
                                      </p:tavLst>
                                    </p:anim>
                                    <p:anim calcmode="lin" valueType="num">
                                      <p:cBhvr additive="base">
                                        <p:cTn id="40" dur="500" fill="hold"/>
                                        <p:tgtEl>
                                          <p:spTgt spid="2"/>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ppt_x"/>
                                          </p:val>
                                        </p:tav>
                                        <p:tav tm="100000">
                                          <p:val>
                                            <p:strVal val="#ppt_x"/>
                                          </p:val>
                                        </p:tav>
                                      </p:tavLst>
                                    </p:anim>
                                    <p:anim calcmode="lin" valueType="num">
                                      <p:cBhvr additive="base">
                                        <p:cTn id="4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2" grpId="0"/>
      <p:bldP spid="5"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Dhat</a:t>
            </a:r>
            <a:r>
              <a:rPr lang="en-US" b="1" dirty="0"/>
              <a:t> Syndrome</a:t>
            </a:r>
          </a:p>
        </p:txBody>
      </p:sp>
      <p:sp>
        <p:nvSpPr>
          <p:cNvPr id="3" name="Content Placeholder 2"/>
          <p:cNvSpPr>
            <a:spLocks noGrp="1"/>
          </p:cNvSpPr>
          <p:nvPr>
            <p:ph sz="quarter" idx="1"/>
          </p:nvPr>
        </p:nvSpPr>
        <p:spPr/>
        <p:txBody>
          <a:bodyPr>
            <a:normAutofit lnSpcReduction="10000"/>
          </a:bodyPr>
          <a:lstStyle/>
          <a:p>
            <a:r>
              <a:rPr lang="en-US" dirty="0"/>
              <a:t>It is characterized by nocturnal emission of semen leading to severe anxiety often associated with sexual impotence.</a:t>
            </a:r>
          </a:p>
          <a:p>
            <a:r>
              <a:rPr lang="en-US" dirty="0"/>
              <a:t>‘</a:t>
            </a:r>
            <a:r>
              <a:rPr lang="en-US" dirty="0" err="1"/>
              <a:t>Dhatu</a:t>
            </a:r>
            <a:r>
              <a:rPr lang="en-US" dirty="0"/>
              <a:t>’ (meaning precious fluid).</a:t>
            </a:r>
          </a:p>
          <a:p>
            <a:r>
              <a:rPr lang="en-US" dirty="0" err="1"/>
              <a:t>Dhatus</a:t>
            </a:r>
            <a:r>
              <a:rPr lang="en-US" dirty="0"/>
              <a:t> in </a:t>
            </a:r>
            <a:r>
              <a:rPr lang="en-US" dirty="0" err="1"/>
              <a:t>sanskrit</a:t>
            </a:r>
            <a:r>
              <a:rPr lang="en-US" dirty="0"/>
              <a:t> means elixir of body and is considered to be the most precious elixir.</a:t>
            </a:r>
          </a:p>
          <a:p>
            <a:r>
              <a:rPr lang="en-US" dirty="0"/>
              <a:t>This gives rise to belief that loss of excessive semen in any form e.g. masturbation, nocturnal emissions etc. is harmful. On the other hand its preservation will lead to health and longevity.</a:t>
            </a:r>
          </a:p>
          <a:p>
            <a:endParaRPr lang="en-US" dirty="0"/>
          </a:p>
          <a:p>
            <a:pPr marL="0" lvl="0" indent="0" algn="r">
              <a:buClr>
                <a:srgbClr val="D34817"/>
              </a:buClr>
              <a:buNone/>
            </a:pPr>
            <a:r>
              <a:rPr lang="en-US" sz="1100" dirty="0">
                <a:solidFill>
                  <a:prstClr val="black"/>
                </a:solidFill>
              </a:rPr>
              <a:t>Vishal </a:t>
            </a:r>
            <a:r>
              <a:rPr lang="en-US" sz="1100" dirty="0" err="1">
                <a:solidFill>
                  <a:prstClr val="black"/>
                </a:solidFill>
              </a:rPr>
              <a:t>Chhabra</a:t>
            </a:r>
            <a:r>
              <a:rPr lang="en-US" sz="1100" dirty="0">
                <a:solidFill>
                  <a:prstClr val="black"/>
                </a:solidFill>
              </a:rPr>
              <a:t>, M.S. Bhatia, Ravi Gupta,</a:t>
            </a:r>
            <a:r>
              <a:rPr lang="pl-PL" sz="1100" dirty="0">
                <a:solidFill>
                  <a:prstClr val="black"/>
                </a:solidFill>
              </a:rPr>
              <a:t> Delhi Psychiatry Journal 2008; 11:(1) © Delhi Psychiatric Society</a:t>
            </a:r>
            <a:endParaRPr lang="en-US" sz="1100" dirty="0">
              <a:solidFill>
                <a:prstClr val="black"/>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51</a:t>
            </a:fld>
            <a:endParaRPr lang="en-US"/>
          </a:p>
        </p:txBody>
      </p:sp>
    </p:spTree>
    <p:extLst>
      <p:ext uri="{BB962C8B-B14F-4D97-AF65-F5344CB8AC3E}">
        <p14:creationId xmlns:p14="http://schemas.microsoft.com/office/powerpoint/2010/main" val="18927774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names:</a:t>
            </a:r>
          </a:p>
        </p:txBody>
      </p:sp>
      <p:sp>
        <p:nvSpPr>
          <p:cNvPr id="3" name="Content Placeholder 2"/>
          <p:cNvSpPr>
            <a:spLocks noGrp="1"/>
          </p:cNvSpPr>
          <p:nvPr>
            <p:ph sz="quarter" idx="1"/>
          </p:nvPr>
        </p:nvSpPr>
        <p:spPr/>
        <p:txBody>
          <a:bodyPr/>
          <a:lstStyle/>
          <a:p>
            <a:r>
              <a:rPr lang="en-US" dirty="0"/>
              <a:t>Sri Lanka (</a:t>
            </a:r>
            <a:r>
              <a:rPr lang="en-US" dirty="0" err="1"/>
              <a:t>Sukra</a:t>
            </a:r>
            <a:r>
              <a:rPr lang="en-US" dirty="0"/>
              <a:t> </a:t>
            </a:r>
            <a:r>
              <a:rPr lang="en-US" dirty="0" err="1"/>
              <a:t>Prameha</a:t>
            </a:r>
            <a:r>
              <a:rPr lang="en-US" dirty="0"/>
              <a:t>)</a:t>
            </a:r>
          </a:p>
          <a:p>
            <a:r>
              <a:rPr lang="en-US" dirty="0"/>
              <a:t>China (</a:t>
            </a:r>
            <a:r>
              <a:rPr lang="en-US" dirty="0" err="1"/>
              <a:t>Sen-k’uri</a:t>
            </a:r>
            <a:r>
              <a:rPr lang="en-US" dirty="0"/>
              <a:t>)</a:t>
            </a:r>
          </a:p>
          <a:p>
            <a:r>
              <a:rPr lang="en-US" dirty="0"/>
              <a:t>South East Asia (</a:t>
            </a:r>
            <a:r>
              <a:rPr lang="en-US" dirty="0" err="1"/>
              <a:t>Jiryan</a:t>
            </a:r>
            <a:r>
              <a:rPr lang="en-US" dirty="0"/>
              <a:t>)</a:t>
            </a:r>
          </a:p>
          <a:p>
            <a:endParaRPr lang="en-US" dirty="0"/>
          </a:p>
          <a:p>
            <a:endParaRPr lang="en-US" dirty="0"/>
          </a:p>
          <a:p>
            <a:endParaRPr lang="en-US" dirty="0"/>
          </a:p>
          <a:p>
            <a:endParaRPr lang="en-US" dirty="0"/>
          </a:p>
          <a:p>
            <a:endParaRPr lang="en-US" dirty="0"/>
          </a:p>
          <a:p>
            <a:endParaRPr lang="en-US" dirty="0"/>
          </a:p>
          <a:p>
            <a:pPr marL="0" lvl="0" indent="0" algn="r">
              <a:buClr>
                <a:srgbClr val="D34817"/>
              </a:buClr>
              <a:buNone/>
            </a:pPr>
            <a:r>
              <a:rPr lang="en-US" sz="1100" dirty="0">
                <a:solidFill>
                  <a:prstClr val="black"/>
                </a:solidFill>
              </a:rPr>
              <a:t>Vishal </a:t>
            </a:r>
            <a:r>
              <a:rPr lang="en-US" sz="1100" dirty="0" err="1">
                <a:solidFill>
                  <a:prstClr val="black"/>
                </a:solidFill>
              </a:rPr>
              <a:t>Chhabra</a:t>
            </a:r>
            <a:r>
              <a:rPr lang="en-US" sz="1100" dirty="0">
                <a:solidFill>
                  <a:prstClr val="black"/>
                </a:solidFill>
              </a:rPr>
              <a:t>, M.S. Bhatia, Ravi Gupta,</a:t>
            </a:r>
            <a:r>
              <a:rPr lang="pl-PL" sz="1100" dirty="0">
                <a:solidFill>
                  <a:prstClr val="black"/>
                </a:solidFill>
              </a:rPr>
              <a:t> Delhi Psychiatry Journal 2008; 11:(1) © Delhi Psychiatric Society</a:t>
            </a:r>
            <a:endParaRPr lang="en-US" sz="1100" dirty="0">
              <a:solidFill>
                <a:prstClr val="black"/>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52</a:t>
            </a:fld>
            <a:endParaRPr lang="en-US"/>
          </a:p>
        </p:txBody>
      </p:sp>
    </p:spTree>
    <p:extLst>
      <p:ext uri="{BB962C8B-B14F-4D97-AF65-F5344CB8AC3E}">
        <p14:creationId xmlns:p14="http://schemas.microsoft.com/office/powerpoint/2010/main" val="6305018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symptoms are….</a:t>
            </a:r>
          </a:p>
        </p:txBody>
      </p:sp>
      <p:sp>
        <p:nvSpPr>
          <p:cNvPr id="3" name="Content Placeholder 2"/>
          <p:cNvSpPr>
            <a:spLocks noGrp="1"/>
          </p:cNvSpPr>
          <p:nvPr>
            <p:ph sz="quarter" idx="1"/>
          </p:nvPr>
        </p:nvSpPr>
        <p:spPr/>
        <p:txBody>
          <a:bodyPr>
            <a:normAutofit lnSpcReduction="10000"/>
          </a:bodyPr>
          <a:lstStyle/>
          <a:p>
            <a:r>
              <a:rPr lang="en-US" dirty="0"/>
              <a:t>Generalized weakness</a:t>
            </a:r>
          </a:p>
          <a:p>
            <a:r>
              <a:rPr lang="en-US" dirty="0"/>
              <a:t>Aches and pains all over the body</a:t>
            </a:r>
          </a:p>
          <a:p>
            <a:r>
              <a:rPr lang="en-US" dirty="0"/>
              <a:t>Easy fatigue</a:t>
            </a:r>
          </a:p>
          <a:p>
            <a:r>
              <a:rPr lang="en-US" dirty="0"/>
              <a:t>Loss of appetite, weight loss</a:t>
            </a:r>
          </a:p>
          <a:p>
            <a:r>
              <a:rPr lang="en-US" dirty="0"/>
              <a:t>Excessive worrying</a:t>
            </a:r>
          </a:p>
          <a:p>
            <a:r>
              <a:rPr lang="en-US" dirty="0"/>
              <a:t>Sadness of mood</a:t>
            </a:r>
          </a:p>
          <a:p>
            <a:r>
              <a:rPr lang="en-US" dirty="0"/>
              <a:t>Feelings of guilt (especially towards masturbation during adolescence)</a:t>
            </a:r>
          </a:p>
          <a:p>
            <a:r>
              <a:rPr lang="en-US" dirty="0"/>
              <a:t>Premature ejaculation and erectile dysfunction</a:t>
            </a:r>
          </a:p>
          <a:p>
            <a:endParaRPr lang="en-US" dirty="0"/>
          </a:p>
          <a:p>
            <a:pPr marL="0" lvl="0" indent="0" algn="r">
              <a:buClr>
                <a:srgbClr val="D34817"/>
              </a:buClr>
              <a:buNone/>
            </a:pPr>
            <a:r>
              <a:rPr lang="en-US" sz="1100" dirty="0">
                <a:solidFill>
                  <a:prstClr val="black"/>
                </a:solidFill>
              </a:rPr>
              <a:t>Vishal </a:t>
            </a:r>
            <a:r>
              <a:rPr lang="en-US" sz="1100" dirty="0" err="1">
                <a:solidFill>
                  <a:prstClr val="black"/>
                </a:solidFill>
              </a:rPr>
              <a:t>Chhabra</a:t>
            </a:r>
            <a:r>
              <a:rPr lang="en-US" sz="1100" dirty="0">
                <a:solidFill>
                  <a:prstClr val="black"/>
                </a:solidFill>
              </a:rPr>
              <a:t>, M.S. Bhatia, Ravi Gupta,</a:t>
            </a:r>
            <a:r>
              <a:rPr lang="pl-PL" sz="1100" dirty="0">
                <a:solidFill>
                  <a:prstClr val="black"/>
                </a:solidFill>
              </a:rPr>
              <a:t> Delhi Psychiatry Journal 2008; 11:(1) © Delhi Psychiatric Society</a:t>
            </a:r>
            <a:endParaRPr lang="en-US" sz="1100" dirty="0">
              <a:solidFill>
                <a:prstClr val="black"/>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53</a:t>
            </a:fld>
            <a:endParaRPr lang="en-US"/>
          </a:p>
        </p:txBody>
      </p:sp>
    </p:spTree>
    <p:extLst>
      <p:ext uri="{BB962C8B-B14F-4D97-AF65-F5344CB8AC3E}">
        <p14:creationId xmlns:p14="http://schemas.microsoft.com/office/powerpoint/2010/main" val="40364860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Treatment</a:t>
            </a:r>
          </a:p>
        </p:txBody>
      </p:sp>
      <p:sp>
        <p:nvSpPr>
          <p:cNvPr id="3" name="Content Placeholder 2"/>
          <p:cNvSpPr>
            <a:spLocks noGrp="1"/>
          </p:cNvSpPr>
          <p:nvPr>
            <p:ph sz="quarter" idx="1"/>
          </p:nvPr>
        </p:nvSpPr>
        <p:spPr/>
        <p:txBody>
          <a:bodyPr/>
          <a:lstStyle/>
          <a:p>
            <a:r>
              <a:rPr lang="en-US" dirty="0"/>
              <a:t>Dispelling of myth by </a:t>
            </a:r>
            <a:r>
              <a:rPr lang="en-US" dirty="0" err="1"/>
              <a:t>pschoeducation</a:t>
            </a:r>
            <a:endParaRPr lang="en-US" dirty="0"/>
          </a:p>
          <a:p>
            <a:r>
              <a:rPr lang="en-US" dirty="0"/>
              <a:t>Reassuring the patient</a:t>
            </a:r>
          </a:p>
          <a:p>
            <a:r>
              <a:rPr lang="en-US" dirty="0"/>
              <a:t>Treating underlying psychiatric disorder</a:t>
            </a:r>
          </a:p>
          <a:p>
            <a:pPr marL="0" indent="0">
              <a:buNone/>
            </a:pPr>
            <a:endParaRPr lang="en-US" dirty="0"/>
          </a:p>
          <a:p>
            <a:pPr marL="0" indent="0">
              <a:buNone/>
            </a:pPr>
            <a:endParaRPr lang="en-US" dirty="0"/>
          </a:p>
          <a:p>
            <a:endParaRPr lang="en-US" dirty="0"/>
          </a:p>
          <a:p>
            <a:endParaRPr lang="en-US" dirty="0"/>
          </a:p>
          <a:p>
            <a:endParaRPr lang="en-US" dirty="0"/>
          </a:p>
          <a:p>
            <a:pPr marL="0" lvl="0" indent="0" algn="r">
              <a:buClr>
                <a:srgbClr val="D34817"/>
              </a:buClr>
              <a:buNone/>
            </a:pPr>
            <a:endParaRPr lang="en-US" sz="1100" dirty="0">
              <a:solidFill>
                <a:prstClr val="black"/>
              </a:solidFill>
            </a:endParaRPr>
          </a:p>
          <a:p>
            <a:pPr marL="0" lvl="0" indent="0" algn="r">
              <a:buClr>
                <a:srgbClr val="D34817"/>
              </a:buClr>
              <a:buNone/>
            </a:pPr>
            <a:endParaRPr lang="en-US" sz="1100" dirty="0">
              <a:solidFill>
                <a:prstClr val="black"/>
              </a:solidFill>
            </a:endParaRPr>
          </a:p>
          <a:p>
            <a:pPr marL="0" lvl="0" indent="0" algn="r">
              <a:buClr>
                <a:srgbClr val="D34817"/>
              </a:buClr>
              <a:buNone/>
            </a:pPr>
            <a:r>
              <a:rPr lang="en-US" sz="1100" dirty="0">
                <a:solidFill>
                  <a:prstClr val="black"/>
                </a:solidFill>
              </a:rPr>
              <a:t>Vishal Chhabra, M.S. Bhatia, Ravi Gupta,</a:t>
            </a:r>
            <a:r>
              <a:rPr lang="pl-PL" sz="1100" dirty="0">
                <a:solidFill>
                  <a:prstClr val="black"/>
                </a:solidFill>
              </a:rPr>
              <a:t> Delhi Psychiatry Journal 2008; 11:(1) © Delhi Psychiatric Society</a:t>
            </a:r>
            <a:endParaRPr lang="en-US" sz="1100" dirty="0">
              <a:solidFill>
                <a:prstClr val="black"/>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54</a:t>
            </a:fld>
            <a:endParaRPr lang="en-US"/>
          </a:p>
        </p:txBody>
      </p:sp>
    </p:spTree>
    <p:extLst>
      <p:ext uri="{BB962C8B-B14F-4D97-AF65-F5344CB8AC3E}">
        <p14:creationId xmlns:p14="http://schemas.microsoft.com/office/powerpoint/2010/main" val="7385522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Koro</a:t>
            </a:r>
            <a:endParaRPr lang="en-US" b="1" dirty="0"/>
          </a:p>
        </p:txBody>
      </p:sp>
      <p:sp>
        <p:nvSpPr>
          <p:cNvPr id="3" name="Content Placeholder 2"/>
          <p:cNvSpPr>
            <a:spLocks noGrp="1"/>
          </p:cNvSpPr>
          <p:nvPr>
            <p:ph sz="quarter" idx="1"/>
          </p:nvPr>
        </p:nvSpPr>
        <p:spPr>
          <a:xfrm>
            <a:off x="914400" y="1447800"/>
            <a:ext cx="7772400" cy="5029200"/>
          </a:xfrm>
        </p:spPr>
        <p:txBody>
          <a:bodyPr>
            <a:normAutofit/>
          </a:bodyPr>
          <a:lstStyle/>
          <a:p>
            <a:r>
              <a:rPr lang="en-US" dirty="0"/>
              <a:t>There is intense fear of genitalia retracting into abdomen leading ultimately to death.</a:t>
            </a:r>
          </a:p>
          <a:p>
            <a:r>
              <a:rPr lang="en-US" dirty="0"/>
              <a:t>It is seen in both sexes.</a:t>
            </a:r>
          </a:p>
          <a:p>
            <a:r>
              <a:rPr lang="en-US" dirty="0"/>
              <a:t>Person applies external retractors to the genitalia in form of clamps, chains etc. to avoid it retracting back.</a:t>
            </a:r>
          </a:p>
          <a:p>
            <a:r>
              <a:rPr lang="en-US" dirty="0"/>
              <a:t>It may occur as an epidemic.</a:t>
            </a:r>
          </a:p>
          <a:p>
            <a:r>
              <a:rPr lang="en-US" dirty="0"/>
              <a:t>Seen in northeastern states like Assam</a:t>
            </a:r>
          </a:p>
          <a:p>
            <a:endParaRPr lang="en-US" dirty="0"/>
          </a:p>
          <a:p>
            <a:endParaRPr lang="en-US" dirty="0"/>
          </a:p>
          <a:p>
            <a:pPr marL="0" lvl="0" indent="0" algn="r">
              <a:buClr>
                <a:srgbClr val="D34817"/>
              </a:buClr>
              <a:buNone/>
            </a:pPr>
            <a:r>
              <a:rPr lang="en-US" sz="1100" dirty="0">
                <a:solidFill>
                  <a:prstClr val="black"/>
                </a:solidFill>
              </a:rPr>
              <a:t>Vishal </a:t>
            </a:r>
            <a:r>
              <a:rPr lang="en-US" sz="1100" dirty="0" err="1">
                <a:solidFill>
                  <a:prstClr val="black"/>
                </a:solidFill>
              </a:rPr>
              <a:t>Chhabra</a:t>
            </a:r>
            <a:r>
              <a:rPr lang="en-US" sz="1100" dirty="0">
                <a:solidFill>
                  <a:prstClr val="black"/>
                </a:solidFill>
              </a:rPr>
              <a:t>, M.S. Bhatia, Ravi Gupta,</a:t>
            </a:r>
            <a:r>
              <a:rPr lang="pl-PL" sz="1100" dirty="0">
                <a:solidFill>
                  <a:prstClr val="black"/>
                </a:solidFill>
              </a:rPr>
              <a:t> Delhi Psychiatry Journal 2008; 11:(1) © Delhi Psychiatric Society</a:t>
            </a:r>
            <a:endParaRPr lang="en-US" sz="1100" dirty="0">
              <a:solidFill>
                <a:prstClr val="black"/>
              </a:solidFill>
            </a:endParaRPr>
          </a:p>
        </p:txBody>
      </p:sp>
      <p:sp>
        <p:nvSpPr>
          <p:cNvPr id="4" name="Slide Number Placeholder 3"/>
          <p:cNvSpPr>
            <a:spLocks noGrp="1"/>
          </p:cNvSpPr>
          <p:nvPr>
            <p:ph type="sldNum" sz="quarter" idx="12"/>
          </p:nvPr>
        </p:nvSpPr>
        <p:spPr/>
        <p:txBody>
          <a:bodyPr/>
          <a:lstStyle/>
          <a:p>
            <a:fld id="{EF42D4F6-3501-4806-BB4D-063DA7781940}" type="slidenum">
              <a:rPr lang="en-US" smtClean="0"/>
              <a:t>55</a:t>
            </a:fld>
            <a:endParaRPr lang="en-US"/>
          </a:p>
        </p:txBody>
      </p:sp>
    </p:spTree>
    <p:extLst>
      <p:ext uri="{BB962C8B-B14F-4D97-AF65-F5344CB8AC3E}">
        <p14:creationId xmlns:p14="http://schemas.microsoft.com/office/powerpoint/2010/main" val="33093345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Culture bound suicide</a:t>
            </a:r>
          </a:p>
        </p:txBody>
      </p:sp>
      <p:sp>
        <p:nvSpPr>
          <p:cNvPr id="3" name="Content Placeholder 2"/>
          <p:cNvSpPr>
            <a:spLocks noGrp="1"/>
          </p:cNvSpPr>
          <p:nvPr>
            <p:ph sz="quarter" idx="1"/>
          </p:nvPr>
        </p:nvSpPr>
        <p:spPr>
          <a:xfrm>
            <a:off x="304800" y="1447800"/>
            <a:ext cx="4876800" cy="4876800"/>
          </a:xfrm>
        </p:spPr>
        <p:txBody>
          <a:bodyPr>
            <a:normAutofit fontScale="92500" lnSpcReduction="10000"/>
          </a:bodyPr>
          <a:lstStyle/>
          <a:p>
            <a:r>
              <a:rPr lang="en-US" b="1" i="1" u="sng" dirty="0">
                <a:solidFill>
                  <a:srgbClr val="FF0000"/>
                </a:solidFill>
              </a:rPr>
              <a:t>Sati </a:t>
            </a:r>
            <a:r>
              <a:rPr lang="en-US" dirty="0"/>
              <a:t>is a form of culture bound suicide in which there is self immolation by a widow on her husband’s pyre.</a:t>
            </a:r>
          </a:p>
          <a:p>
            <a:r>
              <a:rPr lang="en-US" dirty="0"/>
              <a:t>Was seen mostly in Upper Castes notably Brahmins and Kshatriyas.</a:t>
            </a:r>
          </a:p>
          <a:p>
            <a:r>
              <a:rPr lang="en-US" dirty="0"/>
              <a:t>Banned in India since 19th century.</a:t>
            </a:r>
          </a:p>
          <a:p>
            <a:r>
              <a:rPr lang="en-US" dirty="0"/>
              <a:t>Only one known case since 1904 (in Rajasthan)</a:t>
            </a:r>
          </a:p>
          <a:p>
            <a:endParaRPr lang="en-US" dirty="0"/>
          </a:p>
          <a:p>
            <a:endParaRPr lang="en-US" dirty="0"/>
          </a:p>
          <a:p>
            <a:endParaRPr lang="en-US" dirty="0"/>
          </a:p>
          <a:p>
            <a:pPr marL="0" lvl="0" indent="0" algn="ctr">
              <a:buClr>
                <a:srgbClr val="D34817"/>
              </a:buClr>
              <a:buNone/>
            </a:pPr>
            <a:r>
              <a:rPr lang="en-US" sz="1100" dirty="0">
                <a:solidFill>
                  <a:prstClr val="black"/>
                </a:solidFill>
              </a:rPr>
              <a:t>Vishal </a:t>
            </a:r>
            <a:r>
              <a:rPr lang="en-US" sz="1100" dirty="0" err="1">
                <a:solidFill>
                  <a:prstClr val="black"/>
                </a:solidFill>
              </a:rPr>
              <a:t>Chhabra</a:t>
            </a:r>
            <a:r>
              <a:rPr lang="en-US" sz="1100" dirty="0">
                <a:solidFill>
                  <a:prstClr val="black"/>
                </a:solidFill>
              </a:rPr>
              <a:t>, M.S. Bhatia, Ravi Gupta,</a:t>
            </a:r>
            <a:r>
              <a:rPr lang="pl-PL" sz="1100" dirty="0">
                <a:solidFill>
                  <a:prstClr val="black"/>
                </a:solidFill>
              </a:rPr>
              <a:t> Delhi Psychiatry Journal 2008; 11:(1) © Delhi Psychiatric Society</a:t>
            </a:r>
            <a:endParaRPr lang="en-US" sz="1100" dirty="0">
              <a:solidFill>
                <a:prstClr val="black"/>
              </a:solidFill>
            </a:endParaRPr>
          </a:p>
        </p:txBody>
      </p:sp>
      <p:pic>
        <p:nvPicPr>
          <p:cNvPr id="3074" name="Picture 2" descr="Image result for sati culture bound suic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6410" y="2514600"/>
            <a:ext cx="3912781" cy="30480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EF42D4F6-3501-4806-BB4D-063DA7781940}" type="slidenum">
              <a:rPr lang="en-US" smtClean="0"/>
              <a:t>56</a:t>
            </a:fld>
            <a:endParaRPr lang="en-US"/>
          </a:p>
        </p:txBody>
      </p:sp>
    </p:spTree>
    <p:extLst>
      <p:ext uri="{BB962C8B-B14F-4D97-AF65-F5344CB8AC3E}">
        <p14:creationId xmlns:p14="http://schemas.microsoft.com/office/powerpoint/2010/main" val="9755750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304800"/>
            <a:ext cx="7772400" cy="6553200"/>
          </a:xfrm>
        </p:spPr>
        <p:txBody>
          <a:bodyPr>
            <a:normAutofit fontScale="92500" lnSpcReduction="10000"/>
          </a:bodyPr>
          <a:lstStyle/>
          <a:p>
            <a:r>
              <a:rPr lang="en-US" b="1" i="1" u="sng" dirty="0" err="1">
                <a:solidFill>
                  <a:srgbClr val="FF0000"/>
                </a:solidFill>
              </a:rPr>
              <a:t>Jouhar</a:t>
            </a:r>
            <a:r>
              <a:rPr lang="en-US" b="1" i="1" u="sng" dirty="0">
                <a:solidFill>
                  <a:srgbClr val="FF0000"/>
                </a:solidFill>
              </a:rPr>
              <a:t> : </a:t>
            </a:r>
            <a:r>
              <a:rPr lang="en-US" dirty="0"/>
              <a:t>Suicide committed by a women even before the death of her Husband when faced by prospect of dishonor from another man (usually a conquering king)</a:t>
            </a:r>
          </a:p>
          <a:p>
            <a:r>
              <a:rPr lang="en-US" dirty="0"/>
              <a:t>Most notable example is Rani </a:t>
            </a:r>
            <a:r>
              <a:rPr lang="en-US" dirty="0" err="1"/>
              <a:t>Padmini</a:t>
            </a:r>
            <a:r>
              <a:rPr lang="en-US" dirty="0"/>
              <a:t> of </a:t>
            </a:r>
            <a:r>
              <a:rPr lang="en-US" dirty="0" err="1"/>
              <a:t>Chittor</a:t>
            </a:r>
            <a:r>
              <a:rPr lang="en-US" dirty="0"/>
              <a:t> (Rajasthan) to evade the invading army of Sultan from Delhi in 15th century.</a:t>
            </a:r>
          </a:p>
          <a:p>
            <a:r>
              <a:rPr lang="en-US" dirty="0"/>
              <a:t>More recently, hundreds of women killed themselves by jumping in wells during partition of India to avoid rioters </a:t>
            </a:r>
          </a:p>
          <a:p>
            <a:r>
              <a:rPr lang="en-US" b="1" i="1" u="sng" dirty="0" err="1">
                <a:solidFill>
                  <a:srgbClr val="FF0000"/>
                </a:solidFill>
              </a:rPr>
              <a:t>Santhara</a:t>
            </a:r>
            <a:r>
              <a:rPr lang="en-US" b="1" i="1" u="sng" dirty="0">
                <a:solidFill>
                  <a:srgbClr val="FF0000"/>
                </a:solidFill>
              </a:rPr>
              <a:t>/</a:t>
            </a:r>
            <a:r>
              <a:rPr lang="en-US" b="1" i="1" u="sng" dirty="0" err="1">
                <a:solidFill>
                  <a:srgbClr val="FF0000"/>
                </a:solidFill>
              </a:rPr>
              <a:t>Sallekhana</a:t>
            </a:r>
            <a:r>
              <a:rPr lang="en-US" b="1" i="1" u="sng" dirty="0">
                <a:solidFill>
                  <a:srgbClr val="FF0000"/>
                </a:solidFill>
              </a:rPr>
              <a:t> </a:t>
            </a:r>
            <a:r>
              <a:rPr lang="en-US" dirty="0"/>
              <a:t>: voluntarily giving up life by fasting unto death over a period of time for religious reasons to attain God/ Moksha.</a:t>
            </a:r>
          </a:p>
          <a:p>
            <a:r>
              <a:rPr lang="en-US" dirty="0"/>
              <a:t>Seen in Jain Community who celebrates these events as religious festivals</a:t>
            </a:r>
          </a:p>
          <a:p>
            <a:r>
              <a:rPr lang="en-US" dirty="0"/>
              <a:t>Person initially takes liquids, later even refusing to take them.</a:t>
            </a:r>
          </a:p>
          <a:p>
            <a:pPr marL="0" lvl="0" indent="0" algn="r">
              <a:buClr>
                <a:srgbClr val="D34817"/>
              </a:buClr>
              <a:buNone/>
            </a:pPr>
            <a:endParaRPr lang="en-US" sz="1200" dirty="0">
              <a:solidFill>
                <a:prstClr val="black"/>
              </a:solidFill>
            </a:endParaRPr>
          </a:p>
          <a:p>
            <a:pPr marL="0" lvl="0" indent="0" algn="r">
              <a:buClr>
                <a:srgbClr val="D34817"/>
              </a:buClr>
              <a:buNone/>
            </a:pPr>
            <a:endParaRPr lang="en-US" sz="1200" dirty="0">
              <a:solidFill>
                <a:prstClr val="black"/>
              </a:solidFill>
            </a:endParaRPr>
          </a:p>
          <a:p>
            <a:pPr marL="0" lvl="0" indent="0" algn="r">
              <a:buClr>
                <a:srgbClr val="D34817"/>
              </a:buClr>
              <a:buNone/>
            </a:pPr>
            <a:endParaRPr lang="en-US" sz="1200" dirty="0">
              <a:solidFill>
                <a:prstClr val="black"/>
              </a:solidFill>
            </a:endParaRPr>
          </a:p>
          <a:p>
            <a:pPr marL="0" lvl="0" indent="0" algn="r">
              <a:buClr>
                <a:srgbClr val="D34817"/>
              </a:buClr>
              <a:buNone/>
            </a:pPr>
            <a:endParaRPr lang="en-US" sz="1200" dirty="0">
              <a:solidFill>
                <a:prstClr val="black"/>
              </a:solidFill>
            </a:endParaRPr>
          </a:p>
          <a:p>
            <a:pPr marL="0" lvl="0" indent="0" algn="r">
              <a:buClr>
                <a:srgbClr val="D34817"/>
              </a:buClr>
              <a:buNone/>
            </a:pPr>
            <a:endParaRPr lang="en-US" sz="1200" dirty="0">
              <a:solidFill>
                <a:prstClr val="black"/>
              </a:solidFill>
            </a:endParaRPr>
          </a:p>
          <a:p>
            <a:pPr marL="0" lvl="0" indent="0" algn="r">
              <a:buClr>
                <a:srgbClr val="D34817"/>
              </a:buClr>
              <a:buNone/>
            </a:pPr>
            <a:r>
              <a:rPr lang="en-US" sz="1200" dirty="0">
                <a:solidFill>
                  <a:prstClr val="black"/>
                </a:solidFill>
              </a:rPr>
              <a:t>Vishal </a:t>
            </a:r>
            <a:r>
              <a:rPr lang="en-US" sz="1200" dirty="0" err="1">
                <a:solidFill>
                  <a:prstClr val="black"/>
                </a:solidFill>
              </a:rPr>
              <a:t>Chhabra</a:t>
            </a:r>
            <a:r>
              <a:rPr lang="en-US" sz="1200" dirty="0">
                <a:solidFill>
                  <a:prstClr val="black"/>
                </a:solidFill>
              </a:rPr>
              <a:t>, M.S. Bhatia, Ravi Gupta,</a:t>
            </a:r>
            <a:r>
              <a:rPr lang="pl-PL" sz="1200" dirty="0">
                <a:solidFill>
                  <a:prstClr val="black"/>
                </a:solidFill>
              </a:rPr>
              <a:t> Delhi Psychiatry Journal 2008; 11:(1) © Delhi Psychiatric Society</a:t>
            </a:r>
            <a:endParaRPr lang="en-US" sz="1200" dirty="0">
              <a:solidFill>
                <a:prstClr val="black"/>
              </a:solidFill>
            </a:endParaRPr>
          </a:p>
        </p:txBody>
      </p:sp>
      <p:sp>
        <p:nvSpPr>
          <p:cNvPr id="2" name="Slide Number Placeholder 1"/>
          <p:cNvSpPr>
            <a:spLocks noGrp="1"/>
          </p:cNvSpPr>
          <p:nvPr>
            <p:ph type="sldNum" sz="quarter" idx="12"/>
          </p:nvPr>
        </p:nvSpPr>
        <p:spPr/>
        <p:txBody>
          <a:bodyPr/>
          <a:lstStyle/>
          <a:p>
            <a:fld id="{EF42D4F6-3501-4806-BB4D-063DA7781940}" type="slidenum">
              <a:rPr lang="en-US" smtClean="0"/>
              <a:t>57</a:t>
            </a:fld>
            <a:endParaRPr lang="en-US"/>
          </a:p>
        </p:txBody>
      </p:sp>
    </p:spTree>
    <p:extLst>
      <p:ext uri="{BB962C8B-B14F-4D97-AF65-F5344CB8AC3E}">
        <p14:creationId xmlns:p14="http://schemas.microsoft.com/office/powerpoint/2010/main" val="24561177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Jhin</a:t>
            </a:r>
            <a:r>
              <a:rPr lang="en-US" b="1" dirty="0"/>
              <a:t> </a:t>
            </a:r>
            <a:r>
              <a:rPr lang="en-US" b="1" dirty="0" err="1"/>
              <a:t>Jhinia</a:t>
            </a:r>
            <a:endParaRPr lang="en-US" b="1" dirty="0"/>
          </a:p>
        </p:txBody>
      </p:sp>
      <p:sp>
        <p:nvSpPr>
          <p:cNvPr id="3" name="Content Placeholder 2"/>
          <p:cNvSpPr>
            <a:spLocks noGrp="1"/>
          </p:cNvSpPr>
          <p:nvPr>
            <p:ph sz="quarter" idx="1"/>
          </p:nvPr>
        </p:nvSpPr>
        <p:spPr>
          <a:xfrm>
            <a:off x="914400" y="1447800"/>
            <a:ext cx="7772400" cy="5029200"/>
          </a:xfrm>
        </p:spPr>
        <p:txBody>
          <a:bodyPr>
            <a:normAutofit/>
          </a:bodyPr>
          <a:lstStyle/>
          <a:p>
            <a:r>
              <a:rPr lang="en-US" dirty="0"/>
              <a:t>In vernacular "</a:t>
            </a:r>
            <a:r>
              <a:rPr lang="en-US" dirty="0" err="1"/>
              <a:t>Jhin-Jhini</a:t>
            </a:r>
            <a:r>
              <a:rPr lang="en-US" dirty="0"/>
              <a:t>" means tingling and numbness.</a:t>
            </a:r>
          </a:p>
          <a:p>
            <a:r>
              <a:rPr lang="en-US" dirty="0"/>
              <a:t>The disease struck an individual unexpectedly with sensation of tingling and numbness in the legs which spread upward all through the body. Inside a couple of moments, the patient is seized with the loathsomeness of looming demise and sobs for help before he ends up noticeably astounded and unmoving. Unless saved, he would crash on the ground. </a:t>
            </a:r>
          </a:p>
          <a:p>
            <a:pPr marL="0" lvl="0" indent="0" algn="r">
              <a:spcBef>
                <a:spcPts val="0"/>
              </a:spcBef>
              <a:buClrTx/>
              <a:buSzTx/>
              <a:buNone/>
            </a:pPr>
            <a:endParaRPr lang="en-US" sz="1100" dirty="0">
              <a:solidFill>
                <a:prstClr val="black"/>
              </a:solidFill>
            </a:endParaRPr>
          </a:p>
          <a:p>
            <a:pPr marL="0" lvl="0" indent="0" algn="r">
              <a:spcBef>
                <a:spcPts val="0"/>
              </a:spcBef>
              <a:buClrTx/>
              <a:buSzTx/>
              <a:buNone/>
            </a:pPr>
            <a:endParaRPr lang="en-US" sz="1100" dirty="0">
              <a:solidFill>
                <a:prstClr val="black"/>
              </a:solidFill>
            </a:endParaRPr>
          </a:p>
          <a:p>
            <a:pPr marL="0" lvl="0" indent="0" algn="r">
              <a:spcBef>
                <a:spcPts val="0"/>
              </a:spcBef>
              <a:buClrTx/>
              <a:buSzTx/>
              <a:buNone/>
            </a:pPr>
            <a:endParaRPr lang="en-US" sz="1100" dirty="0">
              <a:solidFill>
                <a:prstClr val="black"/>
              </a:solidFill>
            </a:endParaRPr>
          </a:p>
          <a:p>
            <a:pPr marL="0" lvl="0" indent="0" algn="r">
              <a:spcBef>
                <a:spcPts val="0"/>
              </a:spcBef>
              <a:buClrTx/>
              <a:buSzTx/>
              <a:buNone/>
            </a:pPr>
            <a:endParaRPr lang="en-US" sz="1100" dirty="0">
              <a:solidFill>
                <a:prstClr val="black"/>
              </a:solidFill>
            </a:endParaRPr>
          </a:p>
          <a:p>
            <a:pPr marL="0" lvl="0" indent="0" algn="r">
              <a:spcBef>
                <a:spcPts val="0"/>
              </a:spcBef>
              <a:buClrTx/>
              <a:buSzTx/>
              <a:buNone/>
            </a:pPr>
            <a:r>
              <a:rPr lang="en-US" sz="1100" dirty="0" err="1">
                <a:solidFill>
                  <a:prstClr val="black"/>
                </a:solidFill>
              </a:rPr>
              <a:t>Kapoor</a:t>
            </a:r>
            <a:r>
              <a:rPr lang="en-US" sz="1100" dirty="0">
                <a:solidFill>
                  <a:prstClr val="black"/>
                </a:solidFill>
              </a:rPr>
              <a:t> et.al.: Cultural specific syndromes in </a:t>
            </a:r>
            <a:r>
              <a:rPr lang="en-US" sz="1100" dirty="0" err="1">
                <a:solidFill>
                  <a:prstClr val="black"/>
                </a:solidFill>
              </a:rPr>
              <a:t>india</a:t>
            </a:r>
            <a:r>
              <a:rPr lang="en-US" sz="1100" dirty="0">
                <a:solidFill>
                  <a:prstClr val="black"/>
                </a:solidFill>
              </a:rPr>
              <a:t> – an overview, </a:t>
            </a:r>
            <a:r>
              <a:rPr lang="en-US" sz="1100" dirty="0" err="1">
                <a:solidFill>
                  <a:prstClr val="black"/>
                </a:solidFill>
              </a:rPr>
              <a:t>Int</a:t>
            </a:r>
            <a:r>
              <a:rPr lang="en-US" sz="1100" dirty="0">
                <a:solidFill>
                  <a:prstClr val="black"/>
                </a:solidFill>
              </a:rPr>
              <a:t> J Cur Res Rev | </a:t>
            </a:r>
            <a:r>
              <a:rPr lang="en-US" sz="1100" dirty="0" err="1">
                <a:solidFill>
                  <a:prstClr val="black"/>
                </a:solidFill>
              </a:rPr>
              <a:t>Vol</a:t>
            </a:r>
            <a:r>
              <a:rPr lang="en-US" sz="1100" dirty="0">
                <a:solidFill>
                  <a:prstClr val="black"/>
                </a:solidFill>
              </a:rPr>
              <a:t> 10 • Issue 11 • June 2018 </a:t>
            </a: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58</a:t>
            </a:fld>
            <a:endParaRPr lang="en-US"/>
          </a:p>
        </p:txBody>
      </p:sp>
    </p:spTree>
    <p:extLst>
      <p:ext uri="{BB962C8B-B14F-4D97-AF65-F5344CB8AC3E}">
        <p14:creationId xmlns:p14="http://schemas.microsoft.com/office/powerpoint/2010/main" val="34444896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214"/>
            <a:ext cx="7772400" cy="1143000"/>
          </a:xfrm>
        </p:spPr>
        <p:txBody>
          <a:bodyPr/>
          <a:lstStyle/>
          <a:p>
            <a:r>
              <a:rPr lang="en-US" b="1" dirty="0" err="1"/>
              <a:t>Suudu</a:t>
            </a:r>
            <a:endParaRPr lang="en-US" b="1" dirty="0"/>
          </a:p>
        </p:txBody>
      </p:sp>
      <p:sp>
        <p:nvSpPr>
          <p:cNvPr id="3" name="Content Placeholder 2"/>
          <p:cNvSpPr>
            <a:spLocks noGrp="1"/>
          </p:cNvSpPr>
          <p:nvPr>
            <p:ph sz="quarter" idx="1"/>
          </p:nvPr>
        </p:nvSpPr>
        <p:spPr>
          <a:xfrm>
            <a:off x="838200" y="1295400"/>
            <a:ext cx="7772400" cy="4724400"/>
          </a:xfrm>
        </p:spPr>
        <p:txBody>
          <a:bodyPr>
            <a:normAutofit fontScale="92500" lnSpcReduction="10000"/>
          </a:bodyPr>
          <a:lstStyle/>
          <a:p>
            <a:r>
              <a:rPr lang="en-US" dirty="0"/>
              <a:t>It is a culture specific syndrome of painful urination and pelvic “heat” familiar in south India, especially in the Tamil culture. </a:t>
            </a:r>
          </a:p>
          <a:p>
            <a:r>
              <a:rPr lang="en-US" dirty="0"/>
              <a:t>It occurs in both males and females.</a:t>
            </a:r>
          </a:p>
          <a:p>
            <a:r>
              <a:rPr lang="en-US" dirty="0"/>
              <a:t>It is popularly attributed to an increase in the “inner heat” of the body often due to dehydration.</a:t>
            </a:r>
          </a:p>
          <a:p>
            <a:r>
              <a:rPr lang="en-US" dirty="0"/>
              <a:t>It is usually </a:t>
            </a:r>
            <a:r>
              <a:rPr lang="en-US" b="1" dirty="0"/>
              <a:t>treated</a:t>
            </a:r>
            <a:r>
              <a:rPr lang="en-US" dirty="0"/>
              <a:t> by the following:</a:t>
            </a:r>
          </a:p>
          <a:p>
            <a:pPr marL="514350" indent="-514350">
              <a:buAutoNum type="arabicPeriod"/>
            </a:pPr>
            <a:r>
              <a:rPr lang="en-US" dirty="0"/>
              <a:t>Applying a few drops of sesame oil or castor oil in the navel and the pelvic region</a:t>
            </a:r>
          </a:p>
          <a:p>
            <a:pPr marL="514350" indent="-514350">
              <a:buAutoNum type="arabicPeriod"/>
            </a:pPr>
            <a:r>
              <a:rPr lang="en-US" dirty="0"/>
              <a:t>Having an oil massage followed by a warm water bath</a:t>
            </a:r>
          </a:p>
          <a:p>
            <a:pPr marL="514350" indent="-514350">
              <a:buAutoNum type="arabicPeriod"/>
            </a:pPr>
            <a:r>
              <a:rPr lang="en-US" dirty="0"/>
              <a:t>Intake of fenugreek seeds soaked overnight in water</a:t>
            </a:r>
          </a:p>
          <a:p>
            <a:pPr marL="514350" indent="-514350">
              <a:buAutoNum type="arabicPeriod"/>
            </a:pPr>
            <a:endParaRPr lang="en-US" dirty="0"/>
          </a:p>
          <a:p>
            <a:pPr marL="0" lvl="0" indent="0" algn="r">
              <a:buClr>
                <a:srgbClr val="D34817"/>
              </a:buClr>
              <a:buNone/>
            </a:pPr>
            <a:r>
              <a:rPr lang="en-US" sz="1200" dirty="0">
                <a:solidFill>
                  <a:prstClr val="black"/>
                </a:solidFill>
              </a:rPr>
              <a:t>Vishal </a:t>
            </a:r>
            <a:r>
              <a:rPr lang="en-US" sz="1200" dirty="0" err="1">
                <a:solidFill>
                  <a:prstClr val="black"/>
                </a:solidFill>
              </a:rPr>
              <a:t>Chhabra</a:t>
            </a:r>
            <a:r>
              <a:rPr lang="en-US" sz="1200" dirty="0">
                <a:solidFill>
                  <a:prstClr val="black"/>
                </a:solidFill>
              </a:rPr>
              <a:t>, M.S. Bhatia, Ravi Gupta,</a:t>
            </a:r>
            <a:r>
              <a:rPr lang="pl-PL" sz="1200" dirty="0">
                <a:solidFill>
                  <a:prstClr val="black"/>
                </a:solidFill>
              </a:rPr>
              <a:t> Delhi Psychiatry Journal 2008; 11:(1) © Delhi Psychiatric Society</a:t>
            </a:r>
            <a:endParaRPr lang="en-US" sz="1200" dirty="0">
              <a:solidFill>
                <a:prstClr val="black"/>
              </a:solidFill>
            </a:endParaRPr>
          </a:p>
        </p:txBody>
      </p:sp>
      <p:sp>
        <p:nvSpPr>
          <p:cNvPr id="4" name="Slide Number Placeholder 3"/>
          <p:cNvSpPr>
            <a:spLocks noGrp="1"/>
          </p:cNvSpPr>
          <p:nvPr>
            <p:ph type="sldNum" sz="quarter" idx="12"/>
          </p:nvPr>
        </p:nvSpPr>
        <p:spPr/>
        <p:txBody>
          <a:bodyPr/>
          <a:lstStyle/>
          <a:p>
            <a:fld id="{EF42D4F6-3501-4806-BB4D-063DA7781940}" type="slidenum">
              <a:rPr lang="en-US" smtClean="0"/>
              <a:t>59</a:t>
            </a:fld>
            <a:endParaRPr lang="en-US"/>
          </a:p>
        </p:txBody>
      </p:sp>
    </p:spTree>
    <p:extLst>
      <p:ext uri="{BB962C8B-B14F-4D97-AF65-F5344CB8AC3E}">
        <p14:creationId xmlns:p14="http://schemas.microsoft.com/office/powerpoint/2010/main" val="4072056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Cultural Formulation</a:t>
            </a:r>
          </a:p>
        </p:txBody>
      </p:sp>
      <p:sp>
        <p:nvSpPr>
          <p:cNvPr id="3" name="Content Placeholder 2"/>
          <p:cNvSpPr>
            <a:spLocks noGrp="1"/>
          </p:cNvSpPr>
          <p:nvPr>
            <p:ph sz="quarter" idx="1"/>
          </p:nvPr>
        </p:nvSpPr>
        <p:spPr>
          <a:xfrm>
            <a:off x="914400" y="1828800"/>
            <a:ext cx="7772400" cy="4191000"/>
          </a:xfrm>
        </p:spPr>
        <p:txBody>
          <a:bodyPr>
            <a:normAutofit lnSpcReduction="10000"/>
          </a:bodyPr>
          <a:lstStyle/>
          <a:p>
            <a:pPr marL="514350" indent="-514350">
              <a:buFont typeface="+mj-lt"/>
              <a:buAutoNum type="arabicPeriod"/>
            </a:pPr>
            <a:r>
              <a:rPr lang="en-US" dirty="0"/>
              <a:t>Cultural identity of the individual</a:t>
            </a:r>
          </a:p>
          <a:p>
            <a:pPr marL="514350" indent="-514350">
              <a:buFont typeface="+mj-lt"/>
              <a:buAutoNum type="arabicPeriod"/>
            </a:pPr>
            <a:r>
              <a:rPr lang="en-US" dirty="0"/>
              <a:t>Cultural conceptualizations of distress</a:t>
            </a:r>
          </a:p>
          <a:p>
            <a:pPr marL="514350" indent="-514350">
              <a:buFont typeface="+mj-lt"/>
              <a:buAutoNum type="arabicPeriod"/>
            </a:pPr>
            <a:r>
              <a:rPr lang="en-US" dirty="0"/>
              <a:t>Psychosocial stressors and cultural features of vulnerability and resilience</a:t>
            </a:r>
          </a:p>
          <a:p>
            <a:pPr marL="514350" indent="-514350">
              <a:buFont typeface="+mj-lt"/>
              <a:buAutoNum type="arabicPeriod"/>
            </a:pPr>
            <a:r>
              <a:rPr lang="en-US" dirty="0"/>
              <a:t>Cultural features of the relationship between the individual and the clinician</a:t>
            </a:r>
          </a:p>
          <a:p>
            <a:pPr marL="514350" indent="-514350">
              <a:buFont typeface="+mj-lt"/>
              <a:buAutoNum type="arabicPeriod"/>
            </a:pPr>
            <a:r>
              <a:rPr lang="en-US" dirty="0"/>
              <a:t>Overall cultural assessment</a:t>
            </a:r>
          </a:p>
          <a:p>
            <a:pPr marL="514350" indent="-514350">
              <a:buFont typeface="+mj-lt"/>
              <a:buAutoNum type="arabicPeriod"/>
            </a:pPr>
            <a:endParaRPr lang="en-US" dirty="0"/>
          </a:p>
          <a:p>
            <a:pPr marL="514350" indent="-514350">
              <a:buFont typeface="+mj-lt"/>
              <a:buAutoNum type="arabicPeriod"/>
            </a:pPr>
            <a:endParaRPr lang="en-US" dirty="0"/>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p:txBody>
      </p:sp>
      <p:sp>
        <p:nvSpPr>
          <p:cNvPr id="4" name="Slide Number Placeholder 3"/>
          <p:cNvSpPr>
            <a:spLocks noGrp="1"/>
          </p:cNvSpPr>
          <p:nvPr>
            <p:ph type="sldNum" sz="quarter" idx="12"/>
          </p:nvPr>
        </p:nvSpPr>
        <p:spPr/>
        <p:txBody>
          <a:bodyPr/>
          <a:lstStyle/>
          <a:p>
            <a:fld id="{EF42D4F6-3501-4806-BB4D-063DA7781940}" type="slidenum">
              <a:rPr lang="en-US" smtClean="0"/>
              <a:t>6</a:t>
            </a:fld>
            <a:endParaRPr lang="en-US"/>
          </a:p>
        </p:txBody>
      </p:sp>
    </p:spTree>
    <p:extLst>
      <p:ext uri="{BB962C8B-B14F-4D97-AF65-F5344CB8AC3E}">
        <p14:creationId xmlns:p14="http://schemas.microsoft.com/office/powerpoint/2010/main" val="39486544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Gilhari</a:t>
            </a:r>
            <a:r>
              <a:rPr lang="en-US" b="1" dirty="0"/>
              <a:t> Syndrome</a:t>
            </a:r>
          </a:p>
        </p:txBody>
      </p:sp>
      <p:sp>
        <p:nvSpPr>
          <p:cNvPr id="3" name="Content Placeholder 2"/>
          <p:cNvSpPr>
            <a:spLocks noGrp="1"/>
          </p:cNvSpPr>
          <p:nvPr>
            <p:ph sz="quarter" idx="1"/>
          </p:nvPr>
        </p:nvSpPr>
        <p:spPr>
          <a:xfrm>
            <a:off x="914400" y="1447800"/>
            <a:ext cx="7772400" cy="5181600"/>
          </a:xfrm>
        </p:spPr>
        <p:txBody>
          <a:bodyPr>
            <a:normAutofit fontScale="85000" lnSpcReduction="20000"/>
          </a:bodyPr>
          <a:lstStyle/>
          <a:p>
            <a:r>
              <a:rPr lang="en-US" dirty="0" err="1"/>
              <a:t>Charecterized</a:t>
            </a:r>
            <a:r>
              <a:rPr lang="en-US" dirty="0"/>
              <a:t> by patient complaining of small swelling on the body changing its position from time to time as if a </a:t>
            </a:r>
            <a:r>
              <a:rPr lang="en-US" dirty="0" err="1"/>
              <a:t>gilhari</a:t>
            </a:r>
            <a:r>
              <a:rPr lang="en-US" dirty="0"/>
              <a:t> (squirrel) is travelling in the body.</a:t>
            </a:r>
          </a:p>
          <a:p>
            <a:r>
              <a:rPr lang="en-US" dirty="0"/>
              <a:t>also known as the </a:t>
            </a:r>
            <a:r>
              <a:rPr lang="en-US" u="sng" dirty="0"/>
              <a:t>“squirrel or lizard syndrome” </a:t>
            </a:r>
            <a:r>
              <a:rPr lang="en-US" dirty="0"/>
              <a:t>and is highly prevalent among the regions of west Rajasthan</a:t>
            </a:r>
          </a:p>
          <a:p>
            <a:r>
              <a:rPr lang="en-US" dirty="0"/>
              <a:t>The individual emphatically trusts that the condition is intense and lethal.</a:t>
            </a:r>
          </a:p>
          <a:p>
            <a:r>
              <a:rPr lang="en-US" dirty="0"/>
              <a:t>Medicinal professionals explain that the </a:t>
            </a:r>
            <a:r>
              <a:rPr lang="en-US" dirty="0" err="1"/>
              <a:t>Gilhari</a:t>
            </a:r>
            <a:r>
              <a:rPr lang="en-US" dirty="0"/>
              <a:t> disorder is only the strong contraction or movements of the particular group of muscles that is caused by the serious tension and stress in a person</a:t>
            </a:r>
          </a:p>
          <a:p>
            <a:endParaRPr lang="en-US" dirty="0"/>
          </a:p>
          <a:p>
            <a:endParaRPr lang="en-US" dirty="0"/>
          </a:p>
          <a:p>
            <a:endParaRPr lang="en-US" dirty="0"/>
          </a:p>
          <a:p>
            <a:endParaRPr lang="en-US" dirty="0"/>
          </a:p>
          <a:p>
            <a:pPr marL="0" lvl="0" indent="0" algn="r">
              <a:buClr>
                <a:srgbClr val="D34817"/>
              </a:buClr>
              <a:buNone/>
            </a:pPr>
            <a:r>
              <a:rPr lang="en-US" sz="1100" dirty="0">
                <a:solidFill>
                  <a:prstClr val="black"/>
                </a:solidFill>
              </a:rPr>
              <a:t>Vishal </a:t>
            </a:r>
            <a:r>
              <a:rPr lang="en-US" sz="1100" dirty="0" err="1">
                <a:solidFill>
                  <a:prstClr val="black"/>
                </a:solidFill>
              </a:rPr>
              <a:t>Chhabra</a:t>
            </a:r>
            <a:r>
              <a:rPr lang="en-US" sz="1100" dirty="0">
                <a:solidFill>
                  <a:prstClr val="black"/>
                </a:solidFill>
              </a:rPr>
              <a:t>, M.S. Bhatia, Ravi Gupta,</a:t>
            </a:r>
            <a:r>
              <a:rPr lang="pl-PL" sz="1100" dirty="0">
                <a:solidFill>
                  <a:prstClr val="black"/>
                </a:solidFill>
              </a:rPr>
              <a:t> Delhi Psychiatry Journal 2008; 11:(1) © Delhi Psychiatric Society</a:t>
            </a:r>
            <a:endParaRPr lang="en-US" sz="1100" dirty="0">
              <a:solidFill>
                <a:prstClr val="black"/>
              </a:solidFill>
            </a:endParaRPr>
          </a:p>
          <a:p>
            <a:pPr marL="0" indent="0" algn="r">
              <a:buClr>
                <a:srgbClr val="D34817"/>
              </a:buClr>
              <a:buNone/>
            </a:pPr>
            <a:r>
              <a:rPr lang="en-US" sz="1100" dirty="0" err="1"/>
              <a:t>Kapoor</a:t>
            </a:r>
            <a:r>
              <a:rPr lang="en-US" sz="1100" dirty="0"/>
              <a:t> et.al.: Cultural specific syndromes in </a:t>
            </a:r>
            <a:r>
              <a:rPr lang="en-US" sz="1100" dirty="0" err="1"/>
              <a:t>india</a:t>
            </a:r>
            <a:r>
              <a:rPr lang="en-US" sz="1100" dirty="0"/>
              <a:t> – an overview, </a:t>
            </a:r>
            <a:r>
              <a:rPr lang="en-US" sz="1100" dirty="0" err="1"/>
              <a:t>Int</a:t>
            </a:r>
            <a:r>
              <a:rPr lang="en-US" sz="1100" dirty="0"/>
              <a:t> J Cur Res Rev | </a:t>
            </a:r>
            <a:r>
              <a:rPr lang="en-US" sz="1100" dirty="0" err="1"/>
              <a:t>Vol</a:t>
            </a:r>
            <a:r>
              <a:rPr lang="en-US" sz="1100" dirty="0"/>
              <a:t> 10 • Issue 11 • June 2018 </a:t>
            </a:r>
          </a:p>
          <a:p>
            <a:pPr marL="0" lvl="0" indent="0" algn="r">
              <a:buClr>
                <a:srgbClr val="D34817"/>
              </a:buClr>
              <a:buNone/>
            </a:pPr>
            <a:endParaRPr lang="en-US" sz="1100" dirty="0">
              <a:solidFill>
                <a:prstClr val="black"/>
              </a:solidFill>
            </a:endParaRPr>
          </a:p>
        </p:txBody>
      </p:sp>
      <p:sp>
        <p:nvSpPr>
          <p:cNvPr id="4" name="Slide Number Placeholder 3"/>
          <p:cNvSpPr>
            <a:spLocks noGrp="1"/>
          </p:cNvSpPr>
          <p:nvPr>
            <p:ph type="sldNum" sz="quarter" idx="12"/>
          </p:nvPr>
        </p:nvSpPr>
        <p:spPr/>
        <p:txBody>
          <a:bodyPr/>
          <a:lstStyle/>
          <a:p>
            <a:fld id="{EF42D4F6-3501-4806-BB4D-063DA7781940}" type="slidenum">
              <a:rPr lang="en-US" smtClean="0"/>
              <a:t>60</a:t>
            </a:fld>
            <a:endParaRPr lang="en-US"/>
          </a:p>
        </p:txBody>
      </p:sp>
    </p:spTree>
    <p:extLst>
      <p:ext uri="{BB962C8B-B14F-4D97-AF65-F5344CB8AC3E}">
        <p14:creationId xmlns:p14="http://schemas.microsoft.com/office/powerpoint/2010/main" val="26921685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Mass Hysteria</a:t>
            </a:r>
          </a:p>
        </p:txBody>
      </p:sp>
      <p:sp>
        <p:nvSpPr>
          <p:cNvPr id="3" name="Content Placeholder 2"/>
          <p:cNvSpPr>
            <a:spLocks noGrp="1"/>
          </p:cNvSpPr>
          <p:nvPr>
            <p:ph sz="quarter" idx="1"/>
          </p:nvPr>
        </p:nvSpPr>
        <p:spPr>
          <a:xfrm>
            <a:off x="914400" y="1447800"/>
            <a:ext cx="7772400" cy="4953000"/>
          </a:xfrm>
        </p:spPr>
        <p:txBody>
          <a:bodyPr>
            <a:normAutofit/>
          </a:bodyPr>
          <a:lstStyle/>
          <a:p>
            <a:r>
              <a:rPr lang="en-US" dirty="0"/>
              <a:t>Short lasting epidemics of Mass Hysteria where hundreds to thousands of people were seen to be believing and behaving in a manner in which ordinarily they wont.</a:t>
            </a:r>
          </a:p>
          <a:p>
            <a:r>
              <a:rPr lang="en-US" dirty="0"/>
              <a:t>E.g. the God </a:t>
            </a:r>
            <a:r>
              <a:rPr lang="en-US" dirty="0" err="1"/>
              <a:t>Ganesha’s</a:t>
            </a:r>
            <a:r>
              <a:rPr lang="en-US" dirty="0"/>
              <a:t> idols drinking milk all over India in 2006 lasted for almost a week</a:t>
            </a:r>
          </a:p>
          <a:p>
            <a:pPr marL="0" indent="0">
              <a:buNone/>
            </a:pPr>
            <a:endParaRPr lang="en-US" dirty="0"/>
          </a:p>
          <a:p>
            <a:pPr marL="0" indent="0">
              <a:buNone/>
            </a:pPr>
            <a:endParaRPr lang="en-US" dirty="0"/>
          </a:p>
          <a:p>
            <a:pPr marL="0" indent="0">
              <a:buNone/>
            </a:pPr>
            <a:endParaRPr lang="en-US" dirty="0"/>
          </a:p>
          <a:p>
            <a:pPr marL="0" indent="0" algn="r">
              <a:buNone/>
            </a:pPr>
            <a:endParaRPr lang="en-US" sz="1300" dirty="0"/>
          </a:p>
          <a:p>
            <a:pPr marL="0" indent="0" algn="r">
              <a:buNone/>
            </a:pPr>
            <a:r>
              <a:rPr lang="en-US" sz="1300" dirty="0"/>
              <a:t>Vishal </a:t>
            </a:r>
            <a:r>
              <a:rPr lang="en-US" sz="1300" dirty="0" err="1"/>
              <a:t>Chhabra</a:t>
            </a:r>
            <a:r>
              <a:rPr lang="en-US" sz="1300" dirty="0"/>
              <a:t>, M.S. Bhatia, Ravi Gupta,</a:t>
            </a:r>
            <a:r>
              <a:rPr lang="pl-PL" sz="1300" dirty="0"/>
              <a:t> Delhi Psychiatry Journal 2008; 11:(1) © Delhi Psychiatric Society</a:t>
            </a:r>
            <a:endParaRPr lang="en-US" sz="1300" dirty="0"/>
          </a:p>
          <a:p>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61</a:t>
            </a:fld>
            <a:endParaRPr lang="en-US"/>
          </a:p>
        </p:txBody>
      </p:sp>
    </p:spTree>
    <p:extLst>
      <p:ext uri="{BB962C8B-B14F-4D97-AF65-F5344CB8AC3E}">
        <p14:creationId xmlns:p14="http://schemas.microsoft.com/office/powerpoint/2010/main" val="353468868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Suchi-bai</a:t>
            </a:r>
            <a:r>
              <a:rPr lang="en-US" b="1" dirty="0"/>
              <a:t> Syndrome</a:t>
            </a:r>
          </a:p>
        </p:txBody>
      </p:sp>
      <p:sp>
        <p:nvSpPr>
          <p:cNvPr id="3" name="Content Placeholder 2"/>
          <p:cNvSpPr>
            <a:spLocks noGrp="1"/>
          </p:cNvSpPr>
          <p:nvPr>
            <p:ph sz="quarter" idx="1"/>
          </p:nvPr>
        </p:nvSpPr>
        <p:spPr/>
        <p:txBody>
          <a:bodyPr>
            <a:normAutofit fontScale="77500" lnSpcReduction="20000"/>
          </a:bodyPr>
          <a:lstStyle/>
          <a:p>
            <a:r>
              <a:rPr lang="en-US" dirty="0"/>
              <a:t>A vernacular term ‘</a:t>
            </a:r>
            <a:r>
              <a:rPr lang="en-US" dirty="0" err="1"/>
              <a:t>suchibai</a:t>
            </a:r>
            <a:r>
              <a:rPr lang="en-US" dirty="0"/>
              <a:t>’ in Bengali dialect means a condition like obsessional neurosis.</a:t>
            </a:r>
          </a:p>
          <a:p>
            <a:r>
              <a:rPr lang="en-US" dirty="0"/>
              <a:t>Common symptoms of these patients include </a:t>
            </a:r>
          </a:p>
          <a:p>
            <a:pPr marL="571500" indent="-571500">
              <a:buFont typeface="+mj-lt"/>
              <a:buAutoNum type="romanLcPeriod"/>
            </a:pPr>
            <a:r>
              <a:rPr lang="en-US" dirty="0"/>
              <a:t>washing too often</a:t>
            </a:r>
          </a:p>
          <a:p>
            <a:pPr marL="571500" indent="-571500">
              <a:buFont typeface="+mj-lt"/>
              <a:buAutoNum type="romanLcPeriod"/>
            </a:pPr>
            <a:r>
              <a:rPr lang="en-US" dirty="0"/>
              <a:t>not eating anywhere outside</a:t>
            </a:r>
          </a:p>
          <a:p>
            <a:pPr marL="571500" indent="-571500">
              <a:buFont typeface="+mj-lt"/>
              <a:buAutoNum type="romanLcPeriod"/>
            </a:pPr>
            <a:r>
              <a:rPr lang="en-US" dirty="0"/>
              <a:t>changing of street clothes (own and sometime compulsorily for all family members)</a:t>
            </a:r>
          </a:p>
          <a:p>
            <a:pPr marL="571500" indent="-571500">
              <a:buFont typeface="+mj-lt"/>
              <a:buAutoNum type="romanLcPeriod"/>
            </a:pPr>
            <a:r>
              <a:rPr lang="en-US" dirty="0"/>
              <a:t>washing of money (including currency notes)</a:t>
            </a:r>
          </a:p>
          <a:p>
            <a:pPr marL="571500" indent="-571500">
              <a:buFont typeface="+mj-lt"/>
              <a:buAutoNum type="romanLcPeriod"/>
            </a:pPr>
            <a:r>
              <a:rPr lang="en-US" dirty="0"/>
              <a:t>bathing for four hours twice a day</a:t>
            </a:r>
          </a:p>
          <a:p>
            <a:pPr marL="571500" indent="-571500">
              <a:buFont typeface="+mj-lt"/>
              <a:buAutoNum type="romanLcPeriod"/>
            </a:pPr>
            <a:r>
              <a:rPr lang="en-US" dirty="0"/>
              <a:t>hanging out street clothes outside on a tree and entering house naked</a:t>
            </a:r>
          </a:p>
          <a:p>
            <a:pPr marL="571500" indent="-571500">
              <a:buFont typeface="+mj-lt"/>
              <a:buAutoNum type="romanLcPeriod"/>
            </a:pPr>
            <a:r>
              <a:rPr lang="en-US" dirty="0"/>
              <a:t>hopping while walking (to avoid touching anything dirty in the streets)</a:t>
            </a:r>
          </a:p>
          <a:p>
            <a:pPr marL="571500" indent="-571500">
              <a:buFont typeface="+mj-lt"/>
              <a:buAutoNum type="romanLcPeriod"/>
            </a:pPr>
            <a:r>
              <a:rPr lang="en-US" dirty="0"/>
              <a:t>remaining immersed in the holy river for best part of the day</a:t>
            </a:r>
          </a:p>
          <a:p>
            <a:pPr marL="571500" indent="-571500">
              <a:buFont typeface="+mj-lt"/>
              <a:buAutoNum type="romanLcPeriod"/>
            </a:pPr>
            <a:r>
              <a:rPr lang="en-US" dirty="0"/>
              <a:t>sprinkling of cow dung water on all visitors etc.</a:t>
            </a:r>
          </a:p>
        </p:txBody>
      </p:sp>
      <p:sp>
        <p:nvSpPr>
          <p:cNvPr id="4" name="TextBox 3"/>
          <p:cNvSpPr txBox="1"/>
          <p:nvPr/>
        </p:nvSpPr>
        <p:spPr>
          <a:xfrm>
            <a:off x="838200" y="6248400"/>
            <a:ext cx="7848600" cy="261610"/>
          </a:xfrm>
          <a:prstGeom prst="rect">
            <a:avLst/>
          </a:prstGeom>
          <a:noFill/>
        </p:spPr>
        <p:txBody>
          <a:bodyPr wrap="square" rtlCol="0">
            <a:spAutoFit/>
          </a:bodyPr>
          <a:lstStyle/>
          <a:p>
            <a:pPr algn="r"/>
            <a:r>
              <a:rPr lang="en-US" sz="1100" dirty="0" err="1"/>
              <a:t>Kapoor</a:t>
            </a:r>
            <a:r>
              <a:rPr lang="en-US" sz="1100" dirty="0"/>
              <a:t> et.al.: Cultural specific syndromes in </a:t>
            </a:r>
            <a:r>
              <a:rPr lang="en-US" sz="1100" dirty="0" err="1"/>
              <a:t>india</a:t>
            </a:r>
            <a:r>
              <a:rPr lang="en-US" sz="1100" dirty="0"/>
              <a:t> – an overview, </a:t>
            </a:r>
            <a:r>
              <a:rPr lang="en-US" sz="1100" dirty="0" err="1"/>
              <a:t>Int</a:t>
            </a:r>
            <a:r>
              <a:rPr lang="en-US" sz="1100" dirty="0"/>
              <a:t> J Cur Res Rev | </a:t>
            </a:r>
            <a:r>
              <a:rPr lang="en-US" sz="1100" dirty="0" err="1"/>
              <a:t>Vol</a:t>
            </a:r>
            <a:r>
              <a:rPr lang="en-US" sz="1100" dirty="0"/>
              <a:t> 10 • Issue 11 • June 2018 </a:t>
            </a:r>
          </a:p>
        </p:txBody>
      </p:sp>
      <p:sp>
        <p:nvSpPr>
          <p:cNvPr id="5" name="Slide Number Placeholder 4"/>
          <p:cNvSpPr>
            <a:spLocks noGrp="1"/>
          </p:cNvSpPr>
          <p:nvPr>
            <p:ph type="sldNum" sz="quarter" idx="12"/>
          </p:nvPr>
        </p:nvSpPr>
        <p:spPr/>
        <p:txBody>
          <a:bodyPr/>
          <a:lstStyle/>
          <a:p>
            <a:fld id="{EF42D4F6-3501-4806-BB4D-063DA7781940}" type="slidenum">
              <a:rPr lang="en-US" smtClean="0"/>
              <a:t>62</a:t>
            </a:fld>
            <a:endParaRPr lang="en-US"/>
          </a:p>
        </p:txBody>
      </p:sp>
    </p:spTree>
    <p:extLst>
      <p:ext uri="{BB962C8B-B14F-4D97-AF65-F5344CB8AC3E}">
        <p14:creationId xmlns:p14="http://schemas.microsoft.com/office/powerpoint/2010/main" val="3321224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Cultural Idiom of Distress</a:t>
            </a:r>
          </a:p>
        </p:txBody>
      </p:sp>
      <p:sp>
        <p:nvSpPr>
          <p:cNvPr id="3" name="Content Placeholder 2"/>
          <p:cNvSpPr>
            <a:spLocks noGrp="1"/>
          </p:cNvSpPr>
          <p:nvPr>
            <p:ph sz="quarter" idx="1"/>
          </p:nvPr>
        </p:nvSpPr>
        <p:spPr>
          <a:xfrm>
            <a:off x="914400" y="1447800"/>
            <a:ext cx="7772400" cy="5105400"/>
          </a:xfrm>
        </p:spPr>
        <p:txBody>
          <a:bodyPr>
            <a:normAutofit fontScale="92500" lnSpcReduction="10000"/>
          </a:bodyPr>
          <a:lstStyle/>
          <a:p>
            <a:r>
              <a:rPr lang="en-US" dirty="0"/>
              <a:t>is a linguistic term, phrase or way of talking about suffering, shared with other people from the same culture (i.e., ethnicity, religion, community) and used to express, communicate, or comment on distress in general.</a:t>
            </a:r>
          </a:p>
          <a:p>
            <a:r>
              <a:rPr lang="en-US" dirty="0"/>
              <a:t>An idiom of distress need not be associated with specific symptoms, syndromes, or causal explanations.</a:t>
            </a:r>
          </a:p>
          <a:p>
            <a:r>
              <a:rPr lang="en-US" dirty="0"/>
              <a:t>It may be used to convey a wide range of uncomfortable, emotional pain or social shakiness including subclinical conditions or everyday experiences that do not necessarily constitute mental disorders</a:t>
            </a:r>
          </a:p>
          <a:p>
            <a:endParaRPr lang="en-US" dirty="0"/>
          </a:p>
          <a:p>
            <a:pPr marL="0" lvl="0" indent="0" algn="r">
              <a:spcBef>
                <a:spcPct val="20000"/>
              </a:spcBef>
              <a:buClrTx/>
              <a:buSzTx/>
              <a:buNone/>
            </a:pPr>
            <a:endParaRPr lang="en-US" sz="1300" dirty="0">
              <a:solidFill>
                <a:prstClr val="black"/>
              </a:solidFill>
              <a:latin typeface="Calibri"/>
            </a:endParaRPr>
          </a:p>
          <a:p>
            <a:pPr marL="0" lvl="0" indent="0" algn="r">
              <a:spcBef>
                <a:spcPct val="20000"/>
              </a:spcBef>
              <a:buClrTx/>
              <a:buSzTx/>
              <a:buNone/>
            </a:pPr>
            <a:endParaRPr lang="en-US" sz="1300" dirty="0">
              <a:solidFill>
                <a:prstClr val="black"/>
              </a:solidFill>
              <a:latin typeface="Calibri"/>
            </a:endParaRPr>
          </a:p>
          <a:p>
            <a:pPr marL="0" lvl="0" indent="0" algn="r">
              <a:spcBef>
                <a:spcPct val="20000"/>
              </a:spcBef>
              <a:buClrTx/>
              <a:buSzTx/>
              <a:buNone/>
            </a:pPr>
            <a:endParaRPr lang="en-US" sz="1300" dirty="0">
              <a:solidFill>
                <a:prstClr val="black"/>
              </a:solidFill>
              <a:latin typeface="Calibri"/>
            </a:endParaRPr>
          </a:p>
          <a:p>
            <a:pPr marL="0" lvl="0" indent="0" algn="r">
              <a:spcBef>
                <a:spcPct val="20000"/>
              </a:spcBef>
              <a:buClrTx/>
              <a:buSzTx/>
              <a:buNone/>
            </a:pPr>
            <a:endParaRPr lang="en-US" sz="1300" dirty="0">
              <a:solidFill>
                <a:prstClr val="black"/>
              </a:solidFill>
              <a:latin typeface="Calibri"/>
            </a:endParaRPr>
          </a:p>
          <a:p>
            <a:pPr marL="0" lvl="0" indent="0" algn="r">
              <a:spcBef>
                <a:spcPct val="20000"/>
              </a:spcBef>
              <a:buClrTx/>
              <a:buSzTx/>
              <a:buNone/>
            </a:pPr>
            <a:r>
              <a:rPr lang="en-US" sz="1300" dirty="0" err="1">
                <a:solidFill>
                  <a:prstClr val="black"/>
                </a:solidFill>
                <a:latin typeface="Calibri"/>
              </a:rPr>
              <a:t>Sadock</a:t>
            </a:r>
            <a:r>
              <a:rPr lang="en-US" sz="1300" dirty="0">
                <a:solidFill>
                  <a:prstClr val="black"/>
                </a:solidFill>
                <a:latin typeface="Calibri"/>
              </a:rPr>
              <a:t> BJ, </a:t>
            </a:r>
            <a:r>
              <a:rPr lang="en-US" sz="1300" dirty="0" err="1">
                <a:solidFill>
                  <a:prstClr val="black"/>
                </a:solidFill>
                <a:latin typeface="Calibri"/>
              </a:rPr>
              <a:t>Sadock</a:t>
            </a:r>
            <a:r>
              <a:rPr lang="en-US" sz="1300" dirty="0">
                <a:solidFill>
                  <a:prstClr val="black"/>
                </a:solidFill>
                <a:latin typeface="Calibri"/>
              </a:rPr>
              <a:t> VA, Ruiz P, Synopsis of Psychiatry, eleventh Edition, </a:t>
            </a:r>
            <a:r>
              <a:rPr lang="en-US" sz="1300" dirty="0" err="1">
                <a:solidFill>
                  <a:prstClr val="black"/>
                </a:solidFill>
                <a:latin typeface="Calibri"/>
              </a:rPr>
              <a:t>Pg</a:t>
            </a:r>
            <a:r>
              <a:rPr lang="en-US" sz="1300" dirty="0">
                <a:solidFill>
                  <a:prstClr val="black"/>
                </a:solidFill>
                <a:latin typeface="Calibri"/>
              </a:rPr>
              <a:t> 145-150</a:t>
            </a:r>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63</a:t>
            </a:fld>
            <a:endParaRPr lang="en-US"/>
          </a:p>
        </p:txBody>
      </p:sp>
    </p:spTree>
    <p:extLst>
      <p:ext uri="{BB962C8B-B14F-4D97-AF65-F5344CB8AC3E}">
        <p14:creationId xmlns:p14="http://schemas.microsoft.com/office/powerpoint/2010/main" val="15503268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Ataque</a:t>
            </a:r>
            <a:r>
              <a:rPr lang="en-US" b="1" dirty="0"/>
              <a:t> de </a:t>
            </a:r>
            <a:r>
              <a:rPr lang="en-US" b="1" dirty="0" err="1"/>
              <a:t>Nervios</a:t>
            </a:r>
            <a:endParaRPr lang="en-US" b="1" dirty="0"/>
          </a:p>
        </p:txBody>
      </p:sp>
      <p:sp>
        <p:nvSpPr>
          <p:cNvPr id="3" name="Content Placeholder 2"/>
          <p:cNvSpPr>
            <a:spLocks noGrp="1"/>
          </p:cNvSpPr>
          <p:nvPr>
            <p:ph sz="quarter" idx="1"/>
          </p:nvPr>
        </p:nvSpPr>
        <p:spPr>
          <a:xfrm>
            <a:off x="914400" y="1447800"/>
            <a:ext cx="7772400" cy="5105400"/>
          </a:xfrm>
        </p:spPr>
        <p:txBody>
          <a:bodyPr>
            <a:normAutofit/>
          </a:bodyPr>
          <a:lstStyle/>
          <a:p>
            <a:r>
              <a:rPr lang="en-US" dirty="0"/>
              <a:t>(attack of nerves, in Spanish)</a:t>
            </a:r>
          </a:p>
          <a:p>
            <a:r>
              <a:rPr lang="en-US" dirty="0" err="1"/>
              <a:t>Ataque</a:t>
            </a:r>
            <a:r>
              <a:rPr lang="en-US" dirty="0"/>
              <a:t> de </a:t>
            </a:r>
            <a:r>
              <a:rPr lang="en-US" dirty="0" err="1"/>
              <a:t>nervios</a:t>
            </a:r>
            <a:r>
              <a:rPr lang="en-US" dirty="0"/>
              <a:t> is an idiom of distress principally reported among Latinos from the Caribbean, but recognized among many Latin American and Latin Mediterranean groups</a:t>
            </a:r>
          </a:p>
          <a:p>
            <a:endParaRPr lang="en-US" dirty="0"/>
          </a:p>
          <a:p>
            <a:endParaRPr lang="en-US" dirty="0"/>
          </a:p>
          <a:p>
            <a:endParaRPr lang="en-US" dirty="0"/>
          </a:p>
          <a:p>
            <a:endParaRPr lang="en-US" dirty="0"/>
          </a:p>
          <a:p>
            <a:endParaRPr lang="en-US" dirty="0"/>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Synopsis of Psychiatry, eleventh Edition, </a:t>
            </a:r>
            <a:r>
              <a:rPr lang="en-US" sz="1200" dirty="0" err="1">
                <a:solidFill>
                  <a:prstClr val="black"/>
                </a:solidFill>
                <a:latin typeface="Calibri"/>
              </a:rPr>
              <a:t>Pg</a:t>
            </a:r>
            <a:r>
              <a:rPr lang="en-US" sz="1200" dirty="0">
                <a:solidFill>
                  <a:prstClr val="black"/>
                </a:solidFill>
                <a:latin typeface="Calibri"/>
              </a:rPr>
              <a:t> 145-150</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64</a:t>
            </a:fld>
            <a:endParaRPr lang="en-US"/>
          </a:p>
        </p:txBody>
      </p:sp>
    </p:spTree>
    <p:extLst>
      <p:ext uri="{BB962C8B-B14F-4D97-AF65-F5344CB8AC3E}">
        <p14:creationId xmlns:p14="http://schemas.microsoft.com/office/powerpoint/2010/main" val="48056695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772400" cy="1143000"/>
          </a:xfrm>
        </p:spPr>
        <p:txBody>
          <a:bodyPr/>
          <a:lstStyle/>
          <a:p>
            <a:r>
              <a:rPr lang="en-US" dirty="0"/>
              <a:t>Phenomenology</a:t>
            </a:r>
          </a:p>
        </p:txBody>
      </p:sp>
      <p:sp>
        <p:nvSpPr>
          <p:cNvPr id="3" name="Content Placeholder 2"/>
          <p:cNvSpPr>
            <a:spLocks noGrp="1"/>
          </p:cNvSpPr>
          <p:nvPr>
            <p:ph sz="quarter" idx="1"/>
          </p:nvPr>
        </p:nvSpPr>
        <p:spPr>
          <a:xfrm>
            <a:off x="914400" y="1066800"/>
            <a:ext cx="7772400" cy="5334000"/>
          </a:xfrm>
        </p:spPr>
        <p:txBody>
          <a:bodyPr>
            <a:normAutofit fontScale="92500" lnSpcReduction="10000"/>
          </a:bodyPr>
          <a:lstStyle/>
          <a:p>
            <a:pPr marL="514350" indent="-514350">
              <a:buFont typeface="+mj-lt"/>
              <a:buAutoNum type="arabicPeriod"/>
            </a:pPr>
            <a:r>
              <a:rPr lang="en-US" dirty="0"/>
              <a:t>Exposure to a frequently sudden, stressful stimulus, typically eliciting feelings of fear, grief, or anger, and involving a person close to the subject</a:t>
            </a:r>
          </a:p>
          <a:p>
            <a:pPr marL="514350" indent="-514350">
              <a:buFont typeface="+mj-lt"/>
              <a:buAutoNum type="arabicPeriod"/>
            </a:pPr>
            <a:r>
              <a:rPr lang="en-US" dirty="0"/>
              <a:t>a sense of loss of control (emotional expressions).</a:t>
            </a:r>
          </a:p>
          <a:p>
            <a:pPr marL="514350" indent="-514350">
              <a:buFont typeface="+mj-lt"/>
              <a:buAutoNum type="arabicPeriod"/>
            </a:pPr>
            <a:r>
              <a:rPr lang="en-US" dirty="0"/>
              <a:t>These are accompanied by all or some of the following:</a:t>
            </a:r>
          </a:p>
          <a:p>
            <a:pPr marL="0" indent="0">
              <a:buNone/>
            </a:pPr>
            <a:r>
              <a:rPr lang="en-US" dirty="0"/>
              <a:t>A . </a:t>
            </a:r>
            <a:r>
              <a:rPr lang="en-US" u="sng" dirty="0"/>
              <a:t>bodily sensations</a:t>
            </a:r>
            <a:r>
              <a:rPr lang="en-US" dirty="0"/>
              <a:t>: Trembling, chest tightness, headache, difficulty breathing, palpitations, heat in the chest, </a:t>
            </a:r>
            <a:r>
              <a:rPr lang="en-US" dirty="0" err="1"/>
              <a:t>paresthesias</a:t>
            </a:r>
            <a:r>
              <a:rPr lang="en-US" dirty="0"/>
              <a:t>, difficulty moving limbs, blurred vision, or dizziness.</a:t>
            </a:r>
          </a:p>
          <a:p>
            <a:pPr marL="0" indent="0">
              <a:buNone/>
            </a:pPr>
            <a:r>
              <a:rPr lang="en-US" dirty="0"/>
              <a:t>B. </a:t>
            </a:r>
            <a:r>
              <a:rPr lang="en-US" u="sng" dirty="0"/>
              <a:t>Behaviors (action dimension): </a:t>
            </a:r>
            <a:r>
              <a:rPr lang="en-US" dirty="0"/>
              <a:t>Shouting, crying, swearing, moaning, breaking objects, striking out at others or at self, attempting to harm self, falling to the ground, shaking with convulsive movements, or lying “as if dead.”</a:t>
            </a:r>
          </a:p>
          <a:p>
            <a:pPr marL="0" indent="0">
              <a:buNone/>
            </a:pPr>
            <a:r>
              <a:rPr lang="en-US" dirty="0">
                <a:solidFill>
                  <a:srgbClr val="FF0000"/>
                </a:solidFill>
              </a:rPr>
              <a:t>4. </a:t>
            </a:r>
            <a:r>
              <a:rPr lang="en-US" dirty="0"/>
              <a:t>Cessation may be abrupt or gradual, but it is usually rapid</a:t>
            </a:r>
          </a:p>
          <a:p>
            <a:pPr marL="0" lvl="0" indent="0" algn="r">
              <a:spcBef>
                <a:spcPct val="20000"/>
              </a:spcBef>
              <a:buClrTx/>
              <a:buSzTx/>
              <a:buNone/>
            </a:pPr>
            <a:r>
              <a:rPr lang="en-US" sz="1400" dirty="0" err="1">
                <a:solidFill>
                  <a:prstClr val="black"/>
                </a:solidFill>
                <a:latin typeface="Calibri"/>
              </a:rPr>
              <a:t>Sadock</a:t>
            </a:r>
            <a:r>
              <a:rPr lang="en-US" sz="1400" dirty="0">
                <a:solidFill>
                  <a:prstClr val="black"/>
                </a:solidFill>
                <a:latin typeface="Calibri"/>
              </a:rPr>
              <a:t> BJ, </a:t>
            </a:r>
            <a:r>
              <a:rPr lang="en-US" sz="1400" dirty="0" err="1">
                <a:solidFill>
                  <a:prstClr val="black"/>
                </a:solidFill>
                <a:latin typeface="Calibri"/>
              </a:rPr>
              <a:t>Sadock</a:t>
            </a:r>
            <a:r>
              <a:rPr lang="en-US" sz="1400" dirty="0">
                <a:solidFill>
                  <a:prstClr val="black"/>
                </a:solidFill>
                <a:latin typeface="Calibri"/>
              </a:rPr>
              <a:t> VA, Ruiz P, Synopsis of Psychiatry, eleventh Edition, </a:t>
            </a:r>
            <a:r>
              <a:rPr lang="en-US" sz="1400" dirty="0" err="1">
                <a:solidFill>
                  <a:prstClr val="black"/>
                </a:solidFill>
                <a:latin typeface="Calibri"/>
              </a:rPr>
              <a:t>Pg</a:t>
            </a:r>
            <a:r>
              <a:rPr lang="en-US" sz="1400" dirty="0">
                <a:solidFill>
                  <a:prstClr val="black"/>
                </a:solidFill>
                <a:latin typeface="Calibri"/>
              </a:rPr>
              <a:t> 145-150</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65</a:t>
            </a:fld>
            <a:endParaRPr lang="en-US"/>
          </a:p>
        </p:txBody>
      </p:sp>
    </p:spTree>
    <p:extLst>
      <p:ext uri="{BB962C8B-B14F-4D97-AF65-F5344CB8AC3E}">
        <p14:creationId xmlns:p14="http://schemas.microsoft.com/office/powerpoint/2010/main" val="1654641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ircle(in)">
                                      <p:cBhvr>
                                        <p:cTn id="20" dur="2000"/>
                                        <p:tgtEl>
                                          <p:spTgt spid="3">
                                            <p:txEl>
                                              <p:pRg st="3" end="3"/>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ircle(in)">
                                      <p:cBhvr>
                                        <p:cTn id="23" dur="2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ircle(in)">
                                      <p:cBhvr>
                                        <p:cTn id="28"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sz="quarter" idx="1"/>
          </p:nvPr>
        </p:nvSpPr>
        <p:spPr/>
        <p:txBody>
          <a:bodyPr/>
          <a:lstStyle/>
          <a:p>
            <a:r>
              <a:rPr lang="en-US" dirty="0"/>
              <a:t>The strongest predictors of </a:t>
            </a:r>
            <a:r>
              <a:rPr lang="en-US" dirty="0" err="1"/>
              <a:t>ataque</a:t>
            </a:r>
            <a:r>
              <a:rPr lang="en-US" dirty="0"/>
              <a:t> are female gender, lower formal education, and disrupted marital status (i.e., divorced, widowed, or separated).</a:t>
            </a:r>
          </a:p>
          <a:p>
            <a:endParaRPr lang="en-US" dirty="0"/>
          </a:p>
          <a:p>
            <a:endParaRPr lang="en-US" dirty="0"/>
          </a:p>
          <a:p>
            <a:endParaRPr lang="en-US" dirty="0"/>
          </a:p>
          <a:p>
            <a:endParaRPr lang="en-US" dirty="0"/>
          </a:p>
          <a:p>
            <a:endParaRPr lang="en-US" dirty="0"/>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Synopsis of Psychiatry, eleventh Edition, </a:t>
            </a:r>
            <a:r>
              <a:rPr lang="en-US" sz="1200" dirty="0" err="1">
                <a:solidFill>
                  <a:prstClr val="black"/>
                </a:solidFill>
                <a:latin typeface="Calibri"/>
              </a:rPr>
              <a:t>Pg</a:t>
            </a:r>
            <a:r>
              <a:rPr lang="en-US" sz="1200" dirty="0">
                <a:solidFill>
                  <a:prstClr val="black"/>
                </a:solidFill>
                <a:latin typeface="Calibri"/>
              </a:rPr>
              <a:t> 145-150</a:t>
            </a:r>
          </a:p>
        </p:txBody>
      </p:sp>
      <p:sp>
        <p:nvSpPr>
          <p:cNvPr id="4" name="Slide Number Placeholder 3"/>
          <p:cNvSpPr>
            <a:spLocks noGrp="1"/>
          </p:cNvSpPr>
          <p:nvPr>
            <p:ph type="sldNum" sz="quarter" idx="12"/>
          </p:nvPr>
        </p:nvSpPr>
        <p:spPr/>
        <p:txBody>
          <a:bodyPr/>
          <a:lstStyle/>
          <a:p>
            <a:fld id="{EF42D4F6-3501-4806-BB4D-063DA7781940}" type="slidenum">
              <a:rPr lang="en-US" smtClean="0"/>
              <a:t>66</a:t>
            </a:fld>
            <a:endParaRPr lang="en-US"/>
          </a:p>
        </p:txBody>
      </p:sp>
    </p:spTree>
    <p:extLst>
      <p:ext uri="{BB962C8B-B14F-4D97-AF65-F5344CB8AC3E}">
        <p14:creationId xmlns:p14="http://schemas.microsoft.com/office/powerpoint/2010/main" val="408938099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 shock</a:t>
            </a:r>
          </a:p>
        </p:txBody>
      </p:sp>
      <p:sp>
        <p:nvSpPr>
          <p:cNvPr id="5" name="Content Placeholder 4"/>
          <p:cNvSpPr>
            <a:spLocks noGrp="1"/>
          </p:cNvSpPr>
          <p:nvPr>
            <p:ph sz="quarter" idx="1"/>
          </p:nvPr>
        </p:nvSpPr>
        <p:spPr/>
        <p:txBody>
          <a:bodyPr>
            <a:normAutofit/>
          </a:bodyPr>
          <a:lstStyle/>
          <a:p>
            <a:r>
              <a:rPr lang="en-US" dirty="0"/>
              <a:t>It is the difficulty people have adjusting to a new culture that differs markedly from their own, usually occurs during visiting a new place or during a short term sojourn (international students).</a:t>
            </a:r>
          </a:p>
          <a:p>
            <a:r>
              <a:rPr lang="en-US" dirty="0"/>
              <a:t>Thorough phases of initial excitement and then negotiation and adjustment, people usually master the new environment.</a:t>
            </a:r>
          </a:p>
          <a:p>
            <a:endParaRPr lang="en-US" dirty="0"/>
          </a:p>
          <a:p>
            <a:endParaRPr lang="en-US" dirty="0"/>
          </a:p>
          <a:p>
            <a:pPr marL="0" indent="0" algn="r">
              <a:buNone/>
            </a:pPr>
            <a:r>
              <a:rPr lang="en-US" sz="1200" dirty="0" err="1"/>
              <a:t>Vyas</a:t>
            </a:r>
            <a:r>
              <a:rPr lang="en-US" sz="1200" dirty="0"/>
              <a:t> JN, </a:t>
            </a:r>
            <a:r>
              <a:rPr lang="en-US" sz="1200" dirty="0" err="1"/>
              <a:t>Ghimire</a:t>
            </a:r>
            <a:r>
              <a:rPr lang="en-US" sz="1200" dirty="0"/>
              <a:t> SR, Textbook of Postgraduate Psychiatry, 3</a:t>
            </a:r>
            <a:r>
              <a:rPr lang="en-US" sz="1200" baseline="30000" dirty="0"/>
              <a:t>rd</a:t>
            </a:r>
            <a:r>
              <a:rPr lang="en-US" sz="1200" dirty="0"/>
              <a:t> edition, Volume 2, Pg-1808</a:t>
            </a:r>
          </a:p>
        </p:txBody>
      </p:sp>
      <p:sp>
        <p:nvSpPr>
          <p:cNvPr id="3" name="Slide Number Placeholder 2"/>
          <p:cNvSpPr>
            <a:spLocks noGrp="1"/>
          </p:cNvSpPr>
          <p:nvPr>
            <p:ph type="sldNum" sz="quarter" idx="12"/>
          </p:nvPr>
        </p:nvSpPr>
        <p:spPr/>
        <p:txBody>
          <a:bodyPr/>
          <a:lstStyle/>
          <a:p>
            <a:fld id="{EF42D4F6-3501-4806-BB4D-063DA7781940}" type="slidenum">
              <a:rPr lang="en-US" smtClean="0"/>
              <a:t>67</a:t>
            </a:fld>
            <a:endParaRPr lang="en-US"/>
          </a:p>
        </p:txBody>
      </p:sp>
    </p:spTree>
    <p:extLst>
      <p:ext uri="{BB962C8B-B14F-4D97-AF65-F5344CB8AC3E}">
        <p14:creationId xmlns:p14="http://schemas.microsoft.com/office/powerpoint/2010/main" val="29496463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762000"/>
            <a:ext cx="7772400" cy="5334000"/>
          </a:xfrm>
        </p:spPr>
        <p:txBody>
          <a:bodyPr>
            <a:normAutofit/>
          </a:bodyPr>
          <a:lstStyle/>
          <a:p>
            <a:r>
              <a:rPr lang="en-US" dirty="0"/>
              <a:t>People may also feel conflict over which of their life-styles to maintain, change or adopt.</a:t>
            </a:r>
          </a:p>
          <a:p>
            <a:r>
              <a:rPr lang="en-US" dirty="0"/>
              <a:t>Younger immigrants often learn the new language more easily and continue to mature in the new culture, whereas those who are more senior, having had more stability and unchanging routines in their formal culture, struggle more to adapt.</a:t>
            </a:r>
          </a:p>
          <a:p>
            <a:endParaRPr lang="en-US" dirty="0"/>
          </a:p>
          <a:p>
            <a:endParaRPr lang="en-US" dirty="0"/>
          </a:p>
          <a:p>
            <a:endParaRPr lang="en-US" dirty="0"/>
          </a:p>
          <a:p>
            <a:pPr marL="0" lvl="0" indent="0" algn="r">
              <a:spcBef>
                <a:spcPct val="20000"/>
              </a:spcBef>
              <a:buClrTx/>
              <a:buSzTx/>
              <a:buNone/>
            </a:pPr>
            <a:r>
              <a:rPr lang="en-US" sz="1100" dirty="0" err="1">
                <a:solidFill>
                  <a:prstClr val="black"/>
                </a:solidFill>
                <a:latin typeface="Calibri"/>
              </a:rPr>
              <a:t>Sadock</a:t>
            </a:r>
            <a:r>
              <a:rPr lang="en-US" sz="1100" dirty="0">
                <a:solidFill>
                  <a:prstClr val="black"/>
                </a:solidFill>
                <a:latin typeface="Calibri"/>
              </a:rPr>
              <a:t> BJ, </a:t>
            </a:r>
            <a:r>
              <a:rPr lang="en-US" sz="1100" dirty="0" err="1">
                <a:solidFill>
                  <a:prstClr val="black"/>
                </a:solidFill>
                <a:latin typeface="Calibri"/>
              </a:rPr>
              <a:t>Sadock</a:t>
            </a:r>
            <a:r>
              <a:rPr lang="en-US" sz="1100" dirty="0">
                <a:solidFill>
                  <a:prstClr val="black"/>
                </a:solidFill>
                <a:latin typeface="Calibri"/>
              </a:rPr>
              <a:t> VA, Ruiz P, Comprehensive Textbook of Psychiatry, Eighth Edition</a:t>
            </a:r>
          </a:p>
          <a:p>
            <a:pPr marL="0" indent="0">
              <a:buNone/>
            </a:pPr>
            <a:endParaRPr lang="en-US" dirty="0"/>
          </a:p>
        </p:txBody>
      </p:sp>
      <p:sp>
        <p:nvSpPr>
          <p:cNvPr id="2" name="Slide Number Placeholder 1"/>
          <p:cNvSpPr>
            <a:spLocks noGrp="1"/>
          </p:cNvSpPr>
          <p:nvPr>
            <p:ph type="sldNum" sz="quarter" idx="12"/>
          </p:nvPr>
        </p:nvSpPr>
        <p:spPr/>
        <p:txBody>
          <a:bodyPr/>
          <a:lstStyle/>
          <a:p>
            <a:fld id="{EF42D4F6-3501-4806-BB4D-063DA7781940}" type="slidenum">
              <a:rPr lang="en-US" smtClean="0"/>
              <a:t>68</a:t>
            </a:fld>
            <a:endParaRPr lang="en-US"/>
          </a:p>
        </p:txBody>
      </p:sp>
    </p:spTree>
    <p:extLst>
      <p:ext uri="{BB962C8B-B14F-4D97-AF65-F5344CB8AC3E}">
        <p14:creationId xmlns:p14="http://schemas.microsoft.com/office/powerpoint/2010/main" val="396712601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609600"/>
            <a:ext cx="7772400" cy="6019800"/>
          </a:xfrm>
        </p:spPr>
        <p:txBody>
          <a:bodyPr>
            <a:normAutofit lnSpcReduction="10000"/>
          </a:bodyPr>
          <a:lstStyle/>
          <a:p>
            <a:pPr marL="0" indent="0">
              <a:buNone/>
            </a:pPr>
            <a:r>
              <a:rPr lang="en-US" sz="3200" b="1" u="sng" dirty="0"/>
              <a:t>Signs and symptoms:</a:t>
            </a:r>
          </a:p>
          <a:p>
            <a:r>
              <a:rPr lang="en-US" dirty="0"/>
              <a:t>General unease with new situation</a:t>
            </a:r>
          </a:p>
          <a:p>
            <a:r>
              <a:rPr lang="en-US" dirty="0"/>
              <a:t>Irrational fears</a:t>
            </a:r>
          </a:p>
          <a:p>
            <a:r>
              <a:rPr lang="en-US" dirty="0"/>
              <a:t>Difficulty with sleeping</a:t>
            </a:r>
          </a:p>
          <a:p>
            <a:r>
              <a:rPr lang="en-US" dirty="0"/>
              <a:t>Feeling sick</a:t>
            </a:r>
          </a:p>
          <a:p>
            <a:r>
              <a:rPr lang="en-US" dirty="0"/>
              <a:t>Anxiety and Depression</a:t>
            </a:r>
          </a:p>
          <a:p>
            <a:r>
              <a:rPr lang="en-US" dirty="0"/>
              <a:t>Preoccupation with health</a:t>
            </a:r>
          </a:p>
          <a:p>
            <a:r>
              <a:rPr lang="en-US" dirty="0"/>
              <a:t>Homesickness</a:t>
            </a:r>
          </a:p>
          <a:p>
            <a:r>
              <a:rPr lang="en-US" dirty="0"/>
              <a:t>Isolation</a:t>
            </a:r>
          </a:p>
          <a:p>
            <a:r>
              <a:rPr lang="en-US" dirty="0"/>
              <a:t>Sense of loss of identity</a:t>
            </a:r>
          </a:p>
          <a:p>
            <a:endParaRPr lang="en-US" dirty="0"/>
          </a:p>
          <a:p>
            <a:endParaRPr lang="en-US" dirty="0"/>
          </a:p>
          <a:p>
            <a:pPr marL="0" indent="0" algn="r">
              <a:buNone/>
            </a:pPr>
            <a:r>
              <a:rPr lang="en-US" sz="1200" dirty="0" err="1"/>
              <a:t>Vyas</a:t>
            </a:r>
            <a:r>
              <a:rPr lang="en-US" sz="1200" dirty="0"/>
              <a:t> JN, </a:t>
            </a:r>
            <a:r>
              <a:rPr lang="en-US" sz="1200" dirty="0" err="1"/>
              <a:t>Ghimire</a:t>
            </a:r>
            <a:r>
              <a:rPr lang="en-US" sz="1200" dirty="0"/>
              <a:t> SR, Textbook of Postgraduate Psychiatry, 3</a:t>
            </a:r>
            <a:r>
              <a:rPr lang="en-US" sz="1200" baseline="30000" dirty="0"/>
              <a:t>rd</a:t>
            </a:r>
            <a:r>
              <a:rPr lang="en-US" sz="1200" dirty="0"/>
              <a:t> edition, Volume 2, Pg-1808</a:t>
            </a:r>
          </a:p>
          <a:p>
            <a:pPr marL="0" indent="0">
              <a:buNone/>
            </a:pPr>
            <a:endParaRPr lang="en-US" dirty="0"/>
          </a:p>
          <a:p>
            <a:endParaRPr lang="en-US" u="sng" dirty="0"/>
          </a:p>
        </p:txBody>
      </p:sp>
      <p:sp>
        <p:nvSpPr>
          <p:cNvPr id="2" name="Slide Number Placeholder 1"/>
          <p:cNvSpPr>
            <a:spLocks noGrp="1"/>
          </p:cNvSpPr>
          <p:nvPr>
            <p:ph type="sldNum" sz="quarter" idx="12"/>
          </p:nvPr>
        </p:nvSpPr>
        <p:spPr/>
        <p:txBody>
          <a:bodyPr/>
          <a:lstStyle/>
          <a:p>
            <a:fld id="{EF42D4F6-3501-4806-BB4D-063DA7781940}" type="slidenum">
              <a:rPr lang="en-US" smtClean="0"/>
              <a:t>69</a:t>
            </a:fld>
            <a:endParaRPr lang="en-US"/>
          </a:p>
        </p:txBody>
      </p:sp>
    </p:spTree>
    <p:extLst>
      <p:ext uri="{BB962C8B-B14F-4D97-AF65-F5344CB8AC3E}">
        <p14:creationId xmlns:p14="http://schemas.microsoft.com/office/powerpoint/2010/main" val="4123614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Cultural Identity of the Individual</a:t>
            </a:r>
          </a:p>
        </p:txBody>
      </p:sp>
      <p:sp>
        <p:nvSpPr>
          <p:cNvPr id="3" name="Content Placeholder 2"/>
          <p:cNvSpPr>
            <a:spLocks noGrp="1"/>
          </p:cNvSpPr>
          <p:nvPr>
            <p:ph sz="quarter" idx="1"/>
          </p:nvPr>
        </p:nvSpPr>
        <p:spPr>
          <a:xfrm>
            <a:off x="914400" y="1447800"/>
            <a:ext cx="7772400" cy="1752600"/>
          </a:xfrm>
        </p:spPr>
        <p:txBody>
          <a:bodyPr/>
          <a:lstStyle/>
          <a:p>
            <a:r>
              <a:rPr lang="en-US" dirty="0"/>
              <a:t>Cultural identity refers to the characteristics shared by a person’s cultural group.</a:t>
            </a:r>
          </a:p>
          <a:p>
            <a:r>
              <a:rPr lang="en-US" dirty="0"/>
              <a:t>Factors that comprise an individual’s cultural identity include:</a:t>
            </a:r>
          </a:p>
        </p:txBody>
      </p:sp>
      <p:sp>
        <p:nvSpPr>
          <p:cNvPr id="4" name="TextBox 3"/>
          <p:cNvSpPr txBox="1"/>
          <p:nvPr/>
        </p:nvSpPr>
        <p:spPr>
          <a:xfrm>
            <a:off x="914400" y="3429000"/>
            <a:ext cx="3733800" cy="2677656"/>
          </a:xfrm>
          <a:prstGeom prst="rect">
            <a:avLst/>
          </a:prstGeom>
          <a:noFill/>
        </p:spPr>
        <p:txBody>
          <a:bodyPr wrap="square" rtlCol="0">
            <a:spAutoFit/>
          </a:bodyPr>
          <a:lstStyle/>
          <a:p>
            <a:pPr marL="285750" indent="-285750">
              <a:buFont typeface="Courier New" pitchFamily="49" charset="0"/>
              <a:buChar char="o"/>
            </a:pPr>
            <a:r>
              <a:rPr lang="en-US" sz="2400" dirty="0"/>
              <a:t>Race</a:t>
            </a:r>
          </a:p>
          <a:p>
            <a:pPr marL="285750" indent="-285750">
              <a:buFont typeface="Courier New" pitchFamily="49" charset="0"/>
              <a:buChar char="o"/>
            </a:pPr>
            <a:r>
              <a:rPr lang="en-US" sz="2400" dirty="0"/>
              <a:t>Ethnicity</a:t>
            </a:r>
          </a:p>
          <a:p>
            <a:pPr marL="285750" indent="-285750">
              <a:buFont typeface="Courier New" pitchFamily="49" charset="0"/>
              <a:buChar char="o"/>
            </a:pPr>
            <a:r>
              <a:rPr lang="en-US" sz="2400" dirty="0"/>
              <a:t>Country of origin</a:t>
            </a:r>
          </a:p>
          <a:p>
            <a:pPr marL="285750" indent="-285750">
              <a:buFont typeface="Courier New" pitchFamily="49" charset="0"/>
              <a:buChar char="o"/>
            </a:pPr>
            <a:r>
              <a:rPr lang="en-US" sz="2400" dirty="0"/>
              <a:t>Language use</a:t>
            </a:r>
          </a:p>
          <a:p>
            <a:pPr marL="285750" indent="-285750">
              <a:buFont typeface="Courier New" pitchFamily="49" charset="0"/>
              <a:buChar char="o"/>
            </a:pPr>
            <a:r>
              <a:rPr lang="en-US" sz="2400" dirty="0"/>
              <a:t>Religious and tradition-nourished beliefs</a:t>
            </a:r>
          </a:p>
          <a:p>
            <a:pPr marL="285750" indent="-285750">
              <a:buFont typeface="Courier New" pitchFamily="49" charset="0"/>
              <a:buChar char="o"/>
            </a:pPr>
            <a:r>
              <a:rPr lang="en-US" sz="2400" dirty="0"/>
              <a:t>Socioeconomic status</a:t>
            </a:r>
          </a:p>
        </p:txBody>
      </p:sp>
      <p:sp>
        <p:nvSpPr>
          <p:cNvPr id="5" name="TextBox 4"/>
          <p:cNvSpPr txBox="1"/>
          <p:nvPr/>
        </p:nvSpPr>
        <p:spPr>
          <a:xfrm>
            <a:off x="4876800" y="3429000"/>
            <a:ext cx="3657600" cy="2677656"/>
          </a:xfrm>
          <a:prstGeom prst="rect">
            <a:avLst/>
          </a:prstGeom>
          <a:noFill/>
        </p:spPr>
        <p:txBody>
          <a:bodyPr wrap="square" rtlCol="0">
            <a:spAutoFit/>
          </a:bodyPr>
          <a:lstStyle/>
          <a:p>
            <a:pPr marL="285750" indent="-285750">
              <a:buFont typeface="Courier New" pitchFamily="49" charset="0"/>
              <a:buChar char="o"/>
            </a:pPr>
            <a:r>
              <a:rPr lang="en-US" sz="2400" dirty="0"/>
              <a:t>Sexual orientation </a:t>
            </a:r>
          </a:p>
          <a:p>
            <a:pPr marL="285750" indent="-285750">
              <a:buFont typeface="Courier New" pitchFamily="49" charset="0"/>
              <a:buChar char="o"/>
            </a:pPr>
            <a:r>
              <a:rPr lang="en-US" sz="2400" dirty="0"/>
              <a:t>Migration history</a:t>
            </a:r>
          </a:p>
          <a:p>
            <a:pPr marL="285750" indent="-285750">
              <a:buFont typeface="Courier New" pitchFamily="49" charset="0"/>
              <a:buChar char="o"/>
            </a:pPr>
            <a:r>
              <a:rPr lang="en-US" sz="2400" dirty="0"/>
              <a:t>Experience of acculturation</a:t>
            </a:r>
          </a:p>
          <a:p>
            <a:pPr marL="285750" indent="-285750">
              <a:buFont typeface="Courier New" pitchFamily="49" charset="0"/>
              <a:buChar char="o"/>
            </a:pPr>
            <a:r>
              <a:rPr lang="en-US" sz="2400" dirty="0"/>
              <a:t>The degree of affiliation with the individual’s group of origin</a:t>
            </a:r>
          </a:p>
        </p:txBody>
      </p:sp>
      <p:sp>
        <p:nvSpPr>
          <p:cNvPr id="6" name="TextBox 5"/>
          <p:cNvSpPr txBox="1"/>
          <p:nvPr/>
        </p:nvSpPr>
        <p:spPr>
          <a:xfrm>
            <a:off x="2057400" y="6304002"/>
            <a:ext cx="7010400" cy="553998"/>
          </a:xfrm>
          <a:prstGeom prst="rect">
            <a:avLst/>
          </a:prstGeom>
          <a:noFill/>
        </p:spPr>
        <p:txBody>
          <a:bodyPr wrap="square" rtlCol="0">
            <a:spAutoFit/>
          </a:bodyPr>
          <a:lstStyle/>
          <a:p>
            <a:pPr lvl="0" algn="r">
              <a:spcBef>
                <a:spcPct val="20000"/>
              </a:spcBef>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a:p>
            <a:endParaRPr lang="en-US" dirty="0"/>
          </a:p>
        </p:txBody>
      </p:sp>
      <p:sp>
        <p:nvSpPr>
          <p:cNvPr id="7" name="Slide Number Placeholder 6"/>
          <p:cNvSpPr>
            <a:spLocks noGrp="1"/>
          </p:cNvSpPr>
          <p:nvPr>
            <p:ph type="sldNum" sz="quarter" idx="12"/>
          </p:nvPr>
        </p:nvSpPr>
        <p:spPr/>
        <p:txBody>
          <a:bodyPr/>
          <a:lstStyle/>
          <a:p>
            <a:fld id="{EF42D4F6-3501-4806-BB4D-063DA7781940}" type="slidenum">
              <a:rPr lang="en-US" smtClean="0"/>
              <a:t>7</a:t>
            </a:fld>
            <a:endParaRPr lang="en-US"/>
          </a:p>
        </p:txBody>
      </p:sp>
    </p:spTree>
    <p:extLst>
      <p:ext uri="{BB962C8B-B14F-4D97-AF65-F5344CB8AC3E}">
        <p14:creationId xmlns:p14="http://schemas.microsoft.com/office/powerpoint/2010/main" val="43668828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Brainwashing</a:t>
            </a:r>
          </a:p>
        </p:txBody>
      </p:sp>
      <p:sp>
        <p:nvSpPr>
          <p:cNvPr id="3" name="Content Placeholder 2"/>
          <p:cNvSpPr>
            <a:spLocks noGrp="1"/>
          </p:cNvSpPr>
          <p:nvPr>
            <p:ph sz="quarter" idx="1"/>
          </p:nvPr>
        </p:nvSpPr>
        <p:spPr/>
        <p:txBody>
          <a:bodyPr>
            <a:normAutofit lnSpcReduction="10000"/>
          </a:bodyPr>
          <a:lstStyle/>
          <a:p>
            <a:r>
              <a:rPr lang="en-US" dirty="0"/>
              <a:t>First practice by Chinese community in American prisoners during the Korean war .</a:t>
            </a:r>
          </a:p>
          <a:p>
            <a:r>
              <a:rPr lang="en-US" dirty="0"/>
              <a:t>It includes deliberate creation of culture shock.</a:t>
            </a:r>
          </a:p>
          <a:p>
            <a:r>
              <a:rPr lang="en-US" dirty="0"/>
              <a:t>Individual are isolated and made to feel different and out of place who destroy their coping skills.</a:t>
            </a:r>
          </a:p>
          <a:p>
            <a:r>
              <a:rPr lang="en-US" dirty="0"/>
              <a:t>Once a person appears weak and helpless, the aggressor impose new ideas that they would have never accepted in normal state.</a:t>
            </a:r>
          </a:p>
          <a:p>
            <a:endParaRPr lang="en-US" dirty="0"/>
          </a:p>
          <a:p>
            <a:endParaRPr lang="en-US" dirty="0"/>
          </a:p>
          <a:p>
            <a:pPr marL="0" lvl="0" indent="0" algn="r">
              <a:spcBef>
                <a:spcPct val="20000"/>
              </a:spcBef>
              <a:buClrTx/>
              <a:buSzTx/>
              <a:buNone/>
            </a:pPr>
            <a:r>
              <a:rPr lang="en-US" sz="1100" dirty="0" err="1">
                <a:solidFill>
                  <a:prstClr val="black"/>
                </a:solidFill>
                <a:latin typeface="Calibri"/>
              </a:rPr>
              <a:t>Sadock</a:t>
            </a:r>
            <a:r>
              <a:rPr lang="en-US" sz="1100" dirty="0">
                <a:solidFill>
                  <a:prstClr val="black"/>
                </a:solidFill>
                <a:latin typeface="Calibri"/>
              </a:rPr>
              <a:t> BJ, </a:t>
            </a:r>
            <a:r>
              <a:rPr lang="en-US" sz="1100" dirty="0" err="1">
                <a:solidFill>
                  <a:prstClr val="black"/>
                </a:solidFill>
                <a:latin typeface="Calibri"/>
              </a:rPr>
              <a:t>Sadock</a:t>
            </a:r>
            <a:r>
              <a:rPr lang="en-US" sz="1100" dirty="0">
                <a:solidFill>
                  <a:prstClr val="black"/>
                </a:solidFill>
                <a:latin typeface="Calibri"/>
              </a:rPr>
              <a:t> VA, Ruiz P, Comprehensive Textbook of Psychiatry, Eighth Edition</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EF42D4F6-3501-4806-BB4D-063DA7781940}" type="slidenum">
              <a:rPr lang="en-US" smtClean="0"/>
              <a:t>70</a:t>
            </a:fld>
            <a:endParaRPr lang="en-US"/>
          </a:p>
        </p:txBody>
      </p:sp>
    </p:spTree>
    <p:extLst>
      <p:ext uri="{BB962C8B-B14F-4D97-AF65-F5344CB8AC3E}">
        <p14:creationId xmlns:p14="http://schemas.microsoft.com/office/powerpoint/2010/main" val="2325754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914400" y="1447800"/>
            <a:ext cx="7772400" cy="5105400"/>
          </a:xfrm>
        </p:spPr>
        <p:txBody>
          <a:bodyPr>
            <a:normAutofit/>
          </a:bodyPr>
          <a:lstStyle/>
          <a:p>
            <a:r>
              <a:rPr lang="en-US" dirty="0"/>
              <a:t>Upon release and return to their home , this brainwashed individual with PTSD require deep programming including </a:t>
            </a:r>
            <a:r>
              <a:rPr lang="en-US" u="sng" dirty="0"/>
              <a:t>reeducation </a:t>
            </a:r>
            <a:r>
              <a:rPr lang="en-US" dirty="0"/>
              <a:t>and </a:t>
            </a:r>
            <a:r>
              <a:rPr lang="en-US" u="sng" dirty="0"/>
              <a:t>supportive psychotherapy </a:t>
            </a:r>
            <a:r>
              <a:rPr lang="en-US" dirty="0"/>
              <a:t>on and individual and group basis.</a:t>
            </a:r>
          </a:p>
          <a:p>
            <a:r>
              <a:rPr lang="en-US" dirty="0"/>
              <a:t>Treatment is to rebuild:</a:t>
            </a:r>
          </a:p>
          <a:p>
            <a:pPr marL="514350" indent="-514350">
              <a:buFont typeface="+mj-lt"/>
              <a:buAutoNum type="arabicPeriod"/>
            </a:pPr>
            <a:r>
              <a:rPr lang="en-US" dirty="0"/>
              <a:t>healthy self esteem</a:t>
            </a:r>
          </a:p>
          <a:p>
            <a:pPr marL="514350" indent="-514350">
              <a:buFont typeface="+mj-lt"/>
              <a:buAutoNum type="arabicPeriod"/>
            </a:pPr>
            <a:r>
              <a:rPr lang="en-US" dirty="0"/>
              <a:t>Coping skills</a:t>
            </a:r>
          </a:p>
          <a:p>
            <a:pPr marL="514350" indent="-514350">
              <a:buFont typeface="+mj-lt"/>
              <a:buAutoNum type="arabicPeriod"/>
            </a:pPr>
            <a:endParaRPr lang="en-US" dirty="0"/>
          </a:p>
          <a:p>
            <a:pPr marL="514350" indent="-514350">
              <a:buFont typeface="+mj-lt"/>
              <a:buAutoNum type="arabicPeriod"/>
            </a:pPr>
            <a:endParaRPr lang="en-US" dirty="0"/>
          </a:p>
          <a:p>
            <a:pPr marL="0" lvl="0" indent="0" algn="r">
              <a:spcBef>
                <a:spcPct val="20000"/>
              </a:spcBef>
              <a:buClrTx/>
              <a:buSzTx/>
              <a:buNone/>
            </a:pPr>
            <a:r>
              <a:rPr lang="en-US" sz="1100" dirty="0" err="1">
                <a:solidFill>
                  <a:prstClr val="black"/>
                </a:solidFill>
                <a:latin typeface="Calibri"/>
              </a:rPr>
              <a:t>Sadock</a:t>
            </a:r>
            <a:r>
              <a:rPr lang="en-US" sz="1100" dirty="0">
                <a:solidFill>
                  <a:prstClr val="black"/>
                </a:solidFill>
                <a:latin typeface="Calibri"/>
              </a:rPr>
              <a:t> BJ, </a:t>
            </a:r>
            <a:r>
              <a:rPr lang="en-US" sz="1100" dirty="0" err="1">
                <a:solidFill>
                  <a:prstClr val="black"/>
                </a:solidFill>
                <a:latin typeface="Calibri"/>
              </a:rPr>
              <a:t>Sadock</a:t>
            </a:r>
            <a:r>
              <a:rPr lang="en-US" sz="1100" dirty="0">
                <a:solidFill>
                  <a:prstClr val="black"/>
                </a:solidFill>
                <a:latin typeface="Calibri"/>
              </a:rPr>
              <a:t> VA, Ruiz P, Comprehensive Textbook of Psychiatry, Eighth Edition</a:t>
            </a:r>
          </a:p>
        </p:txBody>
      </p:sp>
      <p:sp>
        <p:nvSpPr>
          <p:cNvPr id="4" name="Slide Number Placeholder 3"/>
          <p:cNvSpPr>
            <a:spLocks noGrp="1"/>
          </p:cNvSpPr>
          <p:nvPr>
            <p:ph type="sldNum" sz="quarter" idx="12"/>
          </p:nvPr>
        </p:nvSpPr>
        <p:spPr/>
        <p:txBody>
          <a:bodyPr/>
          <a:lstStyle/>
          <a:p>
            <a:fld id="{EF42D4F6-3501-4806-BB4D-063DA7781940}" type="slidenum">
              <a:rPr lang="en-US" smtClean="0"/>
              <a:t>71</a:t>
            </a:fld>
            <a:endParaRPr lang="en-US"/>
          </a:p>
        </p:txBody>
      </p:sp>
    </p:spTree>
    <p:extLst>
      <p:ext uri="{BB962C8B-B14F-4D97-AF65-F5344CB8AC3E}">
        <p14:creationId xmlns:p14="http://schemas.microsoft.com/office/powerpoint/2010/main" val="16888867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7772400" cy="1524000"/>
          </a:xfrm>
        </p:spPr>
        <p:txBody>
          <a:bodyPr>
            <a:normAutofit/>
          </a:bodyPr>
          <a:lstStyle/>
          <a:p>
            <a:r>
              <a:rPr lang="en-US" spc="-25" dirty="0">
                <a:solidFill>
                  <a:srgbClr val="BF0000"/>
                </a:solidFill>
              </a:rPr>
              <a:t>CULTURE </a:t>
            </a:r>
            <a:r>
              <a:rPr lang="en-US" spc="10" dirty="0">
                <a:solidFill>
                  <a:srgbClr val="BF0000"/>
                </a:solidFill>
              </a:rPr>
              <a:t>MAKES </a:t>
            </a:r>
            <a:r>
              <a:rPr lang="en-US" spc="15" dirty="0">
                <a:solidFill>
                  <a:srgbClr val="BF0000"/>
                </a:solidFill>
              </a:rPr>
              <a:t>SOCIETY </a:t>
            </a:r>
            <a:r>
              <a:rPr lang="en-US" spc="-45" dirty="0">
                <a:solidFill>
                  <a:srgbClr val="BF0000"/>
                </a:solidFill>
              </a:rPr>
              <a:t>PERFECT, </a:t>
            </a:r>
            <a:r>
              <a:rPr lang="en-US" spc="10" dirty="0">
                <a:solidFill>
                  <a:srgbClr val="BF0000"/>
                </a:solidFill>
              </a:rPr>
              <a:t>ISN’T</a:t>
            </a:r>
            <a:r>
              <a:rPr lang="en-US" spc="-10" dirty="0">
                <a:solidFill>
                  <a:srgbClr val="BF0000"/>
                </a:solidFill>
              </a:rPr>
              <a:t> </a:t>
            </a:r>
            <a:r>
              <a:rPr lang="en-US" spc="-75" dirty="0">
                <a:solidFill>
                  <a:srgbClr val="BF0000"/>
                </a:solidFill>
              </a:rPr>
              <a:t>IT..!!!</a:t>
            </a:r>
            <a:endParaRPr lang="en-US" dirty="0"/>
          </a:p>
        </p:txBody>
      </p:sp>
      <p:sp>
        <p:nvSpPr>
          <p:cNvPr id="3" name="Content Placeholder 2"/>
          <p:cNvSpPr>
            <a:spLocks noGrp="1"/>
          </p:cNvSpPr>
          <p:nvPr>
            <p:ph sz="quarter" idx="1"/>
          </p:nvPr>
        </p:nvSpPr>
        <p:spPr/>
        <p:txBody>
          <a:bodyPr>
            <a:normAutofit/>
          </a:bodyPr>
          <a:lstStyle/>
          <a:p>
            <a:pPr marL="0" indent="0" algn="ctr">
              <a:buNone/>
            </a:pPr>
            <a:endParaRPr lang="en-US" sz="9600" b="1" dirty="0">
              <a:solidFill>
                <a:srgbClr val="FF0000"/>
              </a:solidFill>
            </a:endParaRPr>
          </a:p>
          <a:p>
            <a:pPr marL="0" indent="0" algn="ctr">
              <a:buNone/>
            </a:pPr>
            <a:r>
              <a:rPr lang="en-US" sz="9600" b="1" dirty="0">
                <a:solidFill>
                  <a:srgbClr val="FF0000"/>
                </a:solidFill>
              </a:rPr>
              <a:t>Thank you</a:t>
            </a:r>
          </a:p>
        </p:txBody>
      </p:sp>
      <p:sp>
        <p:nvSpPr>
          <p:cNvPr id="4" name="Slide Number Placeholder 3"/>
          <p:cNvSpPr>
            <a:spLocks noGrp="1"/>
          </p:cNvSpPr>
          <p:nvPr>
            <p:ph type="sldNum" sz="quarter" idx="12"/>
          </p:nvPr>
        </p:nvSpPr>
        <p:spPr/>
        <p:txBody>
          <a:bodyPr/>
          <a:lstStyle/>
          <a:p>
            <a:fld id="{EF42D4F6-3501-4806-BB4D-063DA7781940}" type="slidenum">
              <a:rPr lang="en-US" smtClean="0"/>
              <a:t>72</a:t>
            </a:fld>
            <a:endParaRPr lang="en-US"/>
          </a:p>
        </p:txBody>
      </p:sp>
    </p:spTree>
    <p:extLst>
      <p:ext uri="{BB962C8B-B14F-4D97-AF65-F5344CB8AC3E}">
        <p14:creationId xmlns:p14="http://schemas.microsoft.com/office/powerpoint/2010/main" val="1142999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Cultural Identity of the Individual continued……</a:t>
            </a:r>
            <a:endParaRPr lang="en-US" dirty="0"/>
          </a:p>
        </p:txBody>
      </p:sp>
      <p:sp>
        <p:nvSpPr>
          <p:cNvPr id="3" name="Content Placeholder 2"/>
          <p:cNvSpPr>
            <a:spLocks noGrp="1"/>
          </p:cNvSpPr>
          <p:nvPr>
            <p:ph sz="quarter" idx="1"/>
          </p:nvPr>
        </p:nvSpPr>
        <p:spPr/>
        <p:txBody>
          <a:bodyPr>
            <a:normAutofit lnSpcReduction="10000"/>
          </a:bodyPr>
          <a:lstStyle/>
          <a:p>
            <a:r>
              <a:rPr lang="en-US" dirty="0"/>
              <a:t>emerges throughout the individual’s life and in social context.</a:t>
            </a:r>
          </a:p>
          <a:p>
            <a:r>
              <a:rPr lang="en-US" dirty="0"/>
              <a:t>Evaluating the cultural identity of the patient allows identification of potential areas of strength and support that may enhance treatment effectiveness, as well as vulnerabilities that may interfere with the progress of treatment.</a:t>
            </a:r>
          </a:p>
          <a:p>
            <a:endParaRPr lang="en-US" dirty="0"/>
          </a:p>
          <a:p>
            <a:endParaRPr lang="en-US" dirty="0"/>
          </a:p>
          <a:p>
            <a:endParaRPr lang="en-US" dirty="0"/>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p:txBody>
      </p:sp>
      <p:sp>
        <p:nvSpPr>
          <p:cNvPr id="4" name="Slide Number Placeholder 3"/>
          <p:cNvSpPr>
            <a:spLocks noGrp="1"/>
          </p:cNvSpPr>
          <p:nvPr>
            <p:ph type="sldNum" sz="quarter" idx="12"/>
          </p:nvPr>
        </p:nvSpPr>
        <p:spPr/>
        <p:txBody>
          <a:bodyPr/>
          <a:lstStyle/>
          <a:p>
            <a:fld id="{EF42D4F6-3501-4806-BB4D-063DA7781940}" type="slidenum">
              <a:rPr lang="en-US" smtClean="0"/>
              <a:t>8</a:t>
            </a:fld>
            <a:endParaRPr lang="en-US"/>
          </a:p>
        </p:txBody>
      </p:sp>
    </p:spTree>
    <p:extLst>
      <p:ext uri="{BB962C8B-B14F-4D97-AF65-F5344CB8AC3E}">
        <p14:creationId xmlns:p14="http://schemas.microsoft.com/office/powerpoint/2010/main" val="3854362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Cultural Conceptualization of Distress</a:t>
            </a:r>
          </a:p>
        </p:txBody>
      </p:sp>
      <p:sp>
        <p:nvSpPr>
          <p:cNvPr id="3" name="Content Placeholder 2"/>
          <p:cNvSpPr>
            <a:spLocks noGrp="1"/>
          </p:cNvSpPr>
          <p:nvPr>
            <p:ph sz="quarter" idx="1"/>
          </p:nvPr>
        </p:nvSpPr>
        <p:spPr>
          <a:xfrm>
            <a:off x="914400" y="1447800"/>
            <a:ext cx="7772400" cy="4953000"/>
          </a:xfrm>
        </p:spPr>
        <p:txBody>
          <a:bodyPr>
            <a:normAutofit/>
          </a:bodyPr>
          <a:lstStyle/>
          <a:p>
            <a:r>
              <a:rPr lang="en-US" dirty="0"/>
              <a:t>The conceptualizations of distress represent ways in which the individual patient “experiences, understands, and communicates his or her symptoms to others.”</a:t>
            </a:r>
          </a:p>
          <a:p>
            <a:r>
              <a:rPr lang="en-US" dirty="0"/>
              <a:t>Severity, meaning of the experiences, coping, and help-seeking patterns are part of this representation.</a:t>
            </a:r>
          </a:p>
          <a:p>
            <a:endParaRPr lang="en-US" dirty="0"/>
          </a:p>
          <a:p>
            <a:endParaRPr lang="en-US" dirty="0"/>
          </a:p>
          <a:p>
            <a:endParaRPr lang="en-US" dirty="0"/>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endParaRPr lang="en-US" sz="1200" dirty="0">
              <a:solidFill>
                <a:prstClr val="black"/>
              </a:solidFill>
              <a:latin typeface="Calibri"/>
            </a:endParaRPr>
          </a:p>
          <a:p>
            <a:pPr marL="0" lvl="0" indent="0" algn="r">
              <a:spcBef>
                <a:spcPct val="20000"/>
              </a:spcBef>
              <a:buClrTx/>
              <a:buSzTx/>
              <a:buNone/>
            </a:pPr>
            <a:r>
              <a:rPr lang="en-US" sz="1200" dirty="0" err="1">
                <a:solidFill>
                  <a:prstClr val="black"/>
                </a:solidFill>
                <a:latin typeface="Calibri"/>
              </a:rPr>
              <a:t>Sadock</a:t>
            </a:r>
            <a:r>
              <a:rPr lang="en-US" sz="1200" dirty="0">
                <a:solidFill>
                  <a:prstClr val="black"/>
                </a:solidFill>
                <a:latin typeface="Calibri"/>
              </a:rPr>
              <a:t> BJ, </a:t>
            </a:r>
            <a:r>
              <a:rPr lang="en-US" sz="1200" dirty="0" err="1">
                <a:solidFill>
                  <a:prstClr val="black"/>
                </a:solidFill>
                <a:latin typeface="Calibri"/>
              </a:rPr>
              <a:t>Sadock</a:t>
            </a:r>
            <a:r>
              <a:rPr lang="en-US" sz="1200" dirty="0">
                <a:solidFill>
                  <a:prstClr val="black"/>
                </a:solidFill>
                <a:latin typeface="Calibri"/>
              </a:rPr>
              <a:t> VA, Ruiz P, Comprehensive Textbook of Psychiatry, Tenth Edition, Volume 1, </a:t>
            </a:r>
            <a:r>
              <a:rPr lang="en-US" sz="1200" dirty="0" err="1">
                <a:solidFill>
                  <a:prstClr val="black"/>
                </a:solidFill>
                <a:latin typeface="Calibri"/>
              </a:rPr>
              <a:t>Pg</a:t>
            </a:r>
            <a:r>
              <a:rPr lang="en-US" sz="1200" dirty="0">
                <a:solidFill>
                  <a:prstClr val="black"/>
                </a:solidFill>
                <a:latin typeface="Calibri"/>
              </a:rPr>
              <a:t> 788-793</a:t>
            </a:r>
          </a:p>
        </p:txBody>
      </p:sp>
      <p:sp>
        <p:nvSpPr>
          <p:cNvPr id="4" name="Slide Number Placeholder 3"/>
          <p:cNvSpPr>
            <a:spLocks noGrp="1"/>
          </p:cNvSpPr>
          <p:nvPr>
            <p:ph type="sldNum" sz="quarter" idx="12"/>
          </p:nvPr>
        </p:nvSpPr>
        <p:spPr/>
        <p:txBody>
          <a:bodyPr/>
          <a:lstStyle/>
          <a:p>
            <a:fld id="{EF42D4F6-3501-4806-BB4D-063DA7781940}" type="slidenum">
              <a:rPr lang="en-US" smtClean="0"/>
              <a:t>9</a:t>
            </a:fld>
            <a:endParaRPr lang="en-US"/>
          </a:p>
        </p:txBody>
      </p:sp>
    </p:spTree>
    <p:extLst>
      <p:ext uri="{BB962C8B-B14F-4D97-AF65-F5344CB8AC3E}">
        <p14:creationId xmlns:p14="http://schemas.microsoft.com/office/powerpoint/2010/main" val="35851597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6540</TotalTime>
  <Words>6018</Words>
  <Application>Microsoft Office PowerPoint</Application>
  <PresentationFormat>On-screen Show (4:3)</PresentationFormat>
  <Paragraphs>726</Paragraphs>
  <Slides>72</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72</vt:i4>
      </vt:variant>
    </vt:vector>
  </HeadingPairs>
  <TitlesOfParts>
    <vt:vector size="80" baseType="lpstr">
      <vt:lpstr>Calibri</vt:lpstr>
      <vt:lpstr>Courier New</vt:lpstr>
      <vt:lpstr>Franklin Gothic Book</vt:lpstr>
      <vt:lpstr>Perpetua</vt:lpstr>
      <vt:lpstr>RobotoRegular</vt:lpstr>
      <vt:lpstr>Wingdings</vt:lpstr>
      <vt:lpstr>Wingdings 2</vt:lpstr>
      <vt:lpstr>Equity</vt:lpstr>
      <vt:lpstr>Transcultural Psychiatry</vt:lpstr>
      <vt:lpstr>What is culture??</vt:lpstr>
      <vt:lpstr>PowerPoint Presentation</vt:lpstr>
      <vt:lpstr>PowerPoint Presentation</vt:lpstr>
      <vt:lpstr>Transcultural psychiatry</vt:lpstr>
      <vt:lpstr>Cultural Formulation</vt:lpstr>
      <vt:lpstr>Cultural Identity of the Individual</vt:lpstr>
      <vt:lpstr>Cultural Identity of the Individual continued……</vt:lpstr>
      <vt:lpstr>Cultural Conceptualization of Distress</vt:lpstr>
      <vt:lpstr>Difficulties may arise when there are conceptual differences in the explanatory model of illness between clinician, patient, family, and community.</vt:lpstr>
      <vt:lpstr>Explanatory models of illness:</vt:lpstr>
      <vt:lpstr>Psychosocial Stressors and Cultural Features of Vulnerability and Resilience</vt:lpstr>
      <vt:lpstr>For immigrants and refugees</vt:lpstr>
      <vt:lpstr>Cultural Features of the Relationship between the Individual and the Clinician</vt:lpstr>
      <vt:lpstr>PowerPoint Presentation</vt:lpstr>
      <vt:lpstr>Overall Cultural Assessment</vt:lpstr>
      <vt:lpstr>Cultural Formulation Interview</vt:lpstr>
      <vt:lpstr>The CFI is especially useful when:</vt:lpstr>
      <vt:lpstr>CFI comprises four sections:</vt:lpstr>
      <vt:lpstr>PowerPoint Presentation</vt:lpstr>
      <vt:lpstr>There are 4 possible outcomes of  acculturative stress:</vt:lpstr>
      <vt:lpstr>PSYCHIATRIC ASSESSMENT OF IMMIGRANTS AND REFUGEES</vt:lpstr>
      <vt:lpstr>Pre-migration history</vt:lpstr>
      <vt:lpstr>CULTURE AND PSYCHOPATHOLOGY</vt:lpstr>
      <vt:lpstr>Pathogenic effects</vt:lpstr>
      <vt:lpstr>Patho-selective effects</vt:lpstr>
      <vt:lpstr>Patho-plastic effects</vt:lpstr>
      <vt:lpstr>Patho-elaborating effects</vt:lpstr>
      <vt:lpstr>Patho-facilitative effects</vt:lpstr>
      <vt:lpstr>Patho-discriminating effects</vt:lpstr>
      <vt:lpstr>Patho-reactive effects</vt:lpstr>
      <vt:lpstr>Cultural influences on classification of mental disorder</vt:lpstr>
      <vt:lpstr>Culture and communication</vt:lpstr>
      <vt:lpstr>Religion and Spirituality in mental illness</vt:lpstr>
      <vt:lpstr>Cultural Syndrome</vt:lpstr>
      <vt:lpstr>DSM-5 includes in its Appendix:</vt:lpstr>
      <vt:lpstr>Amok</vt:lpstr>
      <vt:lpstr>Other names:</vt:lpstr>
      <vt:lpstr>PowerPoint Presentation</vt:lpstr>
      <vt:lpstr>Possession Syndrome</vt:lpstr>
      <vt:lpstr>PowerPoint Presentation</vt:lpstr>
      <vt:lpstr>PowerPoint Presentation</vt:lpstr>
      <vt:lpstr>A prototypical episode is composed of the following elements:</vt:lpstr>
      <vt:lpstr>PowerPoint Presentation</vt:lpstr>
      <vt:lpstr>PowerPoint Presentation</vt:lpstr>
      <vt:lpstr>Treatment</vt:lpstr>
      <vt:lpstr>Shenjing Shuairuo</vt:lpstr>
      <vt:lpstr>Chinese Classification of Mental Disorders (CCMD-2-R)(revised)</vt:lpstr>
      <vt:lpstr>Clinical feature:</vt:lpstr>
      <vt:lpstr>PowerPoint Presentation</vt:lpstr>
      <vt:lpstr>Dhat Syndrome</vt:lpstr>
      <vt:lpstr>Other names:</vt:lpstr>
      <vt:lpstr>The symptoms are….</vt:lpstr>
      <vt:lpstr>Treatment</vt:lpstr>
      <vt:lpstr>Koro</vt:lpstr>
      <vt:lpstr>Culture bound suicide</vt:lpstr>
      <vt:lpstr>PowerPoint Presentation</vt:lpstr>
      <vt:lpstr>Jhin Jhinia</vt:lpstr>
      <vt:lpstr>Suudu</vt:lpstr>
      <vt:lpstr>Gilhari Syndrome</vt:lpstr>
      <vt:lpstr>Mass Hysteria</vt:lpstr>
      <vt:lpstr>Suchi-bai Syndrome</vt:lpstr>
      <vt:lpstr>Cultural Idiom of Distress</vt:lpstr>
      <vt:lpstr>Ataque de Nervios</vt:lpstr>
      <vt:lpstr>Phenomenology</vt:lpstr>
      <vt:lpstr>Epidemiology</vt:lpstr>
      <vt:lpstr>Culture shock</vt:lpstr>
      <vt:lpstr>PowerPoint Presentation</vt:lpstr>
      <vt:lpstr>PowerPoint Presentation</vt:lpstr>
      <vt:lpstr>Brainwashing</vt:lpstr>
      <vt:lpstr>PowerPoint Presentation</vt:lpstr>
      <vt:lpstr>CULTURE MAKES SOCIETY PERFECT, ISN’T 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Transcultural Psychiatry</dc:title>
  <dc:creator>Mayank</dc:creator>
  <cp:lastModifiedBy>Apoorva Bang</cp:lastModifiedBy>
  <cp:revision>87</cp:revision>
  <dcterms:created xsi:type="dcterms:W3CDTF">2020-02-13T06:17:57Z</dcterms:created>
  <dcterms:modified xsi:type="dcterms:W3CDTF">2022-04-29T08:23:36Z</dcterms:modified>
</cp:coreProperties>
</file>