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7" r:id="rId3"/>
    <p:sldMasterId id="2147483659" r:id="rId4"/>
    <p:sldMasterId id="2147483661" r:id="rId5"/>
    <p:sldMasterId id="2147483663" r:id="rId6"/>
    <p:sldMasterId id="2147483665" r:id="rId7"/>
  </p:sldMasterIdLst>
  <p:notesMasterIdLst>
    <p:notesMasterId r:id="rId5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embeddedFontLst>
    <p:embeddedFont>
      <p:font typeface="Lucida Sans" pitchFamily="34" charset="0"/>
      <p:regular r:id="rId57"/>
      <p:bold r:id="rId58"/>
      <p:italic r:id="rId59"/>
      <p:boldItalic r:id="rId60"/>
    </p:embeddedFont>
    <p:embeddedFont>
      <p:font typeface="Arial Black" pitchFamily="34" charset="0"/>
      <p:bold r:id="rId61"/>
    </p:embeddedFont>
    <p:embeddedFont>
      <p:font typeface="Impact" pitchFamily="34" charset="0"/>
      <p:regular r:id="rId62"/>
    </p:embeddedFont>
    <p:embeddedFont>
      <p:font typeface="Book Antiqua" pitchFamily="18" charset="0"/>
      <p:regular r:id="rId63"/>
      <p:bold r:id="rId64"/>
      <p:italic r:id="rId65"/>
      <p:boldItalic r:id="rId66"/>
    </p:embeddedFont>
    <p:embeddedFont>
      <p:font typeface="Corbel" pitchFamily="34" charset="0"/>
      <p:regular r:id="rId67"/>
      <p:bold r:id="rId68"/>
      <p:italic r:id="rId69"/>
      <p:boldItalic r:id="rId70"/>
    </p:embeddedFont>
    <p:embeddedFont>
      <p:font typeface="Comic Sans MS" pitchFamily="66" charset="0"/>
      <p:regular r:id="rId71"/>
      <p:bold r:id="rId72"/>
    </p:embeddedFont>
    <p:embeddedFont>
      <p:font typeface="Verdana"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re8o+htr0gkngsib9xvUkrkw8Q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401C47F-8711-4683-968F-5060C6F6AC8D}">
  <a:tblStyle styleId="{1401C47F-8711-4683-968F-5060C6F6AC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font" Target="fonts/font20.fntdata"/><Relationship Id="rId7" Type="http://schemas.openxmlformats.org/officeDocument/2006/relationships/slideMaster" Target="slideMasters/slideMaster7.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5.fntdata"/><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6.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7" name="Google Shape;2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3" name="Google Shape;2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8" name="Google Shape;28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0" name="Google Shape;3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0" name="Google Shape;3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6" name="Google Shape;1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2" name="Google Shape;5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7" name="Google Shape;56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10"/>
        <p:cNvGrpSpPr/>
        <p:nvPr/>
      </p:nvGrpSpPr>
      <p:grpSpPr>
        <a:xfrm>
          <a:off x="0" y="0"/>
          <a:ext cx="0" cy="0"/>
          <a:chOff x="0" y="0"/>
          <a:chExt cx="0" cy="0"/>
        </a:xfrm>
      </p:grpSpPr>
      <p:sp>
        <p:nvSpPr>
          <p:cNvPr id="111" name="Google Shape;111;p63"/>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45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3"/>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3" name="Google Shape;113;p63"/>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4" name="Google Shape;114;p63"/>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5" name="Google Shape;115;p63"/>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6" name="Google Shape;116;p6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5"/>
        <p:cNvGrpSpPr/>
        <p:nvPr/>
      </p:nvGrpSpPr>
      <p:grpSpPr>
        <a:xfrm>
          <a:off x="0" y="0"/>
          <a:ext cx="0" cy="0"/>
          <a:chOff x="0" y="0"/>
          <a:chExt cx="0" cy="0"/>
        </a:xfrm>
      </p:grpSpPr>
      <p:sp>
        <p:nvSpPr>
          <p:cNvPr id="126" name="Google Shape;126;p65"/>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495A74"/>
              </a:buClr>
              <a:buSzPts val="2200"/>
              <a:buFont typeface="Lucida Sans"/>
              <a:buNone/>
              <a:defRPr sz="2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5"/>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spcBef>
                <a:spcPts val="55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8" name="Google Shape;128;p65"/>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spcBef>
                <a:spcPts val="600"/>
              </a:spcBef>
              <a:spcAft>
                <a:spcPts val="0"/>
              </a:spcAft>
              <a:buSzPts val="2560"/>
              <a:buChar char="⚫"/>
              <a:defRPr sz="3200"/>
            </a:lvl1pPr>
            <a:lvl2pPr marL="914400" lvl="1" indent="-406400" algn="l">
              <a:spcBef>
                <a:spcPts val="55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9" name="Google Shape;129;p6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67"/>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95A74"/>
              </a:buClr>
              <a:buSzPts val="2100"/>
              <a:buFont typeface="Lucida Sans"/>
              <a:buNone/>
              <a:defRPr sz="21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7"/>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rmAutofit/>
          </a:bodyPr>
          <a:lstStyle>
            <a:lvl1pPr marR="0" lvl="0" algn="l" rtl="0">
              <a:spcBef>
                <a:spcPts val="600"/>
              </a:spcBef>
              <a:spcAft>
                <a:spcPts val="0"/>
              </a:spcAft>
              <a:buClr>
                <a:schemeClr val="accent1"/>
              </a:buClr>
              <a:buSzPts val="2560"/>
              <a:buFont typeface="Noto Sans Symbols"/>
              <a:buNone/>
              <a:defRPr sz="3200" b="0" i="0" u="none" strike="noStrike" cap="none">
                <a:solidFill>
                  <a:schemeClr val="dk1"/>
                </a:solidFill>
                <a:latin typeface="Book Antiqua"/>
                <a:ea typeface="Book Antiqua"/>
                <a:cs typeface="Book Antiqua"/>
                <a:sym typeface="Book Antiqua"/>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R="0" lvl="3"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R="0" lvl="4"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44" name="Google Shape;144;p67"/>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spcBef>
                <a:spcPts val="550"/>
              </a:spcBef>
              <a:spcAft>
                <a:spcPts val="0"/>
              </a:spcAft>
              <a:buSzPts val="120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5" name="Google Shape;145;p6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5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4"/>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54"/>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accent1"/>
              </a:buClr>
              <a:buSzPts val="2560"/>
              <a:buFont typeface="Noto Sans Symbols"/>
              <a:buChar char="⚫"/>
              <a:defRPr sz="3200">
                <a:solidFill>
                  <a:schemeClr val="dk1"/>
                </a:solidFill>
                <a:latin typeface="Book Antiqua"/>
                <a:ea typeface="Book Antiqua"/>
                <a:cs typeface="Book Antiqua"/>
                <a:sym typeface="Book Antiqua"/>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R="0" lvl="3"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R="0" lvl="4"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47" name="Google Shape;47;p5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5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body" idx="1"/>
          </p:nvPr>
        </p:nvSpPr>
        <p:spPr>
          <a:xfrm rot="5400000">
            <a:off x="2784475" y="98425"/>
            <a:ext cx="4800600" cy="749935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5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59"/>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59"/>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5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56"/>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6"/>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spcBef>
                <a:spcPts val="600"/>
              </a:spcBef>
              <a:spcAft>
                <a:spcPts val="0"/>
              </a:spcAft>
              <a:buSzPts val="2080"/>
              <a:buNone/>
              <a:defRPr sz="2600">
                <a:solidFill>
                  <a:srgbClr val="283244"/>
                </a:solidFill>
              </a:defRPr>
            </a:lvl1pPr>
            <a:lvl2pPr lvl="1" algn="ctr">
              <a:spcBef>
                <a:spcPts val="550"/>
              </a:spcBef>
              <a:spcAft>
                <a:spcPts val="0"/>
              </a:spcAft>
              <a:buSzPts val="180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85" name="Google Shape;85;p5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8"/>
        <p:cNvGrpSpPr/>
        <p:nvPr/>
      </p:nvGrpSpPr>
      <p:grpSpPr>
        <a:xfrm>
          <a:off x="0" y="0"/>
          <a:ext cx="0" cy="0"/>
          <a:chOff x="0" y="0"/>
          <a:chExt cx="0" cy="0"/>
        </a:xfrm>
      </p:grpSpPr>
      <p:sp>
        <p:nvSpPr>
          <p:cNvPr id="99" name="Google Shape;99;p61"/>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495A74"/>
              </a:buClr>
              <a:buSzPts val="4000"/>
              <a:buFont typeface="Lucida Sans"/>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1"/>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283244"/>
                </a:solidFill>
              </a:defRPr>
            </a:lvl1pPr>
            <a:lvl2pPr marL="914400" lvl="1" indent="-228600" algn="l">
              <a:spcBef>
                <a:spcPts val="55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6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p:nvPr/>
        </p:nvSpPr>
        <p:spPr>
          <a:xfrm>
            <a:off x="1014412" y="0"/>
            <a:ext cx="812958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 name="Google Shape;11;p49"/>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 name="Google Shape;12;p4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3" name="Google Shape;13;p4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4" name="Google Shape;14;p4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4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4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21"/>
        <p:cNvGrpSpPr/>
        <p:nvPr/>
      </p:nvGrpSpPr>
      <p:grpSpPr>
        <a:xfrm>
          <a:off x="0" y="0"/>
          <a:ext cx="0" cy="0"/>
          <a:chOff x="0" y="0"/>
          <a:chExt cx="0" cy="0"/>
        </a:xfrm>
      </p:grpSpPr>
      <p:sp>
        <p:nvSpPr>
          <p:cNvPr id="22" name="Google Shape;22;p51"/>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4FCFF">
              <a:alpha val="32549"/>
            </a:srgbClr>
          </a:solidFill>
          <a:ln w="9525" cap="rnd" cmpd="sng">
            <a:solidFill>
              <a:srgbClr val="A5CB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 name="Google Shape;23;p51"/>
          <p:cNvSpPr/>
          <p:nvPr/>
        </p:nvSpPr>
        <p:spPr>
          <a:xfrm>
            <a:off x="168275" y="20637"/>
            <a:ext cx="1703387" cy="1703387"/>
          </a:xfrm>
          <a:prstGeom prst="ellipse">
            <a:avLst/>
          </a:prstGeom>
          <a:noFill/>
          <a:ln w="27300" cap="rnd" cmpd="sng">
            <a:solidFill>
              <a:srgbClr val="DAF7FF"/>
            </a:solidFill>
            <a:prstDash val="solid"/>
            <a:miter lim="800000"/>
            <a:headEnd type="none" w="sm" len="sm"/>
            <a:tailEnd type="none" w="sm" len="sm"/>
          </a:ln>
          <a:effectLst>
            <a:outerShdw blurRad="63500" dist="25400" dir="5400000">
              <a:srgbClr val="95AEC3">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 name="Google Shape;24;p51"/>
          <p:cNvSpPr/>
          <p:nvPr/>
        </p:nvSpPr>
        <p:spPr>
          <a:xfrm rot="2315675">
            <a:off x="182881" y="1055077"/>
            <a:ext cx="1125717" cy="1102624"/>
          </a:xfrm>
          <a:prstGeom prst="donut">
            <a:avLst>
              <a:gd name="adj" fmla="val 11833"/>
            </a:avLst>
          </a:prstGeom>
          <a:gradFill>
            <a:gsLst>
              <a:gs pos="0">
                <a:srgbClr val="F3FBFF">
                  <a:alpha val="69803"/>
                </a:srgbClr>
              </a:gs>
              <a:gs pos="70000">
                <a:srgbClr val="F9FEFF">
                  <a:alpha val="54901"/>
                </a:srgbClr>
              </a:gs>
              <a:gs pos="100000">
                <a:srgbClr val="8AD4FF">
                  <a:alpha val="60000"/>
                </a:srgbClr>
              </a:gs>
            </a:gsLst>
            <a:path path="circle">
              <a:fillToRect/>
            </a:path>
            <a:tileRect/>
          </a:gradFill>
          <a:ln w="9525" cap="rnd" cmpd="sng">
            <a:solidFill>
              <a:srgbClr val="95BCDD"/>
            </a:solidFill>
            <a:prstDash val="solid"/>
            <a:round/>
            <a:headEnd type="none" w="sm" len="sm"/>
            <a:tailEnd type="none" w="sm" len="sm"/>
          </a:ln>
          <a:effectLst>
            <a:outerShdw blurRad="12700" dist="15000" dir="4500000" algn="tl" rotWithShape="0">
              <a:srgbClr val="44526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Book Antiqua"/>
              <a:ea typeface="Book Antiqua"/>
              <a:cs typeface="Book Antiqua"/>
              <a:sym typeface="Book Antiqua"/>
            </a:endParaRPr>
          </a:p>
        </p:txBody>
      </p:sp>
      <p:sp>
        <p:nvSpPr>
          <p:cNvPr id="25" name="Google Shape;25;p51"/>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 name="Google Shape;26;p5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27" name="Google Shape;27;p5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28" name="Google Shape;28;p5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5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5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
        <p:nvSpPr>
          <p:cNvPr id="31" name="Google Shape;31;p51"/>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55"/>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4FCFF">
              <a:alpha val="32549"/>
            </a:srgbClr>
          </a:solidFill>
          <a:ln w="9525" cap="rnd" cmpd="sng">
            <a:solidFill>
              <a:srgbClr val="A5CB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1" name="Google Shape;71;p55"/>
          <p:cNvSpPr/>
          <p:nvPr/>
        </p:nvSpPr>
        <p:spPr>
          <a:xfrm>
            <a:off x="168275" y="20637"/>
            <a:ext cx="1703387" cy="1703387"/>
          </a:xfrm>
          <a:prstGeom prst="ellipse">
            <a:avLst/>
          </a:prstGeom>
          <a:noFill/>
          <a:ln w="27300" cap="rnd" cmpd="sng">
            <a:solidFill>
              <a:srgbClr val="DAF7FF"/>
            </a:solidFill>
            <a:prstDash val="solid"/>
            <a:miter lim="800000"/>
            <a:headEnd type="none" w="sm" len="sm"/>
            <a:tailEnd type="none" w="sm" len="sm"/>
          </a:ln>
          <a:effectLst>
            <a:outerShdw blurRad="63500" dist="25400" dir="5400000">
              <a:srgbClr val="95AEC3">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2" name="Google Shape;72;p55"/>
          <p:cNvSpPr/>
          <p:nvPr/>
        </p:nvSpPr>
        <p:spPr>
          <a:xfrm rot="2315675">
            <a:off x="182881" y="1055077"/>
            <a:ext cx="1125717" cy="1102624"/>
          </a:xfrm>
          <a:prstGeom prst="donut">
            <a:avLst>
              <a:gd name="adj" fmla="val 11833"/>
            </a:avLst>
          </a:prstGeom>
          <a:gradFill>
            <a:gsLst>
              <a:gs pos="0">
                <a:srgbClr val="F3FBFF">
                  <a:alpha val="69803"/>
                </a:srgbClr>
              </a:gs>
              <a:gs pos="70000">
                <a:srgbClr val="F9FEFF">
                  <a:alpha val="54901"/>
                </a:srgbClr>
              </a:gs>
              <a:gs pos="100000">
                <a:srgbClr val="8AD4FF">
                  <a:alpha val="60000"/>
                </a:srgbClr>
              </a:gs>
            </a:gsLst>
            <a:path path="circle">
              <a:fillToRect/>
            </a:path>
            <a:tileRect/>
          </a:gradFill>
          <a:ln w="9525" cap="rnd" cmpd="sng">
            <a:solidFill>
              <a:srgbClr val="95BCDD"/>
            </a:solidFill>
            <a:prstDash val="solid"/>
            <a:round/>
            <a:headEnd type="none" w="sm" len="sm"/>
            <a:tailEnd type="none" w="sm" len="sm"/>
          </a:ln>
          <a:effectLst>
            <a:outerShdw blurRad="12700" dist="15000" dir="4500000" algn="tl" rotWithShape="0">
              <a:srgbClr val="44526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Book Antiqua"/>
              <a:ea typeface="Book Antiqua"/>
              <a:cs typeface="Book Antiqua"/>
              <a:sym typeface="Book Antiqua"/>
            </a:endParaRPr>
          </a:p>
        </p:txBody>
      </p:sp>
      <p:sp>
        <p:nvSpPr>
          <p:cNvPr id="73" name="Google Shape;73;p55"/>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4" name="Google Shape;74;p55"/>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5" name="Google Shape;75;p55"/>
          <p:cNvSpPr/>
          <p:nvPr/>
        </p:nvSpPr>
        <p:spPr>
          <a:xfrm>
            <a:off x="921433" y="1413802"/>
            <a:ext cx="210312" cy="210312"/>
          </a:xfrm>
          <a:prstGeom prst="ellipse">
            <a:avLst/>
          </a:prstGeom>
          <a:gradFill>
            <a:gsLst>
              <a:gs pos="0">
                <a:srgbClr val="E1FFCB">
                  <a:alpha val="94901"/>
                </a:srgbClr>
              </a:gs>
              <a:gs pos="50000">
                <a:srgbClr val="CFFFB7">
                  <a:alpha val="89803"/>
                </a:srgbClr>
              </a:gs>
              <a:gs pos="95000">
                <a:srgbClr val="96FF51">
                  <a:alpha val="87843"/>
                </a:srgbClr>
              </a:gs>
              <a:gs pos="100000">
                <a:srgbClr val="6EFF00">
                  <a:alpha val="84705"/>
                </a:srgbClr>
              </a:gs>
            </a:gsLst>
            <a:path path="circle">
              <a:fillToRect/>
            </a:path>
            <a:tileRect/>
          </a:gradFill>
          <a:ln w="9525" cap="rnd" cmpd="sng">
            <a:solidFill>
              <a:srgbClr val="78CE30">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Book Antiqua"/>
              <a:ea typeface="Book Antiqua"/>
              <a:cs typeface="Book Antiqua"/>
              <a:sym typeface="Book Antiqua"/>
            </a:endParaRPr>
          </a:p>
        </p:txBody>
      </p:sp>
      <p:sp>
        <p:nvSpPr>
          <p:cNvPr id="76" name="Google Shape;76;p55"/>
          <p:cNvSpPr/>
          <p:nvPr/>
        </p:nvSpPr>
        <p:spPr>
          <a:xfrm>
            <a:off x="1157287" y="1344612"/>
            <a:ext cx="63500" cy="65087"/>
          </a:xfrm>
          <a:prstGeom prst="ellipse">
            <a:avLst/>
          </a:prstGeom>
          <a:noFill/>
          <a:ln w="12700" cap="rnd" cmpd="sng">
            <a:solidFill>
              <a:srgbClr val="6FB83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7" name="Google Shape;77;p5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78" name="Google Shape;78;p5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79" name="Google Shape;79;p5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5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1" name="Google Shape;81;p5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60"/>
          <p:cNvSpPr txBox="1"/>
          <p:nvPr/>
        </p:nvSpPr>
        <p:spPr>
          <a:xfrm>
            <a:off x="2282825"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 name="Google Shape;90;p60"/>
          <p:cNvSpPr txBox="1"/>
          <p:nvPr/>
        </p:nvSpPr>
        <p:spPr>
          <a:xfrm>
            <a:off x="2286000" y="0"/>
            <a:ext cx="76200"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 name="Google Shape;91;p60"/>
          <p:cNvSpPr/>
          <p:nvPr/>
        </p:nvSpPr>
        <p:spPr>
          <a:xfrm>
            <a:off x="2172321" y="2814656"/>
            <a:ext cx="210312" cy="210312"/>
          </a:xfrm>
          <a:prstGeom prst="ellipse">
            <a:avLst/>
          </a:prstGeom>
          <a:gradFill>
            <a:gsLst>
              <a:gs pos="0">
                <a:srgbClr val="E1FFCB">
                  <a:alpha val="94901"/>
                </a:srgbClr>
              </a:gs>
              <a:gs pos="50000">
                <a:srgbClr val="CFFFB7">
                  <a:alpha val="89803"/>
                </a:srgbClr>
              </a:gs>
              <a:gs pos="95000">
                <a:srgbClr val="96FF51">
                  <a:alpha val="87843"/>
                </a:srgbClr>
              </a:gs>
              <a:gs pos="100000">
                <a:srgbClr val="6EFF00">
                  <a:alpha val="84705"/>
                </a:srgbClr>
              </a:gs>
            </a:gsLst>
            <a:path path="circle">
              <a:fillToRect/>
            </a:path>
            <a:tileRect/>
          </a:gradFill>
          <a:ln w="9525" cap="rnd" cmpd="sng">
            <a:solidFill>
              <a:srgbClr val="78CE30">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Book Antiqua"/>
              <a:ea typeface="Book Antiqua"/>
              <a:cs typeface="Book Antiqua"/>
              <a:sym typeface="Book Antiqua"/>
            </a:endParaRPr>
          </a:p>
        </p:txBody>
      </p:sp>
      <p:sp>
        <p:nvSpPr>
          <p:cNvPr id="92" name="Google Shape;92;p60"/>
          <p:cNvSpPr/>
          <p:nvPr/>
        </p:nvSpPr>
        <p:spPr>
          <a:xfrm>
            <a:off x="2408237" y="2746375"/>
            <a:ext cx="63500" cy="63500"/>
          </a:xfrm>
          <a:prstGeom prst="ellipse">
            <a:avLst/>
          </a:prstGeom>
          <a:noFill/>
          <a:ln w="12700" cap="rnd" cmpd="sng">
            <a:solidFill>
              <a:srgbClr val="6FB83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 name="Google Shape;93;p6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94" name="Google Shape;94;p60"/>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95" name="Google Shape;95;p6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6" name="Google Shape;96;p6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7" name="Google Shape;97;p6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6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06" name="Google Shape;106;p62"/>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07" name="Google Shape;107;p6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Google Shape;108;p6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Google Shape;109;p6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6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21" name="Google Shape;121;p64"/>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22" name="Google Shape;122;p6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3" name="Google Shape;123;p6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4" name="Google Shape;124;p6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66"/>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Book Antiqua"/>
              <a:ea typeface="Book Antiqua"/>
              <a:cs typeface="Book Antiqua"/>
              <a:sym typeface="Book Antiqua"/>
            </a:endParaRPr>
          </a:p>
        </p:txBody>
      </p:sp>
      <p:sp>
        <p:nvSpPr>
          <p:cNvPr id="134" name="Google Shape;134;p66"/>
          <p:cNvSpPr/>
          <p:nvPr/>
        </p:nvSpPr>
        <p:spPr>
          <a:xfrm rot="-2160000">
            <a:off x="396875" y="954087"/>
            <a:ext cx="685800"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rgbClr val="B9E3FF">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5" name="Google Shape;135;p66"/>
          <p:cNvSpPr/>
          <p:nvPr/>
        </p:nvSpPr>
        <p:spPr>
          <a:xfrm rot="2160000" flipH="1">
            <a:off x="5003800" y="936625"/>
            <a:ext cx="649287"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chemeClr val="lt2">
                <a:alpha val="19607"/>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6" name="Google Shape;136;p6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37" name="Google Shape;137;p66"/>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38" name="Google Shape;138;p6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9" name="Google Shape;139;p6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0" name="Google Shape;140;p6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1371600" y="2590800"/>
            <a:ext cx="7086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800"/>
              <a:buFont typeface="Lucida Sans"/>
              <a:buNone/>
            </a:pPr>
            <a:r>
              <a:rPr lang="en-US" sz="4800" b="1" i="1" u="none">
                <a:solidFill>
                  <a:schemeClr val="dk1"/>
                </a:solidFill>
                <a:latin typeface="Lucida Sans"/>
                <a:ea typeface="Lucida Sans"/>
                <a:cs typeface="Lucida Sans"/>
                <a:sym typeface="Lucida Sans"/>
              </a:rPr>
              <a:t>Fats : Fads and Facts</a:t>
            </a:r>
            <a:endParaRPr/>
          </a:p>
        </p:txBody>
      </p:sp>
      <p:sp>
        <p:nvSpPr>
          <p:cNvPr id="4" name="Subtitle 2">
            <a:extLst>
              <a:ext uri="{FF2B5EF4-FFF2-40B4-BE49-F238E27FC236}">
                <a16:creationId xmlns:a16="http://schemas.microsoft.com/office/drawing/2014/main" xmlns="" id="{09D970AB-DE83-42B0-B2AB-83B5C99E7F85}"/>
              </a:ext>
            </a:extLst>
          </p:cNvPr>
          <p:cNvSpPr txBox="1">
            <a:spLocks/>
          </p:cNvSpPr>
          <p:nvPr/>
        </p:nvSpPr>
        <p:spPr>
          <a:xfrm>
            <a:off x="3169920" y="4861663"/>
            <a:ext cx="3760763" cy="1655762"/>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smtClean="0">
                <a:ln>
                  <a:noFill/>
                </a:ln>
                <a:solidFill>
                  <a:srgbClr val="000000"/>
                </a:solidFill>
                <a:effectLst/>
                <a:uLnTx/>
                <a:uFillTx/>
                <a:latin typeface="Arial"/>
                <a:ea typeface="Arial"/>
                <a:cs typeface="Arial"/>
                <a:sym typeface="Arial"/>
              </a:rPr>
              <a:t>Neha Soni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smtClean="0">
                <a:ln>
                  <a:noFill/>
                </a:ln>
                <a:solidFill>
                  <a:srgbClr val="000000"/>
                </a:solidFill>
                <a:effectLst/>
                <a:uLnTx/>
                <a:uFillTx/>
                <a:latin typeface="Arial"/>
                <a:ea typeface="Arial"/>
                <a:cs typeface="Arial"/>
                <a:sym typeface="Arial"/>
              </a:rPr>
              <a:t>Dietician and Tutor,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smtClean="0">
                <a:ln>
                  <a:noFill/>
                </a:ln>
                <a:solidFill>
                  <a:srgbClr val="000000"/>
                </a:solidFill>
                <a:effectLst/>
                <a:uLnTx/>
                <a:uFillTx/>
                <a:latin typeface="Arial"/>
                <a:ea typeface="Arial"/>
                <a:cs typeface="Arial"/>
                <a:sym typeface="Arial"/>
              </a:rPr>
              <a:t>Dept. of Clinical Nutrition and Dietetics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0" cap="none" spc="0" normalizeH="0" baseline="0" noProof="0" smtClean="0">
                <a:ln>
                  <a:noFill/>
                </a:ln>
                <a:solidFill>
                  <a:srgbClr val="000000"/>
                </a:solidFill>
                <a:effectLst/>
                <a:uLnTx/>
                <a:uFillTx/>
                <a:latin typeface="Arial"/>
                <a:ea typeface="Arial"/>
                <a:cs typeface="Arial"/>
                <a:sym typeface="Arial"/>
              </a:rPr>
              <a:t>SVDU </a:t>
            </a:r>
            <a:endParaRPr kumimoji="0" lang="en-IN"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1173162" y="98425"/>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Functions of Fat </a:t>
            </a:r>
            <a:endParaRPr/>
          </a:p>
        </p:txBody>
      </p:sp>
      <p:sp>
        <p:nvSpPr>
          <p:cNvPr id="224" name="Google Shape;224;p10"/>
          <p:cNvSpPr txBox="1">
            <a:spLocks noGrp="1"/>
          </p:cNvSpPr>
          <p:nvPr>
            <p:ph type="body" idx="1"/>
          </p:nvPr>
        </p:nvSpPr>
        <p:spPr>
          <a:xfrm>
            <a:off x="1173162" y="1089025"/>
            <a:ext cx="77724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Supplies Energy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Carries Vitamins A, D, E and K through the body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Provides a reserve store of energy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Promotes healthy skin</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Promotes normal cell growth</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Acts like a “cushion”and heat regulator to protect your heart, liver and other vital organs</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It helps you feel full longer</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Adds flavor to food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 calcmode="lin" valueType="num">
                                      <p:cBhvr additive="base">
                                        <p:cTn id="7" dur="500"/>
                                        <p:tgtEl>
                                          <p:spTgt spid="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 calcmode="lin" valueType="num">
                                      <p:cBhvr additive="base">
                                        <p:cTn id="12" dur="500"/>
                                        <p:tgtEl>
                                          <p:spTgt spid="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 calcmode="lin" valueType="num">
                                      <p:cBhvr additive="base">
                                        <p:cTn id="17" dur="500"/>
                                        <p:tgtEl>
                                          <p:spTgt spid="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 calcmode="lin" valueType="num">
                                      <p:cBhvr additive="base">
                                        <p:cTn id="22" dur="500"/>
                                        <p:tgtEl>
                                          <p:spTgt spid="2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 calcmode="lin" valueType="num">
                                      <p:cBhvr additive="base">
                                        <p:cTn id="27" dur="500"/>
                                        <p:tgtEl>
                                          <p:spTgt spid="2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4">
                                            <p:txEl>
                                              <p:pRg st="5" end="5"/>
                                            </p:txEl>
                                          </p:spTgt>
                                        </p:tgtEl>
                                        <p:attrNameLst>
                                          <p:attrName>style.visibility</p:attrName>
                                        </p:attrNameLst>
                                      </p:cBhvr>
                                      <p:to>
                                        <p:strVal val="visible"/>
                                      </p:to>
                                    </p:set>
                                    <p:anim calcmode="lin" valueType="num">
                                      <p:cBhvr additive="base">
                                        <p:cTn id="32" dur="500"/>
                                        <p:tgtEl>
                                          <p:spTgt spid="2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4">
                                            <p:txEl>
                                              <p:pRg st="6" end="6"/>
                                            </p:txEl>
                                          </p:spTgt>
                                        </p:tgtEl>
                                        <p:attrNameLst>
                                          <p:attrName>style.visibility</p:attrName>
                                        </p:attrNameLst>
                                      </p:cBhvr>
                                      <p:to>
                                        <p:strVal val="visible"/>
                                      </p:to>
                                    </p:set>
                                    <p:anim calcmode="lin" valueType="num">
                                      <p:cBhvr additive="base">
                                        <p:cTn id="37" dur="500"/>
                                        <p:tgtEl>
                                          <p:spTgt spid="2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4">
                                            <p:txEl>
                                              <p:pRg st="7" end="7"/>
                                            </p:txEl>
                                          </p:spTgt>
                                        </p:tgtEl>
                                        <p:attrNameLst>
                                          <p:attrName>style.visibility</p:attrName>
                                        </p:attrNameLst>
                                      </p:cBhvr>
                                      <p:to>
                                        <p:strVal val="visible"/>
                                      </p:to>
                                    </p:set>
                                    <p:anim calcmode="lin" valueType="num">
                                      <p:cBhvr additive="base">
                                        <p:cTn id="42" dur="500"/>
                                        <p:tgtEl>
                                          <p:spTgt spid="22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800"/>
              <a:buFont typeface="Lucida Sans"/>
              <a:buNone/>
            </a:pPr>
            <a:r>
              <a:rPr lang="en-US" sz="4800" b="1" i="0" u="none">
                <a:solidFill>
                  <a:srgbClr val="495A74"/>
                </a:solidFill>
                <a:latin typeface="Lucida Sans"/>
                <a:ea typeface="Lucida Sans"/>
                <a:cs typeface="Lucida Sans"/>
                <a:sym typeface="Lucida Sans"/>
              </a:rPr>
              <a:t>LIPIDS</a:t>
            </a:r>
            <a:endParaRPr/>
          </a:p>
        </p:txBody>
      </p:sp>
      <p:sp>
        <p:nvSpPr>
          <p:cNvPr id="231" name="Google Shape;231;p11"/>
          <p:cNvSpPr txBox="1"/>
          <p:nvPr/>
        </p:nvSpPr>
        <p:spPr>
          <a:xfrm>
            <a:off x="381000" y="2057400"/>
            <a:ext cx="8305800" cy="5386387"/>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are a great source of </a:t>
            </a:r>
            <a:r>
              <a:rPr lang="en-US" sz="2400" b="1" i="0" u="sng">
                <a:solidFill>
                  <a:schemeClr val="dk2"/>
                </a:solidFill>
                <a:latin typeface="Arial"/>
                <a:ea typeface="Arial"/>
                <a:cs typeface="Arial"/>
                <a:sym typeface="Arial"/>
              </a:rPr>
              <a:t>STORED ENERGY</a:t>
            </a:r>
            <a:r>
              <a:rPr lang="en-US" sz="2400" b="1" i="0" u="none">
                <a:solidFill>
                  <a:schemeClr val="dk2"/>
                </a:solidFill>
                <a:latin typeface="Arial"/>
                <a:ea typeface="Arial"/>
                <a:cs typeface="Arial"/>
                <a:sym typeface="Arial"/>
              </a:rPr>
              <a:t> so we have it in the future.</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t>
            </a:r>
            <a:r>
              <a:rPr lang="en-US" sz="2400" b="1" i="0" u="sng">
                <a:solidFill>
                  <a:schemeClr val="dk2"/>
                </a:solidFill>
                <a:latin typeface="Arial"/>
                <a:ea typeface="Arial"/>
                <a:cs typeface="Arial"/>
                <a:sym typeface="Arial"/>
              </a:rPr>
              <a:t>INSULATE</a:t>
            </a:r>
            <a:r>
              <a:rPr lang="en-US" sz="2400" b="1" i="0" u="none">
                <a:solidFill>
                  <a:schemeClr val="dk2"/>
                </a:solidFill>
                <a:latin typeface="Arial"/>
                <a:ea typeface="Arial"/>
                <a:cs typeface="Arial"/>
                <a:sym typeface="Arial"/>
              </a:rPr>
              <a:t> the body to maintain normal body temperature and they </a:t>
            </a:r>
            <a:r>
              <a:rPr lang="en-US" sz="2400" b="1" i="0" u="sng">
                <a:solidFill>
                  <a:schemeClr val="dk2"/>
                </a:solidFill>
                <a:latin typeface="Arial"/>
                <a:ea typeface="Arial"/>
                <a:cs typeface="Arial"/>
                <a:sym typeface="Arial"/>
              </a:rPr>
              <a:t>CUSHION</a:t>
            </a:r>
            <a:r>
              <a:rPr lang="en-US" sz="2400" b="1" i="0" u="none">
                <a:solidFill>
                  <a:schemeClr val="dk2"/>
                </a:solidFill>
                <a:latin typeface="Arial"/>
                <a:ea typeface="Arial"/>
                <a:cs typeface="Arial"/>
                <a:sym typeface="Arial"/>
              </a:rPr>
              <a:t> the internal organs for protection.</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produce hormones for the body called </a:t>
            </a:r>
            <a:r>
              <a:rPr lang="en-US" sz="2400" b="1" i="0" u="sng">
                <a:solidFill>
                  <a:schemeClr val="dk2"/>
                </a:solidFill>
                <a:latin typeface="Arial"/>
                <a:ea typeface="Arial"/>
                <a:cs typeface="Arial"/>
                <a:sym typeface="Arial"/>
              </a:rPr>
              <a:t>STERIODS</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t>
            </a:r>
            <a:r>
              <a:rPr lang="en-US" sz="2400" b="1" i="0" u="sng">
                <a:solidFill>
                  <a:schemeClr val="dk2"/>
                </a:solidFill>
                <a:latin typeface="Arial"/>
                <a:ea typeface="Arial"/>
                <a:cs typeface="Arial"/>
                <a:sym typeface="Arial"/>
              </a:rPr>
              <a:t>waterproof</a:t>
            </a:r>
            <a:r>
              <a:rPr lang="en-US" sz="2400" b="1" i="0" u="none">
                <a:solidFill>
                  <a:schemeClr val="dk2"/>
                </a:solidFill>
                <a:latin typeface="Arial"/>
                <a:ea typeface="Arial"/>
                <a:cs typeface="Arial"/>
                <a:sym typeface="Arial"/>
              </a:rPr>
              <a:t> surfaces of animals,plants, and fruits- these are waxes!</a:t>
            </a:r>
            <a:endParaRPr/>
          </a:p>
          <a:p>
            <a:pPr marL="0" marR="0" lvl="0" indent="0" algn="l" rtl="0">
              <a:lnSpc>
                <a:spcPct val="100000"/>
              </a:lnSpc>
              <a:spcBef>
                <a:spcPts val="120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THINK:  Waterproof, insulate, steriods, energy, cushion… “WISE C” </a:t>
            </a:r>
            <a:endParaRPr/>
          </a:p>
          <a:p>
            <a:pPr marL="0" marR="0" lvl="0" indent="0" algn="l" rtl="0">
              <a:lnSpc>
                <a:spcPct val="100000"/>
              </a:lnSpc>
              <a:spcBef>
                <a:spcPts val="0"/>
              </a:spcBef>
              <a:spcAft>
                <a:spcPts val="0"/>
              </a:spcAft>
              <a:buNone/>
            </a:pPr>
            <a:endParaRPr sz="2400" b="1" i="0" u="none">
              <a:solidFill>
                <a:schemeClr val="dk2"/>
              </a:solidFill>
              <a:latin typeface="Arial"/>
              <a:ea typeface="Arial"/>
              <a:cs typeface="Arial"/>
              <a:sym typeface="Arial"/>
            </a:endParaRPr>
          </a:p>
        </p:txBody>
      </p:sp>
      <p:sp>
        <p:nvSpPr>
          <p:cNvPr id="232" name="Google Shape;232;p11"/>
          <p:cNvSpPr txBox="1"/>
          <p:nvPr/>
        </p:nvSpPr>
        <p:spPr>
          <a:xfrm>
            <a:off x="0" y="4800600"/>
            <a:ext cx="7696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3" name="Google Shape;233;p11"/>
          <p:cNvSpPr/>
          <p:nvPr/>
        </p:nvSpPr>
        <p:spPr>
          <a:xfrm>
            <a:off x="1143000" y="1219200"/>
            <a:ext cx="7010400" cy="762000"/>
          </a:xfrm>
          <a:prstGeom prst="rect">
            <a:avLst/>
          </a:prstGeom>
        </p:spPr>
        <p:txBody>
          <a:bodyPr>
            <a:prstTxWarp prst="textPlain">
              <a:avLst/>
            </a:prstTxWarp>
          </a:bodyPr>
          <a:lstStyle/>
          <a:p>
            <a:pPr lvl="0" algn="ctr"/>
            <a:r>
              <a:rPr b="0" i="0">
                <a:ln>
                  <a:noFill/>
                </a:ln>
                <a:noFill/>
                <a:latin typeface="Arial Black"/>
              </a:rPr>
              <a:t>WHAT DO THEY 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a:t>
            </a:r>
            <a:endParaRPr/>
          </a:p>
        </p:txBody>
      </p:sp>
      <p:sp>
        <p:nvSpPr>
          <p:cNvPr id="240" name="Google Shape;240;p12"/>
          <p:cNvSpPr/>
          <p:nvPr/>
        </p:nvSpPr>
        <p:spPr>
          <a:xfrm>
            <a:off x="1219200" y="914400"/>
            <a:ext cx="7010400" cy="762000"/>
          </a:xfrm>
          <a:prstGeom prst="rect">
            <a:avLst/>
          </a:prstGeom>
        </p:spPr>
        <p:txBody>
          <a:bodyPr>
            <a:prstTxWarp prst="textPlain">
              <a:avLst/>
            </a:prstTxWarp>
          </a:bodyPr>
          <a:lstStyle/>
          <a:p>
            <a:pPr lvl="0" algn="ctr"/>
            <a:r>
              <a:rPr b="0" i="0">
                <a:ln>
                  <a:noFill/>
                </a:ln>
                <a:noFill/>
                <a:latin typeface="Arial Black"/>
              </a:rPr>
              <a:t>WHERE ARE THEY FOUND?</a:t>
            </a:r>
          </a:p>
        </p:txBody>
      </p:sp>
      <p:sp>
        <p:nvSpPr>
          <p:cNvPr id="241" name="Google Shape;241;p12"/>
          <p:cNvSpPr txBox="1"/>
          <p:nvPr/>
        </p:nvSpPr>
        <p:spPr>
          <a:xfrm>
            <a:off x="457200" y="1905000"/>
            <a:ext cx="8382000" cy="3324600"/>
          </a:xfrm>
          <a:prstGeom prst="rect">
            <a:avLst/>
          </a:prstGeom>
          <a:noFill/>
          <a:ln>
            <a:noFill/>
          </a:ln>
        </p:spPr>
        <p:txBody>
          <a:bodyPr spcFirstLastPara="1" wrap="square" lIns="91425" tIns="45700" rIns="91425" bIns="45700" anchor="t" anchorCtr="0">
            <a:spAutoFit/>
          </a:bodyPr>
          <a:lstStyle/>
          <a:p>
            <a:pPr marL="0" marR="0" lvl="0" indent="-228600" algn="l" rtl="0">
              <a:lnSpc>
                <a:spcPct val="100000"/>
              </a:lnSpc>
              <a:spcBef>
                <a:spcPts val="0"/>
              </a:spcBef>
              <a:spcAft>
                <a:spcPts val="0"/>
              </a:spcAft>
              <a:buClr>
                <a:schemeClr val="dk1"/>
              </a:buClr>
              <a:buSzPts val="3600"/>
              <a:buFont typeface="Times New Roman"/>
              <a:buChar char="•"/>
            </a:pPr>
            <a:r>
              <a:rPr lang="en-US" sz="3600" b="0" i="0" u="none">
                <a:solidFill>
                  <a:schemeClr val="dk1"/>
                </a:solidFill>
                <a:latin typeface="Times New Roman"/>
                <a:ea typeface="Times New Roman"/>
                <a:cs typeface="Times New Roman"/>
                <a:sym typeface="Times New Roman"/>
              </a:rPr>
              <a:t>In plants- in the seeds</a:t>
            </a:r>
            <a:endParaRPr/>
          </a:p>
          <a:p>
            <a:pPr marL="0" marR="0" lvl="0" indent="-228600" algn="l" rtl="0">
              <a:lnSpc>
                <a:spcPct val="100000"/>
              </a:lnSpc>
              <a:spcBef>
                <a:spcPts val="1800"/>
              </a:spcBef>
              <a:spcAft>
                <a:spcPts val="0"/>
              </a:spcAft>
              <a:buClr>
                <a:schemeClr val="dk1"/>
              </a:buClr>
              <a:buSzPts val="3600"/>
              <a:buFont typeface="Times New Roman"/>
              <a:buChar char="•"/>
            </a:pPr>
            <a:r>
              <a:rPr lang="en-US" sz="3600" b="0" i="0" u="none">
                <a:solidFill>
                  <a:schemeClr val="dk1"/>
                </a:solidFill>
                <a:latin typeface="Times New Roman"/>
                <a:ea typeface="Times New Roman"/>
                <a:cs typeface="Times New Roman"/>
                <a:sym typeface="Times New Roman"/>
              </a:rPr>
              <a:t>In animals- in adipose tissue, connective tissue, in animals</a:t>
            </a:r>
            <a:endParaRPr/>
          </a:p>
          <a:p>
            <a:pPr marL="457200" marR="0" lvl="0" indent="0" algn="l" rtl="0">
              <a:lnSpc>
                <a:spcPct val="100000"/>
              </a:lnSpc>
              <a:spcBef>
                <a:spcPts val="1800"/>
              </a:spcBef>
              <a:spcAft>
                <a:spcPts val="0"/>
              </a:spcAft>
              <a:buNone/>
            </a:pPr>
            <a:r>
              <a:rPr lang="en-US" sz="36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6096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3900"/>
              <a:buFont typeface="Lucida Sans"/>
              <a:buNone/>
            </a:pPr>
            <a:r>
              <a:rPr lang="en-US" sz="3900" b="1" i="0" u="none">
                <a:solidFill>
                  <a:srgbClr val="495A74"/>
                </a:solidFill>
                <a:latin typeface="Lucida Sans"/>
                <a:ea typeface="Lucida Sans"/>
                <a:cs typeface="Lucida Sans"/>
                <a:sym typeface="Lucida Sans"/>
              </a:rPr>
              <a:t>LIPIDS…Some interesting info</a:t>
            </a:r>
            <a:endParaRPr/>
          </a:p>
        </p:txBody>
      </p:sp>
      <p:sp>
        <p:nvSpPr>
          <p:cNvPr id="248" name="Google Shape;248;p13"/>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9" name="Google Shape;249;p13"/>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0" name="Google Shape;250;p13"/>
          <p:cNvSpPr/>
          <p:nvPr/>
        </p:nvSpPr>
        <p:spPr>
          <a:xfrm>
            <a:off x="609600" y="12192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Waterproofing... </a:t>
            </a:r>
          </a:p>
        </p:txBody>
      </p:sp>
      <p:sp>
        <p:nvSpPr>
          <p:cNvPr id="251" name="Google Shape;251;p13"/>
          <p:cNvSpPr txBox="1"/>
          <p:nvPr/>
        </p:nvSpPr>
        <p:spPr>
          <a:xfrm>
            <a:off x="228600" y="1981200"/>
            <a:ext cx="4800600" cy="4894262"/>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Fruits produce a waxy coating to keep from drying out.</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Ear wax traps dust, sand, and other foreign particles from going deeper into the ear and causing damage.  </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Beeswax- a structural material to hold honey in the hive</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52" name="Google Shape;252;p13" descr="pears on conveyor belt.jpg                                     00046966newbie                         ABA78158:"/>
          <p:cNvPicPr preferRelativeResize="0">
            <a:picLocks noGrp="1"/>
          </p:cNvPicPr>
          <p:nvPr>
            <p:ph type="clipArt" idx="2"/>
          </p:nvPr>
        </p:nvPicPr>
        <p:blipFill rotWithShape="1">
          <a:blip r:embed="rId3">
            <a:alphaModFix/>
          </a:blip>
          <a:srcRect/>
          <a:stretch/>
        </p:blipFill>
        <p:spPr>
          <a:xfrm>
            <a:off x="5562600" y="1371600"/>
            <a:ext cx="3051175" cy="2281237"/>
          </a:xfrm>
          <a:prstGeom prst="rect">
            <a:avLst/>
          </a:prstGeom>
          <a:noFill/>
          <a:ln>
            <a:noFill/>
          </a:ln>
        </p:spPr>
      </p:pic>
      <p:pic>
        <p:nvPicPr>
          <p:cNvPr id="253" name="Google Shape;253;p13" descr="tulip w/beading water leaf.jpg                                 00046966newbie                         ABA78158:"/>
          <p:cNvPicPr preferRelativeResize="0"/>
          <p:nvPr/>
        </p:nvPicPr>
        <p:blipFill rotWithShape="1">
          <a:blip r:embed="rId4">
            <a:alphaModFix/>
          </a:blip>
          <a:srcRect/>
          <a:stretch/>
        </p:blipFill>
        <p:spPr>
          <a:xfrm>
            <a:off x="5410200" y="3048000"/>
            <a:ext cx="2286000" cy="1714500"/>
          </a:xfrm>
          <a:prstGeom prst="rect">
            <a:avLst/>
          </a:prstGeom>
          <a:noFill/>
          <a:ln>
            <a:noFill/>
          </a:ln>
        </p:spPr>
      </p:pic>
      <p:pic>
        <p:nvPicPr>
          <p:cNvPr id="254" name="Google Shape;254;p13" descr="cleaning earwax.jpg                                            00046966newbie                         ABA78158:"/>
          <p:cNvPicPr preferRelativeResize="0"/>
          <p:nvPr/>
        </p:nvPicPr>
        <p:blipFill rotWithShape="1">
          <a:blip r:embed="rId5">
            <a:alphaModFix/>
          </a:blip>
          <a:srcRect l="41667" t="20191" r="30831" b="54101"/>
          <a:stretch/>
        </p:blipFill>
        <p:spPr>
          <a:xfrm>
            <a:off x="5867400" y="4876800"/>
            <a:ext cx="2514600" cy="174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title"/>
          </p:nvPr>
        </p:nvSpPr>
        <p:spPr>
          <a:xfrm>
            <a:off x="762000" y="3048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LIPIDS…Some info</a:t>
            </a:r>
            <a:endParaRPr/>
          </a:p>
        </p:txBody>
      </p:sp>
      <p:sp>
        <p:nvSpPr>
          <p:cNvPr id="261" name="Google Shape;261;p14"/>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2" name="Google Shape;262;p14"/>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3" name="Google Shape;263;p14"/>
          <p:cNvSpPr/>
          <p:nvPr/>
        </p:nvSpPr>
        <p:spPr>
          <a:xfrm>
            <a:off x="609600" y="16764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Steriods... </a:t>
            </a:r>
          </a:p>
        </p:txBody>
      </p:sp>
      <p:sp>
        <p:nvSpPr>
          <p:cNvPr id="264" name="Google Shape;264;p14"/>
          <p:cNvSpPr txBox="1"/>
          <p:nvPr/>
        </p:nvSpPr>
        <p:spPr>
          <a:xfrm>
            <a:off x="457200" y="2514600"/>
            <a:ext cx="48006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65" name="Google Shape;265;p14"/>
          <p:cNvSpPr txBox="1"/>
          <p:nvPr/>
        </p:nvSpPr>
        <p:spPr>
          <a:xfrm>
            <a:off x="228600" y="2590800"/>
            <a:ext cx="8686800" cy="37496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There are many different types of steroids.  They are all lipids.  Their functions vary.  Some common steroids are:</a:t>
            </a:r>
            <a:endParaRPr/>
          </a:p>
          <a:p>
            <a:pPr marL="457200" marR="0" lvl="0" indent="-457200" algn="l" rtl="0">
              <a:lnSpc>
                <a:spcPct val="100000"/>
              </a:lnSpc>
              <a:spcBef>
                <a:spcPts val="160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SEX STEROIDS	   ANABOLIC STERIODS</a:t>
            </a:r>
            <a:endParaRPr/>
          </a:p>
          <a:p>
            <a:pPr marL="457200" marR="0" lvl="0" indent="-457200" algn="ctr" rtl="0">
              <a:lnSpc>
                <a:spcPct val="100000"/>
              </a:lnSpc>
              <a:spcBef>
                <a:spcPts val="160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CHOLESTEROL</a:t>
            </a:r>
            <a:endParaRPr/>
          </a:p>
          <a:p>
            <a:pPr marL="0" marR="0" lvl="0" indent="0" algn="l" rtl="0">
              <a:lnSpc>
                <a:spcPct val="100000"/>
              </a:lnSpc>
              <a:spcBef>
                <a:spcPts val="0"/>
              </a:spcBef>
              <a:spcAft>
                <a:spcPts val="0"/>
              </a:spcAft>
              <a:buNone/>
            </a:pPr>
            <a:endParaRPr sz="3200" b="0" i="0" u="none">
              <a:solidFill>
                <a:schemeClr val="dk1"/>
              </a:solidFill>
              <a:latin typeface="Times New Roman"/>
              <a:ea typeface="Times New Roman"/>
              <a:cs typeface="Times New Roman"/>
              <a:sym typeface="Times New Roman"/>
            </a:endParaRPr>
          </a:p>
        </p:txBody>
      </p:sp>
      <p:cxnSp>
        <p:nvCxnSpPr>
          <p:cNvPr id="266" name="Google Shape;266;p14"/>
          <p:cNvCxnSpPr/>
          <p:nvPr/>
        </p:nvCxnSpPr>
        <p:spPr>
          <a:xfrm>
            <a:off x="1219200" y="4800600"/>
            <a:ext cx="0" cy="914400"/>
          </a:xfrm>
          <a:prstGeom prst="straightConnector1">
            <a:avLst/>
          </a:prstGeom>
          <a:noFill/>
          <a:ln w="19050" cap="flat" cmpd="sng">
            <a:solidFill>
              <a:schemeClr val="dk1"/>
            </a:solidFill>
            <a:prstDash val="solid"/>
            <a:miter lim="800000"/>
            <a:headEnd type="none" w="med" len="med"/>
            <a:tailEnd type="triangle" w="med" len="med"/>
          </a:ln>
        </p:spPr>
      </p:cxnSp>
      <p:cxnSp>
        <p:nvCxnSpPr>
          <p:cNvPr id="267" name="Google Shape;267;p14"/>
          <p:cNvCxnSpPr/>
          <p:nvPr/>
        </p:nvCxnSpPr>
        <p:spPr>
          <a:xfrm>
            <a:off x="7010400" y="4800600"/>
            <a:ext cx="0" cy="914400"/>
          </a:xfrm>
          <a:prstGeom prst="straightConnector1">
            <a:avLst/>
          </a:prstGeom>
          <a:noFill/>
          <a:ln w="19050" cap="flat" cmpd="sng">
            <a:solidFill>
              <a:schemeClr val="dk1"/>
            </a:solidFill>
            <a:prstDash val="solid"/>
            <a:miter lim="800000"/>
            <a:headEnd type="none" w="med" len="med"/>
            <a:tailEnd type="triangle" w="med" len="med"/>
          </a:ln>
        </p:spPr>
      </p:cxnSp>
      <p:sp>
        <p:nvSpPr>
          <p:cNvPr id="268" name="Google Shape;268;p14"/>
          <p:cNvSpPr txBox="1"/>
          <p:nvPr/>
        </p:nvSpPr>
        <p:spPr>
          <a:xfrm>
            <a:off x="228600" y="5715000"/>
            <a:ext cx="320040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9" name="Google Shape;269;p14"/>
          <p:cNvSpPr txBox="1"/>
          <p:nvPr/>
        </p:nvSpPr>
        <p:spPr>
          <a:xfrm>
            <a:off x="228600" y="5867400"/>
            <a:ext cx="4419600" cy="955675"/>
          </a:xfrm>
          <a:prstGeom prst="rect">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Like testosterone and estrogen</a:t>
            </a:r>
            <a:endParaRPr/>
          </a:p>
        </p:txBody>
      </p:sp>
      <p:sp>
        <p:nvSpPr>
          <p:cNvPr id="270" name="Google Shape;270;p14"/>
          <p:cNvSpPr txBox="1"/>
          <p:nvPr/>
        </p:nvSpPr>
        <p:spPr>
          <a:xfrm>
            <a:off x="5029200" y="5715000"/>
            <a:ext cx="4114800" cy="528637"/>
          </a:xfrm>
          <a:prstGeom prst="rect">
            <a:avLst/>
          </a:prstGeom>
          <a:solidFill>
            <a:srgbClr val="FF9966"/>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They increase muscle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 calcmode="lin" valueType="num">
                                      <p:cBhvr additive="base">
                                        <p:cTn id="12" dur="500"/>
                                        <p:tgtEl>
                                          <p:spTgt spid="2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5"/>
          <p:cNvSpPr txBox="1">
            <a:spLocks noGrp="1"/>
          </p:cNvSpPr>
          <p:nvPr>
            <p:ph type="title"/>
          </p:nvPr>
        </p:nvSpPr>
        <p:spPr>
          <a:xfrm>
            <a:off x="762000" y="3048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LIPIDS…Some info</a:t>
            </a:r>
            <a:endParaRPr/>
          </a:p>
        </p:txBody>
      </p:sp>
      <p:sp>
        <p:nvSpPr>
          <p:cNvPr id="277" name="Google Shape;277;p15"/>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8" name="Google Shape;278;p15"/>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9" name="Google Shape;279;p15"/>
          <p:cNvSpPr/>
          <p:nvPr/>
        </p:nvSpPr>
        <p:spPr>
          <a:xfrm>
            <a:off x="609600" y="16764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Steriods... </a:t>
            </a:r>
          </a:p>
        </p:txBody>
      </p:sp>
      <p:sp>
        <p:nvSpPr>
          <p:cNvPr id="280" name="Google Shape;280;p15"/>
          <p:cNvSpPr txBox="1"/>
          <p:nvPr/>
        </p:nvSpPr>
        <p:spPr>
          <a:xfrm>
            <a:off x="457200" y="2514600"/>
            <a:ext cx="48006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81" name="Google Shape;281;p15" descr="C:\Documents and Settings\LBERMAN\My Documents\My Pictures\roids.jpg"/>
          <p:cNvPicPr preferRelativeResize="0"/>
          <p:nvPr/>
        </p:nvPicPr>
        <p:blipFill rotWithShape="1">
          <a:blip r:embed="rId3">
            <a:alphaModFix/>
          </a:blip>
          <a:srcRect r="-1332" b="9774"/>
          <a:stretch/>
        </p:blipFill>
        <p:spPr>
          <a:xfrm>
            <a:off x="609600" y="2819400"/>
            <a:ext cx="5791200" cy="3048000"/>
          </a:xfrm>
          <a:prstGeom prst="rect">
            <a:avLst/>
          </a:prstGeom>
          <a:noFill/>
          <a:ln>
            <a:noFill/>
          </a:ln>
        </p:spPr>
      </p:pic>
      <p:pic>
        <p:nvPicPr>
          <p:cNvPr id="282" name="Google Shape;282;p15" descr="C:\Documents and Settings\LBERMAN\My Documents\My Pictures\roid.jpg"/>
          <p:cNvPicPr preferRelativeResize="0"/>
          <p:nvPr/>
        </p:nvPicPr>
        <p:blipFill rotWithShape="1">
          <a:blip r:embed="rId4">
            <a:alphaModFix/>
          </a:blip>
          <a:srcRect/>
          <a:stretch/>
        </p:blipFill>
        <p:spPr>
          <a:xfrm>
            <a:off x="6265862" y="3252787"/>
            <a:ext cx="2878137" cy="3605212"/>
          </a:xfrm>
          <a:prstGeom prst="rect">
            <a:avLst/>
          </a:prstGeom>
          <a:noFill/>
          <a:ln>
            <a:noFill/>
          </a:ln>
        </p:spPr>
      </p:pic>
      <p:sp>
        <p:nvSpPr>
          <p:cNvPr id="283" name="Google Shape;283;p15"/>
          <p:cNvSpPr txBox="1"/>
          <p:nvPr/>
        </p:nvSpPr>
        <p:spPr>
          <a:xfrm>
            <a:off x="3810000" y="1600200"/>
            <a:ext cx="4419600" cy="1190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Some anabolic steroids are illegal</a:t>
            </a:r>
            <a:endParaRPr/>
          </a:p>
        </p:txBody>
      </p:sp>
      <p:sp>
        <p:nvSpPr>
          <p:cNvPr id="284" name="Google Shape;284;p15"/>
          <p:cNvSpPr txBox="1"/>
          <p:nvPr/>
        </p:nvSpPr>
        <p:spPr>
          <a:xfrm>
            <a:off x="0" y="5667375"/>
            <a:ext cx="6096000" cy="1311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And can be dangerous and </a:t>
            </a:r>
            <a:endParaRPr/>
          </a:p>
          <a:p>
            <a:pPr marL="0" marR="0" lvl="0" indent="0" algn="l" rtl="0">
              <a:lnSpc>
                <a:spcPct val="100000"/>
              </a:lnSpc>
              <a:spcBef>
                <a:spcPts val="160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very unhealthy</a:t>
            </a:r>
            <a:endParaRPr/>
          </a:p>
        </p:txBody>
      </p:sp>
      <p:sp>
        <p:nvSpPr>
          <p:cNvPr id="285" name="Google Shape;285;p15"/>
          <p:cNvSpPr txBox="1"/>
          <p:nvPr/>
        </p:nvSpPr>
        <p:spPr>
          <a:xfrm>
            <a:off x="0" y="5667375"/>
            <a:ext cx="9525000" cy="3478212"/>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4400" b="0" i="0" u="none">
                <a:solidFill>
                  <a:schemeClr val="dk1"/>
                </a:solidFill>
                <a:latin typeface="Times New Roman"/>
                <a:ea typeface="Times New Roman"/>
                <a:cs typeface="Times New Roman"/>
                <a:sym typeface="Times New Roman"/>
              </a:rPr>
              <a:t>NATURAL STERIODS IN OUR BODY INCREASE MUSCLE GROWTH AND BONE DEVELOPMENT AND ARE GOOD.  THE ILLEGAL ONES THAT ARE SYNTHETIC ARE BAD.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500"/>
                                        <p:tgtEl>
                                          <p:spTgt spid="28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 calcmode="lin" valueType="num">
                                      <p:cBhvr additive="base">
                                        <p:cTn id="12" dur="500"/>
                                        <p:tgtEl>
                                          <p:spTgt spid="2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339725" y="76200"/>
            <a:ext cx="845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74AD9"/>
              </a:buClr>
              <a:buSzPts val="6600"/>
              <a:buFont typeface="Lucida Sans"/>
              <a:buNone/>
            </a:pPr>
            <a:r>
              <a:rPr lang="en-US" sz="6600" b="0" i="0" u="none">
                <a:solidFill>
                  <a:srgbClr val="074AD9"/>
                </a:solidFill>
                <a:latin typeface="Lucida Sans"/>
                <a:ea typeface="Lucida Sans"/>
                <a:cs typeface="Lucida Sans"/>
                <a:sym typeface="Lucida Sans"/>
              </a:rPr>
              <a:t>LIPIDS</a:t>
            </a:r>
            <a:endParaRPr/>
          </a:p>
        </p:txBody>
      </p:sp>
      <p:pic>
        <p:nvPicPr>
          <p:cNvPr id="292" name="Google Shape;292;p16" descr="man with margerine.psd                                         00046854newbie                         ABA78158:"/>
          <p:cNvPicPr preferRelativeResize="0"/>
          <p:nvPr/>
        </p:nvPicPr>
        <p:blipFill rotWithShape="1">
          <a:blip r:embed="rId3">
            <a:alphaModFix/>
          </a:blip>
          <a:srcRect/>
          <a:stretch/>
        </p:blipFill>
        <p:spPr>
          <a:xfrm>
            <a:off x="1600200" y="1117600"/>
            <a:ext cx="6127750" cy="4562475"/>
          </a:xfrm>
          <a:prstGeom prst="rect">
            <a:avLst/>
          </a:prstGeom>
          <a:noFill/>
          <a:ln>
            <a:noFill/>
          </a:ln>
        </p:spPr>
      </p:pic>
      <p:sp>
        <p:nvSpPr>
          <p:cNvPr id="293" name="Google Shape;293;p16"/>
          <p:cNvSpPr/>
          <p:nvPr/>
        </p:nvSpPr>
        <p:spPr>
          <a:xfrm>
            <a:off x="5715000" y="1524000"/>
            <a:ext cx="3086100" cy="22288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MARGARINE </a:t>
            </a:r>
          </a:p>
        </p:txBody>
      </p:sp>
      <p:sp>
        <p:nvSpPr>
          <p:cNvPr id="294" name="Google Shape;294;p16"/>
          <p:cNvSpPr/>
          <p:nvPr/>
        </p:nvSpPr>
        <p:spPr>
          <a:xfrm>
            <a:off x="838200" y="1066800"/>
            <a:ext cx="1524000" cy="29146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OILS </a:t>
            </a:r>
          </a:p>
        </p:txBody>
      </p:sp>
      <p:sp>
        <p:nvSpPr>
          <p:cNvPr id="295" name="Google Shape;295;p16"/>
          <p:cNvSpPr/>
          <p:nvPr/>
        </p:nvSpPr>
        <p:spPr>
          <a:xfrm>
            <a:off x="3048000" y="1219200"/>
            <a:ext cx="3086100" cy="22288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BUTTER </a:t>
            </a:r>
          </a:p>
        </p:txBody>
      </p:sp>
      <p:pic>
        <p:nvPicPr>
          <p:cNvPr id="296" name="Google Shape;296;p16" descr="C:\Documents and Settings\LBERMAN\My Documents\My Pictures\oil.jpg"/>
          <p:cNvPicPr preferRelativeResize="0"/>
          <p:nvPr/>
        </p:nvPicPr>
        <p:blipFill rotWithShape="1">
          <a:blip r:embed="rId4">
            <a:alphaModFix/>
          </a:blip>
          <a:srcRect/>
          <a:stretch/>
        </p:blipFill>
        <p:spPr>
          <a:xfrm>
            <a:off x="0" y="3962400"/>
            <a:ext cx="2652712" cy="2665412"/>
          </a:xfrm>
          <a:prstGeom prst="rect">
            <a:avLst/>
          </a:prstGeom>
          <a:noFill/>
          <a:ln>
            <a:noFill/>
          </a:ln>
        </p:spPr>
      </p:pic>
      <p:pic>
        <p:nvPicPr>
          <p:cNvPr id="297" name="Google Shape;297;p16" descr="C:\Documents and Settings\LBERMAN\My Documents\My Pictures\butter.jpg"/>
          <p:cNvPicPr preferRelativeResize="0"/>
          <p:nvPr/>
        </p:nvPicPr>
        <p:blipFill rotWithShape="1">
          <a:blip r:embed="rId5">
            <a:alphaModFix/>
          </a:blip>
          <a:srcRect/>
          <a:stretch/>
        </p:blipFill>
        <p:spPr>
          <a:xfrm>
            <a:off x="3721100" y="4254500"/>
            <a:ext cx="5422900" cy="260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 calcmode="lin" valueType="num">
                                      <p:cBhvr additive="base">
                                        <p:cTn id="12" dur="500"/>
                                        <p:tgtEl>
                                          <p:spTgt spid="29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 calcmode="lin" valueType="num">
                                      <p:cBhvr additive="base">
                                        <p:cTn id="17" dur="500"/>
                                        <p:tgtEl>
                                          <p:spTgt spid="29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5"/>
                                        </p:tgtEl>
                                        <p:attrNameLst>
                                          <p:attrName>style.visibility</p:attrName>
                                        </p:attrNameLst>
                                      </p:cBhvr>
                                      <p:to>
                                        <p:strVal val="visible"/>
                                      </p:to>
                                    </p:set>
                                    <p:anim calcmode="lin" valueType="num">
                                      <p:cBhvr additive="base">
                                        <p:cTn id="22" dur="500"/>
                                        <p:tgtEl>
                                          <p:spTgt spid="2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Energy Gained from Lipids</a:t>
            </a:r>
            <a:endParaRPr/>
          </a:p>
        </p:txBody>
      </p:sp>
      <p:sp>
        <p:nvSpPr>
          <p:cNvPr id="304" name="Google Shape;304;p17"/>
          <p:cNvSpPr txBox="1"/>
          <p:nvPr/>
        </p:nvSpPr>
        <p:spPr>
          <a:xfrm>
            <a:off x="1143000" y="2057400"/>
            <a:ext cx="67056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05" name="Google Shape;305;p17"/>
          <p:cNvSpPr txBox="1"/>
          <p:nvPr/>
        </p:nvSpPr>
        <p:spPr>
          <a:xfrm>
            <a:off x="720725" y="1752600"/>
            <a:ext cx="7696200" cy="1311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a:buNone/>
            </a:pPr>
            <a:r>
              <a:rPr lang="en-US" sz="3200" b="0" i="0" u="none">
                <a:solidFill>
                  <a:schemeClr val="dk1"/>
                </a:solidFill>
                <a:latin typeface="Times"/>
                <a:ea typeface="Times"/>
                <a:cs typeface="Times"/>
                <a:sym typeface="Times"/>
              </a:rPr>
              <a:t>Eating 1 gram of fat provides your body with </a:t>
            </a:r>
            <a:r>
              <a:rPr lang="en-US" sz="4800" b="0" i="0" u="none">
                <a:solidFill>
                  <a:srgbClr val="009900"/>
                </a:solidFill>
                <a:latin typeface="Times"/>
                <a:ea typeface="Times"/>
                <a:cs typeface="Times"/>
                <a:sym typeface="Times"/>
              </a:rPr>
              <a:t>9 Calories.</a:t>
            </a:r>
            <a:r>
              <a:rPr lang="en-US" sz="3600" b="0" i="0" u="none">
                <a:solidFill>
                  <a:schemeClr val="dk1"/>
                </a:solidFill>
                <a:latin typeface="Times"/>
                <a:ea typeface="Times"/>
                <a:cs typeface="Times"/>
                <a:sym typeface="Times"/>
              </a:rPr>
              <a:t> </a:t>
            </a:r>
            <a:endParaRPr/>
          </a:p>
        </p:txBody>
      </p:sp>
      <p:sp>
        <p:nvSpPr>
          <p:cNvPr id="306" name="Google Shape;306;p17"/>
          <p:cNvSpPr txBox="1"/>
          <p:nvPr/>
        </p:nvSpPr>
        <p:spPr>
          <a:xfrm>
            <a:off x="1271587" y="3124200"/>
            <a:ext cx="6594475" cy="20415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a:buNone/>
            </a:pPr>
            <a:r>
              <a:rPr lang="en-US" sz="3200" b="0" i="0" u="none">
                <a:solidFill>
                  <a:schemeClr val="dk1"/>
                </a:solidFill>
                <a:latin typeface="Times"/>
                <a:ea typeface="Times"/>
                <a:cs typeface="Times"/>
                <a:sym typeface="Times"/>
              </a:rPr>
              <a:t>Notice if you eat 1 gram of fat, you are gaining </a:t>
            </a:r>
            <a:r>
              <a:rPr lang="en-US" sz="3200" b="0" i="1" u="sng">
                <a:solidFill>
                  <a:srgbClr val="009900"/>
                </a:solidFill>
                <a:latin typeface="Times"/>
                <a:ea typeface="Times"/>
                <a:cs typeface="Times"/>
                <a:sym typeface="Times"/>
              </a:rPr>
              <a:t>more than twice</a:t>
            </a:r>
            <a:r>
              <a:rPr lang="en-US" sz="3200" b="0" i="0" u="none">
                <a:solidFill>
                  <a:schemeClr val="dk1"/>
                </a:solidFill>
                <a:latin typeface="Times"/>
                <a:ea typeface="Times"/>
                <a:cs typeface="Times"/>
                <a:sym typeface="Times"/>
              </a:rPr>
              <a:t> the amount of Calories than from a gram of carbohydrate or protein!</a:t>
            </a:r>
            <a:endParaRPr/>
          </a:p>
        </p:txBody>
      </p:sp>
      <p:sp>
        <p:nvSpPr>
          <p:cNvPr id="307" name="Google Shape;307;p17"/>
          <p:cNvSpPr txBox="1"/>
          <p:nvPr/>
        </p:nvSpPr>
        <p:spPr>
          <a:xfrm>
            <a:off x="609600" y="5105400"/>
            <a:ext cx="61722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5400"/>
              <a:buFont typeface="Lucida Sans"/>
              <a:buNone/>
            </a:pPr>
            <a:r>
              <a:rPr lang="en-US" sz="5400" b="0" i="0" u="none">
                <a:solidFill>
                  <a:srgbClr val="495A74"/>
                </a:solidFill>
                <a:latin typeface="Lucida Sans"/>
                <a:ea typeface="Lucida Sans"/>
                <a:cs typeface="Lucida Sans"/>
                <a:sym typeface="Lucida Sans"/>
              </a:rPr>
              <a:t>ENERGY </a:t>
            </a:r>
            <a:endParaRPr/>
          </a:p>
        </p:txBody>
      </p:sp>
      <p:sp>
        <p:nvSpPr>
          <p:cNvPr id="314" name="Google Shape;314;p18"/>
          <p:cNvSpPr txBox="1"/>
          <p:nvPr/>
        </p:nvSpPr>
        <p:spPr>
          <a:xfrm>
            <a:off x="304800" y="1066800"/>
            <a:ext cx="822960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So…</a:t>
            </a:r>
            <a:endParaRPr/>
          </a:p>
        </p:txBody>
      </p:sp>
      <p:graphicFrame>
        <p:nvGraphicFramePr>
          <p:cNvPr id="315" name="Google Shape;315;p18"/>
          <p:cNvGraphicFramePr/>
          <p:nvPr/>
        </p:nvGraphicFramePr>
        <p:xfrm>
          <a:off x="1219200" y="1752600"/>
          <a:ext cx="6934200" cy="2954300"/>
        </p:xfrm>
        <a:graphic>
          <a:graphicData uri="http://schemas.openxmlformats.org/drawingml/2006/table">
            <a:tbl>
              <a:tblPr>
                <a:noFill/>
                <a:tableStyleId>{1401C47F-8711-4683-968F-5060C6F6AC8D}</a:tableStyleId>
              </a:tblPr>
              <a:tblGrid>
                <a:gridCol w="3467100"/>
                <a:gridCol w="3467100"/>
              </a:tblGrid>
              <a:tr h="842950">
                <a:tc>
                  <a:txBody>
                    <a:bodyPr/>
                    <a:lstStyle/>
                    <a:p>
                      <a:pPr marL="0" marR="0" lvl="0" indent="0" algn="ctr" rtl="0">
                        <a:lnSpc>
                          <a:spcPct val="100000"/>
                        </a:lnSpc>
                        <a:spcBef>
                          <a:spcPts val="0"/>
                        </a:spcBef>
                        <a:spcAft>
                          <a:spcPts val="0"/>
                        </a:spcAft>
                        <a:buClr>
                          <a:schemeClr val="dk1"/>
                        </a:buClr>
                        <a:buSzPts val="2800"/>
                        <a:buFont typeface="Times"/>
                        <a:buNone/>
                      </a:pPr>
                      <a:r>
                        <a:rPr lang="en-US" sz="2000" b="1" i="0" u="none" strike="noStrike" cap="none">
                          <a:solidFill>
                            <a:schemeClr val="dk1"/>
                          </a:solidFill>
                          <a:latin typeface="Times"/>
                          <a:ea typeface="Times"/>
                          <a:cs typeface="Times"/>
                          <a:sym typeface="Times"/>
                        </a:rPr>
                        <a:t>MACRONUTRIENTS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a:buNone/>
                      </a:pPr>
                      <a:r>
                        <a:rPr lang="en-US" sz="2400" b="1" i="0" u="none" strike="noStrike" cap="none">
                          <a:solidFill>
                            <a:schemeClr val="dk1"/>
                          </a:solidFill>
                          <a:latin typeface="Times"/>
                          <a:ea typeface="Times"/>
                          <a:cs typeface="Times"/>
                          <a:sym typeface="Times"/>
                        </a:rPr>
                        <a:t>Number of Calories it provides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48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Carbohydrates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32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Proteins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32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Lipids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316" name="Google Shape;316;p18"/>
          <p:cNvSpPr txBox="1"/>
          <p:nvPr/>
        </p:nvSpPr>
        <p:spPr>
          <a:xfrm>
            <a:off x="0" y="5334000"/>
            <a:ext cx="9144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TEST: </a:t>
            </a:r>
            <a:r>
              <a:rPr lang="en-US" sz="1800" b="0" i="0" u="none">
                <a:solidFill>
                  <a:schemeClr val="dk1"/>
                </a:solidFill>
                <a:latin typeface="Comic Sans MS"/>
                <a:ea typeface="Comic Sans MS"/>
                <a:cs typeface="Comic Sans MS"/>
                <a:sym typeface="Comic Sans MS"/>
              </a:rPr>
              <a:t> If you eat a sandwich with 46 grams of carbs and 24 grams of protein and 10 grams of fat, how much energy will you gain?</a:t>
            </a:r>
            <a:r>
              <a:rPr lang="en-US" sz="2400" b="0" i="0" u="none">
                <a:solidFill>
                  <a:schemeClr val="dk1"/>
                </a:solidFill>
                <a:latin typeface="Times New Roman"/>
                <a:ea typeface="Times New Roman"/>
                <a:cs typeface="Times New Roman"/>
                <a:sym typeface="Times New Roman"/>
              </a:rPr>
              <a:t>  </a:t>
            </a:r>
            <a:endParaRPr/>
          </a:p>
        </p:txBody>
      </p:sp>
      <p:sp>
        <p:nvSpPr>
          <p:cNvPr id="317" name="Google Shape;317;p18"/>
          <p:cNvSpPr txBox="1"/>
          <p:nvPr/>
        </p:nvSpPr>
        <p:spPr>
          <a:xfrm>
            <a:off x="1355725" y="57086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What is Cholesterol?</a:t>
            </a:r>
            <a:endParaRPr/>
          </a:p>
        </p:txBody>
      </p:sp>
      <p:sp>
        <p:nvSpPr>
          <p:cNvPr id="323" name="Google Shape;323;p19"/>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Cholesterol is </a:t>
            </a:r>
            <a:r>
              <a:rPr lang="en-US" sz="2400" b="0" i="0" u="sng">
                <a:solidFill>
                  <a:schemeClr val="dk1"/>
                </a:solidFill>
                <a:latin typeface="Times New Roman"/>
                <a:ea typeface="Times New Roman"/>
                <a:cs typeface="Times New Roman"/>
                <a:sym typeface="Times New Roman"/>
              </a:rPr>
              <a:t>NOT</a:t>
            </a:r>
            <a:r>
              <a:rPr lang="en-US" sz="2400" b="0" i="0" u="none">
                <a:solidFill>
                  <a:schemeClr val="dk1"/>
                </a:solidFill>
                <a:latin typeface="Times New Roman"/>
                <a:ea typeface="Times New Roman"/>
                <a:cs typeface="Times New Roman"/>
                <a:sym typeface="Times New Roman"/>
              </a:rPr>
              <a:t> fat.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It is a “fat-like” substance present in all body cells that is needed for many essential body processes.</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It contributes to the </a:t>
            </a:r>
            <a:r>
              <a:rPr lang="en-US" sz="2400" b="0" i="1" u="none">
                <a:solidFill>
                  <a:schemeClr val="dk1"/>
                </a:solidFill>
                <a:latin typeface="Times New Roman"/>
                <a:ea typeface="Times New Roman"/>
                <a:cs typeface="Times New Roman"/>
                <a:sym typeface="Times New Roman"/>
              </a:rPr>
              <a:t>digestion of fat</a:t>
            </a:r>
            <a:r>
              <a:rPr lang="en-US" sz="2400" b="0" i="0" u="none">
                <a:solidFill>
                  <a:schemeClr val="dk1"/>
                </a:solidFill>
                <a:latin typeface="Times New Roman"/>
                <a:ea typeface="Times New Roman"/>
                <a:cs typeface="Times New Roman"/>
                <a:sym typeface="Times New Roman"/>
              </a:rPr>
              <a:t> and the skin’s production of vitamin D.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Adults manufacture all the cholesterol they need, mostly in the liver.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All animals also have the ability to manufacture cholesterol.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LIPIDS</a:t>
            </a:r>
            <a:endParaRPr/>
          </a:p>
        </p:txBody>
      </p:sp>
      <p:sp>
        <p:nvSpPr>
          <p:cNvPr id="160" name="Google Shape;160;p2"/>
          <p:cNvSpPr/>
          <p:nvPr/>
        </p:nvSpPr>
        <p:spPr>
          <a:xfrm>
            <a:off x="1219200" y="914400"/>
            <a:ext cx="7010400" cy="762000"/>
          </a:xfrm>
          <a:prstGeom prst="rect">
            <a:avLst/>
          </a:prstGeom>
        </p:spPr>
        <p:txBody>
          <a:bodyPr>
            <a:prstTxWarp prst="textPlain">
              <a:avLst/>
            </a:prstTxWarp>
          </a:bodyPr>
          <a:lstStyle/>
          <a:p>
            <a:pPr lvl="0" algn="ctr"/>
            <a:r>
              <a:rPr b="0" i="0">
                <a:ln>
                  <a:noFill/>
                </a:ln>
                <a:noFill/>
                <a:latin typeface="Arial Black"/>
              </a:rPr>
              <a:t>MADE UP OF...</a:t>
            </a:r>
          </a:p>
        </p:txBody>
      </p:sp>
      <p:sp>
        <p:nvSpPr>
          <p:cNvPr id="161" name="Google Shape;161;p2"/>
          <p:cNvSpPr txBox="1"/>
          <p:nvPr/>
        </p:nvSpPr>
        <p:spPr>
          <a:xfrm>
            <a:off x="457200" y="1905000"/>
            <a:ext cx="8077200" cy="173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Lipids are chains (polymers) made of monomers. The most common monomer of lipids is…</a:t>
            </a:r>
            <a:endParaRPr/>
          </a:p>
        </p:txBody>
      </p:sp>
      <p:sp>
        <p:nvSpPr>
          <p:cNvPr id="162" name="Google Shape;162;p2"/>
          <p:cNvSpPr/>
          <p:nvPr/>
        </p:nvSpPr>
        <p:spPr>
          <a:xfrm>
            <a:off x="1600200" y="4572000"/>
            <a:ext cx="5334000" cy="1066800"/>
          </a:xfrm>
          <a:prstGeom prst="rect">
            <a:avLst/>
          </a:prstGeom>
        </p:spPr>
        <p:txBody>
          <a:bodyPr>
            <a:prstTxWarp prst="textPlain">
              <a:avLst/>
            </a:prstTxWarp>
          </a:bodyPr>
          <a:lstStyle/>
          <a:p>
            <a:pPr lvl="0" algn="l"/>
            <a:r>
              <a:rPr b="0" i="0">
                <a:ln w="19050" cap="flat" cmpd="sng">
                  <a:solidFill>
                    <a:srgbClr val="99CCFF"/>
                  </a:solidFill>
                  <a:prstDash val="solid"/>
                  <a:miter lim="800000"/>
                  <a:headEnd type="none" w="sm" len="sm"/>
                  <a:tailEnd type="none" w="sm" len="sm"/>
                </a:ln>
                <a:solidFill>
                  <a:srgbClr val="0066CC"/>
                </a:solidFill>
                <a:latin typeface="Impact"/>
              </a:rPr>
              <a:t>TRIGLYCERIDES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Cholesterol In Foods</a:t>
            </a:r>
            <a:endParaRPr/>
          </a:p>
        </p:txBody>
      </p:sp>
      <p:sp>
        <p:nvSpPr>
          <p:cNvPr id="329" name="Google Shape;329;p20"/>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Because all animals make cholesterol, if you eat any animal product, including </a:t>
            </a:r>
            <a:r>
              <a:rPr lang="en-US" sz="3100" b="0" i="1" u="sng">
                <a:solidFill>
                  <a:schemeClr val="dk1"/>
                </a:solidFill>
                <a:latin typeface="Times New Roman"/>
                <a:ea typeface="Times New Roman"/>
                <a:cs typeface="Times New Roman"/>
                <a:sym typeface="Times New Roman"/>
              </a:rPr>
              <a:t>meat</a:t>
            </a:r>
            <a:r>
              <a:rPr lang="en-US" sz="3100" b="0" i="1" u="none">
                <a:solidFill>
                  <a:schemeClr val="dk1"/>
                </a:solidFill>
                <a:latin typeface="Times New Roman"/>
                <a:ea typeface="Times New Roman"/>
                <a:cs typeface="Times New Roman"/>
                <a:sym typeface="Times New Roman"/>
              </a:rPr>
              <a:t>, </a:t>
            </a:r>
            <a:r>
              <a:rPr lang="en-US" sz="3100" b="0" i="1" u="sng">
                <a:solidFill>
                  <a:schemeClr val="dk1"/>
                </a:solidFill>
                <a:latin typeface="Times New Roman"/>
                <a:ea typeface="Times New Roman"/>
                <a:cs typeface="Times New Roman"/>
                <a:sym typeface="Times New Roman"/>
              </a:rPr>
              <a:t>poultry</a:t>
            </a:r>
            <a:r>
              <a:rPr lang="en-US" sz="3100" b="0" i="1" u="none">
                <a:solidFill>
                  <a:schemeClr val="dk1"/>
                </a:solidFill>
                <a:latin typeface="Times New Roman"/>
                <a:ea typeface="Times New Roman"/>
                <a:cs typeface="Times New Roman"/>
                <a:sym typeface="Times New Roman"/>
              </a:rPr>
              <a:t> and </a:t>
            </a:r>
            <a:r>
              <a:rPr lang="en-US" sz="3100" b="0" i="1" u="sng">
                <a:solidFill>
                  <a:schemeClr val="dk1"/>
                </a:solidFill>
                <a:latin typeface="Times New Roman"/>
                <a:ea typeface="Times New Roman"/>
                <a:cs typeface="Times New Roman"/>
                <a:sym typeface="Times New Roman"/>
              </a:rPr>
              <a:t>fish</a:t>
            </a:r>
            <a:r>
              <a:rPr lang="en-US" sz="3100" b="0" i="0" u="none">
                <a:solidFill>
                  <a:schemeClr val="dk1"/>
                </a:solidFill>
                <a:latin typeface="Times New Roman"/>
                <a:ea typeface="Times New Roman"/>
                <a:cs typeface="Times New Roman"/>
                <a:sym typeface="Times New Roman"/>
              </a:rPr>
              <a:t>, you will be consuming some “extra” cholesterol.</a:t>
            </a:r>
            <a:endParaRPr/>
          </a:p>
          <a:p>
            <a:pPr marL="365125" marR="0" lvl="0" indent="-282575"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Other foods high in cholesterol are:</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Egg Yolk</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Liver / Organ Meats  </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Some Shellfish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LDL’s and HDL’s</a:t>
            </a:r>
            <a:endParaRPr/>
          </a:p>
        </p:txBody>
      </p:sp>
      <p:sp>
        <p:nvSpPr>
          <p:cNvPr id="335" name="Google Shape;335;p21"/>
          <p:cNvSpPr txBox="1">
            <a:spLocks noGrp="1"/>
          </p:cNvSpPr>
          <p:nvPr>
            <p:ph type="body" idx="1"/>
          </p:nvPr>
        </p:nvSpPr>
        <p:spPr>
          <a:xfrm>
            <a:off x="990600" y="1600200"/>
            <a:ext cx="7955100"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A certain amount of cholesterol circulates in the blood.  It does not float through the bloodstream on its own, but in chemical “packages” called lipoproteins.  </a:t>
            </a:r>
            <a:endParaRPr/>
          </a:p>
          <a:p>
            <a:pPr marL="609600" marR="0" lvl="0" indent="-609600" algn="l" rtl="0">
              <a:lnSpc>
                <a:spcPct val="100000"/>
              </a:lnSpc>
              <a:spcBef>
                <a:spcPts val="600"/>
              </a:spcBef>
              <a:spcAft>
                <a:spcPts val="0"/>
              </a:spcAft>
              <a:buClr>
                <a:schemeClr val="accent1"/>
              </a:buClr>
              <a:buSzPts val="1600"/>
              <a:buFont typeface="Noto Sans Symbols"/>
              <a:buNone/>
            </a:pPr>
            <a:endParaRPr sz="2000" b="0" i="0" u="none">
              <a:solidFill>
                <a:schemeClr val="dk1"/>
              </a:solidFill>
              <a:latin typeface="Times New Roman"/>
              <a:ea typeface="Times New Roman"/>
              <a:cs typeface="Times New Roman"/>
              <a:sym typeface="Times New Roman"/>
            </a:endParaRPr>
          </a:p>
          <a:p>
            <a:pPr marL="990600" marR="0" lvl="1" indent="-533400" algn="l" rtl="0">
              <a:lnSpc>
                <a:spcPct val="100000"/>
              </a:lnSpc>
              <a:spcBef>
                <a:spcPts val="500"/>
              </a:spcBef>
              <a:spcAft>
                <a:spcPts val="0"/>
              </a:spcAft>
              <a:buClr>
                <a:schemeClr val="accent1"/>
              </a:buClr>
              <a:buSzPts val="3000"/>
              <a:buFont typeface="Verdana"/>
              <a:buAutoNum type="arabicPeriod"/>
            </a:pPr>
            <a:r>
              <a:rPr lang="en-US" sz="3000" b="0" i="0" u="none" strike="noStrike" cap="none">
                <a:solidFill>
                  <a:schemeClr val="dk1"/>
                </a:solidFill>
                <a:latin typeface="Times New Roman"/>
                <a:ea typeface="Times New Roman"/>
                <a:cs typeface="Times New Roman"/>
                <a:sym typeface="Times New Roman"/>
              </a:rPr>
              <a:t>LDL (Low-Density Lipoprotein)</a:t>
            </a:r>
            <a:endParaRPr/>
          </a:p>
          <a:p>
            <a:pPr marL="990600" marR="0" lvl="1" indent="-533400" algn="l" rtl="0">
              <a:lnSpc>
                <a:spcPct val="100000"/>
              </a:lnSpc>
              <a:spcBef>
                <a:spcPts val="500"/>
              </a:spcBef>
              <a:spcAft>
                <a:spcPts val="0"/>
              </a:spcAft>
              <a:buClr>
                <a:schemeClr val="accent1"/>
              </a:buClr>
              <a:buSzPts val="3000"/>
              <a:buFont typeface="Verdana"/>
              <a:buAutoNum type="arabicPeriod"/>
            </a:pPr>
            <a:r>
              <a:rPr lang="en-US" sz="3000" b="0" i="0" u="none" strike="noStrike" cap="none">
                <a:solidFill>
                  <a:schemeClr val="dk1"/>
                </a:solidFill>
                <a:latin typeface="Times New Roman"/>
                <a:ea typeface="Times New Roman"/>
                <a:cs typeface="Times New Roman"/>
                <a:sym typeface="Times New Roman"/>
              </a:rPr>
              <a:t>HDL (High-Density Lipoprotein)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500"/>
              <a:buFont typeface="Times New Roman"/>
              <a:buNone/>
            </a:pPr>
            <a:r>
              <a:rPr lang="en-US" sz="4500" b="0" i="0" u="none">
                <a:solidFill>
                  <a:schemeClr val="dk1"/>
                </a:solidFill>
                <a:latin typeface="Times New Roman"/>
                <a:ea typeface="Times New Roman"/>
                <a:cs typeface="Times New Roman"/>
                <a:sym typeface="Times New Roman"/>
              </a:rPr>
              <a:t>Low-Density Lipoproteins</a:t>
            </a:r>
            <a:endParaRPr/>
          </a:p>
        </p:txBody>
      </p:sp>
      <p:sp>
        <p:nvSpPr>
          <p:cNvPr id="341" name="Google Shape;341;p22"/>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Takes cholesterol from the liver to wherever it is needed in the body. </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If too much LDL cholesterol is circulating, the excess amounts of cholesterol can build up in artery walls.  </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This buildup increases the risk of heart disease or stroke.</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Thus, LDL cholesterol has come to be known as “</a:t>
            </a:r>
            <a:r>
              <a:rPr lang="en-US" sz="3100" b="0" i="0" u="sng">
                <a:solidFill>
                  <a:schemeClr val="dk1"/>
                </a:solidFill>
                <a:latin typeface="Times New Roman"/>
                <a:ea typeface="Times New Roman"/>
                <a:cs typeface="Times New Roman"/>
                <a:sym typeface="Times New Roman"/>
              </a:rPr>
              <a:t>bad cholesterol</a:t>
            </a:r>
            <a:r>
              <a:rPr lang="en-US" sz="3100" b="0" i="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 calcmode="lin" valueType="num">
                                      <p:cBhvr additive="base">
                                        <p:cTn id="7"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 calcmode="lin" valueType="num">
                                      <p:cBhvr additive="base">
                                        <p:cTn id="12" dur="500"/>
                                        <p:tgtEl>
                                          <p:spTgt spid="3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1">
                                            <p:txEl>
                                              <p:pRg st="2" end="2"/>
                                            </p:txEl>
                                          </p:spTgt>
                                        </p:tgtEl>
                                        <p:attrNameLst>
                                          <p:attrName>style.visibility</p:attrName>
                                        </p:attrNameLst>
                                      </p:cBhvr>
                                      <p:to>
                                        <p:strVal val="visible"/>
                                      </p:to>
                                    </p:set>
                                    <p:anim calcmode="lin" valueType="num">
                                      <p:cBhvr additive="base">
                                        <p:cTn id="17" dur="500"/>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
                                            <p:txEl>
                                              <p:pRg st="3" end="3"/>
                                            </p:txEl>
                                          </p:spTgt>
                                        </p:tgtEl>
                                        <p:attrNameLst>
                                          <p:attrName>style.visibility</p:attrName>
                                        </p:attrNameLst>
                                      </p:cBhvr>
                                      <p:to>
                                        <p:strVal val="visible"/>
                                      </p:to>
                                    </p:set>
                                    <p:anim calcmode="lin" valueType="num">
                                      <p:cBhvr additive="base">
                                        <p:cTn id="22" dur="500"/>
                                        <p:tgtEl>
                                          <p:spTgt spid="3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High-Density Lipoproteins</a:t>
            </a:r>
            <a:endParaRPr/>
          </a:p>
        </p:txBody>
      </p:sp>
      <p:sp>
        <p:nvSpPr>
          <p:cNvPr id="347" name="Google Shape;347;p23"/>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Picks up excess cholesterol and takes it back to the liver, keeping it from causing harm.</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Thus, HDL cholesterol has come to be known as “good cholesterol.”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500"/>
                                        <p:tgtEl>
                                          <p:spTgt spid="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 calcmode="lin" valueType="num">
                                      <p:cBhvr additive="base">
                                        <p:cTn id="12" dur="500"/>
                                        <p:tgtEl>
                                          <p:spTgt spid="3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body" idx="1"/>
          </p:nvPr>
        </p:nvSpPr>
        <p:spPr>
          <a:xfrm>
            <a:off x="1173162" y="228600"/>
            <a:ext cx="7772400" cy="64770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For most people, the </a:t>
            </a:r>
            <a:r>
              <a:rPr lang="en-US" sz="3200" b="0" i="0" u="sng">
                <a:solidFill>
                  <a:schemeClr val="dk1"/>
                </a:solidFill>
                <a:latin typeface="Times New Roman"/>
                <a:ea typeface="Times New Roman"/>
                <a:cs typeface="Times New Roman"/>
                <a:sym typeface="Times New Roman"/>
              </a:rPr>
              <a:t>amounts and types of </a:t>
            </a:r>
            <a:r>
              <a:rPr lang="en-US" sz="3200" b="0" i="1" u="sng">
                <a:solidFill>
                  <a:schemeClr val="dk1"/>
                </a:solidFill>
                <a:latin typeface="Times New Roman"/>
                <a:ea typeface="Times New Roman"/>
                <a:cs typeface="Times New Roman"/>
                <a:sym typeface="Times New Roman"/>
              </a:rPr>
              <a:t>fats</a:t>
            </a:r>
            <a:r>
              <a:rPr lang="en-US" sz="3200" b="0" i="0" u="sng">
                <a:solidFill>
                  <a:schemeClr val="dk1"/>
                </a:solidFill>
                <a:latin typeface="Times New Roman"/>
                <a:ea typeface="Times New Roman"/>
                <a:cs typeface="Times New Roman"/>
                <a:sym typeface="Times New Roman"/>
              </a:rPr>
              <a:t> eaten</a:t>
            </a:r>
            <a:r>
              <a:rPr lang="en-US" sz="3200" b="0" i="0" u="none">
                <a:solidFill>
                  <a:schemeClr val="dk1"/>
                </a:solidFill>
                <a:latin typeface="Times New Roman"/>
                <a:ea typeface="Times New Roman"/>
                <a:cs typeface="Times New Roman"/>
                <a:sym typeface="Times New Roman"/>
              </a:rPr>
              <a:t> have a greater effect on blood cholesterol than does the cholesterol itself.  </a:t>
            </a:r>
            <a:endParaRPr/>
          </a:p>
          <a:p>
            <a:pPr marL="365125" marR="0" lvl="0" indent="-282575" algn="l" rtl="0">
              <a:lnSpc>
                <a:spcPct val="100000"/>
              </a:lnSpc>
              <a:spcBef>
                <a:spcPts val="600"/>
              </a:spcBef>
              <a:spcAft>
                <a:spcPts val="0"/>
              </a:spcAft>
              <a:buClr>
                <a:schemeClr val="accent1"/>
              </a:buClr>
              <a:buSzPts val="1920"/>
              <a:buFont typeface="Noto Sans Symbols"/>
              <a:buNone/>
            </a:pPr>
            <a:endParaRPr sz="24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The fats found in food, such as butter, chicken fat, or corn oil, are made up of different combinations of </a:t>
            </a:r>
            <a:r>
              <a:rPr lang="en-US" sz="3200" b="0" i="1" u="sng">
                <a:solidFill>
                  <a:schemeClr val="dk1"/>
                </a:solidFill>
                <a:latin typeface="Times New Roman"/>
                <a:ea typeface="Times New Roman"/>
                <a:cs typeface="Times New Roman"/>
                <a:sym typeface="Times New Roman"/>
              </a:rPr>
              <a:t>fatty acids</a:t>
            </a:r>
            <a:r>
              <a:rPr lang="en-US" sz="3200" b="0" i="0" u="none">
                <a:solidFill>
                  <a:schemeClr val="dk1"/>
                </a:solidFill>
                <a:latin typeface="Times New Roman"/>
                <a:ea typeface="Times New Roman"/>
                <a:cs typeface="Times New Roman"/>
                <a:sym typeface="Times New Roman"/>
              </a:rPr>
              <a:t>.</a:t>
            </a:r>
            <a:r>
              <a:rPr lang="en-US" sz="2400" b="0" i="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 calcmode="lin" valueType="num">
                                      <p:cBhvr additive="base">
                                        <p:cTn id="7" dur="500"/>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2">
                                            <p:txEl>
                                              <p:pRg st="1" end="1"/>
                                            </p:txEl>
                                          </p:spTgt>
                                        </p:tgtEl>
                                        <p:attrNameLst>
                                          <p:attrName>style.visibility</p:attrName>
                                        </p:attrNameLst>
                                      </p:cBhvr>
                                      <p:to>
                                        <p:strVal val="visible"/>
                                      </p:to>
                                    </p:set>
                                    <p:anim calcmode="lin" valueType="num">
                                      <p:cBhvr additive="base">
                                        <p:cTn id="12" dur="500"/>
                                        <p:tgtEl>
                                          <p:spTgt spid="3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2">
                                            <p:txEl>
                                              <p:pRg st="2" end="2"/>
                                            </p:txEl>
                                          </p:spTgt>
                                        </p:tgtEl>
                                        <p:attrNameLst>
                                          <p:attrName>style.visibility</p:attrName>
                                        </p:attrNameLst>
                                      </p:cBhvr>
                                      <p:to>
                                        <p:strVal val="visible"/>
                                      </p:to>
                                    </p:set>
                                    <p:anim calcmode="lin" valueType="num">
                                      <p:cBhvr additive="base">
                                        <p:cTn id="17" dur="500"/>
                                        <p:tgtEl>
                                          <p:spTgt spid="3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Times New Roman"/>
              <a:buNone/>
            </a:pPr>
            <a:r>
              <a:rPr lang="en-US" sz="4800" b="0" i="0" u="none">
                <a:solidFill>
                  <a:schemeClr val="dk1"/>
                </a:solidFill>
                <a:latin typeface="Times New Roman"/>
                <a:ea typeface="Times New Roman"/>
                <a:cs typeface="Times New Roman"/>
                <a:sym typeface="Times New Roman"/>
              </a:rPr>
              <a:t>Types of Fat</a:t>
            </a:r>
            <a:endParaRPr/>
          </a:p>
        </p:txBody>
      </p:sp>
      <p:sp>
        <p:nvSpPr>
          <p:cNvPr id="358" name="Google Shape;358;p25"/>
          <p:cNvSpPr txBox="1">
            <a:spLocks noGrp="1"/>
          </p:cNvSpPr>
          <p:nvPr>
            <p:ph type="body" idx="1"/>
          </p:nvPr>
        </p:nvSpPr>
        <p:spPr>
          <a:xfrm>
            <a:off x="1173162" y="1981200"/>
            <a:ext cx="7772400" cy="4876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2880"/>
              <a:buFont typeface="Noto Sans Symbols"/>
              <a:buChar char="⚫"/>
            </a:pPr>
            <a:r>
              <a:rPr lang="en-US" sz="3600" b="0" i="0" u="sng">
                <a:solidFill>
                  <a:schemeClr val="dk1"/>
                </a:solidFill>
                <a:latin typeface="Times New Roman"/>
                <a:ea typeface="Times New Roman"/>
                <a:cs typeface="Times New Roman"/>
                <a:sym typeface="Times New Roman"/>
              </a:rPr>
              <a:t>Fatty Acids:</a:t>
            </a:r>
            <a:endParaRPr/>
          </a:p>
          <a:p>
            <a:pPr marL="990600" marR="0" lvl="1" indent="-533400" algn="l" rtl="0">
              <a:lnSpc>
                <a:spcPct val="90000"/>
              </a:lnSpc>
              <a:spcBef>
                <a:spcPts val="500"/>
              </a:spcBef>
              <a:spcAft>
                <a:spcPts val="0"/>
              </a:spcAft>
              <a:buClr>
                <a:schemeClr val="accent1"/>
              </a:buClr>
              <a:buSzPts val="2800"/>
              <a:buFont typeface="Verdana"/>
              <a:buChar char="◦"/>
            </a:pPr>
            <a:r>
              <a:rPr lang="en-US" sz="2800" b="0" i="0" u="none" strike="noStrike" cap="none">
                <a:solidFill>
                  <a:schemeClr val="dk1"/>
                </a:solidFill>
                <a:latin typeface="Times New Roman"/>
                <a:ea typeface="Times New Roman"/>
                <a:cs typeface="Times New Roman"/>
                <a:sym typeface="Times New Roman"/>
              </a:rPr>
              <a:t>Organic acid units that make up fat.  There are three types…</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Saturated</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Polyunsaturated</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Monounsaturated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p:tgtEl>
                                          <p:spTgt spid="3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 calcmode="lin" valueType="num">
                                      <p:cBhvr additive="base">
                                        <p:cTn id="12" dur="500"/>
                                        <p:tgtEl>
                                          <p:spTgt spid="3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 calcmode="lin" valueType="num">
                                      <p:cBhvr additive="base">
                                        <p:cTn id="17" dur="500"/>
                                        <p:tgtEl>
                                          <p:spTgt spid="3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 calcmode="lin" valueType="num">
                                      <p:cBhvr additive="base">
                                        <p:cTn id="22" dur="500"/>
                                        <p:tgtEl>
                                          <p:spTgt spid="3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
                                            <p:txEl>
                                              <p:pRg st="4" end="4"/>
                                            </p:txEl>
                                          </p:spTgt>
                                        </p:tgtEl>
                                        <p:attrNameLst>
                                          <p:attrName>style.visibility</p:attrName>
                                        </p:attrNameLst>
                                      </p:cBhvr>
                                      <p:to>
                                        <p:strVal val="visible"/>
                                      </p:to>
                                    </p:set>
                                    <p:anim calcmode="lin" valueType="num">
                                      <p:cBhvr additive="base">
                                        <p:cTn id="27" dur="500"/>
                                        <p:tgtEl>
                                          <p:spTgt spid="3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Saturated Fatty Acids</a:t>
            </a:r>
            <a:endParaRPr/>
          </a:p>
        </p:txBody>
      </p:sp>
      <p:sp>
        <p:nvSpPr>
          <p:cNvPr id="455" name="Google Shape;455;p26"/>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Appear to raise the level of LDL (“bad”) cholesterol in the bloodstream</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meat, poultry skin, whole-milk dairy products, and the tropical oils-coconut oil, palm oil, and palm kernel oil.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anim calcmode="lin" valueType="num">
                                      <p:cBhvr additive="base">
                                        <p:cTn id="7" dur="500"/>
                                        <p:tgtEl>
                                          <p:spTgt spid="4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5">
                                            <p:txEl>
                                              <p:pRg st="1" end="1"/>
                                            </p:txEl>
                                          </p:spTgt>
                                        </p:tgtEl>
                                        <p:attrNameLst>
                                          <p:attrName>style.visibility</p:attrName>
                                        </p:attrNameLst>
                                      </p:cBhvr>
                                      <p:to>
                                        <p:strVal val="visible"/>
                                      </p:to>
                                    </p:set>
                                    <p:anim calcmode="lin" valueType="num">
                                      <p:cBhvr additive="base">
                                        <p:cTn id="12" dur="500"/>
                                        <p:tgtEl>
                                          <p:spTgt spid="4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Polyunsaturated Fatty Acids</a:t>
            </a:r>
            <a:endParaRPr/>
          </a:p>
        </p:txBody>
      </p:sp>
      <p:sp>
        <p:nvSpPr>
          <p:cNvPr id="461" name="Google Shape;461;p27"/>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seem to lower total cholesterol levels.</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many vegetable oils, such as corn oil, soybean oil and safflower oil.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anim calcmode="lin" valueType="num">
                                      <p:cBhvr additive="base">
                                        <p:cTn id="7" dur="500"/>
                                        <p:tgtEl>
                                          <p:spTgt spid="4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1">
                                            <p:txEl>
                                              <p:pRg st="1" end="1"/>
                                            </p:txEl>
                                          </p:spTgt>
                                        </p:tgtEl>
                                        <p:attrNameLst>
                                          <p:attrName>style.visibility</p:attrName>
                                        </p:attrNameLst>
                                      </p:cBhvr>
                                      <p:to>
                                        <p:strVal val="visible"/>
                                      </p:to>
                                    </p:set>
                                    <p:anim calcmode="lin" valueType="num">
                                      <p:cBhvr additive="base">
                                        <p:cTn id="12" dur="500"/>
                                        <p:tgtEl>
                                          <p:spTgt spid="46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8"/>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Monounsaturated Fatty Acids</a:t>
            </a:r>
            <a:endParaRPr/>
          </a:p>
        </p:txBody>
      </p:sp>
      <p:sp>
        <p:nvSpPr>
          <p:cNvPr id="467" name="Google Shape;467;p28"/>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Appear to lower LDL (“bad”) cholesterol and help raise levels of HDL (“good”) cholesterol.  </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olives, olive oil,  peanuts, peanut oil and canola oil.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anim calcmode="lin" valueType="num">
                                      <p:cBhvr additive="base">
                                        <p:cTn id="7" dur="500"/>
                                        <p:tgtEl>
                                          <p:spTgt spid="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7">
                                            <p:txEl>
                                              <p:pRg st="1" end="1"/>
                                            </p:txEl>
                                          </p:spTgt>
                                        </p:tgtEl>
                                        <p:attrNameLst>
                                          <p:attrName>style.visibility</p:attrName>
                                        </p:attrNameLst>
                                      </p:cBhvr>
                                      <p:to>
                                        <p:strVal val="visible"/>
                                      </p:to>
                                    </p:set>
                                    <p:anim calcmode="lin" valueType="num">
                                      <p:cBhvr additive="base">
                                        <p:cTn id="12" dur="500"/>
                                        <p:tgtEl>
                                          <p:spTgt spid="4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body" idx="1"/>
          </p:nvPr>
        </p:nvSpPr>
        <p:spPr>
          <a:xfrm>
            <a:off x="946150" y="838200"/>
            <a:ext cx="8153400" cy="57150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No more than 10% (22 grams) of the total fat should come from saturated fat</a:t>
            </a:r>
            <a:endParaRPr/>
          </a:p>
          <a:p>
            <a:pPr marL="365125" marR="0" lvl="0" indent="-282575" algn="l" rtl="0">
              <a:lnSpc>
                <a:spcPct val="100000"/>
              </a:lnSpc>
              <a:spcBef>
                <a:spcPts val="600"/>
              </a:spcBef>
              <a:spcAft>
                <a:spcPts val="0"/>
              </a:spcAft>
              <a:buClr>
                <a:schemeClr val="accent1"/>
              </a:buClr>
              <a:buSzPts val="2560"/>
              <a:buFont typeface="Noto Sans Symbols"/>
              <a:buNone/>
            </a:pPr>
            <a:endParaRPr sz="32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20% (44 grams) should be from monounsaturated and polyunsaturated fat sources</a:t>
            </a:r>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All fats include all 3 kinds of fatty acids, but in varying amounts.  </a:t>
            </a:r>
            <a:endParaRPr/>
          </a:p>
          <a:p>
            <a:pPr marL="365125" marR="0" lvl="0" indent="-282575" algn="l" rtl="0">
              <a:lnSpc>
                <a:spcPct val="100000"/>
              </a:lnSpc>
              <a:spcBef>
                <a:spcPts val="600"/>
              </a:spcBef>
              <a:spcAft>
                <a:spcPts val="0"/>
              </a:spcAft>
              <a:buClr>
                <a:schemeClr val="accent1"/>
              </a:buClr>
              <a:buSzPts val="880"/>
              <a:buFont typeface="Noto Sans Symbols"/>
              <a:buNone/>
            </a:pPr>
            <a:endParaRPr sz="11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Each type of fat has a different effect on cholesterol levels</a:t>
            </a:r>
            <a:endParaRPr/>
          </a:p>
          <a:p>
            <a:pPr marL="365125" marR="0" lvl="0" indent="-120015" algn="l" rtl="0">
              <a:spcBef>
                <a:spcPts val="600"/>
              </a:spcBef>
              <a:spcAft>
                <a:spcPts val="0"/>
              </a:spcAft>
              <a:buClr>
                <a:schemeClr val="accent1"/>
              </a:buClr>
              <a:buSzPts val="2560"/>
              <a:buFont typeface="Noto Sans Symbols"/>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 calcmode="lin" valueType="num">
                                      <p:cBhvr additive="base">
                                        <p:cTn id="7" dur="500"/>
                                        <p:tgtEl>
                                          <p:spTgt spid="4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2">
                                            <p:txEl>
                                              <p:pRg st="1" end="1"/>
                                            </p:txEl>
                                          </p:spTgt>
                                        </p:tgtEl>
                                        <p:attrNameLst>
                                          <p:attrName>style.visibility</p:attrName>
                                        </p:attrNameLst>
                                      </p:cBhvr>
                                      <p:to>
                                        <p:strVal val="visible"/>
                                      </p:to>
                                    </p:set>
                                    <p:anim calcmode="lin" valueType="num">
                                      <p:cBhvr additive="base">
                                        <p:cTn id="12" dur="500"/>
                                        <p:tgtEl>
                                          <p:spTgt spid="4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2">
                                            <p:txEl>
                                              <p:pRg st="2" end="2"/>
                                            </p:txEl>
                                          </p:spTgt>
                                        </p:tgtEl>
                                        <p:attrNameLst>
                                          <p:attrName>style.visibility</p:attrName>
                                        </p:attrNameLst>
                                      </p:cBhvr>
                                      <p:to>
                                        <p:strVal val="visible"/>
                                      </p:to>
                                    </p:set>
                                    <p:anim calcmode="lin" valueType="num">
                                      <p:cBhvr additive="base">
                                        <p:cTn id="17" dur="500"/>
                                        <p:tgtEl>
                                          <p:spTgt spid="4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2">
                                            <p:txEl>
                                              <p:pRg st="3" end="3"/>
                                            </p:txEl>
                                          </p:spTgt>
                                        </p:tgtEl>
                                        <p:attrNameLst>
                                          <p:attrName>style.visibility</p:attrName>
                                        </p:attrNameLst>
                                      </p:cBhvr>
                                      <p:to>
                                        <p:strVal val="visible"/>
                                      </p:to>
                                    </p:set>
                                    <p:anim calcmode="lin" valueType="num">
                                      <p:cBhvr additive="base">
                                        <p:cTn id="22" dur="500"/>
                                        <p:tgtEl>
                                          <p:spTgt spid="4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2">
                                            <p:txEl>
                                              <p:pRg st="4" end="4"/>
                                            </p:txEl>
                                          </p:spTgt>
                                        </p:tgtEl>
                                        <p:attrNameLst>
                                          <p:attrName>style.visibility</p:attrName>
                                        </p:attrNameLst>
                                      </p:cBhvr>
                                      <p:to>
                                        <p:strVal val="visible"/>
                                      </p:to>
                                    </p:set>
                                    <p:anim calcmode="lin" valueType="num">
                                      <p:cBhvr additive="base">
                                        <p:cTn id="27" dur="500"/>
                                        <p:tgtEl>
                                          <p:spTgt spid="4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2">
                                            <p:txEl>
                                              <p:pRg st="5" end="5"/>
                                            </p:txEl>
                                          </p:spTgt>
                                        </p:tgtEl>
                                        <p:attrNameLst>
                                          <p:attrName>style.visibility</p:attrName>
                                        </p:attrNameLst>
                                      </p:cBhvr>
                                      <p:to>
                                        <p:strVal val="visible"/>
                                      </p:to>
                                    </p:set>
                                    <p:anim calcmode="lin" valueType="num">
                                      <p:cBhvr additive="base">
                                        <p:cTn id="32" dur="500"/>
                                        <p:tgtEl>
                                          <p:spTgt spid="4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2">
                                            <p:txEl>
                                              <p:pRg st="6" end="6"/>
                                            </p:txEl>
                                          </p:spTgt>
                                        </p:tgtEl>
                                        <p:attrNameLst>
                                          <p:attrName>style.visibility</p:attrName>
                                        </p:attrNameLst>
                                      </p:cBhvr>
                                      <p:to>
                                        <p:strVal val="visible"/>
                                      </p:to>
                                    </p:set>
                                    <p:anim calcmode="lin" valueType="num">
                                      <p:cBhvr additive="base">
                                        <p:cTn id="37" dur="500"/>
                                        <p:tgtEl>
                                          <p:spTgt spid="47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LIPIDS</a:t>
            </a:r>
            <a:endParaRPr/>
          </a:p>
        </p:txBody>
      </p:sp>
      <p:sp>
        <p:nvSpPr>
          <p:cNvPr id="169" name="Google Shape;169;p3"/>
          <p:cNvSpPr/>
          <p:nvPr/>
        </p:nvSpPr>
        <p:spPr>
          <a:xfrm>
            <a:off x="1219200" y="914400"/>
            <a:ext cx="7010400" cy="762000"/>
          </a:xfrm>
          <a:prstGeom prst="rect">
            <a:avLst/>
          </a:prstGeom>
        </p:spPr>
        <p:txBody>
          <a:bodyPr>
            <a:prstTxWarp prst="textPlain">
              <a:avLst/>
            </a:prstTxWarp>
          </a:bodyPr>
          <a:lstStyle/>
          <a:p>
            <a:pPr lvl="0" algn="l"/>
            <a:r>
              <a:rPr b="0" i="0">
                <a:ln w="12700" cap="flat" cmpd="sng">
                  <a:solidFill>
                    <a:srgbClr val="EAEAEA"/>
                  </a:solidFill>
                  <a:prstDash val="solid"/>
                  <a:miter lim="800000"/>
                  <a:headEnd type="none" w="sm" len="sm"/>
                  <a:tailEnd type="none" w="sm" len="sm"/>
                </a:ln>
                <a:solidFill>
                  <a:srgbClr val="CC00CC"/>
                </a:solidFill>
                <a:latin typeface="Arial Black"/>
              </a:rPr>
              <a:t>AT THE ATOM LEVEL </a:t>
            </a:r>
          </a:p>
        </p:txBody>
      </p:sp>
      <p:sp>
        <p:nvSpPr>
          <p:cNvPr id="170" name="Google Shape;170;p3"/>
          <p:cNvSpPr txBox="1"/>
          <p:nvPr/>
        </p:nvSpPr>
        <p:spPr>
          <a:xfrm>
            <a:off x="457200" y="1905000"/>
            <a:ext cx="8077200" cy="641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Each carbohydrate is made up of…</a:t>
            </a:r>
            <a:endParaRPr/>
          </a:p>
        </p:txBody>
      </p:sp>
      <p:sp>
        <p:nvSpPr>
          <p:cNvPr id="171" name="Google Shape;171;p3"/>
          <p:cNvSpPr/>
          <p:nvPr/>
        </p:nvSpPr>
        <p:spPr>
          <a:xfrm>
            <a:off x="1066800" y="2971800"/>
            <a:ext cx="7239000" cy="838200"/>
          </a:xfrm>
          <a:prstGeom prst="rect">
            <a:avLst/>
          </a:prstGeom>
        </p:spPr>
        <p:txBody>
          <a:bodyPr>
            <a:prstTxWarp prst="textPlain">
              <a:avLst/>
            </a:prstTxWarp>
          </a:bodyPr>
          <a:lstStyle/>
          <a:p>
            <a:pPr lvl="0" algn="l"/>
            <a:r>
              <a:rPr b="0" i="0">
                <a:ln w="19050" cap="flat" cmpd="sng">
                  <a:solidFill>
                    <a:srgbClr val="99CCFF"/>
                  </a:solidFill>
                  <a:prstDash val="solid"/>
                  <a:miter lim="800000"/>
                  <a:headEnd type="none" w="sm" len="sm"/>
                  <a:tailEnd type="none" w="sm" len="sm"/>
                </a:ln>
                <a:solidFill>
                  <a:srgbClr val="0066CC"/>
                </a:solidFill>
                <a:latin typeface="Impact"/>
              </a:rPr>
              <a:t>Carbon, Hydrogen, and Oxygen </a:t>
            </a:r>
          </a:p>
        </p:txBody>
      </p:sp>
      <p:sp>
        <p:nvSpPr>
          <p:cNvPr id="172" name="Google Shape;172;p3"/>
          <p:cNvSpPr txBox="1"/>
          <p:nvPr/>
        </p:nvSpPr>
        <p:spPr>
          <a:xfrm>
            <a:off x="685800" y="510540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THINK: “CHO”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txBox="1">
            <a:spLocks noGrp="1"/>
          </p:cNvSpPr>
          <p:nvPr>
            <p:ph type="title"/>
          </p:nvPr>
        </p:nvSpPr>
        <p:spPr>
          <a:xfrm>
            <a:off x="1189037" y="304800"/>
            <a:ext cx="7954962"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
            </a:r>
            <a:br>
              <a:rPr lang="en-US" sz="3600" b="0" i="0" u="none">
                <a:solidFill>
                  <a:schemeClr val="dk1"/>
                </a:solidFill>
                <a:latin typeface="Times New Roman"/>
                <a:ea typeface="Times New Roman"/>
                <a:cs typeface="Times New Roman"/>
                <a:sym typeface="Times New Roman"/>
              </a:rPr>
            </a:br>
            <a:r>
              <a:rPr lang="en-US" sz="3600" b="0" i="0" u="none">
                <a:solidFill>
                  <a:schemeClr val="dk1"/>
                </a:solidFill>
                <a:latin typeface="Times New Roman"/>
                <a:ea typeface="Times New Roman"/>
                <a:cs typeface="Times New Roman"/>
                <a:sym typeface="Times New Roman"/>
              </a:rPr>
              <a:t>Other “Essential” Fatty Acids</a:t>
            </a:r>
            <a:endParaRPr/>
          </a:p>
        </p:txBody>
      </p:sp>
      <p:sp>
        <p:nvSpPr>
          <p:cNvPr id="478" name="Google Shape;478;p30"/>
          <p:cNvSpPr txBox="1">
            <a:spLocks noGrp="1"/>
          </p:cNvSpPr>
          <p:nvPr>
            <p:ph type="body" idx="1"/>
          </p:nvPr>
        </p:nvSpPr>
        <p:spPr>
          <a:xfrm>
            <a:off x="1173162" y="1143000"/>
            <a:ext cx="7772400" cy="1066800"/>
          </a:xfrm>
          <a:prstGeom prst="rect">
            <a:avLst/>
          </a:prstGeom>
          <a:noFill/>
          <a:ln>
            <a:noFill/>
          </a:ln>
        </p:spPr>
        <p:txBody>
          <a:bodyPr spcFirstLastPara="1" wrap="square" lIns="91425" tIns="45700" rIns="91425" bIns="45700" anchor="t" anchorCtr="0">
            <a:normAutofit/>
          </a:bodyPr>
          <a:lstStyle/>
          <a:p>
            <a:pPr marL="609600" marR="0" lvl="0" indent="-497840" algn="l" rtl="0">
              <a:lnSpc>
                <a:spcPct val="80000"/>
              </a:lnSpc>
              <a:spcBef>
                <a:spcPts val="0"/>
              </a:spcBef>
              <a:spcAft>
                <a:spcPts val="0"/>
              </a:spcAft>
              <a:buClr>
                <a:schemeClr val="accent1"/>
              </a:buClr>
              <a:buSzPts val="1760"/>
              <a:buFont typeface="Noto Sans Symbols"/>
              <a:buNone/>
            </a:pPr>
            <a:endParaRPr sz="2200" b="0" i="0" u="none">
              <a:solidFill>
                <a:schemeClr val="dk1"/>
              </a:solidFill>
              <a:latin typeface="Times New Roman"/>
              <a:ea typeface="Times New Roman"/>
              <a:cs typeface="Times New Roman"/>
              <a:sym typeface="Times New Roman"/>
            </a:endParaRPr>
          </a:p>
          <a:p>
            <a:pPr marL="609600" marR="0" lvl="0" indent="-609600" algn="l" rtl="0">
              <a:lnSpc>
                <a:spcPct val="80000"/>
              </a:lnSpc>
              <a:spcBef>
                <a:spcPts val="600"/>
              </a:spcBef>
              <a:spcAft>
                <a:spcPts val="0"/>
              </a:spcAft>
              <a:buClr>
                <a:schemeClr val="accent1"/>
              </a:buClr>
              <a:buSzPts val="1760"/>
              <a:buFont typeface="Noto Sans Symbols"/>
              <a:buAutoNum type="arabicPeriod"/>
            </a:pPr>
            <a:r>
              <a:rPr lang="en-US" sz="2200" b="0" i="0" u="none">
                <a:solidFill>
                  <a:schemeClr val="dk1"/>
                </a:solidFill>
                <a:latin typeface="Times New Roman"/>
                <a:ea typeface="Times New Roman"/>
                <a:cs typeface="Times New Roman"/>
                <a:sym typeface="Times New Roman"/>
              </a:rPr>
              <a:t>Linolenic Acid</a:t>
            </a:r>
            <a:endParaRPr/>
          </a:p>
          <a:p>
            <a:pPr marL="609600" marR="0" lvl="0" indent="-609600" algn="l" rtl="0">
              <a:lnSpc>
                <a:spcPct val="80000"/>
              </a:lnSpc>
              <a:spcBef>
                <a:spcPts val="600"/>
              </a:spcBef>
              <a:spcAft>
                <a:spcPts val="0"/>
              </a:spcAft>
              <a:buClr>
                <a:schemeClr val="accent1"/>
              </a:buClr>
              <a:buSzPts val="1760"/>
              <a:buFont typeface="Noto Sans Symbols"/>
              <a:buAutoNum type="arabicPeriod"/>
            </a:pPr>
            <a:r>
              <a:rPr lang="en-US" sz="2200" b="0" i="0" u="none">
                <a:solidFill>
                  <a:schemeClr val="dk1"/>
                </a:solidFill>
                <a:latin typeface="Times New Roman"/>
                <a:ea typeface="Times New Roman"/>
                <a:cs typeface="Times New Roman"/>
                <a:sym typeface="Times New Roman"/>
              </a:rPr>
              <a:t>Linoleic Acid</a:t>
            </a:r>
            <a:endParaRPr/>
          </a:p>
        </p:txBody>
      </p:sp>
      <p:sp>
        <p:nvSpPr>
          <p:cNvPr id="479" name="Google Shape;479;p30"/>
          <p:cNvSpPr txBox="1"/>
          <p:nvPr/>
        </p:nvSpPr>
        <p:spPr>
          <a:xfrm>
            <a:off x="1371600" y="2209800"/>
            <a:ext cx="7315200" cy="4267200"/>
          </a:xfrm>
          <a:prstGeom prst="rect">
            <a:avLst/>
          </a:prstGeom>
          <a:noFill/>
          <a:ln>
            <a:noFill/>
          </a:ln>
        </p:spPr>
        <p:txBody>
          <a:bodyPr spcFirstLastPara="1" wrap="square" lIns="91425" tIns="45700" rIns="91425" bIns="45700" anchor="t" anchorCtr="0">
            <a:noAutofit/>
          </a:bodyPr>
          <a:lstStyle/>
          <a:p>
            <a:pPr marL="609600" marR="0" lvl="0" indent="-609600" algn="just" rtl="0">
              <a:lnSpc>
                <a:spcPct val="100000"/>
              </a:lnSpc>
              <a:spcBef>
                <a:spcPts val="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called “essential” because the body cannot manufacture them.  </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must be supplied by food a person eats.</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both polyunsaturated fatty acids.</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found in the natural oils of plants and fish.</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 body needs them for its basic functions, including production of various hormones.  </a:t>
            </a:r>
            <a:endParaRPr/>
          </a:p>
          <a:p>
            <a:pPr marL="0" marR="0" lvl="0" indent="0" algn="l" rtl="0">
              <a:lnSpc>
                <a:spcPct val="100000"/>
              </a:lnSpc>
              <a:spcBef>
                <a:spcPts val="0"/>
              </a:spcBef>
              <a:spcAft>
                <a:spcPts val="0"/>
              </a:spcAft>
              <a:buNone/>
            </a:pPr>
            <a:endParaRPr sz="27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anim calcmode="lin" valueType="num">
                                      <p:cBhvr additive="base">
                                        <p:cTn id="7" dur="500"/>
                                        <p:tgtEl>
                                          <p:spTgt spid="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9">
                                            <p:txEl>
                                              <p:pRg st="1" end="1"/>
                                            </p:txEl>
                                          </p:spTgt>
                                        </p:tgtEl>
                                        <p:attrNameLst>
                                          <p:attrName>style.visibility</p:attrName>
                                        </p:attrNameLst>
                                      </p:cBhvr>
                                      <p:to>
                                        <p:strVal val="visible"/>
                                      </p:to>
                                    </p:set>
                                    <p:anim calcmode="lin" valueType="num">
                                      <p:cBhvr additive="base">
                                        <p:cTn id="12" dur="500"/>
                                        <p:tgtEl>
                                          <p:spTgt spid="4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9">
                                            <p:txEl>
                                              <p:pRg st="2" end="2"/>
                                            </p:txEl>
                                          </p:spTgt>
                                        </p:tgtEl>
                                        <p:attrNameLst>
                                          <p:attrName>style.visibility</p:attrName>
                                        </p:attrNameLst>
                                      </p:cBhvr>
                                      <p:to>
                                        <p:strVal val="visible"/>
                                      </p:to>
                                    </p:set>
                                    <p:anim calcmode="lin" valueType="num">
                                      <p:cBhvr additive="base">
                                        <p:cTn id="17" dur="500"/>
                                        <p:tgtEl>
                                          <p:spTgt spid="4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9">
                                            <p:txEl>
                                              <p:pRg st="3" end="3"/>
                                            </p:txEl>
                                          </p:spTgt>
                                        </p:tgtEl>
                                        <p:attrNameLst>
                                          <p:attrName>style.visibility</p:attrName>
                                        </p:attrNameLst>
                                      </p:cBhvr>
                                      <p:to>
                                        <p:strVal val="visible"/>
                                      </p:to>
                                    </p:set>
                                    <p:anim calcmode="lin" valueType="num">
                                      <p:cBhvr additive="base">
                                        <p:cTn id="22" dur="500"/>
                                        <p:tgtEl>
                                          <p:spTgt spid="4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9">
                                            <p:txEl>
                                              <p:pRg st="4" end="4"/>
                                            </p:txEl>
                                          </p:spTgt>
                                        </p:tgtEl>
                                        <p:attrNameLst>
                                          <p:attrName>style.visibility</p:attrName>
                                        </p:attrNameLst>
                                      </p:cBhvr>
                                      <p:to>
                                        <p:strVal val="visible"/>
                                      </p:to>
                                    </p:set>
                                    <p:anim calcmode="lin" valueType="num">
                                      <p:cBhvr additive="base">
                                        <p:cTn id="27" dur="500"/>
                                        <p:tgtEl>
                                          <p:spTgt spid="4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9">
                                            <p:txEl>
                                              <p:pRg st="5" end="5"/>
                                            </p:txEl>
                                          </p:spTgt>
                                        </p:tgtEl>
                                        <p:attrNameLst>
                                          <p:attrName>style.visibility</p:attrName>
                                        </p:attrNameLst>
                                      </p:cBhvr>
                                      <p:to>
                                        <p:strVal val="visible"/>
                                      </p:to>
                                    </p:set>
                                    <p:anim calcmode="lin" valueType="num">
                                      <p:cBhvr additive="base">
                                        <p:cTn id="32" dur="500"/>
                                        <p:tgtEl>
                                          <p:spTgt spid="4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1"/>
          <p:cNvSpPr txBox="1">
            <a:spLocks noGrp="1"/>
          </p:cNvSpPr>
          <p:nvPr>
            <p:ph type="body" idx="1"/>
          </p:nvPr>
        </p:nvSpPr>
        <p:spPr>
          <a:xfrm>
            <a:off x="318868" y="185225"/>
            <a:ext cx="8382000" cy="57912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dirty="0">
                <a:solidFill>
                  <a:schemeClr val="dk1"/>
                </a:solidFill>
                <a:latin typeface="Book Antiqua"/>
                <a:ea typeface="Book Antiqua"/>
                <a:cs typeface="Book Antiqua"/>
                <a:sym typeface="Book Antiqua"/>
              </a:rPr>
              <a:t>When </a:t>
            </a:r>
            <a:r>
              <a:rPr lang="en-US" sz="3200" b="0" i="0" u="none" dirty="0" err="1">
                <a:solidFill>
                  <a:schemeClr val="dk1"/>
                </a:solidFill>
                <a:latin typeface="Book Antiqua"/>
                <a:ea typeface="Book Antiqua"/>
                <a:cs typeface="Book Antiqua"/>
                <a:sym typeface="Book Antiqua"/>
              </a:rPr>
              <a:t>linoleic</a:t>
            </a:r>
            <a:r>
              <a:rPr lang="en-US" sz="3200" b="0" i="0" u="none" dirty="0">
                <a:solidFill>
                  <a:schemeClr val="dk1"/>
                </a:solidFill>
                <a:latin typeface="Book Antiqua"/>
                <a:ea typeface="Book Antiqua"/>
                <a:cs typeface="Book Antiqua"/>
                <a:sym typeface="Book Antiqua"/>
              </a:rPr>
              <a:t> acid is obtained from diet it can be converted to both </a:t>
            </a:r>
            <a:r>
              <a:rPr lang="en-US" sz="3200" b="0" i="0" u="none" dirty="0" err="1">
                <a:solidFill>
                  <a:schemeClr val="dk1"/>
                </a:solidFill>
                <a:latin typeface="Book Antiqua"/>
                <a:ea typeface="Book Antiqua"/>
                <a:cs typeface="Book Antiqua"/>
                <a:sym typeface="Book Antiqua"/>
              </a:rPr>
              <a:t>arachidonic</a:t>
            </a:r>
            <a:r>
              <a:rPr lang="en-US" sz="3200" b="0" i="0" u="none" dirty="0">
                <a:solidFill>
                  <a:schemeClr val="dk1"/>
                </a:solidFill>
                <a:latin typeface="Book Antiqua"/>
                <a:ea typeface="Book Antiqua"/>
                <a:cs typeface="Book Antiqua"/>
                <a:sym typeface="Book Antiqua"/>
              </a:rPr>
              <a:t> acid and </a:t>
            </a:r>
            <a:r>
              <a:rPr lang="en-US" sz="3200" b="0" i="0" u="none" dirty="0" err="1">
                <a:solidFill>
                  <a:schemeClr val="dk1"/>
                </a:solidFill>
                <a:latin typeface="Book Antiqua"/>
                <a:ea typeface="Book Antiqua"/>
                <a:cs typeface="Book Antiqua"/>
                <a:sym typeface="Book Antiqua"/>
              </a:rPr>
              <a:t>linolenic</a:t>
            </a:r>
            <a:r>
              <a:rPr lang="en-US" sz="3200" b="0" i="0" u="none" dirty="0">
                <a:solidFill>
                  <a:schemeClr val="dk1"/>
                </a:solidFill>
                <a:latin typeface="Book Antiqua"/>
                <a:ea typeface="Book Antiqua"/>
                <a:cs typeface="Book Antiqua"/>
                <a:sym typeface="Book Antiqua"/>
              </a:rPr>
              <a:t> acid. </a:t>
            </a:r>
            <a:r>
              <a:rPr lang="en-US" sz="3200" b="0" i="0" u="none" dirty="0" err="1">
                <a:solidFill>
                  <a:schemeClr val="dk1"/>
                </a:solidFill>
                <a:latin typeface="Book Antiqua"/>
                <a:ea typeface="Book Antiqua"/>
                <a:cs typeface="Book Antiqua"/>
                <a:sym typeface="Book Antiqua"/>
              </a:rPr>
              <a:t>Linoleic</a:t>
            </a:r>
            <a:r>
              <a:rPr lang="en-US" sz="3200" b="0" i="0" u="none" dirty="0">
                <a:solidFill>
                  <a:schemeClr val="dk1"/>
                </a:solidFill>
                <a:latin typeface="Book Antiqua"/>
                <a:ea typeface="Book Antiqua"/>
                <a:cs typeface="Book Antiqua"/>
                <a:sym typeface="Book Antiqua"/>
              </a:rPr>
              <a:t> acid is commonly found in cold pressed oils, especially oils extracted from cold water fish and certain seeds. </a:t>
            </a:r>
            <a:endParaRPr/>
          </a:p>
          <a:p>
            <a:pPr marL="365125" marR="0" lvl="0" indent="-282575" algn="just" rtl="0">
              <a:lnSpc>
                <a:spcPct val="100000"/>
              </a:lnSpc>
              <a:spcBef>
                <a:spcPts val="600"/>
              </a:spcBef>
              <a:spcAft>
                <a:spcPts val="0"/>
              </a:spcAft>
              <a:buClr>
                <a:schemeClr val="accent1"/>
              </a:buClr>
              <a:buSzPts val="2560"/>
              <a:buFont typeface="Noto Sans Symbols"/>
              <a:buChar char="⚫"/>
            </a:pPr>
            <a:r>
              <a:rPr lang="en-US" sz="3200" b="0" i="0" u="none" dirty="0">
                <a:solidFill>
                  <a:schemeClr val="dk1"/>
                </a:solidFill>
                <a:latin typeface="Book Antiqua"/>
                <a:ea typeface="Book Antiqua"/>
                <a:cs typeface="Book Antiqua"/>
                <a:sym typeface="Book Antiqua"/>
              </a:rPr>
              <a:t>Supplementation with EFAs appears to be useful as a treatment for certain neurological disorders. However, </a:t>
            </a:r>
            <a:r>
              <a:rPr lang="en-US" sz="3200" b="0" i="0" u="none" dirty="0" err="1">
                <a:solidFill>
                  <a:schemeClr val="dk1"/>
                </a:solidFill>
                <a:latin typeface="Book Antiqua"/>
                <a:ea typeface="Book Antiqua"/>
                <a:cs typeface="Book Antiqua"/>
                <a:sym typeface="Book Antiqua"/>
              </a:rPr>
              <a:t>arachidonic</a:t>
            </a:r>
            <a:r>
              <a:rPr lang="en-US" sz="3200" b="0" i="0" u="none" dirty="0">
                <a:solidFill>
                  <a:schemeClr val="dk1"/>
                </a:solidFill>
                <a:latin typeface="Book Antiqua"/>
                <a:ea typeface="Book Antiqua"/>
                <a:cs typeface="Book Antiqua"/>
                <a:sym typeface="Book Antiqua"/>
              </a:rPr>
              <a:t> acid may lower the seizure threshold.  For that reason, it is important to consult a physician before starting a program of EFA supplementation.</a:t>
            </a:r>
            <a:endParaRPr/>
          </a:p>
          <a:p>
            <a:pPr marL="365125" marR="0" lvl="0" indent="-120015" algn="l" rtl="0">
              <a:spcBef>
                <a:spcPts val="600"/>
              </a:spcBef>
              <a:spcAft>
                <a:spcPts val="0"/>
              </a:spcAft>
              <a:buClr>
                <a:schemeClr val="accent1"/>
              </a:buClr>
              <a:buSzPts val="2560"/>
              <a:buFont typeface="Noto Sans Symbols"/>
              <a:buNone/>
            </a:pPr>
            <a:endParaRPr sz="3200" b="0" i="0" u="none">
              <a:solidFill>
                <a:schemeClr val="dk1"/>
              </a:solidFill>
              <a:latin typeface="Book Antiqua"/>
              <a:ea typeface="Book Antiqua"/>
              <a:cs typeface="Book Antiqua"/>
              <a:sym typeface="Book Antiqu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2"/>
          <p:cNvSpPr txBox="1">
            <a:spLocks noGrp="1"/>
          </p:cNvSpPr>
          <p:nvPr>
            <p:ph type="body" idx="1"/>
          </p:nvPr>
        </p:nvSpPr>
        <p:spPr>
          <a:xfrm>
            <a:off x="533400" y="685800"/>
            <a:ext cx="8153400" cy="5334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EFA content of oils: </a:t>
            </a:r>
            <a:endParaRPr/>
          </a:p>
        </p:txBody>
      </p:sp>
      <p:pic>
        <p:nvPicPr>
          <p:cNvPr id="490" name="Google Shape;490;p32"/>
          <p:cNvPicPr preferRelativeResize="0"/>
          <p:nvPr/>
        </p:nvPicPr>
        <p:blipFill rotWithShape="1">
          <a:blip r:embed="rId3">
            <a:alphaModFix/>
          </a:blip>
          <a:srcRect/>
          <a:stretch/>
        </p:blipFill>
        <p:spPr>
          <a:xfrm>
            <a:off x="292100" y="1414462"/>
            <a:ext cx="8486775" cy="5102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title"/>
          </p:nvPr>
        </p:nvSpPr>
        <p:spPr>
          <a:xfrm>
            <a:off x="304800" y="274637"/>
            <a:ext cx="8382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Signs and symptoms of EFA deficiency</a:t>
            </a:r>
            <a:endParaRPr/>
          </a:p>
        </p:txBody>
      </p:sp>
      <p:sp>
        <p:nvSpPr>
          <p:cNvPr id="496" name="Google Shape;496;p33"/>
          <p:cNvSpPr txBox="1">
            <a:spLocks noGrp="1"/>
          </p:cNvSpPr>
          <p:nvPr>
            <p:ph type="body" idx="1"/>
          </p:nvPr>
        </p:nvSpPr>
        <p:spPr>
          <a:xfrm>
            <a:off x="457200" y="1676400"/>
            <a:ext cx="7772400" cy="45720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Dry skin </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Scaly or flaky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Cracking/ peeling fingertips and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Lack luster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Small bumps on back of upper arms</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Patchy dullness and/or color variation of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Mixed oily and dry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Irregular quilted appearance of skin </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Thick or cracked calluses (hard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Dandruff or cradle cap</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Dry, lack luster brittle or unruly hair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95A74"/>
              </a:buClr>
              <a:buSzPts val="4300"/>
              <a:buFont typeface="Lucida Sans"/>
              <a:buNone/>
            </a:pPr>
            <a:r>
              <a:rPr lang="en-US" sz="4300" b="0" i="0" u="sng">
                <a:solidFill>
                  <a:srgbClr val="495A74"/>
                </a:solidFill>
                <a:latin typeface="Lucida Sans"/>
                <a:ea typeface="Lucida Sans"/>
                <a:cs typeface="Lucida Sans"/>
                <a:sym typeface="Lucida Sans"/>
              </a:rPr>
              <a:t>Lipid in blood</a:t>
            </a:r>
            <a:endParaRPr/>
          </a:p>
        </p:txBody>
      </p:sp>
      <p:sp>
        <p:nvSpPr>
          <p:cNvPr id="502" name="Google Shape;502;p34"/>
          <p:cNvSpPr txBox="1">
            <a:spLocks noGrp="1"/>
          </p:cNvSpPr>
          <p:nvPr>
            <p:ph type="body" idx="1"/>
          </p:nvPr>
        </p:nvSpPr>
        <p:spPr>
          <a:xfrm>
            <a:off x="304800" y="1447800"/>
            <a:ext cx="8382000" cy="4572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Normal human plasma in the post absorptive state contains about 500 mg of total lipids of which about 120 mg are TG, 160 mg  phospholipids, 180 mg cholesterol and about 10-15 mg free fatty acid.</a:t>
            </a:r>
            <a:endParaRPr/>
          </a:p>
          <a:p>
            <a:pPr marL="365125" marR="0" lvl="0" indent="0" algn="just" rtl="0">
              <a:lnSpc>
                <a:spcPct val="100000"/>
              </a:lnSpc>
              <a:spcBef>
                <a:spcPts val="600"/>
              </a:spcBef>
              <a:spcAft>
                <a:spcPts val="0"/>
              </a:spcAft>
              <a:buNone/>
            </a:pPr>
            <a:r>
              <a:rPr lang="en-US" sz="3200" b="0" i="0" u="none">
                <a:solidFill>
                  <a:schemeClr val="dk1"/>
                </a:solidFill>
                <a:latin typeface="Book Antiqua"/>
                <a:ea typeface="Book Antiqua"/>
                <a:cs typeface="Book Antiqua"/>
                <a:sym typeface="Book Antiqua"/>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body" idx="1"/>
          </p:nvPr>
        </p:nvSpPr>
        <p:spPr>
          <a:xfrm>
            <a:off x="457200" y="685800"/>
            <a:ext cx="8229600" cy="5334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High level of TG are associated with the occurrence of coronary artery disease in some people. However, when TG levels are exceeding high, the risk is not to the heart but to the pancreas gland which may become inflamed. This condition is called pancreatitis.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95A74"/>
              </a:buClr>
              <a:buSzPts val="4300"/>
              <a:buFont typeface="Lucida Sans"/>
              <a:buNone/>
            </a:pPr>
            <a:r>
              <a:rPr lang="en-US" sz="4300" b="0" i="0" u="sng">
                <a:solidFill>
                  <a:srgbClr val="495A74"/>
                </a:solidFill>
                <a:latin typeface="Lucida Sans"/>
                <a:ea typeface="Lucida Sans"/>
                <a:cs typeface="Lucida Sans"/>
                <a:sym typeface="Lucida Sans"/>
              </a:rPr>
              <a:t>DEFICIENCY OF FATS</a:t>
            </a:r>
            <a:endParaRPr/>
          </a:p>
        </p:txBody>
      </p:sp>
      <p:sp>
        <p:nvSpPr>
          <p:cNvPr id="513" name="Google Shape;513;p36"/>
          <p:cNvSpPr txBox="1">
            <a:spLocks noGrp="1"/>
          </p:cNvSpPr>
          <p:nvPr>
            <p:ph type="body" idx="1"/>
          </p:nvPr>
        </p:nvSpPr>
        <p:spPr>
          <a:xfrm>
            <a:off x="304800" y="4572000"/>
            <a:ext cx="8229600" cy="19812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1760"/>
              <a:buFont typeface="Noto Sans Symbols"/>
              <a:buNone/>
            </a:pPr>
            <a:r>
              <a:rPr lang="en-US" sz="2200" b="0" i="0" u="none">
                <a:solidFill>
                  <a:schemeClr val="dk1"/>
                </a:solidFill>
                <a:latin typeface="Book Antiqua"/>
                <a:ea typeface="Book Antiqua"/>
                <a:cs typeface="Book Antiqua"/>
                <a:sym typeface="Book Antiqua"/>
              </a:rPr>
              <a:t>Infants: </a:t>
            </a:r>
            <a:endParaRPr/>
          </a:p>
          <a:p>
            <a:pPr marL="365125" marR="0" lvl="0" indent="-282575" algn="l" rtl="0">
              <a:lnSpc>
                <a:spcPct val="80000"/>
              </a:lnSpc>
              <a:spcBef>
                <a:spcPts val="600"/>
              </a:spcBef>
              <a:spcAft>
                <a:spcPts val="0"/>
              </a:spcAft>
              <a:buClr>
                <a:schemeClr val="accent1"/>
              </a:buClr>
              <a:buSzPts val="1760"/>
              <a:buFont typeface="Noto Sans Symbols"/>
              <a:buChar char="⚫"/>
            </a:pPr>
            <a:r>
              <a:rPr lang="en-US" sz="2200" b="0" i="0" u="none">
                <a:solidFill>
                  <a:schemeClr val="dk1"/>
                </a:solidFill>
                <a:latin typeface="Book Antiqua"/>
                <a:ea typeface="Book Antiqua"/>
                <a:cs typeface="Book Antiqua"/>
                <a:sym typeface="Book Antiqua"/>
              </a:rPr>
              <a:t>Hansen and coworkers have reported that infants fed on a EFA deficient diet developed perianal irritation and skin changes such as dryness, etc within a few weeks. Supplementation of the diet with linoleic acid cured the condition.</a:t>
            </a:r>
            <a:endParaRPr/>
          </a:p>
        </p:txBody>
      </p:sp>
      <p:sp>
        <p:nvSpPr>
          <p:cNvPr id="514" name="Google Shape;514;p36"/>
          <p:cNvSpPr txBox="1"/>
          <p:nvPr/>
        </p:nvSpPr>
        <p:spPr>
          <a:xfrm>
            <a:off x="381000" y="1447800"/>
            <a:ext cx="8153400" cy="28924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Deficiencies:</a:t>
            </a:r>
            <a:endParaRPr/>
          </a:p>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Deficiency of dietary lipids is very rare because they are widely distributed in foods. Deficiency of essential fatty acids and fat soluble vitamins.</a:t>
            </a:r>
            <a:endParaRPr/>
          </a:p>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Risk includes infants consuming low fat diet include anorexic nervosa, patients receiving lipid- free parenteral nutrition for long periods with malabsorption syndrome.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7"/>
          <p:cNvSpPr txBox="1">
            <a:spLocks noGrp="1"/>
          </p:cNvSpPr>
          <p:nvPr>
            <p:ph type="body" idx="1"/>
          </p:nvPr>
        </p:nvSpPr>
        <p:spPr>
          <a:xfrm>
            <a:off x="533400" y="914400"/>
            <a:ext cx="8153400" cy="51054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240"/>
              <a:buFont typeface="Noto Sans Symbols"/>
              <a:buNone/>
            </a:pPr>
            <a:r>
              <a:rPr lang="en-US" sz="2800" b="0" i="0" u="none">
                <a:solidFill>
                  <a:schemeClr val="dk1"/>
                </a:solidFill>
                <a:latin typeface="Book Antiqua"/>
                <a:ea typeface="Book Antiqua"/>
                <a:cs typeface="Book Antiqua"/>
                <a:sym typeface="Book Antiqua"/>
              </a:rPr>
              <a:t>Adults and children:</a:t>
            </a:r>
            <a:endParaRPr/>
          </a:p>
          <a:p>
            <a:pPr marL="365125" marR="0" lvl="0" indent="-282575" algn="just"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Book Antiqua"/>
                <a:ea typeface="Book Antiqua"/>
                <a:cs typeface="Book Antiqua"/>
                <a:sym typeface="Book Antiqua"/>
              </a:rPr>
              <a:t>Recent studies by Gopalan and associated in India have shown that phrynoderma in adults and children is cured rapidly by the administration of linseed or safflower seeds oil rich in essential fatty acids along with vitamin B2 complex and not by vitamin A.</a:t>
            </a:r>
            <a:endParaRPr/>
          </a:p>
        </p:txBody>
      </p:sp>
      <p:pic>
        <p:nvPicPr>
          <p:cNvPr id="520" name="Google Shape;520;p37" descr="index.jpg"/>
          <p:cNvPicPr preferRelativeResize="0"/>
          <p:nvPr/>
        </p:nvPicPr>
        <p:blipFill rotWithShape="1">
          <a:blip r:embed="rId3">
            <a:alphaModFix/>
          </a:blip>
          <a:srcRect/>
          <a:stretch/>
        </p:blipFill>
        <p:spPr>
          <a:xfrm>
            <a:off x="2895600" y="4267200"/>
            <a:ext cx="3467100" cy="21336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Hypercholesterolemia and coronary heart disease</a:t>
            </a:r>
            <a:endParaRPr/>
          </a:p>
        </p:txBody>
      </p:sp>
      <p:sp>
        <p:nvSpPr>
          <p:cNvPr id="526" name="Google Shape;526;p38"/>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The following factors influence the serum cholesterol level</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1) calorie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2) cholesterol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3) Fat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4) essential fatty acid content in the fat</a:t>
            </a:r>
            <a:endParaRPr/>
          </a:p>
          <a:p>
            <a:pPr marL="365125" marR="0" lvl="0" indent="-282575" algn="l"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Low calorie intake tend to reduce while calorie excess tends to increase serum cholesterol levels. </a:t>
            </a:r>
            <a:endParaRPr/>
          </a:p>
          <a:p>
            <a:pPr marL="365125" marR="0" lvl="0" indent="-282575" algn="l"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The dietary intake of cholesterol may vary from 500 mg to 1200 mg depending on the quantity of milk, butter, eggs, meat and fish in the diet.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9"/>
          <p:cNvSpPr txBox="1"/>
          <p:nvPr/>
        </p:nvSpPr>
        <p:spPr>
          <a:xfrm>
            <a:off x="457200" y="838200"/>
            <a:ext cx="8153400" cy="4832350"/>
          </a:xfrm>
          <a:prstGeom prst="rect">
            <a:avLst/>
          </a:prstGeom>
          <a:noFill/>
          <a:ln>
            <a:noFill/>
          </a:ln>
        </p:spPr>
        <p:txBody>
          <a:bodyPr spcFirstLastPara="1" wrap="square" lIns="91425" tIns="45700" rIns="91425" bIns="45700" anchor="t" anchorCtr="0">
            <a:spAutoFit/>
          </a:bodyPr>
          <a:lstStyle/>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An adult human body synthesizes daily about 2000 mg cholesterol. </a:t>
            </a:r>
            <a:endParaRPr/>
          </a:p>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Saturated fats viz, animal body fats, butter, coconut oil and hydrogenated fats tend to increase markedly the serum cholesterol levels while fats rich in essential fatty acids, viz sunflower seeds, safflower seeds, sesame seeds, soybean niger seeds and cotton seed oils and fish oils tend to reduce the serum cholesterol levels. </a:t>
            </a:r>
            <a:endParaRPr/>
          </a:p>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When the blood cholesterol level is over 250 mg /ml, the incidence of atherosclerosis and coronary heart disease is high.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NO CHO! </a:t>
            </a:r>
            <a:br>
              <a:rPr lang="en-US" sz="3900" b="0" i="0" u="none">
                <a:solidFill>
                  <a:srgbClr val="495A74"/>
                </a:solidFill>
                <a:latin typeface="Lucida Sans"/>
                <a:ea typeface="Lucida Sans"/>
                <a:cs typeface="Lucida Sans"/>
                <a:sym typeface="Lucida Sans"/>
              </a:rPr>
            </a:br>
            <a:r>
              <a:rPr lang="en-US" sz="3900" b="0" i="0" u="none">
                <a:solidFill>
                  <a:srgbClr val="495A74"/>
                </a:solidFill>
                <a:latin typeface="Lucida Sans"/>
                <a:ea typeface="Lucida Sans"/>
                <a:cs typeface="Lucida Sans"/>
                <a:sym typeface="Lucida Sans"/>
              </a:rPr>
              <a:t> Lipids like Carbs?</a:t>
            </a:r>
            <a:endParaRPr/>
          </a:p>
        </p:txBody>
      </p:sp>
      <p:sp>
        <p:nvSpPr>
          <p:cNvPr id="178" name="Google Shape;178;p4"/>
          <p:cNvSpPr txBox="1"/>
          <p:nvPr/>
        </p:nvSpPr>
        <p:spPr>
          <a:xfrm>
            <a:off x="0" y="1371600"/>
            <a:ext cx="9144000" cy="453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endParaRPr sz="2100" b="0" i="0" u="none">
              <a:solidFill>
                <a:schemeClr val="dk1"/>
              </a:solidFill>
              <a:latin typeface="Times"/>
              <a:ea typeface="Times"/>
              <a:cs typeface="Times"/>
              <a:sym typeface="Times"/>
            </a:endParaRPr>
          </a:p>
          <a:p>
            <a:pPr marL="0" marR="0" lvl="0" indent="0" algn="l" rtl="0">
              <a:lnSpc>
                <a:spcPct val="100000"/>
              </a:lnSpc>
              <a:spcBef>
                <a:spcPts val="1000"/>
              </a:spcBef>
              <a:spcAft>
                <a:spcPts val="0"/>
              </a:spcAft>
              <a:buClr>
                <a:schemeClr val="dk1"/>
              </a:buClr>
              <a:buSzPts val="2000"/>
              <a:buFont typeface="Times"/>
              <a:buNone/>
            </a:pPr>
            <a:r>
              <a:rPr lang="en-US" sz="2100" b="0" i="0" u="none">
                <a:solidFill>
                  <a:schemeClr val="dk1"/>
                </a:solidFill>
                <a:latin typeface="Times"/>
                <a:ea typeface="Times"/>
                <a:cs typeface="Times"/>
                <a:sym typeface="Times"/>
              </a:rPr>
              <a:t>We have noticed that both carbohydrates and lipids have the elements Carbon, Hydrogen, and Oxygen.  </a:t>
            </a:r>
            <a:endParaRPr sz="1500"/>
          </a:p>
          <a:p>
            <a:pPr marL="0" marR="0" lvl="0" indent="0" algn="ctr" rtl="0">
              <a:lnSpc>
                <a:spcPct val="100000"/>
              </a:lnSpc>
              <a:spcBef>
                <a:spcPts val="1000"/>
              </a:spcBef>
              <a:spcAft>
                <a:spcPts val="0"/>
              </a:spcAft>
              <a:buClr>
                <a:schemeClr val="dk1"/>
              </a:buClr>
              <a:buSzPts val="2000"/>
              <a:buFont typeface="Times"/>
              <a:buNone/>
            </a:pPr>
            <a:r>
              <a:rPr lang="en-US" sz="2100" b="0" i="0" u="none">
                <a:solidFill>
                  <a:schemeClr val="dk1"/>
                </a:solidFill>
                <a:latin typeface="Times"/>
                <a:ea typeface="Times"/>
                <a:cs typeface="Times"/>
                <a:sym typeface="Times"/>
              </a:rPr>
              <a:t>“CHO”</a:t>
            </a:r>
            <a:endParaRPr sz="1500"/>
          </a:p>
          <a:p>
            <a:pPr marL="0" marR="0" lvl="0" indent="0" algn="l"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A carbohydrate, has twice as many </a:t>
            </a:r>
            <a:r>
              <a:rPr lang="en-US" sz="2100" b="0" i="0" u="sng">
                <a:solidFill>
                  <a:srgbClr val="CC00CC"/>
                </a:solidFill>
                <a:latin typeface="Times"/>
                <a:ea typeface="Times"/>
                <a:cs typeface="Times"/>
                <a:sym typeface="Times"/>
              </a:rPr>
              <a:t>hydrogen </a:t>
            </a:r>
            <a:r>
              <a:rPr lang="en-US" sz="2100" b="0" i="0" u="none">
                <a:solidFill>
                  <a:srgbClr val="CC00CC"/>
                </a:solidFill>
                <a:latin typeface="Times"/>
                <a:ea typeface="Times"/>
                <a:cs typeface="Times"/>
                <a:sym typeface="Times"/>
              </a:rPr>
              <a:t>atoms as the number of </a:t>
            </a:r>
            <a:r>
              <a:rPr lang="en-US" sz="2100" b="0" i="0" u="sng">
                <a:solidFill>
                  <a:srgbClr val="CC00CC"/>
                </a:solidFill>
                <a:latin typeface="Times"/>
                <a:ea typeface="Times"/>
                <a:cs typeface="Times"/>
                <a:sym typeface="Times"/>
              </a:rPr>
              <a:t>oxygen </a:t>
            </a:r>
            <a:r>
              <a:rPr lang="en-US" sz="2100" b="0" i="0" u="none">
                <a:solidFill>
                  <a:srgbClr val="CC00CC"/>
                </a:solidFill>
                <a:latin typeface="Times"/>
                <a:ea typeface="Times"/>
                <a:cs typeface="Times"/>
                <a:sym typeface="Times"/>
              </a:rPr>
              <a:t>atoms.</a:t>
            </a:r>
            <a:endParaRPr sz="1500"/>
          </a:p>
          <a:p>
            <a:pPr marL="0" marR="0" lvl="0" indent="0" algn="ctr"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EX:  C</a:t>
            </a:r>
            <a:r>
              <a:rPr lang="en-US" sz="2100" b="0" i="0" u="none" baseline="-25000">
                <a:solidFill>
                  <a:srgbClr val="CC00CC"/>
                </a:solidFill>
                <a:latin typeface="Times"/>
                <a:ea typeface="Times"/>
                <a:cs typeface="Times"/>
                <a:sym typeface="Times"/>
              </a:rPr>
              <a:t>6</a:t>
            </a:r>
            <a:r>
              <a:rPr lang="en-US" sz="2100" b="0" i="0" u="none">
                <a:solidFill>
                  <a:srgbClr val="CC00CC"/>
                </a:solidFill>
                <a:latin typeface="Times"/>
                <a:ea typeface="Times"/>
                <a:cs typeface="Times"/>
                <a:sym typeface="Times"/>
              </a:rPr>
              <a:t>H</a:t>
            </a:r>
            <a:r>
              <a:rPr lang="en-US" sz="2100" b="0" i="0" u="none" baseline="-25000">
                <a:solidFill>
                  <a:srgbClr val="CC00CC"/>
                </a:solidFill>
                <a:latin typeface="Times"/>
                <a:ea typeface="Times"/>
                <a:cs typeface="Times"/>
                <a:sym typeface="Times"/>
              </a:rPr>
              <a:t>12</a:t>
            </a:r>
            <a:r>
              <a:rPr lang="en-US" sz="2100" b="0" i="0" u="none">
                <a:solidFill>
                  <a:srgbClr val="CC00CC"/>
                </a:solidFill>
                <a:latin typeface="Times"/>
                <a:ea typeface="Times"/>
                <a:cs typeface="Times"/>
                <a:sym typeface="Times"/>
              </a:rPr>
              <a:t>O</a:t>
            </a:r>
            <a:r>
              <a:rPr lang="en-US" sz="2100" b="0" i="0" u="none" baseline="-25000">
                <a:solidFill>
                  <a:srgbClr val="CC00CC"/>
                </a:solidFill>
                <a:latin typeface="Times"/>
                <a:ea typeface="Times"/>
                <a:cs typeface="Times"/>
                <a:sym typeface="Times"/>
              </a:rPr>
              <a:t>6 </a:t>
            </a:r>
            <a:endParaRPr sz="1500"/>
          </a:p>
          <a:p>
            <a:pPr marL="0" marR="0" lvl="0" indent="0" algn="ctr"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(This is a carb= there are double the number of H compared to O)</a:t>
            </a:r>
            <a:endParaRPr sz="1500"/>
          </a:p>
          <a:p>
            <a:pPr marL="0" marR="0" lvl="0" indent="0" algn="l" rtl="0">
              <a:lnSpc>
                <a:spcPct val="100000"/>
              </a:lnSpc>
              <a:spcBef>
                <a:spcPts val="1000"/>
              </a:spcBef>
              <a:spcAft>
                <a:spcPts val="0"/>
              </a:spcAft>
              <a:buClr>
                <a:srgbClr val="556378"/>
              </a:buClr>
              <a:buSzPts val="2000"/>
              <a:buFont typeface="Times"/>
              <a:buNone/>
            </a:pPr>
            <a:r>
              <a:rPr lang="en-US" sz="2100" b="0" i="0" u="none">
                <a:solidFill>
                  <a:srgbClr val="556378"/>
                </a:solidFill>
                <a:latin typeface="Times"/>
                <a:ea typeface="Times"/>
                <a:cs typeface="Times"/>
                <a:sym typeface="Times"/>
              </a:rPr>
              <a:t>On the other hand, lipids have </a:t>
            </a:r>
            <a:r>
              <a:rPr lang="en-US" sz="2100" b="0" i="0" u="sng">
                <a:solidFill>
                  <a:srgbClr val="556378"/>
                </a:solidFill>
                <a:latin typeface="Times"/>
                <a:ea typeface="Times"/>
                <a:cs typeface="Times"/>
                <a:sym typeface="Times"/>
              </a:rPr>
              <a:t>a lot more than twice</a:t>
            </a:r>
            <a:r>
              <a:rPr lang="en-US" sz="2100" b="0" i="0" u="none">
                <a:solidFill>
                  <a:srgbClr val="556378"/>
                </a:solidFill>
                <a:latin typeface="Times"/>
                <a:ea typeface="Times"/>
                <a:cs typeface="Times"/>
                <a:sym typeface="Times"/>
              </a:rPr>
              <a:t> the amount hydrogen atoms as the  number of oxygen atoms.</a:t>
            </a:r>
            <a:endParaRPr sz="1500"/>
          </a:p>
          <a:p>
            <a:pPr marL="0" marR="0" lvl="0" indent="0" algn="ctr" rtl="0">
              <a:lnSpc>
                <a:spcPct val="100000"/>
              </a:lnSpc>
              <a:spcBef>
                <a:spcPts val="1000"/>
              </a:spcBef>
              <a:spcAft>
                <a:spcPts val="0"/>
              </a:spcAft>
              <a:buClr>
                <a:srgbClr val="556378"/>
              </a:buClr>
              <a:buSzPts val="2000"/>
              <a:buFont typeface="Times"/>
              <a:buNone/>
            </a:pPr>
            <a:r>
              <a:rPr lang="en-US" sz="2000" b="0" i="0" u="none">
                <a:solidFill>
                  <a:srgbClr val="556378"/>
                </a:solidFill>
                <a:latin typeface="Times"/>
                <a:ea typeface="Times"/>
                <a:cs typeface="Times"/>
                <a:sym typeface="Times"/>
              </a:rPr>
              <a:t>EX: C</a:t>
            </a:r>
            <a:r>
              <a:rPr lang="en-US" sz="2000" b="0" i="0" u="none" baseline="-25000">
                <a:solidFill>
                  <a:srgbClr val="556378"/>
                </a:solidFill>
                <a:latin typeface="Times"/>
                <a:ea typeface="Times"/>
                <a:cs typeface="Times"/>
                <a:sym typeface="Times"/>
              </a:rPr>
              <a:t>27</a:t>
            </a:r>
            <a:r>
              <a:rPr lang="en-US" sz="2000" b="0" i="0" u="none">
                <a:solidFill>
                  <a:srgbClr val="556378"/>
                </a:solidFill>
                <a:latin typeface="Times"/>
                <a:ea typeface="Times"/>
                <a:cs typeface="Times"/>
                <a:sym typeface="Times"/>
              </a:rPr>
              <a:t>H</a:t>
            </a:r>
            <a:r>
              <a:rPr lang="en-US" sz="2000" b="0" i="0" u="none" baseline="-25000">
                <a:solidFill>
                  <a:srgbClr val="556378"/>
                </a:solidFill>
                <a:latin typeface="Times"/>
                <a:ea typeface="Times"/>
                <a:cs typeface="Times"/>
                <a:sym typeface="Times"/>
              </a:rPr>
              <a:t>46</a:t>
            </a:r>
            <a:r>
              <a:rPr lang="en-US" sz="2000" b="0" i="0" u="none">
                <a:solidFill>
                  <a:srgbClr val="556378"/>
                </a:solidFill>
                <a:latin typeface="Times"/>
                <a:ea typeface="Times"/>
                <a:cs typeface="Times"/>
                <a:sym typeface="Times"/>
              </a:rPr>
              <a:t>O   cholesterol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0"/>
          <p:cNvSpPr txBox="1">
            <a:spLocks noGrp="1"/>
          </p:cNvSpPr>
          <p:nvPr>
            <p:ph type="body" idx="1"/>
          </p:nvPr>
        </p:nvSpPr>
        <p:spPr>
          <a:xfrm>
            <a:off x="457200" y="609600"/>
            <a:ext cx="8229600" cy="6019800"/>
          </a:xfrm>
          <a:prstGeom prst="rect">
            <a:avLst/>
          </a:prstGeom>
          <a:noFill/>
          <a:ln>
            <a:noFill/>
          </a:ln>
        </p:spPr>
        <p:txBody>
          <a:bodyPr spcFirstLastPara="1" wrap="square" lIns="91425" tIns="45700" rIns="91425" bIns="45700" anchor="t" anchorCtr="0">
            <a:normAutofit/>
          </a:bodyPr>
          <a:lstStyle/>
          <a:p>
            <a:pPr marL="365125" marR="0" lvl="0" indent="-282575" algn="just" rtl="0">
              <a:lnSpc>
                <a:spcPct val="80000"/>
              </a:lnSpc>
              <a:spcBef>
                <a:spcPts val="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Overconsumption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Over consumption of fats is associated with increased risk of certain chronic diseases, like, obesity, heart diseases, certain types of cancers etc.</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 i) Obesity: Obesity results from a chronic imbalance between energy intake and energy expenditure. reasons are;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Fat is more concentrated form of energy than carbohydrates and proteins.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Obesity can also lead to type II diabetes mellitus and heart diseases.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Body has the capacity to increase the utilization (oxidation) of carbohydrate and protein whenever their intake is high. But, body can not do so during high fat intake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1"/>
          <p:cNvSpPr txBox="1">
            <a:spLocks noGrp="1"/>
          </p:cNvSpPr>
          <p:nvPr>
            <p:ph type="body" idx="1"/>
          </p:nvPr>
        </p:nvSpPr>
        <p:spPr>
          <a:xfrm>
            <a:off x="457200" y="533400"/>
            <a:ext cx="8229600" cy="5592762"/>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90000"/>
              </a:lnSpc>
              <a:spcBef>
                <a:spcPts val="0"/>
              </a:spcBef>
              <a:spcAft>
                <a:spcPts val="0"/>
              </a:spcAft>
              <a:buClr>
                <a:schemeClr val="accent1"/>
              </a:buClr>
              <a:buSzPts val="2400"/>
              <a:buFont typeface="Noto Sans Symbols"/>
              <a:buNone/>
            </a:pPr>
            <a:r>
              <a:rPr lang="en-US" sz="3000" b="0" i="0" u="none">
                <a:solidFill>
                  <a:schemeClr val="dk1"/>
                </a:solidFill>
                <a:latin typeface="Book Antiqua"/>
                <a:ea typeface="Book Antiqua"/>
                <a:cs typeface="Book Antiqua"/>
                <a:sym typeface="Book Antiqua"/>
              </a:rPr>
              <a:t>ii)Coronary heart disease: </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Development of atherosclerosis and coronary heart diseases</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Dietary cholesterol increases total and LDL-cholesterol </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Poly unsaturated fatty acids lower the levels of total and LDL-cholesterol and hence beneficial effect on CHD. </a:t>
            </a:r>
            <a:endParaRPr/>
          </a:p>
          <a:p>
            <a:pPr marL="365125" marR="0" lvl="0" indent="-282575" algn="l" rtl="0">
              <a:lnSpc>
                <a:spcPct val="90000"/>
              </a:lnSpc>
              <a:spcBef>
                <a:spcPts val="600"/>
              </a:spcBef>
              <a:spcAft>
                <a:spcPts val="0"/>
              </a:spcAft>
              <a:buClr>
                <a:schemeClr val="accent1"/>
              </a:buClr>
              <a:buSzPts val="2400"/>
              <a:buFont typeface="Noto Sans Symbols"/>
              <a:buNone/>
            </a:pPr>
            <a:r>
              <a:rPr lang="en-US" sz="3000" b="0" i="0" u="none">
                <a:solidFill>
                  <a:schemeClr val="dk1"/>
                </a:solidFill>
                <a:latin typeface="Book Antiqua"/>
                <a:ea typeface="Book Antiqua"/>
                <a:cs typeface="Book Antiqua"/>
                <a:sym typeface="Book Antiqua"/>
              </a:rPr>
              <a:t>iii) Cancer</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 High fat diet increase the risk of colon cancer and breast cancer. They may promote, not cause cancers.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Treatment of high TG level</a:t>
            </a:r>
            <a:endParaRPr/>
          </a:p>
        </p:txBody>
      </p:sp>
      <p:sp>
        <p:nvSpPr>
          <p:cNvPr id="547" name="Google Shape;547;p42"/>
          <p:cNvSpPr txBox="1">
            <a:spLocks noGrp="1"/>
          </p:cNvSpPr>
          <p:nvPr>
            <p:ph type="body" idx="1"/>
          </p:nvPr>
        </p:nvSpPr>
        <p:spPr>
          <a:xfrm>
            <a:off x="152400" y="1447800"/>
            <a:ext cx="8534400" cy="4572000"/>
          </a:xfrm>
          <a:prstGeom prst="rect">
            <a:avLst/>
          </a:prstGeom>
          <a:noFill/>
          <a:ln>
            <a:noFill/>
          </a:ln>
        </p:spPr>
        <p:txBody>
          <a:bodyPr spcFirstLastPara="1" wrap="square" lIns="91425" tIns="45700" rIns="91425" bIns="45700" anchor="t" anchorCtr="0">
            <a:normAutofit/>
          </a:bodyPr>
          <a:lstStyle/>
          <a:p>
            <a:pPr marL="365125" marR="0" lvl="0" indent="-282575" algn="just" rtl="0">
              <a:lnSpc>
                <a:spcPct val="80000"/>
              </a:lnSpc>
              <a:spcBef>
                <a:spcPts val="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Lifestyle changes are the most important aspect of treating high TG levels and often the changes alone are sufficient to bring TG levels back to normal.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Reduce weight. Ideally keep the body mass index between 20-25. The body mass index is the ratio of your weight in Kg to your height in meters squared. Weight (in kg)/ht (in meters).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Do not take excess quantities of carbohydrates</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Reduce saturated fat and cholesterol content in the diet.</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Cut down alcohol intake considerably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If you suffer from very high TG levels, it is best to avoid alcohol entirely.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Regular exercise helps clear TG levels. </a:t>
            </a:r>
            <a:endParaRPr/>
          </a:p>
          <a:p>
            <a:pPr marL="365125" marR="0" lvl="0" indent="-155575" algn="l" rtl="0">
              <a:spcBef>
                <a:spcPts val="600"/>
              </a:spcBef>
              <a:spcAft>
                <a:spcPts val="0"/>
              </a:spcAft>
              <a:buClr>
                <a:schemeClr val="accent1"/>
              </a:buClr>
              <a:buSzPts val="2000"/>
              <a:buFont typeface="Noto Sans Symbols"/>
              <a:buNone/>
            </a:pPr>
            <a:endParaRPr sz="2500" b="0" i="0" u="none">
              <a:solidFill>
                <a:schemeClr val="dk1"/>
              </a:solidFill>
              <a:latin typeface="Book Antiqua"/>
              <a:ea typeface="Book Antiqua"/>
              <a:cs typeface="Book Antiqua"/>
              <a:sym typeface="Book Antiqu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3"/>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Hydrogenation</a:t>
            </a:r>
            <a:endParaRPr/>
          </a:p>
        </p:txBody>
      </p:sp>
      <p:sp>
        <p:nvSpPr>
          <p:cNvPr id="553" name="Google Shape;553;p43"/>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The process in which missing hydrogen atoms are added to an unsaturated fat to make it firmer in texture.  </a:t>
            </a:r>
            <a:endParaRPr/>
          </a:p>
          <a:p>
            <a:pPr marL="609600" marR="0" lvl="0" indent="-609600"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This forms a new type of fatty acid called </a:t>
            </a:r>
            <a:r>
              <a:rPr lang="en-US" sz="2400" b="0" i="1" u="sng">
                <a:solidFill>
                  <a:schemeClr val="dk1"/>
                </a:solidFill>
                <a:latin typeface="Times New Roman"/>
                <a:ea typeface="Times New Roman"/>
                <a:cs typeface="Times New Roman"/>
                <a:sym typeface="Times New Roman"/>
              </a:rPr>
              <a:t>trans fatty acid.</a:t>
            </a:r>
            <a:endParaRPr/>
          </a:p>
          <a:p>
            <a:pPr marL="609600" marR="0" lvl="0" indent="-609600"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Trans fatty acids have many of the same properties as saturated fats.</a:t>
            </a:r>
            <a:r>
              <a:rPr lang="en-US" sz="28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anim calcmode="lin" valueType="num">
                                      <p:cBhvr additive="base">
                                        <p:cTn id="7" dur="500"/>
                                        <p:tgtEl>
                                          <p:spTgt spid="5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3">
                                            <p:txEl>
                                              <p:pRg st="1" end="1"/>
                                            </p:txEl>
                                          </p:spTgt>
                                        </p:tgtEl>
                                        <p:attrNameLst>
                                          <p:attrName>style.visibility</p:attrName>
                                        </p:attrNameLst>
                                      </p:cBhvr>
                                      <p:to>
                                        <p:strVal val="visible"/>
                                      </p:to>
                                    </p:set>
                                    <p:anim calcmode="lin" valueType="num">
                                      <p:cBhvr additive="base">
                                        <p:cTn id="12" dur="500"/>
                                        <p:tgtEl>
                                          <p:spTgt spid="5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3">
                                            <p:txEl>
                                              <p:pRg st="2" end="2"/>
                                            </p:txEl>
                                          </p:spTgt>
                                        </p:tgtEl>
                                        <p:attrNameLst>
                                          <p:attrName>style.visibility</p:attrName>
                                        </p:attrNameLst>
                                      </p:cBhvr>
                                      <p:to>
                                        <p:strVal val="visible"/>
                                      </p:to>
                                    </p:set>
                                    <p:anim calcmode="lin" valueType="num">
                                      <p:cBhvr additive="base">
                                        <p:cTn id="17" dur="500"/>
                                        <p:tgtEl>
                                          <p:spTgt spid="55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4"/>
          <p:cNvSpPr txBox="1">
            <a:spLocks noGrp="1"/>
          </p:cNvSpPr>
          <p:nvPr>
            <p:ph type="title"/>
          </p:nvPr>
        </p:nvSpPr>
        <p:spPr>
          <a:xfrm>
            <a:off x="1219200" y="457200"/>
            <a:ext cx="81073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High fat diets are linked to…</a:t>
            </a:r>
            <a:endParaRPr/>
          </a:p>
        </p:txBody>
      </p:sp>
      <p:sp>
        <p:nvSpPr>
          <p:cNvPr id="559" name="Google Shape;559;p44"/>
          <p:cNvSpPr txBox="1">
            <a:spLocks noGrp="1"/>
          </p:cNvSpPr>
          <p:nvPr>
            <p:ph type="body" idx="1"/>
          </p:nvPr>
        </p:nvSpPr>
        <p:spPr>
          <a:xfrm>
            <a:off x="914400" y="1981200"/>
            <a:ext cx="8031162" cy="41148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Heart Disease</a:t>
            </a:r>
            <a:endParaRPr/>
          </a:p>
          <a:p>
            <a:pPr marL="365125" marR="0" lvl="0" indent="-282575" algn="l" rtl="0">
              <a:lnSpc>
                <a:spcPct val="100000"/>
              </a:lnSpc>
              <a:spcBef>
                <a:spcPts val="600"/>
              </a:spcBef>
              <a:spcAft>
                <a:spcPts val="0"/>
              </a:spcAft>
              <a:buClr>
                <a:schemeClr val="accent1"/>
              </a:buClr>
              <a:buSzPts val="2880"/>
              <a:buFont typeface="Noto Sans Symbols"/>
              <a:buNone/>
            </a:pPr>
            <a:endParaRPr sz="36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Obesity</a:t>
            </a:r>
            <a:endParaRPr/>
          </a:p>
          <a:p>
            <a:pPr marL="365125" marR="0" lvl="0" indent="-282575" algn="l" rtl="0">
              <a:lnSpc>
                <a:spcPct val="100000"/>
              </a:lnSpc>
              <a:spcBef>
                <a:spcPts val="600"/>
              </a:spcBef>
              <a:spcAft>
                <a:spcPts val="0"/>
              </a:spcAft>
              <a:buClr>
                <a:schemeClr val="accent1"/>
              </a:buClr>
              <a:buSzPts val="2880"/>
              <a:buFont typeface="Noto Sans Symbols"/>
              <a:buNone/>
            </a:pPr>
            <a:endParaRPr sz="36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Cardiovascular  Problems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 calcmode="lin" valueType="num">
                                      <p:cBhvr additive="base">
                                        <p:cTn id="7" dur="500"/>
                                        <p:tgtEl>
                                          <p:spTgt spid="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9">
                                            <p:txEl>
                                              <p:pRg st="1" end="1"/>
                                            </p:txEl>
                                          </p:spTgt>
                                        </p:tgtEl>
                                        <p:attrNameLst>
                                          <p:attrName>style.visibility</p:attrName>
                                        </p:attrNameLst>
                                      </p:cBhvr>
                                      <p:to>
                                        <p:strVal val="visible"/>
                                      </p:to>
                                    </p:set>
                                    <p:anim calcmode="lin" valueType="num">
                                      <p:cBhvr additive="base">
                                        <p:cTn id="12" dur="500"/>
                                        <p:tgtEl>
                                          <p:spTgt spid="5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9">
                                            <p:txEl>
                                              <p:pRg st="2" end="2"/>
                                            </p:txEl>
                                          </p:spTgt>
                                        </p:tgtEl>
                                        <p:attrNameLst>
                                          <p:attrName>style.visibility</p:attrName>
                                        </p:attrNameLst>
                                      </p:cBhvr>
                                      <p:to>
                                        <p:strVal val="visible"/>
                                      </p:to>
                                    </p:set>
                                    <p:anim calcmode="lin" valueType="num">
                                      <p:cBhvr additive="base">
                                        <p:cTn id="17" dur="500"/>
                                        <p:tgtEl>
                                          <p:spTgt spid="5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9">
                                            <p:txEl>
                                              <p:pRg st="3" end="3"/>
                                            </p:txEl>
                                          </p:spTgt>
                                        </p:tgtEl>
                                        <p:attrNameLst>
                                          <p:attrName>style.visibility</p:attrName>
                                        </p:attrNameLst>
                                      </p:cBhvr>
                                      <p:to>
                                        <p:strVal val="visible"/>
                                      </p:to>
                                    </p:set>
                                    <p:anim calcmode="lin" valueType="num">
                                      <p:cBhvr additive="base">
                                        <p:cTn id="22" dur="500"/>
                                        <p:tgtEl>
                                          <p:spTgt spid="5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9">
                                            <p:txEl>
                                              <p:pRg st="4" end="4"/>
                                            </p:txEl>
                                          </p:spTgt>
                                        </p:tgtEl>
                                        <p:attrNameLst>
                                          <p:attrName>style.visibility</p:attrName>
                                        </p:attrNameLst>
                                      </p:cBhvr>
                                      <p:to>
                                        <p:strVal val="visible"/>
                                      </p:to>
                                    </p:set>
                                    <p:anim calcmode="lin" valueType="num">
                                      <p:cBhvr additive="base">
                                        <p:cTn id="27" dur="500"/>
                                        <p:tgtEl>
                                          <p:spTgt spid="5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5"/>
          <p:cNvPicPr preferRelativeResize="0"/>
          <p:nvPr/>
        </p:nvPicPr>
        <p:blipFill rotWithShape="1">
          <a:blip r:embed="rId3">
            <a:alphaModFix/>
          </a:blip>
          <a:srcRect t="1859" b="1884"/>
          <a:stretch/>
        </p:blipFill>
        <p:spPr>
          <a:xfrm>
            <a:off x="1725612" y="207962"/>
            <a:ext cx="5691187" cy="61626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6"/>
          <p:cNvSpPr txBox="1">
            <a:spLocks noGrp="1"/>
          </p:cNvSpPr>
          <p:nvPr>
            <p:ph type="title" idx="4294967295"/>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chemeClr val="dk1"/>
              </a:buClr>
              <a:buSzPts val="4000"/>
              <a:buFont typeface="Times New Roman"/>
              <a:buNone/>
            </a:pPr>
            <a:r>
              <a:rPr lang="en-US" sz="4000" b="0" i="0" u="none" strike="noStrike" cap="none">
                <a:solidFill>
                  <a:schemeClr val="dk1"/>
                </a:solidFill>
                <a:latin typeface="Times New Roman"/>
                <a:ea typeface="Times New Roman"/>
                <a:cs typeface="Times New Roman"/>
                <a:sym typeface="Times New Roman"/>
              </a:rPr>
              <a:t>Lowering Fat and Cholesterol in the Diet</a:t>
            </a:r>
            <a:endParaRPr/>
          </a:p>
        </p:txBody>
      </p:sp>
      <p:sp>
        <p:nvSpPr>
          <p:cNvPr id="570" name="Google Shape;570;p46"/>
          <p:cNvSpPr txBox="1">
            <a:spLocks noGrp="1"/>
          </p:cNvSpPr>
          <p:nvPr>
            <p:ph type="body" idx="4294967295"/>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strike="noStrike" cap="none">
                <a:solidFill>
                  <a:schemeClr val="dk1"/>
                </a:solidFill>
                <a:latin typeface="Book Antiqua"/>
                <a:ea typeface="Book Antiqua"/>
                <a:cs typeface="Book Antiqua"/>
                <a:sym typeface="Book Antiqua"/>
              </a:rPr>
              <a:t>Consume less saturated and </a:t>
            </a:r>
            <a:r>
              <a:rPr lang="en-US" sz="3200" b="0" i="1" u="none" strike="noStrike" cap="none">
                <a:solidFill>
                  <a:schemeClr val="dk1"/>
                </a:solidFill>
                <a:latin typeface="Book Antiqua"/>
                <a:ea typeface="Book Antiqua"/>
                <a:cs typeface="Book Antiqua"/>
                <a:sym typeface="Book Antiqua"/>
              </a:rPr>
              <a:t>trans</a:t>
            </a:r>
            <a:r>
              <a:rPr lang="en-US" sz="3200" b="0" i="0" u="none" strike="noStrike" cap="none">
                <a:solidFill>
                  <a:schemeClr val="dk1"/>
                </a:solidFill>
                <a:latin typeface="Book Antiqua"/>
                <a:ea typeface="Book Antiqua"/>
                <a:cs typeface="Book Antiqua"/>
                <a:sym typeface="Book Antiqua"/>
              </a:rPr>
              <a:t> fats</a:t>
            </a:r>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strike="noStrike" cap="none">
                <a:solidFill>
                  <a:schemeClr val="dk1"/>
                </a:solidFill>
                <a:latin typeface="Book Antiqua"/>
                <a:ea typeface="Book Antiqua"/>
                <a:cs typeface="Book Antiqua"/>
                <a:sym typeface="Book Antiqua"/>
              </a:rPr>
              <a:t>Make smart, informed food choices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Avoid or consume processed food in moderation</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Eat at least two servings of fish per week</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Consume more plant foods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Consume antioxidants and phytochemicals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Garlic may help lower cholesterol</a:t>
            </a:r>
            <a:endParaRPr/>
          </a:p>
          <a:p>
            <a:pPr marL="365125" marR="0" lvl="0" indent="-140334" algn="l" rtl="0">
              <a:spcBef>
                <a:spcPts val="600"/>
              </a:spcBef>
              <a:spcAft>
                <a:spcPts val="0"/>
              </a:spcAft>
              <a:buClr>
                <a:schemeClr val="accent1"/>
              </a:buClr>
              <a:buSzPts val="2240"/>
              <a:buFont typeface="Noto Sans Symbols"/>
              <a:buNone/>
            </a:pPr>
            <a:endParaRPr sz="2800" b="0" i="0" u="none" strike="noStrike" cap="none">
              <a:solidFill>
                <a:schemeClr val="dk1"/>
              </a:solidFill>
              <a:latin typeface="Book Antiqua"/>
              <a:ea typeface="Book Antiqua"/>
              <a:cs typeface="Book Antiqua"/>
              <a:sym typeface="Book Antiqu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7"/>
          <p:cNvSpPr txBox="1">
            <a:spLocks noGrp="1"/>
          </p:cNvSpPr>
          <p:nvPr>
            <p:ph type="title"/>
          </p:nvPr>
        </p:nvSpPr>
        <p:spPr>
          <a:xfrm>
            <a:off x="808037" y="228600"/>
            <a:ext cx="8107362"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Lowering Fat …</a:t>
            </a:r>
            <a:endParaRPr/>
          </a:p>
        </p:txBody>
      </p:sp>
      <p:sp>
        <p:nvSpPr>
          <p:cNvPr id="576" name="Google Shape;576;p47"/>
          <p:cNvSpPr txBox="1">
            <a:spLocks noGrp="1"/>
          </p:cNvSpPr>
          <p:nvPr>
            <p:ph type="body" idx="1"/>
          </p:nvPr>
        </p:nvSpPr>
        <p:spPr>
          <a:xfrm>
            <a:off x="914400" y="1600200"/>
            <a:ext cx="8031162" cy="54102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Exercise</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Steam, boil or bake foods instead of cooking them in oil or fat</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Increase intake of   fibre rich foods -whole grains,pulses ,fruits /vegetables </a:t>
            </a:r>
            <a:endParaRPr/>
          </a:p>
          <a:p>
            <a:pPr marL="365125" marR="0" lvl="0" indent="-140334" algn="l" rtl="0">
              <a:spcBef>
                <a:spcPts val="600"/>
              </a:spcBef>
              <a:spcAft>
                <a:spcPts val="0"/>
              </a:spcAft>
              <a:buClr>
                <a:schemeClr val="accent1"/>
              </a:buClr>
              <a:buSzPts val="2240"/>
              <a:buFont typeface="Noto Sans Symbols"/>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6">
                                            <p:txEl>
                                              <p:pRg st="1" end="1"/>
                                            </p:txEl>
                                          </p:spTgt>
                                        </p:tgtEl>
                                        <p:attrNameLst>
                                          <p:attrName>style.visibility</p:attrName>
                                        </p:attrNameLst>
                                      </p:cBhvr>
                                      <p:to>
                                        <p:strVal val="visible"/>
                                      </p:to>
                                    </p:set>
                                    <p:anim calcmode="lin" valueType="num">
                                      <p:cBhvr additive="base">
                                        <p:cTn id="12" dur="500"/>
                                        <p:tgtEl>
                                          <p:spTgt spid="5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6">
                                            <p:txEl>
                                              <p:pRg st="2" end="2"/>
                                            </p:txEl>
                                          </p:spTgt>
                                        </p:tgtEl>
                                        <p:attrNameLst>
                                          <p:attrName>style.visibility</p:attrName>
                                        </p:attrNameLst>
                                      </p:cBhvr>
                                      <p:to>
                                        <p:strVal val="visible"/>
                                      </p:to>
                                    </p:set>
                                    <p:anim calcmode="lin" valueType="num">
                                      <p:cBhvr additive="base">
                                        <p:cTn id="17" dur="500"/>
                                        <p:tgtEl>
                                          <p:spTgt spid="5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6">
                                            <p:txEl>
                                              <p:pRg st="3" end="3"/>
                                            </p:txEl>
                                          </p:spTgt>
                                        </p:tgtEl>
                                        <p:attrNameLst>
                                          <p:attrName>style.visibility</p:attrName>
                                        </p:attrNameLst>
                                      </p:cBhvr>
                                      <p:to>
                                        <p:strVal val="visible"/>
                                      </p:to>
                                    </p:set>
                                    <p:anim calcmode="lin" valueType="num">
                                      <p:cBhvr additive="base">
                                        <p:cTn id="22" dur="500"/>
                                        <p:tgtEl>
                                          <p:spTgt spid="5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8"/>
          <p:cNvSpPr txBox="1">
            <a:spLocks noGrp="1"/>
          </p:cNvSpPr>
          <p:nvPr>
            <p:ph type="subTitle" idx="1"/>
          </p:nvPr>
        </p:nvSpPr>
        <p:spPr>
          <a:xfrm>
            <a:off x="1219200" y="4191000"/>
            <a:ext cx="7407275" cy="1752600"/>
          </a:xfrm>
          <a:prstGeom prst="rect">
            <a:avLst/>
          </a:prstGeom>
          <a:noFill/>
          <a:ln>
            <a:noFill/>
          </a:ln>
        </p:spPr>
        <p:txBody>
          <a:bodyPr spcFirstLastPara="1" wrap="square" lIns="91425" tIns="0" rIns="91425" bIns="45700" anchor="t" anchorCtr="0">
            <a:normAutofit/>
          </a:bodyPr>
          <a:lstStyle/>
          <a:p>
            <a:pPr marL="26987" lvl="0" indent="0" algn="ctr" rtl="0">
              <a:lnSpc>
                <a:spcPct val="100000"/>
              </a:lnSpc>
              <a:spcBef>
                <a:spcPts val="0"/>
              </a:spcBef>
              <a:spcAft>
                <a:spcPts val="0"/>
              </a:spcAft>
              <a:buSzPts val="3840"/>
              <a:buNone/>
            </a:pPr>
            <a:r>
              <a:rPr lang="en-US" sz="4800" b="1" i="0" u="none">
                <a:solidFill>
                  <a:srgbClr val="253143"/>
                </a:solidFill>
                <a:latin typeface="Times New Roman"/>
                <a:ea typeface="Times New Roman"/>
                <a:cs typeface="Times New Roman"/>
                <a:sym typeface="Times New Roman"/>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The Shape of a triglyceride is like the letter</a:t>
            </a:r>
            <a:endParaRPr/>
          </a:p>
        </p:txBody>
      </p:sp>
      <p:sp>
        <p:nvSpPr>
          <p:cNvPr id="185" name="Google Shape;185;p5"/>
          <p:cNvSpPr txBox="1"/>
          <p:nvPr/>
        </p:nvSpPr>
        <p:spPr>
          <a:xfrm>
            <a:off x="5867400" y="1143000"/>
            <a:ext cx="958850" cy="15557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600"/>
              <a:buFont typeface="Times"/>
              <a:buNone/>
            </a:pPr>
            <a:r>
              <a:rPr lang="en-US" sz="9600" b="1" i="0" u="none">
                <a:solidFill>
                  <a:schemeClr val="dk1"/>
                </a:solidFill>
                <a:latin typeface="Times"/>
                <a:ea typeface="Times"/>
                <a:cs typeface="Times"/>
                <a:sym typeface="Times"/>
              </a:rPr>
              <a:t>E</a:t>
            </a:r>
            <a:endParaRPr/>
          </a:p>
        </p:txBody>
      </p:sp>
      <p:pic>
        <p:nvPicPr>
          <p:cNvPr id="186" name="Google Shape;186;p5" descr="triglyceride w/atoms in E shape                                0004696Enewbie                         ABA78158:"/>
          <p:cNvPicPr preferRelativeResize="0"/>
          <p:nvPr/>
        </p:nvPicPr>
        <p:blipFill rotWithShape="1">
          <a:blip r:embed="rId3">
            <a:alphaModFix/>
          </a:blip>
          <a:srcRect/>
          <a:stretch/>
        </p:blipFill>
        <p:spPr>
          <a:xfrm>
            <a:off x="2466975" y="2667000"/>
            <a:ext cx="4206875" cy="2667000"/>
          </a:xfrm>
          <a:prstGeom prst="rect">
            <a:avLst/>
          </a:prstGeom>
          <a:noFill/>
          <a:ln>
            <a:noFill/>
          </a:ln>
        </p:spPr>
      </p:pic>
      <p:sp>
        <p:nvSpPr>
          <p:cNvPr id="187" name="Google Shape;187;p5"/>
          <p:cNvSpPr txBox="1"/>
          <p:nvPr/>
        </p:nvSpPr>
        <p:spPr>
          <a:xfrm>
            <a:off x="2936875" y="5287962"/>
            <a:ext cx="3265487"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a:buNone/>
            </a:pPr>
            <a:r>
              <a:rPr lang="en-US" sz="2000" b="0" i="0" u="none">
                <a:solidFill>
                  <a:schemeClr val="dk1"/>
                </a:solidFill>
                <a:latin typeface="Times"/>
                <a:ea typeface="Times"/>
                <a:cs typeface="Times"/>
                <a:sym typeface="Times"/>
              </a:rPr>
              <a:t>This is a triglyceride molecule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1" i="0" u="sng">
                <a:solidFill>
                  <a:schemeClr val="dk1"/>
                </a:solidFill>
                <a:latin typeface="Times New Roman"/>
                <a:ea typeface="Times New Roman"/>
                <a:cs typeface="Times New Roman"/>
                <a:sym typeface="Times New Roman"/>
              </a:rPr>
              <a:t>Fat Is…</a:t>
            </a:r>
            <a:endParaRPr/>
          </a:p>
        </p:txBody>
      </p:sp>
      <p:sp>
        <p:nvSpPr>
          <p:cNvPr id="193" name="Google Shape;193;p6"/>
          <p:cNvSpPr txBox="1">
            <a:spLocks noGrp="1"/>
          </p:cNvSpPr>
          <p:nvPr>
            <p:ph type="body" idx="1"/>
          </p:nvPr>
        </p:nvSpPr>
        <p:spPr>
          <a:xfrm>
            <a:off x="1143000" y="1447800"/>
            <a:ext cx="77914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The most concentrated source of food energy.</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1gm of fat gives 9 kcals.</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Fats that are liquid at room temperature are called oils.</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(Examples:  vegetable oil, canola oil, olive oil, etc.)</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Fats that are firm at room temperature are called solids or saturated fats. </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 (Examples:  lard, butter, shortening, etc.)</a:t>
            </a:r>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28257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spcBef>
                <a:spcPts val="600"/>
              </a:spcBef>
              <a:spcAft>
                <a:spcPts val="0"/>
              </a:spcAft>
              <a:buClr>
                <a:schemeClr val="accent1"/>
              </a:buClr>
              <a:buSzPts val="1920"/>
              <a:buFont typeface="Noto Sans Symbols"/>
              <a:buNone/>
            </a:pPr>
            <a:endParaRPr sz="2400" b="0" i="0" u="none">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 calcmode="lin" valueType="num">
                                      <p:cBhvr additive="base">
                                        <p:cTn id="12" dur="500"/>
                                        <p:tgtEl>
                                          <p:spTgt spid="1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 calcmode="lin" valueType="num">
                                      <p:cBhvr additive="base">
                                        <p:cTn id="17" dur="500"/>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 calcmode="lin" valueType="num">
                                      <p:cBhvr additive="base">
                                        <p:cTn id="22" dur="500"/>
                                        <p:tgtEl>
                                          <p:spTgt spid="1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 calcmode="lin" valueType="num">
                                      <p:cBhvr additive="base">
                                        <p:cTn id="27" dur="500"/>
                                        <p:tgtEl>
                                          <p:spTgt spid="1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 calcmode="lin" valueType="num">
                                      <p:cBhvr additive="base">
                                        <p:cTn id="32" dur="500"/>
                                        <p:tgtEl>
                                          <p:spTgt spid="1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 calcmode="lin" valueType="num">
                                      <p:cBhvr additive="base">
                                        <p:cTn id="37" dur="500"/>
                                        <p:tgtEl>
                                          <p:spTgt spid="19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 calcmode="lin" valueType="num">
                                      <p:cBhvr additive="base">
                                        <p:cTn id="42" dur="500"/>
                                        <p:tgtEl>
                                          <p:spTgt spid="19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 calcmode="lin" valueType="num">
                                      <p:cBhvr additive="base">
                                        <p:cTn id="47" dur="500"/>
                                        <p:tgtEl>
                                          <p:spTgt spid="19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 calcmode="lin" valueType="num">
                                      <p:cBhvr additive="base">
                                        <p:cTn id="52" dur="500"/>
                                        <p:tgtEl>
                                          <p:spTgt spid="19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3">
                                            <p:txEl>
                                              <p:pRg st="10" end="10"/>
                                            </p:txEl>
                                          </p:spTgt>
                                        </p:tgtEl>
                                        <p:attrNameLst>
                                          <p:attrName>style.visibility</p:attrName>
                                        </p:attrNameLst>
                                      </p:cBhvr>
                                      <p:to>
                                        <p:strVal val="visible"/>
                                      </p:to>
                                    </p:set>
                                    <p:anim calcmode="lin" valueType="num">
                                      <p:cBhvr additive="base">
                                        <p:cTn id="57" dur="500"/>
                                        <p:tgtEl>
                                          <p:spTgt spid="19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3">
                                            <p:txEl>
                                              <p:pRg st="11" end="11"/>
                                            </p:txEl>
                                          </p:spTgt>
                                        </p:tgtEl>
                                        <p:attrNameLst>
                                          <p:attrName>style.visibility</p:attrName>
                                        </p:attrNameLst>
                                      </p:cBhvr>
                                      <p:to>
                                        <p:strVal val="visible"/>
                                      </p:to>
                                    </p:set>
                                    <p:anim calcmode="lin" valueType="num">
                                      <p:cBhvr additive="base">
                                        <p:cTn id="62" dur="500"/>
                                        <p:tgtEl>
                                          <p:spTgt spid="19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sz="4300">
              <a:solidFill>
                <a:srgbClr val="495A74"/>
              </a:solidFill>
              <a:latin typeface="Lucida Sans"/>
              <a:ea typeface="Lucida Sans"/>
              <a:cs typeface="Lucida Sans"/>
              <a:sym typeface="Lucida Sans"/>
            </a:endParaRPr>
          </a:p>
        </p:txBody>
      </p:sp>
      <p:sp>
        <p:nvSpPr>
          <p:cNvPr id="199" name="Google Shape;199;p7"/>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are solid at room temperature are made up mainly of saturated fatty acids.</a:t>
            </a:r>
            <a:endParaRPr/>
          </a:p>
          <a:p>
            <a:pPr marL="609600" marR="0" lvl="0" indent="-609600" algn="l" rtl="0">
              <a:lnSpc>
                <a:spcPct val="90000"/>
              </a:lnSpc>
              <a:spcBef>
                <a:spcPts val="600"/>
              </a:spcBef>
              <a:spcAft>
                <a:spcPts val="0"/>
              </a:spcAft>
              <a:buClr>
                <a:schemeClr val="accent1"/>
              </a:buClr>
              <a:buSzPts val="1120"/>
              <a:buFont typeface="Noto Sans Symbols"/>
              <a:buNone/>
            </a:pPr>
            <a:endParaRPr sz="14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are liquid at room temperature are made up mainly of unsaturated fatty acids.  </a:t>
            </a:r>
            <a:r>
              <a:rPr lang="en-US" sz="2800" b="0" i="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 calcmode="lin" valueType="num">
                                      <p:cBhvr additive="base">
                                        <p:cTn id="12" dur="500"/>
                                        <p:tgtEl>
                                          <p:spTgt spid="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 calcmode="lin" valueType="num">
                                      <p:cBhvr additive="base">
                                        <p:cTn id="17" dur="500"/>
                                        <p:tgtEl>
                                          <p:spTgt spid="1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Visible Fat</a:t>
            </a:r>
            <a:endParaRPr/>
          </a:p>
        </p:txBody>
      </p:sp>
      <p:sp>
        <p:nvSpPr>
          <p:cNvPr id="205" name="Google Shape;205;p8"/>
          <p:cNvSpPr txBox="1">
            <a:spLocks noGrp="1"/>
          </p:cNvSpPr>
          <p:nvPr>
            <p:ph type="body" idx="1"/>
          </p:nvPr>
        </p:nvSpPr>
        <p:spPr>
          <a:xfrm>
            <a:off x="1173162" y="1676400"/>
            <a:ext cx="7772400" cy="1828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 that is easily seen</a:t>
            </a:r>
            <a:endParaRPr/>
          </a:p>
          <a:p>
            <a:pPr marL="609600" marR="0" lvl="0" indent="-609600" algn="l" rtl="0">
              <a:lnSpc>
                <a:spcPct val="100000"/>
              </a:lnSpc>
              <a:spcBef>
                <a:spcPts val="600"/>
              </a:spcBef>
              <a:spcAft>
                <a:spcPts val="0"/>
              </a:spcAft>
              <a:buClr>
                <a:schemeClr val="accent1"/>
              </a:buClr>
              <a:buSzPts val="1600"/>
              <a:buFont typeface="Noto Sans Symbols"/>
              <a:buChar char="⚫"/>
            </a:pPr>
            <a:r>
              <a:rPr lang="en-US" sz="2000" b="0" i="0" u="sng">
                <a:solidFill>
                  <a:schemeClr val="dk1"/>
                </a:solidFill>
                <a:latin typeface="Times New Roman"/>
                <a:ea typeface="Times New Roman"/>
                <a:cs typeface="Times New Roman"/>
                <a:sym typeface="Times New Roman"/>
              </a:rPr>
              <a:t>Examples:</a:t>
            </a:r>
            <a:r>
              <a:rPr lang="en-US" sz="2000" b="0" i="0" u="none">
                <a:solidFill>
                  <a:schemeClr val="dk1"/>
                </a:solidFill>
                <a:latin typeface="Times New Roman"/>
                <a:ea typeface="Times New Roman"/>
                <a:cs typeface="Times New Roman"/>
                <a:sym typeface="Times New Roman"/>
              </a:rPr>
              <a:t>  Butter on a baked potato, layer of fat around a pork chop  etc.</a:t>
            </a:r>
            <a:endParaRPr/>
          </a:p>
        </p:txBody>
      </p:sp>
      <p:grpSp>
        <p:nvGrpSpPr>
          <p:cNvPr id="206" name="Google Shape;206;p8"/>
          <p:cNvGrpSpPr/>
          <p:nvPr/>
        </p:nvGrpSpPr>
        <p:grpSpPr>
          <a:xfrm>
            <a:off x="1981200" y="4267200"/>
            <a:ext cx="6324600" cy="2332037"/>
            <a:chOff x="1248" y="2688"/>
            <a:chExt cx="3984" cy="1469"/>
          </a:xfrm>
        </p:grpSpPr>
        <p:pic>
          <p:nvPicPr>
            <p:cNvPr id="207" name="Google Shape;207;p8" descr="nomarblingsteak"/>
            <p:cNvPicPr preferRelativeResize="0"/>
            <p:nvPr/>
          </p:nvPicPr>
          <p:blipFill rotWithShape="1">
            <a:blip r:embed="rId3">
              <a:alphaModFix/>
            </a:blip>
            <a:srcRect l="3773" t="16981" r="5661" b="12576"/>
            <a:stretch/>
          </p:blipFill>
          <p:spPr>
            <a:xfrm>
              <a:off x="2928" y="2688"/>
              <a:ext cx="2304" cy="1344"/>
            </a:xfrm>
            <a:prstGeom prst="rect">
              <a:avLst/>
            </a:prstGeom>
            <a:noFill/>
            <a:ln w="57150" cap="flat" cmpd="sng">
              <a:solidFill>
                <a:srgbClr val="000000"/>
              </a:solidFill>
              <a:prstDash val="solid"/>
              <a:miter lim="800000"/>
              <a:headEnd type="none" w="sm" len="sm"/>
              <a:tailEnd type="none" w="sm" len="sm"/>
            </a:ln>
          </p:spPr>
        </p:pic>
        <p:pic>
          <p:nvPicPr>
            <p:cNvPr id="208" name="Google Shape;208;p8" descr="butter1"/>
            <p:cNvPicPr preferRelativeResize="0"/>
            <p:nvPr/>
          </p:nvPicPr>
          <p:blipFill rotWithShape="1">
            <a:blip r:embed="rId4">
              <a:alphaModFix/>
            </a:blip>
            <a:srcRect l="1863" t="2978" r="4967" b="7658"/>
            <a:stretch/>
          </p:blipFill>
          <p:spPr>
            <a:xfrm>
              <a:off x="1248" y="2880"/>
              <a:ext cx="1824" cy="1277"/>
            </a:xfrm>
            <a:prstGeom prst="rect">
              <a:avLst/>
            </a:prstGeom>
            <a:noFill/>
            <a:ln w="57150" cap="flat" cmpd="sng">
              <a:solidFill>
                <a:srgbClr val="000000"/>
              </a:solidFill>
              <a:prstDash val="solid"/>
              <a:miter lim="800000"/>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1173162"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Invisible Fat</a:t>
            </a:r>
            <a:endParaRPr/>
          </a:p>
        </p:txBody>
      </p:sp>
      <p:sp>
        <p:nvSpPr>
          <p:cNvPr id="214" name="Google Shape;214;p9"/>
          <p:cNvSpPr txBox="1">
            <a:spLocks noGrp="1"/>
          </p:cNvSpPr>
          <p:nvPr>
            <p:ph type="body" idx="1"/>
          </p:nvPr>
        </p:nvSpPr>
        <p:spPr>
          <a:xfrm>
            <a:off x="1173162" y="990600"/>
            <a:ext cx="7772400" cy="19050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Fat that cannot be detected by the eye </a:t>
            </a:r>
            <a:endParaRPr/>
          </a:p>
          <a:p>
            <a:pPr marL="609600" marR="0" lvl="0" indent="-609600" algn="l" rtl="0">
              <a:lnSpc>
                <a:spcPct val="100000"/>
              </a:lnSpc>
              <a:spcBef>
                <a:spcPts val="600"/>
              </a:spcBef>
              <a:spcAft>
                <a:spcPts val="0"/>
              </a:spcAft>
              <a:buClr>
                <a:schemeClr val="accent1"/>
              </a:buClr>
              <a:buSzPts val="1920"/>
              <a:buFont typeface="Noto Sans Symbols"/>
              <a:buChar char="⚫"/>
            </a:pPr>
            <a:r>
              <a:rPr lang="en-US" sz="2400" b="0" i="0" u="sng">
                <a:solidFill>
                  <a:schemeClr val="dk1"/>
                </a:solidFill>
                <a:latin typeface="Times New Roman"/>
                <a:ea typeface="Times New Roman"/>
                <a:cs typeface="Times New Roman"/>
                <a:sym typeface="Times New Roman"/>
              </a:rPr>
              <a:t>Examples:</a:t>
            </a:r>
            <a:r>
              <a:rPr lang="en-US" sz="2400" b="0" i="0" u="none">
                <a:solidFill>
                  <a:schemeClr val="dk1"/>
                </a:solidFill>
                <a:latin typeface="Times New Roman"/>
                <a:ea typeface="Times New Roman"/>
                <a:cs typeface="Times New Roman"/>
                <a:sym typeface="Times New Roman"/>
              </a:rPr>
              <a:t>  whole milk, some cheese, egg yolks, nuts, avocados, etc.  </a:t>
            </a:r>
            <a:endParaRPr/>
          </a:p>
        </p:txBody>
      </p:sp>
      <p:grpSp>
        <p:nvGrpSpPr>
          <p:cNvPr id="215" name="Google Shape;215;p9"/>
          <p:cNvGrpSpPr/>
          <p:nvPr/>
        </p:nvGrpSpPr>
        <p:grpSpPr>
          <a:xfrm>
            <a:off x="1692275" y="3800475"/>
            <a:ext cx="6842125" cy="2895600"/>
            <a:chOff x="1066" y="2394"/>
            <a:chExt cx="4310" cy="1824"/>
          </a:xfrm>
        </p:grpSpPr>
        <p:pic>
          <p:nvPicPr>
            <p:cNvPr id="216" name="Google Shape;216;p9" descr="Milk"/>
            <p:cNvPicPr preferRelativeResize="0"/>
            <p:nvPr/>
          </p:nvPicPr>
          <p:blipFill rotWithShape="1">
            <a:blip r:embed="rId3">
              <a:alphaModFix/>
            </a:blip>
            <a:srcRect l="3894"/>
            <a:stretch/>
          </p:blipFill>
          <p:spPr>
            <a:xfrm>
              <a:off x="1066" y="2682"/>
              <a:ext cx="1430" cy="1536"/>
            </a:xfrm>
            <a:prstGeom prst="rect">
              <a:avLst/>
            </a:prstGeom>
            <a:noFill/>
            <a:ln w="57150" cap="flat" cmpd="sng">
              <a:solidFill>
                <a:srgbClr val="000000"/>
              </a:solidFill>
              <a:prstDash val="solid"/>
              <a:miter lim="800000"/>
              <a:headEnd type="none" w="sm" len="sm"/>
              <a:tailEnd type="none" w="sm" len="sm"/>
            </a:ln>
          </p:spPr>
        </p:pic>
        <p:pic>
          <p:nvPicPr>
            <p:cNvPr id="217" name="Google Shape;217;p9" descr="natural_cheese"/>
            <p:cNvPicPr preferRelativeResize="0"/>
            <p:nvPr/>
          </p:nvPicPr>
          <p:blipFill rotWithShape="1">
            <a:blip r:embed="rId4">
              <a:alphaModFix/>
            </a:blip>
            <a:srcRect r="7999" b="851"/>
            <a:stretch/>
          </p:blipFill>
          <p:spPr>
            <a:xfrm>
              <a:off x="3643" y="2394"/>
              <a:ext cx="1733" cy="1824"/>
            </a:xfrm>
            <a:prstGeom prst="rect">
              <a:avLst/>
            </a:prstGeom>
            <a:noFill/>
            <a:ln w="57150" cap="flat" cmpd="sng">
              <a:solidFill>
                <a:srgbClr val="000000"/>
              </a:solidFill>
              <a:prstDash val="solid"/>
              <a:miter lim="800000"/>
              <a:headEnd type="none" w="sm" len="sm"/>
              <a:tailEnd type="none" w="sm" len="sm"/>
            </a:ln>
          </p:spPr>
        </p:pic>
        <p:pic>
          <p:nvPicPr>
            <p:cNvPr id="218" name="Google Shape;218;p9" descr="Nuts_And_Seeds"/>
            <p:cNvPicPr preferRelativeResize="0"/>
            <p:nvPr/>
          </p:nvPicPr>
          <p:blipFill rotWithShape="1">
            <a:blip r:embed="rId5">
              <a:alphaModFix/>
            </a:blip>
            <a:srcRect/>
            <a:stretch/>
          </p:blipFill>
          <p:spPr>
            <a:xfrm>
              <a:off x="2388" y="2744"/>
              <a:ext cx="1392" cy="1267"/>
            </a:xfrm>
            <a:prstGeom prst="rect">
              <a:avLst/>
            </a:prstGeom>
            <a:noFill/>
            <a:ln w="57150" cap="flat" cmpd="sng">
              <a:solidFill>
                <a:srgbClr val="000000"/>
              </a:solidFill>
              <a:prstDash val="solid"/>
              <a:miter lim="800000"/>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2248</Words>
  <PresentationFormat>On-screen Show (4:3)</PresentationFormat>
  <Paragraphs>258</Paragraphs>
  <Slides>48</Slides>
  <Notes>48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48</vt:i4>
      </vt:variant>
    </vt:vector>
  </HeadingPairs>
  <TitlesOfParts>
    <vt:vector size="66" baseType="lpstr">
      <vt:lpstr>Arial</vt:lpstr>
      <vt:lpstr>Lucida Sans</vt:lpstr>
      <vt:lpstr>Arial Black</vt:lpstr>
      <vt:lpstr>Times New Roman</vt:lpstr>
      <vt:lpstr>Impact</vt:lpstr>
      <vt:lpstr>Times</vt:lpstr>
      <vt:lpstr>Book Antiqua</vt:lpstr>
      <vt:lpstr>Noto Sans Symbols</vt:lpstr>
      <vt:lpstr>Corbel</vt:lpstr>
      <vt:lpstr>Comic Sans MS</vt:lpstr>
      <vt:lpstr>Verdana</vt:lpstr>
      <vt:lpstr>4_Solstice</vt:lpstr>
      <vt:lpstr>Solstice</vt:lpstr>
      <vt:lpstr>1_Solstice</vt:lpstr>
      <vt:lpstr>2_Solstice</vt:lpstr>
      <vt:lpstr>3_Solstice</vt:lpstr>
      <vt:lpstr>5_Solstice</vt:lpstr>
      <vt:lpstr>6_Solstice</vt:lpstr>
      <vt:lpstr>Slide 1</vt:lpstr>
      <vt:lpstr>LIPIDS</vt:lpstr>
      <vt:lpstr>LIPIDS</vt:lpstr>
      <vt:lpstr>NO CHO!   Lipids like Carbs?</vt:lpstr>
      <vt:lpstr>The Shape of a triglyceride is like the letter</vt:lpstr>
      <vt:lpstr>Fat Is…</vt:lpstr>
      <vt:lpstr>Slide 7</vt:lpstr>
      <vt:lpstr>Visible Fat</vt:lpstr>
      <vt:lpstr>Invisible Fat</vt:lpstr>
      <vt:lpstr>Functions of Fat </vt:lpstr>
      <vt:lpstr>LIPIDS</vt:lpstr>
      <vt:lpstr>LIPIDS</vt:lpstr>
      <vt:lpstr>LIPIDS…Some interesting info</vt:lpstr>
      <vt:lpstr>LIPIDS…Some info</vt:lpstr>
      <vt:lpstr>LIPIDS…Some info</vt:lpstr>
      <vt:lpstr>LIPIDS</vt:lpstr>
      <vt:lpstr>Energy Gained from Lipids</vt:lpstr>
      <vt:lpstr>ENERGY </vt:lpstr>
      <vt:lpstr>What is Cholesterol?</vt:lpstr>
      <vt:lpstr>Cholesterol In Foods</vt:lpstr>
      <vt:lpstr>LDL’s and HDL’s</vt:lpstr>
      <vt:lpstr>Low-Density Lipoproteins</vt:lpstr>
      <vt:lpstr>High-Density Lipoproteins</vt:lpstr>
      <vt:lpstr>Slide 24</vt:lpstr>
      <vt:lpstr>Types of Fat</vt:lpstr>
      <vt:lpstr>Saturated Fatty Acids</vt:lpstr>
      <vt:lpstr>Polyunsaturated Fatty Acids</vt:lpstr>
      <vt:lpstr>Monounsaturated Fatty Acids</vt:lpstr>
      <vt:lpstr>Slide 29</vt:lpstr>
      <vt:lpstr> Other “Essential” Fatty Acids</vt:lpstr>
      <vt:lpstr>Slide 31</vt:lpstr>
      <vt:lpstr>Slide 32</vt:lpstr>
      <vt:lpstr>Signs and symptoms of EFA deficiency</vt:lpstr>
      <vt:lpstr>Lipid in blood</vt:lpstr>
      <vt:lpstr>Slide 35</vt:lpstr>
      <vt:lpstr>DEFICIENCY OF FATS</vt:lpstr>
      <vt:lpstr>Slide 37</vt:lpstr>
      <vt:lpstr>Hypercholesterolemia and coronary heart disease</vt:lpstr>
      <vt:lpstr>Slide 39</vt:lpstr>
      <vt:lpstr>Slide 40</vt:lpstr>
      <vt:lpstr>Slide 41</vt:lpstr>
      <vt:lpstr>Treatment of high TG level</vt:lpstr>
      <vt:lpstr>Hydrogenation</vt:lpstr>
      <vt:lpstr>High fat diets are linked to…</vt:lpstr>
      <vt:lpstr>Slide 45</vt:lpstr>
      <vt:lpstr>Lowering Fat and Cholesterol in the Diet</vt:lpstr>
      <vt:lpstr>Lowering Fat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Dannie</dc:creator>
  <cp:lastModifiedBy>user</cp:lastModifiedBy>
  <cp:revision>2</cp:revision>
  <dcterms:created xsi:type="dcterms:W3CDTF">2006-03-15T03:28:58Z</dcterms:created>
  <dcterms:modified xsi:type="dcterms:W3CDTF">2022-05-01T03:50:51Z</dcterms:modified>
</cp:coreProperties>
</file>