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2"/>
  </p:notesMasterIdLst>
  <p:sldIdLst>
    <p:sldId id="256" r:id="rId2"/>
    <p:sldId id="307" r:id="rId3"/>
    <p:sldId id="308" r:id="rId4"/>
    <p:sldId id="309" r:id="rId5"/>
    <p:sldId id="313" r:id="rId6"/>
    <p:sldId id="310" r:id="rId7"/>
    <p:sldId id="314" r:id="rId8"/>
    <p:sldId id="315" r:id="rId9"/>
    <p:sldId id="316" r:id="rId10"/>
    <p:sldId id="317" r:id="rId11"/>
    <p:sldId id="299" r:id="rId12"/>
    <p:sldId id="285" r:id="rId13"/>
    <p:sldId id="292" r:id="rId14"/>
    <p:sldId id="272" r:id="rId15"/>
    <p:sldId id="346" r:id="rId16"/>
    <p:sldId id="291" r:id="rId17"/>
    <p:sldId id="318" r:id="rId18"/>
    <p:sldId id="321" r:id="rId19"/>
    <p:sldId id="320" r:id="rId20"/>
    <p:sldId id="260" r:id="rId21"/>
    <p:sldId id="266" r:id="rId22"/>
    <p:sldId id="261" r:id="rId23"/>
    <p:sldId id="267" r:id="rId24"/>
    <p:sldId id="262" r:id="rId25"/>
    <p:sldId id="268" r:id="rId26"/>
    <p:sldId id="263" r:id="rId27"/>
    <p:sldId id="344" r:id="rId28"/>
    <p:sldId id="264" r:id="rId29"/>
    <p:sldId id="345" r:id="rId30"/>
    <p:sldId id="34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1ADA4"/>
    <a:srgbClr val="F0AAC5"/>
    <a:srgbClr val="EBE6E0"/>
    <a:srgbClr val="E8E4DB"/>
    <a:srgbClr val="FAF9FA"/>
    <a:srgbClr val="7A4506"/>
    <a:srgbClr val="E6E2E6"/>
    <a:srgbClr val="C6BE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D0F5B-0010-4CDA-92E7-7FE44CD17589}"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D3020654-B698-47DA-A8A6-FBC5C05D7962}">
      <dgm:prSet phldrT="[Text]" custT="1"/>
      <dgm:spPr>
        <a:solidFill>
          <a:schemeClr val="accent2">
            <a:lumMod val="60000"/>
            <a:lumOff val="40000"/>
          </a:schemeClr>
        </a:solidFill>
      </dgm:spPr>
      <dgm:t>
        <a:bodyPr/>
        <a:lstStyle/>
        <a:p>
          <a:r>
            <a:rPr lang="en-US" sz="2000">
              <a:solidFill>
                <a:schemeClr val="tx1"/>
              </a:solidFill>
              <a:latin typeface="Times New Roman" pitchFamily="18" charset="0"/>
              <a:cs typeface="Times New Roman" pitchFamily="18" charset="0"/>
            </a:rPr>
            <a:t>Water carries nutrients to your cells and carries waste from your body.</a:t>
          </a:r>
          <a:endParaRPr lang="en-US" sz="2000" dirty="0">
            <a:solidFill>
              <a:schemeClr val="tx1"/>
            </a:solidFill>
          </a:endParaRPr>
        </a:p>
      </dgm:t>
    </dgm:pt>
    <dgm:pt modelId="{1A667DDF-12B2-41CD-B434-D7CC9953A4B7}" type="parTrans" cxnId="{FAA083CB-8E75-4528-91D8-9F3A746D29F2}">
      <dgm:prSet/>
      <dgm:spPr/>
      <dgm:t>
        <a:bodyPr/>
        <a:lstStyle/>
        <a:p>
          <a:endParaRPr lang="en-US" sz="3600">
            <a:solidFill>
              <a:schemeClr val="tx1"/>
            </a:solidFill>
          </a:endParaRPr>
        </a:p>
      </dgm:t>
    </dgm:pt>
    <dgm:pt modelId="{B115C8A3-3420-4B86-842C-9610378B684B}" type="sibTrans" cxnId="{FAA083CB-8E75-4528-91D8-9F3A746D29F2}">
      <dgm:prSet/>
      <dgm:spPr/>
      <dgm:t>
        <a:bodyPr/>
        <a:lstStyle/>
        <a:p>
          <a:endParaRPr lang="en-US" sz="3600">
            <a:solidFill>
              <a:schemeClr val="tx1"/>
            </a:solidFill>
          </a:endParaRPr>
        </a:p>
      </dgm:t>
    </dgm:pt>
    <dgm:pt modelId="{23AD92E5-5596-48BD-A8ED-BE54C91ADD15}">
      <dgm:prSet custT="1"/>
      <dgm:spPr>
        <a:solidFill>
          <a:schemeClr val="accent5">
            <a:lumMod val="60000"/>
            <a:lumOff val="40000"/>
          </a:schemeClr>
        </a:solidFill>
      </dgm:spPr>
      <dgm:t>
        <a:bodyPr/>
        <a:lstStyle/>
        <a:p>
          <a:r>
            <a:rPr lang="en-US" sz="2000">
              <a:solidFill>
                <a:schemeClr val="tx1"/>
              </a:solidFill>
              <a:latin typeface="Times New Roman" pitchFamily="18" charset="0"/>
              <a:cs typeface="Times New Roman" pitchFamily="18" charset="0"/>
            </a:rPr>
            <a:t>Regulates body temperature.</a:t>
          </a:r>
          <a:endParaRPr lang="en-US" sz="2000" dirty="0">
            <a:solidFill>
              <a:schemeClr val="tx1"/>
            </a:solidFill>
            <a:latin typeface="Times New Roman" pitchFamily="18" charset="0"/>
            <a:cs typeface="Times New Roman" pitchFamily="18" charset="0"/>
          </a:endParaRPr>
        </a:p>
      </dgm:t>
    </dgm:pt>
    <dgm:pt modelId="{A8B5F9B0-B79C-4680-8F5A-9B61BEC96F33}" type="parTrans" cxnId="{04671A70-1913-4452-997F-2467AB0C2B4B}">
      <dgm:prSet/>
      <dgm:spPr/>
      <dgm:t>
        <a:bodyPr/>
        <a:lstStyle/>
        <a:p>
          <a:endParaRPr lang="en-US" sz="3600">
            <a:solidFill>
              <a:schemeClr val="tx1"/>
            </a:solidFill>
          </a:endParaRPr>
        </a:p>
      </dgm:t>
    </dgm:pt>
    <dgm:pt modelId="{5764228D-7EA5-4297-99C2-075718FDC663}" type="sibTrans" cxnId="{04671A70-1913-4452-997F-2467AB0C2B4B}">
      <dgm:prSet/>
      <dgm:spPr/>
      <dgm:t>
        <a:bodyPr/>
        <a:lstStyle/>
        <a:p>
          <a:endParaRPr lang="en-US" sz="3600">
            <a:solidFill>
              <a:schemeClr val="tx1"/>
            </a:solidFill>
          </a:endParaRPr>
        </a:p>
      </dgm:t>
    </dgm:pt>
    <dgm:pt modelId="{6322AB4B-3E21-4AC1-A370-C464DF3DCEA7}">
      <dgm:prSet custT="1"/>
      <dgm:spPr>
        <a:solidFill>
          <a:schemeClr val="accent2">
            <a:lumMod val="60000"/>
            <a:lumOff val="40000"/>
          </a:schemeClr>
        </a:solidFill>
      </dgm:spPr>
      <dgm:t>
        <a:bodyPr/>
        <a:lstStyle/>
        <a:p>
          <a:r>
            <a:rPr lang="en-US" sz="2000">
              <a:solidFill>
                <a:schemeClr val="tx1"/>
              </a:solidFill>
              <a:latin typeface="Times New Roman" pitchFamily="18" charset="0"/>
              <a:cs typeface="Times New Roman" pitchFamily="18" charset="0"/>
            </a:rPr>
            <a:t>Dissolves vitamins, minerals, amino acids and other nutrients. </a:t>
          </a:r>
          <a:endParaRPr lang="en-US" sz="2000" dirty="0">
            <a:solidFill>
              <a:schemeClr val="tx1"/>
            </a:solidFill>
            <a:latin typeface="Times New Roman" pitchFamily="18" charset="0"/>
            <a:cs typeface="Times New Roman" pitchFamily="18" charset="0"/>
          </a:endParaRPr>
        </a:p>
      </dgm:t>
    </dgm:pt>
    <dgm:pt modelId="{B2BDC989-0BA4-4DBE-98D1-B0327882D28E}" type="parTrans" cxnId="{D593CCBE-157F-4280-984B-52463D86C6DC}">
      <dgm:prSet/>
      <dgm:spPr/>
      <dgm:t>
        <a:bodyPr/>
        <a:lstStyle/>
        <a:p>
          <a:endParaRPr lang="en-US" sz="3600">
            <a:solidFill>
              <a:schemeClr val="tx1"/>
            </a:solidFill>
          </a:endParaRPr>
        </a:p>
      </dgm:t>
    </dgm:pt>
    <dgm:pt modelId="{96448857-99CD-4652-8600-50D06E6D025B}" type="sibTrans" cxnId="{D593CCBE-157F-4280-984B-52463D86C6DC}">
      <dgm:prSet/>
      <dgm:spPr/>
      <dgm:t>
        <a:bodyPr/>
        <a:lstStyle/>
        <a:p>
          <a:endParaRPr lang="en-US" sz="3600">
            <a:solidFill>
              <a:schemeClr val="tx1"/>
            </a:solidFill>
          </a:endParaRPr>
        </a:p>
      </dgm:t>
    </dgm:pt>
    <dgm:pt modelId="{E30207A5-1E7E-405B-BEF0-C061DF05F101}">
      <dgm:prSet custT="1"/>
      <dgm:spPr>
        <a:solidFill>
          <a:schemeClr val="accent5">
            <a:lumMod val="60000"/>
            <a:lumOff val="40000"/>
          </a:schemeClr>
        </a:solidFill>
      </dgm:spPr>
      <dgm:t>
        <a:bodyPr/>
        <a:lstStyle/>
        <a:p>
          <a:r>
            <a:rPr lang="en-US" sz="2000">
              <a:solidFill>
                <a:schemeClr val="tx1"/>
              </a:solidFill>
              <a:latin typeface="Times New Roman" pitchFamily="18" charset="0"/>
              <a:cs typeface="Times New Roman" pitchFamily="18" charset="0"/>
            </a:rPr>
            <a:t>Lubricates joints.</a:t>
          </a:r>
          <a:endParaRPr lang="en-US" sz="2000">
            <a:solidFill>
              <a:schemeClr val="tx1"/>
            </a:solidFill>
          </a:endParaRPr>
        </a:p>
      </dgm:t>
    </dgm:pt>
    <dgm:pt modelId="{31DB3BC1-098E-473E-88D5-A46D73C7F0D0}" type="parTrans" cxnId="{290CE91F-C236-4829-A6AF-AB4BF9F5FD7D}">
      <dgm:prSet/>
      <dgm:spPr/>
      <dgm:t>
        <a:bodyPr/>
        <a:lstStyle/>
        <a:p>
          <a:endParaRPr lang="en-US" sz="3600">
            <a:solidFill>
              <a:schemeClr val="tx1"/>
            </a:solidFill>
          </a:endParaRPr>
        </a:p>
      </dgm:t>
    </dgm:pt>
    <dgm:pt modelId="{78F8A1BA-0D96-4B83-802E-FEB7EC8EB22C}" type="sibTrans" cxnId="{290CE91F-C236-4829-A6AF-AB4BF9F5FD7D}">
      <dgm:prSet/>
      <dgm:spPr/>
      <dgm:t>
        <a:bodyPr/>
        <a:lstStyle/>
        <a:p>
          <a:endParaRPr lang="en-US" sz="3600">
            <a:solidFill>
              <a:schemeClr val="tx1"/>
            </a:solidFill>
          </a:endParaRPr>
        </a:p>
      </dgm:t>
    </dgm:pt>
    <dgm:pt modelId="{0C472EB4-7A79-48A8-BF59-BFD39D9EAB31}" type="pres">
      <dgm:prSet presAssocID="{D09D0F5B-0010-4CDA-92E7-7FE44CD17589}" presName="linear" presStyleCnt="0">
        <dgm:presLayoutVars>
          <dgm:dir/>
          <dgm:animLvl val="lvl"/>
          <dgm:resizeHandles val="exact"/>
        </dgm:presLayoutVars>
      </dgm:prSet>
      <dgm:spPr/>
      <dgm:t>
        <a:bodyPr/>
        <a:lstStyle/>
        <a:p>
          <a:endParaRPr lang="en-US"/>
        </a:p>
      </dgm:t>
    </dgm:pt>
    <dgm:pt modelId="{3EF16046-A4D7-4E9B-83D9-413697D9E74A}" type="pres">
      <dgm:prSet presAssocID="{D3020654-B698-47DA-A8A6-FBC5C05D7962}" presName="parentLin" presStyleCnt="0"/>
      <dgm:spPr/>
    </dgm:pt>
    <dgm:pt modelId="{EC53AA10-F506-4C6C-9A3E-693A9C9C0DF7}" type="pres">
      <dgm:prSet presAssocID="{D3020654-B698-47DA-A8A6-FBC5C05D7962}" presName="parentLeftMargin" presStyleLbl="node1" presStyleIdx="0" presStyleCnt="4"/>
      <dgm:spPr/>
      <dgm:t>
        <a:bodyPr/>
        <a:lstStyle/>
        <a:p>
          <a:endParaRPr lang="en-US"/>
        </a:p>
      </dgm:t>
    </dgm:pt>
    <dgm:pt modelId="{E24ED000-D660-4EE0-9AC5-B0F801634321}" type="pres">
      <dgm:prSet presAssocID="{D3020654-B698-47DA-A8A6-FBC5C05D7962}" presName="parentText" presStyleLbl="node1" presStyleIdx="0" presStyleCnt="4" custScaleX="113017" custScaleY="278232">
        <dgm:presLayoutVars>
          <dgm:chMax val="0"/>
          <dgm:bulletEnabled val="1"/>
        </dgm:presLayoutVars>
      </dgm:prSet>
      <dgm:spPr/>
      <dgm:t>
        <a:bodyPr/>
        <a:lstStyle/>
        <a:p>
          <a:endParaRPr lang="en-US"/>
        </a:p>
      </dgm:t>
    </dgm:pt>
    <dgm:pt modelId="{2EA5C7D9-DC17-4EF3-B89C-562242897CF2}" type="pres">
      <dgm:prSet presAssocID="{D3020654-B698-47DA-A8A6-FBC5C05D7962}" presName="negativeSpace" presStyleCnt="0"/>
      <dgm:spPr/>
    </dgm:pt>
    <dgm:pt modelId="{AD0691B8-4E80-4FF2-84FE-569D2C0DBBB3}" type="pres">
      <dgm:prSet presAssocID="{D3020654-B698-47DA-A8A6-FBC5C05D7962}" presName="childText" presStyleLbl="conFgAcc1" presStyleIdx="0" presStyleCnt="4">
        <dgm:presLayoutVars>
          <dgm:bulletEnabled val="1"/>
        </dgm:presLayoutVars>
      </dgm:prSet>
      <dgm:spPr/>
    </dgm:pt>
    <dgm:pt modelId="{83424D32-FA44-4B83-9C3C-0C87011C5E01}" type="pres">
      <dgm:prSet presAssocID="{B115C8A3-3420-4B86-842C-9610378B684B}" presName="spaceBetweenRectangles" presStyleCnt="0"/>
      <dgm:spPr/>
    </dgm:pt>
    <dgm:pt modelId="{253267E5-713F-4711-AFB8-848E166D4927}" type="pres">
      <dgm:prSet presAssocID="{23AD92E5-5596-48BD-A8ED-BE54C91ADD15}" presName="parentLin" presStyleCnt="0"/>
      <dgm:spPr/>
    </dgm:pt>
    <dgm:pt modelId="{84D0702D-D1A1-4E4B-ADEF-5544EFC04EBC}" type="pres">
      <dgm:prSet presAssocID="{23AD92E5-5596-48BD-A8ED-BE54C91ADD15}" presName="parentLeftMargin" presStyleLbl="node1" presStyleIdx="0" presStyleCnt="4"/>
      <dgm:spPr/>
      <dgm:t>
        <a:bodyPr/>
        <a:lstStyle/>
        <a:p>
          <a:endParaRPr lang="en-US"/>
        </a:p>
      </dgm:t>
    </dgm:pt>
    <dgm:pt modelId="{F8B2EE37-7294-4E6A-BF94-5378FE7A1C2A}" type="pres">
      <dgm:prSet presAssocID="{23AD92E5-5596-48BD-A8ED-BE54C91ADD15}" presName="parentText" presStyleLbl="node1" presStyleIdx="1" presStyleCnt="4" custScaleX="113017" custScaleY="239460">
        <dgm:presLayoutVars>
          <dgm:chMax val="0"/>
          <dgm:bulletEnabled val="1"/>
        </dgm:presLayoutVars>
      </dgm:prSet>
      <dgm:spPr/>
      <dgm:t>
        <a:bodyPr/>
        <a:lstStyle/>
        <a:p>
          <a:endParaRPr lang="en-US"/>
        </a:p>
      </dgm:t>
    </dgm:pt>
    <dgm:pt modelId="{2DF9EFE1-8876-4FF9-AC05-45A8E40ED605}" type="pres">
      <dgm:prSet presAssocID="{23AD92E5-5596-48BD-A8ED-BE54C91ADD15}" presName="negativeSpace" presStyleCnt="0"/>
      <dgm:spPr/>
    </dgm:pt>
    <dgm:pt modelId="{368B0748-64EF-48AC-AB05-1A6520E26471}" type="pres">
      <dgm:prSet presAssocID="{23AD92E5-5596-48BD-A8ED-BE54C91ADD15}" presName="childText" presStyleLbl="conFgAcc1" presStyleIdx="1" presStyleCnt="4">
        <dgm:presLayoutVars>
          <dgm:bulletEnabled val="1"/>
        </dgm:presLayoutVars>
      </dgm:prSet>
      <dgm:spPr/>
    </dgm:pt>
    <dgm:pt modelId="{89B431F3-7A07-44B7-A001-1A7783AE8199}" type="pres">
      <dgm:prSet presAssocID="{5764228D-7EA5-4297-99C2-075718FDC663}" presName="spaceBetweenRectangles" presStyleCnt="0"/>
      <dgm:spPr/>
    </dgm:pt>
    <dgm:pt modelId="{58FF4CFE-6B5A-40E8-AF27-51BFCBB3FC22}" type="pres">
      <dgm:prSet presAssocID="{6322AB4B-3E21-4AC1-A370-C464DF3DCEA7}" presName="parentLin" presStyleCnt="0"/>
      <dgm:spPr/>
    </dgm:pt>
    <dgm:pt modelId="{FAE1EAF1-3609-4877-A2EE-133F0DE6BED5}" type="pres">
      <dgm:prSet presAssocID="{6322AB4B-3E21-4AC1-A370-C464DF3DCEA7}" presName="parentLeftMargin" presStyleLbl="node1" presStyleIdx="1" presStyleCnt="4"/>
      <dgm:spPr/>
      <dgm:t>
        <a:bodyPr/>
        <a:lstStyle/>
        <a:p>
          <a:endParaRPr lang="en-US"/>
        </a:p>
      </dgm:t>
    </dgm:pt>
    <dgm:pt modelId="{F34FAB3C-7CB2-40BA-B8FA-9C035F9EFF5C}" type="pres">
      <dgm:prSet presAssocID="{6322AB4B-3E21-4AC1-A370-C464DF3DCEA7}" presName="parentText" presStyleLbl="node1" presStyleIdx="2" presStyleCnt="4" custScaleX="111704" custScaleY="269173">
        <dgm:presLayoutVars>
          <dgm:chMax val="0"/>
          <dgm:bulletEnabled val="1"/>
        </dgm:presLayoutVars>
      </dgm:prSet>
      <dgm:spPr/>
      <dgm:t>
        <a:bodyPr/>
        <a:lstStyle/>
        <a:p>
          <a:endParaRPr lang="en-US"/>
        </a:p>
      </dgm:t>
    </dgm:pt>
    <dgm:pt modelId="{E3E8164C-FBEA-438D-B956-8F4DC4858FF1}" type="pres">
      <dgm:prSet presAssocID="{6322AB4B-3E21-4AC1-A370-C464DF3DCEA7}" presName="negativeSpace" presStyleCnt="0"/>
      <dgm:spPr/>
    </dgm:pt>
    <dgm:pt modelId="{EB550C05-ED1C-4DD3-8628-2E5C6CEA5E46}" type="pres">
      <dgm:prSet presAssocID="{6322AB4B-3E21-4AC1-A370-C464DF3DCEA7}" presName="childText" presStyleLbl="conFgAcc1" presStyleIdx="2" presStyleCnt="4">
        <dgm:presLayoutVars>
          <dgm:bulletEnabled val="1"/>
        </dgm:presLayoutVars>
      </dgm:prSet>
      <dgm:spPr/>
    </dgm:pt>
    <dgm:pt modelId="{71316AAA-92C5-43FD-B0C0-318AE29202C0}" type="pres">
      <dgm:prSet presAssocID="{96448857-99CD-4652-8600-50D06E6D025B}" presName="spaceBetweenRectangles" presStyleCnt="0"/>
      <dgm:spPr/>
    </dgm:pt>
    <dgm:pt modelId="{F3FA8E1D-A55E-4ECB-A4F0-3F831C077293}" type="pres">
      <dgm:prSet presAssocID="{E30207A5-1E7E-405B-BEF0-C061DF05F101}" presName="parentLin" presStyleCnt="0"/>
      <dgm:spPr/>
    </dgm:pt>
    <dgm:pt modelId="{33702279-8FE9-407D-9A97-84103699092C}" type="pres">
      <dgm:prSet presAssocID="{E30207A5-1E7E-405B-BEF0-C061DF05F101}" presName="parentLeftMargin" presStyleLbl="node1" presStyleIdx="2" presStyleCnt="4"/>
      <dgm:spPr/>
      <dgm:t>
        <a:bodyPr/>
        <a:lstStyle/>
        <a:p>
          <a:endParaRPr lang="en-US"/>
        </a:p>
      </dgm:t>
    </dgm:pt>
    <dgm:pt modelId="{E406FC94-EE97-442D-9637-DAFF05F87C56}" type="pres">
      <dgm:prSet presAssocID="{E30207A5-1E7E-405B-BEF0-C061DF05F101}" presName="parentText" presStyleLbl="node1" presStyleIdx="3" presStyleCnt="4" custScaleX="111048" custScaleY="229880">
        <dgm:presLayoutVars>
          <dgm:chMax val="0"/>
          <dgm:bulletEnabled val="1"/>
        </dgm:presLayoutVars>
      </dgm:prSet>
      <dgm:spPr/>
      <dgm:t>
        <a:bodyPr/>
        <a:lstStyle/>
        <a:p>
          <a:endParaRPr lang="en-US"/>
        </a:p>
      </dgm:t>
    </dgm:pt>
    <dgm:pt modelId="{D3EEB9B3-1D7A-4B63-8299-1175DF4BCC54}" type="pres">
      <dgm:prSet presAssocID="{E30207A5-1E7E-405B-BEF0-C061DF05F101}" presName="negativeSpace" presStyleCnt="0"/>
      <dgm:spPr/>
    </dgm:pt>
    <dgm:pt modelId="{75EFC454-AB9B-4640-B7D1-0951A73C22C5}" type="pres">
      <dgm:prSet presAssocID="{E30207A5-1E7E-405B-BEF0-C061DF05F101}" presName="childText" presStyleLbl="conFgAcc1" presStyleIdx="3" presStyleCnt="4">
        <dgm:presLayoutVars>
          <dgm:bulletEnabled val="1"/>
        </dgm:presLayoutVars>
      </dgm:prSet>
      <dgm:spPr/>
    </dgm:pt>
  </dgm:ptLst>
  <dgm:cxnLst>
    <dgm:cxn modelId="{9251EF84-2AFD-4703-8D8B-E1A408C548D1}" type="presOf" srcId="{D3020654-B698-47DA-A8A6-FBC5C05D7962}" destId="{EC53AA10-F506-4C6C-9A3E-693A9C9C0DF7}" srcOrd="0" destOrd="0" presId="urn:microsoft.com/office/officeart/2005/8/layout/list1"/>
    <dgm:cxn modelId="{D593CCBE-157F-4280-984B-52463D86C6DC}" srcId="{D09D0F5B-0010-4CDA-92E7-7FE44CD17589}" destId="{6322AB4B-3E21-4AC1-A370-C464DF3DCEA7}" srcOrd="2" destOrd="0" parTransId="{B2BDC989-0BA4-4DBE-98D1-B0327882D28E}" sibTransId="{96448857-99CD-4652-8600-50D06E6D025B}"/>
    <dgm:cxn modelId="{3A2FB546-1FF4-4321-85C2-F5109FCAA716}" type="presOf" srcId="{6322AB4B-3E21-4AC1-A370-C464DF3DCEA7}" destId="{F34FAB3C-7CB2-40BA-B8FA-9C035F9EFF5C}" srcOrd="1" destOrd="0" presId="urn:microsoft.com/office/officeart/2005/8/layout/list1"/>
    <dgm:cxn modelId="{31ED1F8B-4A09-4D4F-B403-141212951F3B}" type="presOf" srcId="{D09D0F5B-0010-4CDA-92E7-7FE44CD17589}" destId="{0C472EB4-7A79-48A8-BF59-BFD39D9EAB31}" srcOrd="0" destOrd="0" presId="urn:microsoft.com/office/officeart/2005/8/layout/list1"/>
    <dgm:cxn modelId="{8C527EED-3946-499D-AAA1-CDD52BC82B41}" type="presOf" srcId="{23AD92E5-5596-48BD-A8ED-BE54C91ADD15}" destId="{84D0702D-D1A1-4E4B-ADEF-5544EFC04EBC}" srcOrd="0" destOrd="0" presId="urn:microsoft.com/office/officeart/2005/8/layout/list1"/>
    <dgm:cxn modelId="{DBFFF2CD-049D-4D11-9073-528D1703B490}" type="presOf" srcId="{E30207A5-1E7E-405B-BEF0-C061DF05F101}" destId="{E406FC94-EE97-442D-9637-DAFF05F87C56}" srcOrd="1" destOrd="0" presId="urn:microsoft.com/office/officeart/2005/8/layout/list1"/>
    <dgm:cxn modelId="{39DF088E-D28A-45E1-B895-A3E48149A1BB}" type="presOf" srcId="{23AD92E5-5596-48BD-A8ED-BE54C91ADD15}" destId="{F8B2EE37-7294-4E6A-BF94-5378FE7A1C2A}" srcOrd="1" destOrd="0" presId="urn:microsoft.com/office/officeart/2005/8/layout/list1"/>
    <dgm:cxn modelId="{377C08EC-D2ED-4D86-9256-E956BE9F4CFA}" type="presOf" srcId="{D3020654-B698-47DA-A8A6-FBC5C05D7962}" destId="{E24ED000-D660-4EE0-9AC5-B0F801634321}" srcOrd="1" destOrd="0" presId="urn:microsoft.com/office/officeart/2005/8/layout/list1"/>
    <dgm:cxn modelId="{FAA083CB-8E75-4528-91D8-9F3A746D29F2}" srcId="{D09D0F5B-0010-4CDA-92E7-7FE44CD17589}" destId="{D3020654-B698-47DA-A8A6-FBC5C05D7962}" srcOrd="0" destOrd="0" parTransId="{1A667DDF-12B2-41CD-B434-D7CC9953A4B7}" sibTransId="{B115C8A3-3420-4B86-842C-9610378B684B}"/>
    <dgm:cxn modelId="{19BAAB6A-89DE-436B-A062-64E5F9D5E45B}" type="presOf" srcId="{6322AB4B-3E21-4AC1-A370-C464DF3DCEA7}" destId="{FAE1EAF1-3609-4877-A2EE-133F0DE6BED5}" srcOrd="0" destOrd="0" presId="urn:microsoft.com/office/officeart/2005/8/layout/list1"/>
    <dgm:cxn modelId="{290CE91F-C236-4829-A6AF-AB4BF9F5FD7D}" srcId="{D09D0F5B-0010-4CDA-92E7-7FE44CD17589}" destId="{E30207A5-1E7E-405B-BEF0-C061DF05F101}" srcOrd="3" destOrd="0" parTransId="{31DB3BC1-098E-473E-88D5-A46D73C7F0D0}" sibTransId="{78F8A1BA-0D96-4B83-802E-FEB7EC8EB22C}"/>
    <dgm:cxn modelId="{04671A70-1913-4452-997F-2467AB0C2B4B}" srcId="{D09D0F5B-0010-4CDA-92E7-7FE44CD17589}" destId="{23AD92E5-5596-48BD-A8ED-BE54C91ADD15}" srcOrd="1" destOrd="0" parTransId="{A8B5F9B0-B79C-4680-8F5A-9B61BEC96F33}" sibTransId="{5764228D-7EA5-4297-99C2-075718FDC663}"/>
    <dgm:cxn modelId="{9F8641AE-5BB7-4A98-A352-B5E137F7D588}" type="presOf" srcId="{E30207A5-1E7E-405B-BEF0-C061DF05F101}" destId="{33702279-8FE9-407D-9A97-84103699092C}" srcOrd="0" destOrd="0" presId="urn:microsoft.com/office/officeart/2005/8/layout/list1"/>
    <dgm:cxn modelId="{3CF2CB19-B226-466E-BC36-BE7413A82D24}" type="presParOf" srcId="{0C472EB4-7A79-48A8-BF59-BFD39D9EAB31}" destId="{3EF16046-A4D7-4E9B-83D9-413697D9E74A}" srcOrd="0" destOrd="0" presId="urn:microsoft.com/office/officeart/2005/8/layout/list1"/>
    <dgm:cxn modelId="{B6DAEB9A-70A3-4555-97E3-FD4D887B4FF9}" type="presParOf" srcId="{3EF16046-A4D7-4E9B-83D9-413697D9E74A}" destId="{EC53AA10-F506-4C6C-9A3E-693A9C9C0DF7}" srcOrd="0" destOrd="0" presId="urn:microsoft.com/office/officeart/2005/8/layout/list1"/>
    <dgm:cxn modelId="{8BA33223-B055-439F-8683-E707F43300DE}" type="presParOf" srcId="{3EF16046-A4D7-4E9B-83D9-413697D9E74A}" destId="{E24ED000-D660-4EE0-9AC5-B0F801634321}" srcOrd="1" destOrd="0" presId="urn:microsoft.com/office/officeart/2005/8/layout/list1"/>
    <dgm:cxn modelId="{EF0B490C-9FAC-4757-B214-C698E8E71DFA}" type="presParOf" srcId="{0C472EB4-7A79-48A8-BF59-BFD39D9EAB31}" destId="{2EA5C7D9-DC17-4EF3-B89C-562242897CF2}" srcOrd="1" destOrd="0" presId="urn:microsoft.com/office/officeart/2005/8/layout/list1"/>
    <dgm:cxn modelId="{FF0074B7-E5CA-4608-A3FE-F566AFCA7D52}" type="presParOf" srcId="{0C472EB4-7A79-48A8-BF59-BFD39D9EAB31}" destId="{AD0691B8-4E80-4FF2-84FE-569D2C0DBBB3}" srcOrd="2" destOrd="0" presId="urn:microsoft.com/office/officeart/2005/8/layout/list1"/>
    <dgm:cxn modelId="{53E07C56-9126-4AA9-98E6-C47ED0759BAB}" type="presParOf" srcId="{0C472EB4-7A79-48A8-BF59-BFD39D9EAB31}" destId="{83424D32-FA44-4B83-9C3C-0C87011C5E01}" srcOrd="3" destOrd="0" presId="urn:microsoft.com/office/officeart/2005/8/layout/list1"/>
    <dgm:cxn modelId="{3269F481-0175-4DDB-9AE6-0E73ED82FDBE}" type="presParOf" srcId="{0C472EB4-7A79-48A8-BF59-BFD39D9EAB31}" destId="{253267E5-713F-4711-AFB8-848E166D4927}" srcOrd="4" destOrd="0" presId="urn:microsoft.com/office/officeart/2005/8/layout/list1"/>
    <dgm:cxn modelId="{D09FA58C-BF96-4662-BBE3-6102688B2214}" type="presParOf" srcId="{253267E5-713F-4711-AFB8-848E166D4927}" destId="{84D0702D-D1A1-4E4B-ADEF-5544EFC04EBC}" srcOrd="0" destOrd="0" presId="urn:microsoft.com/office/officeart/2005/8/layout/list1"/>
    <dgm:cxn modelId="{6BB86E8E-1EB6-4A13-9912-1BA9D003FC22}" type="presParOf" srcId="{253267E5-713F-4711-AFB8-848E166D4927}" destId="{F8B2EE37-7294-4E6A-BF94-5378FE7A1C2A}" srcOrd="1" destOrd="0" presId="urn:microsoft.com/office/officeart/2005/8/layout/list1"/>
    <dgm:cxn modelId="{6B0D6AC4-F08A-45A4-AFA1-894DCC15D31A}" type="presParOf" srcId="{0C472EB4-7A79-48A8-BF59-BFD39D9EAB31}" destId="{2DF9EFE1-8876-4FF9-AC05-45A8E40ED605}" srcOrd="5" destOrd="0" presId="urn:microsoft.com/office/officeart/2005/8/layout/list1"/>
    <dgm:cxn modelId="{DB4698A2-AEAA-49A9-8C92-71DCB2254BF3}" type="presParOf" srcId="{0C472EB4-7A79-48A8-BF59-BFD39D9EAB31}" destId="{368B0748-64EF-48AC-AB05-1A6520E26471}" srcOrd="6" destOrd="0" presId="urn:microsoft.com/office/officeart/2005/8/layout/list1"/>
    <dgm:cxn modelId="{3849E37B-6FDE-4CBB-8259-0ED1DA914119}" type="presParOf" srcId="{0C472EB4-7A79-48A8-BF59-BFD39D9EAB31}" destId="{89B431F3-7A07-44B7-A001-1A7783AE8199}" srcOrd="7" destOrd="0" presId="urn:microsoft.com/office/officeart/2005/8/layout/list1"/>
    <dgm:cxn modelId="{ECDDAB38-2E92-4F98-9451-5B432ECEEA25}" type="presParOf" srcId="{0C472EB4-7A79-48A8-BF59-BFD39D9EAB31}" destId="{58FF4CFE-6B5A-40E8-AF27-51BFCBB3FC22}" srcOrd="8" destOrd="0" presId="urn:microsoft.com/office/officeart/2005/8/layout/list1"/>
    <dgm:cxn modelId="{9335ED3E-6A20-4E65-A468-C0B56D8882BE}" type="presParOf" srcId="{58FF4CFE-6B5A-40E8-AF27-51BFCBB3FC22}" destId="{FAE1EAF1-3609-4877-A2EE-133F0DE6BED5}" srcOrd="0" destOrd="0" presId="urn:microsoft.com/office/officeart/2005/8/layout/list1"/>
    <dgm:cxn modelId="{010CE4E5-E72A-4C01-8CE9-7A24600BAE38}" type="presParOf" srcId="{58FF4CFE-6B5A-40E8-AF27-51BFCBB3FC22}" destId="{F34FAB3C-7CB2-40BA-B8FA-9C035F9EFF5C}" srcOrd="1" destOrd="0" presId="urn:microsoft.com/office/officeart/2005/8/layout/list1"/>
    <dgm:cxn modelId="{689CDD26-B8E4-459E-A4B5-BA3206B3F2D1}" type="presParOf" srcId="{0C472EB4-7A79-48A8-BF59-BFD39D9EAB31}" destId="{E3E8164C-FBEA-438D-B956-8F4DC4858FF1}" srcOrd="9" destOrd="0" presId="urn:microsoft.com/office/officeart/2005/8/layout/list1"/>
    <dgm:cxn modelId="{D5979B92-453E-4D0E-9017-C9FE0784A945}" type="presParOf" srcId="{0C472EB4-7A79-48A8-BF59-BFD39D9EAB31}" destId="{EB550C05-ED1C-4DD3-8628-2E5C6CEA5E46}" srcOrd="10" destOrd="0" presId="urn:microsoft.com/office/officeart/2005/8/layout/list1"/>
    <dgm:cxn modelId="{A011924A-66F7-4412-937F-D206678E8C0F}" type="presParOf" srcId="{0C472EB4-7A79-48A8-BF59-BFD39D9EAB31}" destId="{71316AAA-92C5-43FD-B0C0-318AE29202C0}" srcOrd="11" destOrd="0" presId="urn:microsoft.com/office/officeart/2005/8/layout/list1"/>
    <dgm:cxn modelId="{A6396BB9-9FBB-4250-972D-FD8EE2A1AE03}" type="presParOf" srcId="{0C472EB4-7A79-48A8-BF59-BFD39D9EAB31}" destId="{F3FA8E1D-A55E-4ECB-A4F0-3F831C077293}" srcOrd="12" destOrd="0" presId="urn:microsoft.com/office/officeart/2005/8/layout/list1"/>
    <dgm:cxn modelId="{22770C09-5D0B-41A6-B5F5-528E425C9928}" type="presParOf" srcId="{F3FA8E1D-A55E-4ECB-A4F0-3F831C077293}" destId="{33702279-8FE9-407D-9A97-84103699092C}" srcOrd="0" destOrd="0" presId="urn:microsoft.com/office/officeart/2005/8/layout/list1"/>
    <dgm:cxn modelId="{568885A0-6416-4468-A33F-A7605DF422E6}" type="presParOf" srcId="{F3FA8E1D-A55E-4ECB-A4F0-3F831C077293}" destId="{E406FC94-EE97-442D-9637-DAFF05F87C56}" srcOrd="1" destOrd="0" presId="urn:microsoft.com/office/officeart/2005/8/layout/list1"/>
    <dgm:cxn modelId="{45C64A40-2969-44E2-8696-DBA11D54097E}" type="presParOf" srcId="{0C472EB4-7A79-48A8-BF59-BFD39D9EAB31}" destId="{D3EEB9B3-1D7A-4B63-8299-1175DF4BCC54}" srcOrd="13" destOrd="0" presId="urn:microsoft.com/office/officeart/2005/8/layout/list1"/>
    <dgm:cxn modelId="{4362A782-C4C4-4FA8-9EE8-8A287809C40E}" type="presParOf" srcId="{0C472EB4-7A79-48A8-BF59-BFD39D9EAB31}" destId="{75EFC454-AB9B-4640-B7D1-0951A73C22C5}"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D0C5D-A8E0-4E2E-AF2A-D78C6B8FA1B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131D9820-6656-4F67-B378-00EFE28D4ABD}">
      <dgm:prSet phldrT="[Text]"/>
      <dgm:spPr>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solidFill>
                <a:sysClr val="windowText" lastClr="000000"/>
              </a:solidFill>
            </a:rPr>
            <a:t>Maintain body weight</a:t>
          </a:r>
        </a:p>
      </dgm:t>
    </dgm:pt>
    <dgm:pt modelId="{1531F98D-4ACB-4014-96E6-DF2690EA8C83}" type="parTrans" cxnId="{C4835331-C5DD-4A7D-91A3-886594C4AD98}">
      <dgm:prSet/>
      <dgm:spPr/>
      <dgm:t>
        <a:bodyPr/>
        <a:lstStyle/>
        <a:p>
          <a:endParaRPr lang="en-US"/>
        </a:p>
      </dgm:t>
    </dgm:pt>
    <dgm:pt modelId="{2CAFF10E-45FC-4C47-8727-D96741852A68}" type="sibTrans" cxnId="{C4835331-C5DD-4A7D-91A3-886594C4AD98}">
      <dgm:prSet/>
      <dgm:spPr/>
      <dgm:t>
        <a:bodyPr/>
        <a:lstStyle/>
        <a:p>
          <a:endParaRPr lang="en-US"/>
        </a:p>
      </dgm:t>
    </dgm:pt>
    <dgm:pt modelId="{A41284DC-D70C-4D9D-AB6D-B8DCCF636EBF}">
      <dgm:prSet phldrT="[Text]"/>
      <dgm:spPr>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solidFill>
                <a:sysClr val="windowText" lastClr="000000"/>
              </a:solidFill>
            </a:rPr>
            <a:t>Increase fiber intake</a:t>
          </a:r>
        </a:p>
      </dgm:t>
    </dgm:pt>
    <dgm:pt modelId="{646A0212-9CF3-4721-BDD4-47573E989628}" type="parTrans" cxnId="{6EA8D616-1E69-4BF2-897B-100DAE6E3AD5}">
      <dgm:prSet/>
      <dgm:spPr/>
      <dgm:t>
        <a:bodyPr/>
        <a:lstStyle/>
        <a:p>
          <a:endParaRPr lang="en-US"/>
        </a:p>
      </dgm:t>
    </dgm:pt>
    <dgm:pt modelId="{1116E238-A35F-4573-BE20-B283443EB1C3}" type="sibTrans" cxnId="{6EA8D616-1E69-4BF2-897B-100DAE6E3AD5}">
      <dgm:prSet/>
      <dgm:spPr/>
      <dgm:t>
        <a:bodyPr/>
        <a:lstStyle/>
        <a:p>
          <a:endParaRPr lang="en-US"/>
        </a:p>
      </dgm:t>
    </dgm:pt>
    <dgm:pt modelId="{53BEA611-C37B-4031-B434-07E7187F3CAD}">
      <dgm:prSet phldrT="[Text]"/>
      <dgm:spPr>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solidFill>
                <a:sysClr val="windowText" lastClr="000000"/>
              </a:solidFill>
            </a:rPr>
            <a:t>Increase fruits and vegetable intake</a:t>
          </a:r>
        </a:p>
      </dgm:t>
    </dgm:pt>
    <dgm:pt modelId="{8FFA8F67-3EEC-43F1-9867-43672E3E5C7C}" type="parTrans" cxnId="{EB9FDD2D-232E-4E17-B17A-77FE17EE22D1}">
      <dgm:prSet/>
      <dgm:spPr/>
      <dgm:t>
        <a:bodyPr/>
        <a:lstStyle/>
        <a:p>
          <a:endParaRPr lang="en-US"/>
        </a:p>
      </dgm:t>
    </dgm:pt>
    <dgm:pt modelId="{AAEE1647-C89D-419F-921F-554F351867E7}" type="sibTrans" cxnId="{EB9FDD2D-232E-4E17-B17A-77FE17EE22D1}">
      <dgm:prSet/>
      <dgm:spPr/>
      <dgm:t>
        <a:bodyPr/>
        <a:lstStyle/>
        <a:p>
          <a:endParaRPr lang="en-US"/>
        </a:p>
      </dgm:t>
    </dgm:pt>
    <dgm:pt modelId="{2BDF5DC0-C52A-472A-B118-044E46E8EFD1}">
      <dgm:prSet phldrT="[Text]"/>
      <dgm:spPr>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solidFill>
                <a:sysClr val="windowText" lastClr="000000"/>
              </a:solidFill>
            </a:rPr>
            <a:t>Meet calcium and iron needs</a:t>
          </a:r>
        </a:p>
      </dgm:t>
    </dgm:pt>
    <dgm:pt modelId="{D51EBA9C-C6DD-4FDE-8E11-E991BD6ADF42}" type="parTrans" cxnId="{D2905B36-4014-43AF-965D-1210F71A4388}">
      <dgm:prSet/>
      <dgm:spPr/>
      <dgm:t>
        <a:bodyPr/>
        <a:lstStyle/>
        <a:p>
          <a:endParaRPr lang="en-US"/>
        </a:p>
      </dgm:t>
    </dgm:pt>
    <dgm:pt modelId="{BA633205-5AF3-450C-9DD3-911F7493DF4D}" type="sibTrans" cxnId="{D2905B36-4014-43AF-965D-1210F71A4388}">
      <dgm:prSet/>
      <dgm:spPr/>
      <dgm:t>
        <a:bodyPr/>
        <a:lstStyle/>
        <a:p>
          <a:endParaRPr lang="en-US"/>
        </a:p>
      </dgm:t>
    </dgm:pt>
    <dgm:pt modelId="{4A9AE77D-AF31-41B6-B656-570EE50433D5}">
      <dgm:prSet phldrT="[Text]"/>
      <dgm:spPr>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solidFill>
                <a:sysClr val="windowText" lastClr="000000"/>
              </a:solidFill>
            </a:rPr>
            <a:t>Get active</a:t>
          </a:r>
        </a:p>
      </dgm:t>
    </dgm:pt>
    <dgm:pt modelId="{7EF6BF85-672A-4643-83BB-07C89114C8D8}" type="parTrans" cxnId="{1EC4091D-C04B-4BF0-AC2C-F5537D714C42}">
      <dgm:prSet/>
      <dgm:spPr/>
      <dgm:t>
        <a:bodyPr/>
        <a:lstStyle/>
        <a:p>
          <a:endParaRPr lang="en-US"/>
        </a:p>
      </dgm:t>
    </dgm:pt>
    <dgm:pt modelId="{5F361857-0836-4ADB-A630-5C3ACC42C2A5}" type="sibTrans" cxnId="{1EC4091D-C04B-4BF0-AC2C-F5537D714C42}">
      <dgm:prSet/>
      <dgm:spPr/>
      <dgm:t>
        <a:bodyPr/>
        <a:lstStyle/>
        <a:p>
          <a:endParaRPr lang="en-US"/>
        </a:p>
      </dgm:t>
    </dgm:pt>
    <dgm:pt modelId="{4E25F5C8-A241-4D9D-8F65-FF941C40C81C}" type="pres">
      <dgm:prSet presAssocID="{580D0C5D-A8E0-4E2E-AF2A-D78C6B8FA1B8}" presName="diagram" presStyleCnt="0">
        <dgm:presLayoutVars>
          <dgm:dir/>
          <dgm:resizeHandles val="exact"/>
        </dgm:presLayoutVars>
      </dgm:prSet>
      <dgm:spPr/>
      <dgm:t>
        <a:bodyPr/>
        <a:lstStyle/>
        <a:p>
          <a:endParaRPr lang="en-US"/>
        </a:p>
      </dgm:t>
    </dgm:pt>
    <dgm:pt modelId="{1DA10727-C895-43F9-9CCA-D1E4640538CB}" type="pres">
      <dgm:prSet presAssocID="{131D9820-6656-4F67-B378-00EFE28D4ABD}" presName="node" presStyleLbl="node1" presStyleIdx="0" presStyleCnt="5" custLinFactNeighborX="1471" custLinFactNeighborY="-6005">
        <dgm:presLayoutVars>
          <dgm:bulletEnabled val="1"/>
        </dgm:presLayoutVars>
      </dgm:prSet>
      <dgm:spPr/>
      <dgm:t>
        <a:bodyPr/>
        <a:lstStyle/>
        <a:p>
          <a:endParaRPr lang="en-US"/>
        </a:p>
      </dgm:t>
    </dgm:pt>
    <dgm:pt modelId="{26F013A5-2DDA-4F60-8170-1BB1AB8429A4}" type="pres">
      <dgm:prSet presAssocID="{2CAFF10E-45FC-4C47-8727-D96741852A68}" presName="sibTrans" presStyleCnt="0"/>
      <dgm:spPr/>
    </dgm:pt>
    <dgm:pt modelId="{21AED295-0976-4DC7-9D6E-EDA8D217D3BA}" type="pres">
      <dgm:prSet presAssocID="{A41284DC-D70C-4D9D-AB6D-B8DCCF636EBF}" presName="node" presStyleLbl="node1" presStyleIdx="1" presStyleCnt="5" custLinFactNeighborX="1471" custLinFactNeighborY="-6005">
        <dgm:presLayoutVars>
          <dgm:bulletEnabled val="1"/>
        </dgm:presLayoutVars>
      </dgm:prSet>
      <dgm:spPr/>
      <dgm:t>
        <a:bodyPr/>
        <a:lstStyle/>
        <a:p>
          <a:endParaRPr lang="en-US"/>
        </a:p>
      </dgm:t>
    </dgm:pt>
    <dgm:pt modelId="{9CA0640A-0336-4648-8655-76580AAF20E6}" type="pres">
      <dgm:prSet presAssocID="{1116E238-A35F-4573-BE20-B283443EB1C3}" presName="sibTrans" presStyleCnt="0"/>
      <dgm:spPr/>
    </dgm:pt>
    <dgm:pt modelId="{562E1140-8A32-4007-A239-87A855FED420}" type="pres">
      <dgm:prSet presAssocID="{53BEA611-C37B-4031-B434-07E7187F3CAD}" presName="node" presStyleLbl="node1" presStyleIdx="2" presStyleCnt="5" custLinFactNeighborX="1471" custLinFactNeighborY="-6005">
        <dgm:presLayoutVars>
          <dgm:bulletEnabled val="1"/>
        </dgm:presLayoutVars>
      </dgm:prSet>
      <dgm:spPr/>
      <dgm:t>
        <a:bodyPr/>
        <a:lstStyle/>
        <a:p>
          <a:endParaRPr lang="en-US"/>
        </a:p>
      </dgm:t>
    </dgm:pt>
    <dgm:pt modelId="{E99366C0-5F35-4032-B4D9-33B6910E7174}" type="pres">
      <dgm:prSet presAssocID="{AAEE1647-C89D-419F-921F-554F351867E7}" presName="sibTrans" presStyleCnt="0"/>
      <dgm:spPr/>
    </dgm:pt>
    <dgm:pt modelId="{FE972E49-D187-4017-A510-3B8795C6ABE8}" type="pres">
      <dgm:prSet presAssocID="{2BDF5DC0-C52A-472A-B118-044E46E8EFD1}" presName="node" presStyleLbl="node1" presStyleIdx="3" presStyleCnt="5" custLinFactNeighborX="1471" custLinFactNeighborY="-6005">
        <dgm:presLayoutVars>
          <dgm:bulletEnabled val="1"/>
        </dgm:presLayoutVars>
      </dgm:prSet>
      <dgm:spPr/>
      <dgm:t>
        <a:bodyPr/>
        <a:lstStyle/>
        <a:p>
          <a:endParaRPr lang="en-US"/>
        </a:p>
      </dgm:t>
    </dgm:pt>
    <dgm:pt modelId="{9AB5A1D3-DCC9-4DF4-A86E-FE317DDE819B}" type="pres">
      <dgm:prSet presAssocID="{BA633205-5AF3-450C-9DD3-911F7493DF4D}" presName="sibTrans" presStyleCnt="0"/>
      <dgm:spPr/>
    </dgm:pt>
    <dgm:pt modelId="{D1F87C6B-FE7B-49D5-B753-FA9DA53616F4}" type="pres">
      <dgm:prSet presAssocID="{4A9AE77D-AF31-41B6-B656-570EE50433D5}" presName="node" presStyleLbl="node1" presStyleIdx="4" presStyleCnt="5" custLinFactNeighborX="1471" custLinFactNeighborY="-6005">
        <dgm:presLayoutVars>
          <dgm:bulletEnabled val="1"/>
        </dgm:presLayoutVars>
      </dgm:prSet>
      <dgm:spPr/>
      <dgm:t>
        <a:bodyPr/>
        <a:lstStyle/>
        <a:p>
          <a:endParaRPr lang="en-US"/>
        </a:p>
      </dgm:t>
    </dgm:pt>
  </dgm:ptLst>
  <dgm:cxnLst>
    <dgm:cxn modelId="{DB79D318-FD31-4AD1-B59F-E894D1F61169}" type="presOf" srcId="{4A9AE77D-AF31-41B6-B656-570EE50433D5}" destId="{D1F87C6B-FE7B-49D5-B753-FA9DA53616F4}" srcOrd="0" destOrd="0" presId="urn:microsoft.com/office/officeart/2005/8/layout/default#1"/>
    <dgm:cxn modelId="{3D463126-6737-4CA4-9BD5-2926A3936BA8}" type="presOf" srcId="{580D0C5D-A8E0-4E2E-AF2A-D78C6B8FA1B8}" destId="{4E25F5C8-A241-4D9D-8F65-FF941C40C81C}" srcOrd="0" destOrd="0" presId="urn:microsoft.com/office/officeart/2005/8/layout/default#1"/>
    <dgm:cxn modelId="{7B7AC2C6-A8BE-45A3-8FDF-064B9C4093A9}" type="presOf" srcId="{53BEA611-C37B-4031-B434-07E7187F3CAD}" destId="{562E1140-8A32-4007-A239-87A855FED420}" srcOrd="0" destOrd="0" presId="urn:microsoft.com/office/officeart/2005/8/layout/default#1"/>
    <dgm:cxn modelId="{D2905B36-4014-43AF-965D-1210F71A4388}" srcId="{580D0C5D-A8E0-4E2E-AF2A-D78C6B8FA1B8}" destId="{2BDF5DC0-C52A-472A-B118-044E46E8EFD1}" srcOrd="3" destOrd="0" parTransId="{D51EBA9C-C6DD-4FDE-8E11-E991BD6ADF42}" sibTransId="{BA633205-5AF3-450C-9DD3-911F7493DF4D}"/>
    <dgm:cxn modelId="{C4835331-C5DD-4A7D-91A3-886594C4AD98}" srcId="{580D0C5D-A8E0-4E2E-AF2A-D78C6B8FA1B8}" destId="{131D9820-6656-4F67-B378-00EFE28D4ABD}" srcOrd="0" destOrd="0" parTransId="{1531F98D-4ACB-4014-96E6-DF2690EA8C83}" sibTransId="{2CAFF10E-45FC-4C47-8727-D96741852A68}"/>
    <dgm:cxn modelId="{7B11B948-E938-414E-B5D9-9E9D136D2BE3}" type="presOf" srcId="{A41284DC-D70C-4D9D-AB6D-B8DCCF636EBF}" destId="{21AED295-0976-4DC7-9D6E-EDA8D217D3BA}" srcOrd="0" destOrd="0" presId="urn:microsoft.com/office/officeart/2005/8/layout/default#1"/>
    <dgm:cxn modelId="{1EC4091D-C04B-4BF0-AC2C-F5537D714C42}" srcId="{580D0C5D-A8E0-4E2E-AF2A-D78C6B8FA1B8}" destId="{4A9AE77D-AF31-41B6-B656-570EE50433D5}" srcOrd="4" destOrd="0" parTransId="{7EF6BF85-672A-4643-83BB-07C89114C8D8}" sibTransId="{5F361857-0836-4ADB-A630-5C3ACC42C2A5}"/>
    <dgm:cxn modelId="{F5FB00DF-0779-4B76-804B-AB3BEBA7E5B5}" type="presOf" srcId="{2BDF5DC0-C52A-472A-B118-044E46E8EFD1}" destId="{FE972E49-D187-4017-A510-3B8795C6ABE8}" srcOrd="0" destOrd="0" presId="urn:microsoft.com/office/officeart/2005/8/layout/default#1"/>
    <dgm:cxn modelId="{6EA8D616-1E69-4BF2-897B-100DAE6E3AD5}" srcId="{580D0C5D-A8E0-4E2E-AF2A-D78C6B8FA1B8}" destId="{A41284DC-D70C-4D9D-AB6D-B8DCCF636EBF}" srcOrd="1" destOrd="0" parTransId="{646A0212-9CF3-4721-BDD4-47573E989628}" sibTransId="{1116E238-A35F-4573-BE20-B283443EB1C3}"/>
    <dgm:cxn modelId="{168D6A8A-C710-4469-8246-EF501ADAC6EE}" type="presOf" srcId="{131D9820-6656-4F67-B378-00EFE28D4ABD}" destId="{1DA10727-C895-43F9-9CCA-D1E4640538CB}" srcOrd="0" destOrd="0" presId="urn:microsoft.com/office/officeart/2005/8/layout/default#1"/>
    <dgm:cxn modelId="{EB9FDD2D-232E-4E17-B17A-77FE17EE22D1}" srcId="{580D0C5D-A8E0-4E2E-AF2A-D78C6B8FA1B8}" destId="{53BEA611-C37B-4031-B434-07E7187F3CAD}" srcOrd="2" destOrd="0" parTransId="{8FFA8F67-3EEC-43F1-9867-43672E3E5C7C}" sibTransId="{AAEE1647-C89D-419F-921F-554F351867E7}"/>
    <dgm:cxn modelId="{682D516D-A47E-4307-9692-618E6455CD3C}" type="presParOf" srcId="{4E25F5C8-A241-4D9D-8F65-FF941C40C81C}" destId="{1DA10727-C895-43F9-9CCA-D1E4640538CB}" srcOrd="0" destOrd="0" presId="urn:microsoft.com/office/officeart/2005/8/layout/default#1"/>
    <dgm:cxn modelId="{57473D4D-CB9A-425B-BF41-755EBE59495B}" type="presParOf" srcId="{4E25F5C8-A241-4D9D-8F65-FF941C40C81C}" destId="{26F013A5-2DDA-4F60-8170-1BB1AB8429A4}" srcOrd="1" destOrd="0" presId="urn:microsoft.com/office/officeart/2005/8/layout/default#1"/>
    <dgm:cxn modelId="{2E17E5E5-5656-4ACF-BD8A-00879EEEE9DF}" type="presParOf" srcId="{4E25F5C8-A241-4D9D-8F65-FF941C40C81C}" destId="{21AED295-0976-4DC7-9D6E-EDA8D217D3BA}" srcOrd="2" destOrd="0" presId="urn:microsoft.com/office/officeart/2005/8/layout/default#1"/>
    <dgm:cxn modelId="{B79A73FF-1413-48DF-854C-4F192E7A5CB3}" type="presParOf" srcId="{4E25F5C8-A241-4D9D-8F65-FF941C40C81C}" destId="{9CA0640A-0336-4648-8655-76580AAF20E6}" srcOrd="3" destOrd="0" presId="urn:microsoft.com/office/officeart/2005/8/layout/default#1"/>
    <dgm:cxn modelId="{EEA3ABCB-4A58-4A11-8714-090FE997C663}" type="presParOf" srcId="{4E25F5C8-A241-4D9D-8F65-FF941C40C81C}" destId="{562E1140-8A32-4007-A239-87A855FED420}" srcOrd="4" destOrd="0" presId="urn:microsoft.com/office/officeart/2005/8/layout/default#1"/>
    <dgm:cxn modelId="{7B7A0F73-90EE-4F8F-B3AE-FB3DD7DB2EDF}" type="presParOf" srcId="{4E25F5C8-A241-4D9D-8F65-FF941C40C81C}" destId="{E99366C0-5F35-4032-B4D9-33B6910E7174}" srcOrd="5" destOrd="0" presId="urn:microsoft.com/office/officeart/2005/8/layout/default#1"/>
    <dgm:cxn modelId="{45DAB35C-0DFE-48E2-B2CF-05073E0AFAEC}" type="presParOf" srcId="{4E25F5C8-A241-4D9D-8F65-FF941C40C81C}" destId="{FE972E49-D187-4017-A510-3B8795C6ABE8}" srcOrd="6" destOrd="0" presId="urn:microsoft.com/office/officeart/2005/8/layout/default#1"/>
    <dgm:cxn modelId="{5E25A678-EFF3-433D-AD7F-32E4AACFC21D}" type="presParOf" srcId="{4E25F5C8-A241-4D9D-8F65-FF941C40C81C}" destId="{9AB5A1D3-DCC9-4DF4-A86E-FE317DDE819B}" srcOrd="7" destOrd="0" presId="urn:microsoft.com/office/officeart/2005/8/layout/default#1"/>
    <dgm:cxn modelId="{00CA46B1-CC18-43B7-8043-9FBC2C48F108}" type="presParOf" srcId="{4E25F5C8-A241-4D9D-8F65-FF941C40C81C}" destId="{D1F87C6B-FE7B-49D5-B753-FA9DA53616F4}"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691B8-4E80-4FF2-84FE-569D2C0DBBB3}">
      <dsp:nvSpPr>
        <dsp:cNvPr id="0" name=""/>
        <dsp:cNvSpPr/>
      </dsp:nvSpPr>
      <dsp:spPr>
        <a:xfrm>
          <a:off x="0" y="908394"/>
          <a:ext cx="6525717" cy="302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4ED000-D660-4EE0-9AC5-B0F801634321}">
      <dsp:nvSpPr>
        <dsp:cNvPr id="0" name=""/>
        <dsp:cNvSpPr/>
      </dsp:nvSpPr>
      <dsp:spPr>
        <a:xfrm>
          <a:off x="325967" y="99905"/>
          <a:ext cx="5157577" cy="985609"/>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660" tIns="0" rIns="172660" bIns="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Times New Roman" pitchFamily="18" charset="0"/>
              <a:cs typeface="Times New Roman" pitchFamily="18" charset="0"/>
            </a:rPr>
            <a:t>Water carries nutrients to your cells and carries waste from your body.</a:t>
          </a:r>
          <a:endParaRPr lang="en-US" sz="2000" kern="1200" dirty="0">
            <a:solidFill>
              <a:schemeClr val="tx1"/>
            </a:solidFill>
          </a:endParaRPr>
        </a:p>
      </dsp:txBody>
      <dsp:txXfrm>
        <a:off x="374080" y="148018"/>
        <a:ext cx="5061351" cy="889383"/>
      </dsp:txXfrm>
    </dsp:sp>
    <dsp:sp modelId="{368B0748-64EF-48AC-AB05-1A6520E26471}">
      <dsp:nvSpPr>
        <dsp:cNvPr id="0" name=""/>
        <dsp:cNvSpPr/>
      </dsp:nvSpPr>
      <dsp:spPr>
        <a:xfrm>
          <a:off x="0" y="1946737"/>
          <a:ext cx="6525717" cy="302400"/>
        </a:xfrm>
        <a:prstGeom prst="rect">
          <a:avLst/>
        </a:prstGeom>
        <a:solidFill>
          <a:schemeClr val="lt1">
            <a:alpha val="90000"/>
            <a:hueOff val="0"/>
            <a:satOff val="0"/>
            <a:lumOff val="0"/>
            <a:alphaOff val="0"/>
          </a:schemeClr>
        </a:solidFill>
        <a:ln w="25400" cap="flat" cmpd="sng" algn="ctr">
          <a:solidFill>
            <a:schemeClr val="accent4">
              <a:hueOff val="-2345525"/>
              <a:satOff val="14079"/>
              <a:lumOff val="-1242"/>
              <a:alphaOff val="0"/>
            </a:schemeClr>
          </a:solidFill>
          <a:prstDash val="solid"/>
        </a:ln>
        <a:effectLst/>
      </dsp:spPr>
      <dsp:style>
        <a:lnRef idx="2">
          <a:scrgbClr r="0" g="0" b="0"/>
        </a:lnRef>
        <a:fillRef idx="1">
          <a:scrgbClr r="0" g="0" b="0"/>
        </a:fillRef>
        <a:effectRef idx="0">
          <a:scrgbClr r="0" g="0" b="0"/>
        </a:effectRef>
        <a:fontRef idx="minor"/>
      </dsp:style>
    </dsp:sp>
    <dsp:sp modelId="{F8B2EE37-7294-4E6A-BF94-5378FE7A1C2A}">
      <dsp:nvSpPr>
        <dsp:cNvPr id="0" name=""/>
        <dsp:cNvSpPr/>
      </dsp:nvSpPr>
      <dsp:spPr>
        <a:xfrm>
          <a:off x="325967" y="1275594"/>
          <a:ext cx="5157577" cy="848263"/>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660" tIns="0" rIns="172660" bIns="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Times New Roman" pitchFamily="18" charset="0"/>
              <a:cs typeface="Times New Roman" pitchFamily="18" charset="0"/>
            </a:rPr>
            <a:t>Regulates body temperature.</a:t>
          </a:r>
          <a:endParaRPr lang="en-US" sz="2000" kern="1200" dirty="0">
            <a:solidFill>
              <a:schemeClr val="tx1"/>
            </a:solidFill>
            <a:latin typeface="Times New Roman" pitchFamily="18" charset="0"/>
            <a:cs typeface="Times New Roman" pitchFamily="18" charset="0"/>
          </a:endParaRPr>
        </a:p>
      </dsp:txBody>
      <dsp:txXfrm>
        <a:off x="367376" y="1317003"/>
        <a:ext cx="5074759" cy="765445"/>
      </dsp:txXfrm>
    </dsp:sp>
    <dsp:sp modelId="{EB550C05-ED1C-4DD3-8628-2E5C6CEA5E46}">
      <dsp:nvSpPr>
        <dsp:cNvPr id="0" name=""/>
        <dsp:cNvSpPr/>
      </dsp:nvSpPr>
      <dsp:spPr>
        <a:xfrm>
          <a:off x="0" y="3090336"/>
          <a:ext cx="6525717" cy="302400"/>
        </a:xfrm>
        <a:prstGeom prst="rect">
          <a:avLst/>
        </a:prstGeom>
        <a:solidFill>
          <a:schemeClr val="lt1">
            <a:alpha val="90000"/>
            <a:hueOff val="0"/>
            <a:satOff val="0"/>
            <a:lumOff val="0"/>
            <a:alphaOff val="0"/>
          </a:schemeClr>
        </a:solidFill>
        <a:ln w="25400" cap="flat" cmpd="sng" algn="ctr">
          <a:solidFill>
            <a:schemeClr val="accent4">
              <a:hueOff val="-4691050"/>
              <a:satOff val="28159"/>
              <a:lumOff val="-2483"/>
              <a:alphaOff val="0"/>
            </a:schemeClr>
          </a:solidFill>
          <a:prstDash val="solid"/>
        </a:ln>
        <a:effectLst/>
      </dsp:spPr>
      <dsp:style>
        <a:lnRef idx="2">
          <a:scrgbClr r="0" g="0" b="0"/>
        </a:lnRef>
        <a:fillRef idx="1">
          <a:scrgbClr r="0" g="0" b="0"/>
        </a:fillRef>
        <a:effectRef idx="0">
          <a:scrgbClr r="0" g="0" b="0"/>
        </a:effectRef>
        <a:fontRef idx="minor"/>
      </dsp:style>
    </dsp:sp>
    <dsp:sp modelId="{F34FAB3C-7CB2-40BA-B8FA-9C035F9EFF5C}">
      <dsp:nvSpPr>
        <dsp:cNvPr id="0" name=""/>
        <dsp:cNvSpPr/>
      </dsp:nvSpPr>
      <dsp:spPr>
        <a:xfrm>
          <a:off x="325967" y="2313937"/>
          <a:ext cx="5097658" cy="953518"/>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660" tIns="0" rIns="172660" bIns="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Times New Roman" pitchFamily="18" charset="0"/>
              <a:cs typeface="Times New Roman" pitchFamily="18" charset="0"/>
            </a:rPr>
            <a:t>Dissolves vitamins, minerals, amino acids and other nutrients. </a:t>
          </a:r>
          <a:endParaRPr lang="en-US" sz="2000" kern="1200" dirty="0">
            <a:solidFill>
              <a:schemeClr val="tx1"/>
            </a:solidFill>
            <a:latin typeface="Times New Roman" pitchFamily="18" charset="0"/>
            <a:cs typeface="Times New Roman" pitchFamily="18" charset="0"/>
          </a:endParaRPr>
        </a:p>
      </dsp:txBody>
      <dsp:txXfrm>
        <a:off x="372514" y="2360484"/>
        <a:ext cx="5004564" cy="860424"/>
      </dsp:txXfrm>
    </dsp:sp>
    <dsp:sp modelId="{75EFC454-AB9B-4640-B7D1-0951A73C22C5}">
      <dsp:nvSpPr>
        <dsp:cNvPr id="0" name=""/>
        <dsp:cNvSpPr/>
      </dsp:nvSpPr>
      <dsp:spPr>
        <a:xfrm>
          <a:off x="0" y="4094743"/>
          <a:ext cx="6525717" cy="302400"/>
        </a:xfrm>
        <a:prstGeom prst="rect">
          <a:avLst/>
        </a:prstGeom>
        <a:solidFill>
          <a:schemeClr val="lt1">
            <a:alpha val="90000"/>
            <a:hueOff val="0"/>
            <a:satOff val="0"/>
            <a:lumOff val="0"/>
            <a:alphaOff val="0"/>
          </a:schemeClr>
        </a:solidFill>
        <a:ln w="25400" cap="flat" cmpd="sng" algn="ctr">
          <a:solidFill>
            <a:schemeClr val="accent4">
              <a:hueOff val="-7036575"/>
              <a:satOff val="42238"/>
              <a:lumOff val="-3725"/>
              <a:alphaOff val="0"/>
            </a:schemeClr>
          </a:solidFill>
          <a:prstDash val="solid"/>
        </a:ln>
        <a:effectLst/>
      </dsp:spPr>
      <dsp:style>
        <a:lnRef idx="2">
          <a:scrgbClr r="0" g="0" b="0"/>
        </a:lnRef>
        <a:fillRef idx="1">
          <a:scrgbClr r="0" g="0" b="0"/>
        </a:fillRef>
        <a:effectRef idx="0">
          <a:scrgbClr r="0" g="0" b="0"/>
        </a:effectRef>
        <a:fontRef idx="minor"/>
      </dsp:style>
    </dsp:sp>
    <dsp:sp modelId="{E406FC94-EE97-442D-9637-DAFF05F87C56}">
      <dsp:nvSpPr>
        <dsp:cNvPr id="0" name=""/>
        <dsp:cNvSpPr/>
      </dsp:nvSpPr>
      <dsp:spPr>
        <a:xfrm>
          <a:off x="326285" y="3457536"/>
          <a:ext cx="5072675" cy="814326"/>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660" tIns="0" rIns="172660" bIns="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Times New Roman" pitchFamily="18" charset="0"/>
              <a:cs typeface="Times New Roman" pitchFamily="18" charset="0"/>
            </a:rPr>
            <a:t>Lubricates joints.</a:t>
          </a:r>
          <a:endParaRPr lang="en-US" sz="2000" kern="1200">
            <a:solidFill>
              <a:schemeClr val="tx1"/>
            </a:solidFill>
          </a:endParaRPr>
        </a:p>
      </dsp:txBody>
      <dsp:txXfrm>
        <a:off x="366037" y="3497288"/>
        <a:ext cx="4993171" cy="734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10727-C895-43F9-9CCA-D1E4640538CB}">
      <dsp:nvSpPr>
        <dsp:cNvPr id="0" name=""/>
        <dsp:cNvSpPr/>
      </dsp:nvSpPr>
      <dsp:spPr>
        <a:xfrm>
          <a:off x="1132848" y="0"/>
          <a:ext cx="2512293" cy="1507375"/>
        </a:xfrm>
        <a:prstGeom prst="rect">
          <a:avLst/>
        </a:prstGeom>
        <a:solidFill>
          <a:schemeClr val="bg2"/>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ysClr val="windowText" lastClr="000000"/>
              </a:solidFill>
            </a:rPr>
            <a:t>Maintain body weight</a:t>
          </a:r>
        </a:p>
      </dsp:txBody>
      <dsp:txXfrm>
        <a:off x="1132848" y="0"/>
        <a:ext cx="2512293" cy="1507375"/>
      </dsp:txXfrm>
    </dsp:sp>
    <dsp:sp modelId="{21AED295-0976-4DC7-9D6E-EDA8D217D3BA}">
      <dsp:nvSpPr>
        <dsp:cNvPr id="0" name=""/>
        <dsp:cNvSpPr/>
      </dsp:nvSpPr>
      <dsp:spPr>
        <a:xfrm>
          <a:off x="3896370" y="0"/>
          <a:ext cx="2512293" cy="1507375"/>
        </a:xfrm>
        <a:prstGeom prst="rect">
          <a:avLst/>
        </a:prstGeom>
        <a:solidFill>
          <a:schemeClr val="bg2"/>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ysClr val="windowText" lastClr="000000"/>
              </a:solidFill>
            </a:rPr>
            <a:t>Increase fiber intake</a:t>
          </a:r>
        </a:p>
      </dsp:txBody>
      <dsp:txXfrm>
        <a:off x="3896370" y="0"/>
        <a:ext cx="2512293" cy="1507375"/>
      </dsp:txXfrm>
    </dsp:sp>
    <dsp:sp modelId="{562E1140-8A32-4007-A239-87A855FED420}">
      <dsp:nvSpPr>
        <dsp:cNvPr id="0" name=""/>
        <dsp:cNvSpPr/>
      </dsp:nvSpPr>
      <dsp:spPr>
        <a:xfrm>
          <a:off x="1132848" y="1670394"/>
          <a:ext cx="2512293" cy="1507375"/>
        </a:xfrm>
        <a:prstGeom prst="rect">
          <a:avLst/>
        </a:prstGeom>
        <a:solidFill>
          <a:schemeClr val="bg2"/>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ysClr val="windowText" lastClr="000000"/>
              </a:solidFill>
            </a:rPr>
            <a:t>Increase fruits and vegetable intake</a:t>
          </a:r>
        </a:p>
      </dsp:txBody>
      <dsp:txXfrm>
        <a:off x="1132848" y="1670394"/>
        <a:ext cx="2512293" cy="1507375"/>
      </dsp:txXfrm>
    </dsp:sp>
    <dsp:sp modelId="{FE972E49-D187-4017-A510-3B8795C6ABE8}">
      <dsp:nvSpPr>
        <dsp:cNvPr id="0" name=""/>
        <dsp:cNvSpPr/>
      </dsp:nvSpPr>
      <dsp:spPr>
        <a:xfrm>
          <a:off x="3896370" y="1670394"/>
          <a:ext cx="2512293" cy="1507375"/>
        </a:xfrm>
        <a:prstGeom prst="rect">
          <a:avLst/>
        </a:prstGeom>
        <a:solidFill>
          <a:schemeClr val="bg2"/>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ysClr val="windowText" lastClr="000000"/>
              </a:solidFill>
            </a:rPr>
            <a:t>Meet calcium and iron needs</a:t>
          </a:r>
        </a:p>
      </dsp:txBody>
      <dsp:txXfrm>
        <a:off x="3896370" y="1670394"/>
        <a:ext cx="2512293" cy="1507375"/>
      </dsp:txXfrm>
    </dsp:sp>
    <dsp:sp modelId="{D1F87C6B-FE7B-49D5-B753-FA9DA53616F4}">
      <dsp:nvSpPr>
        <dsp:cNvPr id="0" name=""/>
        <dsp:cNvSpPr/>
      </dsp:nvSpPr>
      <dsp:spPr>
        <a:xfrm>
          <a:off x="2514609" y="3428999"/>
          <a:ext cx="2512293" cy="1507375"/>
        </a:xfrm>
        <a:prstGeom prst="rect">
          <a:avLst/>
        </a:prstGeom>
        <a:solidFill>
          <a:schemeClr val="bg2"/>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ysClr val="windowText" lastClr="000000"/>
              </a:solidFill>
            </a:rPr>
            <a:t>Get active</a:t>
          </a:r>
        </a:p>
      </dsp:txBody>
      <dsp:txXfrm>
        <a:off x="2514609" y="3428999"/>
        <a:ext cx="2512293" cy="15073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DC437-1447-4C29-85DD-696596F40573}" type="datetimeFigureOut">
              <a:rPr lang="en-US" smtClean="0"/>
              <a:pPr/>
              <a:t>01/05/2022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8DD830-33C6-4244-93C4-89FEBE19F3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B828ED-6A4A-4F22-AE26-A1B2B7882177}"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89EC8C-72FE-41FB-9CBF-291643318DB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828ED-6A4A-4F22-AE26-A1B2B7882177}"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89EC8C-72FE-41FB-9CBF-291643318DB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828ED-6A4A-4F22-AE26-A1B2B7882177}"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89EC8C-72FE-41FB-9CBF-291643318DB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828ED-6A4A-4F22-AE26-A1B2B7882177}"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89EC8C-72FE-41FB-9CBF-291643318DB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828ED-6A4A-4F22-AE26-A1B2B7882177}" type="datetimeFigureOut">
              <a:rPr lang="en-IN" smtClean="0"/>
              <a:pPr/>
              <a:t>01-05-2022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89EC8C-72FE-41FB-9CBF-291643318DB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B828ED-6A4A-4F22-AE26-A1B2B7882177}" type="datetimeFigureOut">
              <a:rPr lang="en-IN" smtClean="0"/>
              <a:pPr/>
              <a:t>01-05-2022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89EC8C-72FE-41FB-9CBF-291643318DB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828ED-6A4A-4F22-AE26-A1B2B7882177}" type="datetimeFigureOut">
              <a:rPr lang="en-IN" smtClean="0"/>
              <a:pPr/>
              <a:t>01-05-2022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B89EC8C-72FE-41FB-9CBF-291643318DB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828ED-6A4A-4F22-AE26-A1B2B7882177}" type="datetimeFigureOut">
              <a:rPr lang="en-IN" smtClean="0"/>
              <a:pPr/>
              <a:t>01-05-2022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B89EC8C-72FE-41FB-9CBF-291643318DB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828ED-6A4A-4F22-AE26-A1B2B7882177}" type="datetimeFigureOut">
              <a:rPr lang="en-IN" smtClean="0"/>
              <a:pPr/>
              <a:t>01-05-2022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B89EC8C-72FE-41FB-9CBF-291643318DB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828ED-6A4A-4F22-AE26-A1B2B7882177}" type="datetimeFigureOut">
              <a:rPr lang="en-IN" smtClean="0"/>
              <a:pPr/>
              <a:t>01-05-2022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89EC8C-72FE-41FB-9CBF-291643318DB4}" type="slidenum">
              <a:rPr lang="en-IN" smtClean="0"/>
              <a:pPr/>
              <a:t>‹#›</a:t>
            </a:fld>
            <a:endParaRPr lang="en-IN"/>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EB828ED-6A4A-4F22-AE26-A1B2B7882177}" type="datetimeFigureOut">
              <a:rPr lang="en-IN" smtClean="0"/>
              <a:pPr/>
              <a:t>01-05-2022</a:t>
            </a:fld>
            <a:endParaRPr lang="en-IN"/>
          </a:p>
        </p:txBody>
      </p:sp>
      <p:sp>
        <p:nvSpPr>
          <p:cNvPr id="9" name="Slide Number Placeholder 8"/>
          <p:cNvSpPr>
            <a:spLocks noGrp="1"/>
          </p:cNvSpPr>
          <p:nvPr>
            <p:ph type="sldNum" sz="quarter" idx="11"/>
          </p:nvPr>
        </p:nvSpPr>
        <p:spPr/>
        <p:txBody>
          <a:bodyPr/>
          <a:lstStyle/>
          <a:p>
            <a:fld id="{EB89EC8C-72FE-41FB-9CBF-291643318DB4}" type="slidenum">
              <a:rPr lang="en-IN" smtClean="0"/>
              <a:pPr/>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B89EC8C-72FE-41FB-9CBF-291643318DB4}" type="slidenum">
              <a:rPr lang="en-IN" smtClean="0"/>
              <a:pPr/>
              <a:t>‹#›</a:t>
            </a:fld>
            <a:endParaRPr lang="en-IN"/>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IN"/>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6EB828ED-6A4A-4F22-AE26-A1B2B7882177}" type="datetimeFigureOut">
              <a:rPr lang="en-IN" smtClean="0"/>
              <a:pPr/>
              <a:t>01-05-2022</a:t>
            </a:fld>
            <a:endParaRPr lang="en-IN"/>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BE833-A3A2-41D5-9777-51B62160DA02}"/>
              </a:ext>
            </a:extLst>
          </p:cNvPr>
          <p:cNvSpPr>
            <a:spLocks noGrp="1"/>
          </p:cNvSpPr>
          <p:nvPr>
            <p:ph type="ctrTitle"/>
          </p:nvPr>
        </p:nvSpPr>
        <p:spPr>
          <a:xfrm>
            <a:off x="915337" y="213804"/>
            <a:ext cx="9207498" cy="92544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en-IN" sz="4400" b="1" dirty="0"/>
              <a:t>NUTRITION FOR ADOLESCENTS </a:t>
            </a:r>
            <a:endParaRPr lang="en-IN" sz="4800" b="1" dirty="0"/>
          </a:p>
        </p:txBody>
      </p:sp>
      <p:sp>
        <p:nvSpPr>
          <p:cNvPr id="3" name="Subtitle 2">
            <a:extLst>
              <a:ext uri="{FF2B5EF4-FFF2-40B4-BE49-F238E27FC236}">
                <a16:creationId xmlns:a16="http://schemas.microsoft.com/office/drawing/2014/main" xmlns="" id="{A872D591-C0A8-476E-882A-33089DF785DC}"/>
              </a:ext>
            </a:extLst>
          </p:cNvPr>
          <p:cNvSpPr>
            <a:spLocks noGrp="1"/>
          </p:cNvSpPr>
          <p:nvPr>
            <p:ph type="subTitle" idx="1"/>
          </p:nvPr>
        </p:nvSpPr>
        <p:spPr>
          <a:xfrm>
            <a:off x="2548329" y="4639457"/>
            <a:ext cx="5786202" cy="2218543"/>
          </a:xfrm>
        </p:spPr>
        <p:txBody>
          <a:bodyPr>
            <a:noAutofit/>
          </a:bodyPr>
          <a:lstStyle/>
          <a:p>
            <a:pPr algn="ctr"/>
            <a:endParaRPr lang="en-IN" sz="1800" b="1" dirty="0">
              <a:solidFill>
                <a:schemeClr val="tx2">
                  <a:lumMod val="75000"/>
                </a:schemeClr>
              </a:solidFill>
              <a:latin typeface="+mj-lt"/>
              <a:cs typeface="Times New Roman" pitchFamily="18" charset="0"/>
            </a:endParaRPr>
          </a:p>
          <a:p>
            <a:pPr algn="ctr"/>
            <a:r>
              <a:rPr lang="en-IN" sz="1800" b="1" dirty="0" smtClean="0">
                <a:solidFill>
                  <a:schemeClr val="tx2">
                    <a:lumMod val="75000"/>
                  </a:schemeClr>
                </a:solidFill>
                <a:latin typeface="+mj-lt"/>
                <a:cs typeface="Times New Roman" pitchFamily="18" charset="0"/>
              </a:rPr>
              <a:t>Meghana Patel</a:t>
            </a:r>
            <a:endParaRPr lang="en-IN" sz="1800" b="1" dirty="0">
              <a:solidFill>
                <a:schemeClr val="tx2">
                  <a:lumMod val="75000"/>
                </a:schemeClr>
              </a:solidFill>
              <a:latin typeface="+mj-lt"/>
              <a:cs typeface="Times New Roman" pitchFamily="18" charset="0"/>
            </a:endParaRPr>
          </a:p>
          <a:p>
            <a:pPr algn="ctr"/>
            <a:r>
              <a:rPr lang="en-IN" sz="1800" b="1" dirty="0" smtClean="0">
                <a:solidFill>
                  <a:schemeClr val="tx2">
                    <a:lumMod val="75000"/>
                  </a:schemeClr>
                </a:solidFill>
                <a:latin typeface="+mj-lt"/>
                <a:cs typeface="Times New Roman" pitchFamily="18" charset="0"/>
              </a:rPr>
              <a:t>Assistant </a:t>
            </a:r>
            <a:r>
              <a:rPr lang="en-IN" sz="1800" b="1" dirty="0">
                <a:solidFill>
                  <a:schemeClr val="tx2">
                    <a:lumMod val="75000"/>
                  </a:schemeClr>
                </a:solidFill>
                <a:latin typeface="+mj-lt"/>
                <a:cs typeface="Times New Roman" pitchFamily="18" charset="0"/>
              </a:rPr>
              <a:t>Professor </a:t>
            </a:r>
          </a:p>
          <a:p>
            <a:pPr algn="ctr"/>
            <a:r>
              <a:rPr lang="en-IN" sz="1800" b="1" dirty="0">
                <a:solidFill>
                  <a:schemeClr val="tx2">
                    <a:lumMod val="75000"/>
                  </a:schemeClr>
                </a:solidFill>
                <a:latin typeface="+mj-lt"/>
                <a:cs typeface="Times New Roman" pitchFamily="18" charset="0"/>
              </a:rPr>
              <a:t> Clinical Nutrition and Dietetics</a:t>
            </a:r>
          </a:p>
          <a:p>
            <a:pPr algn="ctr"/>
            <a:r>
              <a:rPr lang="en-IN" sz="1800" b="1" dirty="0">
                <a:solidFill>
                  <a:schemeClr val="tx2">
                    <a:lumMod val="75000"/>
                  </a:schemeClr>
                </a:solidFill>
                <a:latin typeface="+mj-lt"/>
                <a:cs typeface="Times New Roman" pitchFamily="18" charset="0"/>
              </a:rPr>
              <a:t>SBKS Medical Institute and Research Centre</a:t>
            </a:r>
          </a:p>
          <a:p>
            <a:pPr algn="ctr"/>
            <a:r>
              <a:rPr lang="en-IN" sz="1800" b="1" dirty="0">
                <a:solidFill>
                  <a:schemeClr val="tx2">
                    <a:lumMod val="75000"/>
                  </a:schemeClr>
                </a:solidFill>
                <a:latin typeface="+mj-lt"/>
                <a:cs typeface="Times New Roman" pitchFamily="18" charset="0"/>
              </a:rPr>
              <a:t>Sumandeep Vidyapeeth </a:t>
            </a:r>
          </a:p>
          <a:p>
            <a:pPr algn="ctr"/>
            <a:endParaRPr lang="en-IN" sz="1800" b="1" dirty="0">
              <a:solidFill>
                <a:schemeClr val="tx2">
                  <a:lumMod val="75000"/>
                </a:schemeClr>
              </a:solidFill>
              <a:latin typeface="+mj-lt"/>
              <a:cs typeface="Times New Roman" pitchFamily="18" charset="0"/>
            </a:endParaRPr>
          </a:p>
          <a:p>
            <a:pPr algn="ctr"/>
            <a:endParaRPr lang="en-IN" sz="1800" b="1" dirty="0">
              <a:solidFill>
                <a:schemeClr val="tx2">
                  <a:lumMod val="75000"/>
                </a:schemeClr>
              </a:solidFill>
              <a:latin typeface="+mj-lt"/>
              <a:cs typeface="Times New Roman" pitchFamily="18" charset="0"/>
            </a:endParaRPr>
          </a:p>
          <a:p>
            <a:pPr algn="ctr"/>
            <a:endParaRPr lang="en-IN" sz="1800" dirty="0">
              <a:solidFill>
                <a:schemeClr val="tx2">
                  <a:lumMod val="75000"/>
                </a:schemeClr>
              </a:solidFill>
              <a:latin typeface="+mj-lt"/>
              <a:cs typeface="Times New Roman" pitchFamily="18" charset="0"/>
            </a:endParaRPr>
          </a:p>
          <a:p>
            <a:pPr algn="ctr"/>
            <a:endParaRPr lang="en-IN" sz="1800" dirty="0">
              <a:solidFill>
                <a:schemeClr val="tx2">
                  <a:lumMod val="75000"/>
                </a:schemeClr>
              </a:solidFill>
              <a:latin typeface="+mj-lt"/>
              <a:cs typeface="Times New Roman" pitchFamily="18" charset="0"/>
            </a:endParaRPr>
          </a:p>
        </p:txBody>
      </p:sp>
      <p:pic>
        <p:nvPicPr>
          <p:cNvPr id="5" name="Picture 4" descr="526-5266889_college-students-clipart-hd-png-download.png"/>
          <p:cNvPicPr>
            <a:picLocks noChangeAspect="1"/>
          </p:cNvPicPr>
          <p:nvPr/>
        </p:nvPicPr>
        <p:blipFill>
          <a:blip r:embed="rId2"/>
          <a:srcRect b="8242"/>
          <a:stretch>
            <a:fillRect/>
          </a:stretch>
        </p:blipFill>
        <p:spPr>
          <a:xfrm>
            <a:off x="2479935" y="1335373"/>
            <a:ext cx="6720640" cy="3671342"/>
          </a:xfrm>
          <a:prstGeom prst="rect">
            <a:avLst/>
          </a:prstGeom>
          <a:ln>
            <a:noFill/>
          </a:ln>
          <a:effectLst>
            <a:softEdge rad="112500"/>
          </a:effectLst>
        </p:spPr>
      </p:pic>
    </p:spTree>
    <p:extLst>
      <p:ext uri="{BB962C8B-B14F-4D97-AF65-F5344CB8AC3E}">
        <p14:creationId xmlns:p14="http://schemas.microsoft.com/office/powerpoint/2010/main" xmlns="" val="4069900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92457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dirty="0"/>
              <a:t>Minerals</a:t>
            </a:r>
          </a:p>
        </p:txBody>
      </p:sp>
      <p:sp>
        <p:nvSpPr>
          <p:cNvPr id="3" name="Content Placeholder 2"/>
          <p:cNvSpPr>
            <a:spLocks noGrp="1"/>
          </p:cNvSpPr>
          <p:nvPr>
            <p:ph idx="1"/>
          </p:nvPr>
        </p:nvSpPr>
        <p:spPr/>
        <p:txBody>
          <a:bodyPr/>
          <a:lstStyle/>
          <a:p>
            <a:r>
              <a:rPr lang="en-US" sz="2400" dirty="0">
                <a:latin typeface="Times New Roman" pitchFamily="18" charset="0"/>
                <a:cs typeface="Times New Roman" pitchFamily="18" charset="0"/>
              </a:rPr>
              <a:t>The body is depended on minerals for practically every process necessary for life.</a:t>
            </a:r>
          </a:p>
          <a:p>
            <a:pPr lvl="0"/>
            <a:r>
              <a:rPr lang="en-US" sz="2400" dirty="0">
                <a:latin typeface="Times New Roman" pitchFamily="18" charset="0"/>
                <a:cs typeface="Times New Roman" pitchFamily="18" charset="0"/>
              </a:rPr>
              <a:t> Essential minerals are divided up into major minerals (macro minerals) and trace minerals (micro minerals). </a:t>
            </a:r>
          </a:p>
          <a:p>
            <a:pPr>
              <a:buNone/>
            </a:pPr>
            <a:endParaRPr lang="en-US" sz="2400" dirty="0">
              <a:latin typeface="Times New Roman" pitchFamily="18" charset="0"/>
              <a:cs typeface="Times New Roman" pitchFamily="18" charset="0"/>
            </a:endParaRPr>
          </a:p>
        </p:txBody>
      </p:sp>
      <p:sp>
        <p:nvSpPr>
          <p:cNvPr id="4" name="Rectangle 3"/>
          <p:cNvSpPr/>
          <p:nvPr/>
        </p:nvSpPr>
        <p:spPr>
          <a:xfrm>
            <a:off x="2703226" y="3465600"/>
            <a:ext cx="6096000" cy="646331"/>
          </a:xfrm>
          <a:prstGeom prst="rect">
            <a:avLst/>
          </a:prstGeom>
        </p:spPr>
        <p:txBody>
          <a:bodyPr>
            <a:spAutoFit/>
          </a:bodyPr>
          <a:lstStyle/>
          <a:p>
            <a:pPr lvl="0"/>
            <a:r>
              <a:rPr lang="en-US" dirty="0">
                <a:latin typeface="Times New Roman" pitchFamily="18" charset="0"/>
                <a:cs typeface="Times New Roman" pitchFamily="18" charset="0"/>
              </a:rPr>
              <a:t>Calcium ,Phosphorus ,Magnesium ,Sodium ,Potassium ,Iron. </a:t>
            </a:r>
          </a:p>
          <a:p>
            <a:pPr lvl="0"/>
            <a:r>
              <a:rPr lang="en-US" dirty="0">
                <a:latin typeface="Times New Roman" pitchFamily="18" charset="0"/>
                <a:cs typeface="Times New Roman" pitchFamily="18" charset="0"/>
              </a:rPr>
              <a:t>Others include: Iodine, Zinc, Copper, Sulfur, Chloride, etc.</a:t>
            </a:r>
          </a:p>
        </p:txBody>
      </p:sp>
      <p:sp>
        <p:nvSpPr>
          <p:cNvPr id="5" name="Frame 4"/>
          <p:cNvSpPr/>
          <p:nvPr/>
        </p:nvSpPr>
        <p:spPr>
          <a:xfrm>
            <a:off x="2428407" y="3312826"/>
            <a:ext cx="6610662" cy="98935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59764" y="4673743"/>
            <a:ext cx="4557010" cy="1569660"/>
          </a:xfrm>
          <a:prstGeom prst="rect">
            <a:avLst/>
          </a:prstGeom>
        </p:spPr>
        <p:txBody>
          <a:bodyPr wrap="square">
            <a:spAutoFit/>
          </a:bodyPr>
          <a:lstStyle/>
          <a:p>
            <a:pPr lvl="0" algn="ctr"/>
            <a:r>
              <a:rPr lang="en-US" sz="2400" dirty="0">
                <a:latin typeface="Times New Roman" pitchFamily="18" charset="0"/>
                <a:cs typeface="Times New Roman" pitchFamily="18" charset="0"/>
              </a:rPr>
              <a:t>Food Sources: </a:t>
            </a:r>
          </a:p>
          <a:p>
            <a:pPr lvl="0" algn="ctr"/>
            <a:r>
              <a:rPr lang="en-US" sz="2400" dirty="0">
                <a:latin typeface="Times New Roman" pitchFamily="18" charset="0"/>
                <a:cs typeface="Times New Roman" pitchFamily="18" charset="0"/>
              </a:rPr>
              <a:t>Meats, beans, nuts, fruits, vegetables, dairy products, and grains</a:t>
            </a:r>
            <a:r>
              <a:rPr lang="en-US" dirty="0">
                <a:latin typeface="Times New Roman" pitchFamily="18" charset="0"/>
                <a:cs typeface="Times New Roman" pitchFamily="18" charset="0"/>
              </a:rPr>
              <a:t>.</a:t>
            </a:r>
          </a:p>
        </p:txBody>
      </p:sp>
      <p:pic>
        <p:nvPicPr>
          <p:cNvPr id="7" name="Picture 2"/>
          <p:cNvPicPr>
            <a:picLocks noChangeAspect="1" noChangeArrowheads="1"/>
          </p:cNvPicPr>
          <p:nvPr/>
        </p:nvPicPr>
        <p:blipFill>
          <a:blip r:embed="rId2"/>
          <a:srcRect/>
          <a:stretch>
            <a:fillRect/>
          </a:stretch>
        </p:blipFill>
        <p:spPr bwMode="auto">
          <a:xfrm>
            <a:off x="7285221" y="4766872"/>
            <a:ext cx="4001720" cy="209112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6397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lvl="0" algn="ctr"/>
            <a:r>
              <a:rPr lang="en-US" b="1" dirty="0"/>
              <a:t/>
            </a:r>
            <a:br>
              <a:rPr lang="en-US" b="1" dirty="0"/>
            </a:br>
            <a:r>
              <a:rPr lang="en-US" b="1" dirty="0"/>
              <a:t>Water </a:t>
            </a:r>
            <a:br>
              <a:rPr lang="en-US" b="1" dirty="0"/>
            </a:br>
            <a:endParaRPr lang="en-US" b="1" dirty="0"/>
          </a:p>
        </p:txBody>
      </p:sp>
      <p:graphicFrame>
        <p:nvGraphicFramePr>
          <p:cNvPr id="4" name="Content Placeholder 3"/>
          <p:cNvGraphicFramePr>
            <a:graphicFrameLocks noGrp="1"/>
          </p:cNvGraphicFramePr>
          <p:nvPr>
            <p:ph idx="1"/>
          </p:nvPr>
        </p:nvGraphicFramePr>
        <p:xfrm>
          <a:off x="609600" y="1229193"/>
          <a:ext cx="6525718" cy="449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Callout 4"/>
          <p:cNvSpPr/>
          <p:nvPr/>
        </p:nvSpPr>
        <p:spPr>
          <a:xfrm>
            <a:off x="7674964" y="4437090"/>
            <a:ext cx="3372787" cy="2038662"/>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Did you know? </a:t>
            </a:r>
            <a:endParaRPr lang="en-US" sz="2400" b="1" dirty="0">
              <a:solidFill>
                <a:schemeClr val="tx1"/>
              </a:solidFill>
              <a:latin typeface="Times New Roman" pitchFamily="18" charset="0"/>
              <a:cs typeface="Times New Roman" pitchFamily="18" charset="0"/>
            </a:endParaRPr>
          </a:p>
          <a:p>
            <a:pPr lvl="1" algn="ctr"/>
            <a:r>
              <a:rPr lang="en-US" sz="2000" dirty="0">
                <a:solidFill>
                  <a:schemeClr val="tx1"/>
                </a:solidFill>
                <a:latin typeface="Times New Roman" pitchFamily="18" charset="0"/>
                <a:cs typeface="Times New Roman" pitchFamily="18" charset="0"/>
              </a:rPr>
              <a:t>1/2 to 3/4 of the human body consists of water! </a:t>
            </a:r>
          </a:p>
        </p:txBody>
      </p:sp>
      <p:sp>
        <p:nvSpPr>
          <p:cNvPr id="6" name="Text Box 47"/>
          <p:cNvSpPr txBox="1">
            <a:spLocks noChangeArrowheads="1"/>
          </p:cNvSpPr>
          <p:nvPr/>
        </p:nvSpPr>
        <p:spPr bwMode="auto">
          <a:xfrm>
            <a:off x="478019" y="5867400"/>
            <a:ext cx="7151973" cy="784830"/>
          </a:xfrm>
          <a:prstGeom prst="rect">
            <a:avLst/>
          </a:prstGeom>
          <a:noFill/>
          <a:ln w="9525">
            <a:noFill/>
            <a:miter lim="800000"/>
            <a:headEnd/>
            <a:tailEnd/>
          </a:ln>
        </p:spPr>
        <p:txBody>
          <a:bodyPr wrap="square">
            <a:spAutoFit/>
          </a:bodyPr>
          <a:lstStyle/>
          <a:p>
            <a:pPr eaLnBrk="0" hangingPunct="0">
              <a:spcBef>
                <a:spcPct val="50000"/>
              </a:spcBef>
            </a:pPr>
            <a:r>
              <a:rPr lang="en-US" b="1" i="1" dirty="0">
                <a:latin typeface="Times New Roman" pitchFamily="18" charset="0"/>
              </a:rPr>
              <a:t>6-8 glasses of water each day is recommended. </a:t>
            </a:r>
          </a:p>
          <a:p>
            <a:pPr eaLnBrk="0" hangingPunct="0">
              <a:spcBef>
                <a:spcPct val="50000"/>
              </a:spcBef>
            </a:pPr>
            <a:r>
              <a:rPr lang="en-US" b="1" i="1" dirty="0">
                <a:latin typeface="Times New Roman" pitchFamily="18" charset="0"/>
              </a:rPr>
              <a:t>This is in addition to around 4 cups of water you get from food each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FB51B-A639-4DB7-A82C-1A1C1F5A90DC}"/>
              </a:ext>
            </a:extLst>
          </p:cNvPr>
          <p:cNvSpPr>
            <a:spLocks noGrp="1"/>
          </p:cNvSpPr>
          <p:nvPr>
            <p:ph type="title"/>
          </p:nvPr>
        </p:nvSpPr>
        <p:spPr>
          <a:xfrm>
            <a:off x="551543" y="1984829"/>
            <a:ext cx="4740165" cy="2464952"/>
          </a:xfrm>
        </p:spPr>
        <p:txBody>
          <a:bodyPr>
            <a:normAutofit/>
          </a:bodyPr>
          <a:lstStyle/>
          <a:p>
            <a:r>
              <a:rPr lang="en-IN" b="1" dirty="0">
                <a:solidFill>
                  <a:srgbClr val="FF0000"/>
                </a:solidFill>
                <a:latin typeface="+mn-lt"/>
              </a:rPr>
              <a:t>BALANCED DIET </a:t>
            </a:r>
          </a:p>
        </p:txBody>
      </p:sp>
      <p:sp>
        <p:nvSpPr>
          <p:cNvPr id="3" name="Content Placeholder 2">
            <a:extLst>
              <a:ext uri="{FF2B5EF4-FFF2-40B4-BE49-F238E27FC236}">
                <a16:creationId xmlns:a16="http://schemas.microsoft.com/office/drawing/2014/main" xmlns="" id="{1E5975EC-D094-4F26-B810-532DCA7E0435}"/>
              </a:ext>
            </a:extLst>
          </p:cNvPr>
          <p:cNvSpPr>
            <a:spLocks noGrp="1"/>
          </p:cNvSpPr>
          <p:nvPr>
            <p:ph idx="1"/>
          </p:nvPr>
        </p:nvSpPr>
        <p:spPr>
          <a:xfrm>
            <a:off x="4601030" y="0"/>
            <a:ext cx="6487884" cy="6781800"/>
          </a:xfrm>
        </p:spPr>
        <p:txBody>
          <a:bodyPr>
            <a:normAutofit fontScale="92500" lnSpcReduction="10000"/>
          </a:bodyPr>
          <a:lstStyle/>
          <a:p>
            <a:pPr marL="0" indent="0" algn="just">
              <a:buNone/>
            </a:pPr>
            <a:r>
              <a:rPr lang="en-US" b="1" dirty="0">
                <a:solidFill>
                  <a:srgbClr val="FF0000"/>
                </a:solidFill>
              </a:rPr>
              <a:t>B</a:t>
            </a:r>
            <a:r>
              <a:rPr lang="en-US" dirty="0"/>
              <a:t>: Be sure to allot time for efficient digestion. Have at least a 5-hour interval between meals and the last meal of the day should be taken at least 3 hours before sleeping. </a:t>
            </a:r>
          </a:p>
          <a:p>
            <a:pPr marL="0" indent="0" algn="just">
              <a:buNone/>
            </a:pPr>
            <a:r>
              <a:rPr lang="en-US" b="1" dirty="0">
                <a:solidFill>
                  <a:srgbClr val="FF0000"/>
                </a:solidFill>
              </a:rPr>
              <a:t>A</a:t>
            </a:r>
            <a:r>
              <a:rPr lang="en-US" dirty="0"/>
              <a:t>: Avoid tea, coffee, alcoholic and carbonated beverages such as soft drinks.</a:t>
            </a:r>
          </a:p>
          <a:p>
            <a:pPr marL="0" indent="0" algn="just">
              <a:buNone/>
            </a:pPr>
            <a:r>
              <a:rPr lang="en-US" b="1" dirty="0">
                <a:solidFill>
                  <a:srgbClr val="FF0000"/>
                </a:solidFill>
              </a:rPr>
              <a:t>L</a:t>
            </a:r>
            <a:r>
              <a:rPr lang="en-US" dirty="0"/>
              <a:t>: Light supper, a moderate lunch and a heavy breakfast are advisable. </a:t>
            </a:r>
          </a:p>
          <a:p>
            <a:pPr marL="0" indent="0" algn="just">
              <a:buNone/>
            </a:pPr>
            <a:r>
              <a:rPr lang="en-US" b="1" dirty="0">
                <a:solidFill>
                  <a:srgbClr val="FF0000"/>
                </a:solidFill>
              </a:rPr>
              <a:t>A</a:t>
            </a:r>
            <a:r>
              <a:rPr lang="en-US" dirty="0"/>
              <a:t>: At least one serving of dark vegetables a day is good for the body. </a:t>
            </a:r>
          </a:p>
          <a:p>
            <a:pPr marL="0" indent="0" algn="just">
              <a:buNone/>
            </a:pPr>
            <a:r>
              <a:rPr lang="en-US" b="1" dirty="0">
                <a:solidFill>
                  <a:srgbClr val="FF0000"/>
                </a:solidFill>
              </a:rPr>
              <a:t>N</a:t>
            </a:r>
            <a:r>
              <a:rPr lang="en-US" dirty="0"/>
              <a:t>: Never skip a meal. Eat 3 meals a day instead of eating frequent ones or eating between meals. </a:t>
            </a:r>
          </a:p>
          <a:p>
            <a:pPr marL="0" indent="0" algn="just">
              <a:buNone/>
            </a:pPr>
            <a:r>
              <a:rPr lang="en-US" b="1" dirty="0">
                <a:solidFill>
                  <a:srgbClr val="FF0000"/>
                </a:solidFill>
              </a:rPr>
              <a:t>C</a:t>
            </a:r>
            <a:r>
              <a:rPr lang="en-US" dirty="0"/>
              <a:t>: Choose foods of the right kind, at the right time and interval, in the right amount and in the right condition of the mind. Eating in a relaxed atmosphere is ideal. </a:t>
            </a:r>
          </a:p>
          <a:p>
            <a:pPr marL="0" indent="0" algn="just">
              <a:buNone/>
            </a:pPr>
            <a:r>
              <a:rPr lang="en-US" b="1" dirty="0">
                <a:solidFill>
                  <a:srgbClr val="FF0000"/>
                </a:solidFill>
              </a:rPr>
              <a:t>E</a:t>
            </a:r>
            <a:r>
              <a:rPr lang="en-US" dirty="0"/>
              <a:t>: Establish a regular eating habit. </a:t>
            </a:r>
          </a:p>
          <a:p>
            <a:pPr marL="0" indent="0" algn="just">
              <a:buNone/>
            </a:pPr>
            <a:r>
              <a:rPr lang="en-US" b="1" dirty="0">
                <a:solidFill>
                  <a:srgbClr val="FF0000"/>
                </a:solidFill>
              </a:rPr>
              <a:t>D</a:t>
            </a:r>
            <a:r>
              <a:rPr lang="en-US" dirty="0"/>
              <a:t>: Drink at least 8 glasses of water in a day. </a:t>
            </a:r>
          </a:p>
          <a:p>
            <a:pPr marL="0" indent="0" algn="just">
              <a:buNone/>
            </a:pPr>
            <a:r>
              <a:rPr lang="en-US" b="1" dirty="0">
                <a:solidFill>
                  <a:srgbClr val="FF0000"/>
                </a:solidFill>
              </a:rPr>
              <a:t>D</a:t>
            </a:r>
            <a:r>
              <a:rPr lang="en-US" dirty="0"/>
              <a:t>: Do not hurry your meal. Take time to enjoy your food.</a:t>
            </a:r>
          </a:p>
          <a:p>
            <a:pPr marL="0" indent="0" algn="just">
              <a:buNone/>
            </a:pPr>
            <a:r>
              <a:rPr lang="en-US" b="1" dirty="0">
                <a:solidFill>
                  <a:srgbClr val="FF0000"/>
                </a:solidFill>
              </a:rPr>
              <a:t> I</a:t>
            </a:r>
            <a:r>
              <a:rPr lang="en-US" dirty="0"/>
              <a:t>: include a variety of foods in each meal. </a:t>
            </a:r>
          </a:p>
          <a:p>
            <a:pPr marL="0" indent="0" algn="just">
              <a:buNone/>
            </a:pPr>
            <a:r>
              <a:rPr lang="en-US" b="1" dirty="0">
                <a:solidFill>
                  <a:srgbClr val="FF0000"/>
                </a:solidFill>
              </a:rPr>
              <a:t>E</a:t>
            </a:r>
            <a:r>
              <a:rPr lang="en-US" dirty="0"/>
              <a:t>: Eat more fresh fruits instead of rich desserts. </a:t>
            </a:r>
          </a:p>
          <a:p>
            <a:pPr marL="0" indent="0" algn="just">
              <a:buNone/>
            </a:pPr>
            <a:r>
              <a:rPr lang="en-US" b="1" dirty="0">
                <a:solidFill>
                  <a:srgbClr val="FF0000"/>
                </a:solidFill>
              </a:rPr>
              <a:t>T</a:t>
            </a:r>
            <a:r>
              <a:rPr lang="en-US" dirty="0"/>
              <a:t>: Take some time refer food intake and amount eaten in food guide pyramid. </a:t>
            </a:r>
            <a:endParaRPr lang="en-IN" dirty="0"/>
          </a:p>
        </p:txBody>
      </p:sp>
    </p:spTree>
    <p:extLst>
      <p:ext uri="{BB962C8B-B14F-4D97-AF65-F5344CB8AC3E}">
        <p14:creationId xmlns:p14="http://schemas.microsoft.com/office/powerpoint/2010/main" xmlns="" val="292995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xmlns="" id="{49100AD2-77F1-4BA1-8248-56B00671A9D9}"/>
              </a:ext>
            </a:extLst>
          </p:cNvPr>
          <p:cNvGraphicFramePr>
            <a:graphicFrameLocks noGrp="1"/>
          </p:cNvGraphicFramePr>
          <p:nvPr/>
        </p:nvGraphicFramePr>
        <p:xfrm>
          <a:off x="2198371" y="1314452"/>
          <a:ext cx="8229601" cy="4955007"/>
        </p:xfrm>
        <a:graphic>
          <a:graphicData uri="http://schemas.openxmlformats.org/drawingml/2006/table">
            <a:tbl>
              <a:tblPr firstRow="1" bandRow="1">
                <a:tableStyleId>{21E4AEA4-8DFA-4A89-87EB-49C32662AFE0}</a:tableStyleId>
              </a:tblPr>
              <a:tblGrid>
                <a:gridCol w="3479777">
                  <a:extLst>
                    <a:ext uri="{9D8B030D-6E8A-4147-A177-3AD203B41FA5}">
                      <a16:colId xmlns:a16="http://schemas.microsoft.com/office/drawing/2014/main" xmlns="" val="3855615242"/>
                    </a:ext>
                  </a:extLst>
                </a:gridCol>
                <a:gridCol w="4749824">
                  <a:extLst>
                    <a:ext uri="{9D8B030D-6E8A-4147-A177-3AD203B41FA5}">
                      <a16:colId xmlns:a16="http://schemas.microsoft.com/office/drawing/2014/main" xmlns="" val="2643652497"/>
                    </a:ext>
                  </a:extLst>
                </a:gridCol>
              </a:tblGrid>
              <a:tr h="326072">
                <a:tc>
                  <a:txBody>
                    <a:bodyPr/>
                    <a:lstStyle/>
                    <a:p>
                      <a:r>
                        <a:rPr lang="en-IN" sz="1600" dirty="0">
                          <a:solidFill>
                            <a:schemeClr val="tx1"/>
                          </a:solidFill>
                        </a:rPr>
                        <a:t>FOOD GROUP</a:t>
                      </a:r>
                    </a:p>
                  </a:txBody>
                  <a:tcPr marL="68580" marR="68580" marT="34290" marB="34290"/>
                </a:tc>
                <a:tc>
                  <a:txBody>
                    <a:bodyPr/>
                    <a:lstStyle/>
                    <a:p>
                      <a:r>
                        <a:rPr lang="en-IN" sz="1600" dirty="0">
                          <a:solidFill>
                            <a:schemeClr val="tx1"/>
                          </a:solidFill>
                        </a:rPr>
                        <a:t>MAIN NUTRIENTS</a:t>
                      </a:r>
                    </a:p>
                  </a:txBody>
                  <a:tcPr marL="68580" marR="68580" marT="34290" marB="34290"/>
                </a:tc>
                <a:extLst>
                  <a:ext uri="{0D108BD9-81ED-4DB2-BD59-A6C34878D82A}">
                    <a16:rowId xmlns:a16="http://schemas.microsoft.com/office/drawing/2014/main" xmlns="" val="1608082512"/>
                  </a:ext>
                </a:extLst>
              </a:tr>
              <a:tr h="502327">
                <a:tc>
                  <a:txBody>
                    <a:bodyPr/>
                    <a:lstStyle/>
                    <a:p>
                      <a:pPr marL="0" indent="0">
                        <a:buNone/>
                      </a:pPr>
                      <a:r>
                        <a:rPr lang="en-IN" sz="1400" dirty="0"/>
                        <a:t>1. Cereal grains and products:</a:t>
                      </a:r>
                    </a:p>
                    <a:p>
                      <a:pPr marL="0" indent="0">
                        <a:buNone/>
                      </a:pPr>
                      <a:r>
                        <a:rPr lang="en-IN" sz="1400" dirty="0"/>
                        <a:t>(rice, wheat, ragi, bajra, maize, jowar)</a:t>
                      </a:r>
                    </a:p>
                  </a:txBody>
                  <a:tcPr marL="68580" marR="68580" marT="34290" marB="34290"/>
                </a:tc>
                <a:tc>
                  <a:txBody>
                    <a:bodyPr/>
                    <a:lstStyle/>
                    <a:p>
                      <a:r>
                        <a:rPr lang="en-IN" sz="1400" dirty="0"/>
                        <a:t>Energy, Protein, Invisible fat, Vitamin-B1, Vitamin-B2, Folic acid, Iron, Fibre.</a:t>
                      </a:r>
                    </a:p>
                  </a:txBody>
                  <a:tcPr marL="68580" marR="68580" marT="34290" marB="34290"/>
                </a:tc>
                <a:extLst>
                  <a:ext uri="{0D108BD9-81ED-4DB2-BD59-A6C34878D82A}">
                    <a16:rowId xmlns:a16="http://schemas.microsoft.com/office/drawing/2014/main" xmlns="" val="7977907"/>
                  </a:ext>
                </a:extLst>
              </a:tr>
              <a:tr h="713832">
                <a:tc>
                  <a:txBody>
                    <a:bodyPr/>
                    <a:lstStyle/>
                    <a:p>
                      <a:r>
                        <a:rPr lang="en-IN" sz="1400" dirty="0"/>
                        <a:t>2. Pulses and Legumes:</a:t>
                      </a:r>
                    </a:p>
                    <a:p>
                      <a:r>
                        <a:rPr lang="en-IN" sz="1400" dirty="0"/>
                        <a:t>(Black gram, red gram, lentil, rajma, peas, cowpea, soyabeans)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t>Energy, Protein, Invisible fat, Vitamin-B1, Vitamin-B2, Folic acid, Iron, Fibre, Calcium.</a:t>
                      </a:r>
                    </a:p>
                    <a:p>
                      <a:endParaRPr lang="en-IN" sz="1400" dirty="0"/>
                    </a:p>
                  </a:txBody>
                  <a:tcPr marL="68580" marR="68580" marT="34290" marB="34290"/>
                </a:tc>
                <a:extLst>
                  <a:ext uri="{0D108BD9-81ED-4DB2-BD59-A6C34878D82A}">
                    <a16:rowId xmlns:a16="http://schemas.microsoft.com/office/drawing/2014/main" xmlns="" val="1791267607"/>
                  </a:ext>
                </a:extLst>
              </a:tr>
              <a:tr h="925338">
                <a:tc>
                  <a:txBody>
                    <a:bodyPr/>
                    <a:lstStyle/>
                    <a:p>
                      <a:r>
                        <a:rPr lang="en-IN" sz="1400" dirty="0"/>
                        <a:t>3. Milk and Meat products:</a:t>
                      </a:r>
                    </a:p>
                    <a:p>
                      <a:r>
                        <a:rPr lang="en-IN" sz="1400" dirty="0"/>
                        <a:t>Milk, curd, cheese, skimmed milk, chicken, liver, fish, egg, meat)</a:t>
                      </a:r>
                    </a:p>
                    <a:p>
                      <a:endParaRPr lang="en-IN" sz="1400" dirty="0"/>
                    </a:p>
                  </a:txBody>
                  <a:tcPr marL="68580" marR="68580" marT="34290" marB="34290"/>
                </a:tc>
                <a:tc>
                  <a:txBody>
                    <a:bodyPr/>
                    <a:lstStyle/>
                    <a:p>
                      <a:r>
                        <a:rPr lang="en-IN" sz="1400" dirty="0"/>
                        <a:t>Protein, Fat, Vitamin-B2, Calcium</a:t>
                      </a:r>
                    </a:p>
                  </a:txBody>
                  <a:tcPr marL="68580" marR="68580" marT="34290" marB="34290"/>
                </a:tc>
                <a:extLst>
                  <a:ext uri="{0D108BD9-81ED-4DB2-BD59-A6C34878D82A}">
                    <a16:rowId xmlns:a16="http://schemas.microsoft.com/office/drawing/2014/main" xmlns="" val="1622191489"/>
                  </a:ext>
                </a:extLst>
              </a:tr>
              <a:tr h="1559856">
                <a:tc>
                  <a:txBody>
                    <a:bodyPr/>
                    <a:lstStyle/>
                    <a:p>
                      <a:r>
                        <a:rPr lang="en-IN" sz="1400" dirty="0"/>
                        <a:t>4. Fruits and Vegetables:</a:t>
                      </a:r>
                    </a:p>
                    <a:p>
                      <a:r>
                        <a:rPr lang="en-IN" sz="1400" dirty="0"/>
                        <a:t>Fruits: Mango, Guava, Tomato, Papaya, Orange, watermelon</a:t>
                      </a:r>
                    </a:p>
                    <a:p>
                      <a:r>
                        <a:rPr lang="en-IN" sz="1400" dirty="0"/>
                        <a:t>Vegetables: Spinach, Drumstick leaves, Coriander leaves, Fenugreek leaves.</a:t>
                      </a:r>
                    </a:p>
                    <a:p>
                      <a:r>
                        <a:rPr lang="en-IN" sz="1400" dirty="0"/>
                        <a:t>Other Vegetables: Carrots, Brinjal, Cauliflower, Capsicum, Onion.</a:t>
                      </a:r>
                    </a:p>
                  </a:txBody>
                  <a:tcPr marL="68580" marR="68580" marT="34290" marB="34290"/>
                </a:tc>
                <a:tc>
                  <a:txBody>
                    <a:bodyPr/>
                    <a:lstStyle/>
                    <a:p>
                      <a:r>
                        <a:rPr lang="en-IN" sz="1400" dirty="0"/>
                        <a:t>Carotenoids, Vitamin-C, Fibre, Invisible fat, Vitamin-B2, Folic acid, Iron.</a:t>
                      </a:r>
                    </a:p>
                    <a:p>
                      <a:r>
                        <a:rPr lang="en-IN" sz="1400" dirty="0"/>
                        <a:t>Carotenoids, Vitamin-B2, Folic acid, Calcium, Iron, Fibre.</a:t>
                      </a:r>
                    </a:p>
                    <a:p>
                      <a:endParaRPr lang="en-IN" sz="1400" dirty="0"/>
                    </a:p>
                    <a:p>
                      <a:r>
                        <a:rPr lang="en-IN" sz="1400" dirty="0"/>
                        <a:t>Carotenoids, Folic acid, Calcium, Fibre.</a:t>
                      </a:r>
                    </a:p>
                  </a:txBody>
                  <a:tcPr marL="68580" marR="68580" marT="34290" marB="34290"/>
                </a:tc>
                <a:extLst>
                  <a:ext uri="{0D108BD9-81ED-4DB2-BD59-A6C34878D82A}">
                    <a16:rowId xmlns:a16="http://schemas.microsoft.com/office/drawing/2014/main" xmlns="" val="3487396390"/>
                  </a:ext>
                </a:extLst>
              </a:tr>
              <a:tr h="925338">
                <a:tc>
                  <a:txBody>
                    <a:bodyPr/>
                    <a:lstStyle/>
                    <a:p>
                      <a:r>
                        <a:rPr lang="en-IN" sz="1400" dirty="0"/>
                        <a:t>5. Fats and Sugar:</a:t>
                      </a:r>
                    </a:p>
                    <a:p>
                      <a:r>
                        <a:rPr lang="en-IN" sz="1400" dirty="0"/>
                        <a:t>Fats: Butter, Ghee, Cooking oils like mustard, Groundnut.</a:t>
                      </a:r>
                    </a:p>
                    <a:p>
                      <a:r>
                        <a:rPr lang="en-IN" sz="1400" dirty="0"/>
                        <a:t>Sugar: jaggery and Sugar.</a:t>
                      </a:r>
                    </a:p>
                  </a:txBody>
                  <a:tcPr marL="68580" marR="68580" marT="34290" marB="34290"/>
                </a:tc>
                <a:tc>
                  <a:txBody>
                    <a:bodyPr/>
                    <a:lstStyle/>
                    <a:p>
                      <a:r>
                        <a:rPr lang="en-IN" sz="1400" dirty="0"/>
                        <a:t>Energy, Fat, Essential Fatty acids.</a:t>
                      </a:r>
                    </a:p>
                    <a:p>
                      <a:endParaRPr lang="en-IN" sz="1400" dirty="0"/>
                    </a:p>
                    <a:p>
                      <a:endParaRPr lang="en-IN" sz="1400" dirty="0"/>
                    </a:p>
                    <a:p>
                      <a:r>
                        <a:rPr lang="en-IN" sz="1400" dirty="0"/>
                        <a:t>Energy.</a:t>
                      </a:r>
                    </a:p>
                  </a:txBody>
                  <a:tcPr marL="68580" marR="68580" marT="34290" marB="34290"/>
                </a:tc>
                <a:extLst>
                  <a:ext uri="{0D108BD9-81ED-4DB2-BD59-A6C34878D82A}">
                    <a16:rowId xmlns:a16="http://schemas.microsoft.com/office/drawing/2014/main" xmlns="" val="2322965714"/>
                  </a:ext>
                </a:extLst>
              </a:tr>
            </a:tbl>
          </a:graphicData>
        </a:graphic>
      </p:graphicFrame>
      <p:sp>
        <p:nvSpPr>
          <p:cNvPr id="3" name="Title 1">
            <a:extLst>
              <a:ext uri="{FF2B5EF4-FFF2-40B4-BE49-F238E27FC236}">
                <a16:creationId xmlns:a16="http://schemas.microsoft.com/office/drawing/2014/main" xmlns="" id="{65C69825-4417-4A7A-807C-9CDD2115D850}"/>
              </a:ext>
            </a:extLst>
          </p:cNvPr>
          <p:cNvSpPr txBox="1">
            <a:spLocks/>
          </p:cNvSpPr>
          <p:nvPr/>
        </p:nvSpPr>
        <p:spPr>
          <a:xfrm>
            <a:off x="3222171" y="290287"/>
            <a:ext cx="4862286" cy="767732"/>
          </a:xfrm>
          <a:prstGeom prst="rect">
            <a:avLst/>
          </a:prstGeom>
        </p:spPr>
        <p:txBody>
          <a:bodyPr>
            <a:normAutofit fontScale="97500"/>
          </a:bodyPr>
          <a:lst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a:lstStyle>
          <a:p>
            <a:r>
              <a:rPr lang="en-IN" dirty="0"/>
              <a:t>Five Food Groups System </a:t>
            </a:r>
          </a:p>
        </p:txBody>
      </p:sp>
    </p:spTree>
    <p:extLst>
      <p:ext uri="{BB962C8B-B14F-4D97-AF65-F5344CB8AC3E}">
        <p14:creationId xmlns:p14="http://schemas.microsoft.com/office/powerpoint/2010/main" xmlns="" val="4177271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DFC64-F0A1-46A0-9A5F-8C29A582CA9C}"/>
              </a:ext>
            </a:extLst>
          </p:cNvPr>
          <p:cNvSpPr>
            <a:spLocks noGrp="1"/>
          </p:cNvSpPr>
          <p:nvPr>
            <p:ph type="title"/>
          </p:nvPr>
        </p:nvSpPr>
        <p:spPr>
          <a:xfrm>
            <a:off x="942974" y="201431"/>
            <a:ext cx="9445624" cy="97155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en-IN" sz="3200" b="1" dirty="0"/>
              <a:t>DIETARY GUIDELINES</a:t>
            </a:r>
          </a:p>
        </p:txBody>
      </p:sp>
      <p:sp>
        <p:nvSpPr>
          <p:cNvPr id="3" name="Content Placeholder 2">
            <a:extLst>
              <a:ext uri="{FF2B5EF4-FFF2-40B4-BE49-F238E27FC236}">
                <a16:creationId xmlns:a16="http://schemas.microsoft.com/office/drawing/2014/main" xmlns="" id="{360D35D4-744A-412C-B221-2212535A24CF}"/>
              </a:ext>
            </a:extLst>
          </p:cNvPr>
          <p:cNvSpPr>
            <a:spLocks noGrp="1"/>
          </p:cNvSpPr>
          <p:nvPr>
            <p:ph idx="1"/>
          </p:nvPr>
        </p:nvSpPr>
        <p:spPr>
          <a:xfrm>
            <a:off x="314949" y="1106305"/>
            <a:ext cx="5816028" cy="5438774"/>
          </a:xfrm>
        </p:spPr>
        <p:txBody>
          <a:bodyPr>
            <a:normAutofit fontScale="92500" lnSpcReduction="10000"/>
          </a:bodyPr>
          <a:lstStyle/>
          <a:p>
            <a:pPr algn="just">
              <a:lnSpc>
                <a:spcPct val="150000"/>
              </a:lnSpc>
            </a:pPr>
            <a:r>
              <a:rPr lang="en-US" sz="2400" dirty="0">
                <a:latin typeface="Times New Roman" pitchFamily="18" charset="0"/>
                <a:cs typeface="Times New Roman" pitchFamily="18" charset="0"/>
              </a:rPr>
              <a:t>Start your day with  healthy breakfast</a:t>
            </a:r>
          </a:p>
          <a:p>
            <a:pPr algn="just">
              <a:lnSpc>
                <a:spcPct val="150000"/>
              </a:lnSpc>
            </a:pPr>
            <a:r>
              <a:rPr lang="en-US" sz="2400" dirty="0">
                <a:latin typeface="Times New Roman" pitchFamily="18" charset="0"/>
                <a:cs typeface="Times New Roman" pitchFamily="18" charset="0"/>
              </a:rPr>
              <a:t>If you have fast foods, choose wisely.</a:t>
            </a:r>
          </a:p>
          <a:p>
            <a:pPr algn="just">
              <a:lnSpc>
                <a:spcPct val="150000"/>
              </a:lnSpc>
            </a:pPr>
            <a:r>
              <a:rPr lang="en-US" sz="2400" dirty="0">
                <a:latin typeface="Times New Roman" pitchFamily="18" charset="0"/>
                <a:cs typeface="Times New Roman" pitchFamily="18" charset="0"/>
              </a:rPr>
              <a:t>Keep healthy snacks on hand. </a:t>
            </a:r>
          </a:p>
          <a:p>
            <a:pPr algn="just">
              <a:lnSpc>
                <a:spcPct val="150000"/>
              </a:lnSpc>
            </a:pPr>
            <a:r>
              <a:rPr lang="en-US" sz="2400" dirty="0">
                <a:latin typeface="Times New Roman" pitchFamily="18" charset="0"/>
                <a:cs typeface="Times New Roman" pitchFamily="18" charset="0"/>
              </a:rPr>
              <a:t>Don’t skip dairy products. </a:t>
            </a:r>
          </a:p>
          <a:p>
            <a:pPr algn="just">
              <a:lnSpc>
                <a:spcPct val="150000"/>
              </a:lnSpc>
            </a:pPr>
            <a:r>
              <a:rPr lang="en-US" sz="2400" dirty="0">
                <a:latin typeface="Times New Roman" pitchFamily="18" charset="0"/>
                <a:cs typeface="Times New Roman" pitchFamily="18" charset="0"/>
              </a:rPr>
              <a:t>Limit your sugar intake</a:t>
            </a:r>
          </a:p>
          <a:p>
            <a:pPr algn="just">
              <a:lnSpc>
                <a:spcPct val="150000"/>
              </a:lnSpc>
            </a:pPr>
            <a:r>
              <a:rPr lang="en-US" sz="2400" dirty="0">
                <a:latin typeface="Times New Roman" pitchFamily="18" charset="0"/>
                <a:cs typeface="Times New Roman" pitchFamily="18" charset="0"/>
              </a:rPr>
              <a:t>Have salad in your plate while having lunch and dinner.</a:t>
            </a:r>
          </a:p>
          <a:p>
            <a:pPr algn="just">
              <a:lnSpc>
                <a:spcPct val="150000"/>
              </a:lnSpc>
            </a:pPr>
            <a:r>
              <a:rPr lang="en-US" sz="2400" dirty="0">
                <a:latin typeface="Times New Roman" pitchFamily="18" charset="0"/>
                <a:cs typeface="Times New Roman" pitchFamily="18" charset="0"/>
              </a:rPr>
              <a:t>Drink lot of fluid</a:t>
            </a:r>
          </a:p>
          <a:p>
            <a:pPr algn="just">
              <a:lnSpc>
                <a:spcPct val="150000"/>
              </a:lnSpc>
            </a:pPr>
            <a:r>
              <a:rPr lang="en-US" sz="2400" dirty="0">
                <a:latin typeface="Times New Roman" pitchFamily="18" charset="0"/>
                <a:cs typeface="Times New Roman" pitchFamily="18" charset="0"/>
              </a:rPr>
              <a:t>Practice moderation.</a:t>
            </a:r>
          </a:p>
          <a:p>
            <a:pPr algn="just">
              <a:lnSpc>
                <a:spcPct val="150000"/>
              </a:lnSpc>
            </a:pPr>
            <a:r>
              <a:rPr lang="en-US" sz="2400" dirty="0">
                <a:latin typeface="Times New Roman" pitchFamily="18" charset="0"/>
                <a:cs typeface="Times New Roman" pitchFamily="18" charset="0"/>
              </a:rPr>
              <a:t>Enjoy your meal. </a:t>
            </a:r>
          </a:p>
          <a:p>
            <a:pPr algn="just">
              <a:lnSpc>
                <a:spcPct val="150000"/>
              </a:lnSpc>
            </a:pP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28688" t="30123" r="27664" b="15369"/>
          <a:stretch>
            <a:fillRect/>
          </a:stretch>
        </p:blipFill>
        <p:spPr bwMode="auto">
          <a:xfrm>
            <a:off x="6550928" y="1349115"/>
            <a:ext cx="4609304" cy="4631959"/>
          </a:xfrm>
          <a:prstGeom prst="rect">
            <a:avLst/>
          </a:prstGeom>
          <a:ln>
            <a:noFill/>
          </a:ln>
          <a:effectLst>
            <a:softEdge rad="112500"/>
          </a:effectLst>
        </p:spPr>
      </p:pic>
    </p:spTree>
    <p:extLst>
      <p:ext uri="{BB962C8B-B14F-4D97-AF65-F5344CB8AC3E}">
        <p14:creationId xmlns:p14="http://schemas.microsoft.com/office/powerpoint/2010/main" xmlns="" val="295313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C5AAF87-17A1-4352-872C-2734B57FDA44}"/>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4935"/>
          <a:stretch/>
        </p:blipFill>
        <p:spPr>
          <a:xfrm>
            <a:off x="419443" y="972241"/>
            <a:ext cx="6021007" cy="4398046"/>
          </a:xfrm>
          <a:prstGeom prst="rect">
            <a:avLst/>
          </a:prstGeom>
        </p:spPr>
      </p:pic>
      <p:sp>
        <p:nvSpPr>
          <p:cNvPr id="4" name="Content Placeholder 2">
            <a:extLst>
              <a:ext uri="{FF2B5EF4-FFF2-40B4-BE49-F238E27FC236}">
                <a16:creationId xmlns:a16="http://schemas.microsoft.com/office/drawing/2014/main" xmlns="" id="{8D26C270-CE63-4F2D-9166-F517D8EC6182}"/>
              </a:ext>
            </a:extLst>
          </p:cNvPr>
          <p:cNvSpPr txBox="1">
            <a:spLocks/>
          </p:cNvSpPr>
          <p:nvPr/>
        </p:nvSpPr>
        <p:spPr>
          <a:xfrm>
            <a:off x="6687193" y="1915671"/>
            <a:ext cx="4356100" cy="3752788"/>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just">
              <a:buNone/>
            </a:pPr>
            <a:r>
              <a:rPr lang="en-IN" dirty="0"/>
              <a:t>The food guide pyramid is an educational tool that shows the dietary guidelines in the easily understood graphic format. It was originally prepared by the Human Nutrition Information Service and published in 1992 by the U.S. Department of Agriculture.</a:t>
            </a:r>
          </a:p>
        </p:txBody>
      </p:sp>
    </p:spTree>
    <p:extLst>
      <p:ext uri="{BB962C8B-B14F-4D97-AF65-F5344CB8AC3E}">
        <p14:creationId xmlns:p14="http://schemas.microsoft.com/office/powerpoint/2010/main" xmlns="" val="148448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xmlns="" id="{5235A8DE-BC98-4312-8D3F-7275EC26F7B3}"/>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7500" r="14167"/>
          <a:stretch/>
        </p:blipFill>
        <p:spPr>
          <a:xfrm>
            <a:off x="783220" y="1786491"/>
            <a:ext cx="4042780" cy="3874806"/>
          </a:xfrm>
          <a:prstGeom prst="rect">
            <a:avLst/>
          </a:prstGeom>
        </p:spPr>
      </p:pic>
      <p:sp>
        <p:nvSpPr>
          <p:cNvPr id="3" name="Rectangle 4">
            <a:extLst>
              <a:ext uri="{FF2B5EF4-FFF2-40B4-BE49-F238E27FC236}">
                <a16:creationId xmlns:a16="http://schemas.microsoft.com/office/drawing/2014/main" xmlns="" id="{046F1706-595F-465F-97BF-A61F894CEFE9}"/>
              </a:ext>
            </a:extLst>
          </p:cNvPr>
          <p:cNvSpPr>
            <a:spLocks noChangeArrowheads="1"/>
          </p:cNvSpPr>
          <p:nvPr/>
        </p:nvSpPr>
        <p:spPr bwMode="auto">
          <a:xfrm>
            <a:off x="5638800" y="1401580"/>
            <a:ext cx="51308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defTabSz="914400" eaLnBrk="0" fontAlgn="base" hangingPunct="0">
              <a:spcBef>
                <a:spcPct val="0"/>
              </a:spcBef>
              <a:spcAft>
                <a:spcPct val="0"/>
              </a:spcAft>
              <a:buFont typeface="Arial" panose="020B0604020202020204" pitchFamily="34" charset="0"/>
              <a:buChar char="•"/>
            </a:pPr>
            <a:r>
              <a:rPr lang="en-US" altLang="en-US" sz="1600" dirty="0"/>
              <a:t>Consumption of proportions of food groups indicated in the plate helps prevent macronutrient &amp; micronutrient malnutrition (Hidden Hunger) </a:t>
            </a:r>
          </a:p>
          <a:p>
            <a:pPr marL="285750" indent="-285750" algn="just" defTabSz="914400" eaLnBrk="0" fontAlgn="base" hangingPunct="0">
              <a:spcBef>
                <a:spcPct val="0"/>
              </a:spcBef>
              <a:spcAft>
                <a:spcPct val="0"/>
              </a:spcAft>
              <a:buFont typeface="Arial" panose="020B0604020202020204" pitchFamily="34" charset="0"/>
              <a:buChar char="•"/>
            </a:pPr>
            <a:r>
              <a:rPr lang="en-US" altLang="en-US" sz="1600" dirty="0"/>
              <a:t>The proportion indicated in the plate ensures adequate intake of all micronutrients (vitamins &amp; minerals), bioactive compounds, functional foods, antioxidants etc. </a:t>
            </a:r>
          </a:p>
          <a:p>
            <a:pPr marL="285750" indent="-285750" algn="just" defTabSz="914400" eaLnBrk="0" fontAlgn="base" hangingPunct="0">
              <a:spcBef>
                <a:spcPct val="0"/>
              </a:spcBef>
              <a:spcAft>
                <a:spcPct val="0"/>
              </a:spcAft>
              <a:buFont typeface="Arial" panose="020B0604020202020204" pitchFamily="34" charset="0"/>
              <a:buChar char="•"/>
            </a:pPr>
            <a:r>
              <a:rPr lang="en-US" altLang="en-US" sz="1600" dirty="0"/>
              <a:t> No vitamin or mineral (micronutrients) supplements will provide the adequacy of all nutrients that can be met from this model plate </a:t>
            </a:r>
          </a:p>
          <a:p>
            <a:pPr marL="285750" indent="-285750" algn="just" defTabSz="914400" eaLnBrk="0" fontAlgn="base" hangingPunct="0">
              <a:spcBef>
                <a:spcPct val="0"/>
              </a:spcBef>
              <a:spcAft>
                <a:spcPct val="0"/>
              </a:spcAft>
              <a:buFont typeface="Arial" panose="020B0604020202020204" pitchFamily="34" charset="0"/>
              <a:buChar char="•"/>
            </a:pPr>
            <a:r>
              <a:rPr lang="en-US" altLang="en-US" sz="1600" dirty="0"/>
              <a:t>Routine consumption of certain nutrients as supplements will interfere with absorption of other nutrients.</a:t>
            </a:r>
          </a:p>
          <a:p>
            <a:pPr marL="285750" indent="-285750" algn="just" defTabSz="914400" eaLnBrk="0" fontAlgn="base" hangingPunct="0">
              <a:spcBef>
                <a:spcPct val="0"/>
              </a:spcBef>
              <a:spcAft>
                <a:spcPct val="0"/>
              </a:spcAft>
              <a:buFont typeface="Arial" panose="020B0604020202020204" pitchFamily="34" charset="0"/>
              <a:buChar char="•"/>
            </a:pPr>
            <a:r>
              <a:rPr lang="en-US" altLang="en-US" sz="1600" dirty="0"/>
              <a:t> Micronutrients from food are better absorbed and more bioavailable than vitamin and mineral supplements/tablets/capsules/fortification </a:t>
            </a:r>
          </a:p>
          <a:p>
            <a:pPr marL="285750" indent="-285750" algn="just" defTabSz="914400" eaLnBrk="0" fontAlgn="base" hangingPunct="0">
              <a:spcBef>
                <a:spcPct val="0"/>
              </a:spcBef>
              <a:spcAft>
                <a:spcPct val="0"/>
              </a:spcAft>
              <a:buFont typeface="Arial" panose="020B0604020202020204" pitchFamily="34" charset="0"/>
              <a:buChar char="•"/>
            </a:pPr>
            <a:r>
              <a:rPr lang="en-US" altLang="en-US" sz="1600" dirty="0"/>
              <a:t>A complete diet as indicated in the model plate provides many unknown substances/nutrients that cannot be met from supplements or fortified foods </a:t>
            </a:r>
          </a:p>
        </p:txBody>
      </p:sp>
      <p:sp>
        <p:nvSpPr>
          <p:cNvPr id="4" name="Title 1">
            <a:extLst>
              <a:ext uri="{FF2B5EF4-FFF2-40B4-BE49-F238E27FC236}">
                <a16:creationId xmlns:a16="http://schemas.microsoft.com/office/drawing/2014/main" xmlns="" id="{032C1EE7-2335-48C7-8AF7-F1404F5F3CDF}"/>
              </a:ext>
            </a:extLst>
          </p:cNvPr>
          <p:cNvSpPr txBox="1">
            <a:spLocks/>
          </p:cNvSpPr>
          <p:nvPr/>
        </p:nvSpPr>
        <p:spPr>
          <a:xfrm>
            <a:off x="4082776" y="404713"/>
            <a:ext cx="3112048" cy="469476"/>
          </a:xfrm>
          <a:prstGeom prst="rect">
            <a:avLst/>
          </a:prstGeom>
        </p:spPr>
        <p:txBody>
          <a:bodyPr>
            <a:normAutofit fontScale="97500" lnSpcReduction="10000"/>
          </a:bodyPr>
          <a:lst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a:lstStyle>
          <a:p>
            <a:r>
              <a:rPr lang="en-IN" dirty="0">
                <a:latin typeface="+mn-lt"/>
              </a:rPr>
              <a:t>My plate </a:t>
            </a:r>
          </a:p>
        </p:txBody>
      </p:sp>
    </p:spTree>
    <p:extLst>
      <p:ext uri="{BB962C8B-B14F-4D97-AF65-F5344CB8AC3E}">
        <p14:creationId xmlns:p14="http://schemas.microsoft.com/office/powerpoint/2010/main" xmlns="" val="365353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_IMG_1609740016382-removebg-preview.png"/>
          <p:cNvPicPr>
            <a:picLocks noChangeAspect="1"/>
          </p:cNvPicPr>
          <p:nvPr/>
        </p:nvPicPr>
        <p:blipFill>
          <a:blip r:embed="rId2"/>
          <a:srcRect l="10989" t="23636" r="11400"/>
          <a:stretch>
            <a:fillRect/>
          </a:stretch>
        </p:blipFill>
        <p:spPr>
          <a:xfrm>
            <a:off x="2653261" y="711783"/>
            <a:ext cx="6115986" cy="5746884"/>
          </a:xfrm>
          <a:prstGeom prst="rect">
            <a:avLst/>
          </a:prstGeom>
        </p:spPr>
      </p:pic>
      <p:sp>
        <p:nvSpPr>
          <p:cNvPr id="7" name="Title 1">
            <a:extLst>
              <a:ext uri="{FF2B5EF4-FFF2-40B4-BE49-F238E27FC236}">
                <a16:creationId xmlns:a16="http://schemas.microsoft.com/office/drawing/2014/main" xmlns="" id="{5DADFC64-F0A1-46A0-9A5F-8C29A582CA9C}"/>
              </a:ext>
            </a:extLst>
          </p:cNvPr>
          <p:cNvSpPr>
            <a:spLocks noGrp="1"/>
          </p:cNvSpPr>
          <p:nvPr>
            <p:ph type="title"/>
          </p:nvPr>
        </p:nvSpPr>
        <p:spPr>
          <a:xfrm>
            <a:off x="1002935" y="0"/>
            <a:ext cx="9445624" cy="97155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en-IN" sz="4000" b="1" dirty="0"/>
              <a:t>CALORIES IN VEGETABLES</a:t>
            </a:r>
          </a:p>
        </p:txBody>
      </p:sp>
      <p:sp>
        <p:nvSpPr>
          <p:cNvPr id="8" name="Rectangle 7"/>
          <p:cNvSpPr/>
          <p:nvPr/>
        </p:nvSpPr>
        <p:spPr>
          <a:xfrm>
            <a:off x="2653259" y="2215355"/>
            <a:ext cx="2023672" cy="461665"/>
          </a:xfrm>
          <a:prstGeom prst="rect">
            <a:avLst/>
          </a:prstGeom>
        </p:spPr>
        <p:txBody>
          <a:bodyPr wrap="square">
            <a:spAutoFit/>
          </a:bodyPr>
          <a:lstStyle/>
          <a:p>
            <a:pPr lvl="0" algn="ctr"/>
            <a:r>
              <a:rPr lang="en-US" sz="2400" b="1" dirty="0">
                <a:solidFill>
                  <a:schemeClr val="tx2">
                    <a:lumMod val="75000"/>
                  </a:schemeClr>
                </a:solidFill>
                <a:latin typeface="Times New Roman" pitchFamily="18" charset="0"/>
                <a:cs typeface="Times New Roman" pitchFamily="18" charset="0"/>
              </a:rPr>
              <a:t>THIS</a:t>
            </a:r>
            <a:endParaRPr lang="en-US" b="1" dirty="0">
              <a:solidFill>
                <a:schemeClr val="tx2">
                  <a:lumMod val="75000"/>
                </a:schemeClr>
              </a:solidFill>
              <a:latin typeface="Times New Roman" pitchFamily="18" charset="0"/>
              <a:cs typeface="Times New Roman" pitchFamily="18" charset="0"/>
            </a:endParaRPr>
          </a:p>
        </p:txBody>
      </p:sp>
      <p:sp>
        <p:nvSpPr>
          <p:cNvPr id="9" name="Rectangle 8"/>
          <p:cNvSpPr/>
          <p:nvPr/>
        </p:nvSpPr>
        <p:spPr>
          <a:xfrm>
            <a:off x="4724400" y="2247834"/>
            <a:ext cx="2023672" cy="461665"/>
          </a:xfrm>
          <a:prstGeom prst="rect">
            <a:avLst/>
          </a:prstGeom>
        </p:spPr>
        <p:txBody>
          <a:bodyPr wrap="square">
            <a:spAutoFit/>
          </a:bodyPr>
          <a:lstStyle/>
          <a:p>
            <a:pPr lvl="0" algn="ctr"/>
            <a:r>
              <a:rPr lang="en-US" sz="2400" b="1" dirty="0">
                <a:solidFill>
                  <a:schemeClr val="tx2">
                    <a:lumMod val="75000"/>
                  </a:schemeClr>
                </a:solidFill>
                <a:latin typeface="Times New Roman" pitchFamily="18" charset="0"/>
                <a:cs typeface="Times New Roman" pitchFamily="18" charset="0"/>
              </a:rPr>
              <a:t>SHOULD</a:t>
            </a:r>
            <a:endParaRPr lang="en-US" b="1" dirty="0">
              <a:solidFill>
                <a:schemeClr val="tx2">
                  <a:lumMod val="75000"/>
                </a:schemeClr>
              </a:solidFill>
              <a:latin typeface="Times New Roman" pitchFamily="18" charset="0"/>
              <a:cs typeface="Times New Roman" pitchFamily="18" charset="0"/>
            </a:endParaRPr>
          </a:p>
        </p:txBody>
      </p:sp>
      <p:sp>
        <p:nvSpPr>
          <p:cNvPr id="10" name="Rectangle 9"/>
          <p:cNvSpPr/>
          <p:nvPr/>
        </p:nvSpPr>
        <p:spPr>
          <a:xfrm>
            <a:off x="6930453" y="2265323"/>
            <a:ext cx="2023672" cy="461665"/>
          </a:xfrm>
          <a:prstGeom prst="rect">
            <a:avLst/>
          </a:prstGeom>
        </p:spPr>
        <p:txBody>
          <a:bodyPr wrap="square">
            <a:spAutoFit/>
          </a:bodyPr>
          <a:lstStyle/>
          <a:p>
            <a:pPr lvl="0" algn="ctr"/>
            <a:r>
              <a:rPr lang="en-US" sz="2400" b="1" dirty="0">
                <a:solidFill>
                  <a:schemeClr val="tx2">
                    <a:lumMod val="75000"/>
                  </a:schemeClr>
                </a:solidFill>
                <a:latin typeface="Times New Roman" pitchFamily="18" charset="0"/>
                <a:cs typeface="Times New Roman" pitchFamily="18" charset="0"/>
              </a:rPr>
              <a:t>REALLY</a:t>
            </a:r>
            <a:endParaRPr lang="en-US" b="1" dirty="0">
              <a:solidFill>
                <a:schemeClr val="tx2">
                  <a:lumMod val="75000"/>
                </a:schemeClr>
              </a:solidFill>
              <a:latin typeface="Times New Roman" pitchFamily="18" charset="0"/>
              <a:cs typeface="Times New Roman" pitchFamily="18" charset="0"/>
            </a:endParaRPr>
          </a:p>
        </p:txBody>
      </p:sp>
      <p:sp>
        <p:nvSpPr>
          <p:cNvPr id="11" name="Rectangle 10"/>
          <p:cNvSpPr/>
          <p:nvPr/>
        </p:nvSpPr>
        <p:spPr>
          <a:xfrm>
            <a:off x="6793042" y="4061644"/>
            <a:ext cx="2023672" cy="461665"/>
          </a:xfrm>
          <a:prstGeom prst="rect">
            <a:avLst/>
          </a:prstGeom>
        </p:spPr>
        <p:txBody>
          <a:bodyPr wrap="square">
            <a:spAutoFit/>
          </a:bodyPr>
          <a:lstStyle/>
          <a:p>
            <a:pPr lvl="0" algn="ctr"/>
            <a:r>
              <a:rPr lang="en-US" sz="2400" b="1" dirty="0">
                <a:solidFill>
                  <a:schemeClr val="tx2">
                    <a:lumMod val="75000"/>
                  </a:schemeClr>
                </a:solidFill>
                <a:latin typeface="Times New Roman" pitchFamily="18" charset="0"/>
                <a:cs typeface="Times New Roman" pitchFamily="18" charset="0"/>
              </a:rPr>
              <a:t>LEAST</a:t>
            </a:r>
            <a:endParaRPr lang="en-US" b="1" dirty="0">
              <a:solidFill>
                <a:schemeClr val="tx2">
                  <a:lumMod val="75000"/>
                </a:schemeClr>
              </a:solidFill>
              <a:latin typeface="Times New Roman" pitchFamily="18" charset="0"/>
              <a:cs typeface="Times New Roman" pitchFamily="18" charset="0"/>
            </a:endParaRPr>
          </a:p>
        </p:txBody>
      </p:sp>
      <p:sp>
        <p:nvSpPr>
          <p:cNvPr id="12" name="Rectangle 11"/>
          <p:cNvSpPr/>
          <p:nvPr/>
        </p:nvSpPr>
        <p:spPr>
          <a:xfrm>
            <a:off x="2838138" y="6087814"/>
            <a:ext cx="2023672" cy="461665"/>
          </a:xfrm>
          <a:prstGeom prst="rect">
            <a:avLst/>
          </a:prstGeom>
        </p:spPr>
        <p:txBody>
          <a:bodyPr wrap="square">
            <a:spAutoFit/>
          </a:bodyPr>
          <a:lstStyle/>
          <a:p>
            <a:pPr lvl="0" algn="ctr"/>
            <a:r>
              <a:rPr lang="en-US" sz="2400" b="1" dirty="0">
                <a:solidFill>
                  <a:schemeClr val="tx2">
                    <a:lumMod val="75000"/>
                  </a:schemeClr>
                </a:solidFill>
                <a:latin typeface="Times New Roman" pitchFamily="18" charset="0"/>
                <a:cs typeface="Times New Roman" pitchFamily="18" charset="0"/>
              </a:rPr>
              <a:t>OF</a:t>
            </a:r>
            <a:endParaRPr lang="en-US" b="1" dirty="0">
              <a:solidFill>
                <a:schemeClr val="tx2">
                  <a:lumMod val="75000"/>
                </a:schemeClr>
              </a:solidFill>
              <a:latin typeface="Times New Roman" pitchFamily="18" charset="0"/>
              <a:cs typeface="Times New Roman" pitchFamily="18" charset="0"/>
            </a:endParaRPr>
          </a:p>
        </p:txBody>
      </p:sp>
      <p:sp>
        <p:nvSpPr>
          <p:cNvPr id="13" name="Rectangle 12"/>
          <p:cNvSpPr/>
          <p:nvPr/>
        </p:nvSpPr>
        <p:spPr>
          <a:xfrm>
            <a:off x="4864308" y="6090313"/>
            <a:ext cx="2023672" cy="461665"/>
          </a:xfrm>
          <a:prstGeom prst="rect">
            <a:avLst/>
          </a:prstGeom>
        </p:spPr>
        <p:txBody>
          <a:bodyPr wrap="square">
            <a:spAutoFit/>
          </a:bodyPr>
          <a:lstStyle/>
          <a:p>
            <a:pPr lvl="0" algn="ctr"/>
            <a:r>
              <a:rPr lang="en-US" sz="2400" b="1" dirty="0">
                <a:solidFill>
                  <a:schemeClr val="tx2">
                    <a:lumMod val="75000"/>
                  </a:schemeClr>
                </a:solidFill>
                <a:latin typeface="Times New Roman" pitchFamily="18" charset="0"/>
                <a:cs typeface="Times New Roman" pitchFamily="18" charset="0"/>
              </a:rPr>
              <a:t>YOUR</a:t>
            </a:r>
            <a:endParaRPr lang="en-US" b="1" dirty="0">
              <a:solidFill>
                <a:schemeClr val="tx2">
                  <a:lumMod val="75000"/>
                </a:schemeClr>
              </a:solidFill>
              <a:latin typeface="Times New Roman" pitchFamily="18" charset="0"/>
              <a:cs typeface="Times New Roman" pitchFamily="18" charset="0"/>
            </a:endParaRPr>
          </a:p>
        </p:txBody>
      </p:sp>
      <p:sp>
        <p:nvSpPr>
          <p:cNvPr id="14" name="Rectangle 13"/>
          <p:cNvSpPr/>
          <p:nvPr/>
        </p:nvSpPr>
        <p:spPr>
          <a:xfrm>
            <a:off x="6815528" y="6062830"/>
            <a:ext cx="2023672" cy="461665"/>
          </a:xfrm>
          <a:prstGeom prst="rect">
            <a:avLst/>
          </a:prstGeom>
        </p:spPr>
        <p:txBody>
          <a:bodyPr wrap="square">
            <a:spAutoFit/>
          </a:bodyPr>
          <a:lstStyle/>
          <a:p>
            <a:pPr lvl="0" algn="ctr"/>
            <a:r>
              <a:rPr lang="en-US" sz="2400" b="1" dirty="0">
                <a:solidFill>
                  <a:schemeClr val="tx2">
                    <a:lumMod val="75000"/>
                  </a:schemeClr>
                </a:solidFill>
                <a:latin typeface="Times New Roman" pitchFamily="18" charset="0"/>
                <a:cs typeface="Times New Roman" pitchFamily="18" charset="0"/>
              </a:rPr>
              <a:t>CONCERNS</a:t>
            </a:r>
            <a:endParaRPr lang="en-US" b="1" dirty="0">
              <a:solidFill>
                <a:schemeClr val="tx2">
                  <a:lumMod val="75000"/>
                </a:schemeClr>
              </a:solidFill>
              <a:latin typeface="Times New Roman" pitchFamily="18" charset="0"/>
              <a:cs typeface="Times New Roman" pitchFamily="18" charset="0"/>
            </a:endParaRPr>
          </a:p>
        </p:txBody>
      </p:sp>
      <p:sp>
        <p:nvSpPr>
          <p:cNvPr id="15" name="Rectangle 14"/>
          <p:cNvSpPr/>
          <p:nvPr/>
        </p:nvSpPr>
        <p:spPr>
          <a:xfrm>
            <a:off x="4769370" y="4151584"/>
            <a:ext cx="2023672" cy="461665"/>
          </a:xfrm>
          <a:prstGeom prst="rect">
            <a:avLst/>
          </a:prstGeom>
        </p:spPr>
        <p:txBody>
          <a:bodyPr wrap="square">
            <a:spAutoFit/>
          </a:bodyPr>
          <a:lstStyle/>
          <a:p>
            <a:pPr lvl="0" algn="ctr"/>
            <a:r>
              <a:rPr lang="en-US" sz="2400" b="1" dirty="0">
                <a:solidFill>
                  <a:schemeClr val="tx2">
                    <a:lumMod val="75000"/>
                  </a:schemeClr>
                </a:solidFill>
                <a:latin typeface="Times New Roman" pitchFamily="18" charset="0"/>
                <a:cs typeface="Times New Roman" pitchFamily="18" charset="0"/>
              </a:rPr>
              <a:t>THE</a:t>
            </a:r>
            <a:endParaRPr lang="en-US" b="1" dirty="0">
              <a:solidFill>
                <a:schemeClr val="tx2">
                  <a:lumMod val="75000"/>
                </a:schemeClr>
              </a:solidFill>
              <a:latin typeface="Times New Roman" pitchFamily="18" charset="0"/>
              <a:cs typeface="Times New Roman" pitchFamily="18" charset="0"/>
            </a:endParaRPr>
          </a:p>
        </p:txBody>
      </p:sp>
      <p:sp>
        <p:nvSpPr>
          <p:cNvPr id="16" name="Rectangle 15"/>
          <p:cNvSpPr/>
          <p:nvPr/>
        </p:nvSpPr>
        <p:spPr>
          <a:xfrm>
            <a:off x="2763187" y="4124102"/>
            <a:ext cx="2023672" cy="461665"/>
          </a:xfrm>
          <a:prstGeom prst="rect">
            <a:avLst/>
          </a:prstGeom>
        </p:spPr>
        <p:txBody>
          <a:bodyPr wrap="square">
            <a:spAutoFit/>
          </a:bodyPr>
          <a:lstStyle/>
          <a:p>
            <a:pPr lvl="0" algn="ctr"/>
            <a:r>
              <a:rPr lang="en-US" sz="2400" b="1" dirty="0">
                <a:solidFill>
                  <a:schemeClr val="tx2">
                    <a:lumMod val="75000"/>
                  </a:schemeClr>
                </a:solidFill>
                <a:latin typeface="Times New Roman" pitchFamily="18" charset="0"/>
                <a:cs typeface="Times New Roman" pitchFamily="18" charset="0"/>
              </a:rPr>
              <a:t>BE</a:t>
            </a:r>
            <a:endParaRPr lang="en-US" b="1" dirty="0">
              <a:solidFill>
                <a:schemeClr val="tx2">
                  <a:lumMod val="75000"/>
                </a:schemeClr>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B_IMG_1609740053249-removebg-preview.png"/>
          <p:cNvPicPr>
            <a:picLocks noChangeAspect="1"/>
          </p:cNvPicPr>
          <p:nvPr/>
        </p:nvPicPr>
        <p:blipFill>
          <a:blip r:embed="rId2"/>
          <a:stretch>
            <a:fillRect/>
          </a:stretch>
        </p:blipFill>
        <p:spPr>
          <a:xfrm>
            <a:off x="2606234" y="289964"/>
            <a:ext cx="6687670" cy="6335687"/>
          </a:xfrm>
          <a:prstGeom prst="rect">
            <a:avLst/>
          </a:prstGeom>
        </p:spPr>
      </p:pic>
      <p:sp>
        <p:nvSpPr>
          <p:cNvPr id="3" name="TextBox 2"/>
          <p:cNvSpPr txBox="1"/>
          <p:nvPr/>
        </p:nvSpPr>
        <p:spPr>
          <a:xfrm>
            <a:off x="5216575" y="1274163"/>
            <a:ext cx="1199213" cy="461665"/>
          </a:xfrm>
          <a:prstGeom prst="rect">
            <a:avLst/>
          </a:prstGeom>
          <a:noFill/>
        </p:spPr>
        <p:txBody>
          <a:bodyPr wrap="square" rtlCol="0">
            <a:spAutoFit/>
          </a:bodyPr>
          <a:lstStyle/>
          <a:p>
            <a:r>
              <a:rPr lang="en-US" sz="2400" b="1" dirty="0">
                <a:solidFill>
                  <a:srgbClr val="C00000"/>
                </a:solidFill>
                <a:latin typeface="+mj-lt"/>
              </a:rPr>
              <a:t>You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20210104-113503_Facebook.jpg"/>
          <p:cNvPicPr>
            <a:picLocks noChangeAspect="1"/>
          </p:cNvPicPr>
          <p:nvPr/>
        </p:nvPicPr>
        <p:blipFill>
          <a:blip r:embed="rId2" cstate="print"/>
          <a:srcRect t="32787" r="1265" b="30273"/>
          <a:stretch>
            <a:fillRect/>
          </a:stretch>
        </p:blipFill>
        <p:spPr>
          <a:xfrm>
            <a:off x="295748" y="359763"/>
            <a:ext cx="4056741" cy="3087975"/>
          </a:xfrm>
          <a:prstGeom prst="rect">
            <a:avLst/>
          </a:prstGeom>
          <a:ln>
            <a:noFill/>
          </a:ln>
          <a:effectLst>
            <a:outerShdw blurRad="292100" dist="139700" dir="2700000" algn="tl" rotWithShape="0">
              <a:srgbClr val="333333">
                <a:alpha val="65000"/>
              </a:srgbClr>
            </a:outerShdw>
          </a:effectLst>
        </p:spPr>
      </p:pic>
      <p:pic>
        <p:nvPicPr>
          <p:cNvPr id="3" name="Picture 2" descr="Screenshot_20210104-113513_Facebook.jpg"/>
          <p:cNvPicPr>
            <a:picLocks noChangeAspect="1"/>
          </p:cNvPicPr>
          <p:nvPr/>
        </p:nvPicPr>
        <p:blipFill>
          <a:blip r:embed="rId3" cstate="print"/>
          <a:srcRect t="34973" r="779" b="30929"/>
          <a:stretch>
            <a:fillRect/>
          </a:stretch>
        </p:blipFill>
        <p:spPr>
          <a:xfrm>
            <a:off x="7030387" y="329783"/>
            <a:ext cx="4002374" cy="3056582"/>
          </a:xfrm>
          <a:prstGeom prst="rect">
            <a:avLst/>
          </a:prstGeom>
          <a:ln>
            <a:noFill/>
          </a:ln>
          <a:effectLst>
            <a:outerShdw blurRad="292100" dist="139700" dir="2700000" algn="tl" rotWithShape="0">
              <a:srgbClr val="333333">
                <a:alpha val="65000"/>
              </a:srgbClr>
            </a:outerShdw>
          </a:effectLst>
        </p:spPr>
      </p:pic>
      <p:pic>
        <p:nvPicPr>
          <p:cNvPr id="4" name="Picture 3" descr="Screenshot_20210104-113527_Facebook.jpg"/>
          <p:cNvPicPr>
            <a:picLocks noChangeAspect="1"/>
          </p:cNvPicPr>
          <p:nvPr/>
        </p:nvPicPr>
        <p:blipFill>
          <a:blip r:embed="rId4" cstate="print"/>
          <a:srcRect t="35191" r="1751" b="33552"/>
          <a:stretch>
            <a:fillRect/>
          </a:stretch>
        </p:blipFill>
        <p:spPr>
          <a:xfrm>
            <a:off x="310733" y="3612627"/>
            <a:ext cx="4113444" cy="3057996"/>
          </a:xfrm>
          <a:prstGeom prst="rect">
            <a:avLst/>
          </a:prstGeom>
          <a:ln>
            <a:noFill/>
          </a:ln>
          <a:effectLst>
            <a:outerShdw blurRad="292100" dist="139700" dir="2700000" algn="tl" rotWithShape="0">
              <a:srgbClr val="333333">
                <a:alpha val="65000"/>
              </a:srgbClr>
            </a:outerShdw>
          </a:effectLst>
        </p:spPr>
      </p:pic>
      <p:pic>
        <p:nvPicPr>
          <p:cNvPr id="6" name="Picture 5" descr="Screenshot_20210104-113546_Facebook.jpg"/>
          <p:cNvPicPr>
            <a:picLocks noChangeAspect="1"/>
          </p:cNvPicPr>
          <p:nvPr/>
        </p:nvPicPr>
        <p:blipFill>
          <a:blip r:embed="rId5" cstate="print"/>
          <a:srcRect t="31913" b="30054"/>
          <a:stretch>
            <a:fillRect/>
          </a:stretch>
        </p:blipFill>
        <p:spPr>
          <a:xfrm>
            <a:off x="7060368" y="3670355"/>
            <a:ext cx="3927422" cy="3187645"/>
          </a:xfrm>
          <a:prstGeom prst="rect">
            <a:avLst/>
          </a:prstGeom>
          <a:ln>
            <a:noFill/>
          </a:ln>
          <a:effectLst>
            <a:outerShdw blurRad="292100" dist="139700" dir="2700000" algn="tl" rotWithShape="0">
              <a:srgbClr val="333333">
                <a:alpha val="65000"/>
              </a:srgbClr>
            </a:outerShdw>
          </a:effectLst>
        </p:spPr>
      </p:pic>
      <p:pic>
        <p:nvPicPr>
          <p:cNvPr id="7" name="Picture 6" descr="clipart-exercise-exercise-man-17-removebg-preview.png"/>
          <p:cNvPicPr>
            <a:picLocks noChangeAspect="1"/>
          </p:cNvPicPr>
          <p:nvPr/>
        </p:nvPicPr>
        <p:blipFill>
          <a:blip r:embed="rId6"/>
          <a:srcRect l="22739" r="24998"/>
          <a:stretch>
            <a:fillRect/>
          </a:stretch>
        </p:blipFill>
        <p:spPr>
          <a:xfrm>
            <a:off x="4497048" y="2698231"/>
            <a:ext cx="2438139" cy="3028012"/>
          </a:xfrm>
          <a:prstGeom prst="rect">
            <a:avLst/>
          </a:prstGeom>
        </p:spPr>
      </p:pic>
      <p:sp>
        <p:nvSpPr>
          <p:cNvPr id="8" name="Title 1"/>
          <p:cNvSpPr txBox="1">
            <a:spLocks/>
          </p:cNvSpPr>
          <p:nvPr/>
        </p:nvSpPr>
        <p:spPr>
          <a:xfrm>
            <a:off x="4452079" y="604421"/>
            <a:ext cx="2683240" cy="9245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600" spc="-100" dirty="0">
                <a:solidFill>
                  <a:schemeClr val="tx2"/>
                </a:solidFill>
                <a:latin typeface="+mj-lt"/>
                <a:ea typeface="+mj-ea"/>
                <a:cs typeface="+mj-cs"/>
              </a:rPr>
              <a:t>How much to burn?</a:t>
            </a:r>
            <a:endParaRPr kumimoji="0" lang="en-US" sz="4600" b="0" i="0" u="none" strike="noStrike" kern="1200" cap="none" spc="-10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4697"/>
            <a:ext cx="101600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dirty="0"/>
              <a:t>ADOLESCENCE</a:t>
            </a:r>
          </a:p>
        </p:txBody>
      </p:sp>
      <p:sp>
        <p:nvSpPr>
          <p:cNvPr id="3" name="Content Placeholder 2"/>
          <p:cNvSpPr>
            <a:spLocks noGrp="1"/>
          </p:cNvSpPr>
          <p:nvPr>
            <p:ph idx="1"/>
          </p:nvPr>
        </p:nvSpPr>
        <p:spPr>
          <a:xfrm>
            <a:off x="564629" y="2079885"/>
            <a:ext cx="10160000" cy="1727617"/>
          </a:xfrm>
          <a:solidFill>
            <a:srgbClr val="51A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buNone/>
            </a:pPr>
            <a:r>
              <a:rPr lang="en-US" sz="2400" dirty="0"/>
              <a:t>Adolescence is a nutritionally vulnerable time when rapid physical growth increases nutrient demands. </a:t>
            </a:r>
          </a:p>
          <a:p>
            <a:pPr algn="ctr">
              <a:buNone/>
            </a:pPr>
            <a:r>
              <a:rPr lang="en-US" sz="2400" dirty="0"/>
              <a:t>Dietary behaviours established in adolescence may contribute to nutrition-related problems that have consequences for long-term health.</a:t>
            </a:r>
          </a:p>
        </p:txBody>
      </p:sp>
      <p:sp>
        <p:nvSpPr>
          <p:cNvPr id="5" name="Rectangle 4"/>
          <p:cNvSpPr/>
          <p:nvPr/>
        </p:nvSpPr>
        <p:spPr>
          <a:xfrm>
            <a:off x="764498" y="1116370"/>
            <a:ext cx="9923489" cy="400110"/>
          </a:xfrm>
          <a:prstGeom prst="rect">
            <a:avLst/>
          </a:prstGeom>
        </p:spPr>
        <p:txBody>
          <a:bodyPr wrap="square">
            <a:spAutoFit/>
          </a:bodyPr>
          <a:lstStyle/>
          <a:p>
            <a:pPr algn="ctr"/>
            <a:r>
              <a:rPr lang="en-US" sz="2000" b="1" dirty="0">
                <a:solidFill>
                  <a:schemeClr val="tx2">
                    <a:lumMod val="75000"/>
                  </a:schemeClr>
                </a:solidFill>
                <a:latin typeface="Baskerville Old Face" pitchFamily="18" charset="0"/>
              </a:rPr>
              <a:t>A transitional stage from childhood to adulthood  </a:t>
            </a:r>
          </a:p>
        </p:txBody>
      </p:sp>
      <p:pic>
        <p:nvPicPr>
          <p:cNvPr id="6" name="Picture 5" descr="depositphotos_98581932-stock-illustration-generations-woman-people-generations-at-removebg-preview.png"/>
          <p:cNvPicPr>
            <a:picLocks noChangeAspect="1"/>
          </p:cNvPicPr>
          <p:nvPr/>
        </p:nvPicPr>
        <p:blipFill>
          <a:blip r:embed="rId2"/>
          <a:srcRect t="17029" b="30092"/>
          <a:stretch>
            <a:fillRect/>
          </a:stretch>
        </p:blipFill>
        <p:spPr>
          <a:xfrm>
            <a:off x="2965242" y="4190498"/>
            <a:ext cx="5099466" cy="2696530"/>
          </a:xfrm>
          <a:prstGeom prst="rect">
            <a:avLst/>
          </a:prstGeom>
        </p:spPr>
      </p:pic>
      <p:sp>
        <p:nvSpPr>
          <p:cNvPr id="7" name="Down Arrow 6"/>
          <p:cNvSpPr/>
          <p:nvPr/>
        </p:nvSpPr>
        <p:spPr>
          <a:xfrm>
            <a:off x="4452078" y="4017363"/>
            <a:ext cx="374754" cy="47968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9841237">
            <a:off x="4139782" y="4334655"/>
            <a:ext cx="374754" cy="47968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429474">
            <a:off x="4801848" y="4307172"/>
            <a:ext cx="374754" cy="47968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594" y="268515"/>
            <a:ext cx="6768011" cy="1143000"/>
          </a:xfrm>
        </p:spPr>
        <p:txBody>
          <a:bodyPr/>
          <a:lstStyle/>
          <a:p>
            <a:pPr algn="ctr"/>
            <a:r>
              <a:rPr lang="en-US" dirty="0"/>
              <a:t>BREAKFAST</a:t>
            </a:r>
          </a:p>
        </p:txBody>
      </p:sp>
      <p:sp>
        <p:nvSpPr>
          <p:cNvPr id="3" name="Content Placeholder 2"/>
          <p:cNvSpPr>
            <a:spLocks noGrp="1"/>
          </p:cNvSpPr>
          <p:nvPr>
            <p:ph idx="1"/>
          </p:nvPr>
        </p:nvSpPr>
        <p:spPr>
          <a:solidFill>
            <a:srgbClr val="FDEEC3"/>
          </a:solidFill>
        </p:spPr>
        <p:txBody>
          <a:bodyPr>
            <a:normAutofit/>
          </a:bodyPr>
          <a:lstStyle/>
          <a:p>
            <a:pPr algn="just"/>
            <a:r>
              <a:rPr lang="en-US" dirty="0"/>
              <a:t>Kick-start your metabolism by including Carbohydrate and protein in breakfast.</a:t>
            </a:r>
          </a:p>
          <a:p>
            <a:pPr algn="just"/>
            <a:r>
              <a:rPr lang="en-US" dirty="0"/>
              <a:t>Whatever you do, don't skip breakfast as this sets your blood sugar off on a roller-coaster that means you'll end up choosing the wrong foods later in the day. </a:t>
            </a:r>
          </a:p>
          <a:p>
            <a:pPr algn="just"/>
            <a:r>
              <a:rPr lang="en-US" dirty="0"/>
              <a:t>Remember breakfast makes an important contribution towards your daily intake and it plays a key role in maintaining a healthy weight.</a:t>
            </a: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4800"/>
            <a:ext cx="9144000" cy="523220"/>
          </a:xfrm>
          <a:prstGeom prst="rect">
            <a:avLst/>
          </a:prstGeom>
          <a:solidFill>
            <a:srgbClr val="FDEEC3"/>
          </a:solidFill>
        </p:spPr>
        <p:txBody>
          <a:bodyPr wrap="square" rtlCol="0">
            <a:spAutoFit/>
          </a:bodyPr>
          <a:lstStyle/>
          <a:p>
            <a:pPr algn="ctr"/>
            <a:r>
              <a:rPr lang="en-US" sz="2800" dirty="0"/>
              <a:t>HEALTHY BREAKFAST</a:t>
            </a:r>
          </a:p>
        </p:txBody>
      </p:sp>
      <p:pic>
        <p:nvPicPr>
          <p:cNvPr id="3" name="Picture 2" descr="poha.jpg"/>
          <p:cNvPicPr>
            <a:picLocks noChangeAspect="1"/>
          </p:cNvPicPr>
          <p:nvPr/>
        </p:nvPicPr>
        <p:blipFill>
          <a:blip r:embed="rId2"/>
          <a:stretch>
            <a:fillRect/>
          </a:stretch>
        </p:blipFill>
        <p:spPr>
          <a:xfrm>
            <a:off x="2514600" y="1066800"/>
            <a:ext cx="2362200" cy="1771650"/>
          </a:xfrm>
          <a:prstGeom prst="rect">
            <a:avLst/>
          </a:prstGeom>
          <a:ln>
            <a:noFill/>
          </a:ln>
          <a:effectLst>
            <a:outerShdw blurRad="292100" dist="139700" dir="2700000" algn="tl" rotWithShape="0">
              <a:srgbClr val="333333">
                <a:alpha val="65000"/>
              </a:srgbClr>
            </a:outerShdw>
          </a:effectLst>
        </p:spPr>
      </p:pic>
      <p:pic>
        <p:nvPicPr>
          <p:cNvPr id="4" name="Picture 3" descr="upma.jpg"/>
          <p:cNvPicPr>
            <a:picLocks noChangeAspect="1"/>
          </p:cNvPicPr>
          <p:nvPr/>
        </p:nvPicPr>
        <p:blipFill>
          <a:blip r:embed="rId3"/>
          <a:srcRect l="14000" t="14667" r="24000" b="18667"/>
          <a:stretch>
            <a:fillRect/>
          </a:stretch>
        </p:blipFill>
        <p:spPr>
          <a:xfrm>
            <a:off x="5105400" y="1066801"/>
            <a:ext cx="2209800" cy="1782097"/>
          </a:xfrm>
          <a:prstGeom prst="rect">
            <a:avLst/>
          </a:prstGeom>
          <a:ln>
            <a:noFill/>
          </a:ln>
          <a:effectLst>
            <a:outerShdw blurRad="292100" dist="139700" dir="2700000" algn="tl" rotWithShape="0">
              <a:srgbClr val="333333">
                <a:alpha val="65000"/>
              </a:srgbClr>
            </a:outerShdw>
          </a:effectLst>
        </p:spPr>
      </p:pic>
      <p:pic>
        <p:nvPicPr>
          <p:cNvPr id="5" name="Picture 4" descr="stuffed.jpg"/>
          <p:cNvPicPr>
            <a:picLocks noChangeAspect="1"/>
          </p:cNvPicPr>
          <p:nvPr/>
        </p:nvPicPr>
        <p:blipFill>
          <a:blip r:embed="rId4" cstate="print"/>
          <a:srcRect l="25186" b="8886"/>
          <a:stretch>
            <a:fillRect/>
          </a:stretch>
        </p:blipFill>
        <p:spPr>
          <a:xfrm>
            <a:off x="7848600" y="1066800"/>
            <a:ext cx="2286000" cy="1856612"/>
          </a:xfrm>
          <a:prstGeom prst="rect">
            <a:avLst/>
          </a:prstGeom>
          <a:ln>
            <a:noFill/>
          </a:ln>
          <a:effectLst>
            <a:outerShdw blurRad="292100" dist="139700" dir="2700000" algn="tl" rotWithShape="0">
              <a:srgbClr val="333333">
                <a:alpha val="65000"/>
              </a:srgbClr>
            </a:outerShdw>
          </a:effectLst>
        </p:spPr>
      </p:pic>
      <p:pic>
        <p:nvPicPr>
          <p:cNvPr id="6" name="Picture 5" descr="omlete.jpg"/>
          <p:cNvPicPr>
            <a:picLocks noChangeAspect="1"/>
          </p:cNvPicPr>
          <p:nvPr/>
        </p:nvPicPr>
        <p:blipFill>
          <a:blip r:embed="rId5"/>
          <a:stretch>
            <a:fillRect/>
          </a:stretch>
        </p:blipFill>
        <p:spPr>
          <a:xfrm>
            <a:off x="2590801" y="3886200"/>
            <a:ext cx="3438525" cy="2033536"/>
          </a:xfrm>
          <a:prstGeom prst="rect">
            <a:avLst/>
          </a:prstGeom>
          <a:ln>
            <a:noFill/>
          </a:ln>
          <a:effectLst>
            <a:outerShdw blurRad="292100" dist="139700" dir="2700000" algn="tl" rotWithShape="0">
              <a:srgbClr val="333333">
                <a:alpha val="65000"/>
              </a:srgbClr>
            </a:outerShdw>
          </a:effectLst>
        </p:spPr>
      </p:pic>
      <p:pic>
        <p:nvPicPr>
          <p:cNvPr id="7" name="Picture 6" descr="Curd-and-Milk.jpg"/>
          <p:cNvPicPr>
            <a:picLocks noChangeAspect="1"/>
          </p:cNvPicPr>
          <p:nvPr/>
        </p:nvPicPr>
        <p:blipFill>
          <a:blip r:embed="rId6"/>
          <a:stretch>
            <a:fillRect/>
          </a:stretch>
        </p:blipFill>
        <p:spPr>
          <a:xfrm>
            <a:off x="6172201" y="3886200"/>
            <a:ext cx="4185081" cy="20955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124200" y="3048000"/>
            <a:ext cx="1050224" cy="369332"/>
          </a:xfrm>
          <a:prstGeom prst="rect">
            <a:avLst/>
          </a:prstGeom>
          <a:noFill/>
        </p:spPr>
        <p:txBody>
          <a:bodyPr wrap="none" rtlCol="0">
            <a:spAutoFit/>
          </a:bodyPr>
          <a:lstStyle/>
          <a:p>
            <a:r>
              <a:rPr lang="en-US" dirty="0" err="1"/>
              <a:t>Veg</a:t>
            </a:r>
            <a:r>
              <a:rPr lang="en-US" dirty="0"/>
              <a:t> </a:t>
            </a:r>
            <a:r>
              <a:rPr lang="en-US" dirty="0" err="1"/>
              <a:t>Poha</a:t>
            </a:r>
            <a:endParaRPr lang="en-US" dirty="0"/>
          </a:p>
        </p:txBody>
      </p:sp>
      <p:sp>
        <p:nvSpPr>
          <p:cNvPr id="9" name="TextBox 8"/>
          <p:cNvSpPr txBox="1"/>
          <p:nvPr/>
        </p:nvSpPr>
        <p:spPr>
          <a:xfrm>
            <a:off x="5867401" y="3048000"/>
            <a:ext cx="1146211" cy="369332"/>
          </a:xfrm>
          <a:prstGeom prst="rect">
            <a:avLst/>
          </a:prstGeom>
          <a:noFill/>
        </p:spPr>
        <p:txBody>
          <a:bodyPr wrap="none" rtlCol="0">
            <a:spAutoFit/>
          </a:bodyPr>
          <a:lstStyle/>
          <a:p>
            <a:r>
              <a:rPr lang="en-US" dirty="0" err="1"/>
              <a:t>Veg</a:t>
            </a:r>
            <a:r>
              <a:rPr lang="en-US" dirty="0"/>
              <a:t> </a:t>
            </a:r>
            <a:r>
              <a:rPr lang="en-US" dirty="0" err="1"/>
              <a:t>Upma</a:t>
            </a:r>
            <a:endParaRPr lang="en-US" dirty="0"/>
          </a:p>
        </p:txBody>
      </p:sp>
      <p:sp>
        <p:nvSpPr>
          <p:cNvPr id="10" name="TextBox 9"/>
          <p:cNvSpPr txBox="1"/>
          <p:nvPr/>
        </p:nvSpPr>
        <p:spPr>
          <a:xfrm>
            <a:off x="8458200" y="3048000"/>
            <a:ext cx="1629998" cy="369332"/>
          </a:xfrm>
          <a:prstGeom prst="rect">
            <a:avLst/>
          </a:prstGeom>
          <a:noFill/>
        </p:spPr>
        <p:txBody>
          <a:bodyPr wrap="none" rtlCol="0">
            <a:spAutoFit/>
          </a:bodyPr>
          <a:lstStyle/>
          <a:p>
            <a:r>
              <a:rPr lang="en-US" dirty="0"/>
              <a:t>Stuffed </a:t>
            </a:r>
            <a:r>
              <a:rPr lang="en-US" dirty="0" err="1"/>
              <a:t>Paratha</a:t>
            </a:r>
            <a:endParaRPr lang="en-US" dirty="0"/>
          </a:p>
        </p:txBody>
      </p:sp>
      <p:sp>
        <p:nvSpPr>
          <p:cNvPr id="11" name="TextBox 10"/>
          <p:cNvSpPr txBox="1"/>
          <p:nvPr/>
        </p:nvSpPr>
        <p:spPr>
          <a:xfrm>
            <a:off x="3733801" y="5943600"/>
            <a:ext cx="1090363" cy="369332"/>
          </a:xfrm>
          <a:prstGeom prst="rect">
            <a:avLst/>
          </a:prstGeom>
          <a:noFill/>
        </p:spPr>
        <p:txBody>
          <a:bodyPr wrap="none" rtlCol="0">
            <a:spAutoFit/>
          </a:bodyPr>
          <a:lstStyle/>
          <a:p>
            <a:r>
              <a:rPr lang="en-US" dirty="0" err="1"/>
              <a:t>Omelette</a:t>
            </a:r>
            <a:endParaRPr lang="en-US" dirty="0"/>
          </a:p>
        </p:txBody>
      </p:sp>
      <p:sp>
        <p:nvSpPr>
          <p:cNvPr id="12" name="TextBox 11"/>
          <p:cNvSpPr txBox="1"/>
          <p:nvPr/>
        </p:nvSpPr>
        <p:spPr>
          <a:xfrm>
            <a:off x="7086601" y="6019800"/>
            <a:ext cx="2955553" cy="369332"/>
          </a:xfrm>
          <a:prstGeom prst="rect">
            <a:avLst/>
          </a:prstGeom>
          <a:noFill/>
        </p:spPr>
        <p:txBody>
          <a:bodyPr wrap="none" rtlCol="0">
            <a:spAutoFit/>
          </a:bodyPr>
          <a:lstStyle/>
          <a:p>
            <a:r>
              <a:rPr lang="en-US" dirty="0"/>
              <a:t>Add curd /milk with breakfast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8" y="260124"/>
            <a:ext cx="10160000" cy="1143000"/>
          </a:xfrm>
        </p:spPr>
        <p:txBody>
          <a:bodyPr/>
          <a:lstStyle/>
          <a:p>
            <a:pPr algn="ctr"/>
            <a:r>
              <a:rPr lang="en-US" dirty="0"/>
              <a:t>MID MORNING SNACKS</a:t>
            </a:r>
          </a:p>
        </p:txBody>
      </p:sp>
      <p:sp>
        <p:nvSpPr>
          <p:cNvPr id="3" name="Content Placeholder 2"/>
          <p:cNvSpPr>
            <a:spLocks noGrp="1"/>
          </p:cNvSpPr>
          <p:nvPr>
            <p:ph idx="1"/>
          </p:nvPr>
        </p:nvSpPr>
        <p:spPr>
          <a:xfrm>
            <a:off x="1865086" y="2271485"/>
            <a:ext cx="7498080" cy="2315029"/>
          </a:xfrm>
          <a:solidFill>
            <a:srgbClr val="FDEEC3"/>
          </a:solidFill>
        </p:spPr>
        <p:txBody>
          <a:bodyPr>
            <a:normAutofit/>
          </a:bodyPr>
          <a:lstStyle/>
          <a:p>
            <a:pPr algn="just">
              <a:buNone/>
            </a:pPr>
            <a:r>
              <a:rPr lang="en-US" sz="3600" dirty="0"/>
              <a:t>  Make every snack count with nourishing options that supply both the 'pick me up' you need while topping up your five-a-day.</a:t>
            </a:r>
          </a:p>
          <a:p>
            <a:pPr algn="just"/>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4800"/>
            <a:ext cx="9144000" cy="523220"/>
          </a:xfrm>
          <a:prstGeom prst="rect">
            <a:avLst/>
          </a:prstGeom>
          <a:solidFill>
            <a:srgbClr val="FDEEC3"/>
          </a:solidFill>
        </p:spPr>
        <p:txBody>
          <a:bodyPr wrap="square" rtlCol="0">
            <a:spAutoFit/>
          </a:bodyPr>
          <a:lstStyle/>
          <a:p>
            <a:pPr algn="ctr"/>
            <a:r>
              <a:rPr lang="en-US" sz="2800" dirty="0"/>
              <a:t>MID MORNING MUNCHIES</a:t>
            </a:r>
          </a:p>
        </p:txBody>
      </p:sp>
      <p:pic>
        <p:nvPicPr>
          <p:cNvPr id="3" name="Picture 2" descr="fruits.jpg"/>
          <p:cNvPicPr>
            <a:picLocks noChangeAspect="1"/>
          </p:cNvPicPr>
          <p:nvPr/>
        </p:nvPicPr>
        <p:blipFill>
          <a:blip r:embed="rId2"/>
          <a:stretch>
            <a:fillRect/>
          </a:stretch>
        </p:blipFill>
        <p:spPr>
          <a:xfrm>
            <a:off x="4085772" y="1021228"/>
            <a:ext cx="3070560" cy="1833563"/>
          </a:xfrm>
          <a:prstGeom prst="rect">
            <a:avLst/>
          </a:prstGeom>
        </p:spPr>
      </p:pic>
      <p:pic>
        <p:nvPicPr>
          <p:cNvPr id="4" name="Picture 3" descr="morning-snacks-lunch_facebook.png"/>
          <p:cNvPicPr>
            <a:picLocks noChangeAspect="1"/>
          </p:cNvPicPr>
          <p:nvPr/>
        </p:nvPicPr>
        <p:blipFill>
          <a:blip r:embed="rId3"/>
          <a:srcRect l="38333" t="-2964" r="13333" b="9601"/>
          <a:stretch>
            <a:fillRect/>
          </a:stretch>
        </p:blipFill>
        <p:spPr>
          <a:xfrm>
            <a:off x="4304442" y="3924300"/>
            <a:ext cx="2057400" cy="2234762"/>
          </a:xfrm>
          <a:prstGeom prst="rect">
            <a:avLst/>
          </a:prstGeom>
        </p:spPr>
      </p:pic>
      <p:pic>
        <p:nvPicPr>
          <p:cNvPr id="6" name="Picture 5" descr="coconut-apricot-puffed-rice-bars-018.jpg"/>
          <p:cNvPicPr>
            <a:picLocks noChangeAspect="1"/>
          </p:cNvPicPr>
          <p:nvPr/>
        </p:nvPicPr>
        <p:blipFill>
          <a:blip r:embed="rId4" cstate="print"/>
          <a:srcRect l="27633" t="32222" b="11111"/>
          <a:stretch>
            <a:fillRect/>
          </a:stretch>
        </p:blipFill>
        <p:spPr>
          <a:xfrm>
            <a:off x="667657" y="3924300"/>
            <a:ext cx="2057400" cy="2133600"/>
          </a:xfrm>
          <a:prstGeom prst="rect">
            <a:avLst/>
          </a:prstGeom>
        </p:spPr>
      </p:pic>
      <p:pic>
        <p:nvPicPr>
          <p:cNvPr id="10" name="Picture 9" descr="DSC_0414_Main2.jpg"/>
          <p:cNvPicPr>
            <a:picLocks noChangeAspect="1"/>
          </p:cNvPicPr>
          <p:nvPr/>
        </p:nvPicPr>
        <p:blipFill>
          <a:blip r:embed="rId5" cstate="print"/>
          <a:stretch>
            <a:fillRect/>
          </a:stretch>
        </p:blipFill>
        <p:spPr>
          <a:xfrm>
            <a:off x="7743371" y="3949262"/>
            <a:ext cx="2362200" cy="2209800"/>
          </a:xfrm>
          <a:prstGeom prst="rect">
            <a:avLst/>
          </a:prstGeom>
        </p:spPr>
      </p:pic>
      <p:sp>
        <p:nvSpPr>
          <p:cNvPr id="14" name="TextBox 13"/>
          <p:cNvSpPr txBox="1"/>
          <p:nvPr/>
        </p:nvSpPr>
        <p:spPr>
          <a:xfrm>
            <a:off x="4517010" y="3116918"/>
            <a:ext cx="2208084" cy="400110"/>
          </a:xfrm>
          <a:prstGeom prst="rect">
            <a:avLst/>
          </a:prstGeom>
          <a:noFill/>
          <a:ln w="28575">
            <a:solidFill>
              <a:schemeClr val="accent1"/>
            </a:solidFill>
          </a:ln>
        </p:spPr>
        <p:txBody>
          <a:bodyPr vert="horz" wrap="square" rtlCol="0">
            <a:spAutoFit/>
          </a:bodyPr>
          <a:lstStyle/>
          <a:p>
            <a:pPr algn="ctr"/>
            <a:r>
              <a:rPr lang="en-US" sz="2000" dirty="0"/>
              <a:t>ANY ONE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LUNCH</a:t>
            </a:r>
          </a:p>
        </p:txBody>
      </p:sp>
      <p:sp>
        <p:nvSpPr>
          <p:cNvPr id="3" name="Content Placeholder 2"/>
          <p:cNvSpPr>
            <a:spLocks noGrp="1"/>
          </p:cNvSpPr>
          <p:nvPr>
            <p:ph idx="1"/>
          </p:nvPr>
        </p:nvSpPr>
        <p:spPr>
          <a:solidFill>
            <a:srgbClr val="FDEEC3"/>
          </a:solidFill>
        </p:spPr>
        <p:txBody>
          <a:bodyPr>
            <a:normAutofit/>
          </a:bodyPr>
          <a:lstStyle/>
          <a:p>
            <a:pPr algn="just"/>
            <a:r>
              <a:rPr lang="en-US" sz="2800" dirty="0"/>
              <a:t>Make lunch a mix of lean protein and starchy </a:t>
            </a:r>
            <a:r>
              <a:rPr lang="en-US" sz="2800" dirty="0" err="1"/>
              <a:t>carbs</a:t>
            </a:r>
            <a:r>
              <a:rPr lang="en-US" sz="2800" dirty="0"/>
              <a:t>. </a:t>
            </a:r>
          </a:p>
          <a:p>
            <a:pPr algn="just"/>
            <a:r>
              <a:rPr lang="en-US" sz="2800" dirty="0" err="1"/>
              <a:t>Carb</a:t>
            </a:r>
            <a:r>
              <a:rPr lang="en-US" sz="2800" dirty="0"/>
              <a:t>-rich foods supply energy and without them you're more likely to suffer that classic mid-afternoon slump. </a:t>
            </a:r>
          </a:p>
          <a:p>
            <a:pPr algn="just"/>
            <a:r>
              <a:rPr lang="en-US" sz="2800" dirty="0"/>
              <a:t>Fill your half plate with </a:t>
            </a:r>
            <a:r>
              <a:rPr lang="en-US" sz="2800" dirty="0" err="1"/>
              <a:t>colourful</a:t>
            </a:r>
            <a:r>
              <a:rPr lang="en-US" sz="2800" dirty="0"/>
              <a:t> variety of vegetable salad.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4800"/>
            <a:ext cx="9144000" cy="523220"/>
          </a:xfrm>
          <a:prstGeom prst="rect">
            <a:avLst/>
          </a:prstGeom>
          <a:solidFill>
            <a:srgbClr val="FDEEC3"/>
          </a:solidFill>
        </p:spPr>
        <p:txBody>
          <a:bodyPr wrap="square" rtlCol="0">
            <a:spAutoFit/>
          </a:bodyPr>
          <a:lstStyle/>
          <a:p>
            <a:pPr algn="ctr"/>
            <a:r>
              <a:rPr lang="en-US" sz="2800" dirty="0"/>
              <a:t>MY PLATE PACKED LUNCH </a:t>
            </a:r>
          </a:p>
        </p:txBody>
      </p:sp>
      <p:pic>
        <p:nvPicPr>
          <p:cNvPr id="5" name="Picture 4" descr="mixed-vegetable-sabzi-recipe-home-style-simple-curry.1024x1024-1.jpg"/>
          <p:cNvPicPr>
            <a:picLocks noChangeAspect="1"/>
          </p:cNvPicPr>
          <p:nvPr/>
        </p:nvPicPr>
        <p:blipFill>
          <a:blip r:embed="rId2"/>
          <a:srcRect t="46667" r="15179" b="11111"/>
          <a:stretch>
            <a:fillRect/>
          </a:stretch>
        </p:blipFill>
        <p:spPr>
          <a:xfrm>
            <a:off x="2590801" y="990601"/>
            <a:ext cx="1828800" cy="1358516"/>
          </a:xfrm>
          <a:prstGeom prst="rect">
            <a:avLst/>
          </a:prstGeom>
          <a:ln>
            <a:noFill/>
          </a:ln>
          <a:effectLst>
            <a:outerShdw blurRad="292100" dist="139700" dir="2700000" algn="tl" rotWithShape="0">
              <a:srgbClr val="333333">
                <a:alpha val="65000"/>
              </a:srgbClr>
            </a:outerShdw>
          </a:effectLst>
        </p:spPr>
      </p:pic>
      <p:pic>
        <p:nvPicPr>
          <p:cNvPr id="6" name="Picture 5" descr="how-to-make-curd.jpg"/>
          <p:cNvPicPr>
            <a:picLocks noChangeAspect="1"/>
          </p:cNvPicPr>
          <p:nvPr/>
        </p:nvPicPr>
        <p:blipFill>
          <a:blip r:embed="rId3"/>
          <a:srcRect l="17059" t="2941" r="8824" b="9216"/>
          <a:stretch>
            <a:fillRect/>
          </a:stretch>
        </p:blipFill>
        <p:spPr>
          <a:xfrm>
            <a:off x="6400800" y="4572000"/>
            <a:ext cx="1371600" cy="1219200"/>
          </a:xfrm>
          <a:prstGeom prst="rect">
            <a:avLst/>
          </a:prstGeom>
          <a:ln>
            <a:noFill/>
          </a:ln>
          <a:effectLst>
            <a:outerShdw blurRad="292100" dist="139700" dir="2700000" algn="tl" rotWithShape="0">
              <a:srgbClr val="333333">
                <a:alpha val="65000"/>
              </a:srgbClr>
            </a:outerShdw>
          </a:effectLst>
        </p:spPr>
      </p:pic>
      <p:pic>
        <p:nvPicPr>
          <p:cNvPr id="7" name="Picture 6" descr="roti.jpg"/>
          <p:cNvPicPr>
            <a:picLocks noChangeAspect="1"/>
          </p:cNvPicPr>
          <p:nvPr/>
        </p:nvPicPr>
        <p:blipFill>
          <a:blip r:embed="rId4"/>
          <a:srcRect t="14159" r="15044"/>
          <a:stretch>
            <a:fillRect/>
          </a:stretch>
        </p:blipFill>
        <p:spPr>
          <a:xfrm>
            <a:off x="2590800" y="2819400"/>
            <a:ext cx="1687530" cy="1390650"/>
          </a:xfrm>
          <a:prstGeom prst="rect">
            <a:avLst/>
          </a:prstGeom>
          <a:ln>
            <a:noFill/>
          </a:ln>
          <a:effectLst>
            <a:outerShdw blurRad="292100" dist="139700" dir="2700000" algn="tl" rotWithShape="0">
              <a:srgbClr val="333333">
                <a:alpha val="65000"/>
              </a:srgbClr>
            </a:outerShdw>
          </a:effectLst>
        </p:spPr>
      </p:pic>
      <p:pic>
        <p:nvPicPr>
          <p:cNvPr id="8" name="Picture 7" descr="ri.jpg"/>
          <p:cNvPicPr>
            <a:picLocks noChangeAspect="1"/>
          </p:cNvPicPr>
          <p:nvPr/>
        </p:nvPicPr>
        <p:blipFill>
          <a:blip r:embed="rId5" cstate="print"/>
          <a:srcRect r="14167" b="940"/>
          <a:stretch>
            <a:fillRect/>
          </a:stretch>
        </p:blipFill>
        <p:spPr>
          <a:xfrm>
            <a:off x="4876800" y="2819401"/>
            <a:ext cx="1752600" cy="129822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514600" y="5934670"/>
            <a:ext cx="7315200" cy="923330"/>
          </a:xfrm>
          <a:prstGeom prst="rect">
            <a:avLst/>
          </a:prstGeom>
          <a:noFill/>
        </p:spPr>
        <p:txBody>
          <a:bodyPr wrap="square" rtlCol="0">
            <a:spAutoFit/>
          </a:bodyPr>
          <a:lstStyle/>
          <a:p>
            <a:pPr algn="ctr">
              <a:buFont typeface="Arial" pitchFamily="34" charset="0"/>
              <a:buChar char="•"/>
            </a:pPr>
            <a:r>
              <a:rPr lang="en-US" dirty="0" err="1"/>
              <a:t>Roti</a:t>
            </a:r>
            <a:r>
              <a:rPr lang="en-US" dirty="0"/>
              <a:t> </a:t>
            </a:r>
            <a:r>
              <a:rPr lang="en-US" dirty="0" err="1"/>
              <a:t>Sabji</a:t>
            </a:r>
            <a:r>
              <a:rPr lang="en-US" dirty="0"/>
              <a:t>/ Rice </a:t>
            </a:r>
            <a:r>
              <a:rPr lang="en-US" dirty="0" err="1"/>
              <a:t>Sabji</a:t>
            </a:r>
            <a:r>
              <a:rPr lang="en-US" dirty="0"/>
              <a:t> / </a:t>
            </a:r>
            <a:r>
              <a:rPr lang="en-US" dirty="0" err="1"/>
              <a:t>Dal</a:t>
            </a:r>
            <a:r>
              <a:rPr lang="en-US" dirty="0"/>
              <a:t> Rice</a:t>
            </a:r>
          </a:p>
          <a:p>
            <a:pPr algn="ctr">
              <a:buFont typeface="Arial" pitchFamily="34" charset="0"/>
              <a:buChar char="•"/>
            </a:pPr>
            <a:r>
              <a:rPr lang="en-US" dirty="0"/>
              <a:t>Salad</a:t>
            </a:r>
          </a:p>
          <a:p>
            <a:pPr algn="ctr">
              <a:buFont typeface="Arial" pitchFamily="34" charset="0"/>
              <a:buChar char="•"/>
            </a:pPr>
            <a:r>
              <a:rPr lang="en-US" dirty="0"/>
              <a:t>With curd/buttermilk</a:t>
            </a:r>
          </a:p>
        </p:txBody>
      </p:sp>
      <p:pic>
        <p:nvPicPr>
          <p:cNvPr id="10" name="Picture 9" descr="salad.jpg"/>
          <p:cNvPicPr>
            <a:picLocks noChangeAspect="1"/>
          </p:cNvPicPr>
          <p:nvPr/>
        </p:nvPicPr>
        <p:blipFill>
          <a:blip r:embed="rId6" cstate="print"/>
          <a:stretch>
            <a:fillRect/>
          </a:stretch>
        </p:blipFill>
        <p:spPr>
          <a:xfrm>
            <a:off x="3886200" y="4648200"/>
            <a:ext cx="1600200" cy="1066800"/>
          </a:xfrm>
          <a:prstGeom prst="rect">
            <a:avLst/>
          </a:prstGeom>
          <a:ln>
            <a:noFill/>
          </a:ln>
          <a:effectLst>
            <a:outerShdw blurRad="292100" dist="139700" dir="2700000" algn="tl" rotWithShape="0">
              <a:srgbClr val="333333">
                <a:alpha val="65000"/>
              </a:srgbClr>
            </a:outerShdw>
          </a:effectLst>
        </p:spPr>
      </p:pic>
      <p:pic>
        <p:nvPicPr>
          <p:cNvPr id="11" name="Picture 10" descr="dal.jpg"/>
          <p:cNvPicPr>
            <a:picLocks noChangeAspect="1"/>
          </p:cNvPicPr>
          <p:nvPr/>
        </p:nvPicPr>
        <p:blipFill>
          <a:blip r:embed="rId7" cstate="print"/>
          <a:srcRect l="10833" r="10000" b="11482"/>
          <a:stretch>
            <a:fillRect/>
          </a:stretch>
        </p:blipFill>
        <p:spPr>
          <a:xfrm>
            <a:off x="4876801" y="1066800"/>
            <a:ext cx="1842830" cy="1295400"/>
          </a:xfrm>
          <a:prstGeom prst="rect">
            <a:avLst/>
          </a:prstGeom>
        </p:spPr>
      </p:pic>
      <p:pic>
        <p:nvPicPr>
          <p:cNvPr id="12" name="Picture 11" descr="ri.jpg"/>
          <p:cNvPicPr>
            <a:picLocks noChangeAspect="1"/>
          </p:cNvPicPr>
          <p:nvPr/>
        </p:nvPicPr>
        <p:blipFill>
          <a:blip r:embed="rId8" cstate="print"/>
          <a:srcRect r="14167" b="940"/>
          <a:stretch>
            <a:fillRect/>
          </a:stretch>
        </p:blipFill>
        <p:spPr>
          <a:xfrm>
            <a:off x="7239000" y="2819401"/>
            <a:ext cx="1676400" cy="1241779"/>
          </a:xfrm>
          <a:prstGeom prst="rect">
            <a:avLst/>
          </a:prstGeom>
          <a:ln>
            <a:noFill/>
          </a:ln>
          <a:effectLst>
            <a:outerShdw blurRad="292100" dist="139700" dir="2700000" algn="tl" rotWithShape="0">
              <a:srgbClr val="333333">
                <a:alpha val="65000"/>
              </a:srgbClr>
            </a:outerShdw>
          </a:effectLst>
        </p:spPr>
      </p:pic>
      <p:pic>
        <p:nvPicPr>
          <p:cNvPr id="13" name="Picture 12" descr="mixed-vegetable-sabzi-recipe-home-style-simple-curry.1024x1024-1.jpg"/>
          <p:cNvPicPr>
            <a:picLocks noChangeAspect="1"/>
          </p:cNvPicPr>
          <p:nvPr/>
        </p:nvPicPr>
        <p:blipFill>
          <a:blip r:embed="rId2"/>
          <a:srcRect t="46667" r="15179" b="11111"/>
          <a:stretch>
            <a:fillRect/>
          </a:stretch>
        </p:blipFill>
        <p:spPr>
          <a:xfrm>
            <a:off x="7239001" y="1066801"/>
            <a:ext cx="1752600" cy="1301911"/>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3095625" y="1976439"/>
            <a:ext cx="685800" cy="769441"/>
          </a:xfrm>
          <a:prstGeom prst="rect">
            <a:avLst/>
          </a:prstGeom>
          <a:noFill/>
        </p:spPr>
        <p:txBody>
          <a:bodyPr wrap="square" rtlCol="0">
            <a:spAutoFit/>
          </a:bodyPr>
          <a:lstStyle/>
          <a:p>
            <a:r>
              <a:rPr lang="en-US" sz="6600" baseline="-25000" dirty="0">
                <a:solidFill>
                  <a:srgbClr val="C00000"/>
                </a:solidFill>
              </a:rPr>
              <a:t>+</a:t>
            </a:r>
            <a:endParaRPr lang="en-US" baseline="-25000" dirty="0">
              <a:solidFill>
                <a:srgbClr val="C00000"/>
              </a:solidFill>
            </a:endParaRPr>
          </a:p>
        </p:txBody>
      </p:sp>
      <p:sp>
        <p:nvSpPr>
          <p:cNvPr id="16" name="TextBox 15"/>
          <p:cNvSpPr txBox="1"/>
          <p:nvPr/>
        </p:nvSpPr>
        <p:spPr>
          <a:xfrm>
            <a:off x="7924800" y="2057401"/>
            <a:ext cx="685800" cy="769441"/>
          </a:xfrm>
          <a:prstGeom prst="rect">
            <a:avLst/>
          </a:prstGeom>
          <a:noFill/>
        </p:spPr>
        <p:txBody>
          <a:bodyPr wrap="square" rtlCol="0">
            <a:spAutoFit/>
          </a:bodyPr>
          <a:lstStyle/>
          <a:p>
            <a:r>
              <a:rPr lang="en-US" sz="6600" baseline="-25000" dirty="0">
                <a:solidFill>
                  <a:srgbClr val="C00000"/>
                </a:solidFill>
              </a:rPr>
              <a:t>+</a:t>
            </a:r>
            <a:endParaRPr lang="en-US" baseline="-25000" dirty="0">
              <a:solidFill>
                <a:srgbClr val="C00000"/>
              </a:solidFill>
            </a:endParaRPr>
          </a:p>
        </p:txBody>
      </p:sp>
      <p:sp>
        <p:nvSpPr>
          <p:cNvPr id="17" name="TextBox 16"/>
          <p:cNvSpPr txBox="1"/>
          <p:nvPr/>
        </p:nvSpPr>
        <p:spPr>
          <a:xfrm>
            <a:off x="5486400" y="1981201"/>
            <a:ext cx="685800" cy="769441"/>
          </a:xfrm>
          <a:prstGeom prst="rect">
            <a:avLst/>
          </a:prstGeom>
          <a:noFill/>
        </p:spPr>
        <p:txBody>
          <a:bodyPr wrap="square" rtlCol="0">
            <a:spAutoFit/>
          </a:bodyPr>
          <a:lstStyle/>
          <a:p>
            <a:r>
              <a:rPr lang="en-US" sz="6600" baseline="-25000" dirty="0">
                <a:solidFill>
                  <a:srgbClr val="C00000"/>
                </a:solidFill>
              </a:rPr>
              <a:t>+</a:t>
            </a:r>
            <a:endParaRPr lang="en-US" baseline="-25000" dirty="0">
              <a:solidFill>
                <a:srgbClr val="C00000"/>
              </a:solidFill>
            </a:endParaRPr>
          </a:p>
        </p:txBody>
      </p:sp>
      <p:sp>
        <p:nvSpPr>
          <p:cNvPr id="18" name="TextBox 17"/>
          <p:cNvSpPr txBox="1"/>
          <p:nvPr/>
        </p:nvSpPr>
        <p:spPr>
          <a:xfrm>
            <a:off x="4419600" y="2514600"/>
            <a:ext cx="461986" cy="369332"/>
          </a:xfrm>
          <a:prstGeom prst="rect">
            <a:avLst/>
          </a:prstGeom>
          <a:noFill/>
        </p:spPr>
        <p:txBody>
          <a:bodyPr wrap="none" rtlCol="0">
            <a:spAutoFit/>
          </a:bodyPr>
          <a:lstStyle/>
          <a:p>
            <a:r>
              <a:rPr lang="en-US" dirty="0"/>
              <a:t>OR</a:t>
            </a:r>
          </a:p>
        </p:txBody>
      </p:sp>
      <p:sp>
        <p:nvSpPr>
          <p:cNvPr id="19" name="TextBox 18"/>
          <p:cNvSpPr txBox="1"/>
          <p:nvPr/>
        </p:nvSpPr>
        <p:spPr>
          <a:xfrm>
            <a:off x="6781800" y="2438400"/>
            <a:ext cx="461986" cy="369332"/>
          </a:xfrm>
          <a:prstGeom prst="rect">
            <a:avLst/>
          </a:prstGeom>
          <a:noFill/>
        </p:spPr>
        <p:txBody>
          <a:bodyPr wrap="none" rtlCol="0">
            <a:spAutoFit/>
          </a:bodyPr>
          <a:lstStyle/>
          <a:p>
            <a:r>
              <a:rPr lang="en-US" dirty="0"/>
              <a:t>OR</a:t>
            </a:r>
          </a:p>
        </p:txBody>
      </p:sp>
      <p:sp>
        <p:nvSpPr>
          <p:cNvPr id="20" name="TextBox 19"/>
          <p:cNvSpPr txBox="1"/>
          <p:nvPr/>
        </p:nvSpPr>
        <p:spPr>
          <a:xfrm>
            <a:off x="5486400" y="4191000"/>
            <a:ext cx="715260" cy="369332"/>
          </a:xfrm>
          <a:prstGeom prst="rect">
            <a:avLst/>
          </a:prstGeom>
          <a:noFill/>
        </p:spPr>
        <p:txBody>
          <a:bodyPr wrap="none" rtlCol="0">
            <a:spAutoFit/>
          </a:bodyPr>
          <a:lstStyle/>
          <a:p>
            <a:r>
              <a:rPr lang="en-US" b="1" dirty="0"/>
              <a:t>WITH</a:t>
            </a:r>
          </a:p>
        </p:txBody>
      </p:sp>
      <p:sp>
        <p:nvSpPr>
          <p:cNvPr id="21" name="Curved Left Arrow 20"/>
          <p:cNvSpPr/>
          <p:nvPr/>
        </p:nvSpPr>
        <p:spPr>
          <a:xfrm>
            <a:off x="9144000" y="2819400"/>
            <a:ext cx="1066800" cy="2286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AFTERNOON SNACKS</a:t>
            </a:r>
          </a:p>
        </p:txBody>
      </p:sp>
      <p:sp>
        <p:nvSpPr>
          <p:cNvPr id="3" name="Content Placeholder 2"/>
          <p:cNvSpPr>
            <a:spLocks noGrp="1"/>
          </p:cNvSpPr>
          <p:nvPr>
            <p:ph idx="1"/>
          </p:nvPr>
        </p:nvSpPr>
        <p:spPr>
          <a:xfrm>
            <a:off x="1821543" y="1879600"/>
            <a:ext cx="7498080" cy="3810000"/>
          </a:xfrm>
          <a:solidFill>
            <a:srgbClr val="FDEEC3"/>
          </a:solidFill>
        </p:spPr>
        <p:txBody>
          <a:bodyPr>
            <a:normAutofit/>
          </a:bodyPr>
          <a:lstStyle/>
          <a:p>
            <a:pPr algn="just"/>
            <a:r>
              <a:rPr lang="en-US" sz="3200" dirty="0"/>
              <a:t>Satisfy the sweet craving and the need for energy with seasonal fruits. </a:t>
            </a:r>
          </a:p>
          <a:p>
            <a:pPr algn="just"/>
            <a:r>
              <a:rPr lang="en-US" sz="3200" dirty="0"/>
              <a:t>A handful of dry fruits provides protein and healthy fats to keep you satisfied till supper.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ffed_Rice_Upma__Murmura_Upma.jpg"/>
          <p:cNvPicPr>
            <a:picLocks noChangeAspect="1"/>
          </p:cNvPicPr>
          <p:nvPr/>
        </p:nvPicPr>
        <p:blipFill>
          <a:blip r:embed="rId2" cstate="print"/>
          <a:srcRect l="9167" b="4717"/>
          <a:stretch>
            <a:fillRect/>
          </a:stretch>
        </p:blipFill>
        <p:spPr>
          <a:xfrm>
            <a:off x="4953000" y="914401"/>
            <a:ext cx="2590800" cy="180048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524000" y="304800"/>
            <a:ext cx="9144000" cy="523220"/>
          </a:xfrm>
          <a:prstGeom prst="rect">
            <a:avLst/>
          </a:prstGeom>
          <a:solidFill>
            <a:srgbClr val="FDEEC3"/>
          </a:solidFill>
        </p:spPr>
        <p:txBody>
          <a:bodyPr wrap="square" rtlCol="0">
            <a:spAutoFit/>
          </a:bodyPr>
          <a:lstStyle/>
          <a:p>
            <a:pPr algn="ctr"/>
            <a:r>
              <a:rPr lang="en-US" sz="2800" dirty="0"/>
              <a:t>CHOOSE MID-NOON MUNCHIES</a:t>
            </a:r>
          </a:p>
        </p:txBody>
      </p:sp>
      <p:pic>
        <p:nvPicPr>
          <p:cNvPr id="5" name="Picture 4" descr="mung-bean-sprouts.jpg"/>
          <p:cNvPicPr>
            <a:picLocks noChangeAspect="1"/>
          </p:cNvPicPr>
          <p:nvPr/>
        </p:nvPicPr>
        <p:blipFill>
          <a:blip r:embed="rId3"/>
          <a:srcRect r="13529" b="6078"/>
          <a:stretch>
            <a:fillRect/>
          </a:stretch>
        </p:blipFill>
        <p:spPr>
          <a:xfrm>
            <a:off x="5029201" y="4572001"/>
            <a:ext cx="2567097" cy="2091223"/>
          </a:xfrm>
          <a:prstGeom prst="rect">
            <a:avLst/>
          </a:prstGeom>
        </p:spPr>
      </p:pic>
      <p:sp>
        <p:nvSpPr>
          <p:cNvPr id="6" name="Curved Left Arrow 5"/>
          <p:cNvSpPr/>
          <p:nvPr/>
        </p:nvSpPr>
        <p:spPr>
          <a:xfrm>
            <a:off x="7772400" y="1752600"/>
            <a:ext cx="533400"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a:off x="4267200" y="3733800"/>
            <a:ext cx="609600" cy="1676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roasted-and-salted-dry-fruits-recipe-main-photo.jpg"/>
          <p:cNvPicPr>
            <a:picLocks noChangeAspect="1"/>
          </p:cNvPicPr>
          <p:nvPr/>
        </p:nvPicPr>
        <p:blipFill>
          <a:blip r:embed="rId4"/>
          <a:stretch>
            <a:fillRect/>
          </a:stretch>
        </p:blipFill>
        <p:spPr>
          <a:xfrm>
            <a:off x="5181600" y="2819400"/>
            <a:ext cx="2286000" cy="161937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DINNER</a:t>
            </a:r>
          </a:p>
        </p:txBody>
      </p:sp>
      <p:sp>
        <p:nvSpPr>
          <p:cNvPr id="3" name="Content Placeholder 2"/>
          <p:cNvSpPr>
            <a:spLocks noGrp="1"/>
          </p:cNvSpPr>
          <p:nvPr>
            <p:ph idx="1"/>
          </p:nvPr>
        </p:nvSpPr>
        <p:spPr>
          <a:xfrm>
            <a:off x="1940560" y="1854200"/>
            <a:ext cx="7498080" cy="3810000"/>
          </a:xfrm>
          <a:solidFill>
            <a:srgbClr val="FDEEC3"/>
          </a:solidFill>
        </p:spPr>
        <p:txBody>
          <a:bodyPr>
            <a:normAutofit/>
          </a:bodyPr>
          <a:lstStyle/>
          <a:p>
            <a:pPr algn="just"/>
            <a:r>
              <a:rPr lang="en-US" sz="3200" dirty="0"/>
              <a:t>Don't curfew </a:t>
            </a:r>
            <a:r>
              <a:rPr lang="en-US" sz="3200" dirty="0" err="1"/>
              <a:t>carbs</a:t>
            </a:r>
            <a:r>
              <a:rPr lang="en-US" sz="3200" dirty="0"/>
              <a:t>. They're </a:t>
            </a:r>
            <a:r>
              <a:rPr lang="en-US" sz="3200" dirty="0" err="1"/>
              <a:t>fibre</a:t>
            </a:r>
            <a:r>
              <a:rPr lang="en-US" sz="3200" dirty="0"/>
              <a:t>-rich that  helps you relax in the evening. </a:t>
            </a:r>
          </a:p>
          <a:p>
            <a:pPr algn="just"/>
            <a:r>
              <a:rPr lang="en-US" sz="3200" dirty="0"/>
              <a:t>Combine them with healthy fats and protein. Your body can use these healthy fats along with protein overnight for regeneration and repair, important for maintaining healthy skin and hair.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9" y="304800"/>
            <a:ext cx="10160000" cy="1143000"/>
          </a:xfrm>
        </p:spPr>
        <p:txBody>
          <a:bodyPr/>
          <a:lstStyle/>
          <a:p>
            <a:pPr algn="ctr"/>
            <a:r>
              <a:rPr lang="en-US" dirty="0"/>
              <a:t>IN A GIST..</a:t>
            </a:r>
          </a:p>
        </p:txBody>
      </p:sp>
      <p:graphicFrame>
        <p:nvGraphicFramePr>
          <p:cNvPr id="7" name="Diagram 6"/>
          <p:cNvGraphicFramePr/>
          <p:nvPr>
            <p:extLst>
              <p:ext uri="{D42A27DB-BD31-4B8C-83A1-F6EECF244321}">
                <p14:modId xmlns:p14="http://schemas.microsoft.com/office/powerpoint/2010/main" xmlns="" val="2123938281"/>
              </p:ext>
            </p:extLst>
          </p:nvPr>
        </p:nvGraphicFramePr>
        <p:xfrm>
          <a:off x="1984829" y="1574800"/>
          <a:ext cx="7467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29" y="-14514"/>
            <a:ext cx="101600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dirty="0"/>
              <a:t>INTRODUCTION</a:t>
            </a:r>
          </a:p>
        </p:txBody>
      </p:sp>
      <p:sp>
        <p:nvSpPr>
          <p:cNvPr id="3" name="Content Placeholder 2"/>
          <p:cNvSpPr>
            <a:spLocks noGrp="1"/>
          </p:cNvSpPr>
          <p:nvPr>
            <p:ph idx="1"/>
          </p:nvPr>
        </p:nvSpPr>
        <p:spPr>
          <a:xfrm>
            <a:off x="189876" y="1139254"/>
            <a:ext cx="7080354" cy="5246557"/>
          </a:xfrm>
        </p:spPr>
        <p:txBody>
          <a:bodyPr>
            <a:noAutofit/>
          </a:bodyPr>
          <a:lstStyle/>
          <a:p>
            <a:pPr algn="just"/>
            <a:r>
              <a:rPr lang="en-US" sz="2100" dirty="0"/>
              <a:t>Eating healthy food is important at any age, but it’s especially important for teenagers.</a:t>
            </a:r>
          </a:p>
          <a:p>
            <a:pPr algn="just"/>
            <a:r>
              <a:rPr lang="en-US" sz="2100" dirty="0"/>
              <a:t>As a teenager, you’ll start to become more independent and make your own food choices. </a:t>
            </a:r>
          </a:p>
          <a:p>
            <a:pPr algn="just"/>
            <a:r>
              <a:rPr lang="en-US" sz="2100" dirty="0"/>
              <a:t>As your body is still growing, it’s vital that you eat enough good quality food and the right kinds to meet your energy and nutrition needs.</a:t>
            </a:r>
          </a:p>
          <a:p>
            <a:pPr algn="just"/>
            <a:r>
              <a:rPr lang="en-US" sz="2100" dirty="0"/>
              <a:t>Being a teenager can be fun, but it can also be difficult as your body shape changes. These physical changes can be hard to deal with if they aren’t what you are expecting. </a:t>
            </a:r>
          </a:p>
          <a:p>
            <a:pPr algn="just"/>
            <a:r>
              <a:rPr lang="en-US" sz="2100" dirty="0"/>
              <a:t>There can be pressure from friends to be or look a certain way, and this might affect the foods you eat. </a:t>
            </a:r>
          </a:p>
          <a:p>
            <a:pPr algn="just"/>
            <a:r>
              <a:rPr lang="en-US" sz="2100" dirty="0"/>
              <a:t>It’s not a good time to crash diet, as you won’t get enough nutrients, and you may not reach your full potential. </a:t>
            </a:r>
          </a:p>
          <a:p>
            <a:pPr algn="just"/>
            <a:r>
              <a:rPr lang="en-US" sz="2100" dirty="0"/>
              <a:t>Following a sensible, well-balanced diet is a much better option, both for now and in the long term.</a:t>
            </a:r>
          </a:p>
        </p:txBody>
      </p:sp>
      <p:pic>
        <p:nvPicPr>
          <p:cNvPr id="4" name="Picture 3" descr="70915633-friends-eating-fast-food-removebg-preview.png"/>
          <p:cNvPicPr>
            <a:picLocks noChangeAspect="1"/>
          </p:cNvPicPr>
          <p:nvPr/>
        </p:nvPicPr>
        <p:blipFill>
          <a:blip r:embed="rId2"/>
          <a:stretch>
            <a:fillRect/>
          </a:stretch>
        </p:blipFill>
        <p:spPr>
          <a:xfrm>
            <a:off x="6915884" y="2342400"/>
            <a:ext cx="4732673" cy="32414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B50253-01E1-432E-8D1E-C2C7D77132A1}"/>
              </a:ext>
            </a:extLst>
          </p:cNvPr>
          <p:cNvSpPr/>
          <p:nvPr/>
        </p:nvSpPr>
        <p:spPr>
          <a:xfrm>
            <a:off x="4088912" y="2921168"/>
            <a:ext cx="4014176" cy="1015663"/>
          </a:xfrm>
          <a:prstGeom prst="rect">
            <a:avLst/>
          </a:prstGeom>
          <a:noFill/>
        </p:spPr>
        <p:txBody>
          <a:bodyPr wrap="none" lIns="91440" tIns="45720" rIns="91440" bIns="45720">
            <a:spAutoFit/>
          </a:bodyPr>
          <a:lstStyle/>
          <a:p>
            <a:pPr algn="ctr"/>
            <a:r>
              <a:rPr lang="en-US" sz="6000" b="1" dirty="0">
                <a:ln w="0"/>
                <a:gradFill>
                  <a:gsLst>
                    <a:gs pos="21000">
                      <a:srgbClr val="53575C"/>
                    </a:gs>
                    <a:gs pos="88000">
                      <a:srgbClr val="C5C7CA"/>
                    </a:gs>
                  </a:gsLst>
                  <a:lin ang="5400000"/>
                </a:gradFill>
              </a:rPr>
              <a:t>THANK YOU</a:t>
            </a:r>
            <a:endParaRPr lang="en-US" sz="6000" b="1"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xmlns="" val="264411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dirty="0"/>
              <a:t>WHAT SHOULD WE EAT?</a:t>
            </a:r>
          </a:p>
        </p:txBody>
      </p:sp>
      <p:sp>
        <p:nvSpPr>
          <p:cNvPr id="3" name="Content Placeholder 2"/>
          <p:cNvSpPr>
            <a:spLocks noGrp="1"/>
          </p:cNvSpPr>
          <p:nvPr>
            <p:ph idx="1"/>
          </p:nvPr>
        </p:nvSpPr>
        <p:spPr>
          <a:xfrm>
            <a:off x="449705" y="1600200"/>
            <a:ext cx="10319895" cy="4800600"/>
          </a:xfrm>
        </p:spPr>
        <p:txBody>
          <a:bodyPr/>
          <a:lstStyle/>
          <a:p>
            <a:pPr algn="just"/>
            <a:r>
              <a:rPr lang="en-US" dirty="0"/>
              <a:t>Eating three regular meals a day with some snacks will help you meet your nutrition needs. </a:t>
            </a:r>
          </a:p>
          <a:p>
            <a:pPr algn="just"/>
            <a:r>
              <a:rPr lang="en-US" dirty="0"/>
              <a:t>Skipping meals means you will miss out on vitamins, minerals Proteins and complex carbohydrates, which can leave you lacking energy or finding it hard to concentrate. </a:t>
            </a:r>
          </a:p>
        </p:txBody>
      </p:sp>
      <p:pic>
        <p:nvPicPr>
          <p:cNvPr id="4" name="Picture 3" descr="teen-guy-student-thinking-to-himself-illustration_csp33323320-removebg-preview.png"/>
          <p:cNvPicPr>
            <a:picLocks noChangeAspect="1"/>
          </p:cNvPicPr>
          <p:nvPr/>
        </p:nvPicPr>
        <p:blipFill>
          <a:blip r:embed="rId2"/>
          <a:stretch>
            <a:fillRect/>
          </a:stretch>
        </p:blipFill>
        <p:spPr>
          <a:xfrm>
            <a:off x="8491478" y="3102462"/>
            <a:ext cx="2001638" cy="3952817"/>
          </a:xfrm>
          <a:prstGeom prst="rect">
            <a:avLst/>
          </a:prstGeom>
        </p:spPr>
      </p:pic>
      <p:sp>
        <p:nvSpPr>
          <p:cNvPr id="5" name="Rectangle 4"/>
          <p:cNvSpPr/>
          <p:nvPr/>
        </p:nvSpPr>
        <p:spPr>
          <a:xfrm>
            <a:off x="1738859" y="5204458"/>
            <a:ext cx="6730584" cy="954107"/>
          </a:xfrm>
          <a:prstGeom prst="rect">
            <a:avLst/>
          </a:prstGeom>
        </p:spPr>
        <p:txBody>
          <a:bodyPr wrap="square">
            <a:spAutoFit/>
          </a:bodyPr>
          <a:lstStyle/>
          <a:p>
            <a:pPr algn="ctr"/>
            <a:r>
              <a:rPr lang="en-US" sz="2800" b="1" dirty="0">
                <a:solidFill>
                  <a:schemeClr val="accent2">
                    <a:lumMod val="50000"/>
                  </a:schemeClr>
                </a:solidFill>
              </a:rPr>
              <a:t>Here is a guide to help you understand the value of what you eat</a:t>
            </a:r>
            <a:r>
              <a:rPr lang="en-US" sz="2000" dirty="0">
                <a:solidFill>
                  <a:schemeClr val="accent2">
                    <a:lumMod val="50000"/>
                  </a:schemeClr>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8347" y="509665"/>
            <a:ext cx="6465231" cy="80021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r>
              <a:rPr lang="en-US" sz="4600" spc="-100" dirty="0">
                <a:solidFill>
                  <a:schemeClr val="tx2"/>
                </a:solidFill>
                <a:latin typeface="+mj-lt"/>
                <a:ea typeface="+mj-ea"/>
                <a:cs typeface="+mj-cs"/>
              </a:rPr>
              <a:t>6 ESSENTIAL NUTRIENTS</a:t>
            </a:r>
          </a:p>
        </p:txBody>
      </p:sp>
      <p:sp>
        <p:nvSpPr>
          <p:cNvPr id="4" name="TextBox 3"/>
          <p:cNvSpPr txBox="1"/>
          <p:nvPr/>
        </p:nvSpPr>
        <p:spPr>
          <a:xfrm>
            <a:off x="449705" y="1858781"/>
            <a:ext cx="2259593" cy="523220"/>
          </a:xfrm>
          <a:prstGeom prst="rect">
            <a:avLst/>
          </a:prstGeom>
          <a:noFill/>
        </p:spPr>
        <p:txBody>
          <a:bodyPr wrap="none" rtlCol="0">
            <a:spAutoFit/>
          </a:bodyPr>
          <a:lstStyle/>
          <a:p>
            <a:r>
              <a:rPr lang="en-US" sz="2800" spc="-100" dirty="0">
                <a:solidFill>
                  <a:schemeClr val="tx2"/>
                </a:solidFill>
                <a:latin typeface="+mj-lt"/>
                <a:ea typeface="+mj-ea"/>
                <a:cs typeface="+mj-cs"/>
              </a:rPr>
              <a:t>Carbohydrates</a:t>
            </a:r>
          </a:p>
        </p:txBody>
      </p:sp>
      <p:sp>
        <p:nvSpPr>
          <p:cNvPr id="5" name="TextBox 4"/>
          <p:cNvSpPr txBox="1"/>
          <p:nvPr/>
        </p:nvSpPr>
        <p:spPr>
          <a:xfrm>
            <a:off x="2685740" y="3989881"/>
            <a:ext cx="1226233" cy="523220"/>
          </a:xfrm>
          <a:prstGeom prst="rect">
            <a:avLst/>
          </a:prstGeom>
          <a:noFill/>
        </p:spPr>
        <p:txBody>
          <a:bodyPr wrap="none" rtlCol="0">
            <a:spAutoFit/>
          </a:bodyPr>
          <a:lstStyle/>
          <a:p>
            <a:r>
              <a:rPr lang="en-US" sz="2800" spc="-100" dirty="0">
                <a:solidFill>
                  <a:schemeClr val="tx2"/>
                </a:solidFill>
                <a:latin typeface="+mj-lt"/>
                <a:ea typeface="+mj-ea"/>
                <a:cs typeface="+mj-cs"/>
              </a:rPr>
              <a:t>Protein</a:t>
            </a:r>
          </a:p>
        </p:txBody>
      </p:sp>
      <p:sp>
        <p:nvSpPr>
          <p:cNvPr id="6" name="TextBox 5"/>
          <p:cNvSpPr txBox="1"/>
          <p:nvPr/>
        </p:nvSpPr>
        <p:spPr>
          <a:xfrm>
            <a:off x="5026703" y="1848785"/>
            <a:ext cx="763927" cy="523220"/>
          </a:xfrm>
          <a:prstGeom prst="rect">
            <a:avLst/>
          </a:prstGeom>
          <a:noFill/>
        </p:spPr>
        <p:txBody>
          <a:bodyPr wrap="none" rtlCol="0">
            <a:spAutoFit/>
          </a:bodyPr>
          <a:lstStyle/>
          <a:p>
            <a:r>
              <a:rPr lang="en-US" sz="2800" spc="-100" dirty="0">
                <a:solidFill>
                  <a:schemeClr val="tx2"/>
                </a:solidFill>
                <a:latin typeface="+mj-lt"/>
                <a:ea typeface="+mj-ea"/>
                <a:cs typeface="+mj-cs"/>
              </a:rPr>
              <a:t>Fats</a:t>
            </a:r>
          </a:p>
        </p:txBody>
      </p:sp>
      <p:sp>
        <p:nvSpPr>
          <p:cNvPr id="7" name="TextBox 6"/>
          <p:cNvSpPr txBox="1"/>
          <p:nvPr/>
        </p:nvSpPr>
        <p:spPr>
          <a:xfrm>
            <a:off x="6303365" y="3979888"/>
            <a:ext cx="1446230" cy="523220"/>
          </a:xfrm>
          <a:prstGeom prst="rect">
            <a:avLst/>
          </a:prstGeom>
          <a:noFill/>
        </p:spPr>
        <p:txBody>
          <a:bodyPr wrap="none" rtlCol="0">
            <a:spAutoFit/>
          </a:bodyPr>
          <a:lstStyle/>
          <a:p>
            <a:r>
              <a:rPr lang="en-US" sz="2800" spc="-100" dirty="0">
                <a:solidFill>
                  <a:schemeClr val="tx2"/>
                </a:solidFill>
                <a:latin typeface="+mj-lt"/>
                <a:ea typeface="+mj-ea"/>
                <a:cs typeface="+mj-cs"/>
              </a:rPr>
              <a:t>Vitamins</a:t>
            </a:r>
          </a:p>
        </p:txBody>
      </p:sp>
      <p:sp>
        <p:nvSpPr>
          <p:cNvPr id="8" name="TextBox 7"/>
          <p:cNvSpPr txBox="1"/>
          <p:nvPr/>
        </p:nvSpPr>
        <p:spPr>
          <a:xfrm>
            <a:off x="8239595" y="1778834"/>
            <a:ext cx="1419235" cy="523220"/>
          </a:xfrm>
          <a:prstGeom prst="rect">
            <a:avLst/>
          </a:prstGeom>
          <a:noFill/>
        </p:spPr>
        <p:txBody>
          <a:bodyPr wrap="none" rtlCol="0">
            <a:spAutoFit/>
          </a:bodyPr>
          <a:lstStyle/>
          <a:p>
            <a:r>
              <a:rPr lang="en-US" sz="2800" spc="-100" dirty="0">
                <a:solidFill>
                  <a:schemeClr val="tx2"/>
                </a:solidFill>
                <a:latin typeface="+mj-lt"/>
                <a:ea typeface="+mj-ea"/>
                <a:cs typeface="+mj-cs"/>
              </a:rPr>
              <a:t>Minerals</a:t>
            </a:r>
          </a:p>
        </p:txBody>
      </p:sp>
      <p:sp>
        <p:nvSpPr>
          <p:cNvPr id="9" name="TextBox 8"/>
          <p:cNvSpPr txBox="1"/>
          <p:nvPr/>
        </p:nvSpPr>
        <p:spPr>
          <a:xfrm>
            <a:off x="10025923" y="3882452"/>
            <a:ext cx="1052211" cy="523220"/>
          </a:xfrm>
          <a:prstGeom prst="rect">
            <a:avLst/>
          </a:prstGeom>
          <a:noFill/>
        </p:spPr>
        <p:txBody>
          <a:bodyPr wrap="square" rtlCol="0">
            <a:spAutoFit/>
          </a:bodyPr>
          <a:lstStyle/>
          <a:p>
            <a:r>
              <a:rPr lang="en-US" sz="2800" spc="-100" dirty="0">
                <a:solidFill>
                  <a:schemeClr val="tx2"/>
                </a:solidFill>
                <a:latin typeface="+mj-lt"/>
                <a:ea typeface="+mj-ea"/>
                <a:cs typeface="+mj-cs"/>
              </a:rPr>
              <a:t>Water</a:t>
            </a:r>
          </a:p>
        </p:txBody>
      </p:sp>
      <p:pic>
        <p:nvPicPr>
          <p:cNvPr id="10" name="Picture 9" descr="250-2505789_whole-grains-removebg-preview.png"/>
          <p:cNvPicPr>
            <a:picLocks noChangeAspect="1"/>
          </p:cNvPicPr>
          <p:nvPr/>
        </p:nvPicPr>
        <p:blipFill>
          <a:blip r:embed="rId2" cstate="print"/>
          <a:stretch>
            <a:fillRect/>
          </a:stretch>
        </p:blipFill>
        <p:spPr>
          <a:xfrm>
            <a:off x="639425" y="2458385"/>
            <a:ext cx="1818962" cy="14774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p:cNvPicPr>
            <a:picLocks noChangeAspect="1" noChangeArrowheads="1"/>
          </p:cNvPicPr>
          <p:nvPr/>
        </p:nvPicPr>
        <p:blipFill>
          <a:blip r:embed="rId3"/>
          <a:srcRect l="30044"/>
          <a:stretch>
            <a:fillRect/>
          </a:stretch>
        </p:blipFill>
        <p:spPr bwMode="auto">
          <a:xfrm>
            <a:off x="2336656" y="4871803"/>
            <a:ext cx="2047523" cy="16114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2"/>
          <p:cNvPicPr>
            <a:picLocks noChangeAspect="1" noChangeArrowheads="1"/>
          </p:cNvPicPr>
          <p:nvPr/>
        </p:nvPicPr>
        <p:blipFill>
          <a:blip r:embed="rId4" cstate="print"/>
          <a:srcRect/>
          <a:stretch>
            <a:fillRect/>
          </a:stretch>
        </p:blipFill>
        <p:spPr bwMode="auto">
          <a:xfrm>
            <a:off x="4343099" y="2428406"/>
            <a:ext cx="1876560" cy="13341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13-131825_fruits-and-vegetables-clipart-to-printable-to-fruits.png"/>
          <p:cNvPicPr>
            <a:picLocks noChangeAspect="1"/>
          </p:cNvPicPr>
          <p:nvPr/>
        </p:nvPicPr>
        <p:blipFill>
          <a:blip r:embed="rId5" cstate="print"/>
          <a:srcRect l="13034" t="4656" r="4436"/>
          <a:stretch>
            <a:fillRect/>
          </a:stretch>
        </p:blipFill>
        <p:spPr>
          <a:xfrm>
            <a:off x="5951096" y="4886793"/>
            <a:ext cx="1980295" cy="16649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2"/>
          <p:cNvPicPr>
            <a:picLocks noChangeAspect="1" noChangeArrowheads="1"/>
          </p:cNvPicPr>
          <p:nvPr/>
        </p:nvPicPr>
        <p:blipFill>
          <a:blip r:embed="rId6" cstate="print"/>
          <a:srcRect/>
          <a:stretch>
            <a:fillRect/>
          </a:stretch>
        </p:blipFill>
        <p:spPr bwMode="auto">
          <a:xfrm>
            <a:off x="7962276" y="2398428"/>
            <a:ext cx="1946222" cy="12676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clipart-dinosaur-water-14.png"/>
          <p:cNvPicPr>
            <a:picLocks noChangeAspect="1"/>
          </p:cNvPicPr>
          <p:nvPr/>
        </p:nvPicPr>
        <p:blipFill>
          <a:blip r:embed="rId7"/>
          <a:stretch>
            <a:fillRect/>
          </a:stretch>
        </p:blipFill>
        <p:spPr>
          <a:xfrm>
            <a:off x="9584273" y="4826833"/>
            <a:ext cx="1598390" cy="15986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531" y="0"/>
            <a:ext cx="101600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dirty="0"/>
              <a:t>Carbohydrates</a:t>
            </a:r>
          </a:p>
        </p:txBody>
      </p:sp>
      <p:sp>
        <p:nvSpPr>
          <p:cNvPr id="3" name="Content Placeholder 2"/>
          <p:cNvSpPr>
            <a:spLocks noGrp="1"/>
          </p:cNvSpPr>
          <p:nvPr>
            <p:ph idx="1"/>
          </p:nvPr>
        </p:nvSpPr>
        <p:spPr>
          <a:xfrm>
            <a:off x="339775" y="1015584"/>
            <a:ext cx="10333221" cy="4800600"/>
          </a:xfrm>
        </p:spPr>
        <p:txBody>
          <a:bodyPr>
            <a:normAutofit/>
          </a:bodyPr>
          <a:lstStyle/>
          <a:p>
            <a:pPr algn="just"/>
            <a:r>
              <a:rPr lang="en-US" sz="2400" dirty="0"/>
              <a:t>Cereals and millets are excellent sources of carbohydrates that provide energy for your brain and muscles. </a:t>
            </a:r>
          </a:p>
          <a:p>
            <a:pPr algn="just"/>
            <a:r>
              <a:rPr lang="en-US" sz="2400" dirty="0"/>
              <a:t>Without enough carbohydrates you may feel tired and run down. </a:t>
            </a:r>
          </a:p>
          <a:p>
            <a:pPr algn="just"/>
            <a:r>
              <a:rPr lang="en-US" sz="2400" dirty="0"/>
              <a:t>Try to include some carbohydrates at each mealtime.</a:t>
            </a:r>
          </a:p>
        </p:txBody>
      </p:sp>
      <p:pic>
        <p:nvPicPr>
          <p:cNvPr id="4" name="Picture 3" descr="250-2505789_whole-grains-removebg-preview.png"/>
          <p:cNvPicPr>
            <a:picLocks noChangeAspect="1"/>
          </p:cNvPicPr>
          <p:nvPr/>
        </p:nvPicPr>
        <p:blipFill>
          <a:blip r:embed="rId2"/>
          <a:stretch>
            <a:fillRect/>
          </a:stretch>
        </p:blipFill>
        <p:spPr>
          <a:xfrm>
            <a:off x="8084744" y="4219730"/>
            <a:ext cx="3248004" cy="2638270"/>
          </a:xfrm>
          <a:prstGeom prst="rect">
            <a:avLst/>
          </a:prstGeom>
        </p:spPr>
      </p:pic>
      <p:sp>
        <p:nvSpPr>
          <p:cNvPr id="8" name="Rectangle 7"/>
          <p:cNvSpPr/>
          <p:nvPr/>
        </p:nvSpPr>
        <p:spPr>
          <a:xfrm>
            <a:off x="254833" y="3282846"/>
            <a:ext cx="5156616" cy="1107996"/>
          </a:xfrm>
          <a:prstGeom prst="rect">
            <a:avLst/>
          </a:prstGeom>
        </p:spPr>
        <p:txBody>
          <a:bodyPr wrap="square">
            <a:spAutoFit/>
          </a:bodyPr>
          <a:lstStyle/>
          <a:p>
            <a:pPr lvl="0" algn="ctr"/>
            <a:r>
              <a:rPr lang="en-US" sz="2200" b="1" dirty="0">
                <a:solidFill>
                  <a:schemeClr val="accent2">
                    <a:lumMod val="50000"/>
                  </a:schemeClr>
                </a:solidFill>
              </a:rPr>
              <a:t>Simple Carbohydrate </a:t>
            </a:r>
          </a:p>
          <a:p>
            <a:pPr algn="ctr"/>
            <a:r>
              <a:rPr lang="en-US" sz="2200" dirty="0"/>
              <a:t>Fruits, juices, milk, and yogurt, Candy, soda, and jelly.</a:t>
            </a:r>
          </a:p>
        </p:txBody>
      </p:sp>
      <p:sp>
        <p:nvSpPr>
          <p:cNvPr id="9" name="Rectangle 8"/>
          <p:cNvSpPr/>
          <p:nvPr/>
        </p:nvSpPr>
        <p:spPr>
          <a:xfrm>
            <a:off x="6325849" y="3282688"/>
            <a:ext cx="5036696" cy="769441"/>
          </a:xfrm>
          <a:prstGeom prst="rect">
            <a:avLst/>
          </a:prstGeom>
        </p:spPr>
        <p:txBody>
          <a:bodyPr wrap="square">
            <a:spAutoFit/>
          </a:bodyPr>
          <a:lstStyle/>
          <a:p>
            <a:pPr lvl="0" algn="ctr"/>
            <a:r>
              <a:rPr lang="en-US" sz="2200" b="1" dirty="0">
                <a:solidFill>
                  <a:schemeClr val="accent2">
                    <a:lumMod val="50000"/>
                  </a:schemeClr>
                </a:solidFill>
              </a:rPr>
              <a:t>Starches or Complex carbohydrate </a:t>
            </a:r>
          </a:p>
          <a:p>
            <a:pPr lvl="0"/>
            <a:r>
              <a:rPr lang="en-US" sz="2200" dirty="0"/>
              <a:t>Peas, beans, whole grains and vegetables.</a:t>
            </a:r>
          </a:p>
        </p:txBody>
      </p:sp>
      <p:pic>
        <p:nvPicPr>
          <p:cNvPr id="10" name="Picture 9" descr="sugars-mob-removebg-preview.png"/>
          <p:cNvPicPr>
            <a:picLocks noChangeAspect="1"/>
          </p:cNvPicPr>
          <p:nvPr/>
        </p:nvPicPr>
        <p:blipFill>
          <a:blip r:embed="rId3"/>
          <a:stretch>
            <a:fillRect/>
          </a:stretch>
        </p:blipFill>
        <p:spPr>
          <a:xfrm>
            <a:off x="915024" y="4701914"/>
            <a:ext cx="2773179" cy="1848786"/>
          </a:xfrm>
          <a:prstGeom prst="rect">
            <a:avLst/>
          </a:prstGeom>
        </p:spPr>
      </p:pic>
      <p:sp>
        <p:nvSpPr>
          <p:cNvPr id="11" name="6-Point Star 10"/>
          <p:cNvSpPr/>
          <p:nvPr/>
        </p:nvSpPr>
        <p:spPr>
          <a:xfrm>
            <a:off x="4766871" y="4422099"/>
            <a:ext cx="2308485" cy="2226040"/>
          </a:xfrm>
          <a:prstGeom prst="star6">
            <a:avLst/>
          </a:prstGeom>
          <a:solidFill>
            <a:srgbClr val="FFC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RDA</a:t>
            </a:r>
          </a:p>
          <a:p>
            <a:pPr algn="ctr"/>
            <a:r>
              <a:rPr lang="en-US" dirty="0">
                <a:solidFill>
                  <a:sysClr val="windowText" lastClr="000000"/>
                </a:solidFill>
              </a:rPr>
              <a:t>BOYS- 130 gm</a:t>
            </a:r>
          </a:p>
          <a:p>
            <a:pPr algn="ctr"/>
            <a:r>
              <a:rPr lang="en-US" dirty="0">
                <a:solidFill>
                  <a:sysClr val="windowText" lastClr="000000"/>
                </a:solidFill>
              </a:rPr>
              <a:t>Girls- 130 gm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1600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dirty="0"/>
              <a:t>Protein</a:t>
            </a:r>
          </a:p>
        </p:txBody>
      </p:sp>
      <p:sp>
        <p:nvSpPr>
          <p:cNvPr id="3" name="Content Placeholder 2"/>
          <p:cNvSpPr>
            <a:spLocks noGrp="1"/>
          </p:cNvSpPr>
          <p:nvPr>
            <p:ph idx="1"/>
          </p:nvPr>
        </p:nvSpPr>
        <p:spPr/>
        <p:txBody>
          <a:bodyPr/>
          <a:lstStyle/>
          <a:p>
            <a:r>
              <a:rPr lang="en-US" sz="2800" dirty="0"/>
              <a:t>It is a major component of the skin, muscle, bone, organs, hair, and nails. </a:t>
            </a:r>
          </a:p>
          <a:p>
            <a:pPr lvl="0"/>
            <a:r>
              <a:rPr lang="en-US" sz="2800" dirty="0"/>
              <a:t>It helps the body to build and repair cells and tissues. </a:t>
            </a:r>
          </a:p>
          <a:p>
            <a:endParaRPr lang="en-US" dirty="0"/>
          </a:p>
        </p:txBody>
      </p:sp>
      <p:sp>
        <p:nvSpPr>
          <p:cNvPr id="4" name="Rectangle 3"/>
          <p:cNvSpPr/>
          <p:nvPr/>
        </p:nvSpPr>
        <p:spPr>
          <a:xfrm>
            <a:off x="224853" y="4811126"/>
            <a:ext cx="4422098" cy="1569660"/>
          </a:xfrm>
          <a:prstGeom prst="rect">
            <a:avLst/>
          </a:prstGeom>
        </p:spPr>
        <p:txBody>
          <a:bodyPr wrap="square">
            <a:spAutoFit/>
          </a:bodyPr>
          <a:lstStyle/>
          <a:p>
            <a:pPr lvl="0" algn="ctr"/>
            <a:r>
              <a:rPr lang="en-US" sz="2400" b="1" dirty="0">
                <a:solidFill>
                  <a:schemeClr val="accent2">
                    <a:lumMod val="50000"/>
                  </a:schemeClr>
                </a:solidFill>
              </a:rPr>
              <a:t>Food Sources: </a:t>
            </a:r>
          </a:p>
          <a:p>
            <a:pPr lvl="0" algn="ctr"/>
            <a:r>
              <a:rPr lang="en-US" sz="2400" dirty="0"/>
              <a:t>Meat, fish, eggs, poultry, dairy products, </a:t>
            </a:r>
            <a:br>
              <a:rPr lang="en-US" sz="2400" dirty="0"/>
            </a:br>
            <a:r>
              <a:rPr lang="en-US" sz="2400" dirty="0"/>
              <a:t>legumes, nuts and seeds. </a:t>
            </a:r>
          </a:p>
        </p:txBody>
      </p:sp>
      <p:pic>
        <p:nvPicPr>
          <p:cNvPr id="5" name="Picture 2"/>
          <p:cNvPicPr>
            <a:picLocks noChangeAspect="1" noChangeArrowheads="1"/>
          </p:cNvPicPr>
          <p:nvPr/>
        </p:nvPicPr>
        <p:blipFill>
          <a:blip r:embed="rId2"/>
          <a:srcRect l="30044"/>
          <a:stretch>
            <a:fillRect/>
          </a:stretch>
        </p:blipFill>
        <p:spPr bwMode="auto">
          <a:xfrm>
            <a:off x="8304551" y="4510283"/>
            <a:ext cx="2983042" cy="2347717"/>
          </a:xfrm>
          <a:prstGeom prst="rect">
            <a:avLst/>
          </a:prstGeom>
          <a:noFill/>
          <a:ln w="9525">
            <a:noFill/>
            <a:miter lim="800000"/>
            <a:headEnd/>
            <a:tailEnd/>
          </a:ln>
          <a:effectLst/>
        </p:spPr>
      </p:pic>
      <p:sp>
        <p:nvSpPr>
          <p:cNvPr id="6" name="6-Point Star 5"/>
          <p:cNvSpPr/>
          <p:nvPr/>
        </p:nvSpPr>
        <p:spPr>
          <a:xfrm>
            <a:off x="4766871" y="4422099"/>
            <a:ext cx="2308485" cy="2226040"/>
          </a:xfrm>
          <a:prstGeom prst="star6">
            <a:avLst/>
          </a:prstGeom>
          <a:solidFill>
            <a:srgbClr val="FFC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RDA</a:t>
            </a:r>
          </a:p>
          <a:p>
            <a:pPr algn="ctr"/>
            <a:r>
              <a:rPr lang="en-US" dirty="0">
                <a:solidFill>
                  <a:sysClr val="windowText" lastClr="000000"/>
                </a:solidFill>
              </a:rPr>
              <a:t>BOYS- 55 gm</a:t>
            </a:r>
          </a:p>
          <a:p>
            <a:pPr algn="ctr"/>
            <a:r>
              <a:rPr lang="en-US" dirty="0">
                <a:solidFill>
                  <a:sysClr val="windowText" lastClr="000000"/>
                </a:solidFill>
              </a:rPr>
              <a:t>Girls- 46 gm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1600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dirty="0"/>
              <a:t>Fats</a:t>
            </a:r>
          </a:p>
        </p:txBody>
      </p:sp>
      <p:sp>
        <p:nvSpPr>
          <p:cNvPr id="3" name="Content Placeholder 2"/>
          <p:cNvSpPr>
            <a:spLocks noGrp="1"/>
          </p:cNvSpPr>
          <p:nvPr>
            <p:ph idx="1"/>
          </p:nvPr>
        </p:nvSpPr>
        <p:spPr>
          <a:xfrm>
            <a:off x="204866" y="4066082"/>
            <a:ext cx="4037352" cy="2791918"/>
          </a:xfrm>
        </p:spPr>
        <p:txBody>
          <a:bodyPr>
            <a:normAutofit/>
          </a:bodyPr>
          <a:lstStyle/>
          <a:p>
            <a:pPr lvl="0" algn="ctr"/>
            <a:endParaRPr lang="en-US" sz="1400" dirty="0">
              <a:ln/>
              <a:latin typeface="Times New Roman" pitchFamily="18" charset="0"/>
              <a:cs typeface="Times New Roman" pitchFamily="18" charset="0"/>
            </a:endParaRPr>
          </a:p>
          <a:p>
            <a:pPr lvl="1" algn="ctr"/>
            <a:endParaRPr lang="en-US" sz="1400" dirty="0">
              <a:ln/>
              <a:latin typeface="Times New Roman" pitchFamily="18" charset="0"/>
              <a:cs typeface="Times New Roman" pitchFamily="18" charset="0"/>
            </a:endParaRPr>
          </a:p>
          <a:p>
            <a:pPr lvl="0" algn="ctr">
              <a:buNone/>
            </a:pPr>
            <a:r>
              <a:rPr lang="en-US" sz="2400" b="1" dirty="0">
                <a:solidFill>
                  <a:schemeClr val="accent2">
                    <a:lumMod val="50000"/>
                  </a:schemeClr>
                </a:solidFill>
              </a:rPr>
              <a:t>Food Sources: </a:t>
            </a:r>
          </a:p>
          <a:p>
            <a:pPr lvl="0" algn="ctr">
              <a:buNone/>
            </a:pPr>
            <a:r>
              <a:rPr lang="en-US" dirty="0"/>
              <a:t>Butter, vegetable oils, salad dressings, nuts and seeds, dairy products , meats, poultry</a:t>
            </a:r>
          </a:p>
          <a:p>
            <a:pPr algn="ctr"/>
            <a:endParaRPr lang="en-US" dirty="0"/>
          </a:p>
        </p:txBody>
      </p:sp>
      <p:grpSp>
        <p:nvGrpSpPr>
          <p:cNvPr id="4" name="Group 3"/>
          <p:cNvGrpSpPr/>
          <p:nvPr/>
        </p:nvGrpSpPr>
        <p:grpSpPr>
          <a:xfrm>
            <a:off x="644577" y="1394085"/>
            <a:ext cx="4586989" cy="1798820"/>
            <a:chOff x="-218271" y="1852784"/>
            <a:chExt cx="3447278" cy="4233156"/>
          </a:xfrm>
          <a:solidFill>
            <a:schemeClr val="accent3">
              <a:lumMod val="60000"/>
              <a:lumOff val="40000"/>
            </a:schemeClr>
          </a:solidFill>
        </p:grpSpPr>
        <p:sp>
          <p:nvSpPr>
            <p:cNvPr id="5" name="Rectangle 4"/>
            <p:cNvSpPr/>
            <p:nvPr/>
          </p:nvSpPr>
          <p:spPr>
            <a:xfrm>
              <a:off x="0" y="1852784"/>
              <a:ext cx="2676993" cy="3890847"/>
            </a:xfrm>
            <a:prstGeom prst="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Rectangle 5"/>
            <p:cNvSpPr/>
            <p:nvPr/>
          </p:nvSpPr>
          <p:spPr>
            <a:xfrm>
              <a:off x="-218271" y="1915020"/>
              <a:ext cx="3447278" cy="41709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kumimoji="0" lang="en-US" sz="2400" b="0" i="0" u="none" strike="noStrike" kern="1200" cap="none" spc="0" normalizeH="0" baseline="0" noProof="0" dirty="0">
                  <a:ln/>
                  <a:solidFill>
                    <a:schemeClr val="tx1"/>
                  </a:solidFill>
                  <a:effectLst/>
                  <a:uLnTx/>
                  <a:uFillTx/>
                  <a:latin typeface="Times New Roman" pitchFamily="18" charset="0"/>
                  <a:cs typeface="Times New Roman" pitchFamily="18" charset="0"/>
                </a:rPr>
                <a:t>Saturated Fat:</a:t>
              </a:r>
              <a:endParaRPr lang="en-US" sz="2400" kern="1200" dirty="0">
                <a:solidFill>
                  <a:schemeClr val="tx1"/>
                </a:solidFill>
                <a:latin typeface="Times New Roman" pitchFamily="18" charset="0"/>
                <a:cs typeface="Times New Roman" pitchFamily="18" charset="0"/>
              </a:endParaRPr>
            </a:p>
            <a:p>
              <a:pPr marL="114300" lvl="1" indent="-114300" defTabSz="622300" rtl="0">
                <a:lnSpc>
                  <a:spcPct val="90000"/>
                </a:lnSpc>
                <a:spcBef>
                  <a:spcPct val="0"/>
                </a:spcBef>
                <a:spcAft>
                  <a:spcPct val="15000"/>
                </a:spcAft>
                <a:buChar char="••"/>
              </a:pPr>
              <a:r>
                <a:rPr kumimoji="0" lang="en-US" b="0" i="0" u="none" strike="noStrike" kern="1200" cap="none" spc="0" normalizeH="0" baseline="0" noProof="0" dirty="0">
                  <a:ln/>
                  <a:solidFill>
                    <a:schemeClr val="tx1"/>
                  </a:solidFill>
                  <a:effectLst/>
                  <a:uLnTx/>
                  <a:uFillTx/>
                  <a:latin typeface="Times New Roman" pitchFamily="18" charset="0"/>
                  <a:cs typeface="Times New Roman" pitchFamily="18" charset="0"/>
                </a:rPr>
                <a:t>Fats that are usually solid at room temperature.  </a:t>
              </a:r>
            </a:p>
            <a:p>
              <a:pPr marL="114300" lvl="1" indent="-114300" defTabSz="622300" rtl="0">
                <a:lnSpc>
                  <a:spcPct val="90000"/>
                </a:lnSpc>
                <a:spcBef>
                  <a:spcPct val="0"/>
                </a:spcBef>
                <a:spcAft>
                  <a:spcPct val="15000"/>
                </a:spcAft>
                <a:buChar char="••"/>
              </a:pPr>
              <a:r>
                <a:rPr kumimoji="0" lang="en-US" b="0" i="0" u="none" strike="noStrike" kern="1200" cap="none" spc="0" normalizeH="0" baseline="0" noProof="0" dirty="0">
                  <a:ln/>
                  <a:solidFill>
                    <a:schemeClr val="tx1"/>
                  </a:solidFill>
                  <a:effectLst/>
                  <a:uLnTx/>
                  <a:uFillTx/>
                  <a:latin typeface="Times New Roman" pitchFamily="18" charset="0"/>
                  <a:cs typeface="Times New Roman" pitchFamily="18" charset="0"/>
                </a:rPr>
                <a:t>The type of fat most strongly linked to high cholesterol and increased risk of heart disease.</a:t>
              </a:r>
            </a:p>
          </p:txBody>
        </p:sp>
      </p:grpSp>
      <p:grpSp>
        <p:nvGrpSpPr>
          <p:cNvPr id="7" name="Group 6"/>
          <p:cNvGrpSpPr/>
          <p:nvPr/>
        </p:nvGrpSpPr>
        <p:grpSpPr>
          <a:xfrm>
            <a:off x="5536993" y="1438608"/>
            <a:ext cx="4971112" cy="1724317"/>
            <a:chOff x="2660751" y="1740032"/>
            <a:chExt cx="2693235" cy="4110811"/>
          </a:xfrm>
        </p:grpSpPr>
        <p:sp>
          <p:nvSpPr>
            <p:cNvPr id="8" name="Rectangle 7"/>
            <p:cNvSpPr/>
            <p:nvPr/>
          </p:nvSpPr>
          <p:spPr>
            <a:xfrm>
              <a:off x="2676993" y="1852784"/>
              <a:ext cx="2676993" cy="3890847"/>
            </a:xfrm>
            <a:prstGeom prst="rect">
              <a:avLst/>
            </a:prstGeom>
          </p:spPr>
          <p:style>
            <a:lnRef idx="2">
              <a:schemeClr val="lt1">
                <a:hueOff val="0"/>
                <a:satOff val="0"/>
                <a:lumOff val="0"/>
                <a:alphaOff val="0"/>
              </a:schemeClr>
            </a:lnRef>
            <a:fillRef idx="1">
              <a:schemeClr val="accent4">
                <a:hueOff val="-2345525"/>
                <a:satOff val="14079"/>
                <a:lumOff val="-1242"/>
                <a:alphaOff val="0"/>
              </a:schemeClr>
            </a:fillRef>
            <a:effectRef idx="0">
              <a:schemeClr val="accent4">
                <a:hueOff val="-2345525"/>
                <a:satOff val="14079"/>
                <a:lumOff val="-1242"/>
                <a:alphaOff val="0"/>
              </a:schemeClr>
            </a:effectRef>
            <a:fontRef idx="minor">
              <a:schemeClr val="lt1"/>
            </a:fontRef>
          </p:style>
        </p:sp>
        <p:sp>
          <p:nvSpPr>
            <p:cNvPr id="9" name="Rectangle 8"/>
            <p:cNvSpPr/>
            <p:nvPr/>
          </p:nvSpPr>
          <p:spPr>
            <a:xfrm>
              <a:off x="2660751" y="1740032"/>
              <a:ext cx="2676993" cy="4110811"/>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2400" dirty="0">
                  <a:ln/>
                  <a:solidFill>
                    <a:schemeClr val="tx1"/>
                  </a:solidFill>
                  <a:latin typeface="Times New Roman" pitchFamily="18" charset="0"/>
                  <a:cs typeface="Times New Roman" pitchFamily="18" charset="0"/>
                </a:rPr>
                <a:t>Unsaturated Fat</a:t>
              </a:r>
            </a:p>
            <a:p>
              <a:pPr marL="114300" lvl="1" indent="-114300" algn="l" defTabSz="622300" rtl="0">
                <a:lnSpc>
                  <a:spcPct val="90000"/>
                </a:lnSpc>
                <a:spcBef>
                  <a:spcPct val="0"/>
                </a:spcBef>
                <a:spcAft>
                  <a:spcPct val="15000"/>
                </a:spcAft>
                <a:buChar char="••"/>
              </a:pPr>
              <a:r>
                <a:rPr kumimoji="0" lang="en-US" sz="1600" b="0" i="0" u="none" strike="noStrike" kern="1200" cap="none" spc="0" normalizeH="0" baseline="0" noProof="0" dirty="0">
                  <a:ln/>
                  <a:solidFill>
                    <a:schemeClr val="tx1"/>
                  </a:solidFill>
                  <a:effectLst/>
                  <a:uLnTx/>
                  <a:uFillTx/>
                  <a:latin typeface="Times New Roman" pitchFamily="18" charset="0"/>
                  <a:cs typeface="Times New Roman" pitchFamily="18" charset="0"/>
                </a:rPr>
                <a:t>Fats that are liquid at room temperature.</a:t>
              </a:r>
            </a:p>
            <a:p>
              <a:pPr marL="114300" lvl="1" indent="-114300" algn="l" defTabSz="622300" rtl="0">
                <a:lnSpc>
                  <a:spcPct val="90000"/>
                </a:lnSpc>
                <a:spcBef>
                  <a:spcPct val="0"/>
                </a:spcBef>
                <a:spcAft>
                  <a:spcPct val="15000"/>
                </a:spcAft>
                <a:buChar char="••"/>
              </a:pPr>
              <a:r>
                <a:rPr kumimoji="0" lang="en-US" sz="1600" b="1" i="0" u="none" strike="noStrike" kern="1200" cap="none" spc="0" normalizeH="0" baseline="0" noProof="0" dirty="0">
                  <a:ln/>
                  <a:solidFill>
                    <a:schemeClr val="tx1"/>
                  </a:solidFill>
                  <a:effectLst/>
                  <a:uLnTx/>
                  <a:uFillTx/>
                  <a:latin typeface="Times New Roman" pitchFamily="18" charset="0"/>
                  <a:cs typeface="Times New Roman" pitchFamily="18" charset="0"/>
                </a:rPr>
                <a:t>Polyunsaturated Fat </a:t>
              </a:r>
              <a:r>
                <a:rPr kumimoji="0" lang="en-US" sz="1600" b="0" i="0" u="none" strike="noStrike" kern="1200" cap="none" spc="0" normalizeH="0" baseline="0" noProof="0" dirty="0">
                  <a:ln/>
                  <a:solidFill>
                    <a:schemeClr val="tx1"/>
                  </a:solidFill>
                  <a:effectLst/>
                  <a:uLnTx/>
                  <a:uFillTx/>
                  <a:latin typeface="Times New Roman" pitchFamily="18" charset="0"/>
                  <a:cs typeface="Times New Roman" pitchFamily="18" charset="0"/>
                </a:rPr>
                <a:t>Provide two essential fatty acids necessary for bodily functions.</a:t>
              </a:r>
            </a:p>
            <a:p>
              <a:pPr marL="114300" lvl="1" indent="-114300" algn="l" defTabSz="622300" rtl="0">
                <a:lnSpc>
                  <a:spcPct val="90000"/>
                </a:lnSpc>
                <a:spcBef>
                  <a:spcPct val="0"/>
                </a:spcBef>
                <a:spcAft>
                  <a:spcPct val="15000"/>
                </a:spcAft>
                <a:buChar char="••"/>
              </a:pPr>
              <a:r>
                <a:rPr kumimoji="0" lang="en-US" sz="1600" b="1" i="0" u="none" strike="noStrike" kern="1200" cap="none" spc="0" normalizeH="0" baseline="0" noProof="0" dirty="0">
                  <a:ln/>
                  <a:solidFill>
                    <a:schemeClr val="tx1"/>
                  </a:solidFill>
                  <a:effectLst/>
                  <a:uLnTx/>
                  <a:uFillTx/>
                  <a:latin typeface="Times New Roman" pitchFamily="18" charset="0"/>
                  <a:cs typeface="Times New Roman" pitchFamily="18" charset="0"/>
                </a:rPr>
                <a:t>Monounsaturated Fat</a:t>
              </a:r>
              <a:r>
                <a:rPr lang="en-US" sz="1600" dirty="0">
                  <a:ln/>
                  <a:solidFill>
                    <a:schemeClr val="tx1"/>
                  </a:solidFill>
                  <a:latin typeface="Times New Roman" pitchFamily="18" charset="0"/>
                  <a:cs typeface="Times New Roman" pitchFamily="18" charset="0"/>
                </a:rPr>
                <a:t> </a:t>
              </a:r>
              <a:r>
                <a:rPr kumimoji="0" lang="en-US" sz="1600" b="0" i="0" u="none" strike="noStrike" kern="1200" cap="none" spc="0" normalizeH="0" baseline="0" noProof="0" dirty="0">
                  <a:ln/>
                  <a:solidFill>
                    <a:schemeClr val="tx1"/>
                  </a:solidFill>
                  <a:effectLst/>
                  <a:uLnTx/>
                  <a:uFillTx/>
                  <a:latin typeface="Times New Roman" pitchFamily="18" charset="0"/>
                  <a:cs typeface="Times New Roman" pitchFamily="18" charset="0"/>
                </a:rPr>
                <a:t>May play a role in reducing the risk of heart disease.</a:t>
              </a:r>
            </a:p>
          </p:txBody>
        </p:sp>
      </p:grpSp>
      <p:pic>
        <p:nvPicPr>
          <p:cNvPr id="11" name="Picture 2"/>
          <p:cNvPicPr>
            <a:picLocks noChangeAspect="1" noChangeArrowheads="1"/>
          </p:cNvPicPr>
          <p:nvPr/>
        </p:nvPicPr>
        <p:blipFill>
          <a:blip r:embed="rId2"/>
          <a:srcRect/>
          <a:stretch>
            <a:fillRect/>
          </a:stretch>
        </p:blipFill>
        <p:spPr bwMode="auto">
          <a:xfrm>
            <a:off x="6455864" y="4459572"/>
            <a:ext cx="4919699" cy="2398428"/>
          </a:xfrm>
          <a:prstGeom prst="rect">
            <a:avLst/>
          </a:prstGeom>
          <a:noFill/>
          <a:ln w="9525">
            <a:noFill/>
            <a:miter lim="800000"/>
            <a:headEnd/>
            <a:tailEnd/>
          </a:ln>
          <a:effectLst/>
        </p:spPr>
      </p:pic>
      <p:sp>
        <p:nvSpPr>
          <p:cNvPr id="12" name="6-Point Star 11"/>
          <p:cNvSpPr/>
          <p:nvPr/>
        </p:nvSpPr>
        <p:spPr>
          <a:xfrm>
            <a:off x="4257205" y="4392118"/>
            <a:ext cx="2308485" cy="2226040"/>
          </a:xfrm>
          <a:prstGeom prst="star6">
            <a:avLst/>
          </a:prstGeom>
          <a:solidFill>
            <a:srgbClr val="FFC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RDA</a:t>
            </a:r>
          </a:p>
          <a:p>
            <a:pPr algn="ctr"/>
            <a:r>
              <a:rPr lang="en-US" dirty="0">
                <a:solidFill>
                  <a:sysClr val="windowText" lastClr="000000"/>
                </a:solidFill>
              </a:rPr>
              <a:t>BOYS- 25 gm</a:t>
            </a:r>
          </a:p>
          <a:p>
            <a:pPr algn="ctr"/>
            <a:r>
              <a:rPr lang="en-US" dirty="0">
                <a:solidFill>
                  <a:sysClr val="windowText" lastClr="000000"/>
                </a:solidFill>
              </a:rPr>
              <a:t>Girls- 20 gm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80" y="0"/>
            <a:ext cx="101600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dirty="0"/>
              <a:t>Vitamins</a:t>
            </a:r>
          </a:p>
        </p:txBody>
      </p:sp>
      <p:grpSp>
        <p:nvGrpSpPr>
          <p:cNvPr id="4" name="Group 3"/>
          <p:cNvGrpSpPr/>
          <p:nvPr/>
        </p:nvGrpSpPr>
        <p:grpSpPr>
          <a:xfrm>
            <a:off x="705787" y="1302871"/>
            <a:ext cx="2786922" cy="3718834"/>
            <a:chOff x="0" y="1839293"/>
            <a:chExt cx="5204085" cy="3862515"/>
          </a:xfrm>
          <a:solidFill>
            <a:schemeClr val="accent2"/>
          </a:solidFill>
        </p:grpSpPr>
        <p:sp>
          <p:nvSpPr>
            <p:cNvPr id="5" name="Rectangle 4"/>
            <p:cNvSpPr/>
            <p:nvPr/>
          </p:nvSpPr>
          <p:spPr>
            <a:xfrm>
              <a:off x="0" y="1839293"/>
              <a:ext cx="5204085" cy="3862515"/>
            </a:xfrm>
            <a:prstGeom prst="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Rectangle 5"/>
            <p:cNvSpPr/>
            <p:nvPr/>
          </p:nvSpPr>
          <p:spPr>
            <a:xfrm>
              <a:off x="0" y="1839293"/>
              <a:ext cx="5204085" cy="38625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a:solidFill>
                    <a:schemeClr val="tx1"/>
                  </a:solidFill>
                  <a:latin typeface="Times New Roman" pitchFamily="18" charset="0"/>
                  <a:cs typeface="Times New Roman" pitchFamily="18" charset="0"/>
                </a:rPr>
                <a:t>Fat Soluble Vitamins</a:t>
              </a:r>
              <a:endParaRPr lang="en-US" sz="2800" kern="1200" dirty="0">
                <a:solidFill>
                  <a:schemeClr val="tx1"/>
                </a:solidFill>
              </a:endParaRPr>
            </a:p>
            <a:p>
              <a:pPr marL="228600" lvl="1" indent="-228600" defTabSz="889000">
                <a:lnSpc>
                  <a:spcPct val="90000"/>
                </a:lnSpc>
                <a:spcBef>
                  <a:spcPct val="0"/>
                </a:spcBef>
                <a:spcAft>
                  <a:spcPct val="15000"/>
                </a:spcAft>
                <a:buChar char="••"/>
              </a:pPr>
              <a:r>
                <a:rPr lang="en-US" sz="2000" kern="1200" dirty="0">
                  <a:solidFill>
                    <a:schemeClr val="tx1"/>
                  </a:solidFill>
                  <a:latin typeface="Times New Roman" pitchFamily="18" charset="0"/>
                  <a:cs typeface="Times New Roman" pitchFamily="18" charset="0"/>
                </a:rPr>
                <a:t>Vitamins A, D, E, K</a:t>
              </a:r>
            </a:p>
            <a:p>
              <a:pPr marL="228600" lvl="1" indent="-228600" defTabSz="889000">
                <a:lnSpc>
                  <a:spcPct val="90000"/>
                </a:lnSpc>
                <a:spcBef>
                  <a:spcPct val="0"/>
                </a:spcBef>
                <a:spcAft>
                  <a:spcPct val="15000"/>
                </a:spcAft>
                <a:buChar char="••"/>
              </a:pPr>
              <a:r>
                <a:rPr lang="en-US" sz="2000" kern="1200" dirty="0">
                  <a:solidFill>
                    <a:schemeClr val="tx1"/>
                  </a:solidFill>
                  <a:latin typeface="Times New Roman" pitchFamily="18" charset="0"/>
                  <a:cs typeface="Times New Roman" pitchFamily="18" charset="0"/>
                </a:rPr>
                <a:t>Require fat for the stomach to allow them to be carried into the blood stream for use (absorption).</a:t>
              </a:r>
            </a:p>
            <a:p>
              <a:pPr marL="228600" lvl="1" indent="-228600" defTabSz="889000">
                <a:lnSpc>
                  <a:spcPct val="90000"/>
                </a:lnSpc>
                <a:spcBef>
                  <a:spcPct val="0"/>
                </a:spcBef>
                <a:spcAft>
                  <a:spcPct val="15000"/>
                </a:spcAft>
                <a:buChar char="••"/>
              </a:pPr>
              <a:r>
                <a:rPr lang="en-US" sz="2000" kern="1200" dirty="0">
                  <a:solidFill>
                    <a:schemeClr val="tx1"/>
                  </a:solidFill>
                  <a:latin typeface="Times New Roman" pitchFamily="18" charset="0"/>
                  <a:cs typeface="Times New Roman" pitchFamily="18" charset="0"/>
                </a:rPr>
                <a:t>Can be stored in the body for later use.</a:t>
              </a:r>
            </a:p>
          </p:txBody>
        </p:sp>
      </p:grpSp>
      <p:grpSp>
        <p:nvGrpSpPr>
          <p:cNvPr id="7" name="Group 6"/>
          <p:cNvGrpSpPr/>
          <p:nvPr/>
        </p:nvGrpSpPr>
        <p:grpSpPr>
          <a:xfrm>
            <a:off x="8259581" y="1257898"/>
            <a:ext cx="2728210" cy="3688856"/>
            <a:chOff x="5204085" y="1839293"/>
            <a:chExt cx="5204085" cy="3862515"/>
          </a:xfrm>
        </p:grpSpPr>
        <p:sp>
          <p:nvSpPr>
            <p:cNvPr id="8" name="Rectangle 7"/>
            <p:cNvSpPr/>
            <p:nvPr/>
          </p:nvSpPr>
          <p:spPr>
            <a:xfrm>
              <a:off x="5204085" y="1839293"/>
              <a:ext cx="5204085" cy="3862515"/>
            </a:xfrm>
            <a:prstGeom prst="rect">
              <a:avLst/>
            </a:prstGeom>
            <a:solidFill>
              <a:schemeClr val="accent2"/>
            </a:solidFill>
          </p:spPr>
          <p:style>
            <a:lnRef idx="2">
              <a:schemeClr val="lt1">
                <a:hueOff val="0"/>
                <a:satOff val="0"/>
                <a:lumOff val="0"/>
                <a:alphaOff val="0"/>
              </a:schemeClr>
            </a:lnRef>
            <a:fillRef idx="1">
              <a:schemeClr val="accent4">
                <a:hueOff val="-7036575"/>
                <a:satOff val="42238"/>
                <a:lumOff val="-3725"/>
                <a:alphaOff val="0"/>
              </a:schemeClr>
            </a:fillRef>
            <a:effectRef idx="0">
              <a:schemeClr val="accent4">
                <a:hueOff val="-7036575"/>
                <a:satOff val="42238"/>
                <a:lumOff val="-3725"/>
                <a:alphaOff val="0"/>
              </a:schemeClr>
            </a:effectRef>
            <a:fontRef idx="minor">
              <a:schemeClr val="lt1"/>
            </a:fontRef>
          </p:style>
        </p:sp>
        <p:sp>
          <p:nvSpPr>
            <p:cNvPr id="9" name="Rectangle 8"/>
            <p:cNvSpPr/>
            <p:nvPr/>
          </p:nvSpPr>
          <p:spPr>
            <a:xfrm>
              <a:off x="5204085" y="1839293"/>
              <a:ext cx="5204085" cy="3862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a:solidFill>
                    <a:schemeClr val="tx1"/>
                  </a:solidFill>
                  <a:latin typeface="Times New Roman" pitchFamily="18" charset="0"/>
                  <a:cs typeface="Times New Roman" pitchFamily="18" charset="0"/>
                </a:rPr>
                <a:t>Water Soluble Vitamins</a:t>
              </a:r>
              <a:endParaRPr lang="en-US" sz="28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a:solidFill>
                    <a:schemeClr val="tx1"/>
                  </a:solidFill>
                  <a:latin typeface="Times New Roman" pitchFamily="18" charset="0"/>
                  <a:cs typeface="Times New Roman" pitchFamily="18" charset="0"/>
                </a:rPr>
                <a:t>Vitamins C and B-complex</a:t>
              </a:r>
            </a:p>
            <a:p>
              <a:pPr marL="228600" lvl="1" indent="-228600" algn="l" defTabSz="889000">
                <a:lnSpc>
                  <a:spcPct val="90000"/>
                </a:lnSpc>
                <a:spcBef>
                  <a:spcPct val="0"/>
                </a:spcBef>
                <a:spcAft>
                  <a:spcPct val="15000"/>
                </a:spcAft>
                <a:buChar char="••"/>
              </a:pPr>
              <a:r>
                <a:rPr lang="en-US" sz="2000" kern="1200" dirty="0">
                  <a:solidFill>
                    <a:schemeClr val="tx1"/>
                  </a:solidFill>
                  <a:latin typeface="Times New Roman" pitchFamily="18" charset="0"/>
                  <a:cs typeface="Times New Roman" pitchFamily="18" charset="0"/>
                </a:rPr>
                <a:t>Require water for absorption.</a:t>
              </a:r>
            </a:p>
            <a:p>
              <a:pPr marL="228600" lvl="1" indent="-228600" algn="l" defTabSz="889000">
                <a:lnSpc>
                  <a:spcPct val="90000"/>
                </a:lnSpc>
                <a:spcBef>
                  <a:spcPct val="0"/>
                </a:spcBef>
                <a:spcAft>
                  <a:spcPct val="15000"/>
                </a:spcAft>
                <a:buChar char="••"/>
              </a:pPr>
              <a:r>
                <a:rPr lang="en-US" sz="2000" kern="1200" dirty="0">
                  <a:solidFill>
                    <a:schemeClr val="tx1"/>
                  </a:solidFill>
                  <a:latin typeface="Times New Roman" pitchFamily="18" charset="0"/>
                  <a:cs typeface="Times New Roman" pitchFamily="18" charset="0"/>
                </a:rPr>
                <a:t>Easily absorbed and passed through the body as waste.</a:t>
              </a:r>
            </a:p>
          </p:txBody>
        </p:sp>
      </p:grpSp>
      <p:pic>
        <p:nvPicPr>
          <p:cNvPr id="11" name="Picture 10" descr="unnamed-removebg-preview(1).png"/>
          <p:cNvPicPr>
            <a:picLocks noChangeAspect="1"/>
          </p:cNvPicPr>
          <p:nvPr/>
        </p:nvPicPr>
        <p:blipFill>
          <a:blip r:embed="rId2"/>
          <a:stretch>
            <a:fillRect/>
          </a:stretch>
        </p:blipFill>
        <p:spPr>
          <a:xfrm>
            <a:off x="2588638" y="954062"/>
            <a:ext cx="6395869" cy="4622281"/>
          </a:xfrm>
          <a:prstGeom prst="rect">
            <a:avLst/>
          </a:prstGeom>
        </p:spPr>
      </p:pic>
      <p:sp>
        <p:nvSpPr>
          <p:cNvPr id="12" name="Rectangle 11"/>
          <p:cNvSpPr/>
          <p:nvPr/>
        </p:nvSpPr>
        <p:spPr>
          <a:xfrm>
            <a:off x="0" y="6211669"/>
            <a:ext cx="11167672" cy="646331"/>
          </a:xfrm>
          <a:prstGeom prst="rect">
            <a:avLst/>
          </a:prstGeom>
        </p:spPr>
        <p:txBody>
          <a:bodyPr wrap="square">
            <a:spAutoFit/>
          </a:bodyPr>
          <a:lstStyle/>
          <a:p>
            <a:pPr algn="ctr"/>
            <a:r>
              <a:rPr lang="en-US" b="1" dirty="0">
                <a:solidFill>
                  <a:srgbClr val="002060"/>
                </a:solidFill>
              </a:rPr>
              <a:t>Fruit and vegetables have lots of vitamins which help boost your immune system and keep you from getting sick.</a:t>
            </a:r>
          </a:p>
          <a:p>
            <a:pPr algn="ctr"/>
            <a:r>
              <a:rPr lang="en-US" b="1" dirty="0">
                <a:solidFill>
                  <a:srgbClr val="002060"/>
                </a:solidFill>
              </a:rPr>
              <a:t>It’s recommended you eat two servings of fruit and three servings of vegetables a day.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1775</TotalTime>
  <Words>1731</Words>
  <Application>Microsoft Office PowerPoint</Application>
  <PresentationFormat>Custom</PresentationFormat>
  <Paragraphs>205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Adjacency</vt:lpstr>
      <vt:lpstr>NUTRITION FOR ADOLESCENTS </vt:lpstr>
      <vt:lpstr>ADOLESCENCE</vt:lpstr>
      <vt:lpstr>INTRODUCTION</vt:lpstr>
      <vt:lpstr>WHAT SHOULD WE EAT?</vt:lpstr>
      <vt:lpstr>Slide 5</vt:lpstr>
      <vt:lpstr>Carbohydrates</vt:lpstr>
      <vt:lpstr>Protein</vt:lpstr>
      <vt:lpstr>Fats</vt:lpstr>
      <vt:lpstr>Vitamins</vt:lpstr>
      <vt:lpstr>Minerals</vt:lpstr>
      <vt:lpstr> Water  </vt:lpstr>
      <vt:lpstr>BALANCED DIET </vt:lpstr>
      <vt:lpstr>Slide 13</vt:lpstr>
      <vt:lpstr>DIETARY GUIDELINES</vt:lpstr>
      <vt:lpstr>Slide 15</vt:lpstr>
      <vt:lpstr>Slide 16</vt:lpstr>
      <vt:lpstr>CALORIES IN VEGETABLES</vt:lpstr>
      <vt:lpstr>Slide 18</vt:lpstr>
      <vt:lpstr>Slide 19</vt:lpstr>
      <vt:lpstr>BREAKFAST</vt:lpstr>
      <vt:lpstr>Slide 21</vt:lpstr>
      <vt:lpstr>MID MORNING SNACKS</vt:lpstr>
      <vt:lpstr>Slide 23</vt:lpstr>
      <vt:lpstr>LUNCH</vt:lpstr>
      <vt:lpstr>Slide 25</vt:lpstr>
      <vt:lpstr>AFTERNOON SNACKS</vt:lpstr>
      <vt:lpstr>Slide 27</vt:lpstr>
      <vt:lpstr>DINNER</vt:lpstr>
      <vt:lpstr>IN A GIST..</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NUTRITION</dc:title>
  <dc:creator>MANISHA KUSHWAHA</dc:creator>
  <cp:lastModifiedBy>user</cp:lastModifiedBy>
  <cp:revision>178</cp:revision>
  <dcterms:created xsi:type="dcterms:W3CDTF">2019-07-15T16:18:46Z</dcterms:created>
  <dcterms:modified xsi:type="dcterms:W3CDTF">2022-05-01T03:47:58Z</dcterms:modified>
</cp:coreProperties>
</file>