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47"/>
  </p:notesMasterIdLst>
  <p:sldIdLst>
    <p:sldId id="256" r:id="rId3"/>
    <p:sldId id="266" r:id="rId4"/>
    <p:sldId id="257" r:id="rId5"/>
    <p:sldId id="268" r:id="rId6"/>
    <p:sldId id="258" r:id="rId7"/>
    <p:sldId id="259" r:id="rId8"/>
    <p:sldId id="261" r:id="rId9"/>
    <p:sldId id="262" r:id="rId10"/>
    <p:sldId id="263" r:id="rId11"/>
    <p:sldId id="264" r:id="rId12"/>
    <p:sldId id="260" r:id="rId13"/>
    <p:sldId id="290" r:id="rId14"/>
    <p:sldId id="279" r:id="rId15"/>
    <p:sldId id="291" r:id="rId16"/>
    <p:sldId id="281" r:id="rId17"/>
    <p:sldId id="284" r:id="rId18"/>
    <p:sldId id="285" r:id="rId19"/>
    <p:sldId id="292" r:id="rId20"/>
    <p:sldId id="283" r:id="rId21"/>
    <p:sldId id="293" r:id="rId22"/>
    <p:sldId id="286" r:id="rId23"/>
    <p:sldId id="287" r:id="rId24"/>
    <p:sldId id="288" r:id="rId25"/>
    <p:sldId id="289" r:id="rId26"/>
    <p:sldId id="294" r:id="rId27"/>
    <p:sldId id="295" r:id="rId28"/>
    <p:sldId id="296" r:id="rId29"/>
    <p:sldId id="297" r:id="rId30"/>
    <p:sldId id="298" r:id="rId31"/>
    <p:sldId id="280" r:id="rId32"/>
    <p:sldId id="265" r:id="rId33"/>
    <p:sldId id="269" r:id="rId34"/>
    <p:sldId id="270" r:id="rId35"/>
    <p:sldId id="271" r:id="rId36"/>
    <p:sldId id="272" r:id="rId37"/>
    <p:sldId id="273" r:id="rId38"/>
    <p:sldId id="275" r:id="rId39"/>
    <p:sldId id="274" r:id="rId40"/>
    <p:sldId id="301" r:id="rId41"/>
    <p:sldId id="276" r:id="rId42"/>
    <p:sldId id="277" r:id="rId43"/>
    <p:sldId id="299" r:id="rId44"/>
    <p:sldId id="300" r:id="rId45"/>
    <p:sldId id="27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EA9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85A19-3970-408D-B766-3139214D187A}" type="datetimeFigureOut">
              <a:rPr lang="en-IN" smtClean="0"/>
              <a:pPr/>
              <a:t>26-04-2022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708EE-C6E9-4E81-9714-6C7A7520A08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9141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08EE-C6E9-4E81-9714-6C7A7520A083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2146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08EE-C6E9-4E81-9714-6C7A7520A083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661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altLang="zh-CN" smtClean="0"/>
              <a:t>Click to edit Master title style</a:t>
            </a:r>
            <a:endParaRPr lang="zh-CN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27125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3200"/>
            </a:lvl1pPr>
          </a:lstStyle>
          <a:p>
            <a:r>
              <a:rPr lang="en-US" altLang="zh-CN" smtClean="0"/>
              <a:t>Click to edit Master subtitle style</a:t>
            </a:r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CF74DB-3948-430D-BC54-38AF47396C70}" type="datetimeFigureOut">
              <a:rPr lang="zh-CN" altLang="en-US"/>
              <a:pPr/>
              <a:t>2022/4/26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C0270-840C-4ADD-A0F2-E0383527D80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1E1B0A-65A4-4FE0-95CD-99B6A2E3D055}" type="datetimeFigureOut">
              <a:rPr lang="zh-CN" altLang="en-US"/>
              <a:pPr/>
              <a:t>2022/4/26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E6FB8-E873-4D17-BF5C-34DBB4C1655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1E28A-DC4B-4FC1-8602-98CF7EB41C3F}" type="datetimeFigureOut">
              <a:rPr lang="zh-CN" altLang="en-US"/>
              <a:pPr/>
              <a:t>2022/4/26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DC5F7-BA30-492E-9E1D-49F311C01C7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6E2AE1-9368-44C2-A4C7-DAB2BA7FF693}" type="datetimeFigureOut">
              <a:rPr lang="zh-CN" altLang="en-US"/>
              <a:pPr/>
              <a:t>2022/4/26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333D3-A2FC-458F-A146-0D792AFEE16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21B7EA-4FE5-447D-B11A-E5B1A8CC14F0}" type="datetimeFigureOut">
              <a:rPr lang="zh-CN" altLang="en-US"/>
              <a:pPr/>
              <a:t>2022/4/26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B3B4F-B1F6-413E-A5EB-B77C593D87D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57197E-2BA1-4CE1-9FB7-10F03009D98A}" type="datetimeFigureOut">
              <a:rPr lang="zh-CN" altLang="en-US"/>
              <a:pPr/>
              <a:t>2022/4/26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69AF7-33D2-45F3-9F04-F3342F27975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E3B836-E654-4E9A-8243-4431EFAB18D5}" type="datetimeFigureOut">
              <a:rPr lang="zh-CN" altLang="en-US"/>
              <a:pPr/>
              <a:t>2022/4/26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F4600-0681-415D-9266-E0C613ADCB3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887B61-3187-4186-B65B-9A1B66959BF3}" type="datetimeFigureOut">
              <a:rPr lang="zh-CN" altLang="en-US"/>
              <a:pPr/>
              <a:t>2022/4/26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B3D57-7BA6-4691-8BAC-15CB77BD903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E3975-C51B-4C50-A383-C75B926F4715}" type="datetimeFigureOut">
              <a:rPr lang="zh-CN" altLang="en-US"/>
              <a:pPr/>
              <a:t>2022/4/26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69703-19B7-450C-B387-0A4BDB50258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1243D1-334D-4404-BD4A-5FADDF5AB168}" type="datetimeFigureOut">
              <a:rPr lang="zh-CN" altLang="en-US"/>
              <a:pPr/>
              <a:t>2022/4/26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7BB03-03E3-4F16-B8A4-E1FF1260AD1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A0A280-CEC1-4E03-A241-05F608D75F8B}" type="datetimeFigureOut">
              <a:rPr lang="zh-CN" altLang="en-US"/>
              <a:pPr/>
              <a:t>2022/4/26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0DD88-D419-4C65-AF1A-F197414A420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微软雅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微软雅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微软雅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微软雅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微软雅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微软雅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微软雅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微软雅黑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90A2FEF-4E04-4AE6-864B-586ECC33806F}" type="datetimeFigureOut">
              <a:rPr lang="zh-CN" altLang="en-US"/>
              <a:pPr/>
              <a:t>2022/4/26</a:t>
            </a:fld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230B7B-BA5B-495E-86BC-2BF35A7B430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4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CATHETERS AND GUIDE WIRES</a:t>
            </a:r>
            <a:endParaRPr lang="en-US" sz="4400" dirty="0">
              <a:ln w="50800"/>
              <a:solidFill>
                <a:schemeClr val="bg1">
                  <a:shade val="50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Subtitle 4"/>
          <p:cNvSpPr>
            <a:spLocks noGrp="1"/>
          </p:cNvSpPr>
          <p:nvPr/>
        </p:nvSpPr>
        <p:spPr>
          <a:xfrm>
            <a:off x="4038600" y="4419600"/>
            <a:ext cx="4114800" cy="1752600"/>
          </a:xfrm>
          <a:prstGeom prst="rect">
            <a:avLst/>
          </a:prstGeom>
        </p:spPr>
        <p:txBody>
          <a:bodyPr vert="horz" lIns="0" rIns="18288">
            <a:normAutofit fontScale="92500" lnSpcReduction="1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b="1" dirty="0" smtClean="0">
                <a:solidFill>
                  <a:schemeClr val="bg1"/>
                </a:solidFill>
              </a:rPr>
              <a:t>By </a:t>
            </a:r>
            <a:r>
              <a:rPr lang="en-IN" b="1" dirty="0" err="1" smtClean="0">
                <a:solidFill>
                  <a:schemeClr val="bg1"/>
                </a:solidFill>
              </a:rPr>
              <a:t>Passang</a:t>
            </a:r>
            <a:r>
              <a:rPr lang="en-IN" b="1" dirty="0" smtClean="0">
                <a:solidFill>
                  <a:schemeClr val="bg1"/>
                </a:solidFill>
              </a:rPr>
              <a:t> D. Sherpa</a:t>
            </a:r>
          </a:p>
          <a:p>
            <a:pPr algn="l"/>
            <a:r>
              <a:rPr lang="en-IN" b="1" dirty="0" smtClean="0">
                <a:solidFill>
                  <a:schemeClr val="bg1"/>
                </a:solidFill>
              </a:rPr>
              <a:t>Coordinator of </a:t>
            </a:r>
          </a:p>
          <a:p>
            <a:pPr algn="l"/>
            <a:r>
              <a:rPr lang="en-IN" b="1" dirty="0" smtClean="0">
                <a:solidFill>
                  <a:schemeClr val="bg1"/>
                </a:solidFill>
              </a:rPr>
              <a:t>Radio-imaging Technology </a:t>
            </a:r>
          </a:p>
          <a:p>
            <a:pPr algn="l"/>
            <a:r>
              <a:rPr lang="en-IN" b="1" dirty="0" smtClean="0">
                <a:solidFill>
                  <a:schemeClr val="bg1"/>
                </a:solidFill>
              </a:rPr>
              <a:t>Dpt. Of paramedical science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 AND SIDE HOLES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Tips should be tapered in order to reduce trauma to vessel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2286000"/>
            <a:ext cx="7315200" cy="206210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Catheter With End Hole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>
                <a:latin typeface="Agency FB" pitchFamily="34" charset="0"/>
              </a:rPr>
              <a:t>Used In Selective </a:t>
            </a:r>
            <a:r>
              <a:rPr lang="en-US" sz="3200" dirty="0" err="1" smtClean="0">
                <a:latin typeface="Agency FB" pitchFamily="34" charset="0"/>
              </a:rPr>
              <a:t>Angio</a:t>
            </a:r>
            <a:endParaRPr lang="en-US" sz="3200" dirty="0" smtClean="0">
              <a:latin typeface="Agency FB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>
                <a:latin typeface="Agency FB" pitchFamily="34" charset="0"/>
              </a:rPr>
              <a:t>Emit Strong Stream Contrast</a:t>
            </a:r>
          </a:p>
          <a:p>
            <a:endParaRPr lang="en-US" sz="3200" dirty="0">
              <a:latin typeface="Agency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0"/>
            <a:ext cx="7315200" cy="35394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Catheters With Multiple Holes</a:t>
            </a:r>
          </a:p>
          <a:p>
            <a:endParaRPr lang="en-US" sz="32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>
                <a:latin typeface="Agency FB" pitchFamily="34" charset="0"/>
              </a:rPr>
              <a:t>	Reduce Trauma To Vessel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>
                <a:latin typeface="Agency FB" pitchFamily="34" charset="0"/>
              </a:rPr>
              <a:t>	Increase Mixing Of Contrast And Blood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>
                <a:latin typeface="Agency FB" pitchFamily="34" charset="0"/>
              </a:rPr>
              <a:t>	Reduce Catheter Recoil(catheter Whipping)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3200" dirty="0" smtClean="0">
              <a:latin typeface="Agency FB" pitchFamily="34" charset="0"/>
            </a:endParaRPr>
          </a:p>
          <a:p>
            <a:r>
              <a:rPr lang="en-US" sz="3200" dirty="0" smtClean="0">
                <a:latin typeface="Agency FB" pitchFamily="34" charset="0"/>
              </a:rPr>
              <a:t>But Increased Blood Clot Around Guide Wire</a:t>
            </a:r>
            <a:endParaRPr lang="en-US" sz="3200" dirty="0">
              <a:latin typeface="Agency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86000"/>
            <a:ext cx="7259782" cy="35394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3"/>
            </a:pPr>
            <a:r>
              <a:rPr lang="en-US" sz="2800" u="sng" dirty="0" smtClean="0">
                <a:solidFill>
                  <a:srgbClr val="C00000"/>
                </a:solidFill>
                <a:latin typeface="Agency FB" pitchFamily="34" charset="0"/>
              </a:rPr>
              <a:t>Catheters Without End-hole And With Side Holes</a:t>
            </a:r>
          </a:p>
          <a:p>
            <a:endParaRPr lang="en-US" sz="2800" u="sng" dirty="0" smtClean="0">
              <a:solidFill>
                <a:srgbClr val="C00000"/>
              </a:solidFill>
              <a:latin typeface="Agency FB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	</a:t>
            </a:r>
            <a:r>
              <a:rPr lang="en-US" sz="2800" dirty="0" err="1" smtClean="0">
                <a:latin typeface="Agency FB" pitchFamily="34" charset="0"/>
              </a:rPr>
              <a:t>Intracardiac</a:t>
            </a:r>
            <a:r>
              <a:rPr lang="en-US" sz="2800" dirty="0" smtClean="0">
                <a:latin typeface="Agency FB" pitchFamily="34" charset="0"/>
              </a:rPr>
              <a:t> And Pulmonary Arteries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gency FB" pitchFamily="34" charset="0"/>
              </a:rPr>
              <a:t>	Jet Effect And Recoil Is Greatly Reduced</a:t>
            </a:r>
          </a:p>
          <a:p>
            <a:endParaRPr lang="en-US" sz="2800" dirty="0" smtClean="0">
              <a:latin typeface="Agency FB" pitchFamily="34" charset="0"/>
            </a:endParaRPr>
          </a:p>
          <a:p>
            <a:r>
              <a:rPr lang="en-US" sz="2800" dirty="0" err="1" smtClean="0">
                <a:latin typeface="Agency FB" pitchFamily="34" charset="0"/>
              </a:rPr>
              <a:t>Guidewire</a:t>
            </a:r>
            <a:r>
              <a:rPr lang="en-US" sz="2800" dirty="0" smtClean="0">
                <a:latin typeface="Agency FB" pitchFamily="34" charset="0"/>
              </a:rPr>
              <a:t> Cannot Be Employed- Use A Sheath To Guide The Cather</a:t>
            </a:r>
          </a:p>
          <a:p>
            <a:endParaRPr lang="en-US" sz="2800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2348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</a:t>
            </a:r>
            <a:endParaRPr lang="en-US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6781800" y="4800600"/>
            <a:ext cx="2057400" cy="20574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DIAGNOSTIC ANGIOGRAPHIC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382982" y="4724399"/>
            <a:ext cx="2057400" cy="20574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MICROCATHETERS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96245" y="4786745"/>
            <a:ext cx="2057400" cy="20574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DRAINAGE CATHTERS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781800" y="2729345"/>
            <a:ext cx="2057400" cy="20574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BALLOON CATHETERS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781800" y="609600"/>
            <a:ext cx="2057400" cy="20574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CENTREL VENOUS CATHETERS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2982" y="945572"/>
            <a:ext cx="3879273" cy="356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37667" y="914400"/>
            <a:ext cx="6101233" cy="3598718"/>
            <a:chOff x="337667" y="914400"/>
            <a:chExt cx="6101233" cy="3598718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914400"/>
              <a:ext cx="4381500" cy="3598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7667" y="2133600"/>
              <a:ext cx="1726660" cy="2379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805295" y="914400"/>
            <a:ext cx="5604164" cy="3612573"/>
            <a:chOff x="805295" y="914400"/>
            <a:chExt cx="5604164" cy="3612573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95" y="2021898"/>
              <a:ext cx="3790950" cy="2505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914400"/>
              <a:ext cx="2447059" cy="3598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6915" y="1447799"/>
            <a:ext cx="3810000" cy="307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56104" y="1407967"/>
            <a:ext cx="6297541" cy="3158036"/>
            <a:chOff x="356104" y="1407967"/>
            <a:chExt cx="6297541" cy="3158036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04" y="1413163"/>
              <a:ext cx="3416445" cy="3139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636" t="8425" r="11334" b="9333"/>
            <a:stretch/>
          </p:blipFill>
          <p:spPr bwMode="auto">
            <a:xfrm>
              <a:off x="3772549" y="1407967"/>
              <a:ext cx="2881096" cy="3158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7526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CATHETER TYPES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2667000"/>
            <a:ext cx="7772400" cy="2667000"/>
          </a:xfrm>
        </p:spPr>
        <p:txBody>
          <a:bodyPr/>
          <a:lstStyle/>
          <a:p>
            <a:pPr marL="457200" indent="-457200" algn="ctr">
              <a:buFont typeface="+mj-lt"/>
              <a:buAutoNum type="arabicPeriod"/>
            </a:pPr>
            <a:r>
              <a:rPr lang="en-US" sz="3200" dirty="0" smtClean="0">
                <a:solidFill>
                  <a:srgbClr val="FFC000"/>
                </a:solidFill>
              </a:rPr>
              <a:t>CEREBRAL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3200" dirty="0" smtClean="0">
                <a:solidFill>
                  <a:srgbClr val="FFC000"/>
                </a:solidFill>
              </a:rPr>
              <a:t>VISCERAL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3200" dirty="0" smtClean="0">
                <a:solidFill>
                  <a:srgbClr val="FFC000"/>
                </a:solidFill>
              </a:rPr>
              <a:t>CORONARY</a:t>
            </a:r>
            <a:endParaRPr lang="en-IN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3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31" t="19192" r="46990" b="4408"/>
          <a:stretch/>
        </p:blipFill>
        <p:spPr bwMode="auto">
          <a:xfrm>
            <a:off x="6705601" y="0"/>
            <a:ext cx="24384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81000"/>
            <a:ext cx="4114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STRAIGHT AND PIGTAIL CATHETERS WITH MULTIPLE SIDE HOLES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Injecting large amount of contrast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Straight(catheter whipping), so pigtail is used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Aortogram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Ventricles, arch of aorta</a:t>
            </a:r>
            <a:endParaRPr lang="en-IN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7" name="Picture 3" descr="C:\Users\MAHE\Desktop\Pigtail_drainage_catheter1-200x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0437" y="80435"/>
            <a:ext cx="2182091" cy="2182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2473"/>
            <a:ext cx="3546764" cy="3546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2935" y="609600"/>
            <a:ext cx="397717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CEREBRAL CATHETERS: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Head hunter catheter- 4 vessel </a:t>
            </a:r>
            <a:r>
              <a:rPr lang="en-US" dirty="0" err="1" smtClean="0">
                <a:solidFill>
                  <a:schemeClr val="bg1"/>
                </a:solidFill>
              </a:rPr>
              <a:t>angio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FOR MORE TORTOUS VESSEL: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Bentson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hanafee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wilson</a:t>
            </a:r>
            <a:r>
              <a:rPr lang="en-US" dirty="0" smtClean="0">
                <a:solidFill>
                  <a:schemeClr val="bg1"/>
                </a:solidFill>
              </a:rPr>
              <a:t> (JB2,JB3)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Simmons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newton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7755"/>
            <a:ext cx="4344859" cy="259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0858" y="3221181"/>
            <a:ext cx="2362201" cy="340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12" t="23597" r="31721" b="14278"/>
          <a:stretch/>
        </p:blipFill>
        <p:spPr bwMode="auto">
          <a:xfrm>
            <a:off x="4838701" y="3236881"/>
            <a:ext cx="1752600" cy="3385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14810" y="3428999"/>
            <a:ext cx="3723790" cy="2989711"/>
            <a:chOff x="158523" y="3428996"/>
            <a:chExt cx="3977506" cy="3317984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1181114" y="4799661"/>
              <a:ext cx="3313777" cy="572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487045" y="4655528"/>
              <a:ext cx="3313777" cy="860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2412" y="4666785"/>
              <a:ext cx="3313777" cy="838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61296" y="4606101"/>
              <a:ext cx="3313782" cy="959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08009" y="4718960"/>
              <a:ext cx="3317984" cy="738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58523" y="6356866"/>
              <a:ext cx="397750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Newton 1, 2, 3,4,5</a:t>
              </a:r>
              <a:endParaRPr lang="en-IN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3856" y="3195496"/>
            <a:ext cx="3495192" cy="3204488"/>
            <a:chOff x="314810" y="3581401"/>
            <a:chExt cx="3495192" cy="3204488"/>
          </a:xfrm>
        </p:grpSpPr>
        <p:sp>
          <p:nvSpPr>
            <p:cNvPr id="11" name="Rectangle 10"/>
            <p:cNvSpPr/>
            <p:nvPr/>
          </p:nvSpPr>
          <p:spPr>
            <a:xfrm>
              <a:off x="3002241" y="3581401"/>
              <a:ext cx="807760" cy="3050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4810" y="3581401"/>
              <a:ext cx="3167636" cy="3041070"/>
              <a:chOff x="344330" y="3929962"/>
              <a:chExt cx="3167636" cy="2928041"/>
            </a:xfrm>
          </p:grpSpPr>
          <p:pic>
            <p:nvPicPr>
              <p:cNvPr id="1041" name="Picture 17" descr="http://www.essentialinklimited.com/images/cardiology_angiography/Image140.gif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644154" y="4918446"/>
                <a:ext cx="2928039" cy="951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18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26684" y="4898682"/>
                <a:ext cx="2928038" cy="9905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43" name="Picture 19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434964" y="4781001"/>
                <a:ext cx="2928041" cy="12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314810" y="6478112"/>
              <a:ext cx="349519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Bentson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hanafee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wilson</a:t>
              </a:r>
              <a:r>
                <a:rPr lang="en-US" sz="1400" dirty="0" smtClean="0"/>
                <a:t> (JB1,JB2,JB3)</a:t>
              </a:r>
              <a:endParaRPr lang="en-IN" sz="1050" dirty="0"/>
            </a:p>
          </p:txBody>
        </p:sp>
      </p:grpSp>
      <p:pic>
        <p:nvPicPr>
          <p:cNvPr id="1045" name="Picture 21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3" r="40550"/>
          <a:stretch/>
        </p:blipFill>
        <p:spPr bwMode="auto">
          <a:xfrm>
            <a:off x="592231" y="3022176"/>
            <a:ext cx="3125351" cy="337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120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CEREBRAL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585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5561" y="0"/>
            <a:ext cx="3381375" cy="3381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781" y="398824"/>
            <a:ext cx="3096491" cy="28761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43345" y="146192"/>
            <a:ext cx="1143000" cy="291176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reeform 5"/>
          <p:cNvSpPr/>
          <p:nvPr/>
        </p:nvSpPr>
        <p:spPr>
          <a:xfrm>
            <a:off x="7135140" y="1219200"/>
            <a:ext cx="1060513" cy="1565564"/>
          </a:xfrm>
          <a:custGeom>
            <a:avLst/>
            <a:gdLst>
              <a:gd name="connsiteX0" fmla="*/ 1014156 w 1060513"/>
              <a:gd name="connsiteY0" fmla="*/ 1565564 h 1565564"/>
              <a:gd name="connsiteX1" fmla="*/ 958738 w 1060513"/>
              <a:gd name="connsiteY1" fmla="*/ 886691 h 1565564"/>
              <a:gd name="connsiteX2" fmla="*/ 113611 w 1060513"/>
              <a:gd name="connsiteY2" fmla="*/ 374073 h 1565564"/>
              <a:gd name="connsiteX3" fmla="*/ 2774 w 1060513"/>
              <a:gd name="connsiteY3" fmla="*/ 166255 h 1565564"/>
              <a:gd name="connsiteX4" fmla="*/ 44338 w 1060513"/>
              <a:gd name="connsiteY4" fmla="*/ 0 h 156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513" h="1565564">
                <a:moveTo>
                  <a:pt x="1014156" y="1565564"/>
                </a:moveTo>
                <a:cubicBezTo>
                  <a:pt x="1061492" y="1325418"/>
                  <a:pt x="1108829" y="1085273"/>
                  <a:pt x="958738" y="886691"/>
                </a:cubicBezTo>
                <a:cubicBezTo>
                  <a:pt x="808647" y="688109"/>
                  <a:pt x="272938" y="494146"/>
                  <a:pt x="113611" y="374073"/>
                </a:cubicBezTo>
                <a:cubicBezTo>
                  <a:pt x="-45716" y="254000"/>
                  <a:pt x="14319" y="228600"/>
                  <a:pt x="2774" y="166255"/>
                </a:cubicBezTo>
                <a:cubicBezTo>
                  <a:pt x="-8772" y="103909"/>
                  <a:pt x="17783" y="51954"/>
                  <a:pt x="44338" y="0"/>
                </a:cubicBezTo>
              </a:path>
            </a:pathLst>
          </a:custGeom>
          <a:noFill/>
          <a:ln w="57150"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6" name="Group 15"/>
          <p:cNvGrpSpPr/>
          <p:nvPr/>
        </p:nvGrpSpPr>
        <p:grpSpPr>
          <a:xfrm>
            <a:off x="623453" y="3310700"/>
            <a:ext cx="3255819" cy="3027217"/>
            <a:chOff x="367145" y="504938"/>
            <a:chExt cx="3699164" cy="30480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09" y="504938"/>
              <a:ext cx="3657600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67145" y="3091273"/>
              <a:ext cx="3657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HEAD HUNTER</a:t>
              </a:r>
              <a:endPara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5561" y="3381375"/>
            <a:ext cx="3387436" cy="3305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835" y="3252065"/>
            <a:ext cx="1228019" cy="307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7851" y="3381375"/>
            <a:ext cx="3415145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38210"/>
            <a:ext cx="1406778" cy="300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Freeform 22"/>
          <p:cNvSpPr/>
          <p:nvPr/>
        </p:nvSpPr>
        <p:spPr>
          <a:xfrm>
            <a:off x="5832812" y="4340819"/>
            <a:ext cx="1302328" cy="656341"/>
          </a:xfrm>
          <a:custGeom>
            <a:avLst/>
            <a:gdLst>
              <a:gd name="connsiteX0" fmla="*/ 1302328 w 1302328"/>
              <a:gd name="connsiteY0" fmla="*/ 656341 h 656341"/>
              <a:gd name="connsiteX1" fmla="*/ 803564 w 1302328"/>
              <a:gd name="connsiteY1" fmla="*/ 614777 h 656341"/>
              <a:gd name="connsiteX2" fmla="*/ 443346 w 1302328"/>
              <a:gd name="connsiteY2" fmla="*/ 240705 h 656341"/>
              <a:gd name="connsiteX3" fmla="*/ 415637 w 1302328"/>
              <a:gd name="connsiteY3" fmla="*/ 157577 h 656341"/>
              <a:gd name="connsiteX4" fmla="*/ 249382 w 1302328"/>
              <a:gd name="connsiteY4" fmla="*/ 5177 h 656341"/>
              <a:gd name="connsiteX5" fmla="*/ 0 w 1302328"/>
              <a:gd name="connsiteY5" fmla="*/ 32886 h 656341"/>
              <a:gd name="connsiteX6" fmla="*/ 0 w 1302328"/>
              <a:gd name="connsiteY6" fmla="*/ 32886 h 65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328" h="656341">
                <a:moveTo>
                  <a:pt x="1302328" y="656341"/>
                </a:moveTo>
                <a:lnTo>
                  <a:pt x="803564" y="614777"/>
                </a:lnTo>
                <a:cubicBezTo>
                  <a:pt x="660400" y="545504"/>
                  <a:pt x="508000" y="316905"/>
                  <a:pt x="443346" y="240705"/>
                </a:cubicBezTo>
                <a:cubicBezTo>
                  <a:pt x="378691" y="164505"/>
                  <a:pt x="447964" y="196832"/>
                  <a:pt x="415637" y="157577"/>
                </a:cubicBezTo>
                <a:cubicBezTo>
                  <a:pt x="383310" y="118322"/>
                  <a:pt x="318655" y="25959"/>
                  <a:pt x="249382" y="5177"/>
                </a:cubicBezTo>
                <a:cubicBezTo>
                  <a:pt x="180109" y="-15605"/>
                  <a:pt x="0" y="32886"/>
                  <a:pt x="0" y="32886"/>
                </a:cubicBezTo>
                <a:lnTo>
                  <a:pt x="0" y="32886"/>
                </a:lnTo>
              </a:path>
            </a:pathLst>
          </a:custGeom>
          <a:noFill/>
          <a:ln w="57150">
            <a:solidFill>
              <a:srgbClr val="00206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Freeform 23"/>
          <p:cNvSpPr/>
          <p:nvPr/>
        </p:nvSpPr>
        <p:spPr>
          <a:xfrm>
            <a:off x="7121285" y="4038088"/>
            <a:ext cx="966787" cy="1842654"/>
          </a:xfrm>
          <a:custGeom>
            <a:avLst/>
            <a:gdLst>
              <a:gd name="connsiteX0" fmla="*/ 966787 w 966787"/>
              <a:gd name="connsiteY0" fmla="*/ 1842654 h 1842654"/>
              <a:gd name="connsiteX1" fmla="*/ 842096 w 966787"/>
              <a:gd name="connsiteY1" fmla="*/ 1357745 h 1842654"/>
              <a:gd name="connsiteX2" fmla="*/ 620424 w 966787"/>
              <a:gd name="connsiteY2" fmla="*/ 1052945 h 1842654"/>
              <a:gd name="connsiteX3" fmla="*/ 190933 w 966787"/>
              <a:gd name="connsiteY3" fmla="*/ 900545 h 1842654"/>
              <a:gd name="connsiteX4" fmla="*/ 10824 w 966787"/>
              <a:gd name="connsiteY4" fmla="*/ 706581 h 1842654"/>
              <a:gd name="connsiteX5" fmla="*/ 52387 w 966787"/>
              <a:gd name="connsiteY5" fmla="*/ 512618 h 1842654"/>
              <a:gd name="connsiteX6" fmla="*/ 315624 w 966787"/>
              <a:gd name="connsiteY6" fmla="*/ 124690 h 1842654"/>
              <a:gd name="connsiteX7" fmla="*/ 315624 w 966787"/>
              <a:gd name="connsiteY7" fmla="*/ 0 h 1842654"/>
              <a:gd name="connsiteX8" fmla="*/ 315624 w 966787"/>
              <a:gd name="connsiteY8" fmla="*/ 0 h 184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6787" h="1842654">
                <a:moveTo>
                  <a:pt x="966787" y="1842654"/>
                </a:moveTo>
                <a:cubicBezTo>
                  <a:pt x="933305" y="1666008"/>
                  <a:pt x="899823" y="1489363"/>
                  <a:pt x="842096" y="1357745"/>
                </a:cubicBezTo>
                <a:cubicBezTo>
                  <a:pt x="784369" y="1226127"/>
                  <a:pt x="728951" y="1129145"/>
                  <a:pt x="620424" y="1052945"/>
                </a:cubicBezTo>
                <a:cubicBezTo>
                  <a:pt x="511897" y="976745"/>
                  <a:pt x="292533" y="958272"/>
                  <a:pt x="190933" y="900545"/>
                </a:cubicBezTo>
                <a:cubicBezTo>
                  <a:pt x="89333" y="842818"/>
                  <a:pt x="33915" y="771235"/>
                  <a:pt x="10824" y="706581"/>
                </a:cubicBezTo>
                <a:cubicBezTo>
                  <a:pt x="-12267" y="641927"/>
                  <a:pt x="1587" y="609600"/>
                  <a:pt x="52387" y="512618"/>
                </a:cubicBezTo>
                <a:cubicBezTo>
                  <a:pt x="103187" y="415636"/>
                  <a:pt x="271751" y="210126"/>
                  <a:pt x="315624" y="124690"/>
                </a:cubicBezTo>
                <a:cubicBezTo>
                  <a:pt x="359497" y="39254"/>
                  <a:pt x="315624" y="0"/>
                  <a:pt x="315624" y="0"/>
                </a:cubicBezTo>
                <a:lnTo>
                  <a:pt x="315624" y="0"/>
                </a:lnTo>
              </a:path>
            </a:pathLst>
          </a:custGeom>
          <a:noFill/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860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3" grpId="0" animBg="1"/>
      <p:bldP spid="23" grpId="1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0" y="665018"/>
            <a:ext cx="990600" cy="3068782"/>
            <a:chOff x="2133600" y="685800"/>
            <a:chExt cx="990600" cy="306878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685800"/>
              <a:ext cx="990600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133600" y="3385250"/>
              <a:ext cx="990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MANI</a:t>
              </a:r>
              <a:endPara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0915" y="1363145"/>
            <a:ext cx="4371975" cy="4371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6275816" y="3131127"/>
            <a:ext cx="1482729" cy="928255"/>
          </a:xfrm>
          <a:custGeom>
            <a:avLst/>
            <a:gdLst>
              <a:gd name="connsiteX0" fmla="*/ 1482729 w 1482729"/>
              <a:gd name="connsiteY0" fmla="*/ 928255 h 928255"/>
              <a:gd name="connsiteX1" fmla="*/ 1274911 w 1482729"/>
              <a:gd name="connsiteY1" fmla="*/ 568037 h 928255"/>
              <a:gd name="connsiteX2" fmla="*/ 1053239 w 1482729"/>
              <a:gd name="connsiteY2" fmla="*/ 304800 h 928255"/>
              <a:gd name="connsiteX3" fmla="*/ 859275 w 1482729"/>
              <a:gd name="connsiteY3" fmla="*/ 263237 h 928255"/>
              <a:gd name="connsiteX4" fmla="*/ 623748 w 1482729"/>
              <a:gd name="connsiteY4" fmla="*/ 277091 h 928255"/>
              <a:gd name="connsiteX5" fmla="*/ 554475 w 1482729"/>
              <a:gd name="connsiteY5" fmla="*/ 429491 h 928255"/>
              <a:gd name="connsiteX6" fmla="*/ 526766 w 1482729"/>
              <a:gd name="connsiteY6" fmla="*/ 651164 h 928255"/>
              <a:gd name="connsiteX7" fmla="*/ 318948 w 1482729"/>
              <a:gd name="connsiteY7" fmla="*/ 775855 h 928255"/>
              <a:gd name="connsiteX8" fmla="*/ 111129 w 1482729"/>
              <a:gd name="connsiteY8" fmla="*/ 678873 h 928255"/>
              <a:gd name="connsiteX9" fmla="*/ 293 w 1482729"/>
              <a:gd name="connsiteY9" fmla="*/ 457200 h 928255"/>
              <a:gd name="connsiteX10" fmla="*/ 83420 w 1482729"/>
              <a:gd name="connsiteY10" fmla="*/ 110837 h 928255"/>
              <a:gd name="connsiteX11" fmla="*/ 221966 w 1482729"/>
              <a:gd name="connsiteY11" fmla="*/ 0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82729" h="928255">
                <a:moveTo>
                  <a:pt x="1482729" y="928255"/>
                </a:moveTo>
                <a:cubicBezTo>
                  <a:pt x="1414611" y="800100"/>
                  <a:pt x="1346493" y="671946"/>
                  <a:pt x="1274911" y="568037"/>
                </a:cubicBezTo>
                <a:cubicBezTo>
                  <a:pt x="1203329" y="464128"/>
                  <a:pt x="1122512" y="355600"/>
                  <a:pt x="1053239" y="304800"/>
                </a:cubicBezTo>
                <a:cubicBezTo>
                  <a:pt x="983966" y="254000"/>
                  <a:pt x="930857" y="267855"/>
                  <a:pt x="859275" y="263237"/>
                </a:cubicBezTo>
                <a:cubicBezTo>
                  <a:pt x="787693" y="258619"/>
                  <a:pt x="674548" y="249382"/>
                  <a:pt x="623748" y="277091"/>
                </a:cubicBezTo>
                <a:cubicBezTo>
                  <a:pt x="572948" y="304800"/>
                  <a:pt x="570639" y="367145"/>
                  <a:pt x="554475" y="429491"/>
                </a:cubicBezTo>
                <a:cubicBezTo>
                  <a:pt x="538311" y="491836"/>
                  <a:pt x="566020" y="593437"/>
                  <a:pt x="526766" y="651164"/>
                </a:cubicBezTo>
                <a:cubicBezTo>
                  <a:pt x="487512" y="708891"/>
                  <a:pt x="388221" y="771237"/>
                  <a:pt x="318948" y="775855"/>
                </a:cubicBezTo>
                <a:cubicBezTo>
                  <a:pt x="249675" y="780473"/>
                  <a:pt x="164238" y="731982"/>
                  <a:pt x="111129" y="678873"/>
                </a:cubicBezTo>
                <a:cubicBezTo>
                  <a:pt x="58020" y="625764"/>
                  <a:pt x="4911" y="551873"/>
                  <a:pt x="293" y="457200"/>
                </a:cubicBezTo>
                <a:cubicBezTo>
                  <a:pt x="-4325" y="362527"/>
                  <a:pt x="46475" y="187037"/>
                  <a:pt x="83420" y="110837"/>
                </a:cubicBezTo>
                <a:cubicBezTo>
                  <a:pt x="120365" y="34637"/>
                  <a:pt x="171165" y="17318"/>
                  <a:pt x="221966" y="0"/>
                </a:cubicBezTo>
              </a:path>
            </a:pathLst>
          </a:custGeom>
          <a:noFill/>
          <a:ln w="5715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" name="Group 7"/>
          <p:cNvGrpSpPr/>
          <p:nvPr/>
        </p:nvGrpSpPr>
        <p:grpSpPr>
          <a:xfrm>
            <a:off x="1925781" y="665018"/>
            <a:ext cx="1046019" cy="3068782"/>
            <a:chOff x="1925781" y="665018"/>
            <a:chExt cx="1046019" cy="3068782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781" y="665018"/>
              <a:ext cx="1046019" cy="3068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953490" y="3364468"/>
              <a:ext cx="990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HOCKEY</a:t>
              </a:r>
              <a:endPara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3773214"/>
            <a:ext cx="3307080" cy="2590800"/>
            <a:chOff x="762000" y="3886200"/>
            <a:chExt cx="3307080" cy="2590800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3307080" cy="259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62000" y="6107668"/>
              <a:ext cx="3307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NEWTON</a:t>
              </a:r>
              <a:endPara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25" y="1341765"/>
            <a:ext cx="4344265" cy="44801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6275816" y="2847109"/>
            <a:ext cx="1406079" cy="2424546"/>
          </a:xfrm>
          <a:custGeom>
            <a:avLst/>
            <a:gdLst>
              <a:gd name="connsiteX0" fmla="*/ 1309018 w 1406079"/>
              <a:gd name="connsiteY0" fmla="*/ 2424546 h 2424546"/>
              <a:gd name="connsiteX1" fmla="*/ 1406000 w 1406079"/>
              <a:gd name="connsiteY1" fmla="*/ 1565564 h 2424546"/>
              <a:gd name="connsiteX2" fmla="*/ 1322872 w 1406079"/>
              <a:gd name="connsiteY2" fmla="*/ 955964 h 2424546"/>
              <a:gd name="connsiteX3" fmla="*/ 1184327 w 1406079"/>
              <a:gd name="connsiteY3" fmla="*/ 637310 h 2424546"/>
              <a:gd name="connsiteX4" fmla="*/ 948800 w 1406079"/>
              <a:gd name="connsiteY4" fmla="*/ 540328 h 2424546"/>
              <a:gd name="connsiteX5" fmla="*/ 782545 w 1406079"/>
              <a:gd name="connsiteY5" fmla="*/ 581891 h 2424546"/>
              <a:gd name="connsiteX6" fmla="*/ 353054 w 1406079"/>
              <a:gd name="connsiteY6" fmla="*/ 997528 h 2424546"/>
              <a:gd name="connsiteX7" fmla="*/ 103672 w 1406079"/>
              <a:gd name="connsiteY7" fmla="*/ 1039091 h 2424546"/>
              <a:gd name="connsiteX8" fmla="*/ 6691 w 1406079"/>
              <a:gd name="connsiteY8" fmla="*/ 858982 h 2424546"/>
              <a:gd name="connsiteX9" fmla="*/ 34400 w 1406079"/>
              <a:gd name="connsiteY9" fmla="*/ 595746 h 2424546"/>
              <a:gd name="connsiteX10" fmla="*/ 242218 w 1406079"/>
              <a:gd name="connsiteY10" fmla="*/ 207819 h 2424546"/>
              <a:gd name="connsiteX11" fmla="*/ 380763 w 1406079"/>
              <a:gd name="connsiteY11" fmla="*/ 0 h 242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6079" h="2424546">
                <a:moveTo>
                  <a:pt x="1309018" y="2424546"/>
                </a:moveTo>
                <a:cubicBezTo>
                  <a:pt x="1356354" y="2117437"/>
                  <a:pt x="1403691" y="1810328"/>
                  <a:pt x="1406000" y="1565564"/>
                </a:cubicBezTo>
                <a:cubicBezTo>
                  <a:pt x="1408309" y="1320800"/>
                  <a:pt x="1359818" y="1110673"/>
                  <a:pt x="1322872" y="955964"/>
                </a:cubicBezTo>
                <a:cubicBezTo>
                  <a:pt x="1285926" y="801255"/>
                  <a:pt x="1246672" y="706583"/>
                  <a:pt x="1184327" y="637310"/>
                </a:cubicBezTo>
                <a:cubicBezTo>
                  <a:pt x="1121982" y="568037"/>
                  <a:pt x="1015764" y="549564"/>
                  <a:pt x="948800" y="540328"/>
                </a:cubicBezTo>
                <a:cubicBezTo>
                  <a:pt x="881836" y="531091"/>
                  <a:pt x="881836" y="505691"/>
                  <a:pt x="782545" y="581891"/>
                </a:cubicBezTo>
                <a:cubicBezTo>
                  <a:pt x="683254" y="658091"/>
                  <a:pt x="466199" y="921328"/>
                  <a:pt x="353054" y="997528"/>
                </a:cubicBezTo>
                <a:cubicBezTo>
                  <a:pt x="239909" y="1073728"/>
                  <a:pt x="161399" y="1062182"/>
                  <a:pt x="103672" y="1039091"/>
                </a:cubicBezTo>
                <a:cubicBezTo>
                  <a:pt x="45945" y="1016000"/>
                  <a:pt x="18236" y="932873"/>
                  <a:pt x="6691" y="858982"/>
                </a:cubicBezTo>
                <a:cubicBezTo>
                  <a:pt x="-4854" y="785091"/>
                  <a:pt x="-4854" y="704273"/>
                  <a:pt x="34400" y="595746"/>
                </a:cubicBezTo>
                <a:cubicBezTo>
                  <a:pt x="73654" y="487219"/>
                  <a:pt x="184491" y="307110"/>
                  <a:pt x="242218" y="207819"/>
                </a:cubicBezTo>
                <a:cubicBezTo>
                  <a:pt x="299945" y="108528"/>
                  <a:pt x="340354" y="54264"/>
                  <a:pt x="380763" y="0"/>
                </a:cubicBezTo>
              </a:path>
            </a:pathLst>
          </a:custGeom>
          <a:noFill/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25" y="1363145"/>
            <a:ext cx="4344265" cy="4458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6711495" y="1839148"/>
            <a:ext cx="984255" cy="2496457"/>
          </a:xfrm>
          <a:custGeom>
            <a:avLst/>
            <a:gdLst>
              <a:gd name="connsiteX0" fmla="*/ 957943 w 984255"/>
              <a:gd name="connsiteY0" fmla="*/ 2496457 h 2496457"/>
              <a:gd name="connsiteX1" fmla="*/ 928915 w 984255"/>
              <a:gd name="connsiteY1" fmla="*/ 1843314 h 2496457"/>
              <a:gd name="connsiteX2" fmla="*/ 464457 w 984255"/>
              <a:gd name="connsiteY2" fmla="*/ 1088571 h 2496457"/>
              <a:gd name="connsiteX3" fmla="*/ 101600 w 984255"/>
              <a:gd name="connsiteY3" fmla="*/ 725714 h 2496457"/>
              <a:gd name="connsiteX4" fmla="*/ 0 w 984255"/>
              <a:gd name="connsiteY4" fmla="*/ 420914 h 2496457"/>
              <a:gd name="connsiteX5" fmla="*/ 101600 w 984255"/>
              <a:gd name="connsiteY5" fmla="*/ 116114 h 2496457"/>
              <a:gd name="connsiteX6" fmla="*/ 261257 w 984255"/>
              <a:gd name="connsiteY6" fmla="*/ 0 h 249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255" h="2496457">
                <a:moveTo>
                  <a:pt x="957943" y="2496457"/>
                </a:moveTo>
                <a:cubicBezTo>
                  <a:pt x="984553" y="2287209"/>
                  <a:pt x="1011163" y="2077962"/>
                  <a:pt x="928915" y="1843314"/>
                </a:cubicBezTo>
                <a:cubicBezTo>
                  <a:pt x="846667" y="1608666"/>
                  <a:pt x="602343" y="1274838"/>
                  <a:pt x="464457" y="1088571"/>
                </a:cubicBezTo>
                <a:cubicBezTo>
                  <a:pt x="326571" y="902304"/>
                  <a:pt x="179009" y="836990"/>
                  <a:pt x="101600" y="725714"/>
                </a:cubicBezTo>
                <a:cubicBezTo>
                  <a:pt x="24190" y="614438"/>
                  <a:pt x="0" y="522514"/>
                  <a:pt x="0" y="420914"/>
                </a:cubicBezTo>
                <a:cubicBezTo>
                  <a:pt x="0" y="319314"/>
                  <a:pt x="58057" y="186266"/>
                  <a:pt x="101600" y="116114"/>
                </a:cubicBezTo>
                <a:cubicBezTo>
                  <a:pt x="145143" y="45962"/>
                  <a:pt x="203200" y="22981"/>
                  <a:pt x="261257" y="0"/>
                </a:cubicBezTo>
              </a:path>
            </a:pathLst>
          </a:custGeom>
          <a:noFill/>
          <a:ln w="5715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867" y="3662341"/>
            <a:ext cx="1092702" cy="233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278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515" b="54894"/>
          <a:stretch/>
        </p:blipFill>
        <p:spPr bwMode="auto">
          <a:xfrm>
            <a:off x="2209800" y="764165"/>
            <a:ext cx="4038600" cy="566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42" r="33879" b="55520"/>
          <a:stretch/>
        </p:blipFill>
        <p:spPr bwMode="auto">
          <a:xfrm>
            <a:off x="1977571" y="862623"/>
            <a:ext cx="4184321" cy="560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939" b="54894"/>
          <a:stretch/>
        </p:blipFill>
        <p:spPr bwMode="auto">
          <a:xfrm>
            <a:off x="1795033" y="780668"/>
            <a:ext cx="4284500" cy="568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485" r="50000"/>
          <a:stretch/>
        </p:blipFill>
        <p:spPr bwMode="auto">
          <a:xfrm>
            <a:off x="1782535" y="780667"/>
            <a:ext cx="4411637" cy="568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81200" y="3220969"/>
            <a:ext cx="2209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Advance wire into the collateral iliac artery</a:t>
            </a:r>
            <a:endParaRPr lang="en-I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14960" y="3023778"/>
            <a:ext cx="255477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Advance </a:t>
            </a:r>
            <a:r>
              <a:rPr lang="en-US" sz="2400" dirty="0" err="1" smtClean="0"/>
              <a:t>simmons</a:t>
            </a:r>
            <a:r>
              <a:rPr lang="en-US" sz="2400" dirty="0" smtClean="0"/>
              <a:t> into the collateral iliac artery</a:t>
            </a:r>
            <a:endParaRPr lang="en-IN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5899" y="2998182"/>
            <a:ext cx="251138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Advance reformed </a:t>
            </a:r>
            <a:r>
              <a:rPr lang="en-US" sz="2400" dirty="0" err="1" smtClean="0"/>
              <a:t>simmons</a:t>
            </a:r>
            <a:r>
              <a:rPr lang="en-US" sz="2400" dirty="0" smtClean="0"/>
              <a:t> into the abdominal aorta</a:t>
            </a:r>
            <a:endParaRPr lang="en-IN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060616" y="5232201"/>
            <a:ext cx="251138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Advance Simmons into descending aorta</a:t>
            </a:r>
            <a:endParaRPr lang="en-IN" sz="2400" dirty="0"/>
          </a:p>
        </p:txBody>
      </p:sp>
      <p:sp>
        <p:nvSpPr>
          <p:cNvPr id="10" name="Rectangle 9"/>
          <p:cNvSpPr/>
          <p:nvPr/>
        </p:nvSpPr>
        <p:spPr>
          <a:xfrm>
            <a:off x="849085" y="304800"/>
            <a:ext cx="1866900" cy="6310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40" t="55242"/>
          <a:stretch/>
        </p:blipFill>
        <p:spPr bwMode="auto">
          <a:xfrm>
            <a:off x="2681591" y="642235"/>
            <a:ext cx="4387272" cy="583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82535" y="5139867"/>
            <a:ext cx="278946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Advance </a:t>
            </a:r>
            <a:r>
              <a:rPr lang="en-US" sz="2800" dirty="0" err="1" smtClean="0"/>
              <a:t>simmons</a:t>
            </a:r>
            <a:r>
              <a:rPr lang="en-US" sz="2800" dirty="0" smtClean="0"/>
              <a:t> into the carotid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130660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0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VISCERAL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550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30382" y="237907"/>
            <a:ext cx="3524250" cy="2857500"/>
            <a:chOff x="637309" y="3632198"/>
            <a:chExt cx="3524250" cy="285750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09" y="3632198"/>
              <a:ext cx="3524250" cy="28575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37309" y="6106511"/>
              <a:ext cx="35242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COBRA CATHETER</a:t>
              </a:r>
              <a:endPara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9474" y="133277"/>
            <a:ext cx="3270538" cy="3200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6878782" y="977490"/>
            <a:ext cx="543077" cy="2250692"/>
          </a:xfrm>
          <a:custGeom>
            <a:avLst/>
            <a:gdLst>
              <a:gd name="connsiteX0" fmla="*/ 332509 w 543077"/>
              <a:gd name="connsiteY0" fmla="*/ 2250692 h 2250692"/>
              <a:gd name="connsiteX1" fmla="*/ 304800 w 543077"/>
              <a:gd name="connsiteY1" fmla="*/ 1474837 h 2250692"/>
              <a:gd name="connsiteX2" fmla="*/ 512618 w 543077"/>
              <a:gd name="connsiteY2" fmla="*/ 726692 h 2250692"/>
              <a:gd name="connsiteX3" fmla="*/ 512618 w 543077"/>
              <a:gd name="connsiteY3" fmla="*/ 283346 h 2250692"/>
              <a:gd name="connsiteX4" fmla="*/ 235527 w 543077"/>
              <a:gd name="connsiteY4" fmla="*/ 6255 h 2250692"/>
              <a:gd name="connsiteX5" fmla="*/ 0 w 543077"/>
              <a:gd name="connsiteY5" fmla="*/ 117092 h 225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077" h="2250692">
                <a:moveTo>
                  <a:pt x="332509" y="2250692"/>
                </a:moveTo>
                <a:cubicBezTo>
                  <a:pt x="303645" y="1989764"/>
                  <a:pt x="274782" y="1728837"/>
                  <a:pt x="304800" y="1474837"/>
                </a:cubicBezTo>
                <a:cubicBezTo>
                  <a:pt x="334818" y="1220837"/>
                  <a:pt x="477982" y="925274"/>
                  <a:pt x="512618" y="726692"/>
                </a:cubicBezTo>
                <a:cubicBezTo>
                  <a:pt x="547254" y="528110"/>
                  <a:pt x="558800" y="403419"/>
                  <a:pt x="512618" y="283346"/>
                </a:cubicBezTo>
                <a:cubicBezTo>
                  <a:pt x="466436" y="163273"/>
                  <a:pt x="320963" y="33964"/>
                  <a:pt x="235527" y="6255"/>
                </a:cubicBezTo>
                <a:cubicBezTo>
                  <a:pt x="150091" y="-21454"/>
                  <a:pt x="75045" y="47819"/>
                  <a:pt x="0" y="117092"/>
                </a:cubicBezTo>
              </a:path>
            </a:pathLst>
          </a:custGeom>
          <a:noFill/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/>
          <p:cNvSpPr/>
          <p:nvPr/>
        </p:nvSpPr>
        <p:spPr>
          <a:xfrm>
            <a:off x="1517073" y="133277"/>
            <a:ext cx="1371600" cy="227438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2" name="Group 11"/>
          <p:cNvGrpSpPr/>
          <p:nvPr/>
        </p:nvGrpSpPr>
        <p:grpSpPr>
          <a:xfrm>
            <a:off x="595745" y="3333822"/>
            <a:ext cx="1559156" cy="3224117"/>
            <a:chOff x="595745" y="3333822"/>
            <a:chExt cx="1559156" cy="322411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45" y="3333822"/>
              <a:ext cx="1545301" cy="3219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95745" y="6034719"/>
              <a:ext cx="155915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RENAL DOUBLE CURVE</a:t>
              </a:r>
              <a:endParaRPr lang="en-I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9474" y="3505200"/>
            <a:ext cx="3242259" cy="3195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6248400" y="4390352"/>
            <a:ext cx="501338" cy="1400848"/>
          </a:xfrm>
          <a:custGeom>
            <a:avLst/>
            <a:gdLst>
              <a:gd name="connsiteX0" fmla="*/ 290945 w 501338"/>
              <a:gd name="connsiteY0" fmla="*/ 1400848 h 1400848"/>
              <a:gd name="connsiteX1" fmla="*/ 374073 w 501338"/>
              <a:gd name="connsiteY1" fmla="*/ 943648 h 1400848"/>
              <a:gd name="connsiteX2" fmla="*/ 498764 w 501338"/>
              <a:gd name="connsiteY2" fmla="*/ 624993 h 1400848"/>
              <a:gd name="connsiteX3" fmla="*/ 249382 w 501338"/>
              <a:gd name="connsiteY3" fmla="*/ 43103 h 1400848"/>
              <a:gd name="connsiteX4" fmla="*/ 0 w 501338"/>
              <a:gd name="connsiteY4" fmla="*/ 43103 h 1400848"/>
              <a:gd name="connsiteX5" fmla="*/ 0 w 501338"/>
              <a:gd name="connsiteY5" fmla="*/ 43103 h 140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338" h="1400848">
                <a:moveTo>
                  <a:pt x="290945" y="1400848"/>
                </a:moveTo>
                <a:cubicBezTo>
                  <a:pt x="315191" y="1236902"/>
                  <a:pt x="339437" y="1072957"/>
                  <a:pt x="374073" y="943648"/>
                </a:cubicBezTo>
                <a:cubicBezTo>
                  <a:pt x="408709" y="814339"/>
                  <a:pt x="519546" y="775084"/>
                  <a:pt x="498764" y="624993"/>
                </a:cubicBezTo>
                <a:cubicBezTo>
                  <a:pt x="477982" y="474902"/>
                  <a:pt x="332509" y="140085"/>
                  <a:pt x="249382" y="43103"/>
                </a:cubicBezTo>
                <a:cubicBezTo>
                  <a:pt x="166255" y="-53879"/>
                  <a:pt x="0" y="43103"/>
                  <a:pt x="0" y="43103"/>
                </a:cubicBezTo>
                <a:lnTo>
                  <a:pt x="0" y="43103"/>
                </a:lnTo>
              </a:path>
            </a:pathLst>
          </a:custGeom>
          <a:noFill/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Freeform 13"/>
          <p:cNvSpPr/>
          <p:nvPr/>
        </p:nvSpPr>
        <p:spPr>
          <a:xfrm flipH="1">
            <a:off x="7498204" y="4402746"/>
            <a:ext cx="519721" cy="1464654"/>
          </a:xfrm>
          <a:custGeom>
            <a:avLst/>
            <a:gdLst>
              <a:gd name="connsiteX0" fmla="*/ 290945 w 501338"/>
              <a:gd name="connsiteY0" fmla="*/ 1400848 h 1400848"/>
              <a:gd name="connsiteX1" fmla="*/ 374073 w 501338"/>
              <a:gd name="connsiteY1" fmla="*/ 943648 h 1400848"/>
              <a:gd name="connsiteX2" fmla="*/ 498764 w 501338"/>
              <a:gd name="connsiteY2" fmla="*/ 624993 h 1400848"/>
              <a:gd name="connsiteX3" fmla="*/ 249382 w 501338"/>
              <a:gd name="connsiteY3" fmla="*/ 43103 h 1400848"/>
              <a:gd name="connsiteX4" fmla="*/ 0 w 501338"/>
              <a:gd name="connsiteY4" fmla="*/ 43103 h 1400848"/>
              <a:gd name="connsiteX5" fmla="*/ 0 w 501338"/>
              <a:gd name="connsiteY5" fmla="*/ 43103 h 140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338" h="1400848">
                <a:moveTo>
                  <a:pt x="290945" y="1400848"/>
                </a:moveTo>
                <a:cubicBezTo>
                  <a:pt x="315191" y="1236902"/>
                  <a:pt x="339437" y="1072957"/>
                  <a:pt x="374073" y="943648"/>
                </a:cubicBezTo>
                <a:cubicBezTo>
                  <a:pt x="408709" y="814339"/>
                  <a:pt x="519546" y="775084"/>
                  <a:pt x="498764" y="624993"/>
                </a:cubicBezTo>
                <a:cubicBezTo>
                  <a:pt x="477982" y="474902"/>
                  <a:pt x="332509" y="140085"/>
                  <a:pt x="249382" y="43103"/>
                </a:cubicBezTo>
                <a:cubicBezTo>
                  <a:pt x="166255" y="-53879"/>
                  <a:pt x="0" y="43103"/>
                  <a:pt x="0" y="43103"/>
                </a:cubicBezTo>
                <a:lnTo>
                  <a:pt x="0" y="43103"/>
                </a:lnTo>
              </a:path>
            </a:pathLst>
          </a:custGeom>
          <a:noFill/>
          <a:ln w="381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3" name="Group 12"/>
          <p:cNvGrpSpPr/>
          <p:nvPr/>
        </p:nvGrpSpPr>
        <p:grpSpPr>
          <a:xfrm>
            <a:off x="2590799" y="3333822"/>
            <a:ext cx="2331894" cy="3233232"/>
            <a:chOff x="2590799" y="3319967"/>
            <a:chExt cx="2331894" cy="3233232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319967"/>
              <a:ext cx="2331893" cy="3233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590799" y="6090411"/>
              <a:ext cx="233189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SHEPERD HOOK</a:t>
              </a:r>
              <a:endPara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7232" y="1740477"/>
            <a:ext cx="3686175" cy="3686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4154632" y="3661965"/>
            <a:ext cx="750741" cy="1295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Freeform 14"/>
          <p:cNvSpPr/>
          <p:nvPr/>
        </p:nvSpPr>
        <p:spPr>
          <a:xfrm>
            <a:off x="6871855" y="2638504"/>
            <a:ext cx="484909" cy="866696"/>
          </a:xfrm>
          <a:custGeom>
            <a:avLst/>
            <a:gdLst>
              <a:gd name="connsiteX0" fmla="*/ 484909 w 484909"/>
              <a:gd name="connsiteY0" fmla="*/ 866696 h 866696"/>
              <a:gd name="connsiteX1" fmla="*/ 471054 w 484909"/>
              <a:gd name="connsiteY1" fmla="*/ 215532 h 866696"/>
              <a:gd name="connsiteX2" fmla="*/ 401781 w 484909"/>
              <a:gd name="connsiteY2" fmla="*/ 35423 h 866696"/>
              <a:gd name="connsiteX3" fmla="*/ 249381 w 484909"/>
              <a:gd name="connsiteY3" fmla="*/ 7714 h 866696"/>
              <a:gd name="connsiteX4" fmla="*/ 152400 w 484909"/>
              <a:gd name="connsiteY4" fmla="*/ 132405 h 866696"/>
              <a:gd name="connsiteX5" fmla="*/ 0 w 484909"/>
              <a:gd name="connsiteY5" fmla="*/ 257096 h 866696"/>
              <a:gd name="connsiteX6" fmla="*/ 0 w 484909"/>
              <a:gd name="connsiteY6" fmla="*/ 257096 h 8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909" h="866696">
                <a:moveTo>
                  <a:pt x="484909" y="866696"/>
                </a:moveTo>
                <a:cubicBezTo>
                  <a:pt x="484909" y="610387"/>
                  <a:pt x="484909" y="354078"/>
                  <a:pt x="471054" y="215532"/>
                </a:cubicBezTo>
                <a:cubicBezTo>
                  <a:pt x="457199" y="76986"/>
                  <a:pt x="438726" y="70059"/>
                  <a:pt x="401781" y="35423"/>
                </a:cubicBezTo>
                <a:cubicBezTo>
                  <a:pt x="364835" y="787"/>
                  <a:pt x="290944" y="-8450"/>
                  <a:pt x="249381" y="7714"/>
                </a:cubicBezTo>
                <a:cubicBezTo>
                  <a:pt x="207818" y="23878"/>
                  <a:pt x="193963" y="90841"/>
                  <a:pt x="152400" y="132405"/>
                </a:cubicBezTo>
                <a:cubicBezTo>
                  <a:pt x="110837" y="173969"/>
                  <a:pt x="0" y="257096"/>
                  <a:pt x="0" y="257096"/>
                </a:cubicBezTo>
                <a:lnTo>
                  <a:pt x="0" y="257096"/>
                </a:lnTo>
              </a:path>
            </a:pathLst>
          </a:custGeom>
          <a:noFill/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2482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20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/>
          <a:lstStyle/>
          <a:p>
            <a:r>
              <a:rPr lang="en-US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INTRODUCTION</a:t>
            </a:r>
            <a:endParaRPr lang="en-US" sz="4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Content Placeholder 6" descr="5234bsdf-290x2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3810000" cy="609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114800" y="167727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Catheters are pipe lines that are used to transport fluids from or to the human body cavities</a:t>
            </a:r>
          </a:p>
          <a:p>
            <a:pPr marL="457200" indent="-457200">
              <a:buFont typeface="Arial" pitchFamily="34" charset="0"/>
              <a:buChar char="•"/>
            </a:pPr>
            <a:endParaRPr lang="en-IN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I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Guide wires help in the easy accurate placement of catheters into vascular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CORONARY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118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06171" y="381000"/>
            <a:ext cx="2819400" cy="3093153"/>
            <a:chOff x="2590800" y="2506822"/>
            <a:chExt cx="2819400" cy="3093153"/>
          </a:xfrm>
        </p:grpSpPr>
        <p:grpSp>
          <p:nvGrpSpPr>
            <p:cNvPr id="4" name="Group 3"/>
            <p:cNvGrpSpPr/>
            <p:nvPr/>
          </p:nvGrpSpPr>
          <p:grpSpPr>
            <a:xfrm>
              <a:off x="2590800" y="2506822"/>
              <a:ext cx="2819400" cy="3093153"/>
              <a:chOff x="2590800" y="2506822"/>
              <a:chExt cx="2819400" cy="3093153"/>
            </a:xfrm>
          </p:grpSpPr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183551" y="3720290"/>
                <a:ext cx="3093153" cy="666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885838" y="3684221"/>
                <a:ext cx="3092159" cy="737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20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64096" y="3743325"/>
                <a:ext cx="3082605" cy="6096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21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452607" y="3645015"/>
                <a:ext cx="3082606" cy="806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2590800" y="5199314"/>
              <a:ext cx="28194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AMPLATZ LEFT </a:t>
              </a:r>
              <a:r>
                <a:rPr lang="en-IN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1,2,3,4</a:t>
              </a:r>
              <a:endPara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63250"/>
            <a:ext cx="3457575" cy="35069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1821873" y="186416"/>
            <a:ext cx="685800" cy="131452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reeform 6"/>
          <p:cNvSpPr/>
          <p:nvPr/>
        </p:nvSpPr>
        <p:spPr>
          <a:xfrm>
            <a:off x="6486331" y="1676400"/>
            <a:ext cx="773451" cy="1773382"/>
          </a:xfrm>
          <a:custGeom>
            <a:avLst/>
            <a:gdLst>
              <a:gd name="connsiteX0" fmla="*/ 662614 w 773451"/>
              <a:gd name="connsiteY0" fmla="*/ 0 h 1773382"/>
              <a:gd name="connsiteX1" fmla="*/ 399378 w 773451"/>
              <a:gd name="connsiteY1" fmla="*/ 360218 h 1773382"/>
              <a:gd name="connsiteX2" fmla="*/ 66869 w 773451"/>
              <a:gd name="connsiteY2" fmla="*/ 914400 h 1773382"/>
              <a:gd name="connsiteX3" fmla="*/ 11451 w 773451"/>
              <a:gd name="connsiteY3" fmla="*/ 1413164 h 1773382"/>
              <a:gd name="connsiteX4" fmla="*/ 219269 w 773451"/>
              <a:gd name="connsiteY4" fmla="*/ 1676400 h 1773382"/>
              <a:gd name="connsiteX5" fmla="*/ 648760 w 773451"/>
              <a:gd name="connsiteY5" fmla="*/ 1704109 h 1773382"/>
              <a:gd name="connsiteX6" fmla="*/ 773451 w 773451"/>
              <a:gd name="connsiteY6" fmla="*/ 1773382 h 1773382"/>
              <a:gd name="connsiteX7" fmla="*/ 773451 w 773451"/>
              <a:gd name="connsiteY7" fmla="*/ 1773382 h 177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3451" h="1773382">
                <a:moveTo>
                  <a:pt x="662614" y="0"/>
                </a:moveTo>
                <a:cubicBezTo>
                  <a:pt x="580641" y="103909"/>
                  <a:pt x="498669" y="207818"/>
                  <a:pt x="399378" y="360218"/>
                </a:cubicBezTo>
                <a:cubicBezTo>
                  <a:pt x="300087" y="512618"/>
                  <a:pt x="131523" y="738909"/>
                  <a:pt x="66869" y="914400"/>
                </a:cubicBezTo>
                <a:cubicBezTo>
                  <a:pt x="2214" y="1089891"/>
                  <a:pt x="-13949" y="1286164"/>
                  <a:pt x="11451" y="1413164"/>
                </a:cubicBezTo>
                <a:cubicBezTo>
                  <a:pt x="36851" y="1540164"/>
                  <a:pt x="113051" y="1627909"/>
                  <a:pt x="219269" y="1676400"/>
                </a:cubicBezTo>
                <a:cubicBezTo>
                  <a:pt x="325487" y="1724891"/>
                  <a:pt x="556396" y="1687945"/>
                  <a:pt x="648760" y="1704109"/>
                </a:cubicBezTo>
                <a:cubicBezTo>
                  <a:pt x="741124" y="1720273"/>
                  <a:pt x="773451" y="1773382"/>
                  <a:pt x="773451" y="1773382"/>
                </a:cubicBezTo>
                <a:lnTo>
                  <a:pt x="773451" y="1773382"/>
                </a:lnTo>
              </a:path>
            </a:pathLst>
          </a:custGeom>
          <a:noFill/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" name="Group 9"/>
          <p:cNvGrpSpPr/>
          <p:nvPr/>
        </p:nvGrpSpPr>
        <p:grpSpPr>
          <a:xfrm>
            <a:off x="1023384" y="3581400"/>
            <a:ext cx="2244228" cy="2935071"/>
            <a:chOff x="1023384" y="3581400"/>
            <a:chExt cx="2244228" cy="3258237"/>
          </a:xfrm>
        </p:grpSpPr>
        <p:grpSp>
          <p:nvGrpSpPr>
            <p:cNvPr id="9" name="Group 8"/>
            <p:cNvGrpSpPr/>
            <p:nvPr/>
          </p:nvGrpSpPr>
          <p:grpSpPr>
            <a:xfrm>
              <a:off x="1040598" y="3581400"/>
              <a:ext cx="2209800" cy="2971803"/>
              <a:chOff x="762000" y="3733803"/>
              <a:chExt cx="2209800" cy="297180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62000" y="3733803"/>
                <a:ext cx="2209800" cy="29718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9223" name="Picture 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351140" y="5091112"/>
                <a:ext cx="2971801" cy="257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24" name="Picture 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 flipV="1">
                <a:off x="-64578" y="5061733"/>
                <a:ext cx="2971802" cy="315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25" name="Picture 9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47647" y="5048255"/>
                <a:ext cx="2971802" cy="342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26" name="Picture 10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845558" y="4807964"/>
                <a:ext cx="2957082" cy="838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1023384" y="6193306"/>
              <a:ext cx="22442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AMPLATZ </a:t>
              </a:r>
              <a:r>
                <a:rPr lang="e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RIGHT 1,2,3,4</a:t>
              </a:r>
              <a:endPara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1409281" y="3473159"/>
            <a:ext cx="531546" cy="88586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899" y="1354049"/>
            <a:ext cx="3686175" cy="36279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6345382" y="1676400"/>
            <a:ext cx="1052945" cy="1468582"/>
          </a:xfrm>
          <a:custGeom>
            <a:avLst/>
            <a:gdLst>
              <a:gd name="connsiteX0" fmla="*/ 1052945 w 1052945"/>
              <a:gd name="connsiteY0" fmla="*/ 0 h 1468582"/>
              <a:gd name="connsiteX1" fmla="*/ 623454 w 1052945"/>
              <a:gd name="connsiteY1" fmla="*/ 789709 h 1468582"/>
              <a:gd name="connsiteX2" fmla="*/ 665018 w 1052945"/>
              <a:gd name="connsiteY2" fmla="*/ 1080655 h 1468582"/>
              <a:gd name="connsiteX3" fmla="*/ 568036 w 1052945"/>
              <a:gd name="connsiteY3" fmla="*/ 1385455 h 1468582"/>
              <a:gd name="connsiteX4" fmla="*/ 360218 w 1052945"/>
              <a:gd name="connsiteY4" fmla="*/ 1468582 h 1468582"/>
              <a:gd name="connsiteX5" fmla="*/ 235527 w 1052945"/>
              <a:gd name="connsiteY5" fmla="*/ 1385455 h 1468582"/>
              <a:gd name="connsiteX6" fmla="*/ 0 w 1052945"/>
              <a:gd name="connsiteY6" fmla="*/ 1413164 h 146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2945" h="1468582">
                <a:moveTo>
                  <a:pt x="1052945" y="0"/>
                </a:moveTo>
                <a:cubicBezTo>
                  <a:pt x="870526" y="304800"/>
                  <a:pt x="688108" y="609600"/>
                  <a:pt x="623454" y="789709"/>
                </a:cubicBezTo>
                <a:cubicBezTo>
                  <a:pt x="558799" y="969818"/>
                  <a:pt x="674254" y="981364"/>
                  <a:pt x="665018" y="1080655"/>
                </a:cubicBezTo>
                <a:cubicBezTo>
                  <a:pt x="655782" y="1179946"/>
                  <a:pt x="618836" y="1320801"/>
                  <a:pt x="568036" y="1385455"/>
                </a:cubicBezTo>
                <a:cubicBezTo>
                  <a:pt x="517236" y="1450109"/>
                  <a:pt x="415636" y="1468582"/>
                  <a:pt x="360218" y="1468582"/>
                </a:cubicBezTo>
                <a:cubicBezTo>
                  <a:pt x="304800" y="1468582"/>
                  <a:pt x="295563" y="1394691"/>
                  <a:pt x="235527" y="1385455"/>
                </a:cubicBezTo>
                <a:cubicBezTo>
                  <a:pt x="175491" y="1376219"/>
                  <a:pt x="87745" y="1394691"/>
                  <a:pt x="0" y="1413164"/>
                </a:cubicBezTo>
              </a:path>
            </a:pathLst>
          </a:custGeom>
          <a:noFill/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3913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22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5923"/>
            <a:ext cx="7620000" cy="311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18440" y="218156"/>
            <a:ext cx="1828800" cy="3048000"/>
            <a:chOff x="218440" y="152400"/>
            <a:chExt cx="1828800" cy="3048000"/>
          </a:xfrm>
        </p:grpSpPr>
        <p:grpSp>
          <p:nvGrpSpPr>
            <p:cNvPr id="5" name="Group 4"/>
            <p:cNvGrpSpPr/>
            <p:nvPr/>
          </p:nvGrpSpPr>
          <p:grpSpPr>
            <a:xfrm>
              <a:off x="218440" y="152400"/>
              <a:ext cx="1828800" cy="3048000"/>
              <a:chOff x="609600" y="533400"/>
              <a:chExt cx="3429000" cy="56388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09600" y="533400"/>
                <a:ext cx="3429000" cy="5638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38113" y="2347913"/>
                <a:ext cx="4724400" cy="1552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075688" y="2460366"/>
              <a:ext cx="8204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SONES</a:t>
              </a:r>
              <a:endPara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86000" y="217032"/>
            <a:ext cx="3219531" cy="3082525"/>
            <a:chOff x="2286000" y="217032"/>
            <a:chExt cx="3219531" cy="3082525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554998" y="948034"/>
              <a:ext cx="3082524" cy="1620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117065" y="911091"/>
              <a:ext cx="3081400" cy="1695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286000" y="2930225"/>
              <a:ext cx="14895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JUDKINS LEFT</a:t>
              </a:r>
              <a:endPara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47705" y="2915184"/>
              <a:ext cx="16578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JUDKINS RIGHT</a:t>
              </a:r>
              <a:endPara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34137" y="283904"/>
            <a:ext cx="2252662" cy="3312022"/>
            <a:chOff x="6434137" y="283904"/>
            <a:chExt cx="2252662" cy="3312022"/>
          </a:xfrm>
        </p:grpSpPr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4457" y="813584"/>
              <a:ext cx="3312022" cy="2252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937876" y="3226594"/>
              <a:ext cx="7489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TIGER</a:t>
              </a:r>
              <a:endPara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1418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81000"/>
            <a:ext cx="6172200" cy="62484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29" t="4255" r="34544" b="53162"/>
          <a:stretch/>
        </p:blipFill>
        <p:spPr bwMode="auto">
          <a:xfrm>
            <a:off x="3200400" y="990600"/>
            <a:ext cx="3124200" cy="508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28" t="4255" r="18244" b="53162"/>
          <a:stretch/>
        </p:blipFill>
        <p:spPr bwMode="auto">
          <a:xfrm>
            <a:off x="2771783" y="1025612"/>
            <a:ext cx="3981434" cy="508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087" t="4255" r="1516" b="53162"/>
          <a:stretch/>
        </p:blipFill>
        <p:spPr bwMode="auto">
          <a:xfrm>
            <a:off x="3048437" y="1025612"/>
            <a:ext cx="3428126" cy="509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759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0"/>
            <a:ext cx="6324600" cy="67056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79" t="53584" r="34544" b="6854"/>
          <a:stretch/>
        </p:blipFill>
        <p:spPr bwMode="auto">
          <a:xfrm>
            <a:off x="3354112" y="739837"/>
            <a:ext cx="2706750" cy="472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08" t="55270" r="19300" b="2295"/>
          <a:stretch/>
        </p:blipFill>
        <p:spPr bwMode="auto">
          <a:xfrm>
            <a:off x="2286000" y="931951"/>
            <a:ext cx="3049312" cy="520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815" t="53795" r="1693" b="2779"/>
          <a:stretch/>
        </p:blipFill>
        <p:spPr bwMode="auto">
          <a:xfrm>
            <a:off x="2190987" y="561577"/>
            <a:ext cx="3200400" cy="558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20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6172200" cy="1143000"/>
          </a:xfrm>
        </p:spPr>
        <p:txBody>
          <a:bodyPr/>
          <a:lstStyle/>
          <a:p>
            <a:pPr algn="ctr"/>
            <a:r>
              <a:rPr lang="en-US" dirty="0" smtClean="0"/>
              <a:t>Micro catheters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516"/>
            <a:ext cx="6395424" cy="318994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3F or smaller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Designed for distal catheterization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0.010-0.018” guide wire</a:t>
            </a:r>
          </a:p>
          <a:p>
            <a:r>
              <a:rPr lang="en-US" b="1" dirty="0" err="1" smtClean="0">
                <a:solidFill>
                  <a:srgbClr val="FFC000"/>
                </a:solidFill>
              </a:rPr>
              <a:t>Neuro</a:t>
            </a:r>
            <a:r>
              <a:rPr lang="en-US" b="1" dirty="0">
                <a:solidFill>
                  <a:srgbClr val="FFC000"/>
                </a:solidFill>
              </a:rPr>
              <a:t>-</a:t>
            </a:r>
            <a:r>
              <a:rPr lang="en-US" b="1" dirty="0" smtClean="0">
                <a:solidFill>
                  <a:srgbClr val="FFC000"/>
                </a:solidFill>
              </a:rPr>
              <a:t>intervention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Helpful in peripheral intervention to select smaller vessel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Platinum marker, not very radio opaque</a:t>
            </a:r>
            <a:endParaRPr lang="en-IN" b="1" dirty="0">
              <a:solidFill>
                <a:srgbClr val="FFC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209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1077" y="2095033"/>
            <a:ext cx="2192923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2590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61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Drainage Catheter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4525963"/>
          </a:xfrm>
        </p:spPr>
        <p:txBody>
          <a:bodyPr/>
          <a:lstStyle/>
          <a:p>
            <a:endParaRPr lang="en-IN" dirty="0" smtClean="0">
              <a:solidFill>
                <a:srgbClr val="FFFF00"/>
              </a:solidFill>
            </a:endParaRPr>
          </a:p>
          <a:p>
            <a:r>
              <a:rPr lang="en-IN" dirty="0" smtClean="0">
                <a:solidFill>
                  <a:srgbClr val="FFFF00"/>
                </a:solidFill>
              </a:rPr>
              <a:t>Used Mainly For Draining Of Fluid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Nephrostomy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Abscesses</a:t>
            </a:r>
          </a:p>
          <a:p>
            <a:r>
              <a:rPr lang="en-IN" dirty="0" err="1" smtClean="0">
                <a:solidFill>
                  <a:srgbClr val="FFFF00"/>
                </a:solidFill>
              </a:rPr>
              <a:t>Biliary</a:t>
            </a:r>
            <a:r>
              <a:rPr lang="en-IN" dirty="0" smtClean="0">
                <a:solidFill>
                  <a:srgbClr val="FFFF00"/>
                </a:solidFill>
              </a:rPr>
              <a:t> Gall Bladder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Pleural Fluid</a:t>
            </a:r>
          </a:p>
          <a:p>
            <a:r>
              <a:rPr lang="en-IN" dirty="0" err="1" smtClean="0">
                <a:solidFill>
                  <a:srgbClr val="FFFF00"/>
                </a:solidFill>
              </a:rPr>
              <a:t>Ascitis</a:t>
            </a:r>
            <a:endParaRPr lang="en-IN" dirty="0" smtClean="0">
              <a:solidFill>
                <a:srgbClr val="FFFF00"/>
              </a:solidFill>
            </a:endParaRPr>
          </a:p>
          <a:p>
            <a:r>
              <a:rPr lang="en-IN" dirty="0" err="1" smtClean="0">
                <a:solidFill>
                  <a:srgbClr val="FFFF00"/>
                </a:solidFill>
              </a:rPr>
              <a:t>Lymphoceles</a:t>
            </a:r>
            <a:r>
              <a:rPr lang="en-IN" dirty="0" smtClean="0">
                <a:solidFill>
                  <a:srgbClr val="FFFF00"/>
                </a:solidFill>
              </a:rPr>
              <a:t>-  </a:t>
            </a:r>
            <a:r>
              <a:rPr lang="en-IN" dirty="0" err="1" smtClean="0">
                <a:solidFill>
                  <a:srgbClr val="FFFF00"/>
                </a:solidFill>
              </a:rPr>
              <a:t>Tenckoff</a:t>
            </a:r>
            <a:r>
              <a:rPr lang="en-IN" dirty="0" smtClean="0">
                <a:solidFill>
                  <a:srgbClr val="FFFF00"/>
                </a:solidFill>
              </a:rPr>
              <a:t> catheter</a:t>
            </a:r>
          </a:p>
          <a:p>
            <a:endParaRPr lang="en-IN" dirty="0"/>
          </a:p>
        </p:txBody>
      </p:sp>
      <p:pic>
        <p:nvPicPr>
          <p:cNvPr id="13314" name="Picture 2" descr="http://www.cookmedical.com/ir/content/lg_thumbnail/di_ultch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0"/>
            <a:ext cx="3887756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Picture 4" descr="http://www.mayohealthcare.com.au/products/cardioVas_images/vasImage/DrainageCath/RNL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133600"/>
            <a:ext cx="32004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8" name="Picture 6" descr="http://t0.gstatic.com/images?q=tbn:ANd9GcQ1g-6SYfOjk8uYEPTj0hWnww8ye20R3XWajXm0ocv1rPkunyxvGgrbY2ehM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86000"/>
            <a:ext cx="4236801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20" name="Picture 8" descr="http://images-en.busytrade.com/131768300/Sell-T-tube-Drainage-100-Latex-With-100-Silicone-Coated.jpg"/>
          <p:cNvPicPr>
            <a:picLocks noChangeAspect="1" noChangeArrowheads="1"/>
          </p:cNvPicPr>
          <p:nvPr/>
        </p:nvPicPr>
        <p:blipFill>
          <a:blip r:embed="rId5" cstate="print"/>
          <a:srcRect l="16000" t="13333" r="18000" b="14667"/>
          <a:stretch>
            <a:fillRect/>
          </a:stretch>
        </p:blipFill>
        <p:spPr bwMode="auto">
          <a:xfrm>
            <a:off x="4953000" y="2209800"/>
            <a:ext cx="3725333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22" name="Picture 10" descr="http://www.kendallhq.com/imageServer.aspx?contentID=13013&amp;contenttype=image/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828800"/>
            <a:ext cx="3733800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9716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Balloon catheters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632262" cy="5029200"/>
          </a:xfrm>
        </p:spPr>
        <p:txBody>
          <a:bodyPr/>
          <a:lstStyle/>
          <a:p>
            <a:r>
              <a:rPr lang="en-US" sz="2000" dirty="0" smtClean="0"/>
              <a:t>SOFT AND PLIABLE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Rigid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C000"/>
                </a:solidFill>
              </a:rPr>
              <a:t>Porst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mann’s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korsett’s</a:t>
            </a:r>
            <a:r>
              <a:rPr lang="en-US" dirty="0" smtClean="0">
                <a:solidFill>
                  <a:srgbClr val="FFC000"/>
                </a:solidFill>
              </a:rPr>
              <a:t> balloon catheter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Dotter’s coaxial catheter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Caged balloon catheter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PVC balloon catheter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20625971">
            <a:off x="3011128" y="1476844"/>
            <a:ext cx="607143" cy="36795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143972">
            <a:off x="3015245" y="1994072"/>
            <a:ext cx="607143" cy="36795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1447800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Occlusion balloon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981200"/>
            <a:ext cx="171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Forgarty</a:t>
            </a:r>
            <a:r>
              <a:rPr lang="en-US" dirty="0" smtClean="0">
                <a:solidFill>
                  <a:srgbClr val="FFFF00"/>
                </a:solidFill>
              </a:rPr>
              <a:t> balloon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1744810"/>
            <a:ext cx="2057400" cy="320378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TO CLEAR </a:t>
            </a:r>
            <a:r>
              <a:rPr lang="en-US" sz="1600" dirty="0">
                <a:solidFill>
                  <a:srgbClr val="FFFF00"/>
                </a:solidFill>
              </a:rPr>
              <a:t>thrombosis</a:t>
            </a:r>
          </a:p>
          <a:p>
            <a:pPr algn="ctr"/>
            <a:endParaRPr lang="en-IN" sz="1600" dirty="0"/>
          </a:p>
        </p:txBody>
      </p:sp>
      <p:sp>
        <p:nvSpPr>
          <p:cNvPr id="9" name="Right Arrow 8"/>
          <p:cNvSpPr/>
          <p:nvPr/>
        </p:nvSpPr>
        <p:spPr>
          <a:xfrm>
            <a:off x="1961645" y="2907244"/>
            <a:ext cx="607143" cy="36795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40741" y="2907244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Dialatation</a:t>
            </a:r>
            <a:r>
              <a:rPr lang="en-US" dirty="0" smtClean="0">
                <a:solidFill>
                  <a:srgbClr val="FFFF00"/>
                </a:solidFill>
              </a:rPr>
              <a:t>-angioplasty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05581" y="2385168"/>
            <a:ext cx="3242170" cy="2438400"/>
            <a:chOff x="5605581" y="2385168"/>
            <a:chExt cx="3242170" cy="2438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385168"/>
              <a:ext cx="2639438" cy="24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605581" y="4300348"/>
              <a:ext cx="3242170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C000"/>
                  </a:solidFill>
                </a:rPr>
                <a:t>FATHER OF INTERVENTIONAL PROCEDURE</a:t>
              </a:r>
            </a:p>
            <a:p>
              <a:pPr algn="ctr"/>
              <a:r>
                <a:rPr lang="en-IN" sz="1400" dirty="0">
                  <a:solidFill>
                    <a:srgbClr val="FFC000"/>
                  </a:solidFill>
                </a:rPr>
                <a:t>Charles Dotter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06045" y="2941880"/>
            <a:ext cx="2314142" cy="3841968"/>
            <a:chOff x="6806045" y="2941880"/>
            <a:chExt cx="2314142" cy="384196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2941880"/>
              <a:ext cx="2300287" cy="3365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806045" y="6260628"/>
              <a:ext cx="2293961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dirty="0">
                  <a:solidFill>
                    <a:srgbClr val="FFC000"/>
                  </a:solidFill>
                </a:rPr>
                <a:t>Julio </a:t>
              </a:r>
              <a:r>
                <a:rPr lang="en-IN" sz="1400" dirty="0" err="1">
                  <a:solidFill>
                    <a:srgbClr val="FFC000"/>
                  </a:solidFill>
                </a:rPr>
                <a:t>Palmaz</a:t>
              </a:r>
              <a:r>
                <a:rPr lang="en-IN" sz="1400" dirty="0">
                  <a:solidFill>
                    <a:srgbClr val="FFC000"/>
                  </a:solidFill>
                </a:rPr>
                <a:t> with </a:t>
              </a:r>
              <a:endParaRPr lang="en-IN" sz="1400" dirty="0" smtClean="0">
                <a:solidFill>
                  <a:srgbClr val="FFC000"/>
                </a:solidFill>
              </a:endParaRPr>
            </a:p>
            <a:p>
              <a:pPr algn="ctr"/>
              <a:r>
                <a:rPr lang="en-IN" sz="1400" dirty="0" smtClean="0">
                  <a:solidFill>
                    <a:srgbClr val="FFC000"/>
                  </a:solidFill>
                </a:rPr>
                <a:t>his </a:t>
              </a:r>
              <a:r>
                <a:rPr lang="en-IN" sz="1400" dirty="0">
                  <a:solidFill>
                    <a:srgbClr val="FFC000"/>
                  </a:solidFill>
                </a:rPr>
                <a:t>balloon-expandable stent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485865ds1 The Cook Cervical Ripening Ball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4457700" cy="4457700"/>
          </a:xfrm>
          <a:prstGeom prst="rect">
            <a:avLst/>
          </a:prstGeom>
          <a:noFill/>
        </p:spPr>
      </p:pic>
      <p:pic>
        <p:nvPicPr>
          <p:cNvPr id="68612" name="Picture 4" descr="485865ds2 The Cook Cervical Ripening Ball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9800"/>
            <a:ext cx="2857500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138" y="2087022"/>
            <a:ext cx="275632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28600"/>
            <a:ext cx="85344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325" b="85667"/>
          <a:stretch/>
        </p:blipFill>
        <p:spPr bwMode="auto">
          <a:xfrm>
            <a:off x="580693" y="609600"/>
            <a:ext cx="773202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merillife.com/Backup/images/patients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57" r="55147" b="64433"/>
          <a:stretch/>
        </p:blipFill>
        <p:spPr bwMode="auto">
          <a:xfrm>
            <a:off x="580693" y="748145"/>
            <a:ext cx="7840548" cy="92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426" r="55310" b="42303"/>
          <a:stretch/>
        </p:blipFill>
        <p:spPr bwMode="auto">
          <a:xfrm>
            <a:off x="559911" y="762000"/>
            <a:ext cx="773202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437" r="55671" b="23291"/>
          <a:stretch/>
        </p:blipFill>
        <p:spPr bwMode="auto">
          <a:xfrm>
            <a:off x="559911" y="734290"/>
            <a:ext cx="7725099" cy="80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978"/>
          <a:stretch/>
        </p:blipFill>
        <p:spPr bwMode="auto">
          <a:xfrm>
            <a:off x="1700774" y="2216727"/>
            <a:ext cx="2597124" cy="4402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977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32534 0.006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914400" y="5562600"/>
            <a:ext cx="6248400" cy="609600"/>
          </a:xfrm>
          <a:prstGeom prst="flowChartAlternateProcess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2" name="Group 41"/>
          <p:cNvGrpSpPr/>
          <p:nvPr/>
        </p:nvGrpSpPr>
        <p:grpSpPr>
          <a:xfrm rot="21216258">
            <a:off x="3407213" y="4446980"/>
            <a:ext cx="1401616" cy="1604751"/>
            <a:chOff x="2637077" y="3558043"/>
            <a:chExt cx="1401616" cy="1604751"/>
          </a:xfrm>
        </p:grpSpPr>
        <p:sp>
          <p:nvSpPr>
            <p:cNvPr id="43" name="Cube 42"/>
            <p:cNvSpPr/>
            <p:nvPr/>
          </p:nvSpPr>
          <p:spPr>
            <a:xfrm rot="2678958">
              <a:off x="2637077" y="3558043"/>
              <a:ext cx="430499" cy="384811"/>
            </a:xfrm>
            <a:prstGeom prst="cube">
              <a:avLst>
                <a:gd name="adj" fmla="val 2506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Diagonal Stripe 43"/>
            <p:cNvSpPr/>
            <p:nvPr/>
          </p:nvSpPr>
          <p:spPr>
            <a:xfrm rot="4640614">
              <a:off x="2842931" y="3967033"/>
              <a:ext cx="1421227" cy="970296"/>
            </a:xfrm>
            <a:prstGeom prst="diagStripe">
              <a:avLst>
                <a:gd name="adj" fmla="val 8869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 rot="21216258">
            <a:off x="1424416" y="2766224"/>
            <a:ext cx="1401616" cy="1604751"/>
            <a:chOff x="2637077" y="3558043"/>
            <a:chExt cx="1401616" cy="1604751"/>
          </a:xfrm>
        </p:grpSpPr>
        <p:sp>
          <p:nvSpPr>
            <p:cNvPr id="8" name="Cube 7"/>
            <p:cNvSpPr/>
            <p:nvPr/>
          </p:nvSpPr>
          <p:spPr>
            <a:xfrm rot="2678958">
              <a:off x="2637077" y="3558043"/>
              <a:ext cx="430499" cy="384811"/>
            </a:xfrm>
            <a:prstGeom prst="cube">
              <a:avLst>
                <a:gd name="adj" fmla="val 2506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Diagonal Stripe 8"/>
            <p:cNvSpPr/>
            <p:nvPr/>
          </p:nvSpPr>
          <p:spPr>
            <a:xfrm rot="4640614">
              <a:off x="2842931" y="3967033"/>
              <a:ext cx="1421227" cy="970296"/>
            </a:xfrm>
            <a:prstGeom prst="diagStripe">
              <a:avLst>
                <a:gd name="adj" fmla="val 88693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11" name="Teardrop 10"/>
          <p:cNvSpPr/>
          <p:nvPr/>
        </p:nvSpPr>
        <p:spPr>
          <a:xfrm rot="9879585">
            <a:off x="3333315" y="4226008"/>
            <a:ext cx="184703" cy="161299"/>
          </a:xfrm>
          <a:prstGeom prst="teardrop">
            <a:avLst>
              <a:gd name="adj" fmla="val 13062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ardrop 13"/>
          <p:cNvSpPr/>
          <p:nvPr/>
        </p:nvSpPr>
        <p:spPr>
          <a:xfrm rot="8506902">
            <a:off x="3163795" y="4030331"/>
            <a:ext cx="216935" cy="220433"/>
          </a:xfrm>
          <a:prstGeom prst="teardrop">
            <a:avLst>
              <a:gd name="adj" fmla="val 12783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ardrop 14"/>
          <p:cNvSpPr/>
          <p:nvPr/>
        </p:nvSpPr>
        <p:spPr>
          <a:xfrm rot="2815081">
            <a:off x="2818534" y="4347541"/>
            <a:ext cx="187740" cy="174648"/>
          </a:xfrm>
          <a:prstGeom prst="teardrop">
            <a:avLst>
              <a:gd name="adj" fmla="val 15953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ardrop 15"/>
          <p:cNvSpPr/>
          <p:nvPr/>
        </p:nvSpPr>
        <p:spPr>
          <a:xfrm rot="2815081">
            <a:off x="2946430" y="4529271"/>
            <a:ext cx="187740" cy="174648"/>
          </a:xfrm>
          <a:prstGeom prst="teardrop">
            <a:avLst>
              <a:gd name="adj" fmla="val 15953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Connector 12"/>
          <p:cNvCxnSpPr/>
          <p:nvPr/>
        </p:nvCxnSpPr>
        <p:spPr>
          <a:xfrm>
            <a:off x="3670454" y="4765054"/>
            <a:ext cx="1302994" cy="9686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05822" y="3474425"/>
            <a:ext cx="1240754" cy="909735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46575" y="4384160"/>
            <a:ext cx="2111225" cy="155944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Connector 1033"/>
          <p:cNvCxnSpPr>
            <a:stCxn id="44" idx="1"/>
            <a:endCxn id="44" idx="3"/>
          </p:cNvCxnSpPr>
          <p:nvPr/>
        </p:nvCxnSpPr>
        <p:spPr>
          <a:xfrm>
            <a:off x="3693875" y="4785296"/>
            <a:ext cx="1302994" cy="96860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6" name="Group 1045"/>
          <p:cNvGrpSpPr/>
          <p:nvPr/>
        </p:nvGrpSpPr>
        <p:grpSpPr>
          <a:xfrm rot="18226198">
            <a:off x="1827008" y="2024797"/>
            <a:ext cx="1503617" cy="2819496"/>
            <a:chOff x="4783837" y="1371600"/>
            <a:chExt cx="1503617" cy="2226563"/>
          </a:xfrm>
          <a:solidFill>
            <a:srgbClr val="7030A0"/>
          </a:solidFill>
        </p:grpSpPr>
        <p:sp>
          <p:nvSpPr>
            <p:cNvPr id="1042" name="Flowchart: Alternate Process 1041"/>
            <p:cNvSpPr/>
            <p:nvPr/>
          </p:nvSpPr>
          <p:spPr>
            <a:xfrm>
              <a:off x="5227981" y="1990912"/>
              <a:ext cx="375407" cy="192224"/>
            </a:xfrm>
            <a:prstGeom prst="flowChartAlternateProcess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41" name="Diagonal Stripe 1040"/>
            <p:cNvSpPr/>
            <p:nvPr/>
          </p:nvSpPr>
          <p:spPr>
            <a:xfrm rot="6530774">
              <a:off x="4202187" y="2362200"/>
              <a:ext cx="1817613" cy="654314"/>
            </a:xfrm>
            <a:prstGeom prst="diagStripe">
              <a:avLst>
                <a:gd name="adj" fmla="val 80859"/>
              </a:avLst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cxnSp>
          <p:nvCxnSpPr>
            <p:cNvPr id="1044" name="Curved Connector 1043"/>
            <p:cNvCxnSpPr/>
            <p:nvPr/>
          </p:nvCxnSpPr>
          <p:spPr>
            <a:xfrm>
              <a:off x="5525454" y="2105363"/>
              <a:ext cx="762000" cy="519714"/>
            </a:xfrm>
            <a:prstGeom prst="curvedConnector3">
              <a:avLst>
                <a:gd name="adj1" fmla="val 56365"/>
              </a:avLst>
            </a:prstGeom>
            <a:grpFill/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5" name="Cube 1044"/>
            <p:cNvSpPr/>
            <p:nvPr/>
          </p:nvSpPr>
          <p:spPr>
            <a:xfrm>
              <a:off x="4973448" y="1371600"/>
              <a:ext cx="463302" cy="428190"/>
            </a:xfrm>
            <a:prstGeom prst="cub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4822"/>
            <a:ext cx="4131001" cy="316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9356" y="339586"/>
            <a:ext cx="4035263" cy="313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9356" y="2286000"/>
            <a:ext cx="2063285" cy="119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traight Connector 35"/>
          <p:cNvCxnSpPr/>
          <p:nvPr/>
        </p:nvCxnSpPr>
        <p:spPr>
          <a:xfrm>
            <a:off x="2151801" y="3584611"/>
            <a:ext cx="3084147" cy="228360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8676" y="344101"/>
            <a:ext cx="4276725" cy="313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4100"/>
            <a:ext cx="4262619" cy="444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279" y="334033"/>
            <a:ext cx="3894860" cy="396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Connector 37"/>
          <p:cNvCxnSpPr/>
          <p:nvPr/>
        </p:nvCxnSpPr>
        <p:spPr>
          <a:xfrm>
            <a:off x="5172268" y="5867400"/>
            <a:ext cx="154477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Connector 1048"/>
          <p:cNvCxnSpPr/>
          <p:nvPr/>
        </p:nvCxnSpPr>
        <p:spPr>
          <a:xfrm>
            <a:off x="2371615" y="3748468"/>
            <a:ext cx="2886185" cy="213360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172268" y="5882068"/>
            <a:ext cx="170410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21666 0.2444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333 -0.23333 L 0 1.11111E-6 " pathEditMode="relative" rAng="0" ptsTypes="AA">
                                      <p:cBhvr>
                                        <p:cTn id="40" dur="2000" spd="-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8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33 -0.2 L -3.33333E-6 3.33333E-6 " pathEditMode="relative" rAng="0" ptsTypes="AA">
                                      <p:cBhvr>
                                        <p:cTn id="114" dur="2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18473 0.1882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25 L -3.33333E-6 -3.33333E-6 " pathEditMode="relative" rAng="0" ptsTypes="AA">
                                      <p:cBhvr>
                                        <p:cTn id="154" dur="2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see when you purchase a catheter?</a:t>
            </a:r>
            <a:endParaRPr lang="en-IN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460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IN" b="1" dirty="0"/>
              <a:t>Catheter Length- </a:t>
            </a:r>
            <a:r>
              <a:rPr lang="en-IN" b="1" dirty="0">
                <a:solidFill>
                  <a:srgbClr val="92D050"/>
                </a:solidFill>
              </a:rPr>
              <a:t>E.g.</a:t>
            </a:r>
            <a:r>
              <a:rPr lang="en-IN" b="1" dirty="0">
                <a:solidFill>
                  <a:srgbClr val="FFC000"/>
                </a:solidFill>
              </a:rPr>
              <a:t>: </a:t>
            </a:r>
            <a:r>
              <a:rPr lang="en-IN" dirty="0">
                <a:solidFill>
                  <a:srgbClr val="FFC000"/>
                </a:solidFill>
              </a:rPr>
              <a:t>180 </a:t>
            </a:r>
            <a:r>
              <a:rPr lang="en-IN" dirty="0" smtClean="0">
                <a:solidFill>
                  <a:srgbClr val="FFC000"/>
                </a:solidFill>
              </a:rPr>
              <a:t>cm</a:t>
            </a:r>
          </a:p>
          <a:p>
            <a:r>
              <a:rPr lang="en-US" b="1" dirty="0" smtClean="0"/>
              <a:t>French /</a:t>
            </a:r>
            <a:r>
              <a:rPr lang="en-US" b="1" dirty="0" err="1" smtClean="0"/>
              <a:t>Guage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Recommended guide wire</a:t>
            </a:r>
          </a:p>
          <a:p>
            <a:r>
              <a:rPr lang="en-US" b="1" dirty="0" smtClean="0"/>
              <a:t>For which procedures it can be used</a:t>
            </a:r>
          </a:p>
          <a:p>
            <a:endParaRPr lang="en-US" b="1" u="sng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For Balloon Catheters:</a:t>
            </a:r>
            <a:endParaRPr lang="en-IN" b="1" u="sng" dirty="0" smtClean="0">
              <a:solidFill>
                <a:srgbClr val="FFFF00"/>
              </a:solidFill>
            </a:endParaRPr>
          </a:p>
          <a:p>
            <a:r>
              <a:rPr lang="en-IN" b="1" dirty="0" smtClean="0"/>
              <a:t>Balloon </a:t>
            </a:r>
            <a:r>
              <a:rPr lang="en-IN" b="1" dirty="0"/>
              <a:t>Inflated </a:t>
            </a:r>
            <a:r>
              <a:rPr lang="en-IN" b="1" dirty="0" smtClean="0"/>
              <a:t>Diameter- </a:t>
            </a:r>
            <a:r>
              <a:rPr lang="en-IN" b="1" dirty="0" smtClean="0">
                <a:solidFill>
                  <a:srgbClr val="92D050"/>
                </a:solidFill>
              </a:rPr>
              <a:t>E.g.</a:t>
            </a:r>
            <a:r>
              <a:rPr lang="en-IN" b="1" dirty="0" smtClean="0">
                <a:solidFill>
                  <a:srgbClr val="FFC000"/>
                </a:solidFill>
              </a:rPr>
              <a:t> :</a:t>
            </a:r>
            <a:r>
              <a:rPr lang="en-IN" dirty="0">
                <a:solidFill>
                  <a:srgbClr val="FFC000"/>
                </a:solidFill>
              </a:rPr>
              <a:t>4 mm/12 </a:t>
            </a:r>
            <a:r>
              <a:rPr lang="en-IN" dirty="0" err="1">
                <a:solidFill>
                  <a:srgbClr val="FFC000"/>
                </a:solidFill>
              </a:rPr>
              <a:t>Fr</a:t>
            </a:r>
            <a:endParaRPr lang="en-IN" b="1" dirty="0" smtClean="0">
              <a:solidFill>
                <a:srgbClr val="FFC000"/>
              </a:solidFill>
            </a:endParaRPr>
          </a:p>
          <a:p>
            <a:r>
              <a:rPr lang="en-IN" b="1" dirty="0"/>
              <a:t>Balloon </a:t>
            </a:r>
            <a:r>
              <a:rPr lang="en-IN" b="1" dirty="0" smtClean="0"/>
              <a:t>Length- </a:t>
            </a:r>
            <a:r>
              <a:rPr lang="en-IN" b="1" dirty="0" smtClean="0">
                <a:solidFill>
                  <a:srgbClr val="92D050"/>
                </a:solidFill>
              </a:rPr>
              <a:t>E.g. </a:t>
            </a:r>
            <a:r>
              <a:rPr lang="en-IN" b="1" dirty="0" smtClean="0">
                <a:solidFill>
                  <a:srgbClr val="FFC000"/>
                </a:solidFill>
              </a:rPr>
              <a:t>:</a:t>
            </a:r>
            <a:r>
              <a:rPr lang="en-IN" dirty="0" smtClean="0">
                <a:solidFill>
                  <a:srgbClr val="FFC000"/>
                </a:solidFill>
              </a:rPr>
              <a:t>3 </a:t>
            </a:r>
            <a:r>
              <a:rPr lang="en-IN" dirty="0">
                <a:solidFill>
                  <a:srgbClr val="FFC000"/>
                </a:solidFill>
              </a:rPr>
              <a:t>cm</a:t>
            </a:r>
            <a:endParaRPr lang="en-IN" b="1" dirty="0" smtClean="0">
              <a:solidFill>
                <a:srgbClr val="FFC000"/>
              </a:solidFill>
            </a:endParaRPr>
          </a:p>
          <a:p>
            <a:r>
              <a:rPr lang="en-IN" b="1" dirty="0"/>
              <a:t>Balloon Recommended </a:t>
            </a:r>
            <a:r>
              <a:rPr lang="en-IN" b="1" dirty="0" smtClean="0"/>
              <a:t>Pressure- </a:t>
            </a:r>
            <a:r>
              <a:rPr lang="en-IN" b="1" dirty="0" smtClean="0">
                <a:solidFill>
                  <a:srgbClr val="92D050"/>
                </a:solidFill>
              </a:rPr>
              <a:t>E.g. </a:t>
            </a:r>
            <a:r>
              <a:rPr lang="en-IN" b="1" dirty="0" smtClean="0">
                <a:solidFill>
                  <a:srgbClr val="FFC000"/>
                </a:solidFill>
              </a:rPr>
              <a:t>:</a:t>
            </a:r>
            <a:r>
              <a:rPr lang="en-IN" dirty="0" smtClean="0">
                <a:solidFill>
                  <a:srgbClr val="FFC000"/>
                </a:solidFill>
              </a:rPr>
              <a:t>150 </a:t>
            </a:r>
            <a:r>
              <a:rPr lang="en-IN" dirty="0">
                <a:solidFill>
                  <a:srgbClr val="FFC000"/>
                </a:solidFill>
              </a:rPr>
              <a:t>psi/10 </a:t>
            </a:r>
            <a:r>
              <a:rPr lang="en-IN" dirty="0" err="1">
                <a:solidFill>
                  <a:srgbClr val="FFC000"/>
                </a:solidFill>
              </a:rPr>
              <a:t>atm</a:t>
            </a:r>
            <a:endParaRPr lang="en-IN" b="1" dirty="0" smtClean="0">
              <a:solidFill>
                <a:srgbClr val="FFC000"/>
              </a:solidFill>
            </a:endParaRPr>
          </a:p>
          <a:p>
            <a:r>
              <a:rPr lang="en-IN" b="1" dirty="0" smtClean="0"/>
              <a:t>Recommended </a:t>
            </a:r>
            <a:r>
              <a:rPr lang="en-IN" b="1" dirty="0"/>
              <a:t>Wire </a:t>
            </a:r>
            <a:r>
              <a:rPr lang="en-IN" b="1" dirty="0" smtClean="0"/>
              <a:t>Guide - </a:t>
            </a:r>
            <a:r>
              <a:rPr lang="en-IN" dirty="0" smtClean="0">
                <a:solidFill>
                  <a:srgbClr val="292929"/>
                </a:solidFill>
              </a:rPr>
              <a:t>.</a:t>
            </a:r>
            <a:r>
              <a:rPr lang="en-IN" dirty="0" smtClean="0">
                <a:solidFill>
                  <a:srgbClr val="92D050"/>
                </a:solidFill>
              </a:rPr>
              <a:t>E.g.: </a:t>
            </a:r>
            <a:r>
              <a:rPr lang="en-IN" dirty="0" smtClean="0">
                <a:solidFill>
                  <a:srgbClr val="FFC000"/>
                </a:solidFill>
              </a:rPr>
              <a:t>035</a:t>
            </a:r>
            <a:r>
              <a:rPr lang="en-IN" dirty="0">
                <a:solidFill>
                  <a:srgbClr val="FFC000"/>
                </a:solidFill>
              </a:rPr>
              <a:t>" Tracer® Metro Direct™</a:t>
            </a:r>
          </a:p>
          <a:p>
            <a:endParaRPr lang="en-IN" b="1" dirty="0" smtClean="0">
              <a:solidFill>
                <a:srgbClr val="FFC000"/>
              </a:solidFill>
            </a:endParaRPr>
          </a:p>
          <a:p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57200" y="3396981"/>
            <a:ext cx="800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0"/>
            <a:ext cx="1929248" cy="26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6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686" y="887639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Guide wire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90" t="8581" r="67230" b="80307"/>
          <a:stretch/>
        </p:blipFill>
        <p:spPr bwMode="auto">
          <a:xfrm>
            <a:off x="2895600" y="2286000"/>
            <a:ext cx="2612572" cy="81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78" t="44196" r="22558" b="32590"/>
          <a:stretch/>
        </p:blipFill>
        <p:spPr bwMode="auto">
          <a:xfrm>
            <a:off x="914400" y="3403594"/>
            <a:ext cx="6865257" cy="169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04800"/>
            <a:ext cx="4800600" cy="4191000"/>
          </a:xfrm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Help in placement of catheters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Made of  stainless steel</a:t>
            </a:r>
          </a:p>
          <a:p>
            <a:pPr marL="0" indent="0">
              <a:buNone/>
            </a:pPr>
            <a:endParaRPr lang="en-US" sz="3200" dirty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Two types: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C000"/>
                </a:solidFill>
              </a:rPr>
              <a:t>Solid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C000"/>
                </a:solidFill>
              </a:rPr>
              <a:t>Wrapped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endParaRPr lang="en-US" sz="2400" dirty="0" smtClean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648200"/>
            <a:ext cx="8638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FF00"/>
                </a:solidFill>
                <a:latin typeface="French Script MT" pitchFamily="66" charset="0"/>
              </a:rPr>
              <a:t>One  end is rigid while other end is flexible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FF00"/>
                </a:solidFill>
                <a:latin typeface="French Script MT" pitchFamily="66" charset="0"/>
              </a:rPr>
              <a:t>The flexible end is introduced into the vessel</a:t>
            </a:r>
            <a:endParaRPr lang="en-IN" sz="4400" dirty="0">
              <a:solidFill>
                <a:srgbClr val="FFFF00"/>
              </a:solidFill>
              <a:latin typeface="French Script MT" pitchFamily="66" charset="0"/>
            </a:endParaRPr>
          </a:p>
        </p:txBody>
      </p:sp>
      <p:pic>
        <p:nvPicPr>
          <p:cNvPr id="1026" name="Picture 2" descr="E:\merlyn\PTFE-Coated-Guide-Wire-JSFU-A-035-150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85800"/>
            <a:ext cx="3429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00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FF00"/>
                </a:solidFill>
              </a:rPr>
              <a:t>SOLID GUIDE WIRE</a:t>
            </a:r>
            <a:endParaRPr lang="en-IN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038600"/>
          </a:xfrm>
        </p:spPr>
        <p:txBody>
          <a:bodyPr/>
          <a:lstStyle/>
          <a:p>
            <a:r>
              <a:rPr lang="en-US" sz="2800" dirty="0" smtClean="0"/>
              <a:t>Advantage: </a:t>
            </a:r>
          </a:p>
          <a:p>
            <a:pPr lvl="2"/>
            <a:r>
              <a:rPr lang="en-US" sz="2000" dirty="0" smtClean="0"/>
              <a:t>reduces catheter tip flaring</a:t>
            </a:r>
          </a:p>
          <a:p>
            <a:pPr lvl="2"/>
            <a:r>
              <a:rPr lang="en-US" sz="2000" dirty="0" smtClean="0"/>
              <a:t>Blood clotting on the </a:t>
            </a:r>
            <a:r>
              <a:rPr lang="en-US" sz="2000" dirty="0" err="1" smtClean="0"/>
              <a:t>guidewire</a:t>
            </a:r>
            <a:endParaRPr lang="en-US" sz="2000" dirty="0" smtClean="0"/>
          </a:p>
          <a:p>
            <a:pPr lvl="2"/>
            <a:r>
              <a:rPr lang="en-US" sz="2000" dirty="0" smtClean="0"/>
              <a:t>Abrasion of the blood vessel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200" b="1" u="sng" dirty="0" smtClean="0">
                <a:solidFill>
                  <a:srgbClr val="FFFF00"/>
                </a:solidFill>
              </a:rPr>
              <a:t>WRAPPED GUIDE WIRE</a:t>
            </a:r>
          </a:p>
          <a:p>
            <a:pPr marL="0" indent="0" algn="ctr">
              <a:buNone/>
            </a:pPr>
            <a:endParaRPr lang="en-US" sz="2800" b="1" u="sng" dirty="0" smtClean="0">
              <a:solidFill>
                <a:srgbClr val="FFFF00"/>
              </a:solidFill>
            </a:endParaRPr>
          </a:p>
          <a:p>
            <a:r>
              <a:rPr lang="en-US" sz="3200" dirty="0" smtClean="0"/>
              <a:t>Advantage </a:t>
            </a:r>
          </a:p>
          <a:p>
            <a:pPr lvl="2"/>
            <a:r>
              <a:rPr lang="en-US" sz="2400" dirty="0" smtClean="0"/>
              <a:t>Versatility is there</a:t>
            </a:r>
            <a:endParaRPr lang="en-US" sz="2400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5486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To avoid damage to vessel  they coat it with </a:t>
            </a:r>
            <a:r>
              <a:rPr lang="en-US" sz="2400" dirty="0" smtClean="0">
                <a:solidFill>
                  <a:srgbClr val="FFFF00"/>
                </a:solidFill>
              </a:rPr>
              <a:t>Heparin And Teflon</a:t>
            </a:r>
            <a:endParaRPr lang="en-IN" sz="2400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33193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918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ctr"/>
            <a:r>
              <a:rPr lang="en-US" dirty="0" smtClean="0"/>
              <a:t>Cores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715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  <a:latin typeface="Gabriola" pitchFamily="82" charset="0"/>
              </a:rPr>
              <a:t>Fixed :</a:t>
            </a:r>
          </a:p>
          <a:p>
            <a:pPr marL="1085850" lvl="2" indent="-285750"/>
            <a:r>
              <a:rPr lang="en-US" sz="2400" b="1" dirty="0" smtClean="0">
                <a:solidFill>
                  <a:srgbClr val="FFFF00"/>
                </a:solidFill>
                <a:latin typeface="Gabriola" pitchFamily="82" charset="0"/>
              </a:rPr>
              <a:t>Used for normal vascular structures</a:t>
            </a:r>
          </a:p>
          <a:p>
            <a:pPr marL="1085850" lvl="2" indent="-285750"/>
            <a:r>
              <a:rPr lang="en-US" sz="2400" b="1" dirty="0" smtClean="0">
                <a:solidFill>
                  <a:srgbClr val="FFFF00"/>
                </a:solidFill>
                <a:latin typeface="Gabriola" pitchFamily="82" charset="0"/>
              </a:rPr>
              <a:t>Keep the guide wire in original shape</a:t>
            </a:r>
          </a:p>
          <a:p>
            <a:pPr marL="0" indent="0">
              <a:buNone/>
            </a:pPr>
            <a:endParaRPr lang="en-US" sz="3200" dirty="0">
              <a:latin typeface="Gabriola" pitchFamily="82" charset="0"/>
            </a:endParaRPr>
          </a:p>
          <a:p>
            <a:endParaRPr lang="en-US" sz="3200" dirty="0" smtClean="0">
              <a:latin typeface="Gabriola" pitchFamily="82" charset="0"/>
            </a:endParaRPr>
          </a:p>
          <a:p>
            <a:endParaRPr lang="en-US" sz="3200" dirty="0">
              <a:latin typeface="Gabriola" pitchFamily="82" charset="0"/>
            </a:endParaRPr>
          </a:p>
          <a:p>
            <a:endParaRPr lang="en-US" sz="3200" dirty="0" smtClean="0">
              <a:latin typeface="Gabriola" pitchFamily="82" charset="0"/>
            </a:endParaRPr>
          </a:p>
          <a:p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Movable  :</a:t>
            </a:r>
          </a:p>
          <a:p>
            <a:pPr lvl="2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Has a handle (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mandril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)- that helps to adjust position of core within guide wire</a:t>
            </a:r>
          </a:p>
          <a:p>
            <a:pPr lvl="2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Making it more flexible</a:t>
            </a:r>
          </a:p>
          <a:p>
            <a:endParaRPr lang="en-IN" sz="3200" dirty="0">
              <a:latin typeface="Gabriola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3958675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80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TIPS OF GUIDE WIRE</a:t>
            </a:r>
            <a:endParaRPr lang="en-IN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Straight </a:t>
            </a:r>
          </a:p>
          <a:p>
            <a:r>
              <a:rPr lang="en-US" dirty="0" smtClean="0"/>
              <a:t>J-shaped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In wrapped guide wire both type of configuration can be used</a:t>
            </a:r>
          </a:p>
          <a:p>
            <a:endParaRPr lang="en-US" dirty="0"/>
          </a:p>
          <a:p>
            <a:r>
              <a:rPr lang="en-US" dirty="0" smtClean="0"/>
              <a:t>Length of flexible tip measured in cm</a:t>
            </a:r>
          </a:p>
          <a:p>
            <a:r>
              <a:rPr lang="en-US" dirty="0" smtClean="0"/>
              <a:t>straight have 3cm</a:t>
            </a:r>
          </a:p>
          <a:p>
            <a:r>
              <a:rPr lang="en-US" dirty="0" smtClean="0"/>
              <a:t>Movable has 10-15cm</a:t>
            </a:r>
          </a:p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2733675" cy="2541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3495675" cy="240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13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 30-260</a:t>
            </a:r>
          </a:p>
          <a:p>
            <a:r>
              <a:rPr lang="en-US" dirty="0" smtClean="0"/>
              <a:t>30-50cm for percutaneous or direct vascular puncture</a:t>
            </a:r>
          </a:p>
          <a:p>
            <a:r>
              <a:rPr lang="en-US" dirty="0" smtClean="0"/>
              <a:t>100-150cm for selective </a:t>
            </a:r>
            <a:r>
              <a:rPr lang="en-US" dirty="0" err="1" smtClean="0"/>
              <a:t>angio</a:t>
            </a:r>
            <a:endParaRPr lang="en-US" dirty="0" smtClean="0"/>
          </a:p>
          <a:p>
            <a:r>
              <a:rPr lang="en-US" dirty="0" smtClean="0"/>
              <a:t>260cm for interchanging vascular catheter</a:t>
            </a:r>
          </a:p>
          <a:p>
            <a:endParaRPr lang="en-US" dirty="0"/>
          </a:p>
          <a:p>
            <a:r>
              <a:rPr lang="en-US" dirty="0" smtClean="0"/>
              <a:t>Diameter </a:t>
            </a:r>
          </a:p>
          <a:p>
            <a:r>
              <a:rPr lang="en-US" dirty="0" smtClean="0"/>
              <a:t>mm/inches </a:t>
            </a:r>
          </a:p>
          <a:p>
            <a:r>
              <a:rPr lang="en-US" dirty="0" smtClean="0"/>
              <a:t>0.014”- 0.052”</a:t>
            </a:r>
          </a:p>
          <a:p>
            <a:r>
              <a:rPr lang="en-US" dirty="0" smtClean="0"/>
              <a:t>0.035” and 0.038” used commonly</a:t>
            </a:r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6704">
            <a:off x="5715000" y="3962400"/>
            <a:ext cx="29718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28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HOW TO SELECT GUIDE WIRE?....</a:t>
            </a: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3600" dirty="0" smtClean="0"/>
              <a:t>Size Needle Gauge</a:t>
            </a:r>
          </a:p>
          <a:p>
            <a:pPr>
              <a:buFont typeface="Wingdings" pitchFamily="2" charset="2"/>
              <a:buChar char="ü"/>
            </a:pPr>
            <a:endParaRPr lang="en-US" sz="3600" dirty="0" smtClean="0"/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Vessel Size</a:t>
            </a:r>
          </a:p>
          <a:p>
            <a:pPr>
              <a:buFont typeface="Wingdings" pitchFamily="2" charset="2"/>
              <a:buChar char="ü"/>
            </a:pPr>
            <a:endParaRPr lang="en-US" sz="3600" dirty="0" smtClean="0"/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Size Lumen Of Vascular Catheter</a:t>
            </a:r>
            <a:endParaRPr lang="en-IN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6670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72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SAFETY TIPS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dirty="0" smtClean="0"/>
              <a:t>Flexibility : bend the tip 180</a:t>
            </a:r>
            <a:r>
              <a:rPr lang="en-US" baseline="30000" dirty="0" smtClean="0"/>
              <a:t>0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Visual inspection</a:t>
            </a:r>
          </a:p>
          <a:p>
            <a:endParaRPr lang="en-US" dirty="0" smtClean="0"/>
          </a:p>
          <a:p>
            <a:r>
              <a:rPr lang="en-US" dirty="0" smtClean="0"/>
              <a:t>Check for the core</a:t>
            </a:r>
          </a:p>
          <a:p>
            <a:endParaRPr lang="en-US" dirty="0" smtClean="0"/>
          </a:p>
          <a:p>
            <a:r>
              <a:rPr lang="en-US" dirty="0" smtClean="0"/>
              <a:t>No force should be applied while advancing a guide wire</a:t>
            </a:r>
          </a:p>
          <a:p>
            <a:endParaRPr lang="en-US" dirty="0" smtClean="0"/>
          </a:p>
          <a:p>
            <a:r>
              <a:rPr lang="en-US" dirty="0" smtClean="0"/>
              <a:t> needle bevel-end position</a:t>
            </a:r>
          </a:p>
          <a:p>
            <a:endParaRPr lang="en-US" dirty="0" smtClean="0"/>
          </a:p>
          <a:p>
            <a:r>
              <a:rPr lang="en-US" dirty="0" smtClean="0"/>
              <a:t>Do not clean guide wire with too much saline- chances for rusting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7543800" y="4267200"/>
            <a:ext cx="990600" cy="381000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EXAMPLE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19600" y="5029200"/>
            <a:ext cx="1143000" cy="381000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EXAMPLE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3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MR GUIDE WIRES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They Use </a:t>
            </a:r>
            <a:r>
              <a:rPr lang="en-US" dirty="0" err="1" smtClean="0">
                <a:solidFill>
                  <a:srgbClr val="FFC000"/>
                </a:solidFill>
              </a:rPr>
              <a:t>Fibre</a:t>
            </a:r>
            <a:r>
              <a:rPr lang="en-US" dirty="0" smtClean="0">
                <a:solidFill>
                  <a:srgbClr val="FFC000"/>
                </a:solidFill>
              </a:rPr>
              <a:t> Optic Material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For Tracking The Tip Contains A </a:t>
            </a:r>
            <a:r>
              <a:rPr lang="en-US" dirty="0" err="1" smtClean="0">
                <a:solidFill>
                  <a:srgbClr val="FFC000"/>
                </a:solidFill>
              </a:rPr>
              <a:t>Parmagnetic</a:t>
            </a:r>
            <a:r>
              <a:rPr lang="en-US" dirty="0" smtClean="0">
                <a:solidFill>
                  <a:srgbClr val="FFC000"/>
                </a:solidFill>
              </a:rPr>
              <a:t> Substance- </a:t>
            </a:r>
            <a:r>
              <a:rPr lang="en-US" dirty="0" err="1" smtClean="0">
                <a:solidFill>
                  <a:srgbClr val="FFC000"/>
                </a:solidFill>
              </a:rPr>
              <a:t>Dysporsium</a:t>
            </a:r>
            <a:r>
              <a:rPr lang="en-US" dirty="0" smtClean="0">
                <a:solidFill>
                  <a:srgbClr val="FFC000"/>
                </a:solidFill>
              </a:rPr>
              <a:t>  Oxide Rings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2445" t="54179" r="43888" b="17306"/>
          <a:stretch>
            <a:fillRect/>
          </a:stretch>
        </p:blipFill>
        <p:spPr bwMode="auto">
          <a:xfrm>
            <a:off x="1524000" y="3200399"/>
            <a:ext cx="6248400" cy="297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8150"/>
            <a:ext cx="7235536" cy="597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12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Sterilization </a:t>
            </a:r>
            <a:endParaRPr lang="en-IN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67200" y="619621"/>
            <a:ext cx="45720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First catheters should be washed in water and with air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jets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  <a:p>
            <a:pP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Polyethylene Catheters are sterilized in solutions of </a:t>
            </a: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quaternary ammonium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compounds or by gas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.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  <a:p>
            <a:pPr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Teflon nylon catheters are autoclaved maximum </a:t>
            </a: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temp:121°C , Pressure:15 pounds for 15 min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473" y="1905000"/>
            <a:ext cx="3291963" cy="44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16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</a:rPr>
              <a:t>THANK YOU</a:t>
            </a:r>
            <a:endParaRPr lang="en-IN" sz="8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1143000"/>
            <a:ext cx="647700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590800" y="2209800"/>
            <a:ext cx="3617741" cy="2257864"/>
            <a:chOff x="2110154" y="1786597"/>
            <a:chExt cx="3617741" cy="2257864"/>
          </a:xfrm>
          <a:noFill/>
        </p:grpSpPr>
        <p:sp>
          <p:nvSpPr>
            <p:cNvPr id="5" name="Freeform 4"/>
            <p:cNvSpPr/>
            <p:nvPr/>
          </p:nvSpPr>
          <p:spPr>
            <a:xfrm>
              <a:off x="2110154" y="1786597"/>
              <a:ext cx="3137095" cy="1758461"/>
            </a:xfrm>
            <a:custGeom>
              <a:avLst/>
              <a:gdLst>
                <a:gd name="connsiteX0" fmla="*/ 0 w 3137095"/>
                <a:gd name="connsiteY0" fmla="*/ 1758461 h 1758461"/>
                <a:gd name="connsiteX1" fmla="*/ 703384 w 3137095"/>
                <a:gd name="connsiteY1" fmla="*/ 914400 h 1758461"/>
                <a:gd name="connsiteX2" fmla="*/ 1983544 w 3137095"/>
                <a:gd name="connsiteY2" fmla="*/ 801858 h 1758461"/>
                <a:gd name="connsiteX3" fmla="*/ 3137095 w 3137095"/>
                <a:gd name="connsiteY3" fmla="*/ 0 h 1758461"/>
                <a:gd name="connsiteX4" fmla="*/ 3137095 w 3137095"/>
                <a:gd name="connsiteY4" fmla="*/ 0 h 175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7095" h="1758461">
                  <a:moveTo>
                    <a:pt x="0" y="1758461"/>
                  </a:moveTo>
                  <a:cubicBezTo>
                    <a:pt x="186396" y="1416147"/>
                    <a:pt x="372793" y="1073834"/>
                    <a:pt x="703384" y="914400"/>
                  </a:cubicBezTo>
                  <a:cubicBezTo>
                    <a:pt x="1033975" y="754966"/>
                    <a:pt x="1577926" y="954258"/>
                    <a:pt x="1983544" y="801858"/>
                  </a:cubicBezTo>
                  <a:cubicBezTo>
                    <a:pt x="2389163" y="649458"/>
                    <a:pt x="3137095" y="0"/>
                    <a:pt x="3137095" y="0"/>
                  </a:cubicBezTo>
                  <a:lnTo>
                    <a:pt x="3137095" y="0"/>
                  </a:lnTo>
                </a:path>
              </a:pathLst>
            </a:cu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590800" y="2286000"/>
              <a:ext cx="3137095" cy="1758461"/>
            </a:xfrm>
            <a:custGeom>
              <a:avLst/>
              <a:gdLst>
                <a:gd name="connsiteX0" fmla="*/ 0 w 3137095"/>
                <a:gd name="connsiteY0" fmla="*/ 1758461 h 1758461"/>
                <a:gd name="connsiteX1" fmla="*/ 703384 w 3137095"/>
                <a:gd name="connsiteY1" fmla="*/ 914400 h 1758461"/>
                <a:gd name="connsiteX2" fmla="*/ 1983544 w 3137095"/>
                <a:gd name="connsiteY2" fmla="*/ 801858 h 1758461"/>
                <a:gd name="connsiteX3" fmla="*/ 3137095 w 3137095"/>
                <a:gd name="connsiteY3" fmla="*/ 0 h 1758461"/>
                <a:gd name="connsiteX4" fmla="*/ 3137095 w 3137095"/>
                <a:gd name="connsiteY4" fmla="*/ 0 h 175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7095" h="1758461">
                  <a:moveTo>
                    <a:pt x="0" y="1758461"/>
                  </a:moveTo>
                  <a:cubicBezTo>
                    <a:pt x="186396" y="1416147"/>
                    <a:pt x="372793" y="1073834"/>
                    <a:pt x="703384" y="914400"/>
                  </a:cubicBezTo>
                  <a:cubicBezTo>
                    <a:pt x="1033975" y="754966"/>
                    <a:pt x="1577926" y="954258"/>
                    <a:pt x="1983544" y="801858"/>
                  </a:cubicBezTo>
                  <a:cubicBezTo>
                    <a:pt x="2389163" y="649458"/>
                    <a:pt x="3137095" y="0"/>
                    <a:pt x="3137095" y="0"/>
                  </a:cubicBezTo>
                  <a:lnTo>
                    <a:pt x="3137095" y="0"/>
                  </a:lnTo>
                </a:path>
              </a:pathLst>
            </a:cu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8"/>
          <p:cNvSpPr/>
          <p:nvPr/>
        </p:nvSpPr>
        <p:spPr>
          <a:xfrm rot="20794664">
            <a:off x="2919215" y="3246006"/>
            <a:ext cx="422740" cy="253218"/>
          </a:xfrm>
          <a:custGeom>
            <a:avLst/>
            <a:gdLst>
              <a:gd name="connsiteX0" fmla="*/ 0 w 422740"/>
              <a:gd name="connsiteY0" fmla="*/ 211015 h 253218"/>
              <a:gd name="connsiteX1" fmla="*/ 42203 w 422740"/>
              <a:gd name="connsiteY1" fmla="*/ 182880 h 253218"/>
              <a:gd name="connsiteX2" fmla="*/ 126609 w 422740"/>
              <a:gd name="connsiteY2" fmla="*/ 154744 h 253218"/>
              <a:gd name="connsiteX3" fmla="*/ 211015 w 422740"/>
              <a:gd name="connsiteY3" fmla="*/ 98473 h 253218"/>
              <a:gd name="connsiteX4" fmla="*/ 253218 w 422740"/>
              <a:gd name="connsiteY4" fmla="*/ 70338 h 253218"/>
              <a:gd name="connsiteX5" fmla="*/ 351692 w 422740"/>
              <a:gd name="connsiteY5" fmla="*/ 42203 h 253218"/>
              <a:gd name="connsiteX6" fmla="*/ 379827 w 422740"/>
              <a:gd name="connsiteY6" fmla="*/ 14067 h 253218"/>
              <a:gd name="connsiteX7" fmla="*/ 422030 w 422740"/>
              <a:gd name="connsiteY7" fmla="*/ 0 h 253218"/>
              <a:gd name="connsiteX8" fmla="*/ 379827 w 422740"/>
              <a:gd name="connsiteY8" fmla="*/ 70338 h 253218"/>
              <a:gd name="connsiteX9" fmla="*/ 337624 w 422740"/>
              <a:gd name="connsiteY9" fmla="*/ 126609 h 253218"/>
              <a:gd name="connsiteX10" fmla="*/ 295421 w 422740"/>
              <a:gd name="connsiteY10" fmla="*/ 154744 h 253218"/>
              <a:gd name="connsiteX11" fmla="*/ 239150 w 422740"/>
              <a:gd name="connsiteY11" fmla="*/ 211015 h 253218"/>
              <a:gd name="connsiteX12" fmla="*/ 140677 w 422740"/>
              <a:gd name="connsiteY12" fmla="*/ 253218 h 253218"/>
              <a:gd name="connsiteX13" fmla="*/ 140677 w 422740"/>
              <a:gd name="connsiteY13" fmla="*/ 253218 h 253218"/>
              <a:gd name="connsiteX14" fmla="*/ 0 w 422740"/>
              <a:gd name="connsiteY14" fmla="*/ 211015 h 2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2740" h="253218">
                <a:moveTo>
                  <a:pt x="0" y="211015"/>
                </a:moveTo>
                <a:cubicBezTo>
                  <a:pt x="14068" y="201637"/>
                  <a:pt x="26753" y="189747"/>
                  <a:pt x="42203" y="182880"/>
                </a:cubicBezTo>
                <a:cubicBezTo>
                  <a:pt x="69304" y="170835"/>
                  <a:pt x="101933" y="171195"/>
                  <a:pt x="126609" y="154744"/>
                </a:cubicBezTo>
                <a:lnTo>
                  <a:pt x="211015" y="98473"/>
                </a:lnTo>
                <a:cubicBezTo>
                  <a:pt x="225083" y="89095"/>
                  <a:pt x="237178" y="75685"/>
                  <a:pt x="253218" y="70338"/>
                </a:cubicBezTo>
                <a:cubicBezTo>
                  <a:pt x="313763" y="50156"/>
                  <a:pt x="281035" y="59866"/>
                  <a:pt x="351692" y="42203"/>
                </a:cubicBezTo>
                <a:cubicBezTo>
                  <a:pt x="361070" y="32824"/>
                  <a:pt x="368454" y="20891"/>
                  <a:pt x="379827" y="14067"/>
                </a:cubicBezTo>
                <a:cubicBezTo>
                  <a:pt x="392542" y="6438"/>
                  <a:pt x="422030" y="0"/>
                  <a:pt x="422030" y="0"/>
                </a:cubicBezTo>
                <a:cubicBezTo>
                  <a:pt x="398971" y="69180"/>
                  <a:pt x="422740" y="18843"/>
                  <a:pt x="379827" y="70338"/>
                </a:cubicBezTo>
                <a:cubicBezTo>
                  <a:pt x="364817" y="88350"/>
                  <a:pt x="354203" y="110030"/>
                  <a:pt x="337624" y="126609"/>
                </a:cubicBezTo>
                <a:cubicBezTo>
                  <a:pt x="325669" y="138564"/>
                  <a:pt x="308258" y="143741"/>
                  <a:pt x="295421" y="154744"/>
                </a:cubicBezTo>
                <a:cubicBezTo>
                  <a:pt x="275281" y="172007"/>
                  <a:pt x="264315" y="202627"/>
                  <a:pt x="239150" y="211015"/>
                </a:cubicBezTo>
                <a:cubicBezTo>
                  <a:pt x="148453" y="241247"/>
                  <a:pt x="175714" y="218178"/>
                  <a:pt x="140677" y="253218"/>
                </a:cubicBezTo>
                <a:lnTo>
                  <a:pt x="140677" y="253218"/>
                </a:lnTo>
                <a:lnTo>
                  <a:pt x="0" y="211015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105400" y="3124200"/>
            <a:ext cx="422740" cy="253218"/>
          </a:xfrm>
          <a:custGeom>
            <a:avLst/>
            <a:gdLst>
              <a:gd name="connsiteX0" fmla="*/ 0 w 422740"/>
              <a:gd name="connsiteY0" fmla="*/ 211015 h 253218"/>
              <a:gd name="connsiteX1" fmla="*/ 42203 w 422740"/>
              <a:gd name="connsiteY1" fmla="*/ 182880 h 253218"/>
              <a:gd name="connsiteX2" fmla="*/ 126609 w 422740"/>
              <a:gd name="connsiteY2" fmla="*/ 154744 h 253218"/>
              <a:gd name="connsiteX3" fmla="*/ 211015 w 422740"/>
              <a:gd name="connsiteY3" fmla="*/ 98473 h 253218"/>
              <a:gd name="connsiteX4" fmla="*/ 253218 w 422740"/>
              <a:gd name="connsiteY4" fmla="*/ 70338 h 253218"/>
              <a:gd name="connsiteX5" fmla="*/ 351692 w 422740"/>
              <a:gd name="connsiteY5" fmla="*/ 42203 h 253218"/>
              <a:gd name="connsiteX6" fmla="*/ 379827 w 422740"/>
              <a:gd name="connsiteY6" fmla="*/ 14067 h 253218"/>
              <a:gd name="connsiteX7" fmla="*/ 422030 w 422740"/>
              <a:gd name="connsiteY7" fmla="*/ 0 h 253218"/>
              <a:gd name="connsiteX8" fmla="*/ 379827 w 422740"/>
              <a:gd name="connsiteY8" fmla="*/ 70338 h 253218"/>
              <a:gd name="connsiteX9" fmla="*/ 337624 w 422740"/>
              <a:gd name="connsiteY9" fmla="*/ 126609 h 253218"/>
              <a:gd name="connsiteX10" fmla="*/ 295421 w 422740"/>
              <a:gd name="connsiteY10" fmla="*/ 154744 h 253218"/>
              <a:gd name="connsiteX11" fmla="*/ 239150 w 422740"/>
              <a:gd name="connsiteY11" fmla="*/ 211015 h 253218"/>
              <a:gd name="connsiteX12" fmla="*/ 140677 w 422740"/>
              <a:gd name="connsiteY12" fmla="*/ 253218 h 253218"/>
              <a:gd name="connsiteX13" fmla="*/ 140677 w 422740"/>
              <a:gd name="connsiteY13" fmla="*/ 253218 h 253218"/>
              <a:gd name="connsiteX14" fmla="*/ 0 w 422740"/>
              <a:gd name="connsiteY14" fmla="*/ 211015 h 2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2740" h="253218">
                <a:moveTo>
                  <a:pt x="0" y="211015"/>
                </a:moveTo>
                <a:cubicBezTo>
                  <a:pt x="14068" y="201637"/>
                  <a:pt x="26753" y="189747"/>
                  <a:pt x="42203" y="182880"/>
                </a:cubicBezTo>
                <a:cubicBezTo>
                  <a:pt x="69304" y="170835"/>
                  <a:pt x="101933" y="171195"/>
                  <a:pt x="126609" y="154744"/>
                </a:cubicBezTo>
                <a:lnTo>
                  <a:pt x="211015" y="98473"/>
                </a:lnTo>
                <a:cubicBezTo>
                  <a:pt x="225083" y="89095"/>
                  <a:pt x="237178" y="75685"/>
                  <a:pt x="253218" y="70338"/>
                </a:cubicBezTo>
                <a:cubicBezTo>
                  <a:pt x="313763" y="50156"/>
                  <a:pt x="281035" y="59866"/>
                  <a:pt x="351692" y="42203"/>
                </a:cubicBezTo>
                <a:cubicBezTo>
                  <a:pt x="361070" y="32824"/>
                  <a:pt x="368454" y="20891"/>
                  <a:pt x="379827" y="14067"/>
                </a:cubicBezTo>
                <a:cubicBezTo>
                  <a:pt x="392542" y="6438"/>
                  <a:pt x="422030" y="0"/>
                  <a:pt x="422030" y="0"/>
                </a:cubicBezTo>
                <a:cubicBezTo>
                  <a:pt x="398971" y="69180"/>
                  <a:pt x="422740" y="18843"/>
                  <a:pt x="379827" y="70338"/>
                </a:cubicBezTo>
                <a:cubicBezTo>
                  <a:pt x="364817" y="88350"/>
                  <a:pt x="354203" y="110030"/>
                  <a:pt x="337624" y="126609"/>
                </a:cubicBezTo>
                <a:cubicBezTo>
                  <a:pt x="325669" y="138564"/>
                  <a:pt x="308258" y="143741"/>
                  <a:pt x="295421" y="154744"/>
                </a:cubicBezTo>
                <a:cubicBezTo>
                  <a:pt x="275281" y="172007"/>
                  <a:pt x="264315" y="202627"/>
                  <a:pt x="239150" y="211015"/>
                </a:cubicBezTo>
                <a:cubicBezTo>
                  <a:pt x="148453" y="241247"/>
                  <a:pt x="175714" y="218178"/>
                  <a:pt x="140677" y="253218"/>
                </a:cubicBezTo>
                <a:lnTo>
                  <a:pt x="140677" y="253218"/>
                </a:lnTo>
                <a:lnTo>
                  <a:pt x="0" y="211015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351325">
            <a:off x="4070975" y="3043107"/>
            <a:ext cx="422740" cy="253218"/>
          </a:xfrm>
          <a:custGeom>
            <a:avLst/>
            <a:gdLst>
              <a:gd name="connsiteX0" fmla="*/ 0 w 422740"/>
              <a:gd name="connsiteY0" fmla="*/ 211015 h 253218"/>
              <a:gd name="connsiteX1" fmla="*/ 42203 w 422740"/>
              <a:gd name="connsiteY1" fmla="*/ 182880 h 253218"/>
              <a:gd name="connsiteX2" fmla="*/ 126609 w 422740"/>
              <a:gd name="connsiteY2" fmla="*/ 154744 h 253218"/>
              <a:gd name="connsiteX3" fmla="*/ 211015 w 422740"/>
              <a:gd name="connsiteY3" fmla="*/ 98473 h 253218"/>
              <a:gd name="connsiteX4" fmla="*/ 253218 w 422740"/>
              <a:gd name="connsiteY4" fmla="*/ 70338 h 253218"/>
              <a:gd name="connsiteX5" fmla="*/ 351692 w 422740"/>
              <a:gd name="connsiteY5" fmla="*/ 42203 h 253218"/>
              <a:gd name="connsiteX6" fmla="*/ 379827 w 422740"/>
              <a:gd name="connsiteY6" fmla="*/ 14067 h 253218"/>
              <a:gd name="connsiteX7" fmla="*/ 422030 w 422740"/>
              <a:gd name="connsiteY7" fmla="*/ 0 h 253218"/>
              <a:gd name="connsiteX8" fmla="*/ 379827 w 422740"/>
              <a:gd name="connsiteY8" fmla="*/ 70338 h 253218"/>
              <a:gd name="connsiteX9" fmla="*/ 337624 w 422740"/>
              <a:gd name="connsiteY9" fmla="*/ 126609 h 253218"/>
              <a:gd name="connsiteX10" fmla="*/ 295421 w 422740"/>
              <a:gd name="connsiteY10" fmla="*/ 154744 h 253218"/>
              <a:gd name="connsiteX11" fmla="*/ 239150 w 422740"/>
              <a:gd name="connsiteY11" fmla="*/ 211015 h 253218"/>
              <a:gd name="connsiteX12" fmla="*/ 140677 w 422740"/>
              <a:gd name="connsiteY12" fmla="*/ 253218 h 253218"/>
              <a:gd name="connsiteX13" fmla="*/ 140677 w 422740"/>
              <a:gd name="connsiteY13" fmla="*/ 253218 h 253218"/>
              <a:gd name="connsiteX14" fmla="*/ 0 w 422740"/>
              <a:gd name="connsiteY14" fmla="*/ 211015 h 2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2740" h="253218">
                <a:moveTo>
                  <a:pt x="0" y="211015"/>
                </a:moveTo>
                <a:cubicBezTo>
                  <a:pt x="14068" y="201637"/>
                  <a:pt x="26753" y="189747"/>
                  <a:pt x="42203" y="182880"/>
                </a:cubicBezTo>
                <a:cubicBezTo>
                  <a:pt x="69304" y="170835"/>
                  <a:pt x="101933" y="171195"/>
                  <a:pt x="126609" y="154744"/>
                </a:cubicBezTo>
                <a:lnTo>
                  <a:pt x="211015" y="98473"/>
                </a:lnTo>
                <a:cubicBezTo>
                  <a:pt x="225083" y="89095"/>
                  <a:pt x="237178" y="75685"/>
                  <a:pt x="253218" y="70338"/>
                </a:cubicBezTo>
                <a:cubicBezTo>
                  <a:pt x="313763" y="50156"/>
                  <a:pt x="281035" y="59866"/>
                  <a:pt x="351692" y="42203"/>
                </a:cubicBezTo>
                <a:cubicBezTo>
                  <a:pt x="361070" y="32824"/>
                  <a:pt x="368454" y="20891"/>
                  <a:pt x="379827" y="14067"/>
                </a:cubicBezTo>
                <a:cubicBezTo>
                  <a:pt x="392542" y="6438"/>
                  <a:pt x="422030" y="0"/>
                  <a:pt x="422030" y="0"/>
                </a:cubicBezTo>
                <a:cubicBezTo>
                  <a:pt x="398971" y="69180"/>
                  <a:pt x="422740" y="18843"/>
                  <a:pt x="379827" y="70338"/>
                </a:cubicBezTo>
                <a:cubicBezTo>
                  <a:pt x="364817" y="88350"/>
                  <a:pt x="354203" y="110030"/>
                  <a:pt x="337624" y="126609"/>
                </a:cubicBezTo>
                <a:cubicBezTo>
                  <a:pt x="325669" y="138564"/>
                  <a:pt x="308258" y="143741"/>
                  <a:pt x="295421" y="154744"/>
                </a:cubicBezTo>
                <a:cubicBezTo>
                  <a:pt x="275281" y="172007"/>
                  <a:pt x="264315" y="202627"/>
                  <a:pt x="239150" y="211015"/>
                </a:cubicBezTo>
                <a:cubicBezTo>
                  <a:pt x="148453" y="241247"/>
                  <a:pt x="175714" y="218178"/>
                  <a:pt x="140677" y="253218"/>
                </a:cubicBezTo>
                <a:lnTo>
                  <a:pt x="140677" y="253218"/>
                </a:lnTo>
                <a:lnTo>
                  <a:pt x="0" y="211015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9124478">
            <a:off x="2994125" y="3928795"/>
            <a:ext cx="422740" cy="253218"/>
          </a:xfrm>
          <a:custGeom>
            <a:avLst/>
            <a:gdLst>
              <a:gd name="connsiteX0" fmla="*/ 0 w 422740"/>
              <a:gd name="connsiteY0" fmla="*/ 211015 h 253218"/>
              <a:gd name="connsiteX1" fmla="*/ 42203 w 422740"/>
              <a:gd name="connsiteY1" fmla="*/ 182880 h 253218"/>
              <a:gd name="connsiteX2" fmla="*/ 126609 w 422740"/>
              <a:gd name="connsiteY2" fmla="*/ 154744 h 253218"/>
              <a:gd name="connsiteX3" fmla="*/ 211015 w 422740"/>
              <a:gd name="connsiteY3" fmla="*/ 98473 h 253218"/>
              <a:gd name="connsiteX4" fmla="*/ 253218 w 422740"/>
              <a:gd name="connsiteY4" fmla="*/ 70338 h 253218"/>
              <a:gd name="connsiteX5" fmla="*/ 351692 w 422740"/>
              <a:gd name="connsiteY5" fmla="*/ 42203 h 253218"/>
              <a:gd name="connsiteX6" fmla="*/ 379827 w 422740"/>
              <a:gd name="connsiteY6" fmla="*/ 14067 h 253218"/>
              <a:gd name="connsiteX7" fmla="*/ 422030 w 422740"/>
              <a:gd name="connsiteY7" fmla="*/ 0 h 253218"/>
              <a:gd name="connsiteX8" fmla="*/ 379827 w 422740"/>
              <a:gd name="connsiteY8" fmla="*/ 70338 h 253218"/>
              <a:gd name="connsiteX9" fmla="*/ 337624 w 422740"/>
              <a:gd name="connsiteY9" fmla="*/ 126609 h 253218"/>
              <a:gd name="connsiteX10" fmla="*/ 295421 w 422740"/>
              <a:gd name="connsiteY10" fmla="*/ 154744 h 253218"/>
              <a:gd name="connsiteX11" fmla="*/ 239150 w 422740"/>
              <a:gd name="connsiteY11" fmla="*/ 211015 h 253218"/>
              <a:gd name="connsiteX12" fmla="*/ 140677 w 422740"/>
              <a:gd name="connsiteY12" fmla="*/ 253218 h 253218"/>
              <a:gd name="connsiteX13" fmla="*/ 140677 w 422740"/>
              <a:gd name="connsiteY13" fmla="*/ 253218 h 253218"/>
              <a:gd name="connsiteX14" fmla="*/ 0 w 422740"/>
              <a:gd name="connsiteY14" fmla="*/ 211015 h 2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2740" h="253218">
                <a:moveTo>
                  <a:pt x="0" y="211015"/>
                </a:moveTo>
                <a:cubicBezTo>
                  <a:pt x="14068" y="201637"/>
                  <a:pt x="26753" y="189747"/>
                  <a:pt x="42203" y="182880"/>
                </a:cubicBezTo>
                <a:cubicBezTo>
                  <a:pt x="69304" y="170835"/>
                  <a:pt x="101933" y="171195"/>
                  <a:pt x="126609" y="154744"/>
                </a:cubicBezTo>
                <a:lnTo>
                  <a:pt x="211015" y="98473"/>
                </a:lnTo>
                <a:cubicBezTo>
                  <a:pt x="225083" y="89095"/>
                  <a:pt x="237178" y="75685"/>
                  <a:pt x="253218" y="70338"/>
                </a:cubicBezTo>
                <a:cubicBezTo>
                  <a:pt x="313763" y="50156"/>
                  <a:pt x="281035" y="59866"/>
                  <a:pt x="351692" y="42203"/>
                </a:cubicBezTo>
                <a:cubicBezTo>
                  <a:pt x="361070" y="32824"/>
                  <a:pt x="368454" y="20891"/>
                  <a:pt x="379827" y="14067"/>
                </a:cubicBezTo>
                <a:cubicBezTo>
                  <a:pt x="392542" y="6438"/>
                  <a:pt x="422030" y="0"/>
                  <a:pt x="422030" y="0"/>
                </a:cubicBezTo>
                <a:cubicBezTo>
                  <a:pt x="398971" y="69180"/>
                  <a:pt x="422740" y="18843"/>
                  <a:pt x="379827" y="70338"/>
                </a:cubicBezTo>
                <a:cubicBezTo>
                  <a:pt x="364817" y="88350"/>
                  <a:pt x="354203" y="110030"/>
                  <a:pt x="337624" y="126609"/>
                </a:cubicBezTo>
                <a:cubicBezTo>
                  <a:pt x="325669" y="138564"/>
                  <a:pt x="308258" y="143741"/>
                  <a:pt x="295421" y="154744"/>
                </a:cubicBezTo>
                <a:cubicBezTo>
                  <a:pt x="275281" y="172007"/>
                  <a:pt x="264315" y="202627"/>
                  <a:pt x="239150" y="211015"/>
                </a:cubicBezTo>
                <a:cubicBezTo>
                  <a:pt x="148453" y="241247"/>
                  <a:pt x="175714" y="218178"/>
                  <a:pt x="140677" y="253218"/>
                </a:cubicBezTo>
                <a:lnTo>
                  <a:pt x="140677" y="253218"/>
                </a:lnTo>
                <a:lnTo>
                  <a:pt x="0" y="211015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21030660">
            <a:off x="1929363" y="3233121"/>
            <a:ext cx="2363373" cy="1416147"/>
          </a:xfrm>
          <a:custGeom>
            <a:avLst/>
            <a:gdLst>
              <a:gd name="connsiteX0" fmla="*/ 0 w 2363373"/>
              <a:gd name="connsiteY0" fmla="*/ 1416147 h 1416147"/>
              <a:gd name="connsiteX1" fmla="*/ 1617785 w 2363373"/>
              <a:gd name="connsiteY1" fmla="*/ 220394 h 1416147"/>
              <a:gd name="connsiteX2" fmla="*/ 2250831 w 2363373"/>
              <a:gd name="connsiteY2" fmla="*/ 93784 h 1416147"/>
              <a:gd name="connsiteX3" fmla="*/ 2250831 w 2363373"/>
              <a:gd name="connsiteY3" fmla="*/ 93784 h 1416147"/>
              <a:gd name="connsiteX4" fmla="*/ 2363373 w 2363373"/>
              <a:gd name="connsiteY4" fmla="*/ 107852 h 141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373" h="1416147">
                <a:moveTo>
                  <a:pt x="0" y="1416147"/>
                </a:moveTo>
                <a:cubicBezTo>
                  <a:pt x="621323" y="928467"/>
                  <a:pt x="1242647" y="440788"/>
                  <a:pt x="1617785" y="220394"/>
                </a:cubicBezTo>
                <a:cubicBezTo>
                  <a:pt x="1992923" y="0"/>
                  <a:pt x="2250831" y="93784"/>
                  <a:pt x="2250831" y="93784"/>
                </a:cubicBezTo>
                <a:lnTo>
                  <a:pt x="2250831" y="93784"/>
                </a:lnTo>
                <a:lnTo>
                  <a:pt x="2363373" y="107852"/>
                </a:ln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1485900" y="3467100"/>
            <a:ext cx="1981200" cy="1905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Callout 16"/>
          <p:cNvSpPr/>
          <p:nvPr/>
        </p:nvSpPr>
        <p:spPr>
          <a:xfrm>
            <a:off x="5791200" y="1524000"/>
            <a:ext cx="1295400" cy="838200"/>
          </a:xfrm>
          <a:prstGeom prst="wedgeEllipseCallout">
            <a:avLst>
              <a:gd name="adj1" fmla="val -43639"/>
              <a:gd name="adj2" fmla="val 5914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EMBOLI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reeform 17"/>
          <p:cNvSpPr/>
          <p:nvPr/>
        </p:nvSpPr>
        <p:spPr>
          <a:xfrm rot="1351325">
            <a:off x="4070975" y="3043106"/>
            <a:ext cx="422740" cy="253218"/>
          </a:xfrm>
          <a:custGeom>
            <a:avLst/>
            <a:gdLst>
              <a:gd name="connsiteX0" fmla="*/ 0 w 422740"/>
              <a:gd name="connsiteY0" fmla="*/ 211015 h 253218"/>
              <a:gd name="connsiteX1" fmla="*/ 42203 w 422740"/>
              <a:gd name="connsiteY1" fmla="*/ 182880 h 253218"/>
              <a:gd name="connsiteX2" fmla="*/ 126609 w 422740"/>
              <a:gd name="connsiteY2" fmla="*/ 154744 h 253218"/>
              <a:gd name="connsiteX3" fmla="*/ 211015 w 422740"/>
              <a:gd name="connsiteY3" fmla="*/ 98473 h 253218"/>
              <a:gd name="connsiteX4" fmla="*/ 253218 w 422740"/>
              <a:gd name="connsiteY4" fmla="*/ 70338 h 253218"/>
              <a:gd name="connsiteX5" fmla="*/ 351692 w 422740"/>
              <a:gd name="connsiteY5" fmla="*/ 42203 h 253218"/>
              <a:gd name="connsiteX6" fmla="*/ 379827 w 422740"/>
              <a:gd name="connsiteY6" fmla="*/ 14067 h 253218"/>
              <a:gd name="connsiteX7" fmla="*/ 422030 w 422740"/>
              <a:gd name="connsiteY7" fmla="*/ 0 h 253218"/>
              <a:gd name="connsiteX8" fmla="*/ 379827 w 422740"/>
              <a:gd name="connsiteY8" fmla="*/ 70338 h 253218"/>
              <a:gd name="connsiteX9" fmla="*/ 337624 w 422740"/>
              <a:gd name="connsiteY9" fmla="*/ 126609 h 253218"/>
              <a:gd name="connsiteX10" fmla="*/ 295421 w 422740"/>
              <a:gd name="connsiteY10" fmla="*/ 154744 h 253218"/>
              <a:gd name="connsiteX11" fmla="*/ 239150 w 422740"/>
              <a:gd name="connsiteY11" fmla="*/ 211015 h 253218"/>
              <a:gd name="connsiteX12" fmla="*/ 140677 w 422740"/>
              <a:gd name="connsiteY12" fmla="*/ 253218 h 253218"/>
              <a:gd name="connsiteX13" fmla="*/ 140677 w 422740"/>
              <a:gd name="connsiteY13" fmla="*/ 253218 h 253218"/>
              <a:gd name="connsiteX14" fmla="*/ 0 w 422740"/>
              <a:gd name="connsiteY14" fmla="*/ 211015 h 2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2740" h="253218">
                <a:moveTo>
                  <a:pt x="0" y="211015"/>
                </a:moveTo>
                <a:cubicBezTo>
                  <a:pt x="14068" y="201637"/>
                  <a:pt x="26753" y="189747"/>
                  <a:pt x="42203" y="182880"/>
                </a:cubicBezTo>
                <a:cubicBezTo>
                  <a:pt x="69304" y="170835"/>
                  <a:pt x="101933" y="171195"/>
                  <a:pt x="126609" y="154744"/>
                </a:cubicBezTo>
                <a:lnTo>
                  <a:pt x="211015" y="98473"/>
                </a:lnTo>
                <a:cubicBezTo>
                  <a:pt x="225083" y="89095"/>
                  <a:pt x="237178" y="75685"/>
                  <a:pt x="253218" y="70338"/>
                </a:cubicBezTo>
                <a:cubicBezTo>
                  <a:pt x="313763" y="50156"/>
                  <a:pt x="281035" y="59866"/>
                  <a:pt x="351692" y="42203"/>
                </a:cubicBezTo>
                <a:cubicBezTo>
                  <a:pt x="361070" y="32824"/>
                  <a:pt x="368454" y="20891"/>
                  <a:pt x="379827" y="14067"/>
                </a:cubicBezTo>
                <a:cubicBezTo>
                  <a:pt x="392542" y="6438"/>
                  <a:pt x="422030" y="0"/>
                  <a:pt x="422030" y="0"/>
                </a:cubicBezTo>
                <a:cubicBezTo>
                  <a:pt x="398971" y="69180"/>
                  <a:pt x="422740" y="18843"/>
                  <a:pt x="379827" y="70338"/>
                </a:cubicBezTo>
                <a:cubicBezTo>
                  <a:pt x="364817" y="88350"/>
                  <a:pt x="354203" y="110030"/>
                  <a:pt x="337624" y="126609"/>
                </a:cubicBezTo>
                <a:cubicBezTo>
                  <a:pt x="325669" y="138564"/>
                  <a:pt x="308258" y="143741"/>
                  <a:pt x="295421" y="154744"/>
                </a:cubicBezTo>
                <a:cubicBezTo>
                  <a:pt x="275281" y="172007"/>
                  <a:pt x="264315" y="202627"/>
                  <a:pt x="239150" y="211015"/>
                </a:cubicBezTo>
                <a:cubicBezTo>
                  <a:pt x="148453" y="241247"/>
                  <a:pt x="175714" y="218178"/>
                  <a:pt x="140677" y="253218"/>
                </a:cubicBezTo>
                <a:lnTo>
                  <a:pt x="140677" y="253218"/>
                </a:lnTo>
                <a:lnTo>
                  <a:pt x="0" y="211015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1385991">
            <a:off x="2093846" y="3322897"/>
            <a:ext cx="1526344" cy="1219200"/>
          </a:xfrm>
          <a:custGeom>
            <a:avLst/>
            <a:gdLst>
              <a:gd name="connsiteX0" fmla="*/ 0 w 1526344"/>
              <a:gd name="connsiteY0" fmla="*/ 1219200 h 1219200"/>
              <a:gd name="connsiteX1" fmla="*/ 1280160 w 1526344"/>
              <a:gd name="connsiteY1" fmla="*/ 164123 h 1219200"/>
              <a:gd name="connsiteX2" fmla="*/ 1477107 w 1526344"/>
              <a:gd name="connsiteY2" fmla="*/ 234462 h 1219200"/>
              <a:gd name="connsiteX3" fmla="*/ 1252024 w 1526344"/>
              <a:gd name="connsiteY3" fmla="*/ 347003 h 1219200"/>
              <a:gd name="connsiteX4" fmla="*/ 1252024 w 1526344"/>
              <a:gd name="connsiteY4" fmla="*/ 347003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344" h="1219200">
                <a:moveTo>
                  <a:pt x="0" y="1219200"/>
                </a:moveTo>
                <a:cubicBezTo>
                  <a:pt x="516988" y="773723"/>
                  <a:pt x="1033976" y="328246"/>
                  <a:pt x="1280160" y="164123"/>
                </a:cubicBezTo>
                <a:cubicBezTo>
                  <a:pt x="1526344" y="0"/>
                  <a:pt x="1481796" y="203982"/>
                  <a:pt x="1477107" y="234462"/>
                </a:cubicBezTo>
                <a:cubicBezTo>
                  <a:pt x="1472418" y="264942"/>
                  <a:pt x="1252024" y="347003"/>
                  <a:pt x="1252024" y="347003"/>
                </a:cubicBezTo>
                <a:lnTo>
                  <a:pt x="1252024" y="347003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38289" y="3155853"/>
            <a:ext cx="2082019" cy="1388012"/>
          </a:xfrm>
          <a:custGeom>
            <a:avLst/>
            <a:gdLst>
              <a:gd name="connsiteX0" fmla="*/ 0 w 2082019"/>
              <a:gd name="connsiteY0" fmla="*/ 1388012 h 1388012"/>
              <a:gd name="connsiteX1" fmla="*/ 1758462 w 2082019"/>
              <a:gd name="connsiteY1" fmla="*/ 192258 h 1388012"/>
              <a:gd name="connsiteX2" fmla="*/ 1941342 w 2082019"/>
              <a:gd name="connsiteY2" fmla="*/ 234461 h 1388012"/>
              <a:gd name="connsiteX3" fmla="*/ 1772529 w 2082019"/>
              <a:gd name="connsiteY3" fmla="*/ 290732 h 1388012"/>
              <a:gd name="connsiteX4" fmla="*/ 1772529 w 2082019"/>
              <a:gd name="connsiteY4" fmla="*/ 290732 h 138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2019" h="1388012">
                <a:moveTo>
                  <a:pt x="0" y="1388012"/>
                </a:moveTo>
                <a:cubicBezTo>
                  <a:pt x="717452" y="886264"/>
                  <a:pt x="1434905" y="384516"/>
                  <a:pt x="1758462" y="192258"/>
                </a:cubicBezTo>
                <a:cubicBezTo>
                  <a:pt x="2082019" y="0"/>
                  <a:pt x="1938998" y="218049"/>
                  <a:pt x="1941342" y="234461"/>
                </a:cubicBezTo>
                <a:cubicBezTo>
                  <a:pt x="1943687" y="250873"/>
                  <a:pt x="1772529" y="290732"/>
                  <a:pt x="1772529" y="290732"/>
                </a:cubicBezTo>
                <a:lnTo>
                  <a:pt x="1772529" y="290732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138289" y="3158197"/>
            <a:ext cx="2464191" cy="1273126"/>
          </a:xfrm>
          <a:custGeom>
            <a:avLst/>
            <a:gdLst>
              <a:gd name="connsiteX0" fmla="*/ 0 w 2464191"/>
              <a:gd name="connsiteY0" fmla="*/ 1273126 h 1273126"/>
              <a:gd name="connsiteX1" fmla="*/ 2082019 w 2464191"/>
              <a:gd name="connsiteY1" fmla="*/ 161778 h 1273126"/>
              <a:gd name="connsiteX2" fmla="*/ 2293034 w 2464191"/>
              <a:gd name="connsiteY2" fmla="*/ 302455 h 1273126"/>
              <a:gd name="connsiteX3" fmla="*/ 2067951 w 2464191"/>
              <a:gd name="connsiteY3" fmla="*/ 288388 h 1273126"/>
              <a:gd name="connsiteX4" fmla="*/ 2067951 w 2464191"/>
              <a:gd name="connsiteY4" fmla="*/ 288388 h 127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4191" h="1273126">
                <a:moveTo>
                  <a:pt x="0" y="1273126"/>
                </a:moveTo>
                <a:cubicBezTo>
                  <a:pt x="849923" y="798341"/>
                  <a:pt x="1699847" y="323556"/>
                  <a:pt x="2082019" y="161778"/>
                </a:cubicBezTo>
                <a:cubicBezTo>
                  <a:pt x="2464191" y="0"/>
                  <a:pt x="2295379" y="281353"/>
                  <a:pt x="2293034" y="302455"/>
                </a:cubicBezTo>
                <a:cubicBezTo>
                  <a:pt x="2290689" y="323557"/>
                  <a:pt x="2067951" y="288388"/>
                  <a:pt x="2067951" y="288388"/>
                </a:cubicBezTo>
                <a:lnTo>
                  <a:pt x="2067951" y="288388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58000" y="5715000"/>
            <a:ext cx="1371600" cy="457200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BACK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2239E-6 C 0.00104 0.00208 0.00173 0.00463 0.00312 0.00625 C 0.0059 0.00948 0.01233 0.01434 0.01233 0.01434 C 0.01441 0.01365 0.01667 0.01341 0.01858 0.01226 C 0.02187 0.01018 0.02413 0.00509 0.02778 0.00416 C 0.03698 0.00162 0.03298 0.00324 0.0401 -1.82239E-6 C 0.04878 -0.01156 0.03976 -0.00162 0.05087 -0.00809 C 0.05555 -0.01087 0.05989 -0.01549 0.06476 -0.01827 C 0.06823 -0.02012 0.07205 -0.02081 0.07552 -0.02243 C 0.08576 -0.03191 0.09548 -0.0377 0.10781 -0.04093 C 0.11337 -0.04856 0.11962 -0.05365 0.12621 -0.05943 C 0.12778 -0.06082 0.12934 -0.06198 0.1309 -0.06337 C 0.13246 -0.06475 0.13542 -0.06753 0.13542 -0.06753 C 0.14132 -0.07955 0.13507 -0.06868 0.14618 -0.07979 C 0.15208 -0.08557 0.14913 -0.08603 0.15538 -0.09019 C 0.16285 -0.09505 0.15798 -0.08927 0.16163 -0.09412 " pathEditMode="relative" ptsTypes="fffffffffffffff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20" grpId="0" animBg="1"/>
      <p:bldP spid="20" grpId="1" animBg="1"/>
      <p:bldP spid="22" grpId="0" animBg="1"/>
      <p:bldP spid="22" grpId="1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 rot="5400000">
            <a:off x="3429693" y="1381218"/>
            <a:ext cx="1447800" cy="4267200"/>
          </a:xfrm>
          <a:prstGeom prst="can">
            <a:avLst/>
          </a:prstGeom>
          <a:solidFill>
            <a:srgbClr val="EC9EA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gonal Stripe 4"/>
          <p:cNvSpPr/>
          <p:nvPr/>
        </p:nvSpPr>
        <p:spPr>
          <a:xfrm rot="2209651" flipV="1">
            <a:off x="1318028" y="786304"/>
            <a:ext cx="2978911" cy="1067245"/>
          </a:xfrm>
          <a:prstGeom prst="diagStripe">
            <a:avLst>
              <a:gd name="adj" fmla="val 78308"/>
            </a:avLst>
          </a:prstGeom>
          <a:solidFill>
            <a:schemeClr val="accent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17500703" flipH="1">
            <a:off x="2895249" y="1249857"/>
            <a:ext cx="2086470" cy="3219115"/>
          </a:xfrm>
          <a:custGeom>
            <a:avLst/>
            <a:gdLst>
              <a:gd name="connsiteX0" fmla="*/ 0 w 1941342"/>
              <a:gd name="connsiteY0" fmla="*/ 0 h 3127717"/>
              <a:gd name="connsiteX1" fmla="*/ 1772530 w 1941342"/>
              <a:gd name="connsiteY1" fmla="*/ 2672862 h 3127717"/>
              <a:gd name="connsiteX2" fmla="*/ 1012874 w 1941342"/>
              <a:gd name="connsiteY2" fmla="*/ 2729133 h 3127717"/>
              <a:gd name="connsiteX3" fmla="*/ 1012874 w 1941342"/>
              <a:gd name="connsiteY3" fmla="*/ 2729133 h 312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342" h="3127717">
                <a:moveTo>
                  <a:pt x="0" y="0"/>
                </a:moveTo>
                <a:cubicBezTo>
                  <a:pt x="801859" y="1109003"/>
                  <a:pt x="1603718" y="2218007"/>
                  <a:pt x="1772530" y="2672862"/>
                </a:cubicBezTo>
                <a:cubicBezTo>
                  <a:pt x="1941342" y="3127717"/>
                  <a:pt x="1012874" y="2729133"/>
                  <a:pt x="1012874" y="2729133"/>
                </a:cubicBezTo>
                <a:lnTo>
                  <a:pt x="1012874" y="2729133"/>
                </a:ln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gonal Stripe 7"/>
          <p:cNvSpPr/>
          <p:nvPr/>
        </p:nvSpPr>
        <p:spPr>
          <a:xfrm rot="3748143">
            <a:off x="312761" y="1370153"/>
            <a:ext cx="2310027" cy="1233385"/>
          </a:xfrm>
          <a:prstGeom prst="diagStripe">
            <a:avLst>
              <a:gd name="adj" fmla="val 81091"/>
            </a:avLst>
          </a:prstGeom>
          <a:solidFill>
            <a:schemeClr val="accent3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752600" y="1905000"/>
            <a:ext cx="3967089" cy="2164080"/>
          </a:xfrm>
          <a:custGeom>
            <a:avLst/>
            <a:gdLst>
              <a:gd name="connsiteX0" fmla="*/ 0 w 3967089"/>
              <a:gd name="connsiteY0" fmla="*/ 0 h 2164080"/>
              <a:gd name="connsiteX1" fmla="*/ 2855742 w 3967089"/>
              <a:gd name="connsiteY1" fmla="*/ 1842868 h 2164080"/>
              <a:gd name="connsiteX2" fmla="*/ 3967089 w 3967089"/>
              <a:gd name="connsiteY2" fmla="*/ 1927274 h 216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7089" h="2164080">
                <a:moveTo>
                  <a:pt x="0" y="0"/>
                </a:moveTo>
                <a:cubicBezTo>
                  <a:pt x="1097280" y="760828"/>
                  <a:pt x="2194561" y="1521656"/>
                  <a:pt x="2855742" y="1842868"/>
                </a:cubicBezTo>
                <a:cubicBezTo>
                  <a:pt x="3516923" y="2164080"/>
                  <a:pt x="3742006" y="2045677"/>
                  <a:pt x="3967089" y="1927274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6781800" y="1828800"/>
            <a:ext cx="1752600" cy="19050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 rot="19373573">
            <a:off x="3276600" y="2286000"/>
            <a:ext cx="1981200" cy="2438400"/>
          </a:xfrm>
          <a:prstGeom prst="mathMultiply">
            <a:avLst>
              <a:gd name="adj1" fmla="val 967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858000" y="5715000"/>
            <a:ext cx="1371600" cy="457200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BACK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-0.01457 L 0.10139 0.185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4783E-7 L 0.24844 0.194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1" grpId="0" animBg="1"/>
      <p:bldP spid="12" grpId="0" animBg="1"/>
      <p:bldP spid="13" grpId="0" animBg="1"/>
      <p:bldP spid="13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catheter and how to select???</a:t>
            </a:r>
            <a:endParaRPr lang="en-I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9762" y="2433638"/>
            <a:ext cx="47625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66491" y="2283836"/>
            <a:ext cx="47625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337" y="1737230"/>
            <a:ext cx="8606786" cy="432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94" t="20838" r="38412"/>
          <a:stretch/>
        </p:blipFill>
        <p:spPr bwMode="auto">
          <a:xfrm>
            <a:off x="3413196" y="1143000"/>
            <a:ext cx="2095068" cy="5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13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CATHETERS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3695700" cy="243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CHARACTERISTICS OF A GOOD CATHETER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okila" pitchFamily="34" charset="0"/>
                <a:cs typeface="Kokila" pitchFamily="34" charset="0"/>
              </a:rPr>
              <a:t>Good torque response</a:t>
            </a:r>
          </a:p>
          <a:p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okila" pitchFamily="34" charset="0"/>
                <a:cs typeface="Kokila" pitchFamily="34" charset="0"/>
              </a:rPr>
              <a:t>Radiopacity</a:t>
            </a:r>
          </a:p>
          <a:p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okila" pitchFamily="34" charset="0"/>
                <a:cs typeface="Kokila" pitchFamily="34" charset="0"/>
              </a:rPr>
              <a:t>Flexible a-traumatic tip</a:t>
            </a:r>
          </a:p>
          <a:p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okila" pitchFamily="34" charset="0"/>
                <a:cs typeface="Kokila" pitchFamily="34" charset="0"/>
              </a:rPr>
              <a:t>Low surface frictional resistance</a:t>
            </a:r>
          </a:p>
          <a:p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okila" pitchFamily="34" charset="0"/>
                <a:cs typeface="Kokila" pitchFamily="34" charset="0"/>
              </a:rPr>
              <a:t>Good tractability over a guide wire</a:t>
            </a:r>
          </a:p>
          <a:p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Kokila" pitchFamily="34" charset="0"/>
                <a:cs typeface="Kokila" pitchFamily="34" charset="0"/>
              </a:rPr>
              <a:t>Good memory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Kokila" pitchFamily="34" charset="0"/>
              <a:cs typeface="Kokil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98"/>
          <a:stretch/>
        </p:blipFill>
        <p:spPr bwMode="auto">
          <a:xfrm>
            <a:off x="6400800" y="1371600"/>
            <a:ext cx="2080498" cy="2609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Radiopaque- lead Ba salt Bismuth is added to the polymer</a:t>
            </a:r>
          </a:p>
          <a:p>
            <a:endParaRPr lang="en-US" dirty="0" smtClean="0"/>
          </a:p>
          <a:p>
            <a:r>
              <a:rPr lang="en-US" dirty="0" smtClean="0"/>
              <a:t>Radiolucent – to visualize air bubbles , guide wire is present between them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3800"/>
            <a:ext cx="53530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1945" y="228600"/>
            <a:ext cx="2438400" cy="53340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TEFLON: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algn="ctr"/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Lowest Coefficient Of Friction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Excellent Memory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Ability To Withstand High Temperature         ( Autoclaved)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8945" y="838200"/>
            <a:ext cx="2438400" cy="47244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POLYETHYELENE</a:t>
            </a:r>
          </a:p>
          <a:p>
            <a:pPr algn="ctr"/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Moderate Coefficient Of Friction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Softer Than Teflon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Sterilized With Hot/Cold Gas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2145" y="1295400"/>
            <a:ext cx="2438400" cy="42672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POLYURATHANE:</a:t>
            </a:r>
          </a:p>
          <a:p>
            <a:pPr algn="ctr"/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dirty="0" smtClean="0">
                <a:latin typeface="Andalus" pitchFamily="18" charset="-78"/>
                <a:cs typeface="Andalus" pitchFamily="18" charset="-78"/>
              </a:rPr>
              <a:t>Same As Polyethylene But Some Consider It Having Better Torque Control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French</a:t>
            </a:r>
          </a:p>
          <a:p>
            <a:r>
              <a:rPr lang="en-US" dirty="0" smtClean="0"/>
              <a:t>Gauge</a:t>
            </a:r>
          </a:p>
          <a:p>
            <a:endParaRPr lang="en-US" dirty="0" smtClean="0"/>
          </a:p>
          <a:p>
            <a:r>
              <a:rPr lang="en-US" dirty="0" smtClean="0"/>
              <a:t>1 F = 0.0131 inch = 0.033 mm</a:t>
            </a:r>
          </a:p>
          <a:p>
            <a:r>
              <a:rPr lang="en-US" dirty="0" smtClean="0"/>
              <a:t> 1 inch = 254 mm</a:t>
            </a:r>
          </a:p>
          <a:p>
            <a:r>
              <a:rPr lang="en-US" dirty="0" smtClean="0"/>
              <a:t> 1 mm= 0.394 inch </a:t>
            </a:r>
          </a:p>
          <a:p>
            <a:r>
              <a:rPr lang="en-US" dirty="0" smtClean="0"/>
              <a:t>In general, good practice is to use the smallest diameter catheter feasible for any particular study</a:t>
            </a:r>
          </a:p>
          <a:p>
            <a:endParaRPr lang="en-US" dirty="0" smtClean="0"/>
          </a:p>
          <a:p>
            <a:r>
              <a:rPr lang="en-US" dirty="0" smtClean="0"/>
              <a:t>Reuse of catheter discouraged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86400" y="762000"/>
            <a:ext cx="2209800" cy="22098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5943600" y="1219200"/>
            <a:ext cx="1295400" cy="13161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Connector 6"/>
          <p:cNvCxnSpPr>
            <a:stCxn id="5" idx="2"/>
            <a:endCxn id="5" idx="6"/>
          </p:cNvCxnSpPr>
          <p:nvPr/>
        </p:nvCxnSpPr>
        <p:spPr>
          <a:xfrm>
            <a:off x="5943600" y="1877291"/>
            <a:ext cx="12954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00700" y="1607127"/>
            <a:ext cx="1981200" cy="0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report-ppt-template-001</Template>
  <TotalTime>2038</TotalTime>
  <Words>816</Words>
  <Application>Microsoft Office PowerPoint</Application>
  <PresentationFormat>On-screen Show (4:3)</PresentationFormat>
  <Paragraphs>246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主题</vt:lpstr>
      <vt:lpstr>默认设计模板</vt:lpstr>
      <vt:lpstr>CATHETERS AND GUIDE WIRES</vt:lpstr>
      <vt:lpstr>INTRODUCTION</vt:lpstr>
      <vt:lpstr>Slide 3</vt:lpstr>
      <vt:lpstr>Slide 4</vt:lpstr>
      <vt:lpstr>CATHETERS</vt:lpstr>
      <vt:lpstr>CHARACTERISTICS OF A GOOD CATHETER</vt:lpstr>
      <vt:lpstr>MATERIAL</vt:lpstr>
      <vt:lpstr>Slide 8</vt:lpstr>
      <vt:lpstr>Measurement</vt:lpstr>
      <vt:lpstr>TIPS AND SIDE HOLES</vt:lpstr>
      <vt:lpstr>CLASSIFICATION </vt:lpstr>
      <vt:lpstr>CATHETER TYPES</vt:lpstr>
      <vt:lpstr>Slide 13</vt:lpstr>
      <vt:lpstr>CEREBRAL</vt:lpstr>
      <vt:lpstr>Slide 15</vt:lpstr>
      <vt:lpstr>Slide 16</vt:lpstr>
      <vt:lpstr>Slide 17</vt:lpstr>
      <vt:lpstr>VISCERAL</vt:lpstr>
      <vt:lpstr>Slide 19</vt:lpstr>
      <vt:lpstr>CORONARY</vt:lpstr>
      <vt:lpstr>Slide 21</vt:lpstr>
      <vt:lpstr>Slide 22</vt:lpstr>
      <vt:lpstr>Slide 23</vt:lpstr>
      <vt:lpstr>Slide 24</vt:lpstr>
      <vt:lpstr>Micro catheters</vt:lpstr>
      <vt:lpstr>Drainage Catheter</vt:lpstr>
      <vt:lpstr>Balloon catheters</vt:lpstr>
      <vt:lpstr>Slide 28</vt:lpstr>
      <vt:lpstr>Slide 29</vt:lpstr>
      <vt:lpstr>What to see when you purchase a catheter?</vt:lpstr>
      <vt:lpstr>Guide wire</vt:lpstr>
      <vt:lpstr>Slide 32</vt:lpstr>
      <vt:lpstr>SOLID GUIDE WIRE</vt:lpstr>
      <vt:lpstr>Cores </vt:lpstr>
      <vt:lpstr>TIPS OF GUIDE WIRE</vt:lpstr>
      <vt:lpstr>Measurement </vt:lpstr>
      <vt:lpstr>HOW TO SELECT GUIDE WIRE?....</vt:lpstr>
      <vt:lpstr>SAFETY TIPS </vt:lpstr>
      <vt:lpstr>MR GUIDE WIRES</vt:lpstr>
      <vt:lpstr>Sterilization </vt:lpstr>
      <vt:lpstr>THANK YOU</vt:lpstr>
      <vt:lpstr>Slide 42</vt:lpstr>
      <vt:lpstr>Slide 43</vt:lpstr>
      <vt:lpstr>Types of catheter and how to select???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Catheters and guide wires</dc:title>
  <dc:creator>lenovo</dc:creator>
  <cp:lastModifiedBy>Summit Sharma</cp:lastModifiedBy>
  <cp:revision>131</cp:revision>
  <dcterms:created xsi:type="dcterms:W3CDTF">2012-09-15T12:40:05Z</dcterms:created>
  <dcterms:modified xsi:type="dcterms:W3CDTF">2022-04-26T05:18:10Z</dcterms:modified>
</cp:coreProperties>
</file>