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335" r:id="rId3"/>
    <p:sldId id="336" r:id="rId4"/>
    <p:sldId id="337" r:id="rId5"/>
    <p:sldId id="338" r:id="rId6"/>
    <p:sldId id="342" r:id="rId7"/>
    <p:sldId id="339" r:id="rId8"/>
    <p:sldId id="340" r:id="rId9"/>
    <p:sldId id="343" r:id="rId10"/>
    <p:sldId id="341" r:id="rId11"/>
    <p:sldId id="347" r:id="rId12"/>
    <p:sldId id="269"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284979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164491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5282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42515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13794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17444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206361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397848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148808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206306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166274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400968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247185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29153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349828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B78EA3-C036-41B2-AA2F-7A17077B3210}" type="datetimeFigureOut">
              <a:rPr lang="en-IN" smtClean="0"/>
              <a:pPr/>
              <a:t>01-05-2022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216645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B78EA3-C036-41B2-AA2F-7A17077B3210}" type="datetimeFigureOut">
              <a:rPr lang="en-IN" smtClean="0"/>
              <a:pPr/>
              <a:t>01-05-2022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7924169-781F-4687-AD36-66B01947B942}" type="slidenum">
              <a:rPr lang="en-IN" smtClean="0"/>
              <a:pPr/>
              <a:t>‹#›</a:t>
            </a:fld>
            <a:endParaRPr lang="en-IN"/>
          </a:p>
        </p:txBody>
      </p:sp>
    </p:spTree>
    <p:extLst>
      <p:ext uri="{BB962C8B-B14F-4D97-AF65-F5344CB8AC3E}">
        <p14:creationId xmlns:p14="http://schemas.microsoft.com/office/powerpoint/2010/main" xmlns="" val="4005478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4A306-541A-433F-851B-88DF13543D77}"/>
              </a:ext>
            </a:extLst>
          </p:cNvPr>
          <p:cNvSpPr>
            <a:spLocks noGrp="1"/>
          </p:cNvSpPr>
          <p:nvPr>
            <p:ph type="title"/>
          </p:nvPr>
        </p:nvSpPr>
        <p:spPr>
          <a:xfrm>
            <a:off x="219954" y="0"/>
            <a:ext cx="11736915" cy="1168400"/>
          </a:xfrm>
        </p:spPr>
        <p:txBody>
          <a:bodyPr>
            <a:normAutofit/>
          </a:bodyPr>
          <a:lstStyle/>
          <a:p>
            <a:r>
              <a:rPr lang="en-IN" b="0" i="0" u="sng" dirty="0">
                <a:solidFill>
                  <a:srgbClr val="333333"/>
                </a:solidFill>
                <a:effectLst/>
                <a:latin typeface="Helvetica" panose="020B0604020202020204" pitchFamily="34" charset="0"/>
              </a:rPr>
              <a:t>Nutrition and DELIQUENT behaviour</a:t>
            </a:r>
            <a:endParaRPr lang="en-IN" u="sng" dirty="0"/>
          </a:p>
        </p:txBody>
      </p:sp>
      <p:pic>
        <p:nvPicPr>
          <p:cNvPr id="5" name="Picture 4">
            <a:extLst>
              <a:ext uri="{FF2B5EF4-FFF2-40B4-BE49-F238E27FC236}">
                <a16:creationId xmlns:a16="http://schemas.microsoft.com/office/drawing/2014/main" xmlns="" id="{82AFE15D-777F-44BC-B31E-6CF358A1E42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57601" y="2025719"/>
            <a:ext cx="4147186" cy="2191042"/>
          </a:xfrm>
          <a:prstGeom prst="rect">
            <a:avLst/>
          </a:prstGeom>
        </p:spPr>
      </p:pic>
      <p:sp>
        <p:nvSpPr>
          <p:cNvPr id="4" name="Subtitle 2">
            <a:extLst>
              <a:ext uri="{FF2B5EF4-FFF2-40B4-BE49-F238E27FC236}">
                <a16:creationId xmlns:a16="http://schemas.microsoft.com/office/drawing/2014/main" xmlns="" id="{A872D591-C0A8-476E-882A-33089DF785DC}"/>
              </a:ext>
            </a:extLst>
          </p:cNvPr>
          <p:cNvSpPr txBox="1">
            <a:spLocks/>
          </p:cNvSpPr>
          <p:nvPr/>
        </p:nvSpPr>
        <p:spPr>
          <a:xfrm>
            <a:off x="2535267" y="4417389"/>
            <a:ext cx="5786202" cy="2218543"/>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IN" sz="1800" b="1" i="0" u="none" strike="noStrike" kern="1200" cap="none" spc="0" normalizeH="0" baseline="0" noProof="0" smtClean="0">
              <a:ln>
                <a:noFill/>
              </a:ln>
              <a:solidFill>
                <a:schemeClr val="tx2">
                  <a:lumMod val="75000"/>
                </a:schemeClr>
              </a:solidFill>
              <a:effectLst/>
              <a:uLnTx/>
              <a:uFillTx/>
              <a:latin typeface="+mj-lt"/>
              <a:ea typeface="+mn-ea"/>
              <a:cs typeface="Times New Roman" pitchFamily="18" charset="0"/>
            </a:endParaRPr>
          </a:p>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IN" sz="1800" b="1" i="0" u="none" strike="noStrike" kern="1200" cap="none" spc="0" normalizeH="0" baseline="0" noProof="0" smtClean="0">
                <a:ln>
                  <a:noFill/>
                </a:ln>
                <a:solidFill>
                  <a:schemeClr val="tx2">
                    <a:lumMod val="75000"/>
                  </a:schemeClr>
                </a:solidFill>
                <a:effectLst/>
                <a:uLnTx/>
                <a:uFillTx/>
                <a:latin typeface="+mj-lt"/>
                <a:ea typeface="+mn-ea"/>
                <a:cs typeface="Times New Roman" pitchFamily="18" charset="0"/>
              </a:rPr>
              <a:t>DR. SHEETAL CHHAYA RD</a:t>
            </a:r>
          </a:p>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IN" sz="1800" b="1" i="0" u="none" strike="noStrike" kern="1200" cap="none" spc="0" normalizeH="0" baseline="0" noProof="0" smtClean="0">
                <a:ln>
                  <a:noFill/>
                </a:ln>
                <a:solidFill>
                  <a:schemeClr val="tx2">
                    <a:lumMod val="75000"/>
                  </a:schemeClr>
                </a:solidFill>
                <a:effectLst/>
                <a:uLnTx/>
                <a:uFillTx/>
                <a:latin typeface="+mj-lt"/>
                <a:ea typeface="+mn-ea"/>
                <a:cs typeface="Times New Roman" pitchFamily="18" charset="0"/>
              </a:rPr>
              <a:t>Associate Professor </a:t>
            </a:r>
          </a:p>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IN" sz="1800" b="1" i="0" u="none" strike="noStrike" kern="1200" cap="none" spc="0" normalizeH="0" baseline="0" noProof="0" smtClean="0">
                <a:ln>
                  <a:noFill/>
                </a:ln>
                <a:solidFill>
                  <a:schemeClr val="tx2">
                    <a:lumMod val="75000"/>
                  </a:schemeClr>
                </a:solidFill>
                <a:effectLst/>
                <a:uLnTx/>
                <a:uFillTx/>
                <a:latin typeface="+mj-lt"/>
                <a:ea typeface="+mn-ea"/>
                <a:cs typeface="Times New Roman" pitchFamily="18" charset="0"/>
              </a:rPr>
              <a:t> Clinical Nutrition and Dietetics</a:t>
            </a:r>
          </a:p>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IN" sz="1800" b="1" i="0" u="none" strike="noStrike" kern="1200" cap="none" spc="0" normalizeH="0" baseline="0" noProof="0" smtClean="0">
                <a:ln>
                  <a:noFill/>
                </a:ln>
                <a:solidFill>
                  <a:schemeClr val="tx2">
                    <a:lumMod val="75000"/>
                  </a:schemeClr>
                </a:solidFill>
                <a:effectLst/>
                <a:uLnTx/>
                <a:uFillTx/>
                <a:latin typeface="+mj-lt"/>
                <a:ea typeface="+mn-ea"/>
                <a:cs typeface="Times New Roman" pitchFamily="18" charset="0"/>
              </a:rPr>
              <a:t>SBKS Medical Institute and Research Centre</a:t>
            </a:r>
          </a:p>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IN" sz="1800" b="1" i="0" u="none" strike="noStrike" kern="1200" cap="none" spc="0" normalizeH="0" baseline="0" noProof="0" smtClean="0">
                <a:ln>
                  <a:noFill/>
                </a:ln>
                <a:solidFill>
                  <a:schemeClr val="tx2">
                    <a:lumMod val="75000"/>
                  </a:schemeClr>
                </a:solidFill>
                <a:effectLst/>
                <a:uLnTx/>
                <a:uFillTx/>
                <a:latin typeface="+mj-lt"/>
                <a:ea typeface="+mn-ea"/>
                <a:cs typeface="Times New Roman" pitchFamily="18" charset="0"/>
              </a:rPr>
              <a:t>Sumandeep Vidyapeeth </a:t>
            </a:r>
          </a:p>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IN" sz="1800" b="1" i="0" u="none" strike="noStrike" kern="1200" cap="none" spc="0" normalizeH="0" baseline="0" noProof="0" smtClean="0">
              <a:ln>
                <a:noFill/>
              </a:ln>
              <a:solidFill>
                <a:schemeClr val="tx2">
                  <a:lumMod val="75000"/>
                </a:schemeClr>
              </a:solidFill>
              <a:effectLst/>
              <a:uLnTx/>
              <a:uFillTx/>
              <a:latin typeface="+mj-lt"/>
              <a:ea typeface="+mn-ea"/>
              <a:cs typeface="Times New Roman" pitchFamily="18" charset="0"/>
            </a:endParaRPr>
          </a:p>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IN" sz="1800" b="1" i="0" u="none" strike="noStrike" kern="1200" cap="none" spc="0" normalizeH="0" baseline="0" noProof="0" smtClean="0">
              <a:ln>
                <a:noFill/>
              </a:ln>
              <a:solidFill>
                <a:schemeClr val="tx2">
                  <a:lumMod val="75000"/>
                </a:schemeClr>
              </a:solidFill>
              <a:effectLst/>
              <a:uLnTx/>
              <a:uFillTx/>
              <a:latin typeface="+mj-lt"/>
              <a:ea typeface="+mn-ea"/>
              <a:cs typeface="Times New Roman" pitchFamily="18" charset="0"/>
            </a:endParaRPr>
          </a:p>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IN" sz="1800" b="0" i="0" u="none" strike="noStrike" kern="1200" cap="none" spc="0" normalizeH="0" baseline="0" noProof="0" smtClean="0">
              <a:ln>
                <a:noFill/>
              </a:ln>
              <a:solidFill>
                <a:schemeClr val="tx2">
                  <a:lumMod val="75000"/>
                </a:schemeClr>
              </a:solidFill>
              <a:effectLst/>
              <a:uLnTx/>
              <a:uFillTx/>
              <a:latin typeface="+mj-lt"/>
              <a:ea typeface="+mn-ea"/>
              <a:cs typeface="Times New Roman" pitchFamily="18" charset="0"/>
            </a:endParaRPr>
          </a:p>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IN" sz="1800" b="0" i="0" u="none" strike="noStrike" kern="1200" cap="none" spc="0" normalizeH="0" baseline="0" noProof="0" dirty="0">
              <a:ln>
                <a:noFill/>
              </a:ln>
              <a:solidFill>
                <a:schemeClr val="tx2">
                  <a:lumMod val="75000"/>
                </a:schemeClr>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xmlns="" val="67447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D2148-3D05-42A7-B2D0-49872AC60B69}"/>
              </a:ext>
            </a:extLst>
          </p:cNvPr>
          <p:cNvSpPr>
            <a:spLocks noGrp="1"/>
          </p:cNvSpPr>
          <p:nvPr>
            <p:ph type="title"/>
          </p:nvPr>
        </p:nvSpPr>
        <p:spPr/>
        <p:txBody>
          <a:bodyPr/>
          <a:lstStyle/>
          <a:p>
            <a:r>
              <a:rPr lang="en-US" b="0" i="0" dirty="0">
                <a:solidFill>
                  <a:srgbClr val="333333"/>
                </a:solidFill>
                <a:effectLst/>
                <a:latin typeface="Helvetica" panose="020B0604020202020204" pitchFamily="34" charset="0"/>
              </a:rPr>
              <a:t>Alcohol consumption</a:t>
            </a:r>
            <a:endParaRPr lang="en-IN" dirty="0"/>
          </a:p>
        </p:txBody>
      </p:sp>
      <p:sp>
        <p:nvSpPr>
          <p:cNvPr id="3" name="Content Placeholder 2">
            <a:extLst>
              <a:ext uri="{FF2B5EF4-FFF2-40B4-BE49-F238E27FC236}">
                <a16:creationId xmlns:a16="http://schemas.microsoft.com/office/drawing/2014/main" xmlns="" id="{65156900-336E-4120-96F8-37B82FA304D2}"/>
              </a:ext>
            </a:extLst>
          </p:cNvPr>
          <p:cNvSpPr>
            <a:spLocks noGrp="1"/>
          </p:cNvSpPr>
          <p:nvPr>
            <p:ph idx="1"/>
          </p:nvPr>
        </p:nvSpPr>
        <p:spPr/>
        <p:txBody>
          <a:bodyPr/>
          <a:lstStyle/>
          <a:p>
            <a:pPr algn="just"/>
            <a:r>
              <a:rPr lang="en-US" b="0" i="0" dirty="0">
                <a:effectLst/>
                <a:latin typeface="+mj-lt"/>
              </a:rPr>
              <a:t>Underage </a:t>
            </a:r>
            <a:r>
              <a:rPr lang="en-US" i="0" u="none" strike="noStrike" dirty="0">
                <a:effectLst/>
                <a:latin typeface="+mj-lt"/>
              </a:rPr>
              <a:t>alcohol consumption</a:t>
            </a:r>
            <a:r>
              <a:rPr lang="en-US" i="0" dirty="0">
                <a:effectLst/>
                <a:latin typeface="+mj-lt"/>
              </a:rPr>
              <a:t> </a:t>
            </a:r>
            <a:r>
              <a:rPr lang="en-US" b="0" i="0" dirty="0">
                <a:effectLst/>
                <a:latin typeface="+mj-lt"/>
              </a:rPr>
              <a:t>can lead to several behavioral and societal problems causing can cause memory and motor impairments.</a:t>
            </a:r>
          </a:p>
          <a:p>
            <a:pPr algn="just"/>
            <a:r>
              <a:rPr lang="en-US" b="0" i="0" dirty="0">
                <a:effectLst/>
                <a:latin typeface="+mj-lt"/>
              </a:rPr>
              <a:t>Drinking for underage is punishable by law because of it severe worse outcomes. </a:t>
            </a:r>
          </a:p>
          <a:p>
            <a:pPr algn="just"/>
            <a:r>
              <a:rPr lang="en-US" b="0" i="0" dirty="0">
                <a:effectLst/>
                <a:latin typeface="+mj-lt"/>
              </a:rPr>
              <a:t>Binge drinking is one major cause of teenage crimes and behavioral problems.</a:t>
            </a:r>
          </a:p>
          <a:p>
            <a:pPr algn="just"/>
            <a:r>
              <a:rPr lang="en-US" b="0" i="0" dirty="0">
                <a:effectLst/>
                <a:latin typeface="+mj-lt"/>
              </a:rPr>
              <a:t>Heavy drinking can lead to several car crashes, criminal assaults and so on.</a:t>
            </a:r>
          </a:p>
          <a:p>
            <a:endParaRPr lang="en-IN" dirty="0"/>
          </a:p>
        </p:txBody>
      </p:sp>
    </p:spTree>
    <p:extLst>
      <p:ext uri="{BB962C8B-B14F-4D97-AF65-F5344CB8AC3E}">
        <p14:creationId xmlns:p14="http://schemas.microsoft.com/office/powerpoint/2010/main" xmlns="" val="116429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0E5413-B4DA-40D0-8C38-09C2847B70DF}"/>
              </a:ext>
            </a:extLst>
          </p:cNvPr>
          <p:cNvPicPr>
            <a:picLocks noChangeAspect="1"/>
          </p:cNvPicPr>
          <p:nvPr/>
        </p:nvPicPr>
        <p:blipFill rotWithShape="1">
          <a:blip r:embed="rId2"/>
          <a:srcRect l="28452" t="22421" r="26905" b="7492"/>
          <a:stretch/>
        </p:blipFill>
        <p:spPr>
          <a:xfrm>
            <a:off x="2547258" y="541197"/>
            <a:ext cx="6807200" cy="60084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xmlns="" id="{255043BC-93EC-47EB-B8F1-72B02F75723D}"/>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7514" b="89945" l="5795" r="90000">
                        <a14:foregroundMark x1="50909" y1="60110" x2="25795" y2="63867"/>
                        <a14:foregroundMark x1="25795" y1="63867" x2="17614" y2="55470"/>
                        <a14:foregroundMark x1="17614" y1="55470" x2="13182" y2="20442"/>
                        <a14:foregroundMark x1="13182" y1="20442" x2="25682" y2="14144"/>
                        <a14:foregroundMark x1="25682" y1="14144" x2="43750" y2="12265"/>
                        <a14:foregroundMark x1="43750" y1="12265" x2="44091" y2="12265"/>
                        <a14:foregroundMark x1="33295" y1="9724" x2="33295" y2="9724"/>
                        <a14:foregroundMark x1="25795" y1="8508" x2="25795" y2="8508"/>
                        <a14:foregroundMark x1="27159" y1="8840" x2="27159" y2="8840"/>
                        <a14:foregroundMark x1="31250" y1="9282" x2="31250" y2="9282"/>
                        <a14:foregroundMark x1="37386" y1="12486" x2="37386" y2="12486"/>
                        <a14:foregroundMark x1="40227" y1="7624" x2="40227" y2="7624"/>
                        <a14:foregroundMark x1="36250" y1="10387" x2="15341" y2="15470"/>
                        <a14:foregroundMark x1="15341" y1="15470" x2="15227" y2="15691"/>
                        <a14:foregroundMark x1="5795" y1="15249" x2="5795" y2="15249"/>
                        <a14:foregroundMark x1="18636" y1="66077" x2="18636" y2="66077"/>
                        <a14:foregroundMark x1="14773" y1="55249" x2="21364" y2="63204"/>
                        <a14:foregroundMark x1="21364" y1="63204" x2="36364" y2="66519"/>
                        <a14:foregroundMark x1="36364" y1="66519" x2="47045" y2="64309"/>
                        <a14:foregroundMark x1="47045" y1="64309" x2="55000" y2="57569"/>
                        <a14:foregroundMark x1="55000" y1="57569" x2="55227" y2="56133"/>
                      </a14:backgroundRemoval>
                    </a14:imgEffect>
                  </a14:imgLayer>
                </a14:imgProps>
              </a:ext>
              <a:ext uri="{28A0092B-C50C-407E-A947-70E740481C1C}">
                <a14:useLocalDpi xmlns:a14="http://schemas.microsoft.com/office/drawing/2010/main" xmlns="" val="0"/>
              </a:ext>
            </a:extLst>
          </a:blip>
          <a:stretch>
            <a:fillRect/>
          </a:stretch>
        </p:blipFill>
        <p:spPr>
          <a:xfrm>
            <a:off x="8465839" y="3875314"/>
            <a:ext cx="3115838" cy="3204356"/>
          </a:xfrm>
          <a:prstGeom prst="rect">
            <a:avLst/>
          </a:prstGeom>
        </p:spPr>
      </p:pic>
    </p:spTree>
    <p:extLst>
      <p:ext uri="{BB962C8B-B14F-4D97-AF65-F5344CB8AC3E}">
        <p14:creationId xmlns:p14="http://schemas.microsoft.com/office/powerpoint/2010/main" xmlns="" val="361561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7A429-5EA5-443D-B989-0CAFFE5F3B5A}"/>
              </a:ext>
            </a:extLst>
          </p:cNvPr>
          <p:cNvSpPr>
            <a:spLocks noGrp="1"/>
          </p:cNvSpPr>
          <p:nvPr>
            <p:ph type="ctrTitle"/>
          </p:nvPr>
        </p:nvSpPr>
        <p:spPr>
          <a:xfrm>
            <a:off x="3390900" y="0"/>
            <a:ext cx="4076700" cy="87206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IN" sz="5400" b="1" dirty="0">
                <a:solidFill>
                  <a:schemeClr val="accent1">
                    <a:lumMod val="75000"/>
                  </a:schemeClr>
                </a:solidFill>
              </a:rPr>
              <a:t>CONCLUSION</a:t>
            </a:r>
            <a:endParaRPr lang="en-IN" b="1" dirty="0">
              <a:solidFill>
                <a:schemeClr val="accent1">
                  <a:lumMod val="75000"/>
                </a:schemeClr>
              </a:solidFill>
            </a:endParaRPr>
          </a:p>
        </p:txBody>
      </p:sp>
      <p:sp>
        <p:nvSpPr>
          <p:cNvPr id="3" name="Subtitle 2">
            <a:extLst>
              <a:ext uri="{FF2B5EF4-FFF2-40B4-BE49-F238E27FC236}">
                <a16:creationId xmlns:a16="http://schemas.microsoft.com/office/drawing/2014/main" xmlns="" id="{1F40F8E5-0527-4F6D-969A-83E0DBB85549}"/>
              </a:ext>
            </a:extLst>
          </p:cNvPr>
          <p:cNvSpPr>
            <a:spLocks noGrp="1"/>
          </p:cNvSpPr>
          <p:nvPr>
            <p:ph type="subTitle" idx="1"/>
          </p:nvPr>
        </p:nvSpPr>
        <p:spPr>
          <a:xfrm>
            <a:off x="359764" y="1227320"/>
            <a:ext cx="8679306" cy="5086349"/>
          </a:xfr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p>
            <a:pPr marL="342900" indent="-342900" algn="just">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Good nutritional habits and a balanced diet aren't developed in one day, nor are they destroyed in one unbalanced meal. </a:t>
            </a:r>
          </a:p>
          <a:p>
            <a:pPr marL="342900" indent="-342900" algn="just">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Healthful eating means a lifestyle of making choices and decisions, planning, and knowing how to make quick and wise choices when you haven't planned.</a:t>
            </a:r>
          </a:p>
          <a:p>
            <a:pPr marL="342900" indent="-342900" algn="just">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Eating nutritious and healthful food while maintaining your proper body weight will contribute to a better performance in life.</a:t>
            </a:r>
          </a:p>
          <a:p>
            <a:pPr marL="342900" indent="-342900" algn="just">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In contrast, a poor diet can lead to insidious health problems that can interfere with success in academic and social performance and may eventually mean confronting a serious long-term illness, such as heart disease or diabetes. </a:t>
            </a:r>
          </a:p>
          <a:p>
            <a:pPr algn="just"/>
            <a:endParaRPr lang="en-US" sz="2400" dirty="0">
              <a:solidFill>
                <a:schemeClr val="tx1"/>
              </a:solidFill>
            </a:endParaRPr>
          </a:p>
          <a:p>
            <a:endParaRPr lang="en-IN" sz="2400" dirty="0"/>
          </a:p>
        </p:txBody>
      </p:sp>
      <p:sp>
        <p:nvSpPr>
          <p:cNvPr id="5" name="TextBox 4"/>
          <p:cNvSpPr txBox="1"/>
          <p:nvPr/>
        </p:nvSpPr>
        <p:spPr>
          <a:xfrm>
            <a:off x="8859187" y="1319134"/>
            <a:ext cx="3527685" cy="1442802"/>
          </a:xfrm>
          <a:prstGeom prst="rect">
            <a:avLst/>
          </a:prstGeom>
          <a:noFill/>
        </p:spPr>
        <p:txBody>
          <a:bodyPr wrap="square" rtlCol="0">
            <a:spAutoFit/>
          </a:bodyPr>
          <a:lstStyle/>
          <a:p>
            <a:pPr algn="ctr"/>
            <a:r>
              <a:rPr lang="en-US" sz="4400" b="1" dirty="0">
                <a:latin typeface="AngsanaUPC" pitchFamily="18" charset="-34"/>
                <a:cs typeface="AngsanaUPC" pitchFamily="18" charset="-34"/>
              </a:rPr>
              <a:t>DON’T EAT LESS, </a:t>
            </a:r>
          </a:p>
          <a:p>
            <a:pPr algn="ctr"/>
            <a:r>
              <a:rPr lang="en-US" sz="4400" b="1" dirty="0">
                <a:latin typeface="AngsanaUPC" pitchFamily="18" charset="-34"/>
                <a:cs typeface="AngsanaUPC" pitchFamily="18" charset="-34"/>
              </a:rPr>
              <a:t>EAT RIGHT</a:t>
            </a:r>
          </a:p>
        </p:txBody>
      </p:sp>
      <p:pic>
        <p:nvPicPr>
          <p:cNvPr id="6" name="Picture 5" descr="image_processing20200424-29859-18ajndl.png"/>
          <p:cNvPicPr>
            <a:picLocks noChangeAspect="1"/>
          </p:cNvPicPr>
          <p:nvPr/>
        </p:nvPicPr>
        <p:blipFill>
          <a:blip r:embed="rId2"/>
          <a:stretch>
            <a:fillRect/>
          </a:stretch>
        </p:blipFill>
        <p:spPr>
          <a:xfrm>
            <a:off x="10162531" y="2773180"/>
            <a:ext cx="1729666" cy="4084820"/>
          </a:xfrm>
          <a:prstGeom prst="rect">
            <a:avLst/>
          </a:prstGeom>
        </p:spPr>
      </p:pic>
    </p:spTree>
    <p:extLst>
      <p:ext uri="{BB962C8B-B14F-4D97-AF65-F5344CB8AC3E}">
        <p14:creationId xmlns:p14="http://schemas.microsoft.com/office/powerpoint/2010/main" xmlns="" val="359915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FB2D1C-3B79-4622-BBE0-80772EF8D0B1}"/>
              </a:ext>
            </a:extLst>
          </p:cNvPr>
          <p:cNvSpPr>
            <a:spLocks noGrp="1"/>
          </p:cNvSpPr>
          <p:nvPr>
            <p:ph idx="1"/>
          </p:nvPr>
        </p:nvSpPr>
        <p:spPr>
          <a:xfrm>
            <a:off x="5036694" y="1841760"/>
            <a:ext cx="6026046" cy="2115643"/>
          </a:xfrm>
        </p:spPr>
        <p:txBody>
          <a:bodyPr>
            <a:normAutofit fontScale="92500"/>
          </a:bodyPr>
          <a:lstStyle/>
          <a:p>
            <a:pPr marL="114300" indent="0" algn="ctr">
              <a:buNone/>
            </a:pPr>
            <a:endParaRPr lang="en-US" sz="3200" b="1" dirty="0">
              <a:solidFill>
                <a:schemeClr val="tx2">
                  <a:lumMod val="75000"/>
                </a:schemeClr>
              </a:solidFill>
              <a:latin typeface="Arial Rounded MT Bold" pitchFamily="34" charset="0"/>
            </a:endParaRPr>
          </a:p>
          <a:p>
            <a:pPr marL="114300" indent="0" algn="ctr">
              <a:buNone/>
            </a:pPr>
            <a:r>
              <a:rPr lang="en-US" sz="3200" b="1" dirty="0">
                <a:solidFill>
                  <a:schemeClr val="tx2">
                    <a:lumMod val="75000"/>
                  </a:schemeClr>
                </a:solidFill>
                <a:latin typeface="Arial Rounded MT Bold" pitchFamily="34" charset="0"/>
              </a:rPr>
              <a:t>“</a:t>
            </a:r>
            <a:r>
              <a:rPr lang="en-US" sz="2800" b="1" dirty="0">
                <a:solidFill>
                  <a:schemeClr val="tx2">
                    <a:lumMod val="75000"/>
                  </a:schemeClr>
                </a:solidFill>
                <a:latin typeface="Arial Rounded MT Bold" pitchFamily="34" charset="0"/>
              </a:rPr>
              <a:t>To eat is a necessity,</a:t>
            </a:r>
            <a:br>
              <a:rPr lang="en-US" sz="2800" b="1" dirty="0">
                <a:solidFill>
                  <a:schemeClr val="tx2">
                    <a:lumMod val="75000"/>
                  </a:schemeClr>
                </a:solidFill>
                <a:latin typeface="Arial Rounded MT Bold" pitchFamily="34" charset="0"/>
              </a:rPr>
            </a:br>
            <a:r>
              <a:rPr lang="en-US" sz="2800" b="1" dirty="0">
                <a:solidFill>
                  <a:schemeClr val="tx2">
                    <a:lumMod val="75000"/>
                  </a:schemeClr>
                </a:solidFill>
                <a:latin typeface="Arial Rounded MT Bold" pitchFamily="34" charset="0"/>
              </a:rPr>
              <a:t>     but to eat intelligently is an art.”</a:t>
            </a:r>
            <a:r>
              <a:rPr lang="en-US" sz="2800" dirty="0">
                <a:solidFill>
                  <a:schemeClr val="tx2">
                    <a:lumMod val="75000"/>
                  </a:schemeClr>
                </a:solidFill>
                <a:latin typeface="Arial Rounded MT Bold" pitchFamily="34" charset="0"/>
              </a:rPr>
              <a:t/>
            </a:r>
            <a:br>
              <a:rPr lang="en-US" sz="2800" dirty="0">
                <a:solidFill>
                  <a:schemeClr val="tx2">
                    <a:lumMod val="75000"/>
                  </a:schemeClr>
                </a:solidFill>
                <a:latin typeface="Arial Rounded MT Bold" pitchFamily="34" charset="0"/>
              </a:rPr>
            </a:br>
            <a:r>
              <a:rPr lang="en-US" sz="2800" i="1" dirty="0">
                <a:solidFill>
                  <a:schemeClr val="tx2">
                    <a:lumMod val="75000"/>
                  </a:schemeClr>
                </a:solidFill>
                <a:latin typeface="Arial Rounded MT Bold" pitchFamily="34" charset="0"/>
              </a:rPr>
              <a:t>~ La Rochefoucauld</a:t>
            </a:r>
            <a:endParaRPr lang="en-IN" sz="3200" dirty="0">
              <a:solidFill>
                <a:schemeClr val="tx2">
                  <a:lumMod val="75000"/>
                </a:schemeClr>
              </a:solidFill>
              <a:latin typeface="Arial Rounded MT Bold" pitchFamily="34" charset="0"/>
            </a:endParaRPr>
          </a:p>
        </p:txBody>
      </p:sp>
      <p:pic>
        <p:nvPicPr>
          <p:cNvPr id="6" name="Picture 5" descr="junk-food-fast-food-healthy-diet-measuring-scales-png-favpng-sQmDaK3kqbdNYpyBtfigrELSc-removebg-preview.png"/>
          <p:cNvPicPr>
            <a:picLocks noChangeAspect="1"/>
          </p:cNvPicPr>
          <p:nvPr/>
        </p:nvPicPr>
        <p:blipFill>
          <a:blip r:embed="rId2">
            <a:lum contrast="-10000"/>
          </a:blip>
          <a:stretch>
            <a:fillRect/>
          </a:stretch>
        </p:blipFill>
        <p:spPr>
          <a:xfrm>
            <a:off x="291289" y="714036"/>
            <a:ext cx="4923810" cy="4590477"/>
          </a:xfrm>
          <a:prstGeom prst="rect">
            <a:avLst/>
          </a:prstGeom>
        </p:spPr>
      </p:pic>
      <p:sp>
        <p:nvSpPr>
          <p:cNvPr id="7" name="Content Placeholder 2">
            <a:extLst>
              <a:ext uri="{FF2B5EF4-FFF2-40B4-BE49-F238E27FC236}">
                <a16:creationId xmlns:a16="http://schemas.microsoft.com/office/drawing/2014/main" xmlns="" id="{CEFB2D1C-3B79-4622-BBE0-80772EF8D0B1}"/>
              </a:ext>
            </a:extLst>
          </p:cNvPr>
          <p:cNvSpPr txBox="1">
            <a:spLocks/>
          </p:cNvSpPr>
          <p:nvPr/>
        </p:nvSpPr>
        <p:spPr>
          <a:xfrm>
            <a:off x="2206049" y="5716719"/>
            <a:ext cx="7552547" cy="908935"/>
          </a:xfrm>
          <a:prstGeom prst="rect">
            <a:avLst/>
          </a:prstGeom>
        </p:spPr>
        <p:txBody>
          <a:bodyPr vert="horz" lIns="91440" tIns="45720" rIns="91440" bIns="45720" rtlCol="0">
            <a:noAutofit/>
          </a:bodyPr>
          <a:lstStyle/>
          <a:p>
            <a:pPr marL="114300" marR="0" lvl="0" indent="0" algn="ctr"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3200" b="1" u="sng" strike="noStrike" kern="1200" cap="none" spc="0" normalizeH="0" baseline="0" noProof="0" dirty="0">
              <a:ln>
                <a:noFill/>
              </a:ln>
              <a:solidFill>
                <a:schemeClr val="tx2">
                  <a:lumMod val="75000"/>
                </a:schemeClr>
              </a:solidFill>
              <a:effectLst/>
              <a:uLnTx/>
              <a:uFillTx/>
              <a:latin typeface="Angsana New" pitchFamily="18" charset="-34"/>
              <a:cs typeface="Andalus" pitchFamily="2" charset="-78"/>
            </a:endParaRPr>
          </a:p>
          <a:p>
            <a:pPr marL="114300" marR="0" lvl="0" indent="0" algn="ctr"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3200" b="1" u="sng" strike="noStrike" kern="1200" cap="none" spc="0" normalizeH="0" baseline="0" noProof="0" dirty="0">
                <a:ln>
                  <a:noFill/>
                </a:ln>
                <a:solidFill>
                  <a:schemeClr val="tx2">
                    <a:lumMod val="75000"/>
                  </a:schemeClr>
                </a:solidFill>
                <a:effectLst/>
                <a:uLnTx/>
                <a:uFillTx/>
                <a:latin typeface="Angsana New" pitchFamily="18" charset="-34"/>
                <a:cs typeface="Andalus" pitchFamily="2" charset="-78"/>
              </a:rPr>
              <a:t>For</a:t>
            </a:r>
            <a:r>
              <a:rPr kumimoji="0" lang="en-US" sz="3200" b="1" u="sng" strike="noStrike" kern="1200" cap="none" spc="0" normalizeH="0" noProof="0" dirty="0">
                <a:ln>
                  <a:noFill/>
                </a:ln>
                <a:solidFill>
                  <a:schemeClr val="tx2">
                    <a:lumMod val="75000"/>
                  </a:schemeClr>
                </a:solidFill>
                <a:effectLst/>
                <a:uLnTx/>
                <a:uFillTx/>
                <a:latin typeface="Angsana New" pitchFamily="18" charset="-34"/>
                <a:cs typeface="Andalus" pitchFamily="2" charset="-78"/>
              </a:rPr>
              <a:t> more, </a:t>
            </a:r>
            <a:r>
              <a:rPr lang="en-US" sz="3200" b="1" u="sng" baseline="0" dirty="0">
                <a:solidFill>
                  <a:schemeClr val="tx2">
                    <a:lumMod val="75000"/>
                  </a:schemeClr>
                </a:solidFill>
                <a:latin typeface="Angsana New" pitchFamily="18" charset="-34"/>
                <a:cs typeface="Andalus" pitchFamily="2" charset="-78"/>
              </a:rPr>
              <a:t>Visit</a:t>
            </a:r>
            <a:r>
              <a:rPr lang="en-US" sz="3200" b="1" u="sng" dirty="0">
                <a:solidFill>
                  <a:schemeClr val="tx2">
                    <a:lumMod val="75000"/>
                  </a:schemeClr>
                </a:solidFill>
                <a:latin typeface="Angsana New" pitchFamily="18" charset="-34"/>
                <a:cs typeface="Andalus" pitchFamily="2" charset="-78"/>
              </a:rPr>
              <a:t> Diet Clinic, OPD -1, Dhiraj Hospital</a:t>
            </a:r>
            <a:endParaRPr kumimoji="0" lang="en-IN" sz="3200" b="0" u="sng" strike="noStrike" kern="1200" cap="none" spc="0" normalizeH="0" baseline="0" noProof="0" dirty="0">
              <a:ln>
                <a:noFill/>
              </a:ln>
              <a:solidFill>
                <a:schemeClr val="tx2">
                  <a:lumMod val="75000"/>
                </a:schemeClr>
              </a:solidFill>
              <a:effectLst/>
              <a:uLnTx/>
              <a:uFillTx/>
              <a:latin typeface="Angsana New" pitchFamily="18" charset="-34"/>
              <a:cs typeface="Andalus" pitchFamily="2" charset="-78"/>
            </a:endParaRPr>
          </a:p>
        </p:txBody>
      </p:sp>
    </p:spTree>
    <p:extLst>
      <p:ext uri="{BB962C8B-B14F-4D97-AF65-F5344CB8AC3E}">
        <p14:creationId xmlns:p14="http://schemas.microsoft.com/office/powerpoint/2010/main" xmlns="" val="382271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A4690-22F4-4AD2-9002-B8D5D55D5D83}"/>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xmlns="" id="{7AEDF3A0-222B-4DB1-AABF-BA4636EAF44A}"/>
              </a:ext>
            </a:extLst>
          </p:cNvPr>
          <p:cNvSpPr>
            <a:spLocks noGrp="1"/>
          </p:cNvSpPr>
          <p:nvPr>
            <p:ph idx="1"/>
          </p:nvPr>
        </p:nvSpPr>
        <p:spPr/>
        <p:txBody>
          <a:bodyPr>
            <a:normAutofit fontScale="92500"/>
          </a:bodyPr>
          <a:lstStyle/>
          <a:p>
            <a:pPr algn="just"/>
            <a:r>
              <a:rPr lang="en-US" sz="2400" b="0" i="0" dirty="0">
                <a:solidFill>
                  <a:srgbClr val="333333"/>
                </a:solidFill>
                <a:effectLst/>
                <a:latin typeface="+mj-lt"/>
              </a:rPr>
              <a:t>There are certain nutritional problems that can pose greater risk on juvenile behavior. </a:t>
            </a:r>
          </a:p>
          <a:p>
            <a:pPr algn="just"/>
            <a:r>
              <a:rPr lang="en-US" sz="2400" b="0" i="0" dirty="0">
                <a:solidFill>
                  <a:srgbClr val="333333"/>
                </a:solidFill>
                <a:effectLst/>
                <a:latin typeface="+mj-lt"/>
              </a:rPr>
              <a:t>Because, it is a proven fact that poor nutrition can lead to poor brain function. </a:t>
            </a:r>
          </a:p>
          <a:p>
            <a:pPr algn="just"/>
            <a:r>
              <a:rPr lang="en-US" sz="2400" b="0" i="0" dirty="0">
                <a:solidFill>
                  <a:srgbClr val="333333"/>
                </a:solidFill>
                <a:effectLst/>
                <a:latin typeface="+mj-lt"/>
              </a:rPr>
              <a:t>The adolescent cannot make good decisions with poor nutrition. </a:t>
            </a:r>
          </a:p>
          <a:p>
            <a:pPr algn="just"/>
            <a:r>
              <a:rPr lang="en-US" sz="2400" b="0" i="0" dirty="0">
                <a:solidFill>
                  <a:srgbClr val="333333"/>
                </a:solidFill>
                <a:effectLst/>
                <a:latin typeface="+mj-lt"/>
              </a:rPr>
              <a:t>Also, negativity is the obvious result of poor diet and nutrition. </a:t>
            </a:r>
          </a:p>
          <a:p>
            <a:pPr algn="just"/>
            <a:r>
              <a:rPr lang="en-US" sz="2400" b="0" i="0" dirty="0">
                <a:solidFill>
                  <a:srgbClr val="333333"/>
                </a:solidFill>
                <a:effectLst/>
                <a:latin typeface="+mj-lt"/>
              </a:rPr>
              <a:t>A good behavior is the outcome of the healthy brain, heart, and body.</a:t>
            </a:r>
          </a:p>
        </p:txBody>
      </p:sp>
    </p:spTree>
    <p:extLst>
      <p:ext uri="{BB962C8B-B14F-4D97-AF65-F5344CB8AC3E}">
        <p14:creationId xmlns:p14="http://schemas.microsoft.com/office/powerpoint/2010/main" xmlns="" val="44235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0DA53-E1A9-49A3-82F2-D7255661D995}"/>
              </a:ext>
            </a:extLst>
          </p:cNvPr>
          <p:cNvSpPr>
            <a:spLocks noGrp="1"/>
          </p:cNvSpPr>
          <p:nvPr>
            <p:ph type="title"/>
          </p:nvPr>
        </p:nvSpPr>
        <p:spPr/>
        <p:txBody>
          <a:bodyPr/>
          <a:lstStyle/>
          <a:p>
            <a:pPr>
              <a:tabLst>
                <a:tab pos="363538" algn="l"/>
              </a:tabLst>
            </a:pPr>
            <a:r>
              <a:rPr lang="en-US" dirty="0"/>
              <a:t>INTRODUCTION</a:t>
            </a:r>
            <a:endParaRPr lang="en-IN" dirty="0"/>
          </a:p>
        </p:txBody>
      </p:sp>
      <p:sp>
        <p:nvSpPr>
          <p:cNvPr id="3" name="Content Placeholder 2">
            <a:extLst>
              <a:ext uri="{FF2B5EF4-FFF2-40B4-BE49-F238E27FC236}">
                <a16:creationId xmlns:a16="http://schemas.microsoft.com/office/drawing/2014/main" xmlns="" id="{CBFD8DCA-CAC9-4F17-BCEC-F02A644D60EB}"/>
              </a:ext>
            </a:extLst>
          </p:cNvPr>
          <p:cNvSpPr>
            <a:spLocks noGrp="1"/>
          </p:cNvSpPr>
          <p:nvPr>
            <p:ph idx="1"/>
          </p:nvPr>
        </p:nvSpPr>
        <p:spPr/>
        <p:txBody>
          <a:bodyPr>
            <a:normAutofit/>
          </a:bodyPr>
          <a:lstStyle/>
          <a:p>
            <a:pPr algn="just"/>
            <a:r>
              <a:rPr lang="en-US" sz="2400" b="0" i="0" dirty="0">
                <a:solidFill>
                  <a:srgbClr val="333333"/>
                </a:solidFill>
                <a:effectLst/>
                <a:latin typeface="+mj-lt"/>
              </a:rPr>
              <a:t>Violence is one major outcome of poor nutrition in juvenile.</a:t>
            </a:r>
          </a:p>
          <a:p>
            <a:pPr algn="just"/>
            <a:r>
              <a:rPr lang="en-US" sz="2400" b="0" i="0" dirty="0">
                <a:solidFill>
                  <a:srgbClr val="333333"/>
                </a:solidFill>
                <a:effectLst/>
                <a:latin typeface="+mj-lt"/>
              </a:rPr>
              <a:t>One study (</a:t>
            </a:r>
            <a:r>
              <a:rPr lang="en-US" sz="2400" b="0" i="0" dirty="0" err="1">
                <a:solidFill>
                  <a:srgbClr val="333333"/>
                </a:solidFill>
                <a:effectLst/>
                <a:latin typeface="+mj-lt"/>
              </a:rPr>
              <a:t>Gesch</a:t>
            </a:r>
            <a:r>
              <a:rPr lang="en-US" sz="2400" b="0" i="0" dirty="0">
                <a:solidFill>
                  <a:srgbClr val="333333"/>
                </a:solidFill>
                <a:effectLst/>
                <a:latin typeface="+mj-lt"/>
              </a:rPr>
              <a:t> 2013) suggested that 26% of the subjects showed less violent behavior after they received a diet that fulfilled their recommended dietary allowance. </a:t>
            </a:r>
          </a:p>
          <a:p>
            <a:pPr algn="just"/>
            <a:r>
              <a:rPr lang="en-US" sz="2400" b="0" i="0" dirty="0">
                <a:solidFill>
                  <a:srgbClr val="333333"/>
                </a:solidFill>
                <a:effectLst/>
                <a:latin typeface="+mj-lt"/>
              </a:rPr>
              <a:t>Other studies also proved that a significant number of subjects (48%) showed less violent and antisocial behavior who received balanced diet.</a:t>
            </a:r>
          </a:p>
          <a:p>
            <a:pPr algn="just"/>
            <a:endParaRPr lang="en-IN" sz="2400" dirty="0">
              <a:latin typeface="+mj-lt"/>
            </a:endParaRPr>
          </a:p>
        </p:txBody>
      </p:sp>
      <p:pic>
        <p:nvPicPr>
          <p:cNvPr id="9" name="Picture 8">
            <a:extLst>
              <a:ext uri="{FF2B5EF4-FFF2-40B4-BE49-F238E27FC236}">
                <a16:creationId xmlns:a16="http://schemas.microsoft.com/office/drawing/2014/main" xmlns="" id="{9E6C65DE-4A4E-4091-8E0A-5CDD46E5AE0D}"/>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9219" b="92813" l="9219" r="90000">
                        <a14:foregroundMark x1="80469" y1="9219" x2="80469" y2="9219"/>
                        <a14:foregroundMark x1="9219" y1="37969" x2="9219" y2="37969"/>
                        <a14:foregroundMark x1="74063" y1="89219" x2="74063" y2="89219"/>
                        <a14:foregroundMark x1="70938" y1="92813" x2="70938" y2="92813"/>
                        <a14:foregroundMark x1="81719" y1="31406" x2="81719" y2="31406"/>
                      </a14:backgroundRemoval>
                    </a14:imgEffect>
                  </a14:imgLayer>
                </a14:imgProps>
              </a:ext>
              <a:ext uri="{28A0092B-C50C-407E-A947-70E740481C1C}">
                <a14:useLocalDpi xmlns:a14="http://schemas.microsoft.com/office/drawing/2010/main" xmlns="" val="0"/>
              </a:ext>
            </a:extLst>
          </a:blip>
          <a:stretch>
            <a:fillRect/>
          </a:stretch>
        </p:blipFill>
        <p:spPr>
          <a:xfrm>
            <a:off x="7866743" y="3630384"/>
            <a:ext cx="3399971" cy="3399971"/>
          </a:xfrm>
          <a:prstGeom prst="rect">
            <a:avLst/>
          </a:prstGeom>
        </p:spPr>
      </p:pic>
    </p:spTree>
    <p:extLst>
      <p:ext uri="{BB962C8B-B14F-4D97-AF65-F5344CB8AC3E}">
        <p14:creationId xmlns:p14="http://schemas.microsoft.com/office/powerpoint/2010/main" xmlns="" val="83836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28719-9DDB-4B3E-B5B3-DD0EA1E8EC79}"/>
              </a:ext>
            </a:extLst>
          </p:cNvPr>
          <p:cNvSpPr>
            <a:spLocks noGrp="1"/>
          </p:cNvSpPr>
          <p:nvPr>
            <p:ph type="title"/>
          </p:nvPr>
        </p:nvSpPr>
        <p:spPr/>
        <p:txBody>
          <a:bodyPr/>
          <a:lstStyle/>
          <a:p>
            <a:r>
              <a:rPr lang="en-US" b="1" i="0" dirty="0">
                <a:solidFill>
                  <a:srgbClr val="333333"/>
                </a:solidFill>
                <a:effectLst/>
                <a:latin typeface="Helvetica" panose="020B0604020202020204" pitchFamily="34" charset="0"/>
              </a:rPr>
              <a:t>Malnutrition</a:t>
            </a:r>
            <a:endParaRPr lang="en-IN" dirty="0"/>
          </a:p>
        </p:txBody>
      </p:sp>
      <p:sp>
        <p:nvSpPr>
          <p:cNvPr id="3" name="Content Placeholder 2">
            <a:extLst>
              <a:ext uri="{FF2B5EF4-FFF2-40B4-BE49-F238E27FC236}">
                <a16:creationId xmlns:a16="http://schemas.microsoft.com/office/drawing/2014/main" xmlns="" id="{65670301-420E-44CF-A4C2-2A965A08D74D}"/>
              </a:ext>
            </a:extLst>
          </p:cNvPr>
          <p:cNvSpPr>
            <a:spLocks noGrp="1"/>
          </p:cNvSpPr>
          <p:nvPr>
            <p:ph idx="1"/>
          </p:nvPr>
        </p:nvSpPr>
        <p:spPr>
          <a:xfrm>
            <a:off x="333829" y="1484085"/>
            <a:ext cx="8374743" cy="4800600"/>
          </a:xfrm>
        </p:spPr>
        <p:txBody>
          <a:bodyPr>
            <a:normAutofit/>
          </a:bodyPr>
          <a:lstStyle/>
          <a:p>
            <a:pPr marL="114300" indent="0" algn="l">
              <a:buNone/>
            </a:pPr>
            <a:r>
              <a:rPr lang="en-US" b="0" i="0" dirty="0">
                <a:solidFill>
                  <a:srgbClr val="333333"/>
                </a:solidFill>
                <a:effectLst/>
                <a:latin typeface="Droid Sans"/>
              </a:rPr>
              <a:t>Malnutrition is the lack of proper nutrition. It may mean taking less nutrients that does not fulfill the daily recommended intake. Malnutrition also means poor nutritional choice that can cause obesity.</a:t>
            </a:r>
          </a:p>
          <a:p>
            <a:pPr marL="114300" indent="0" algn="l">
              <a:buNone/>
            </a:pPr>
            <a:r>
              <a:rPr lang="en-US" b="1" i="0" dirty="0">
                <a:solidFill>
                  <a:srgbClr val="333333"/>
                </a:solidFill>
                <a:effectLst/>
                <a:latin typeface="Helvetica" panose="020B0604020202020204" pitchFamily="34" charset="0"/>
              </a:rPr>
              <a:t>Undernourishment</a:t>
            </a:r>
          </a:p>
          <a:p>
            <a:pPr marL="114300" indent="0" algn="l">
              <a:buNone/>
            </a:pPr>
            <a:r>
              <a:rPr lang="en-US" b="0" i="0" dirty="0">
                <a:solidFill>
                  <a:srgbClr val="333333"/>
                </a:solidFill>
                <a:effectLst/>
                <a:latin typeface="Droid Sans"/>
              </a:rPr>
              <a:t>Undernourishment is one major concern around the world in many countries. Many nutrients like protein and iodine deficiency mean poor brain growth and function.</a:t>
            </a:r>
          </a:p>
          <a:p>
            <a:pPr marL="114300" indent="0" algn="l">
              <a:buNone/>
            </a:pPr>
            <a:r>
              <a:rPr lang="en-US" b="1" i="0" dirty="0">
                <a:solidFill>
                  <a:srgbClr val="333333"/>
                </a:solidFill>
                <a:effectLst/>
                <a:latin typeface="Helvetica" panose="020B0604020202020204" pitchFamily="34" charset="0"/>
              </a:rPr>
              <a:t>Obesity</a:t>
            </a:r>
          </a:p>
          <a:p>
            <a:pPr marL="114300" indent="0" algn="l">
              <a:buNone/>
            </a:pPr>
            <a:r>
              <a:rPr lang="en-US" b="0" i="0" dirty="0">
                <a:solidFill>
                  <a:srgbClr val="333333"/>
                </a:solidFill>
                <a:effectLst/>
                <a:latin typeface="Droid Sans"/>
              </a:rPr>
              <a:t>The rate of obesity is increasing around the world and if you see closely it is higher among teenagers. The consumption of fatty and sugary junk foods is one most obvious cause of this. </a:t>
            </a:r>
          </a:p>
          <a:p>
            <a:pPr marL="114300" indent="0" algn="l">
              <a:buNone/>
            </a:pPr>
            <a:r>
              <a:rPr lang="en-US" b="0" i="0" dirty="0">
                <a:solidFill>
                  <a:srgbClr val="333333"/>
                </a:solidFill>
                <a:effectLst/>
                <a:latin typeface="Droid Sans"/>
              </a:rPr>
              <a:t>Some of the recent research links the intake of high caloric diet to memory problems in adolescents. </a:t>
            </a:r>
            <a:endParaRPr lang="en-IN" dirty="0"/>
          </a:p>
        </p:txBody>
      </p:sp>
      <p:pic>
        <p:nvPicPr>
          <p:cNvPr id="5" name="Picture 4">
            <a:extLst>
              <a:ext uri="{FF2B5EF4-FFF2-40B4-BE49-F238E27FC236}">
                <a16:creationId xmlns:a16="http://schemas.microsoft.com/office/drawing/2014/main" xmlns="" id="{C4C22B8E-B404-4AD8-82E2-CBE7E92FDF37}"/>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4286" b="90476" l="10000" r="90000">
                        <a14:foregroundMark x1="39500" y1="14524" x2="54250" y2="6905"/>
                        <a14:foregroundMark x1="54250" y1="6905" x2="65750" y2="12619"/>
                        <a14:foregroundMark x1="65750" y1="12619" x2="68750" y2="16667"/>
                        <a14:foregroundMark x1="54000" y1="4286" x2="54000" y2="4286"/>
                        <a14:foregroundMark x1="24750" y1="28810" x2="28500" y2="39524"/>
                        <a14:foregroundMark x1="28500" y1="39524" x2="42000" y2="59048"/>
                        <a14:foregroundMark x1="42000" y1="59048" x2="64000" y2="71667"/>
                        <a14:foregroundMark x1="63250" y1="63095" x2="52250" y2="33333"/>
                        <a14:foregroundMark x1="52250" y1="33333" x2="52750" y2="17857"/>
                        <a14:foregroundMark x1="58250" y1="24048" x2="58250" y2="24048"/>
                        <a14:foregroundMark x1="46000" y1="21190" x2="46000" y2="21190"/>
                        <a14:foregroundMark x1="46000" y1="18095" x2="46000" y2="18095"/>
                        <a14:foregroundMark x1="38750" y1="32857" x2="38750" y2="32857"/>
                        <a14:foregroundMark x1="38750" y1="37619" x2="38750" y2="37619"/>
                        <a14:foregroundMark x1="33250" y1="6190" x2="33250" y2="6190"/>
                        <a14:foregroundMark x1="33500" y1="9286" x2="46000" y2="18333"/>
                        <a14:foregroundMark x1="22500" y1="31667" x2="22500" y2="31667"/>
                        <a14:foregroundMark x1="33250" y1="63095" x2="43250" y2="80238"/>
                        <a14:foregroundMark x1="43250" y1="80238" x2="44000" y2="90238"/>
                        <a14:foregroundMark x1="73250" y1="90476" x2="66000" y2="63333"/>
                        <a14:foregroundMark x1="69750" y1="51905" x2="56750" y2="40000"/>
                        <a14:foregroundMark x1="56750" y1="40000" x2="69000" y2="38333"/>
                        <a14:foregroundMark x1="69000" y1="38333" x2="69250" y2="44286"/>
                        <a14:foregroundMark x1="30500" y1="65714" x2="30500" y2="65714"/>
                        <a14:foregroundMark x1="30250" y1="63333" x2="30250" y2="63333"/>
                        <a14:foregroundMark x1="48000" y1="68810" x2="45250" y2="55952"/>
                        <a14:foregroundMark x1="45250" y1="55952" x2="44750" y2="55952"/>
                        <a14:foregroundMark x1="44000" y1="87143" x2="44000" y2="87143"/>
                        <a14:foregroundMark x1="48250" y1="85952" x2="48250" y2="85952"/>
                      </a14:backgroundRemoval>
                    </a14:imgEffect>
                  </a14:imgLayer>
                </a14:imgProps>
              </a:ext>
              <a:ext uri="{28A0092B-C50C-407E-A947-70E740481C1C}">
                <a14:useLocalDpi xmlns:a14="http://schemas.microsoft.com/office/drawing/2010/main" xmlns="" val="0"/>
              </a:ext>
            </a:extLst>
          </a:blip>
          <a:stretch>
            <a:fillRect/>
          </a:stretch>
        </p:blipFill>
        <p:spPr>
          <a:xfrm>
            <a:off x="8153572" y="2394856"/>
            <a:ext cx="3704599" cy="3889829"/>
          </a:xfrm>
          <a:prstGeom prst="rect">
            <a:avLst/>
          </a:prstGeom>
        </p:spPr>
      </p:pic>
    </p:spTree>
    <p:extLst>
      <p:ext uri="{BB962C8B-B14F-4D97-AF65-F5344CB8AC3E}">
        <p14:creationId xmlns:p14="http://schemas.microsoft.com/office/powerpoint/2010/main" xmlns="" val="402106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D428D-A771-448A-8D81-96F472F4F11B}"/>
              </a:ext>
            </a:extLst>
          </p:cNvPr>
          <p:cNvSpPr>
            <a:spLocks noGrp="1"/>
          </p:cNvSpPr>
          <p:nvPr>
            <p:ph type="title"/>
          </p:nvPr>
        </p:nvSpPr>
        <p:spPr>
          <a:xfrm>
            <a:off x="203200" y="274638"/>
            <a:ext cx="10987314" cy="1143000"/>
          </a:xfrm>
        </p:spPr>
        <p:txBody>
          <a:bodyPr/>
          <a:lstStyle/>
          <a:p>
            <a:pPr algn="ctr"/>
            <a:r>
              <a:rPr lang="en-US" sz="3200" u="sng" dirty="0">
                <a:solidFill>
                  <a:srgbClr val="333333"/>
                </a:solidFill>
                <a:latin typeface="Droid Sans"/>
              </a:rPr>
              <a:t>P</a:t>
            </a:r>
            <a:r>
              <a:rPr lang="en-US" sz="3200" b="0" i="0" u="sng" dirty="0">
                <a:solidFill>
                  <a:srgbClr val="333333"/>
                </a:solidFill>
                <a:effectLst/>
                <a:latin typeface="Droid Sans"/>
              </a:rPr>
              <a:t>roblems associated with obesity and consumption of junk food</a:t>
            </a:r>
            <a:endParaRPr lang="en-IN" sz="3200" u="sng" dirty="0"/>
          </a:p>
        </p:txBody>
      </p:sp>
      <p:sp>
        <p:nvSpPr>
          <p:cNvPr id="3" name="Content Placeholder 2">
            <a:extLst>
              <a:ext uri="{FF2B5EF4-FFF2-40B4-BE49-F238E27FC236}">
                <a16:creationId xmlns:a16="http://schemas.microsoft.com/office/drawing/2014/main" xmlns="" id="{971EF168-C4BD-4064-B1EF-044C382E8DA0}"/>
              </a:ext>
            </a:extLst>
          </p:cNvPr>
          <p:cNvSpPr>
            <a:spLocks noGrp="1"/>
          </p:cNvSpPr>
          <p:nvPr>
            <p:ph idx="1"/>
          </p:nvPr>
        </p:nvSpPr>
        <p:spPr>
          <a:xfrm>
            <a:off x="769257" y="2061028"/>
            <a:ext cx="10421257" cy="4876800"/>
          </a:xfrm>
        </p:spPr>
        <p:txBody>
          <a:bodyPr>
            <a:normAutofit/>
          </a:bodyPr>
          <a:lstStyle/>
          <a:p>
            <a:pPr algn="l">
              <a:buFont typeface="Wingdings" panose="05000000000000000000" pitchFamily="2" charset="2"/>
              <a:buChar char="q"/>
            </a:pPr>
            <a:r>
              <a:rPr lang="en-US" b="0" i="0" dirty="0">
                <a:effectLst/>
                <a:latin typeface="Droid Sans"/>
              </a:rPr>
              <a:t>Learning inability and disruption</a:t>
            </a:r>
          </a:p>
          <a:p>
            <a:pPr algn="l">
              <a:buFont typeface="Wingdings" panose="05000000000000000000" pitchFamily="2" charset="2"/>
              <a:buChar char="q"/>
            </a:pPr>
            <a:r>
              <a:rPr lang="en-US" b="0" i="0" dirty="0">
                <a:effectLst/>
                <a:latin typeface="Droid Sans"/>
              </a:rPr>
              <a:t>Dementia and short term memory problems</a:t>
            </a:r>
          </a:p>
          <a:p>
            <a:pPr algn="l">
              <a:buFont typeface="Wingdings" panose="05000000000000000000" pitchFamily="2" charset="2"/>
              <a:buChar char="q"/>
            </a:pPr>
            <a:r>
              <a:rPr lang="en-US" b="0" i="0" dirty="0">
                <a:effectLst/>
                <a:latin typeface="Droid Sans"/>
              </a:rPr>
              <a:t>Cognitive decline</a:t>
            </a:r>
          </a:p>
          <a:p>
            <a:pPr algn="l">
              <a:buFont typeface="Wingdings" panose="05000000000000000000" pitchFamily="2" charset="2"/>
              <a:buChar char="q"/>
            </a:pPr>
            <a:r>
              <a:rPr lang="en-US" b="0" i="0" dirty="0">
                <a:effectLst/>
                <a:latin typeface="Droid Sans"/>
              </a:rPr>
              <a:t>Behavioral problems</a:t>
            </a:r>
          </a:p>
          <a:p>
            <a:pPr algn="l">
              <a:buFont typeface="Wingdings" panose="05000000000000000000" pitchFamily="2" charset="2"/>
              <a:buChar char="q"/>
            </a:pPr>
            <a:r>
              <a:rPr lang="en-US" b="0" i="0" dirty="0">
                <a:effectLst/>
                <a:latin typeface="Droid Sans"/>
              </a:rPr>
              <a:t>Attention and decision making problems</a:t>
            </a:r>
          </a:p>
        </p:txBody>
      </p:sp>
      <p:pic>
        <p:nvPicPr>
          <p:cNvPr id="5" name="Picture 4">
            <a:extLst>
              <a:ext uri="{FF2B5EF4-FFF2-40B4-BE49-F238E27FC236}">
                <a16:creationId xmlns:a16="http://schemas.microsoft.com/office/drawing/2014/main" xmlns="" id="{A837526B-1949-401A-98FF-38A13C22A28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06343" y="2061028"/>
            <a:ext cx="3563257" cy="3563257"/>
          </a:xfrm>
          <a:prstGeom prst="rect">
            <a:avLst/>
          </a:prstGeom>
        </p:spPr>
      </p:pic>
    </p:spTree>
    <p:extLst>
      <p:ext uri="{BB962C8B-B14F-4D97-AF65-F5344CB8AC3E}">
        <p14:creationId xmlns:p14="http://schemas.microsoft.com/office/powerpoint/2010/main" xmlns="" val="220109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F1821-FC56-461C-BF27-BF6C61375A73}"/>
              </a:ext>
            </a:extLst>
          </p:cNvPr>
          <p:cNvSpPr>
            <a:spLocks noGrp="1"/>
          </p:cNvSpPr>
          <p:nvPr>
            <p:ph type="title"/>
          </p:nvPr>
        </p:nvSpPr>
        <p:spPr/>
        <p:txBody>
          <a:bodyPr/>
          <a:lstStyle/>
          <a:p>
            <a:r>
              <a:rPr lang="en-US" dirty="0"/>
              <a:t>OBESITY </a:t>
            </a:r>
            <a:endParaRPr lang="en-IN" dirty="0"/>
          </a:p>
        </p:txBody>
      </p:sp>
      <p:sp>
        <p:nvSpPr>
          <p:cNvPr id="3" name="Content Placeholder 2">
            <a:extLst>
              <a:ext uri="{FF2B5EF4-FFF2-40B4-BE49-F238E27FC236}">
                <a16:creationId xmlns:a16="http://schemas.microsoft.com/office/drawing/2014/main" xmlns="" id="{9202F106-3D96-4F9C-B289-A286EA3B42E8}"/>
              </a:ext>
            </a:extLst>
          </p:cNvPr>
          <p:cNvSpPr>
            <a:spLocks noGrp="1"/>
          </p:cNvSpPr>
          <p:nvPr>
            <p:ph idx="1"/>
          </p:nvPr>
        </p:nvSpPr>
        <p:spPr>
          <a:xfrm>
            <a:off x="290286" y="1625600"/>
            <a:ext cx="8665029" cy="4957762"/>
          </a:xfrm>
        </p:spPr>
        <p:txBody>
          <a:bodyPr>
            <a:normAutofit lnSpcReduction="10000"/>
          </a:bodyPr>
          <a:lstStyle/>
          <a:p>
            <a:pPr algn="just"/>
            <a:r>
              <a:rPr lang="en-US" b="0" i="0" dirty="0">
                <a:solidFill>
                  <a:srgbClr val="333333"/>
                </a:solidFill>
                <a:effectLst/>
                <a:latin typeface="+mj-lt"/>
              </a:rPr>
              <a:t>One study suggests that poor brain control and behavioral problems arise from obesity. </a:t>
            </a:r>
          </a:p>
          <a:p>
            <a:pPr algn="just"/>
            <a:r>
              <a:rPr lang="en-US" b="0" i="0" dirty="0">
                <a:solidFill>
                  <a:srgbClr val="333333"/>
                </a:solidFill>
                <a:effectLst/>
                <a:latin typeface="+mj-lt"/>
              </a:rPr>
              <a:t>As a result of this the adolescent might indulge in other unhealthy activities like excessive drinking, smoking, and drugs use. </a:t>
            </a:r>
          </a:p>
          <a:p>
            <a:pPr algn="just"/>
            <a:r>
              <a:rPr lang="en-US" b="0" i="0" dirty="0">
                <a:solidFill>
                  <a:srgbClr val="333333"/>
                </a:solidFill>
                <a:effectLst/>
                <a:latin typeface="+mj-lt"/>
              </a:rPr>
              <a:t>Also, it can lead to risk-taking behavior in adolescents. For example, driving dangerously, smoking just for fun and so on.</a:t>
            </a:r>
          </a:p>
          <a:p>
            <a:pPr algn="just"/>
            <a:r>
              <a:rPr lang="en-US" b="0" i="0" dirty="0">
                <a:solidFill>
                  <a:srgbClr val="333333"/>
                </a:solidFill>
                <a:effectLst/>
                <a:latin typeface="+mj-lt"/>
              </a:rPr>
              <a:t>There are many reasons why teenagers prefer to eat junk food. </a:t>
            </a:r>
          </a:p>
          <a:p>
            <a:pPr algn="just"/>
            <a:r>
              <a:rPr lang="en-US" b="0" i="0" dirty="0">
                <a:solidFill>
                  <a:srgbClr val="333333"/>
                </a:solidFill>
                <a:effectLst/>
                <a:latin typeface="+mj-lt"/>
              </a:rPr>
              <a:t>One such reason is that teenagers’ brain look for immediate enjoyment and fun that they receive from any activity. </a:t>
            </a:r>
          </a:p>
          <a:p>
            <a:pPr algn="just"/>
            <a:r>
              <a:rPr lang="en-US" b="0" i="0" dirty="0">
                <a:solidFill>
                  <a:srgbClr val="333333"/>
                </a:solidFill>
                <a:effectLst/>
                <a:latin typeface="+mj-lt"/>
              </a:rPr>
              <a:t>The consumption of junk food gives them immediate satisfaction. On the other hand adults’ brain think more about the later outcomes of their choices. </a:t>
            </a:r>
          </a:p>
          <a:p>
            <a:pPr algn="just"/>
            <a:r>
              <a:rPr lang="en-US" b="0" i="0" dirty="0">
                <a:solidFill>
                  <a:srgbClr val="333333"/>
                </a:solidFill>
                <a:effectLst/>
                <a:latin typeface="+mj-lt"/>
              </a:rPr>
              <a:t>This makes it really difficult for the adolescents to make right choices that have long term health benefits.</a:t>
            </a:r>
          </a:p>
          <a:p>
            <a:pPr algn="just"/>
            <a:r>
              <a:rPr lang="en-US" b="0" i="0" dirty="0">
                <a:solidFill>
                  <a:srgbClr val="333333"/>
                </a:solidFill>
                <a:effectLst/>
                <a:latin typeface="+mj-lt"/>
              </a:rPr>
              <a:t>A good company can help an adolescent engage in eating healthy food. While, poor company can lead to encouragement to eat unhealthy.</a:t>
            </a:r>
          </a:p>
          <a:p>
            <a:pPr algn="just"/>
            <a:endParaRPr lang="en-IN" dirty="0">
              <a:latin typeface="+mj-lt"/>
            </a:endParaRPr>
          </a:p>
        </p:txBody>
      </p:sp>
      <p:pic>
        <p:nvPicPr>
          <p:cNvPr id="5" name="Picture 4">
            <a:extLst>
              <a:ext uri="{FF2B5EF4-FFF2-40B4-BE49-F238E27FC236}">
                <a16:creationId xmlns:a16="http://schemas.microsoft.com/office/drawing/2014/main" xmlns="" id="{C625AC5E-2980-4EE1-B08C-BD181272E12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55315" y="2757715"/>
            <a:ext cx="2178323" cy="2091190"/>
          </a:xfrm>
          <a:prstGeom prst="rect">
            <a:avLst/>
          </a:prstGeom>
        </p:spPr>
      </p:pic>
    </p:spTree>
    <p:extLst>
      <p:ext uri="{BB962C8B-B14F-4D97-AF65-F5344CB8AC3E}">
        <p14:creationId xmlns:p14="http://schemas.microsoft.com/office/powerpoint/2010/main" xmlns="" val="233148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18F4E-08E6-4439-9403-EEE5B45C2903}"/>
              </a:ext>
            </a:extLst>
          </p:cNvPr>
          <p:cNvSpPr>
            <a:spLocks noGrp="1"/>
          </p:cNvSpPr>
          <p:nvPr>
            <p:ph type="title"/>
          </p:nvPr>
        </p:nvSpPr>
        <p:spPr/>
        <p:txBody>
          <a:bodyPr/>
          <a:lstStyle/>
          <a:p>
            <a:r>
              <a:rPr lang="en-IN" b="0" i="0" u="sng" dirty="0">
                <a:solidFill>
                  <a:srgbClr val="333333"/>
                </a:solidFill>
                <a:effectLst/>
                <a:latin typeface="Helvetica" panose="020B0604020202020204" pitchFamily="34" charset="0"/>
              </a:rPr>
              <a:t>SPECIFIC DIETARY CONSTITUENTS</a:t>
            </a:r>
            <a:endParaRPr lang="en-IN" u="sng" dirty="0"/>
          </a:p>
        </p:txBody>
      </p:sp>
      <p:sp>
        <p:nvSpPr>
          <p:cNvPr id="3" name="Content Placeholder 2">
            <a:extLst>
              <a:ext uri="{FF2B5EF4-FFF2-40B4-BE49-F238E27FC236}">
                <a16:creationId xmlns:a16="http://schemas.microsoft.com/office/drawing/2014/main" xmlns="" id="{FAAEFD34-B505-4E47-B83D-22B56A5F1064}"/>
              </a:ext>
            </a:extLst>
          </p:cNvPr>
          <p:cNvSpPr>
            <a:spLocks noGrp="1"/>
          </p:cNvSpPr>
          <p:nvPr>
            <p:ph idx="1"/>
          </p:nvPr>
        </p:nvSpPr>
        <p:spPr>
          <a:xfrm>
            <a:off x="3831770" y="1417638"/>
            <a:ext cx="7155544" cy="5165724"/>
          </a:xfrm>
        </p:spPr>
        <p:txBody>
          <a:bodyPr>
            <a:normAutofit fontScale="92500" lnSpcReduction="10000"/>
          </a:bodyPr>
          <a:lstStyle/>
          <a:p>
            <a:pPr algn="just"/>
            <a:r>
              <a:rPr lang="en-US" b="1" dirty="0">
                <a:solidFill>
                  <a:srgbClr val="333333"/>
                </a:solidFill>
                <a:latin typeface="Helvetica" panose="020B0604020202020204" pitchFamily="34" charset="0"/>
              </a:rPr>
              <a:t>S</a:t>
            </a:r>
            <a:r>
              <a:rPr lang="en-US" b="1" i="0" dirty="0">
                <a:solidFill>
                  <a:srgbClr val="333333"/>
                </a:solidFill>
                <a:effectLst/>
                <a:latin typeface="Helvetica" panose="020B0604020202020204" pitchFamily="34" charset="0"/>
              </a:rPr>
              <a:t>ugar</a:t>
            </a:r>
          </a:p>
          <a:p>
            <a:pPr algn="just"/>
            <a:r>
              <a:rPr lang="en-US" b="0" i="0" dirty="0">
                <a:solidFill>
                  <a:srgbClr val="333333"/>
                </a:solidFill>
                <a:effectLst/>
                <a:latin typeface="Droid Sans"/>
              </a:rPr>
              <a:t>Sugar and other sweet components of food trigger poor brain function. </a:t>
            </a:r>
          </a:p>
          <a:p>
            <a:pPr algn="just"/>
            <a:r>
              <a:rPr lang="en-US" b="0" i="0" dirty="0">
                <a:solidFill>
                  <a:srgbClr val="333333"/>
                </a:solidFill>
                <a:effectLst/>
                <a:latin typeface="Droid Sans"/>
              </a:rPr>
              <a:t>Scientists explain that excessive sugar intake can result in poor function of the hippocampus region of the brain. </a:t>
            </a:r>
          </a:p>
          <a:p>
            <a:pPr algn="just"/>
            <a:r>
              <a:rPr lang="en-US" b="0" i="0" dirty="0">
                <a:solidFill>
                  <a:srgbClr val="333333"/>
                </a:solidFill>
                <a:effectLst/>
                <a:latin typeface="Droid Sans"/>
              </a:rPr>
              <a:t>This region of brain is responsible for learning function and memory. </a:t>
            </a:r>
          </a:p>
          <a:p>
            <a:pPr algn="just"/>
            <a:r>
              <a:rPr lang="en-US" b="0" i="0" dirty="0">
                <a:solidFill>
                  <a:srgbClr val="333333"/>
                </a:solidFill>
                <a:effectLst/>
                <a:latin typeface="Droid Sans"/>
              </a:rPr>
              <a:t>So, taking too much sugar may result in poor performance of the teenagers in school/ colleges. </a:t>
            </a:r>
          </a:p>
          <a:p>
            <a:pPr algn="just"/>
            <a:r>
              <a:rPr lang="en-US" b="0" i="0" dirty="0">
                <a:solidFill>
                  <a:srgbClr val="333333"/>
                </a:solidFill>
                <a:effectLst/>
                <a:latin typeface="Droid Sans"/>
              </a:rPr>
              <a:t>It may also result in aggression, lethargy, memory issues, low self esteem and dangerous risky behaviors.</a:t>
            </a:r>
          </a:p>
          <a:p>
            <a:pPr algn="just"/>
            <a:r>
              <a:rPr lang="en-US" b="0" i="0" dirty="0">
                <a:solidFill>
                  <a:srgbClr val="333333"/>
                </a:solidFill>
                <a:effectLst/>
                <a:latin typeface="Droid Sans"/>
              </a:rPr>
              <a:t>One fact about the consumption of sugary food is that it fills the stomach leaving behind no place for healthy food. </a:t>
            </a:r>
          </a:p>
          <a:p>
            <a:pPr algn="just"/>
            <a:r>
              <a:rPr lang="en-US" b="0" i="0" dirty="0">
                <a:solidFill>
                  <a:srgbClr val="333333"/>
                </a:solidFill>
                <a:effectLst/>
                <a:latin typeface="Droid Sans"/>
              </a:rPr>
              <a:t>For example, food rich in protein may be low in sugar and fats. As a result the adolescent will miss on the good nutrients that can help boost good mental development.</a:t>
            </a:r>
          </a:p>
          <a:p>
            <a:pPr algn="just"/>
            <a:r>
              <a:rPr lang="en-US" b="0" i="0" dirty="0">
                <a:solidFill>
                  <a:srgbClr val="333333"/>
                </a:solidFill>
                <a:effectLst/>
                <a:latin typeface="Droid Sans"/>
              </a:rPr>
              <a:t>Another fact about the high sugar diet is that it can boost the release of dopamine in the brain. </a:t>
            </a:r>
            <a:endParaRPr lang="en-IN" dirty="0"/>
          </a:p>
        </p:txBody>
      </p:sp>
      <p:pic>
        <p:nvPicPr>
          <p:cNvPr id="5" name="Picture 4">
            <a:extLst>
              <a:ext uri="{FF2B5EF4-FFF2-40B4-BE49-F238E27FC236}">
                <a16:creationId xmlns:a16="http://schemas.microsoft.com/office/drawing/2014/main" xmlns="" id="{D6A7AAA3-7886-472B-9037-3E2C78F6912D}"/>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5947" b="91706" l="4755" r="93342">
                        <a14:foregroundMark x1="12636" y1="13772" x2="33832" y2="9703"/>
                        <a14:foregroundMark x1="33832" y1="9703" x2="33832" y2="9703"/>
                        <a14:foregroundMark x1="52989" y1="11581" x2="52989" y2="11581"/>
                        <a14:foregroundMark x1="55163" y1="21753" x2="50679" y2="12520"/>
                        <a14:foregroundMark x1="50679" y1="12520" x2="50679" y2="12207"/>
                        <a14:foregroundMark x1="34375" y1="29577" x2="21332" y2="36776"/>
                        <a14:foregroundMark x1="61005" y1="39750" x2="67255" y2="49452"/>
                        <a14:foregroundMark x1="77582" y1="20344" x2="78125" y2="10485"/>
                        <a14:foregroundMark x1="78125" y1="10485" x2="88315" y2="14554"/>
                        <a14:foregroundMark x1="88315" y1="14554" x2="88995" y2="22222"/>
                        <a14:foregroundMark x1="88451" y1="30829" x2="90353" y2="16275"/>
                        <a14:foregroundMark x1="90353" y1="16275" x2="81250" y2="6573"/>
                        <a14:foregroundMark x1="81250" y1="6573" x2="71196" y2="13772"/>
                        <a14:foregroundMark x1="71196" y1="13772" x2="73641" y2="27230"/>
                        <a14:foregroundMark x1="73641" y1="27230" x2="77582" y2="30829"/>
                        <a14:foregroundMark x1="91033" y1="27700" x2="92799" y2="14710"/>
                        <a14:foregroundMark x1="92799" y1="14710" x2="85326" y2="5947"/>
                        <a14:foregroundMark x1="38587" y1="15180" x2="38587" y2="15180"/>
                        <a14:foregroundMark x1="44837" y1="16432" x2="44837" y2="16432"/>
                        <a14:foregroundMark x1="44837" y1="16432" x2="46875" y2="9077"/>
                        <a14:foregroundMark x1="46875" y1="9077" x2="47554" y2="8607"/>
                        <a14:foregroundMark x1="48370" y1="8607" x2="52582" y2="10016"/>
                        <a14:foregroundMark x1="26630" y1="73239" x2="10870" y2="55712"/>
                        <a14:foregroundMark x1="20788" y1="71362" x2="13043" y2="67136"/>
                        <a14:foregroundMark x1="13043" y1="67136" x2="7065" y2="59781"/>
                        <a14:foregroundMark x1="7065" y1="59781" x2="9239" y2="53052"/>
                        <a14:foregroundMark x1="9239" y1="53052" x2="9375" y2="53365"/>
                        <a14:foregroundMark x1="5163" y1="58216" x2="5163" y2="58216"/>
                        <a14:foregroundMark x1="84511" y1="28169" x2="84511" y2="28169"/>
                        <a14:foregroundMark x1="20924" y1="82473" x2="28668" y2="87793"/>
                        <a14:foregroundMark x1="28668" y1="87793" x2="10870" y2="91393"/>
                        <a14:foregroundMark x1="45652" y1="84820" x2="57201" y2="91706"/>
                        <a14:foregroundMark x1="57337" y1="89671" x2="47418" y2="73396"/>
                        <a14:foregroundMark x1="93342" y1="51017" x2="93342" y2="51017"/>
                      </a14:backgroundRemoval>
                    </a14:imgEffect>
                  </a14:imgLayer>
                </a14:imgProps>
              </a:ext>
              <a:ext uri="{28A0092B-C50C-407E-A947-70E740481C1C}">
                <a14:useLocalDpi xmlns:a14="http://schemas.microsoft.com/office/drawing/2010/main" xmlns="" val="0"/>
              </a:ext>
            </a:extLst>
          </a:blip>
          <a:stretch>
            <a:fillRect/>
          </a:stretch>
        </p:blipFill>
        <p:spPr>
          <a:xfrm>
            <a:off x="-130925" y="2293257"/>
            <a:ext cx="4254617" cy="3693886"/>
          </a:xfrm>
          <a:prstGeom prst="rect">
            <a:avLst/>
          </a:prstGeom>
        </p:spPr>
      </p:pic>
    </p:spTree>
    <p:extLst>
      <p:ext uri="{BB962C8B-B14F-4D97-AF65-F5344CB8AC3E}">
        <p14:creationId xmlns:p14="http://schemas.microsoft.com/office/powerpoint/2010/main" xmlns="" val="90997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53BD2-1A0A-4B52-BAC5-CC026305EC47}"/>
              </a:ext>
            </a:extLst>
          </p:cNvPr>
          <p:cNvSpPr>
            <a:spLocks noGrp="1"/>
          </p:cNvSpPr>
          <p:nvPr>
            <p:ph type="title"/>
          </p:nvPr>
        </p:nvSpPr>
        <p:spPr/>
        <p:txBody>
          <a:bodyPr/>
          <a:lstStyle/>
          <a:p>
            <a:r>
              <a:rPr lang="en-US" b="0" i="0" dirty="0">
                <a:solidFill>
                  <a:srgbClr val="333333"/>
                </a:solidFill>
                <a:effectLst/>
                <a:latin typeface="Helvetica" panose="020B0604020202020204" pitchFamily="34" charset="0"/>
              </a:rPr>
              <a:t>Caffeine</a:t>
            </a:r>
            <a:endParaRPr lang="en-IN" dirty="0"/>
          </a:p>
        </p:txBody>
      </p:sp>
      <p:sp>
        <p:nvSpPr>
          <p:cNvPr id="3" name="Content Placeholder 2">
            <a:extLst>
              <a:ext uri="{FF2B5EF4-FFF2-40B4-BE49-F238E27FC236}">
                <a16:creationId xmlns:a16="http://schemas.microsoft.com/office/drawing/2014/main" xmlns="" id="{0DD90322-FC49-40F0-93BC-FADA92F0FA6A}"/>
              </a:ext>
            </a:extLst>
          </p:cNvPr>
          <p:cNvSpPr>
            <a:spLocks noGrp="1"/>
          </p:cNvSpPr>
          <p:nvPr>
            <p:ph idx="1"/>
          </p:nvPr>
        </p:nvSpPr>
        <p:spPr>
          <a:xfrm>
            <a:off x="388257" y="1600200"/>
            <a:ext cx="8476343" cy="4800600"/>
          </a:xfrm>
        </p:spPr>
        <p:txBody>
          <a:bodyPr>
            <a:normAutofit/>
          </a:bodyPr>
          <a:lstStyle/>
          <a:p>
            <a:pPr algn="just"/>
            <a:r>
              <a:rPr lang="en-US" b="0" i="0" dirty="0">
                <a:solidFill>
                  <a:srgbClr val="333333"/>
                </a:solidFill>
                <a:effectLst/>
                <a:latin typeface="Droid Sans"/>
              </a:rPr>
              <a:t>Caffeine is an important dietary constituent that teenager consume that may cause negative impact on brain. </a:t>
            </a:r>
          </a:p>
          <a:p>
            <a:pPr algn="just"/>
            <a:r>
              <a:rPr lang="en-US" b="0" i="0" dirty="0">
                <a:solidFill>
                  <a:srgbClr val="333333"/>
                </a:solidFill>
                <a:effectLst/>
                <a:latin typeface="Droid Sans"/>
              </a:rPr>
              <a:t>It is important to understand that the negative impact of opiates, and cocaine are so important to gauge that caffeine becomes a secondary source of addiction in adolescents. </a:t>
            </a:r>
          </a:p>
          <a:p>
            <a:pPr algn="just"/>
            <a:r>
              <a:rPr lang="en-US" b="0" i="0" dirty="0">
                <a:solidFill>
                  <a:srgbClr val="333333"/>
                </a:solidFill>
                <a:effectLst/>
                <a:latin typeface="Droid Sans"/>
              </a:rPr>
              <a:t>When talking about the benefits of caffeine we already know that it can do the following:</a:t>
            </a:r>
          </a:p>
          <a:p>
            <a:pPr algn="just">
              <a:buFont typeface="Arial" panose="020B0604020202020204" pitchFamily="34" charset="0"/>
              <a:buChar char="•"/>
            </a:pPr>
            <a:r>
              <a:rPr lang="en-US" b="0" i="0" dirty="0">
                <a:solidFill>
                  <a:srgbClr val="333333"/>
                </a:solidFill>
                <a:effectLst/>
                <a:latin typeface="Droid Sans"/>
              </a:rPr>
              <a:t>improve alertness, arousal </a:t>
            </a:r>
            <a:r>
              <a:rPr lang="en-US" b="0" i="0" dirty="0" err="1">
                <a:solidFill>
                  <a:srgbClr val="333333"/>
                </a:solidFill>
                <a:effectLst/>
                <a:latin typeface="Droid Sans"/>
              </a:rPr>
              <a:t>etc</a:t>
            </a:r>
            <a:endParaRPr lang="en-US" b="0" i="0" dirty="0">
              <a:solidFill>
                <a:srgbClr val="333333"/>
              </a:solidFill>
              <a:effectLst/>
              <a:latin typeface="Droid Sans"/>
            </a:endParaRPr>
          </a:p>
          <a:p>
            <a:pPr algn="just">
              <a:buFont typeface="Arial" panose="020B0604020202020204" pitchFamily="34" charset="0"/>
              <a:buChar char="•"/>
            </a:pPr>
            <a:r>
              <a:rPr lang="en-US" b="0" i="0" dirty="0">
                <a:solidFill>
                  <a:srgbClr val="333333"/>
                </a:solidFill>
                <a:effectLst/>
                <a:latin typeface="Droid Sans"/>
              </a:rPr>
              <a:t>Improve motor activities</a:t>
            </a:r>
          </a:p>
          <a:p>
            <a:pPr algn="just">
              <a:buFont typeface="Arial" panose="020B0604020202020204" pitchFamily="34" charset="0"/>
              <a:buChar char="•"/>
            </a:pPr>
            <a:r>
              <a:rPr lang="en-US" b="0" i="0" dirty="0">
                <a:solidFill>
                  <a:srgbClr val="333333"/>
                </a:solidFill>
                <a:effectLst/>
                <a:latin typeface="Droid Sans"/>
              </a:rPr>
              <a:t>Reduce feelings of fatigue</a:t>
            </a:r>
          </a:p>
          <a:p>
            <a:pPr algn="just"/>
            <a:r>
              <a:rPr lang="en-US" b="0" i="0" dirty="0">
                <a:solidFill>
                  <a:srgbClr val="333333"/>
                </a:solidFill>
                <a:effectLst/>
                <a:latin typeface="Droid Sans"/>
              </a:rPr>
              <a:t>What we miss here is that all of the above mentioned benefits are temporary and on the expense of caffeine addiction.</a:t>
            </a:r>
          </a:p>
          <a:p>
            <a:pPr algn="just"/>
            <a:endParaRPr lang="en-IN" dirty="0"/>
          </a:p>
        </p:txBody>
      </p:sp>
      <p:pic>
        <p:nvPicPr>
          <p:cNvPr id="5" name="Picture 4">
            <a:extLst>
              <a:ext uri="{FF2B5EF4-FFF2-40B4-BE49-F238E27FC236}">
                <a16:creationId xmlns:a16="http://schemas.microsoft.com/office/drawing/2014/main" xmlns="" id="{BBDC1B9C-10EC-45B9-BABB-918122F75E5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667" b="99444" l="10000" r="90000">
                        <a14:foregroundMark x1="41111" y1="7000" x2="41111" y2="7000"/>
                        <a14:foregroundMark x1="44889" y1="1667" x2="44889" y2="1667"/>
                        <a14:foregroundMark x1="71000" y1="94444" x2="71000" y2="94444"/>
                        <a14:foregroundMark x1="67778" y1="96111" x2="67778" y2="96111"/>
                        <a14:foregroundMark x1="61000" y1="96556" x2="61000" y2="96556"/>
                        <a14:foregroundMark x1="51111" y1="99444" x2="51111" y2="99444"/>
                        <a14:foregroundMark x1="71000" y1="51444" x2="71000" y2="51444"/>
                        <a14:foregroundMark x1="69000" y1="67333" x2="69000" y2="67333"/>
                        <a14:foregroundMark x1="70333" y1="63444" x2="70333" y2="63444"/>
                        <a14:foregroundMark x1="70778" y1="60333" x2="70778" y2="60333"/>
                        <a14:foregroundMark x1="71778" y1="56333" x2="71778" y2="56333"/>
                        <a14:foregroundMark x1="72000" y1="52667" x2="72000" y2="52667"/>
                        <a14:foregroundMark x1="69889" y1="50111" x2="69889" y2="50111"/>
                      </a14:backgroundRemoval>
                    </a14:imgEffect>
                  </a14:imgLayer>
                </a14:imgProps>
              </a:ext>
              <a:ext uri="{28A0092B-C50C-407E-A947-70E740481C1C}">
                <a14:useLocalDpi xmlns:a14="http://schemas.microsoft.com/office/drawing/2010/main" xmlns="" val="0"/>
              </a:ext>
            </a:extLst>
          </a:blip>
          <a:stretch>
            <a:fillRect/>
          </a:stretch>
        </p:blipFill>
        <p:spPr>
          <a:xfrm>
            <a:off x="8661400" y="2530928"/>
            <a:ext cx="2939143" cy="2939143"/>
          </a:xfrm>
          <a:prstGeom prst="rect">
            <a:avLst/>
          </a:prstGeom>
        </p:spPr>
      </p:pic>
    </p:spTree>
    <p:extLst>
      <p:ext uri="{BB962C8B-B14F-4D97-AF65-F5344CB8AC3E}">
        <p14:creationId xmlns:p14="http://schemas.microsoft.com/office/powerpoint/2010/main" xmlns="" val="106857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8AACE-B7DB-4C51-A9D3-E7C01860AF56}"/>
              </a:ext>
            </a:extLst>
          </p:cNvPr>
          <p:cNvSpPr>
            <a:spLocks noGrp="1"/>
          </p:cNvSpPr>
          <p:nvPr>
            <p:ph type="title"/>
          </p:nvPr>
        </p:nvSpPr>
        <p:spPr>
          <a:xfrm>
            <a:off x="609600" y="226333"/>
            <a:ext cx="10160000" cy="1143000"/>
          </a:xfrm>
        </p:spPr>
        <p:txBody>
          <a:bodyPr/>
          <a:lstStyle/>
          <a:p>
            <a:r>
              <a:rPr lang="en-US" dirty="0">
                <a:solidFill>
                  <a:schemeClr val="tx1"/>
                </a:solidFill>
              </a:rPr>
              <a:t>Caffeine</a:t>
            </a:r>
            <a:endParaRPr lang="en-IN" dirty="0">
              <a:solidFill>
                <a:schemeClr val="tx1"/>
              </a:solidFill>
            </a:endParaRPr>
          </a:p>
        </p:txBody>
      </p:sp>
      <p:sp>
        <p:nvSpPr>
          <p:cNvPr id="3" name="Content Placeholder 2">
            <a:extLst>
              <a:ext uri="{FF2B5EF4-FFF2-40B4-BE49-F238E27FC236}">
                <a16:creationId xmlns:a16="http://schemas.microsoft.com/office/drawing/2014/main" xmlns="" id="{61AB4EEE-533E-41F0-B260-D5F4E860B623}"/>
              </a:ext>
            </a:extLst>
          </p:cNvPr>
          <p:cNvSpPr>
            <a:spLocks noGrp="1"/>
          </p:cNvSpPr>
          <p:nvPr>
            <p:ph idx="1"/>
          </p:nvPr>
        </p:nvSpPr>
        <p:spPr>
          <a:xfrm>
            <a:off x="254000" y="1536019"/>
            <a:ext cx="10871200" cy="4800600"/>
          </a:xfrm>
        </p:spPr>
        <p:txBody>
          <a:bodyPr>
            <a:normAutofit/>
          </a:bodyPr>
          <a:lstStyle/>
          <a:p>
            <a:pPr algn="just"/>
            <a:r>
              <a:rPr lang="en-US" b="0" i="0" dirty="0">
                <a:solidFill>
                  <a:srgbClr val="333333"/>
                </a:solidFill>
                <a:effectLst/>
                <a:latin typeface="Droid Sans"/>
              </a:rPr>
              <a:t>Secondly, when caffeine reduces night time sleep we need more caffeine in day to improve our alertness. </a:t>
            </a:r>
          </a:p>
          <a:p>
            <a:pPr algn="just"/>
            <a:r>
              <a:rPr lang="en-US" b="0" i="0" dirty="0">
                <a:solidFill>
                  <a:srgbClr val="333333"/>
                </a:solidFill>
                <a:effectLst/>
                <a:latin typeface="Droid Sans"/>
              </a:rPr>
              <a:t>Some other studies suggest increase in anxiety, hypertension, agitation, and irritability due to excessive use of caffeine.</a:t>
            </a:r>
          </a:p>
          <a:p>
            <a:pPr algn="just"/>
            <a:r>
              <a:rPr lang="en-US" b="0" i="0" dirty="0">
                <a:solidFill>
                  <a:srgbClr val="333333"/>
                </a:solidFill>
                <a:effectLst/>
                <a:latin typeface="Droid Sans"/>
              </a:rPr>
              <a:t>Mental health is at risk because many caffeinated drinks are also high in sugar. So, the adolescent is getting addicted to both caffeine and sugar. </a:t>
            </a:r>
          </a:p>
          <a:p>
            <a:pPr algn="just"/>
            <a:r>
              <a:rPr lang="en-US" b="0" i="0" dirty="0">
                <a:solidFill>
                  <a:srgbClr val="333333"/>
                </a:solidFill>
                <a:effectLst/>
                <a:latin typeface="Droid Sans"/>
              </a:rPr>
              <a:t>Some adolescents who are already going through behavioral problems will start taking more caffeine. </a:t>
            </a:r>
          </a:p>
          <a:p>
            <a:pPr algn="just"/>
            <a:r>
              <a:rPr lang="en-US" b="0" i="0" dirty="0">
                <a:solidFill>
                  <a:srgbClr val="333333"/>
                </a:solidFill>
                <a:effectLst/>
                <a:latin typeface="Droid Sans"/>
              </a:rPr>
              <a:t>These behavioral problems include anger, aggression and substance abuse. It is complex and difficult to understand that whether behavioral problems lead to excessive caffeine intake or vice versa.</a:t>
            </a:r>
          </a:p>
          <a:p>
            <a:pPr algn="just"/>
            <a:endParaRPr lang="en-IN" dirty="0"/>
          </a:p>
        </p:txBody>
      </p:sp>
    </p:spTree>
    <p:extLst>
      <p:ext uri="{BB962C8B-B14F-4D97-AF65-F5344CB8AC3E}">
        <p14:creationId xmlns:p14="http://schemas.microsoft.com/office/powerpoint/2010/main" xmlns="" val="35863296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TotalTime>
  <Words>986</Words>
  <Application>Microsoft Office PowerPoint</Application>
  <PresentationFormat>Custom</PresentationFormat>
  <Paragraphs>81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Nutrition and DELIQUENT behaviour</vt:lpstr>
      <vt:lpstr>INTRODUCTION</vt:lpstr>
      <vt:lpstr>INTRODUCTION</vt:lpstr>
      <vt:lpstr>Malnutrition</vt:lpstr>
      <vt:lpstr>Problems associated with obesity and consumption of junk food</vt:lpstr>
      <vt:lpstr>OBESITY </vt:lpstr>
      <vt:lpstr>SPECIFIC DIETARY CONSTITUENTS</vt:lpstr>
      <vt:lpstr>Caffeine</vt:lpstr>
      <vt:lpstr>Caffeine</vt:lpstr>
      <vt:lpstr>Alcohol consumption</vt:lpstr>
      <vt:lpstr>Slide 11</vt:lpstr>
      <vt:lpstr>CONCLUSION</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DELIQUENT behaviour</dc:title>
  <dc:creator>Meghana Patel</dc:creator>
  <cp:lastModifiedBy>user</cp:lastModifiedBy>
  <cp:revision>2</cp:revision>
  <dcterms:created xsi:type="dcterms:W3CDTF">2022-04-18T05:47:49Z</dcterms:created>
  <dcterms:modified xsi:type="dcterms:W3CDTF">2022-05-01T03:47:40Z</dcterms:modified>
</cp:coreProperties>
</file>