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9" r:id="rId10"/>
    <p:sldId id="262" r:id="rId11"/>
    <p:sldId id="263" r:id="rId12"/>
    <p:sldId id="264" r:id="rId13"/>
    <p:sldId id="265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51ACB4-281F-430D-9B0F-EC3B7A3AE1D4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1803DF-89B3-4FA9-8261-38DF0FA0E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Pooja</a:t>
            </a:r>
            <a:r>
              <a:rPr lang="en-US" dirty="0" smtClean="0"/>
              <a:t> Shah</a:t>
            </a:r>
          </a:p>
          <a:p>
            <a:r>
              <a:rPr lang="en-IN" sz="2400" dirty="0" smtClean="0"/>
              <a:t>Associate Professor</a:t>
            </a:r>
            <a:br>
              <a:rPr lang="en-IN" sz="2400" dirty="0" smtClean="0"/>
            </a:br>
            <a:r>
              <a:rPr lang="en-IN" sz="2400" dirty="0" smtClean="0"/>
              <a:t>Dept. of Emergency Medicine</a:t>
            </a:r>
            <a:br>
              <a:rPr lang="en-IN" sz="2400" dirty="0" smtClean="0"/>
            </a:br>
            <a:r>
              <a:rPr lang="en-IN" sz="2400" dirty="0" smtClean="0"/>
              <a:t>SBKSMIRC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Compression only life support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perform?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Place the heel of one hand on the lower half of the sternum. (</a:t>
            </a:r>
            <a:r>
              <a:rPr lang="en-US" dirty="0" err="1" smtClean="0"/>
              <a:t>sterno</a:t>
            </a:r>
            <a:r>
              <a:rPr lang="en-US" dirty="0" smtClean="0"/>
              <a:t> </a:t>
            </a:r>
            <a:r>
              <a:rPr lang="en-US" dirty="0" err="1" smtClean="0"/>
              <a:t>xiphoid</a:t>
            </a:r>
            <a:r>
              <a:rPr lang="en-US" dirty="0" smtClean="0"/>
              <a:t> junction)</a:t>
            </a:r>
          </a:p>
          <a:p>
            <a:r>
              <a:rPr lang="en-US" dirty="0" smtClean="0"/>
              <a:t>Place the other hand on the top.</a:t>
            </a:r>
          </a:p>
          <a:p>
            <a:r>
              <a:rPr lang="en-US" dirty="0" smtClean="0"/>
              <a:t>Interlock your fingers</a:t>
            </a:r>
          </a:p>
          <a:p>
            <a:r>
              <a:rPr lang="en-US" dirty="0" smtClean="0"/>
              <a:t>Keep your arms straight and lock your elbows so that compressions can be provided using full weight while conserving energy.</a:t>
            </a:r>
          </a:p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90978" y="446532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compressions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rate should be at least 100/min</a:t>
            </a:r>
          </a:p>
          <a:p>
            <a:r>
              <a:rPr lang="en-US" dirty="0" smtClean="0"/>
              <a:t>Depth – 5-6cm (1/3</a:t>
            </a:r>
            <a:r>
              <a:rPr lang="en-US" baseline="30000" dirty="0" smtClean="0"/>
              <a:t>rd</a:t>
            </a:r>
            <a:r>
              <a:rPr lang="en-US" dirty="0" smtClean="0"/>
              <a:t> AP diameter of the chest)</a:t>
            </a:r>
          </a:p>
          <a:p>
            <a:r>
              <a:rPr lang="en-US" dirty="0" smtClean="0"/>
              <a:t>Allow chest recoil</a:t>
            </a:r>
          </a:p>
          <a:p>
            <a:r>
              <a:rPr lang="en-US" dirty="0" smtClean="0"/>
              <a:t>Whenever possible, change the operator after 5 cycles to avoid exertion.</a:t>
            </a:r>
          </a:p>
          <a:p>
            <a:endParaRPr lang="en-US" dirty="0" smtClean="0"/>
          </a:p>
          <a:p>
            <a:r>
              <a:rPr lang="en-US" dirty="0" smtClean="0"/>
              <a:t>Lean forward while providing chest compressions until shoulders are directly over midline at patient’s chest.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 chest compressions for 5 consecutive cycles.</a:t>
            </a:r>
          </a:p>
          <a:p>
            <a:r>
              <a:rPr lang="en-US" dirty="0" smtClean="0"/>
              <a:t>If there is more than one rescuer, they should exchange hands every 5 cycles.</a:t>
            </a:r>
          </a:p>
          <a:p>
            <a:r>
              <a:rPr lang="en-US" dirty="0" smtClean="0"/>
              <a:t>The aim of COLS is to provide continuous uninterrupted chest compressions to improve the survival and neurological outcome.</a:t>
            </a:r>
          </a:p>
          <a:p>
            <a:r>
              <a:rPr lang="en-US" dirty="0" smtClean="0"/>
              <a:t>It should be continued till a trained rescuer arrives, till the victim is revived, till the rescuer is exhausted and cannot do any more compressions or if the scene becomes unsafe.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If the victim is revived or there is return of spontaneous circulation, he/she should be placed in either left or right lateral position.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Rib and sternum fracture</a:t>
            </a:r>
          </a:p>
          <a:p>
            <a:r>
              <a:rPr lang="en-US" dirty="0" err="1" smtClean="0"/>
              <a:t>Pneumothorax</a:t>
            </a:r>
            <a:endParaRPr lang="en-US" dirty="0" smtClean="0"/>
          </a:p>
          <a:p>
            <a:r>
              <a:rPr lang="en-US" dirty="0" smtClean="0"/>
              <a:t>Bleeding (</a:t>
            </a:r>
            <a:r>
              <a:rPr lang="en-US" dirty="0" err="1" smtClean="0"/>
              <a:t>hemopericardium</a:t>
            </a:r>
            <a:r>
              <a:rPr lang="en-US" dirty="0" smtClean="0"/>
              <a:t>, </a:t>
            </a:r>
            <a:r>
              <a:rPr lang="en-US" dirty="0" err="1" smtClean="0"/>
              <a:t>hemothorax</a:t>
            </a:r>
            <a:r>
              <a:rPr lang="en-US" dirty="0" smtClean="0"/>
              <a:t> and anterior </a:t>
            </a:r>
            <a:r>
              <a:rPr lang="en-US" dirty="0" err="1" smtClean="0"/>
              <a:t>mediastinal</a:t>
            </a:r>
            <a:r>
              <a:rPr lang="en-US" dirty="0" smtClean="0"/>
              <a:t> bleeding)</a:t>
            </a:r>
          </a:p>
          <a:p>
            <a:r>
              <a:rPr lang="en-US" dirty="0" smtClean="0"/>
              <a:t>Contusion of heart and lung</a:t>
            </a:r>
          </a:p>
          <a:p>
            <a:r>
              <a:rPr lang="en-US" dirty="0" smtClean="0"/>
              <a:t>Laceration of liver or spleen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  EVERY CITIZEN IS A LIFE      SAVER!</a:t>
            </a:r>
            <a:endParaRPr lang="en-U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how to save </a:t>
            </a:r>
            <a:r>
              <a:rPr lang="en-US" smtClean="0"/>
              <a:t>a life today!</a:t>
            </a:r>
            <a:endParaRPr lang="en-US" dirty="0"/>
          </a:p>
        </p:txBody>
      </p:sp>
      <p:pic>
        <p:nvPicPr>
          <p:cNvPr id="4" name="Content Placeholder 3" descr="251-2519949_thankyou-thank-you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752600"/>
            <a:ext cx="7772400" cy="421794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cardiopulmonary resuscitation (CPR) guidelines of compression-only life support (COLS) for management of the victim with cardiopulmonary arrest in adults provide a stepwise algorithmic approach for optimal outcome of the victim outside the hospital by untrained laypersons.</a:t>
            </a:r>
          </a:p>
          <a:p>
            <a:endParaRPr lang="en-US" dirty="0" smtClean="0"/>
          </a:p>
          <a:p>
            <a:r>
              <a:rPr lang="en-US" dirty="0" smtClean="0"/>
              <a:t>Compression-only CPR is giving continuous chest compressions of approximately 100 compressions per minute, without giving rescue breaths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LS-header-ima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981200"/>
            <a:ext cx="8166400" cy="2438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Doctors and paramedics cannot always reach the victim in time and hence, guidelines have been developed that recommend practical, uniform and acceptable resuscitation algorithms across India. </a:t>
            </a:r>
          </a:p>
          <a:p>
            <a:endParaRPr lang="en-US" dirty="0" smtClean="0"/>
          </a:p>
          <a:p>
            <a:r>
              <a:rPr lang="en-US" dirty="0" smtClean="0"/>
              <a:t>The AIM is to keep the steps simple so that even an uneducated person can understand and perform it easily.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you see any person suddenly collapsed or comatose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patient should be shifted to a safe place.</a:t>
            </a:r>
          </a:p>
          <a:p>
            <a:endParaRPr lang="en-US" dirty="0" smtClean="0"/>
          </a:p>
          <a:p>
            <a:r>
              <a:rPr lang="en-US" dirty="0" smtClean="0"/>
              <a:t>After the patient has been shifted to a safe place, tap the shoulders and look for response.</a:t>
            </a:r>
          </a:p>
          <a:p>
            <a:endParaRPr lang="en-US" dirty="0" smtClean="0"/>
          </a:p>
          <a:p>
            <a:r>
              <a:rPr lang="en-US" dirty="0" smtClean="0"/>
              <a:t>If the patient is responsive, observe and shift to the nearest medical facility. </a:t>
            </a:r>
          </a:p>
          <a:p>
            <a:endParaRPr lang="en-US" dirty="0" smtClean="0"/>
          </a:p>
          <a:p>
            <a:r>
              <a:rPr lang="en-US" dirty="0" smtClean="0"/>
              <a:t>If the patient is not responsive, call for emergency help.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ls-00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360515"/>
            <a:ext cx="7542000" cy="565928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ls-00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600" cy="56388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compressions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patient is not responsive and emergency help is yet to arrive, start chest compressions immediately. </a:t>
            </a:r>
          </a:p>
          <a:p>
            <a:endParaRPr lang="en-US" dirty="0" smtClean="0"/>
          </a:p>
          <a:p>
            <a:r>
              <a:rPr lang="en-US" dirty="0" smtClean="0"/>
              <a:t>5 cycles of 30 chest compressions are given.</a:t>
            </a:r>
          </a:p>
          <a:p>
            <a:endParaRPr lang="en-US" dirty="0" smtClean="0"/>
          </a:p>
          <a:p>
            <a:r>
              <a:rPr lang="en-US" dirty="0" smtClean="0"/>
              <a:t>Effectively knowing how to give chest compressions can save a life in any surrounding!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ls-01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381000"/>
            <a:ext cx="7848600" cy="5638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</TotalTime>
  <Words>449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Compression only life support</vt:lpstr>
      <vt:lpstr>Introduction</vt:lpstr>
      <vt:lpstr>Slide 3</vt:lpstr>
      <vt:lpstr>AIM</vt:lpstr>
      <vt:lpstr>When you see any person suddenly collapsed or comatose</vt:lpstr>
      <vt:lpstr>Slide 6</vt:lpstr>
      <vt:lpstr>Slide 7</vt:lpstr>
      <vt:lpstr>Chest compressions</vt:lpstr>
      <vt:lpstr>Slide 9</vt:lpstr>
      <vt:lpstr>How to perform?</vt:lpstr>
      <vt:lpstr>Chest compressions</vt:lpstr>
      <vt:lpstr>     Duration</vt:lpstr>
      <vt:lpstr>Slide 13</vt:lpstr>
      <vt:lpstr>Complications</vt:lpstr>
      <vt:lpstr>Slide 15</vt:lpstr>
      <vt:lpstr>Learn how to save a life today!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Compression only life support</dc:title>
  <dc:creator>LAPTOP</dc:creator>
  <cp:lastModifiedBy>admin</cp:lastModifiedBy>
  <cp:revision>19</cp:revision>
  <dcterms:created xsi:type="dcterms:W3CDTF">2022-04-19T16:16:40Z</dcterms:created>
  <dcterms:modified xsi:type="dcterms:W3CDTF">2022-04-25T11:18:32Z</dcterms:modified>
</cp:coreProperties>
</file>