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0"/>
    <p:restoredTop sz="92197"/>
  </p:normalViewPr>
  <p:slideViewPr>
    <p:cSldViewPr snapToGrid="0" snapToObjects="1">
      <p:cViewPr varScale="1">
        <p:scale>
          <a:sx n="67" d="100"/>
          <a:sy n="67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65F141-3C48-704E-AA3F-1C7BB5442D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Resuscitation in a trauma patient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7514FC-410A-2B45-A9B2-4F74B7584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314825"/>
            <a:ext cx="9070848" cy="1830811"/>
          </a:xfrm>
        </p:spPr>
        <p:txBody>
          <a:bodyPr/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Pooja</a:t>
            </a:r>
            <a:r>
              <a:rPr lang="en-US" sz="2400" dirty="0" smtClean="0"/>
              <a:t> Shah</a:t>
            </a:r>
          </a:p>
          <a:p>
            <a:r>
              <a:rPr lang="en-IN" dirty="0" smtClean="0"/>
              <a:t>Associate Professor</a:t>
            </a:r>
            <a:br>
              <a:rPr lang="en-IN" dirty="0" smtClean="0"/>
            </a:br>
            <a:r>
              <a:rPr lang="en-IN" dirty="0" smtClean="0"/>
              <a:t>Dept. of Emergency Medicine</a:t>
            </a:r>
            <a:br>
              <a:rPr lang="en-IN" dirty="0" smtClean="0"/>
            </a:br>
            <a:r>
              <a:rPr lang="en-IN" dirty="0" smtClean="0"/>
              <a:t>SBKSMIRC</a:t>
            </a:r>
            <a:endParaRPr lang="en-US" dirty="0" smtClean="0"/>
          </a:p>
          <a:p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8BF2C6-59B7-1340-BADB-334594CB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ABCDE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7D37C6-B56F-B444-82EA-D1A9A06C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83974"/>
          </a:xfrm>
        </p:spPr>
        <p:txBody>
          <a:bodyPr/>
          <a:lstStyle/>
          <a:p>
            <a:r>
              <a:rPr lang="en-GB"/>
              <a:t>A   airway with C-Spine control</a:t>
            </a:r>
          </a:p>
          <a:p>
            <a:pPr marL="0" indent="0">
              <a:buNone/>
            </a:pPr>
            <a:r>
              <a:rPr lang="en-GB"/>
              <a:t>                -  look, listen and feel for breath sound. Suction if necessary</a:t>
            </a:r>
          </a:p>
          <a:p>
            <a:pPr marL="0" indent="0">
              <a:buNone/>
            </a:pPr>
            <a:r>
              <a:rPr lang="en-GB"/>
              <a:t>                   Chin tilt, jaw thrust, oral airway</a:t>
            </a:r>
          </a:p>
          <a:p>
            <a:pPr marL="0" indent="0">
              <a:buNone/>
            </a:pPr>
            <a:r>
              <a:rPr lang="en-GB"/>
              <a:t>                    Problem? Consider intubation</a:t>
            </a:r>
          </a:p>
          <a:p>
            <a:r>
              <a:rPr lang="en-GB"/>
              <a:t>B    breathing</a:t>
            </a:r>
          </a:p>
          <a:p>
            <a:pPr marL="0" indent="0">
              <a:buNone/>
            </a:pPr>
            <a:r>
              <a:rPr lang="en-GB"/>
              <a:t>                -  listen to chest, look for JVD, trachea midline?</a:t>
            </a:r>
          </a:p>
          <a:p>
            <a:pPr marL="0" indent="0">
              <a:buNone/>
            </a:pPr>
            <a:r>
              <a:rPr lang="en-GB"/>
              <a:t>                   problem? Consider need for chest tube/pericardiocentesis</a:t>
            </a:r>
          </a:p>
          <a:p>
            <a:r>
              <a:rPr lang="en-GB"/>
              <a:t>C    circulation</a:t>
            </a:r>
          </a:p>
          <a:p>
            <a:pPr marL="0" indent="0">
              <a:buNone/>
            </a:pPr>
            <a:r>
              <a:rPr lang="en-GB"/>
              <a:t>                -  BP, skin colour, capillary refill</a:t>
            </a:r>
          </a:p>
          <a:p>
            <a:pPr marL="0" indent="0">
              <a:buNone/>
            </a:pPr>
            <a:r>
              <a:rPr lang="en-GB"/>
              <a:t>                   Look for obvious bleeding, apply pressure</a:t>
            </a:r>
          </a:p>
          <a:p>
            <a:pPr marL="0" indent="0">
              <a:buNone/>
            </a:pPr>
            <a:r>
              <a:rPr lang="en-GB"/>
              <a:t>                   start 2 iv’s (ringer),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225780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283F1C-FB56-BC4B-A6C5-FFC01346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ABCDE  </a:t>
            </a:r>
            <a:r>
              <a:rPr lang="en-GB"/>
              <a:t> continued...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691F94-ADF3-0947-8E4B-DF07A55C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    disability</a:t>
            </a:r>
          </a:p>
          <a:p>
            <a:pPr marL="0" indent="0">
              <a:buNone/>
            </a:pPr>
            <a:r>
              <a:rPr lang="en-GB"/>
              <a:t>                 - APVU (alert, verbal response, pain response, unconscious)</a:t>
            </a:r>
          </a:p>
          <a:p>
            <a:pPr marL="0" indent="0">
              <a:buNone/>
            </a:pPr>
            <a:r>
              <a:rPr lang="en-GB"/>
              <a:t>                   Glasgow coma scale</a:t>
            </a:r>
          </a:p>
          <a:p>
            <a:r>
              <a:rPr lang="en-GB"/>
              <a:t>E     expose and environment</a:t>
            </a:r>
          </a:p>
          <a:p>
            <a:pPr marL="0" indent="0">
              <a:buNone/>
            </a:pPr>
            <a:r>
              <a:rPr lang="en-GB"/>
              <a:t>                 - remove all clothing, cover with warm blanket</a:t>
            </a:r>
          </a:p>
          <a:p>
            <a:pPr marL="0" indent="0">
              <a:buNone/>
            </a:pPr>
            <a:r>
              <a:rPr lang="en-GB"/>
              <a:t>                   Log roll to protect spine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976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B1BC92-792E-0342-AE85-A7D3A675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Trauma resuscitation </a:t>
            </a:r>
            <a:br>
              <a:rPr lang="en-GB"/>
            </a:br>
            <a:r>
              <a:rPr lang="en-GB"/>
              <a:t>   (Head to toe)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0E4B1B-F34B-5B46-A821-62C01544B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Light in ears, eyes, mouth</a:t>
            </a:r>
          </a:p>
          <a:p>
            <a:r>
              <a:rPr lang="en-GB"/>
              <a:t>Palpate scalp, facial bones,+/- c-spine and collar bones</a:t>
            </a:r>
          </a:p>
          <a:p>
            <a:r>
              <a:rPr lang="en-GB"/>
              <a:t>If ok, insert nasogastric tube</a:t>
            </a:r>
          </a:p>
          <a:p>
            <a:r>
              <a:rPr lang="en-GB"/>
              <a:t>Palpate abdomen</a:t>
            </a:r>
          </a:p>
          <a:p>
            <a:r>
              <a:rPr lang="en-GB"/>
              <a:t>Palpate pelvic bone</a:t>
            </a:r>
          </a:p>
          <a:p>
            <a:r>
              <a:rPr lang="en-GB"/>
              <a:t>Insert Foley</a:t>
            </a:r>
          </a:p>
          <a:p>
            <a:r>
              <a:rPr lang="en-GB"/>
              <a:t>Palpate arms for pain, have patient move feet, bend knees, assess foot plantar/dorsal flexion, assess sensation and reflexes, plantar response.</a:t>
            </a:r>
          </a:p>
          <a:p>
            <a:pPr marL="0" indent="0">
              <a:buNone/>
            </a:pPr>
            <a:endParaRPr lang="en-GB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249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801F5-E074-5A44-9F5E-0AD8BB4B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Trauma resuscitation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C69495-17BC-8B4A-ABC0-887C1CAA0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 eFAST 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Substernal for pce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Abdomen for free fluid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Check lung for pneumothorax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Pelvis for free fluid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Pleura for pneumothorax</a:t>
            </a:r>
          </a:p>
          <a:p>
            <a:pPr marL="0" indent="0">
              <a:buNone/>
            </a:pPr>
            <a:r>
              <a:rPr lang="en-GB"/>
              <a:t>Positioning the patient:-  trauma or shock patients should ideally be resuscitated with head up 30-45 degrees to prevent aspiration.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7603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8E1644-0D2C-4141-A66B-1C23D7D79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GB" sz="4800"/>
              <a:t>              </a:t>
            </a:r>
            <a:r>
              <a:rPr lang="en-GB" sz="8000"/>
              <a:t> Thank you</a:t>
            </a:r>
            <a:endParaRPr lang="en-US" sz="8000"/>
          </a:p>
        </p:txBody>
      </p:sp>
    </p:spTree>
    <p:extLst>
      <p:ext uri="{BB962C8B-B14F-4D97-AF65-F5344CB8AC3E}">
        <p14:creationId xmlns:p14="http://schemas.microsoft.com/office/powerpoint/2010/main" xmlns="" val="197301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664FA-0548-9D41-83F0-70F29C7B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D278F5-ABA9-9945-B9B1-AEC37496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Definition of trauma</a:t>
            </a:r>
          </a:p>
          <a:p>
            <a:r>
              <a:rPr lang="en-GB"/>
              <a:t>The 3 groups of mortality</a:t>
            </a:r>
          </a:p>
          <a:p>
            <a:r>
              <a:rPr lang="en-GB"/>
              <a:t>The ‘deadly triad’</a:t>
            </a:r>
          </a:p>
          <a:p>
            <a:r>
              <a:rPr lang="en-GB"/>
              <a:t>The ‘golden hour’</a:t>
            </a:r>
          </a:p>
          <a:p>
            <a:r>
              <a:rPr lang="en-GB"/>
              <a:t>The concept of permissive hypotension </a:t>
            </a:r>
          </a:p>
          <a:p>
            <a:r>
              <a:rPr lang="en-GB"/>
              <a:t>Goals of resuscitation </a:t>
            </a:r>
          </a:p>
          <a:p>
            <a:r>
              <a:rPr lang="en-GB"/>
              <a:t>Steps in trauma resuscitation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297797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AFDF3-9823-8546-AB8E-22244D4B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 of trauma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296B80-BB4F-A64D-B91D-D39FE62B9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Major injury affecting more than one body system </a:t>
            </a:r>
            <a:endParaRPr lang="en-GB" b="1"/>
          </a:p>
          <a:p>
            <a:r>
              <a:rPr lang="en-GB" b="1" u="sng"/>
              <a:t>Mortality in trauma :-  </a:t>
            </a:r>
            <a:r>
              <a:rPr lang="en-GB"/>
              <a:t>Trauma is the leading cause of death under age 40 most commonly being males.</a:t>
            </a:r>
          </a:p>
          <a:p>
            <a:r>
              <a:rPr lang="en-GB"/>
              <a:t>There is also a injury severity score of &gt;15</a:t>
            </a:r>
          </a:p>
        </p:txBody>
      </p:sp>
    </p:spTree>
    <p:extLst>
      <p:ext uri="{BB962C8B-B14F-4D97-AF65-F5344CB8AC3E}">
        <p14:creationId xmlns:p14="http://schemas.microsoft.com/office/powerpoint/2010/main" xmlns="" val="386448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90FC82-1FD1-974C-A0F8-02DD0A91D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Golden Hour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2CA866-42F1-474E-A1BD-0C3B2182C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This was a concept within Trauma resuscitation that emphasized that to reduce mortality it was critical to manage trauma within that first hour.</a:t>
            </a:r>
          </a:p>
          <a:p>
            <a:r>
              <a:rPr lang="en-GB"/>
              <a:t>Realistically, in a rural setting, often it takes well over an hour for patients to be extricated and transported to the nearest hospital.</a:t>
            </a:r>
          </a:p>
        </p:txBody>
      </p:sp>
    </p:spTree>
    <p:extLst>
      <p:ext uri="{BB962C8B-B14F-4D97-AF65-F5344CB8AC3E}">
        <p14:creationId xmlns:p14="http://schemas.microsoft.com/office/powerpoint/2010/main" xmlns="" val="73961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4DB91-164C-AD45-A003-1882C9D8F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Mortality in trauma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85F345-7016-7C42-94D6-1E09F384E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Death from major trauma occurs in 3 groups :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Immediate – at the scene. Often due to fatal injuries to the head ,heart and great vessels.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Early – occurs in minutes to hours. Often due to haemorrhage, respiratory and cardiovascular collapse.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Late – occurs days to weeks later, often due to sepsis and multi organ failure.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3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98ED19-2954-D94C-829D-7D8BDC39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Initial Goal</a:t>
            </a:r>
            <a:br>
              <a:rPr lang="en-GB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06AFBD-DD56-5A44-95D7-5D54DCEE7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/>
              <a:t>Maintain circulating volume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Control/stop hemorrhage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Correct or prevent the ‘lethal triad’of</a:t>
            </a:r>
          </a:p>
          <a:p>
            <a:pPr marL="0" indent="0">
              <a:buNone/>
            </a:pPr>
            <a:r>
              <a:rPr lang="en-GB"/>
              <a:t>           - coagulopathy</a:t>
            </a:r>
          </a:p>
          <a:p>
            <a:pPr marL="0" indent="0">
              <a:buNone/>
            </a:pPr>
            <a:r>
              <a:rPr lang="en-GB"/>
              <a:t>           - acidosis</a:t>
            </a:r>
          </a:p>
          <a:p>
            <a:pPr marL="0" indent="0">
              <a:buNone/>
            </a:pPr>
            <a:r>
              <a:rPr lang="en-GB"/>
              <a:t>           - hypothermia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010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1AC89-799B-8E46-985C-B691AF5C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Initial goal</a:t>
            </a:r>
            <a:br>
              <a:rPr lang="en-GB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25C319-06FE-2845-9980-D8DE7096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b="1"/>
              <a:t>Maintain circulating volume</a:t>
            </a:r>
            <a:endParaRPr lang="en-GB"/>
          </a:p>
          <a:p>
            <a:r>
              <a:rPr lang="en-GB"/>
              <a:t>PERMISSIVE HYPOTENSION</a:t>
            </a:r>
          </a:p>
          <a:p>
            <a:pPr marL="0" indent="0">
              <a:buNone/>
            </a:pPr>
            <a:r>
              <a:rPr lang="en-GB"/>
              <a:t>    - If no head trauma</a:t>
            </a:r>
          </a:p>
          <a:p>
            <a:pPr marL="0" indent="0">
              <a:buNone/>
            </a:pPr>
            <a:r>
              <a:rPr lang="en-GB"/>
              <a:t>       MAP&lt;65 give blood or fluids</a:t>
            </a:r>
          </a:p>
          <a:p>
            <a:pPr marL="0" indent="0">
              <a:buNone/>
            </a:pPr>
            <a:r>
              <a:rPr lang="en-GB"/>
              <a:t>       MAP&gt;65 if peripheral perfusion seems inadequate, can try some iv narcotic and that can often drop the bp, then give blood products.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099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15FBC0-FFCB-C749-BBAF-4CA8FCB1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Initial goal</a:t>
            </a:r>
            <a:br>
              <a:rPr lang="en-GB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6E94F9-CDC1-EA41-8D47-190CB97D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2. Control/stop haemorrhage</a:t>
            </a:r>
          </a:p>
          <a:p>
            <a:pPr marL="0" indent="0">
              <a:buNone/>
            </a:pPr>
            <a:r>
              <a:rPr lang="en-GB"/>
              <a:t>       - often the bleeding is occult or internal making management difficult.</a:t>
            </a:r>
          </a:p>
          <a:p>
            <a:pPr marL="0" indent="0">
              <a:buNone/>
            </a:pPr>
            <a:r>
              <a:rPr lang="en-GB"/>
              <a:t>       - use Tranexamic acid 1gm bolus then 1 gm over 8 hours.</a:t>
            </a:r>
          </a:p>
        </p:txBody>
      </p:sp>
    </p:spTree>
    <p:extLst>
      <p:ext uri="{BB962C8B-B14F-4D97-AF65-F5344CB8AC3E}">
        <p14:creationId xmlns:p14="http://schemas.microsoft.com/office/powerpoint/2010/main" xmlns="" val="74892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2852D-9B4F-5546-9BAE-8D308558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First steps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4E2471-4086-E74D-BD88-E1C3F1286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3 most important steps are: 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Designate clear rules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Ensure effective communication 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Start transfer services early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Designate team members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Call in lab, cray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Consider ‘code blue’ ie get as much help as you can.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Get as much equipment ready as possible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475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Macintosh PowerPoint</Application>
  <PresentationFormat>Custom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Savon</vt:lpstr>
      <vt:lpstr>Resuscitation in a trauma patient</vt:lpstr>
      <vt:lpstr>Overview </vt:lpstr>
      <vt:lpstr>Definition of trauma</vt:lpstr>
      <vt:lpstr>The Golden Hour</vt:lpstr>
      <vt:lpstr>Mortality in trauma</vt:lpstr>
      <vt:lpstr>Initial Goal </vt:lpstr>
      <vt:lpstr>Initial goal </vt:lpstr>
      <vt:lpstr>Initial goal </vt:lpstr>
      <vt:lpstr>First steps</vt:lpstr>
      <vt:lpstr>ABCDE</vt:lpstr>
      <vt:lpstr>ABCDE   continued...</vt:lpstr>
      <vt:lpstr>Trauma resuscitation     (Head to toe)</vt:lpstr>
      <vt:lpstr>Trauma resuscitation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Resuscitation in a trauma patient</dc:title>
  <dc:creator>Unknown User</dc:creator>
  <cp:lastModifiedBy>admin</cp:lastModifiedBy>
  <cp:revision>2</cp:revision>
  <dcterms:created xsi:type="dcterms:W3CDTF">2022-04-19T11:57:30Z</dcterms:created>
  <dcterms:modified xsi:type="dcterms:W3CDTF">2022-04-25T11:24:24Z</dcterms:modified>
</cp:coreProperties>
</file>