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3793575" y="479384"/>
            <a:ext cx="1556847" cy="6959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073236" y="144103"/>
            <a:ext cx="6997527" cy="13665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5428" y="1585959"/>
            <a:ext cx="3871597" cy="17367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073236" y="144103"/>
            <a:ext cx="6997527" cy="13665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73236" y="144103"/>
            <a:ext cx="6997527" cy="13665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139" y="-1"/>
            <a:ext cx="9143860" cy="685635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CEC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CEC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CEC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CEC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CEC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CEC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CEC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CEC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CCEC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EAEAEA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bnormal Electrocardiogram"/>
          <p:cNvSpPr txBox="1">
            <a:spLocks noGrp="1"/>
          </p:cNvSpPr>
          <p:nvPr>
            <p:ph type="title"/>
          </p:nvPr>
        </p:nvSpPr>
        <p:spPr>
          <a:xfrm>
            <a:off x="785786" y="1142984"/>
            <a:ext cx="7897974" cy="17768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IN" sz="4900" dirty="0" err="1" smtClean="0"/>
              <a:t>Arrythmias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sz="2700" dirty="0" smtClean="0"/>
              <a:t>Dr. </a:t>
            </a:r>
            <a:r>
              <a:rPr lang="en-IN" sz="2700" dirty="0" err="1" smtClean="0"/>
              <a:t>Anuja</a:t>
            </a:r>
            <a:r>
              <a:rPr lang="en-IN" sz="2700" dirty="0" smtClean="0"/>
              <a:t> </a:t>
            </a:r>
            <a:r>
              <a:rPr lang="en-IN" sz="2700" dirty="0" err="1" smtClean="0"/>
              <a:t>Agrawal</a:t>
            </a:r>
            <a:r>
              <a:rPr lang="en-IN" sz="2700" dirty="0" smtClean="0"/>
              <a:t/>
            </a:r>
            <a:br>
              <a:rPr lang="en-IN" sz="2700" dirty="0" smtClean="0"/>
            </a:br>
            <a:r>
              <a:rPr lang="en-IN" sz="2700" dirty="0" smtClean="0"/>
              <a:t>Associate Professor</a:t>
            </a:r>
            <a:br>
              <a:rPr lang="en-IN" sz="2700" dirty="0" smtClean="0"/>
            </a:br>
            <a:r>
              <a:rPr lang="en-IN" sz="2700" dirty="0" smtClean="0"/>
              <a:t>Dept. of Emergency Medicine</a:t>
            </a:r>
            <a:br>
              <a:rPr lang="en-IN" sz="2700" dirty="0" smtClean="0"/>
            </a:br>
            <a:r>
              <a:rPr lang="en-IN" sz="2700" dirty="0" smtClean="0"/>
              <a:t>SBKSMIRC</a:t>
            </a:r>
            <a:endParaRPr sz="270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bject 13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128" name="object 2"/>
          <p:cNvSpPr txBox="1">
            <a:spLocks noGrp="1"/>
          </p:cNvSpPr>
          <p:nvPr>
            <p:ph type="title"/>
          </p:nvPr>
        </p:nvSpPr>
        <p:spPr>
          <a:xfrm>
            <a:off x="3079581" y="479384"/>
            <a:ext cx="2979422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The P wave</a:t>
            </a:r>
          </a:p>
        </p:txBody>
      </p:sp>
      <p:sp>
        <p:nvSpPr>
          <p:cNvPr id="129" name="object 3"/>
          <p:cNvSpPr txBox="1"/>
          <p:nvPr/>
        </p:nvSpPr>
        <p:spPr>
          <a:xfrm>
            <a:off x="535204" y="1574925"/>
            <a:ext cx="3674747" cy="197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Length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3534">
              <a:lnSpc>
                <a:spcPts val="2500"/>
              </a:lnSpc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P </a:t>
            </a:r>
            <a:r>
              <a:rPr spc="-5"/>
              <a:t>wave with </a:t>
            </a:r>
            <a:r>
              <a:t>a</a:t>
            </a:r>
            <a:r>
              <a:rPr spc="-75"/>
              <a:t> </a:t>
            </a:r>
            <a:r>
              <a:rPr spc="-5"/>
              <a:t>length</a:t>
            </a:r>
          </a:p>
          <a:p>
            <a:pPr marR="5080" indent="355600">
              <a:lnSpc>
                <a:spcPct val="79900"/>
              </a:lnSpc>
              <a:spcBef>
                <a:spcPts val="200"/>
              </a:spcBef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&gt;0.08 seconds (2 small  squares) </a:t>
            </a:r>
            <a:r>
              <a:rPr spc="-5"/>
              <a:t>and </a:t>
            </a:r>
            <a:r>
              <a:t>a </a:t>
            </a:r>
            <a:r>
              <a:rPr spc="-5"/>
              <a:t>bifid  </a:t>
            </a:r>
            <a:r>
              <a:t>shape is called </a:t>
            </a:r>
            <a:r>
              <a:rPr i="1"/>
              <a:t>P</a:t>
            </a:r>
            <a:r>
              <a:rPr i="1" spc="-80"/>
              <a:t> </a:t>
            </a:r>
            <a:r>
              <a:rPr i="1" spc="-5"/>
              <a:t>mitrale</a:t>
            </a:r>
          </a:p>
        </p:txBody>
      </p:sp>
      <p:sp>
        <p:nvSpPr>
          <p:cNvPr id="130" name="object 4"/>
          <p:cNvSpPr txBox="1"/>
          <p:nvPr/>
        </p:nvSpPr>
        <p:spPr>
          <a:xfrm>
            <a:off x="535204" y="3984132"/>
            <a:ext cx="3724910" cy="91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3534">
              <a:lnSpc>
                <a:spcPct val="79900"/>
              </a:lnSpc>
              <a:spcBef>
                <a:spcPts val="6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</a:t>
            </a:r>
            <a:r>
              <a:rPr spc="-5"/>
              <a:t>is caused by left atrial  </a:t>
            </a:r>
            <a:r>
              <a:t>hypertrophy and</a:t>
            </a:r>
            <a:r>
              <a:rPr spc="-110"/>
              <a:t> </a:t>
            </a:r>
            <a:r>
              <a:t>delayed </a:t>
            </a:r>
            <a:r>
              <a:rPr>
                <a:solidFill>
                  <a:srgbClr val="00FF00"/>
                </a:solidFill>
              </a:rPr>
              <a:t> </a:t>
            </a:r>
            <a:r>
              <a:rPr spc="-5">
                <a:solidFill>
                  <a:srgbClr val="00FF00"/>
                </a:solidFill>
              </a:rPr>
              <a:t>left atrial</a:t>
            </a:r>
            <a:r>
              <a:rPr spc="-20">
                <a:solidFill>
                  <a:srgbClr val="00FF0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depolarisation</a:t>
            </a:r>
          </a:p>
        </p:txBody>
      </p:sp>
      <p:sp>
        <p:nvSpPr>
          <p:cNvPr id="131" name="object 5"/>
          <p:cNvSpPr txBox="1"/>
          <p:nvPr/>
        </p:nvSpPr>
        <p:spPr>
          <a:xfrm>
            <a:off x="535204" y="5225557"/>
            <a:ext cx="2999107" cy="931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lnSpc>
                <a:spcPts val="2800"/>
              </a:lnSpc>
              <a:spcBef>
                <a:spcPts val="1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Causes</a:t>
            </a:r>
            <a:r>
              <a:rPr spc="-20"/>
              <a:t> </a:t>
            </a:r>
            <a:r>
              <a:t>include:</a:t>
            </a:r>
          </a:p>
          <a:p>
            <a:pPr marL="755650" lvl="1" indent="-286384">
              <a:buSzPct val="100000"/>
              <a:buChar char="▪"/>
              <a:tabLst>
                <a:tab pos="749300" algn="l"/>
                <a:tab pos="7493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Mitral valve</a:t>
            </a:r>
            <a:r>
              <a:rPr spc="-75"/>
              <a:t> </a:t>
            </a:r>
            <a:r>
              <a:t>disease</a:t>
            </a:r>
          </a:p>
          <a:p>
            <a:pPr marL="755650" lvl="1" indent="-286384">
              <a:buSzPct val="100000"/>
              <a:buChar char="▪"/>
              <a:tabLst>
                <a:tab pos="749300" algn="l"/>
                <a:tab pos="7493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LVH</a:t>
            </a:r>
          </a:p>
        </p:txBody>
      </p:sp>
      <p:grpSp>
        <p:nvGrpSpPr>
          <p:cNvPr id="135" name="object 6"/>
          <p:cNvGrpSpPr/>
          <p:nvPr/>
        </p:nvGrpSpPr>
        <p:grpSpPr>
          <a:xfrm>
            <a:off x="4643766" y="2779648"/>
            <a:ext cx="3601975" cy="2177796"/>
            <a:chOff x="0" y="0"/>
            <a:chExt cx="3601973" cy="2177794"/>
          </a:xfrm>
        </p:grpSpPr>
        <p:sp>
          <p:nvSpPr>
            <p:cNvPr id="132" name="object 7"/>
            <p:cNvSpPr/>
            <p:nvPr/>
          </p:nvSpPr>
          <p:spPr>
            <a:xfrm>
              <a:off x="0" y="0"/>
              <a:ext cx="3601974" cy="2177795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object 8"/>
            <p:cNvSpPr/>
            <p:nvPr/>
          </p:nvSpPr>
          <p:spPr>
            <a:xfrm>
              <a:off x="2016252" y="807671"/>
              <a:ext cx="432817" cy="200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661" y="16310"/>
                  </a:lnTo>
                  <a:lnTo>
                    <a:pt x="1436" y="11613"/>
                  </a:lnTo>
                  <a:lnTo>
                    <a:pt x="2396" y="8010"/>
                  </a:lnTo>
                  <a:lnTo>
                    <a:pt x="3613" y="5999"/>
                  </a:lnTo>
                  <a:lnTo>
                    <a:pt x="5255" y="6824"/>
                  </a:lnTo>
                  <a:lnTo>
                    <a:pt x="7225" y="9828"/>
                  </a:lnTo>
                  <a:lnTo>
                    <a:pt x="9196" y="12846"/>
                  </a:lnTo>
                  <a:lnTo>
                    <a:pt x="10838" y="13717"/>
                  </a:lnTo>
                  <a:lnTo>
                    <a:pt x="11910" y="10602"/>
                  </a:lnTo>
                  <a:lnTo>
                    <a:pt x="12625" y="5055"/>
                  </a:lnTo>
                  <a:lnTo>
                    <a:pt x="13341" y="0"/>
                  </a:lnTo>
                  <a:lnTo>
                    <a:pt x="15602" y="236"/>
                  </a:lnTo>
                  <a:lnTo>
                    <a:pt x="16954" y="3965"/>
                  </a:lnTo>
                  <a:lnTo>
                    <a:pt x="18429" y="9081"/>
                  </a:lnTo>
                  <a:lnTo>
                    <a:pt x="19991" y="15116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object 9"/>
            <p:cNvSpPr/>
            <p:nvPr/>
          </p:nvSpPr>
          <p:spPr>
            <a:xfrm>
              <a:off x="1008126" y="719327"/>
              <a:ext cx="288799" cy="28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24" y="16994"/>
                  </a:lnTo>
                  <a:lnTo>
                    <a:pt x="3063" y="12582"/>
                  </a:lnTo>
                  <a:lnTo>
                    <a:pt x="4610" y="8552"/>
                  </a:lnTo>
                  <a:lnTo>
                    <a:pt x="6161" y="5092"/>
                  </a:lnTo>
                  <a:lnTo>
                    <a:pt x="7709" y="2388"/>
                  </a:lnTo>
                  <a:lnTo>
                    <a:pt x="10771" y="0"/>
                  </a:lnTo>
                  <a:lnTo>
                    <a:pt x="12307" y="628"/>
                  </a:lnTo>
                  <a:lnTo>
                    <a:pt x="15374" y="5092"/>
                  </a:lnTo>
                  <a:lnTo>
                    <a:pt x="16913" y="8552"/>
                  </a:lnTo>
                  <a:lnTo>
                    <a:pt x="18461" y="12582"/>
                  </a:lnTo>
                  <a:lnTo>
                    <a:pt x="20022" y="16994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6" name="object 10"/>
          <p:cNvSpPr txBox="1"/>
          <p:nvPr/>
        </p:nvSpPr>
        <p:spPr>
          <a:xfrm>
            <a:off x="5083683" y="4039996"/>
            <a:ext cx="1041401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 b="1"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normal</a:t>
            </a:r>
          </a:p>
        </p:txBody>
      </p:sp>
      <p:sp>
        <p:nvSpPr>
          <p:cNvPr id="137" name="object 11"/>
          <p:cNvSpPr txBox="1"/>
          <p:nvPr/>
        </p:nvSpPr>
        <p:spPr>
          <a:xfrm>
            <a:off x="6451320" y="4039996"/>
            <a:ext cx="1313181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 spc="-65"/>
              <a:t> </a:t>
            </a:r>
            <a:r>
              <a:rPr spc="-5"/>
              <a:t>mitrale</a:t>
            </a:r>
          </a:p>
        </p:txBody>
      </p:sp>
      <p:sp>
        <p:nvSpPr>
          <p:cNvPr id="138" name="object 12"/>
          <p:cNvSpPr/>
          <p:nvPr/>
        </p:nvSpPr>
        <p:spPr>
          <a:xfrm>
            <a:off x="6645732" y="3845114"/>
            <a:ext cx="461379" cy="17259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141" name="object 2"/>
          <p:cNvSpPr txBox="1">
            <a:spLocks noGrp="1"/>
          </p:cNvSpPr>
          <p:nvPr>
            <p:ph type="title"/>
          </p:nvPr>
        </p:nvSpPr>
        <p:spPr>
          <a:xfrm>
            <a:off x="2629240" y="479384"/>
            <a:ext cx="3879216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The PR interval</a:t>
            </a:r>
          </a:p>
        </p:txBody>
      </p:sp>
      <p:sp>
        <p:nvSpPr>
          <p:cNvPr id="142" name="object 3"/>
          <p:cNvSpPr txBox="1"/>
          <p:nvPr/>
        </p:nvSpPr>
        <p:spPr>
          <a:xfrm>
            <a:off x="535428" y="1641203"/>
            <a:ext cx="8066407" cy="3876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5080" indent="-342900">
              <a:lnSpc>
                <a:spcPct val="90000"/>
              </a:lnSpc>
              <a:spcBef>
                <a:spcPts val="400"/>
              </a:spcBef>
              <a:buClr>
                <a:srgbClr val="CCECFF"/>
              </a:buClr>
              <a:buSzPct val="114285"/>
              <a:buChar char="▪"/>
              <a:tabLst>
                <a:tab pos="342900" algn="l"/>
                <a:tab pos="355600" algn="l"/>
              </a:tabLst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 PR </a:t>
            </a:r>
            <a:r>
              <a:rPr spc="-5"/>
              <a:t>interval is </a:t>
            </a:r>
            <a:r>
              <a:t>short (less than 3 small  squares) it may signify that there is an</a:t>
            </a:r>
            <a:r>
              <a:rPr spc="-104"/>
              <a:t> </a:t>
            </a:r>
            <a:r>
              <a:t>accessory  electrical pathway between the atria and the  ventricles, hence the ventricles depolarise early  giving a short PR</a:t>
            </a:r>
            <a:r>
              <a:rPr spc="-10"/>
              <a:t> </a:t>
            </a:r>
            <a:r>
              <a:t>interval.</a:t>
            </a:r>
          </a:p>
          <a:p>
            <a:pPr>
              <a:buClr>
                <a:srgbClr val="CCECFF"/>
              </a:buClr>
              <a:buSzPct val="100000"/>
              <a:buChar char="▪"/>
              <a:defRPr sz="3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4965" marR="242570" indent="-342900">
              <a:lnSpc>
                <a:spcPct val="90000"/>
              </a:lnSpc>
              <a:buClr>
                <a:srgbClr val="CCECFF"/>
              </a:buClr>
              <a:buSzPct val="114285"/>
              <a:buChar char="▪"/>
              <a:tabLst>
                <a:tab pos="342900" algn="l"/>
                <a:tab pos="355600" algn="l"/>
                <a:tab pos="4559300" algn="l"/>
              </a:tabLst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One example of this </a:t>
            </a:r>
            <a:r>
              <a:rPr spc="-5"/>
              <a:t>is </a:t>
            </a:r>
            <a:r>
              <a:t>Wolff-Parkinson-White  syndrome where the accessory pathway is  called the </a:t>
            </a:r>
            <a:r>
              <a:rPr spc="-5"/>
              <a:t>bundle</a:t>
            </a:r>
            <a:r>
              <a:rPr spc="20"/>
              <a:t> </a:t>
            </a:r>
            <a:r>
              <a:rPr spc="-5"/>
              <a:t>of</a:t>
            </a:r>
            <a:r>
              <a:rPr spc="5"/>
              <a:t> </a:t>
            </a:r>
            <a:r>
              <a:t>Kent.	See </a:t>
            </a:r>
            <a:r>
              <a:rPr spc="-5"/>
              <a:t>next </a:t>
            </a:r>
            <a:r>
              <a:t>slide for</a:t>
            </a:r>
            <a:r>
              <a:rPr spc="-75"/>
              <a:t> </a:t>
            </a:r>
            <a:r>
              <a:rPr spc="-5"/>
              <a:t>an  </a:t>
            </a:r>
            <a:r>
              <a:t>animation to explain</a:t>
            </a:r>
            <a:r>
              <a:rPr spc="-10"/>
              <a:t> </a:t>
            </a:r>
            <a:r>
              <a:t>this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bject 2"/>
          <p:cNvSpPr txBox="1"/>
          <p:nvPr/>
        </p:nvSpPr>
        <p:spPr>
          <a:xfrm>
            <a:off x="7388504" y="6286813"/>
            <a:ext cx="1254126" cy="170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200"/>
              </a:lnSpc>
              <a:defRPr sz="2000" b="1" spc="-4">
                <a:solidFill>
                  <a:srgbClr val="B2B2E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medics.c</a:t>
            </a:r>
            <a:r>
              <a:rPr spc="-9675"/>
              <a:t>c</a:t>
            </a:r>
            <a:r>
              <a:t>medics.c</a:t>
            </a:r>
            <a:r>
              <a:rPr spc="-9570"/>
              <a:t>c</a:t>
            </a:r>
            <a:r>
              <a:rPr sz="3000" spc="-7" baseline="-2776">
                <a:solidFill>
                  <a:srgbClr val="65659A"/>
                </a:solidFill>
              </a:rPr>
              <a:t>medics.c</a:t>
            </a:r>
            <a:r>
              <a:rPr sz="3000" spc="-14512" baseline="-2776">
                <a:solidFill>
                  <a:srgbClr val="65659A"/>
                </a:solidFill>
              </a:rPr>
              <a:t>c</a:t>
            </a:r>
            <a:r>
              <a:rPr sz="3000" spc="-7" baseline="-2776">
                <a:solidFill>
                  <a:srgbClr val="65659A"/>
                </a:solidFill>
              </a:rPr>
              <a:t>medics.c</a:t>
            </a:r>
            <a:r>
              <a:rPr sz="3000" spc="-14355" baseline="-2776">
                <a:solidFill>
                  <a:srgbClr val="65659A"/>
                </a:solidFill>
              </a:rPr>
              <a:t>c</a:t>
            </a:r>
            <a:r>
              <a:rPr sz="3000" spc="-7" baseline="-5555">
                <a:solidFill>
                  <a:srgbClr val="3D3D5B"/>
                </a:solidFill>
              </a:rPr>
              <a:t>medics.c</a:t>
            </a:r>
            <a:r>
              <a:rPr sz="3000" spc="-14512" baseline="-5555">
                <a:solidFill>
                  <a:srgbClr val="3D3D5B"/>
                </a:solidFill>
              </a:rPr>
              <a:t>c</a:t>
            </a:r>
            <a:r>
              <a:rPr sz="3000" spc="-7" baseline="-5555">
                <a:solidFill>
                  <a:srgbClr val="3D3D5B"/>
                </a:solidFill>
              </a:rPr>
              <a:t>medics.cc</a:t>
            </a:r>
          </a:p>
        </p:txBody>
      </p:sp>
      <p:grpSp>
        <p:nvGrpSpPr>
          <p:cNvPr id="200" name="object 3"/>
          <p:cNvGrpSpPr/>
          <p:nvPr/>
        </p:nvGrpSpPr>
        <p:grpSpPr>
          <a:xfrm>
            <a:off x="3635640" y="-1"/>
            <a:ext cx="5508359" cy="5587620"/>
            <a:chOff x="0" y="0"/>
            <a:chExt cx="5508357" cy="5587619"/>
          </a:xfrm>
        </p:grpSpPr>
        <p:sp>
          <p:nvSpPr>
            <p:cNvPr id="145" name="object 4"/>
            <p:cNvSpPr/>
            <p:nvPr/>
          </p:nvSpPr>
          <p:spPr>
            <a:xfrm>
              <a:off x="0" y="0"/>
              <a:ext cx="5508358" cy="450710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50" name="object 5"/>
            <p:cNvGrpSpPr/>
            <p:nvPr/>
          </p:nvGrpSpPr>
          <p:grpSpPr>
            <a:xfrm>
              <a:off x="1645919" y="1214499"/>
              <a:ext cx="211838" cy="259842"/>
              <a:chOff x="0" y="0"/>
              <a:chExt cx="211837" cy="259841"/>
            </a:xfrm>
          </p:grpSpPr>
          <p:sp>
            <p:nvSpPr>
              <p:cNvPr id="146" name="Shape"/>
              <p:cNvSpPr/>
              <p:nvPr/>
            </p:nvSpPr>
            <p:spPr>
              <a:xfrm>
                <a:off x="0" y="72388"/>
                <a:ext cx="82911" cy="1874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026"/>
                    </a:moveTo>
                    <a:lnTo>
                      <a:pt x="9926" y="0"/>
                    </a:lnTo>
                    <a:lnTo>
                      <a:pt x="0" y="21600"/>
                    </a:lnTo>
                    <a:lnTo>
                      <a:pt x="17073" y="18007"/>
                    </a:lnTo>
                    <a:lnTo>
                      <a:pt x="17073" y="6585"/>
                    </a:lnTo>
                    <a:lnTo>
                      <a:pt x="21600" y="402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Shape"/>
              <p:cNvSpPr/>
              <p:nvPr/>
            </p:nvSpPr>
            <p:spPr>
              <a:xfrm>
                <a:off x="65532" y="107325"/>
                <a:ext cx="62337" cy="57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221"/>
                    </a:moveTo>
                    <a:lnTo>
                      <a:pt x="6022" y="0"/>
                    </a:lnTo>
                    <a:lnTo>
                      <a:pt x="0" y="8379"/>
                    </a:lnTo>
                    <a:lnTo>
                      <a:pt x="15578" y="21600"/>
                    </a:lnTo>
                    <a:lnTo>
                      <a:pt x="21600" y="13221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Shape"/>
              <p:cNvSpPr/>
              <p:nvPr/>
            </p:nvSpPr>
            <p:spPr>
              <a:xfrm>
                <a:off x="65532" y="129539"/>
                <a:ext cx="107443" cy="99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461"/>
                    </a:moveTo>
                    <a:lnTo>
                      <a:pt x="12532" y="2798"/>
                    </a:lnTo>
                    <a:lnTo>
                      <a:pt x="9038" y="7638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10461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Shape"/>
              <p:cNvSpPr/>
              <p:nvPr/>
            </p:nvSpPr>
            <p:spPr>
              <a:xfrm>
                <a:off x="82910" y="0"/>
                <a:ext cx="128928" cy="142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18"/>
                    </a:moveTo>
                    <a:lnTo>
                      <a:pt x="14068" y="0"/>
                    </a:lnTo>
                    <a:lnTo>
                      <a:pt x="0" y="16282"/>
                    </a:lnTo>
                    <a:lnTo>
                      <a:pt x="7532" y="21600"/>
                    </a:lnTo>
                    <a:lnTo>
                      <a:pt x="21600" y="5318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5" name="object 6"/>
            <p:cNvGrpSpPr/>
            <p:nvPr/>
          </p:nvGrpSpPr>
          <p:grpSpPr>
            <a:xfrm>
              <a:off x="2129777" y="1033144"/>
              <a:ext cx="213361" cy="259078"/>
              <a:chOff x="0" y="0"/>
              <a:chExt cx="213360" cy="259077"/>
            </a:xfrm>
          </p:grpSpPr>
          <p:sp>
            <p:nvSpPr>
              <p:cNvPr id="151" name="Shape"/>
              <p:cNvSpPr/>
              <p:nvPr/>
            </p:nvSpPr>
            <p:spPr>
              <a:xfrm>
                <a:off x="-1" y="-1"/>
                <a:ext cx="129668" cy="142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18"/>
                    </a:moveTo>
                    <a:lnTo>
                      <a:pt x="7489" y="0"/>
                    </a:lnTo>
                    <a:lnTo>
                      <a:pt x="0" y="5321"/>
                    </a:lnTo>
                    <a:lnTo>
                      <a:pt x="14080" y="21600"/>
                    </a:lnTo>
                    <a:lnTo>
                      <a:pt x="21600" y="16218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Shape"/>
              <p:cNvSpPr/>
              <p:nvPr/>
            </p:nvSpPr>
            <p:spPr>
              <a:xfrm>
                <a:off x="39624" y="128777"/>
                <a:ext cx="107443" cy="99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2562" y="7799"/>
                    </a:lnTo>
                    <a:lnTo>
                      <a:pt x="9027" y="2941"/>
                    </a:lnTo>
                    <a:lnTo>
                      <a:pt x="0" y="1062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Shape"/>
              <p:cNvSpPr/>
              <p:nvPr/>
            </p:nvSpPr>
            <p:spPr>
              <a:xfrm>
                <a:off x="84524" y="106833"/>
                <a:ext cx="62543" cy="57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206"/>
                    </a:moveTo>
                    <a:lnTo>
                      <a:pt x="15591" y="0"/>
                    </a:lnTo>
                    <a:lnTo>
                      <a:pt x="0" y="13257"/>
                    </a:lnTo>
                    <a:lnTo>
                      <a:pt x="6073" y="21600"/>
                    </a:lnTo>
                    <a:lnTo>
                      <a:pt x="21600" y="8206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Shape"/>
              <p:cNvSpPr/>
              <p:nvPr/>
            </p:nvSpPr>
            <p:spPr>
              <a:xfrm>
                <a:off x="129666" y="71626"/>
                <a:ext cx="83695" cy="187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1570" y="0"/>
                    </a:lnTo>
                    <a:lnTo>
                      <a:pt x="0" y="4057"/>
                    </a:lnTo>
                    <a:lnTo>
                      <a:pt x="4491" y="6585"/>
                    </a:lnTo>
                    <a:lnTo>
                      <a:pt x="4491" y="18015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0" name="object 7"/>
            <p:cNvGrpSpPr/>
            <p:nvPr/>
          </p:nvGrpSpPr>
          <p:grpSpPr>
            <a:xfrm>
              <a:off x="1506473" y="1584069"/>
              <a:ext cx="166116" cy="313184"/>
              <a:chOff x="0" y="0"/>
              <a:chExt cx="166114" cy="313183"/>
            </a:xfrm>
          </p:grpSpPr>
          <p:sp>
            <p:nvSpPr>
              <p:cNvPr id="156" name="Shape"/>
              <p:cNvSpPr/>
              <p:nvPr/>
            </p:nvSpPr>
            <p:spPr>
              <a:xfrm>
                <a:off x="0" y="121920"/>
                <a:ext cx="52831" cy="191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96"/>
                    </a:moveTo>
                    <a:lnTo>
                      <a:pt x="0" y="0"/>
                    </a:lnTo>
                    <a:lnTo>
                      <a:pt x="5296" y="21600"/>
                    </a:lnTo>
                    <a:lnTo>
                      <a:pt x="17135" y="18792"/>
                    </a:lnTo>
                    <a:lnTo>
                      <a:pt x="17135" y="5422"/>
                    </a:lnTo>
                    <a:lnTo>
                      <a:pt x="21600" y="249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Shape"/>
              <p:cNvSpPr/>
              <p:nvPr/>
            </p:nvSpPr>
            <p:spPr>
              <a:xfrm>
                <a:off x="41909" y="144017"/>
                <a:ext cx="63539" cy="48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02"/>
                    </a:moveTo>
                    <a:lnTo>
                      <a:pt x="3713" y="0"/>
                    </a:lnTo>
                    <a:lnTo>
                      <a:pt x="0" y="11657"/>
                    </a:lnTo>
                    <a:lnTo>
                      <a:pt x="17874" y="21600"/>
                    </a:lnTo>
                    <a:lnTo>
                      <a:pt x="21600" y="9902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Shape"/>
              <p:cNvSpPr/>
              <p:nvPr/>
            </p:nvSpPr>
            <p:spPr>
              <a:xfrm>
                <a:off x="41908" y="166025"/>
                <a:ext cx="116588" cy="122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919"/>
                    </a:moveTo>
                    <a:lnTo>
                      <a:pt x="11772" y="0"/>
                    </a:lnTo>
                    <a:lnTo>
                      <a:pt x="9741" y="4592"/>
                    </a:lnTo>
                    <a:lnTo>
                      <a:pt x="0" y="689"/>
                    </a:lnTo>
                    <a:lnTo>
                      <a:pt x="0" y="21600"/>
                    </a:lnTo>
                    <a:lnTo>
                      <a:pt x="21600" y="391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Shape"/>
              <p:cNvSpPr/>
              <p:nvPr/>
            </p:nvSpPr>
            <p:spPr>
              <a:xfrm>
                <a:off x="52830" y="0"/>
                <a:ext cx="113285" cy="16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875"/>
                    </a:moveTo>
                    <a:lnTo>
                      <a:pt x="11575" y="0"/>
                    </a:lnTo>
                    <a:lnTo>
                      <a:pt x="0" y="18737"/>
                    </a:lnTo>
                    <a:lnTo>
                      <a:pt x="10032" y="21600"/>
                    </a:lnTo>
                    <a:lnTo>
                      <a:pt x="21600" y="287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4" name="object 8"/>
            <p:cNvGrpSpPr/>
            <p:nvPr/>
          </p:nvGrpSpPr>
          <p:grpSpPr>
            <a:xfrm>
              <a:off x="2257031" y="1353947"/>
              <a:ext cx="171451" cy="301752"/>
              <a:chOff x="0" y="0"/>
              <a:chExt cx="171450" cy="301750"/>
            </a:xfrm>
          </p:grpSpPr>
          <p:sp>
            <p:nvSpPr>
              <p:cNvPr id="161" name="Shape"/>
              <p:cNvSpPr/>
              <p:nvPr/>
            </p:nvSpPr>
            <p:spPr>
              <a:xfrm>
                <a:off x="0" y="130300"/>
                <a:ext cx="171450" cy="114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00" y="21402"/>
                    </a:lnTo>
                    <a:lnTo>
                      <a:pt x="7200" y="5304"/>
                    </a:lnTo>
                    <a:lnTo>
                      <a:pt x="14400" y="5304"/>
                    </a:lnTo>
                    <a:lnTo>
                      <a:pt x="144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Rectangle"/>
              <p:cNvSpPr/>
              <p:nvPr/>
            </p:nvSpPr>
            <p:spPr>
              <a:xfrm>
                <a:off x="57150" y="0"/>
                <a:ext cx="57150" cy="130301"/>
              </a:xfrm>
              <a:prstGeom prst="rect">
                <a:avLst/>
              </a:pr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Shape"/>
              <p:cNvSpPr/>
              <p:nvPr/>
            </p:nvSpPr>
            <p:spPr>
              <a:xfrm>
                <a:off x="57150" y="158495"/>
                <a:ext cx="57150" cy="143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63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2904"/>
                    </a:lnTo>
                    <a:lnTo>
                      <a:pt x="10949" y="21600"/>
                    </a:lnTo>
                    <a:lnTo>
                      <a:pt x="21600" y="13063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9" name="object 9"/>
            <p:cNvGrpSpPr/>
            <p:nvPr/>
          </p:nvGrpSpPr>
          <p:grpSpPr>
            <a:xfrm>
              <a:off x="1397507" y="1907919"/>
              <a:ext cx="166879" cy="307848"/>
              <a:chOff x="0" y="0"/>
              <a:chExt cx="166878" cy="307847"/>
            </a:xfrm>
          </p:grpSpPr>
          <p:sp>
            <p:nvSpPr>
              <p:cNvPr id="165" name="Shape"/>
              <p:cNvSpPr/>
              <p:nvPr/>
            </p:nvSpPr>
            <p:spPr>
              <a:xfrm>
                <a:off x="0" y="121918"/>
                <a:ext cx="55352" cy="185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498"/>
                    </a:moveTo>
                    <a:lnTo>
                      <a:pt x="0" y="0"/>
                    </a:lnTo>
                    <a:lnTo>
                      <a:pt x="16949" y="21600"/>
                    </a:lnTo>
                    <a:lnTo>
                      <a:pt x="19031" y="20862"/>
                    </a:lnTo>
                    <a:lnTo>
                      <a:pt x="19031" y="4692"/>
                    </a:lnTo>
                    <a:lnTo>
                      <a:pt x="21600" y="1498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Shape"/>
              <p:cNvSpPr/>
              <p:nvPr/>
            </p:nvSpPr>
            <p:spPr>
              <a:xfrm>
                <a:off x="48767" y="134810"/>
                <a:ext cx="62354" cy="41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807"/>
                    </a:moveTo>
                    <a:lnTo>
                      <a:pt x="2281" y="0"/>
                    </a:lnTo>
                    <a:lnTo>
                      <a:pt x="0" y="14411"/>
                    </a:lnTo>
                    <a:lnTo>
                      <a:pt x="19270" y="21600"/>
                    </a:lnTo>
                    <a:lnTo>
                      <a:pt x="21600" y="680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Shape"/>
              <p:cNvSpPr/>
              <p:nvPr/>
            </p:nvSpPr>
            <p:spPr>
              <a:xfrm>
                <a:off x="48767" y="147796"/>
                <a:ext cx="118112" cy="153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25"/>
                    </a:moveTo>
                    <a:lnTo>
                      <a:pt x="11403" y="0"/>
                    </a:lnTo>
                    <a:lnTo>
                      <a:pt x="10173" y="3967"/>
                    </a:lnTo>
                    <a:lnTo>
                      <a:pt x="0" y="2039"/>
                    </a:lnTo>
                    <a:lnTo>
                      <a:pt x="0" y="21600"/>
                    </a:lnTo>
                    <a:lnTo>
                      <a:pt x="21600" y="182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Shape"/>
              <p:cNvSpPr/>
              <p:nvPr/>
            </p:nvSpPr>
            <p:spPr>
              <a:xfrm>
                <a:off x="55351" y="0"/>
                <a:ext cx="87905" cy="147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3"/>
                    </a:moveTo>
                    <a:lnTo>
                      <a:pt x="7931" y="0"/>
                    </a:lnTo>
                    <a:lnTo>
                      <a:pt x="0" y="19702"/>
                    </a:lnTo>
                    <a:lnTo>
                      <a:pt x="13704" y="21600"/>
                    </a:lnTo>
                    <a:lnTo>
                      <a:pt x="21600" y="1893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3" name="object 10"/>
            <p:cNvGrpSpPr/>
            <p:nvPr/>
          </p:nvGrpSpPr>
          <p:grpSpPr>
            <a:xfrm>
              <a:off x="2290559" y="1626741"/>
              <a:ext cx="171451" cy="288038"/>
              <a:chOff x="0" y="0"/>
              <a:chExt cx="171450" cy="288036"/>
            </a:xfrm>
          </p:grpSpPr>
          <p:sp>
            <p:nvSpPr>
              <p:cNvPr id="170" name="Shape"/>
              <p:cNvSpPr/>
              <p:nvPr/>
            </p:nvSpPr>
            <p:spPr>
              <a:xfrm>
                <a:off x="0" y="116586"/>
                <a:ext cx="171450" cy="114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7200" y="21402"/>
                    </a:lnTo>
                    <a:lnTo>
                      <a:pt x="7200" y="5304"/>
                    </a:lnTo>
                    <a:lnTo>
                      <a:pt x="14400" y="5304"/>
                    </a:lnTo>
                    <a:lnTo>
                      <a:pt x="144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Rectangle"/>
              <p:cNvSpPr/>
              <p:nvPr/>
            </p:nvSpPr>
            <p:spPr>
              <a:xfrm>
                <a:off x="57150" y="0"/>
                <a:ext cx="57150" cy="116587"/>
              </a:xfrm>
              <a:prstGeom prst="rect">
                <a:avLst/>
              </a:pr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Shape"/>
              <p:cNvSpPr/>
              <p:nvPr/>
            </p:nvSpPr>
            <p:spPr>
              <a:xfrm>
                <a:off x="57150" y="144780"/>
                <a:ext cx="57150" cy="143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062"/>
                    </a:moveTo>
                    <a:lnTo>
                      <a:pt x="21600" y="0"/>
                    </a:lnTo>
                    <a:lnTo>
                      <a:pt x="0" y="0"/>
                    </a:lnTo>
                    <a:lnTo>
                      <a:pt x="0" y="12904"/>
                    </a:lnTo>
                    <a:lnTo>
                      <a:pt x="10949" y="21600"/>
                    </a:lnTo>
                    <a:lnTo>
                      <a:pt x="21600" y="13062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4" name="object 11"/>
            <p:cNvSpPr/>
            <p:nvPr/>
          </p:nvSpPr>
          <p:spPr>
            <a:xfrm>
              <a:off x="0" y="4435475"/>
              <a:ext cx="5508358" cy="1152145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object 12"/>
            <p:cNvSpPr/>
            <p:nvPr/>
          </p:nvSpPr>
          <p:spPr>
            <a:xfrm>
              <a:off x="850582" y="5068887"/>
              <a:ext cx="171831" cy="172594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object 13"/>
            <p:cNvSpPr/>
            <p:nvPr/>
          </p:nvSpPr>
          <p:spPr>
            <a:xfrm>
              <a:off x="1930337" y="964754"/>
              <a:ext cx="172593" cy="173355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" name="object 14"/>
            <p:cNvSpPr/>
            <p:nvPr/>
          </p:nvSpPr>
          <p:spPr>
            <a:xfrm>
              <a:off x="576071" y="5227192"/>
              <a:ext cx="288799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object 15"/>
            <p:cNvSpPr/>
            <p:nvPr/>
          </p:nvSpPr>
          <p:spPr>
            <a:xfrm>
              <a:off x="1008125" y="5227192"/>
              <a:ext cx="73153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object 16"/>
            <p:cNvSpPr/>
            <p:nvPr/>
          </p:nvSpPr>
          <p:spPr>
            <a:xfrm>
              <a:off x="1488947" y="2619629"/>
              <a:ext cx="168403" cy="231649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84" name="object 17"/>
            <p:cNvGrpSpPr/>
            <p:nvPr/>
          </p:nvGrpSpPr>
          <p:grpSpPr>
            <a:xfrm>
              <a:off x="1644395" y="2464941"/>
              <a:ext cx="300230" cy="169927"/>
              <a:chOff x="0" y="0"/>
              <a:chExt cx="300229" cy="169926"/>
            </a:xfrm>
          </p:grpSpPr>
          <p:sp>
            <p:nvSpPr>
              <p:cNvPr id="180" name="Shape"/>
              <p:cNvSpPr/>
              <p:nvPr/>
            </p:nvSpPr>
            <p:spPr>
              <a:xfrm>
                <a:off x="0" y="0"/>
                <a:ext cx="159535" cy="118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336"/>
                    </a:moveTo>
                    <a:lnTo>
                      <a:pt x="3508" y="0"/>
                    </a:lnTo>
                    <a:lnTo>
                      <a:pt x="0" y="9292"/>
                    </a:lnTo>
                    <a:lnTo>
                      <a:pt x="18137" y="21600"/>
                    </a:lnTo>
                    <a:lnTo>
                      <a:pt x="21600" y="1233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Shape"/>
              <p:cNvSpPr/>
              <p:nvPr/>
            </p:nvSpPr>
            <p:spPr>
              <a:xfrm>
                <a:off x="108204" y="80772"/>
                <a:ext cx="76963" cy="89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4543" y="12369"/>
                    </a:lnTo>
                    <a:lnTo>
                      <a:pt x="7228" y="9182"/>
                    </a:lnTo>
                    <a:lnTo>
                      <a:pt x="0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Shape"/>
              <p:cNvSpPr/>
              <p:nvPr/>
            </p:nvSpPr>
            <p:spPr>
              <a:xfrm>
                <a:off x="133958" y="67772"/>
                <a:ext cx="51209" cy="64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84"/>
                    </a:moveTo>
                    <a:lnTo>
                      <a:pt x="10788" y="0"/>
                    </a:lnTo>
                    <a:lnTo>
                      <a:pt x="0" y="17164"/>
                    </a:lnTo>
                    <a:lnTo>
                      <a:pt x="10993" y="21600"/>
                    </a:lnTo>
                    <a:lnTo>
                      <a:pt x="21600" y="438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Shape"/>
              <p:cNvSpPr/>
              <p:nvPr/>
            </p:nvSpPr>
            <p:spPr>
              <a:xfrm>
                <a:off x="159534" y="16763"/>
                <a:ext cx="140696" cy="153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3935" y="0"/>
                    </a:lnTo>
                    <a:lnTo>
                      <a:pt x="0" y="7194"/>
                    </a:lnTo>
                    <a:lnTo>
                      <a:pt x="3935" y="9027"/>
                    </a:lnTo>
                    <a:lnTo>
                      <a:pt x="3935" y="2160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85" name="object 18"/>
            <p:cNvSpPr/>
            <p:nvPr/>
          </p:nvSpPr>
          <p:spPr>
            <a:xfrm>
              <a:off x="1704594" y="2906902"/>
              <a:ext cx="168402" cy="233173"/>
            </a:xfrm>
            <a:prstGeom prst="rect">
              <a:avLst/>
            </a:prstGeom>
            <a:blipFill rotWithShape="1">
              <a:blip r:embed="rId7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90" name="object 19"/>
            <p:cNvGrpSpPr/>
            <p:nvPr/>
          </p:nvGrpSpPr>
          <p:grpSpPr>
            <a:xfrm>
              <a:off x="2076437" y="2681351"/>
              <a:ext cx="300230" cy="169927"/>
              <a:chOff x="0" y="0"/>
              <a:chExt cx="300228" cy="169926"/>
            </a:xfrm>
          </p:grpSpPr>
          <p:sp>
            <p:nvSpPr>
              <p:cNvPr id="186" name="Shape"/>
              <p:cNvSpPr/>
              <p:nvPr/>
            </p:nvSpPr>
            <p:spPr>
              <a:xfrm>
                <a:off x="0" y="0"/>
                <a:ext cx="159461" cy="118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2266"/>
                    </a:moveTo>
                    <a:lnTo>
                      <a:pt x="3406" y="0"/>
                    </a:lnTo>
                    <a:lnTo>
                      <a:pt x="0" y="9324"/>
                    </a:lnTo>
                    <a:lnTo>
                      <a:pt x="18121" y="21600"/>
                    </a:lnTo>
                    <a:lnTo>
                      <a:pt x="21600" y="1226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Shape"/>
              <p:cNvSpPr/>
              <p:nvPr/>
            </p:nvSpPr>
            <p:spPr>
              <a:xfrm>
                <a:off x="108204" y="80009"/>
                <a:ext cx="76963" cy="89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14329" y="12327"/>
                    </a:lnTo>
                    <a:lnTo>
                      <a:pt x="7178" y="9237"/>
                    </a:lnTo>
                    <a:lnTo>
                      <a:pt x="0" y="2152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Shape"/>
              <p:cNvSpPr/>
              <p:nvPr/>
            </p:nvSpPr>
            <p:spPr>
              <a:xfrm>
                <a:off x="133780" y="67157"/>
                <a:ext cx="51387" cy="63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344"/>
                    </a:moveTo>
                    <a:lnTo>
                      <a:pt x="10795" y="0"/>
                    </a:lnTo>
                    <a:lnTo>
                      <a:pt x="0" y="17274"/>
                    </a:lnTo>
                    <a:lnTo>
                      <a:pt x="10710" y="21600"/>
                    </a:lnTo>
                    <a:lnTo>
                      <a:pt x="21600" y="434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Shape"/>
              <p:cNvSpPr/>
              <p:nvPr/>
            </p:nvSpPr>
            <p:spPr>
              <a:xfrm>
                <a:off x="159460" y="16000"/>
                <a:ext cx="140769" cy="153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3944" y="0"/>
                    </a:lnTo>
                    <a:lnTo>
                      <a:pt x="0" y="7179"/>
                    </a:lnTo>
                    <a:lnTo>
                      <a:pt x="3944" y="8982"/>
                    </a:lnTo>
                    <a:lnTo>
                      <a:pt x="3944" y="2153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4" name="object 20"/>
            <p:cNvGrpSpPr/>
            <p:nvPr/>
          </p:nvGrpSpPr>
          <p:grpSpPr>
            <a:xfrm>
              <a:off x="2498597" y="1969654"/>
              <a:ext cx="520434" cy="952501"/>
              <a:chOff x="0" y="0"/>
              <a:chExt cx="520432" cy="952500"/>
            </a:xfrm>
          </p:grpSpPr>
          <p:sp>
            <p:nvSpPr>
              <p:cNvPr id="191" name="Shape"/>
              <p:cNvSpPr/>
              <p:nvPr/>
            </p:nvSpPr>
            <p:spPr>
              <a:xfrm>
                <a:off x="0" y="0"/>
                <a:ext cx="212598" cy="259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7652" y="5972"/>
                    </a:lnTo>
                    <a:lnTo>
                      <a:pt x="13074" y="8922"/>
                    </a:lnTo>
                    <a:lnTo>
                      <a:pt x="4568" y="0"/>
                    </a:lnTo>
                    <a:lnTo>
                      <a:pt x="0" y="2986"/>
                    </a:lnTo>
                    <a:lnTo>
                      <a:pt x="8551" y="11835"/>
                    </a:lnTo>
                    <a:lnTo>
                      <a:pt x="3948" y="14802"/>
                    </a:lnTo>
                    <a:lnTo>
                      <a:pt x="14865" y="19006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Shape"/>
              <p:cNvSpPr/>
              <p:nvPr/>
            </p:nvSpPr>
            <p:spPr>
              <a:xfrm>
                <a:off x="120370" y="588263"/>
                <a:ext cx="168403" cy="364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664"/>
                    </a:moveTo>
                    <a:lnTo>
                      <a:pt x="14431" y="11324"/>
                    </a:lnTo>
                    <a:lnTo>
                      <a:pt x="9481" y="0"/>
                    </a:lnTo>
                    <a:lnTo>
                      <a:pt x="2346" y="678"/>
                    </a:lnTo>
                    <a:lnTo>
                      <a:pt x="7205" y="11989"/>
                    </a:lnTo>
                    <a:lnTo>
                      <a:pt x="0" y="12653"/>
                    </a:lnTo>
                    <a:lnTo>
                      <a:pt x="15052" y="21600"/>
                    </a:lnTo>
                    <a:lnTo>
                      <a:pt x="15149" y="21437"/>
                    </a:lnTo>
                    <a:lnTo>
                      <a:pt x="21600" y="10664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Shape"/>
              <p:cNvSpPr/>
              <p:nvPr/>
            </p:nvSpPr>
            <p:spPr>
              <a:xfrm>
                <a:off x="355840" y="511302"/>
                <a:ext cx="164593" cy="323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894"/>
                    </a:moveTo>
                    <a:lnTo>
                      <a:pt x="14560" y="10233"/>
                    </a:lnTo>
                    <a:lnTo>
                      <a:pt x="7000" y="0"/>
                    </a:lnTo>
                    <a:lnTo>
                      <a:pt x="0" y="1321"/>
                    </a:lnTo>
                    <a:lnTo>
                      <a:pt x="7493" y="11578"/>
                    </a:lnTo>
                    <a:lnTo>
                      <a:pt x="500" y="12909"/>
                    </a:lnTo>
                    <a:lnTo>
                      <a:pt x="15900" y="20183"/>
                    </a:lnTo>
                    <a:lnTo>
                      <a:pt x="18900" y="21600"/>
                    </a:lnTo>
                    <a:lnTo>
                      <a:pt x="21600" y="8894"/>
                    </a:lnTo>
                    <a:close/>
                  </a:path>
                </a:pathLst>
              </a:custGeom>
              <a:solidFill>
                <a:srgbClr val="00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95" name="object 21"/>
            <p:cNvSpPr/>
            <p:nvPr/>
          </p:nvSpPr>
          <p:spPr>
            <a:xfrm flipV="1">
              <a:off x="1081277" y="5083174"/>
              <a:ext cx="70866" cy="144018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6" name="object 22"/>
            <p:cNvSpPr/>
            <p:nvPr/>
          </p:nvSpPr>
          <p:spPr>
            <a:xfrm flipV="1">
              <a:off x="1152143" y="4507102"/>
              <a:ext cx="71629" cy="576074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object 23"/>
            <p:cNvSpPr/>
            <p:nvPr/>
          </p:nvSpPr>
          <p:spPr>
            <a:xfrm>
              <a:off x="1223771" y="4507103"/>
              <a:ext cx="73153" cy="720092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" name="object 24"/>
            <p:cNvSpPr/>
            <p:nvPr/>
          </p:nvSpPr>
          <p:spPr>
            <a:xfrm>
              <a:off x="1296923" y="5227192"/>
              <a:ext cx="215647" cy="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9" name="object 25"/>
            <p:cNvSpPr/>
            <p:nvPr/>
          </p:nvSpPr>
          <p:spPr>
            <a:xfrm>
              <a:off x="1512569" y="5083175"/>
              <a:ext cx="432054" cy="144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56" y="15184"/>
                  </a:lnTo>
                  <a:lnTo>
                    <a:pt x="4324" y="9306"/>
                  </a:lnTo>
                  <a:lnTo>
                    <a:pt x="6495" y="4476"/>
                  </a:lnTo>
                  <a:lnTo>
                    <a:pt x="8663" y="1204"/>
                  </a:lnTo>
                  <a:lnTo>
                    <a:pt x="10819" y="0"/>
                  </a:lnTo>
                  <a:lnTo>
                    <a:pt x="13125" y="1906"/>
                  </a:lnTo>
                  <a:lnTo>
                    <a:pt x="15618" y="6583"/>
                  </a:lnTo>
                  <a:lnTo>
                    <a:pt x="18035" y="12466"/>
                  </a:lnTo>
                  <a:lnTo>
                    <a:pt x="20117" y="17993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01" name="object 26"/>
          <p:cNvGraphicFramePr/>
          <p:nvPr/>
        </p:nvGraphicFramePr>
        <p:xfrm>
          <a:off x="138" y="332104"/>
          <a:ext cx="2842895" cy="505129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42895"/>
              </a:tblGrid>
              <a:tr h="679703">
                <a:tc>
                  <a:txBody>
                    <a:bodyPr/>
                    <a:lstStyle/>
                    <a:p>
                      <a:pPr marR="293370" indent="92075" algn="l">
                        <a:spcBef>
                          <a:spcPts val="300"/>
                        </a:spcBef>
                        <a:defRPr spc="-5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Depolarisation begins</a:t>
                      </a:r>
                      <a:r>
                        <a:rPr spc="-90"/>
                        <a:t> </a:t>
                      </a:r>
                      <a:r>
                        <a:t>at  </a:t>
                      </a:r>
                      <a:r>
                        <a:rPr spc="0"/>
                        <a:t>the </a:t>
                      </a:r>
                      <a:r>
                        <a:rPr spc="0">
                          <a:solidFill>
                            <a:srgbClr val="FF0000"/>
                          </a:solidFill>
                        </a:rPr>
                        <a:t>SA</a:t>
                      </a:r>
                      <a:r>
                        <a:rPr spc="-2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spc="0">
                          <a:solidFill>
                            <a:srgbClr val="FF0000"/>
                          </a:solidFill>
                        </a:rPr>
                        <a:t>node</a:t>
                      </a:r>
                    </a:p>
                  </a:txBody>
                  <a:tcPr marL="0" marR="0" marT="0" marB="0" horzOverflow="overflow">
                    <a:lnB w="77723">
                      <a:solidFill>
                        <a:srgbClr val="FFFFFF"/>
                      </a:solidFill>
                    </a:lnB>
                    <a:solidFill>
                      <a:srgbClr val="EAEAEA"/>
                    </a:solidFill>
                  </a:tcPr>
                </a:tc>
              </a:tr>
              <a:tr h="965073">
                <a:tc>
                  <a:txBody>
                    <a:bodyPr/>
                    <a:lstStyle/>
                    <a:p>
                      <a:pPr marR="444500" indent="92075" algn="l">
                        <a:spcBef>
                          <a:spcPts val="600"/>
                        </a:spcBef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The </a:t>
                      </a:r>
                      <a:r>
                        <a:rPr spc="-5"/>
                        <a:t>wave of  depolarisation</a:t>
                      </a:r>
                      <a:r>
                        <a:rPr spc="-95"/>
                        <a:t> </a:t>
                      </a:r>
                      <a:r>
                        <a:t>spreads  </a:t>
                      </a:r>
                      <a:r>
                        <a:rPr spc="-5"/>
                        <a:t>across </a:t>
                      </a:r>
                      <a:r>
                        <a:t>the</a:t>
                      </a:r>
                      <a:r>
                        <a:rPr spc="-20"/>
                        <a:t> </a:t>
                      </a:r>
                      <a:r>
                        <a:t>atria</a:t>
                      </a:r>
                    </a:p>
                  </a:txBody>
                  <a:tcPr marL="0" marR="0" marT="0" marB="0" horzOverflow="overflow">
                    <a:lnT w="77723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AEAEA"/>
                    </a:solidFill>
                  </a:tcPr>
                </a:tc>
              </a:tr>
              <a:tr h="690752">
                <a:tc>
                  <a:txBody>
                    <a:bodyPr/>
                    <a:lstStyle/>
                    <a:p>
                      <a:pPr marR="140335" indent="92075" algn="l">
                        <a:spcBef>
                          <a:spcPts val="300"/>
                        </a:spcBef>
                        <a:defRPr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It </a:t>
                      </a:r>
                      <a:r>
                        <a:rPr spc="-5"/>
                        <a:t>reaches </a:t>
                      </a:r>
                      <a:r>
                        <a:t>the </a:t>
                      </a:r>
                      <a:r>
                        <a:rPr spc="-5"/>
                        <a:t>AV node  and </a:t>
                      </a:r>
                      <a:r>
                        <a:t>the </a:t>
                      </a:r>
                      <a:r>
                        <a:rPr spc="-5"/>
                        <a:t>accessory</a:t>
                      </a:r>
                      <a:r>
                        <a:rPr spc="-100"/>
                        <a:t> </a:t>
                      </a:r>
                      <a:r>
                        <a:rPr spc="-5"/>
                        <a:t>bundle</a:t>
                      </a:r>
                    </a:p>
                  </a:txBody>
                  <a:tcPr marL="0" marR="0" marT="0" marB="0" horzOverflow="overflow">
                    <a:lnT w="28575">
                      <a:solidFill>
                        <a:srgbClr val="FFFFFF"/>
                      </a:solidFill>
                    </a:lnT>
                    <a:lnB w="77723">
                      <a:solidFill>
                        <a:srgbClr val="FFFFFF"/>
                      </a:solidFill>
                    </a:lnB>
                    <a:solidFill>
                      <a:srgbClr val="EAEAEA"/>
                    </a:solidFill>
                  </a:tcPr>
                </a:tc>
              </a:tr>
              <a:tr h="965073">
                <a:tc>
                  <a:txBody>
                    <a:bodyPr/>
                    <a:lstStyle/>
                    <a:p>
                      <a:pPr marR="165100" indent="92075" algn="just">
                        <a:spcBef>
                          <a:spcPts val="600"/>
                        </a:spcBef>
                        <a:defRPr spc="-5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Conduction is delayed as  usual by </a:t>
                      </a:r>
                      <a:r>
                        <a:rPr spc="0"/>
                        <a:t>the </a:t>
                      </a:r>
                      <a:r>
                        <a:t>in-built delay  in </a:t>
                      </a:r>
                      <a:r>
                        <a:rPr spc="0"/>
                        <a:t>the AV</a:t>
                      </a:r>
                      <a:r>
                        <a:rPr spc="-25"/>
                        <a:t> </a:t>
                      </a:r>
                      <a:r>
                        <a:t>node</a:t>
                      </a:r>
                    </a:p>
                  </a:txBody>
                  <a:tcPr marL="0" marR="0" marT="0" marB="0" horzOverflow="overflow">
                    <a:lnT w="77723">
                      <a:solidFill>
                        <a:srgbClr val="FFFFFF"/>
                      </a:solidFill>
                    </a:lnT>
                    <a:lnB w="28575">
                      <a:solidFill>
                        <a:srgbClr val="FFFFFF"/>
                      </a:solidFill>
                    </a:lnB>
                    <a:solidFill>
                      <a:srgbClr val="EAEAEA"/>
                    </a:solidFill>
                  </a:tcPr>
                </a:tc>
              </a:tr>
              <a:tr h="1750695">
                <a:tc>
                  <a:txBody>
                    <a:bodyPr/>
                    <a:lstStyle/>
                    <a:p>
                      <a:pPr marR="139700" indent="92075" algn="l">
                        <a:spcBef>
                          <a:spcPts val="300"/>
                        </a:spcBef>
                        <a:defRPr spc="-5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However, </a:t>
                      </a:r>
                      <a:r>
                        <a:rPr spc="0"/>
                        <a:t>the </a:t>
                      </a:r>
                      <a:r>
                        <a:t>accessory  bundle has no such delay  and depolarisation begins  early in </a:t>
                      </a:r>
                      <a:r>
                        <a:rPr spc="0"/>
                        <a:t>the </a:t>
                      </a:r>
                      <a:r>
                        <a:t>part of </a:t>
                      </a:r>
                      <a:r>
                        <a:rPr spc="0"/>
                        <a:t>the  </a:t>
                      </a:r>
                      <a:r>
                        <a:t>ventricle served by </a:t>
                      </a:r>
                      <a:r>
                        <a:rPr spc="0"/>
                        <a:t>the  bundle</a:t>
                      </a:r>
                    </a:p>
                  </a:txBody>
                  <a:tcPr marL="0" marR="0" marT="0" marB="0" horzOverflow="overflow">
                    <a:lnT w="28575">
                      <a:solidFill>
                        <a:srgbClr val="FFFFFF"/>
                      </a:solidFill>
                    </a:lnT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202" name="object 27"/>
          <p:cNvSpPr/>
          <p:nvPr/>
        </p:nvSpPr>
        <p:spPr>
          <a:xfrm>
            <a:off x="138" y="5666104"/>
            <a:ext cx="5435348" cy="1190245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object 28"/>
          <p:cNvSpPr txBox="1"/>
          <p:nvPr/>
        </p:nvSpPr>
        <p:spPr>
          <a:xfrm>
            <a:off x="79634" y="5704966"/>
            <a:ext cx="5015867" cy="105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As </a:t>
            </a:r>
            <a:r>
              <a:rPr spc="0"/>
              <a:t>the </a:t>
            </a:r>
            <a:r>
              <a:t>depolarisation in </a:t>
            </a:r>
            <a:r>
              <a:rPr spc="0"/>
              <a:t>this </a:t>
            </a:r>
            <a:r>
              <a:t>part of </a:t>
            </a:r>
            <a:r>
              <a:rPr spc="0"/>
              <a:t>the </a:t>
            </a:r>
            <a:r>
              <a:t>ventricle  does not </a:t>
            </a:r>
            <a:r>
              <a:rPr spc="0"/>
              <a:t>travel </a:t>
            </a:r>
            <a:r>
              <a:t>in </a:t>
            </a:r>
            <a:r>
              <a:rPr spc="0"/>
              <a:t>the </a:t>
            </a:r>
            <a:r>
              <a:t>high speed conduction  pathway, </a:t>
            </a:r>
            <a:r>
              <a:rPr spc="0"/>
              <a:t>the </a:t>
            </a:r>
            <a:r>
              <a:t>spread of depolarisation across </a:t>
            </a:r>
            <a:r>
              <a:rPr spc="0"/>
              <a:t>the  ventricle </a:t>
            </a:r>
            <a:r>
              <a:t>is </a:t>
            </a:r>
            <a:r>
              <a:rPr spc="0"/>
              <a:t>slow, causing a slow rising </a:t>
            </a:r>
            <a:r>
              <a:t>delta</a:t>
            </a:r>
            <a:r>
              <a:rPr spc="-125"/>
              <a:t> </a:t>
            </a:r>
            <a:r>
              <a:t>wave</a:t>
            </a:r>
          </a:p>
        </p:txBody>
      </p:sp>
      <p:sp>
        <p:nvSpPr>
          <p:cNvPr id="204" name="object 29"/>
          <p:cNvSpPr/>
          <p:nvPr/>
        </p:nvSpPr>
        <p:spPr>
          <a:xfrm>
            <a:off x="5508625" y="5666104"/>
            <a:ext cx="3313175" cy="1190245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object 30"/>
          <p:cNvSpPr txBox="1"/>
          <p:nvPr/>
        </p:nvSpPr>
        <p:spPr>
          <a:xfrm>
            <a:off x="5588127" y="5704966"/>
            <a:ext cx="2856866" cy="105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Until </a:t>
            </a:r>
            <a:r>
              <a:rPr spc="0"/>
              <a:t>rapid </a:t>
            </a:r>
            <a:r>
              <a:t>depolarisation  </a:t>
            </a:r>
            <a:r>
              <a:rPr spc="0"/>
              <a:t>resumes via the </a:t>
            </a:r>
            <a:r>
              <a:t>normal  pathway and </a:t>
            </a:r>
            <a:r>
              <a:rPr spc="0"/>
              <a:t>a more</a:t>
            </a:r>
            <a:r>
              <a:rPr spc="-100"/>
              <a:t> </a:t>
            </a:r>
            <a:r>
              <a:t>normal  complex</a:t>
            </a:r>
            <a:r>
              <a:rPr spc="-10"/>
              <a:t> </a:t>
            </a:r>
            <a:r>
              <a:t>follows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08" name="object 2"/>
          <p:cNvSpPr txBox="1">
            <a:spLocks noGrp="1"/>
          </p:cNvSpPr>
          <p:nvPr>
            <p:ph type="title"/>
          </p:nvPr>
        </p:nvSpPr>
        <p:spPr>
          <a:xfrm>
            <a:off x="2629240" y="479384"/>
            <a:ext cx="3879216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The PR interval</a:t>
            </a:r>
          </a:p>
        </p:txBody>
      </p:sp>
      <p:sp>
        <p:nvSpPr>
          <p:cNvPr id="209" name="object 3"/>
          <p:cNvSpPr txBox="1"/>
          <p:nvPr/>
        </p:nvSpPr>
        <p:spPr>
          <a:xfrm>
            <a:off x="484290" y="1631554"/>
            <a:ext cx="8058151" cy="41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06400" marR="30480" indent="-343534">
              <a:buClr>
                <a:srgbClr val="CCECFF"/>
              </a:buClr>
              <a:buSzPct val="115625"/>
              <a:buChar char="▪"/>
              <a:tabLst>
                <a:tab pos="4064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 PR </a:t>
            </a:r>
            <a:r>
              <a:rPr spc="-10"/>
              <a:t>interval </a:t>
            </a:r>
            <a:r>
              <a:t>is long (&gt;5 small </a:t>
            </a:r>
            <a:r>
              <a:rPr spc="-10"/>
              <a:t>squares  </a:t>
            </a:r>
            <a:r>
              <a:t>or</a:t>
            </a:r>
            <a:r>
              <a:rPr spc="-10"/>
              <a:t> 0.2s):</a:t>
            </a:r>
          </a:p>
          <a:p>
            <a:pPr>
              <a:buClr>
                <a:srgbClr val="CCECFF"/>
              </a:buClr>
              <a:buSzPct val="100000"/>
              <a:buChar char="▪"/>
              <a:defRPr sz="4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6400" marR="466725" indent="-343534">
              <a:buClr>
                <a:srgbClr val="CCECFF"/>
              </a:buClr>
              <a:buSzPct val="115625"/>
              <a:buChar char="▪"/>
              <a:tabLst>
                <a:tab pos="4064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there is a </a:t>
            </a:r>
            <a:r>
              <a:rPr spc="-10"/>
              <a:t>constant </a:t>
            </a:r>
            <a:r>
              <a:t>long PR </a:t>
            </a:r>
            <a:r>
              <a:rPr spc="-10"/>
              <a:t>interval </a:t>
            </a:r>
            <a:r>
              <a:rPr spc="0"/>
              <a:t>1</a:t>
            </a:r>
            <a:r>
              <a:rPr sz="3100" spc="0" baseline="26455"/>
              <a:t>st </a:t>
            </a:r>
            <a:r>
              <a:rPr sz="2100" spc="0"/>
              <a:t> </a:t>
            </a:r>
            <a:r>
              <a:rPr spc="-10"/>
              <a:t>degree </a:t>
            </a:r>
            <a:r>
              <a:t>heart block is</a:t>
            </a:r>
            <a:r>
              <a:rPr spc="-10"/>
              <a:t> present</a:t>
            </a:r>
          </a:p>
          <a:p>
            <a:pPr>
              <a:buClr>
                <a:srgbClr val="CCECFF"/>
              </a:buClr>
              <a:buSzPct val="100000"/>
              <a:buChar char="▪"/>
              <a:defRPr sz="4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6400" marR="22225" indent="-343534">
              <a:buClr>
                <a:srgbClr val="CCECFF"/>
              </a:buClr>
              <a:buSzPct val="115625"/>
              <a:buChar char="▪"/>
              <a:tabLst>
                <a:tab pos="4064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First </a:t>
            </a:r>
            <a:r>
              <a:rPr spc="-10"/>
              <a:t>degree </a:t>
            </a:r>
            <a:r>
              <a:t>heart block is a </a:t>
            </a:r>
            <a:r>
              <a:rPr spc="-10"/>
              <a:t>longer than  normal </a:t>
            </a:r>
            <a:r>
              <a:t>delay in </a:t>
            </a:r>
            <a:r>
              <a:rPr spc="-10"/>
              <a:t>conduction </a:t>
            </a:r>
            <a:r>
              <a:t>at the AV</a:t>
            </a:r>
            <a:r>
              <a:rPr spc="5"/>
              <a:t> </a:t>
            </a:r>
            <a:r>
              <a:rPr spc="-10"/>
              <a:t>node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12" name="object 2"/>
          <p:cNvSpPr txBox="1">
            <a:spLocks noGrp="1"/>
          </p:cNvSpPr>
          <p:nvPr>
            <p:ph type="title"/>
          </p:nvPr>
        </p:nvSpPr>
        <p:spPr>
          <a:xfrm>
            <a:off x="2629240" y="479384"/>
            <a:ext cx="3879216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The PR interval</a:t>
            </a:r>
          </a:p>
        </p:txBody>
      </p:sp>
      <p:sp>
        <p:nvSpPr>
          <p:cNvPr id="213" name="object 3"/>
          <p:cNvSpPr txBox="1"/>
          <p:nvPr/>
        </p:nvSpPr>
        <p:spPr>
          <a:xfrm>
            <a:off x="497329" y="1649333"/>
            <a:ext cx="7954644" cy="39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91795" marR="30480" indent="-341629">
              <a:lnSpc>
                <a:spcPct val="80000"/>
              </a:lnSpc>
              <a:spcBef>
                <a:spcPts val="700"/>
              </a:spcBef>
              <a:buClr>
                <a:srgbClr val="CCECFF"/>
              </a:buClr>
              <a:buSzPct val="114285"/>
              <a:buChar char="▪"/>
              <a:tabLst>
                <a:tab pos="381000" algn="l"/>
                <a:tab pos="393700" algn="l"/>
              </a:tabLst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 PR </a:t>
            </a:r>
            <a:r>
              <a:rPr spc="-5"/>
              <a:t>interval looks as </a:t>
            </a:r>
            <a:r>
              <a:t>though </a:t>
            </a:r>
            <a:r>
              <a:rPr spc="-5"/>
              <a:t>it is</a:t>
            </a:r>
            <a:r>
              <a:rPr spc="-5"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FFFF00"/>
                </a:solidFill>
              </a:rPr>
              <a:t>widening </a:t>
            </a:r>
            <a:r>
              <a:t> every beat and then a QRS complex </a:t>
            </a:r>
            <a:r>
              <a:rPr spc="-5"/>
              <a:t>is </a:t>
            </a:r>
            <a:r>
              <a:t>missing,  there </a:t>
            </a:r>
            <a:r>
              <a:rPr spc="-5"/>
              <a:t>is</a:t>
            </a:r>
            <a:r>
              <a:rPr spc="-5"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FFFF00"/>
                </a:solidFill>
              </a:rPr>
              <a:t>2</a:t>
            </a:r>
            <a:r>
              <a:rPr baseline="23390">
                <a:solidFill>
                  <a:srgbClr val="FFFF00"/>
                </a:solidFill>
              </a:rPr>
              <a:t>nd</a:t>
            </a:r>
            <a:r>
              <a:rPr sz="1900"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FFFF00"/>
                </a:solidFill>
              </a:rPr>
              <a:t>degree heart block, Mobitz type </a:t>
            </a:r>
            <a:r>
              <a:rPr spc="-10">
                <a:solidFill>
                  <a:srgbClr val="FFFF00"/>
                </a:solidFill>
              </a:rPr>
              <a:t>I</a:t>
            </a:r>
            <a:r>
              <a:rPr spc="-10"/>
              <a:t>.  </a:t>
            </a:r>
            <a:r>
              <a:t>The </a:t>
            </a:r>
            <a:r>
              <a:rPr spc="-5"/>
              <a:t>lengthening </a:t>
            </a:r>
            <a:r>
              <a:t>of the PR </a:t>
            </a:r>
            <a:r>
              <a:rPr spc="-5"/>
              <a:t>interval in  </a:t>
            </a:r>
            <a:r>
              <a:t>subsequent beats is known as the Wenckebach  phenomenon</a:t>
            </a:r>
          </a:p>
          <a:p>
            <a:pPr marL="393065" indent="-343534">
              <a:buClr>
                <a:srgbClr val="CCECFF"/>
              </a:buClr>
              <a:buSzPct val="114285"/>
              <a:buChar char="▪"/>
              <a:tabLst>
                <a:tab pos="381000" algn="l"/>
                <a:tab pos="393700" algn="l"/>
              </a:tabLst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(remember (</a:t>
            </a:r>
            <a:r>
              <a:rPr>
                <a:solidFill>
                  <a:srgbClr val="FFFF00"/>
                </a:solidFill>
              </a:rPr>
              <a:t>w</a:t>
            </a:r>
            <a:r>
              <a:t>)one,</a:t>
            </a:r>
            <a:r>
              <a:rPr>
                <a:solidFill>
                  <a:srgbClr val="FFFF00"/>
                </a:solidFill>
              </a:rPr>
              <a:t> </a:t>
            </a:r>
            <a:r>
              <a:rPr spc="-5">
                <a:solidFill>
                  <a:srgbClr val="FFFF00"/>
                </a:solidFill>
              </a:rPr>
              <a:t>W</a:t>
            </a:r>
            <a:r>
              <a:rPr spc="-5"/>
              <a:t>enckebach,</a:t>
            </a:r>
            <a:r>
              <a:rPr spc="-15">
                <a:solidFill>
                  <a:srgbClr val="FFFF00"/>
                </a:solidFill>
              </a:rPr>
              <a:t> </a:t>
            </a:r>
            <a:r>
              <a:rPr>
                <a:solidFill>
                  <a:srgbClr val="FFFF00"/>
                </a:solidFill>
              </a:rPr>
              <a:t>w</a:t>
            </a:r>
            <a:r>
              <a:t>idens)</a:t>
            </a:r>
          </a:p>
          <a:p>
            <a:pPr>
              <a:buClr>
                <a:srgbClr val="CCECFF"/>
              </a:buClr>
              <a:buSzPct val="100000"/>
              <a:buChar char="▪"/>
              <a:defRPr sz="3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065" marR="175260" indent="-342900">
              <a:lnSpc>
                <a:spcPct val="80000"/>
              </a:lnSpc>
              <a:buClr>
                <a:srgbClr val="CCECFF"/>
              </a:buClr>
              <a:buSzPct val="114285"/>
              <a:buChar char="▪"/>
              <a:tabLst>
                <a:tab pos="381000" algn="l"/>
                <a:tab pos="393700" algn="l"/>
              </a:tabLst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 PR </a:t>
            </a:r>
            <a:r>
              <a:rPr spc="-5"/>
              <a:t>interval is</a:t>
            </a:r>
            <a:r>
              <a:rPr spc="-5">
                <a:solidFill>
                  <a:srgbClr val="00FFFF"/>
                </a:solidFill>
              </a:rPr>
              <a:t> </a:t>
            </a:r>
            <a:r>
              <a:rPr>
                <a:solidFill>
                  <a:srgbClr val="00FFFF"/>
                </a:solidFill>
              </a:rPr>
              <a:t>constant</a:t>
            </a:r>
            <a:r>
              <a:t> </a:t>
            </a:r>
            <a:r>
              <a:rPr spc="-5"/>
              <a:t>but </a:t>
            </a:r>
            <a:r>
              <a:t>then there </a:t>
            </a:r>
            <a:r>
              <a:rPr spc="-5"/>
              <a:t>is </a:t>
            </a:r>
            <a:r>
              <a:t>a  missed QRS complex then there is</a:t>
            </a:r>
            <a:r>
              <a:rPr>
                <a:solidFill>
                  <a:srgbClr val="00FFFF"/>
                </a:solidFill>
              </a:rPr>
              <a:t> 2</a:t>
            </a:r>
            <a:r>
              <a:rPr baseline="23390">
                <a:solidFill>
                  <a:srgbClr val="00FFFF"/>
                </a:solidFill>
              </a:rPr>
              <a:t>nd</a:t>
            </a:r>
            <a:r>
              <a:rPr sz="1900">
                <a:solidFill>
                  <a:srgbClr val="00FFFF"/>
                </a:solidFill>
              </a:rPr>
              <a:t> </a:t>
            </a:r>
            <a:r>
              <a:rPr>
                <a:solidFill>
                  <a:srgbClr val="00FFFF"/>
                </a:solidFill>
              </a:rPr>
              <a:t>degree  heart block, Mobitz </a:t>
            </a:r>
            <a:r>
              <a:rPr spc="-5">
                <a:solidFill>
                  <a:srgbClr val="00FFFF"/>
                </a:solidFill>
              </a:rPr>
              <a:t>type</a:t>
            </a:r>
            <a:r>
              <a:rPr spc="-25">
                <a:solidFill>
                  <a:srgbClr val="00FFFF"/>
                </a:solidFill>
              </a:rPr>
              <a:t> </a:t>
            </a:r>
            <a:r>
              <a:rPr spc="-5">
                <a:solidFill>
                  <a:srgbClr val="00FFFF"/>
                </a:solidFill>
              </a:rPr>
              <a:t>II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16" name="object 2"/>
          <p:cNvSpPr txBox="1">
            <a:spLocks noGrp="1"/>
          </p:cNvSpPr>
          <p:nvPr>
            <p:ph type="title"/>
          </p:nvPr>
        </p:nvSpPr>
        <p:spPr>
          <a:xfrm>
            <a:off x="2629240" y="479384"/>
            <a:ext cx="3879216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The PR interval</a:t>
            </a:r>
          </a:p>
        </p:txBody>
      </p:sp>
      <p:sp>
        <p:nvSpPr>
          <p:cNvPr id="217" name="object 3"/>
          <p:cNvSpPr txBox="1"/>
          <p:nvPr/>
        </p:nvSpPr>
        <p:spPr>
          <a:xfrm>
            <a:off x="522391" y="1631554"/>
            <a:ext cx="7802244" cy="1866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68300" marR="17779" indent="-343534">
              <a:buClr>
                <a:srgbClr val="CCECFF"/>
              </a:buClr>
              <a:buSzPct val="115625"/>
              <a:buChar char="▪"/>
              <a:tabLst>
                <a:tab pos="3683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there is</a:t>
            </a:r>
            <a:r>
              <a:rPr>
                <a:solidFill>
                  <a:srgbClr val="FF0000"/>
                </a:solidFill>
              </a:rPr>
              <a:t> no </a:t>
            </a:r>
            <a:r>
              <a:rPr spc="-10">
                <a:solidFill>
                  <a:srgbClr val="FF0000"/>
                </a:solidFill>
              </a:rPr>
              <a:t>discernable relationship </a:t>
            </a:r>
            <a:r>
              <a:rPr spc="-10"/>
              <a:t> between </a:t>
            </a:r>
            <a:r>
              <a:t>the P </a:t>
            </a:r>
            <a:r>
              <a:rPr spc="-10"/>
              <a:t>waves </a:t>
            </a:r>
            <a:r>
              <a:t>and the QRS  </a:t>
            </a:r>
            <a:r>
              <a:rPr spc="-10"/>
              <a:t>complexes, </a:t>
            </a:r>
            <a:r>
              <a:t>then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pc="-10">
                <a:solidFill>
                  <a:srgbClr val="FF0000"/>
                </a:solidFill>
              </a:rPr>
              <a:t>3</a:t>
            </a:r>
            <a:r>
              <a:rPr sz="3100" spc="-15" baseline="26455">
                <a:solidFill>
                  <a:srgbClr val="FF0000"/>
                </a:solidFill>
              </a:rPr>
              <a:t>rd</a:t>
            </a:r>
            <a:r>
              <a:rPr sz="2100" spc="-10">
                <a:solidFill>
                  <a:srgbClr val="FF0000"/>
                </a:solidFill>
              </a:rPr>
              <a:t> </a:t>
            </a:r>
            <a:r>
              <a:rPr spc="-10">
                <a:solidFill>
                  <a:srgbClr val="FF0000"/>
                </a:solidFill>
              </a:rPr>
              <a:t>degree </a:t>
            </a:r>
            <a:r>
              <a:rPr>
                <a:solidFill>
                  <a:srgbClr val="FF0000"/>
                </a:solidFill>
              </a:rPr>
              <a:t>heart</a:t>
            </a:r>
            <a:r>
              <a:t> block </a:t>
            </a:r>
            <a:r>
              <a:rPr spc="-10"/>
              <a:t>is  present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20" name="object 2"/>
          <p:cNvSpPr txBox="1">
            <a:spLocks noGrp="1"/>
          </p:cNvSpPr>
          <p:nvPr>
            <p:ph type="title"/>
          </p:nvPr>
        </p:nvSpPr>
        <p:spPr>
          <a:xfrm>
            <a:off x="1075522" y="479384"/>
            <a:ext cx="6986269" cy="695961"/>
          </a:xfrm>
          <a:prstGeom prst="rect">
            <a:avLst/>
          </a:prstGeom>
        </p:spPr>
        <p:txBody>
          <a:bodyPr/>
          <a:lstStyle/>
          <a:p>
            <a:pPr indent="12700">
              <a:defRPr spc="-100"/>
            </a:pPr>
            <a:r>
              <a:t>Heart block (AV node</a:t>
            </a:r>
            <a:r>
              <a:rPr spc="0"/>
              <a:t> </a:t>
            </a:r>
            <a:r>
              <a:t>block)</a:t>
            </a:r>
          </a:p>
        </p:txBody>
      </p:sp>
      <p:sp>
        <p:nvSpPr>
          <p:cNvPr id="221" name="object 3"/>
          <p:cNvSpPr txBox="1"/>
          <p:nvPr/>
        </p:nvSpPr>
        <p:spPr>
          <a:xfrm>
            <a:off x="420904" y="1574926"/>
            <a:ext cx="7463157" cy="4260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0">
              <a:spcBef>
                <a:spcPts val="100"/>
              </a:spcBef>
              <a:defRPr sz="2400" b="1" spc="-5">
                <a:solidFill>
                  <a:srgbClr val="CCEC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Summary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69900" indent="-343534">
              <a:lnSpc>
                <a:spcPts val="2800"/>
              </a:lnSpc>
              <a:buClr>
                <a:srgbClr val="CCECFF"/>
              </a:buClr>
              <a:buSzPct val="116665"/>
              <a:buChar char="▪"/>
              <a:tabLst>
                <a:tab pos="469900" algn="l"/>
                <a:tab pos="4699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spc="-7" baseline="24304"/>
              <a:t>st</a:t>
            </a:r>
            <a:r>
              <a:rPr sz="1600" spc="215"/>
              <a:t> </a:t>
            </a:r>
            <a:r>
              <a:rPr spc="0"/>
              <a:t>degree</a:t>
            </a:r>
          </a:p>
          <a:p>
            <a:pPr marL="869950" lvl="1" indent="-286384">
              <a:buSzPct val="100000"/>
              <a:buChar char="▪"/>
              <a:tabLst>
                <a:tab pos="863600" algn="l"/>
                <a:tab pos="863600" algn="l"/>
              </a:tabLst>
              <a:defRPr sz="2000" spc="-9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constant </a:t>
            </a:r>
            <a:r>
              <a:rPr spc="-4"/>
              <a:t>PR, &gt;0.2</a:t>
            </a:r>
            <a:r>
              <a:rPr spc="9"/>
              <a:t> </a:t>
            </a:r>
            <a:r>
              <a:t>seconds</a:t>
            </a:r>
          </a:p>
          <a:p>
            <a:pPr lvl="1">
              <a:buSzPct val="100000"/>
              <a:buFont typeface="Arial"/>
              <a:buChar char="§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69900" indent="-343534">
              <a:lnSpc>
                <a:spcPts val="2800"/>
              </a:lnSpc>
              <a:buClr>
                <a:srgbClr val="CCECFF"/>
              </a:buClr>
              <a:buSzPct val="116665"/>
              <a:buChar char="▪"/>
              <a:tabLst>
                <a:tab pos="469900" algn="l"/>
                <a:tab pos="469900" algn="l"/>
              </a:tabLst>
              <a:defRPr sz="2400" spc="-5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 spc="-7" baseline="24304"/>
              <a:t>nd</a:t>
            </a:r>
            <a:r>
              <a:rPr sz="1600" spc="-5"/>
              <a:t> </a:t>
            </a:r>
            <a:r>
              <a:t>degree </a:t>
            </a:r>
            <a:r>
              <a:rPr spc="0"/>
              <a:t>type 1</a:t>
            </a:r>
            <a:r>
              <a:rPr spc="-234"/>
              <a:t> </a:t>
            </a:r>
            <a:r>
              <a:rPr spc="0"/>
              <a:t>(Wenckebach)</a:t>
            </a:r>
          </a:p>
          <a:p>
            <a:pPr marL="869950" lvl="1" indent="-286384">
              <a:buSzPct val="100000"/>
              <a:buChar char="▪"/>
              <a:tabLst>
                <a:tab pos="863600" algn="l"/>
                <a:tab pos="863600" algn="l"/>
              </a:tabLst>
              <a:defRPr sz="2000" spc="-4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 widens over subsequent beats then a QRS is</a:t>
            </a:r>
            <a:r>
              <a:rPr spc="50"/>
              <a:t> </a:t>
            </a:r>
            <a:r>
              <a:rPr spc="-9"/>
              <a:t>dropped</a:t>
            </a:r>
          </a:p>
          <a:p>
            <a:pPr marL="469900" indent="-343534">
              <a:lnSpc>
                <a:spcPts val="2800"/>
              </a:lnSpc>
              <a:buClr>
                <a:srgbClr val="CCECFF"/>
              </a:buClr>
              <a:buSzPct val="116665"/>
              <a:buChar char="▪"/>
              <a:tabLst>
                <a:tab pos="469900" algn="l"/>
                <a:tab pos="469900" algn="l"/>
              </a:tabLst>
              <a:defRPr sz="2400" spc="-5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 spc="-7" baseline="24304"/>
              <a:t>nd</a:t>
            </a:r>
            <a:r>
              <a:rPr sz="1600" spc="-5"/>
              <a:t> </a:t>
            </a:r>
            <a:r>
              <a:t>degree </a:t>
            </a:r>
            <a:r>
              <a:rPr spc="0"/>
              <a:t>type</a:t>
            </a:r>
            <a:r>
              <a:rPr spc="-225"/>
              <a:t> </a:t>
            </a:r>
            <a:r>
              <a:rPr spc="0"/>
              <a:t>2</a:t>
            </a:r>
          </a:p>
          <a:p>
            <a:pPr marL="869950" lvl="1" indent="-286384">
              <a:buSzPct val="100000"/>
              <a:buChar char="▪"/>
              <a:tabLst>
                <a:tab pos="863600" algn="l"/>
                <a:tab pos="863600" algn="l"/>
              </a:tabLst>
              <a:defRPr sz="2000" spc="-4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 is </a:t>
            </a:r>
            <a:r>
              <a:rPr spc="-9"/>
              <a:t>constant </a:t>
            </a:r>
            <a:r>
              <a:t>then a QRS is</a:t>
            </a:r>
            <a:r>
              <a:rPr spc="30"/>
              <a:t> </a:t>
            </a:r>
            <a:r>
              <a:rPr spc="-9"/>
              <a:t>dropped</a:t>
            </a:r>
          </a:p>
          <a:p>
            <a:pPr lvl="1">
              <a:buSzPct val="100000"/>
              <a:buFont typeface="Arial"/>
              <a:buChar char="§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69900" indent="-343534">
              <a:lnSpc>
                <a:spcPts val="2800"/>
              </a:lnSpc>
              <a:buClr>
                <a:srgbClr val="CCECFF"/>
              </a:buClr>
              <a:buSzPct val="116665"/>
              <a:buChar char="▪"/>
              <a:tabLst>
                <a:tab pos="469900" algn="l"/>
                <a:tab pos="469900" algn="l"/>
              </a:tabLst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</a:t>
            </a:r>
            <a:r>
              <a:rPr baseline="24304"/>
              <a:t>rd</a:t>
            </a:r>
            <a:r>
              <a:rPr sz="1600" spc="209"/>
              <a:t> </a:t>
            </a:r>
            <a:r>
              <a:t>degree</a:t>
            </a:r>
          </a:p>
          <a:p>
            <a:pPr marL="869950" marR="375284" lvl="1" indent="-285750">
              <a:lnSpc>
                <a:spcPts val="1900"/>
              </a:lnSpc>
              <a:spcBef>
                <a:spcPts val="400"/>
              </a:spcBef>
              <a:buSzPct val="100000"/>
              <a:buChar char="▪"/>
              <a:tabLst>
                <a:tab pos="863600" algn="l"/>
                <a:tab pos="863600" algn="l"/>
              </a:tabLst>
              <a:defRPr sz="2000" spc="-4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discernable relationship </a:t>
            </a:r>
            <a:r>
              <a:rPr spc="-9"/>
              <a:t>between </a:t>
            </a:r>
            <a:r>
              <a:t>p </a:t>
            </a:r>
            <a:r>
              <a:rPr spc="-9"/>
              <a:t>waves </a:t>
            </a:r>
            <a:r>
              <a:t>and QRS  complexes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bject 5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24" name="object 2"/>
          <p:cNvSpPr txBox="1">
            <a:spLocks noGrp="1"/>
          </p:cNvSpPr>
          <p:nvPr>
            <p:ph type="title"/>
          </p:nvPr>
        </p:nvSpPr>
        <p:spPr>
          <a:xfrm>
            <a:off x="3840819" y="479384"/>
            <a:ext cx="1454786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LBBB</a:t>
            </a:r>
          </a:p>
        </p:txBody>
      </p:sp>
      <p:sp>
        <p:nvSpPr>
          <p:cNvPr id="225" name="object 3"/>
          <p:cNvSpPr txBox="1"/>
          <p:nvPr/>
        </p:nvSpPr>
        <p:spPr>
          <a:xfrm>
            <a:off x="4699267" y="1640600"/>
            <a:ext cx="3891916" cy="408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0365" marR="30480" indent="-342900">
              <a:lnSpc>
                <a:spcPct val="89900"/>
              </a:lnSpc>
              <a:spcBef>
                <a:spcPts val="300"/>
              </a:spcBef>
              <a:buClr>
                <a:srgbClr val="CCECFF"/>
              </a:buClr>
              <a:buSzPct val="116665"/>
              <a:buChar char="▪"/>
              <a:tabLst>
                <a:tab pos="381000" algn="l"/>
                <a:tab pos="3810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</a:t>
            </a:r>
            <a:r>
              <a:rPr>
                <a:solidFill>
                  <a:srgbClr val="00FF00"/>
                </a:solidFill>
              </a:rPr>
              <a:t> left</a:t>
            </a:r>
            <a:r>
              <a:t> </a:t>
            </a:r>
            <a:r>
              <a:rPr spc="0"/>
              <a:t>bundle branch</a:t>
            </a:r>
            <a:r>
              <a:rPr spc="-104"/>
              <a:t> </a:t>
            </a:r>
            <a:r>
              <a:rPr spc="0"/>
              <a:t>block  </a:t>
            </a:r>
            <a:r>
              <a:t>is present, </a:t>
            </a:r>
            <a:r>
              <a:rPr spc="0"/>
              <a:t>the QRS  complex may </a:t>
            </a:r>
            <a:r>
              <a:t>look like </a:t>
            </a:r>
            <a:r>
              <a:rPr spc="0"/>
              <a:t>a  </a:t>
            </a:r>
            <a:r>
              <a:t>‘</a:t>
            </a:r>
            <a:r>
              <a:rPr>
                <a:solidFill>
                  <a:srgbClr val="00FFFF"/>
                </a:solidFill>
              </a:rPr>
              <a:t>W</a:t>
            </a:r>
            <a:r>
              <a:t>’ </a:t>
            </a:r>
            <a:r>
              <a:rPr spc="0"/>
              <a:t>in V</a:t>
            </a:r>
            <a:r>
              <a:rPr spc="0" baseline="-20833"/>
              <a:t>1</a:t>
            </a:r>
            <a:r>
              <a:rPr sz="1600" spc="0"/>
              <a:t> </a:t>
            </a:r>
            <a:r>
              <a:t>and/or an ‘</a:t>
            </a:r>
            <a:r>
              <a:rPr>
                <a:solidFill>
                  <a:srgbClr val="9A00FF"/>
                </a:solidFill>
              </a:rPr>
              <a:t>M</a:t>
            </a:r>
            <a:r>
              <a:t>’  </a:t>
            </a:r>
            <a:r>
              <a:rPr spc="0"/>
              <a:t>shape in</a:t>
            </a:r>
            <a:r>
              <a:rPr spc="-20"/>
              <a:t> </a:t>
            </a:r>
            <a:r>
              <a:rPr spc="0"/>
              <a:t>V</a:t>
            </a:r>
            <a:r>
              <a:rPr spc="0" baseline="-20833"/>
              <a:t>6.</a:t>
            </a:r>
            <a:endParaRPr baseline="-20833"/>
          </a:p>
          <a:p>
            <a:pPr marL="381000" marR="572134" indent="-343534">
              <a:lnSpc>
                <a:spcPts val="2500"/>
              </a:lnSpc>
              <a:spcBef>
                <a:spcPts val="2700"/>
              </a:spcBef>
              <a:buClr>
                <a:srgbClr val="CCECFF"/>
              </a:buClr>
              <a:buSzPct val="116665"/>
              <a:buChar char="▪"/>
              <a:tabLst>
                <a:tab pos="381000" algn="l"/>
                <a:tab pos="3810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New onset LBBB</a:t>
            </a:r>
            <a:r>
              <a:rPr spc="-75"/>
              <a:t> </a:t>
            </a:r>
            <a:r>
              <a:t>with  </a:t>
            </a:r>
            <a:r>
              <a:rPr spc="0"/>
              <a:t>chest </a:t>
            </a:r>
            <a:r>
              <a:t>pain </a:t>
            </a:r>
            <a:r>
              <a:rPr spc="0"/>
              <a:t>consider  Myocardial</a:t>
            </a:r>
            <a:r>
              <a:rPr spc="-45"/>
              <a:t> </a:t>
            </a:r>
            <a:r>
              <a:rPr spc="0"/>
              <a:t>infarction</a:t>
            </a:r>
          </a:p>
          <a:p>
            <a:pPr>
              <a:buClr>
                <a:srgbClr val="CCECFF"/>
              </a:buClr>
              <a:buSzPct val="100000"/>
              <a:buChar char="▪"/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81000" marR="285750" indent="-343534">
              <a:lnSpc>
                <a:spcPts val="2500"/>
              </a:lnSpc>
              <a:buClr>
                <a:srgbClr val="CCECFF"/>
              </a:buClr>
              <a:buSzPct val="116665"/>
              <a:buChar char="▪"/>
              <a:tabLst>
                <a:tab pos="381000" algn="l"/>
                <a:tab pos="3810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 possible </a:t>
            </a:r>
            <a:r>
              <a:rPr spc="0"/>
              <a:t>to</a:t>
            </a:r>
            <a:r>
              <a:rPr spc="-95"/>
              <a:t> </a:t>
            </a:r>
            <a:r>
              <a:t>interpret  the ST</a:t>
            </a:r>
            <a:r>
              <a:rPr spc="-20"/>
              <a:t> </a:t>
            </a:r>
            <a:r>
              <a:t>segment.</a:t>
            </a:r>
          </a:p>
        </p:txBody>
      </p:sp>
      <p:sp>
        <p:nvSpPr>
          <p:cNvPr id="226" name="object 4"/>
          <p:cNvSpPr/>
          <p:nvPr/>
        </p:nvSpPr>
        <p:spPr>
          <a:xfrm>
            <a:off x="455814" y="1991741"/>
            <a:ext cx="4037078" cy="370713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object 5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29" name="object 2"/>
          <p:cNvSpPr txBox="1">
            <a:spLocks noGrp="1"/>
          </p:cNvSpPr>
          <p:nvPr>
            <p:ph type="title"/>
          </p:nvPr>
        </p:nvSpPr>
        <p:spPr>
          <a:xfrm>
            <a:off x="3795100" y="479384"/>
            <a:ext cx="1546861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RBBB</a:t>
            </a:r>
          </a:p>
        </p:txBody>
      </p:sp>
      <p:sp>
        <p:nvSpPr>
          <p:cNvPr id="230" name="object 3"/>
          <p:cNvSpPr txBox="1"/>
          <p:nvPr/>
        </p:nvSpPr>
        <p:spPr>
          <a:xfrm>
            <a:off x="535204" y="1633487"/>
            <a:ext cx="3674110" cy="374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82930" indent="-343534">
              <a:spcBef>
                <a:spcPts val="1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</a:t>
            </a:r>
            <a:r>
              <a:rPr spc="-5"/>
              <a:t>is also </a:t>
            </a:r>
            <a:r>
              <a:t>called</a:t>
            </a:r>
            <a:r>
              <a:rPr spc="-100"/>
              <a:t> </a:t>
            </a:r>
            <a:r>
              <a:rPr spc="-5"/>
              <a:t>RSR  </a:t>
            </a:r>
            <a:r>
              <a:t>pattern</a:t>
            </a:r>
          </a:p>
          <a:p>
            <a:pPr marL="355600" marR="328929" indent="-343534">
              <a:spcBef>
                <a:spcPts val="5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pc="0">
                <a:solidFill>
                  <a:srgbClr val="FF0000"/>
                </a:solidFill>
              </a:rPr>
              <a:t>right</a:t>
            </a:r>
            <a:r>
              <a:rPr spc="0"/>
              <a:t> </a:t>
            </a:r>
            <a:r>
              <a:t>bundle branch  block is present,</a:t>
            </a:r>
            <a:r>
              <a:rPr spc="-90"/>
              <a:t> </a:t>
            </a:r>
            <a:r>
              <a:rPr spc="0"/>
              <a:t>there  may </a:t>
            </a:r>
            <a:r>
              <a:t>be an ‘</a:t>
            </a:r>
            <a:r>
              <a:rPr>
                <a:solidFill>
                  <a:srgbClr val="9A00FF"/>
                </a:solidFill>
              </a:rPr>
              <a:t>M</a:t>
            </a:r>
            <a:r>
              <a:t>’ in </a:t>
            </a:r>
            <a:r>
              <a:rPr spc="0"/>
              <a:t>V1  </a:t>
            </a:r>
            <a:r>
              <a:t>and/or </a:t>
            </a:r>
            <a:r>
              <a:rPr spc="0"/>
              <a:t>a ‘</a:t>
            </a:r>
            <a:r>
              <a:rPr spc="0">
                <a:solidFill>
                  <a:srgbClr val="00FFFF"/>
                </a:solidFill>
              </a:rPr>
              <a:t>W</a:t>
            </a:r>
            <a:r>
              <a:rPr spc="0"/>
              <a:t>’ </a:t>
            </a:r>
            <a:r>
              <a:t>in</a:t>
            </a:r>
            <a:r>
              <a:rPr spc="-35"/>
              <a:t> </a:t>
            </a:r>
            <a:r>
              <a:t>V6.</a:t>
            </a:r>
          </a:p>
          <a:p>
            <a:pPr>
              <a:buClr>
                <a:srgbClr val="CCECFF"/>
              </a:buClr>
              <a:buSzPct val="100000"/>
              <a:buChar char="▪"/>
              <a:defRPr sz="3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5080" indent="-343534"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Can occur in healthy  </a:t>
            </a:r>
            <a:r>
              <a:rPr spc="0"/>
              <a:t>people with normal</a:t>
            </a:r>
            <a:r>
              <a:rPr spc="-114"/>
              <a:t> </a:t>
            </a:r>
            <a:r>
              <a:rPr spc="0"/>
              <a:t>QRS  width – partial</a:t>
            </a:r>
            <a:r>
              <a:rPr spc="-45"/>
              <a:t> </a:t>
            </a:r>
            <a:r>
              <a:rPr spc="0"/>
              <a:t>RBBB</a:t>
            </a:r>
          </a:p>
        </p:txBody>
      </p:sp>
      <p:sp>
        <p:nvSpPr>
          <p:cNvPr id="231" name="object 4"/>
          <p:cNvSpPr/>
          <p:nvPr/>
        </p:nvSpPr>
        <p:spPr>
          <a:xfrm>
            <a:off x="4645290" y="1994026"/>
            <a:ext cx="4270248" cy="39479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34" name="object 2"/>
          <p:cNvSpPr txBox="1">
            <a:spLocks noGrp="1"/>
          </p:cNvSpPr>
          <p:nvPr>
            <p:ph type="title"/>
          </p:nvPr>
        </p:nvSpPr>
        <p:spPr>
          <a:xfrm>
            <a:off x="3219790" y="479384"/>
            <a:ext cx="2698116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QRS width</a:t>
            </a:r>
          </a:p>
        </p:txBody>
      </p:sp>
      <p:sp>
        <p:nvSpPr>
          <p:cNvPr id="235" name="object 3"/>
          <p:cNvSpPr txBox="1"/>
          <p:nvPr/>
        </p:nvSpPr>
        <p:spPr>
          <a:xfrm>
            <a:off x="497104" y="1633489"/>
            <a:ext cx="7883526" cy="4193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100"/>
              </a:spcBef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</a:t>
            </a:r>
            <a:r>
              <a:rPr spc="-5"/>
              <a:t>is useful </a:t>
            </a:r>
            <a:r>
              <a:t>to </a:t>
            </a:r>
            <a:r>
              <a:rPr spc="-5"/>
              <a:t>look at leads </a:t>
            </a:r>
            <a:r>
              <a:rPr spc="5"/>
              <a:t>V</a:t>
            </a:r>
            <a:r>
              <a:rPr spc="7" baseline="-20466"/>
              <a:t>1 </a:t>
            </a:r>
            <a:r>
              <a:t>and</a:t>
            </a:r>
            <a:r>
              <a:rPr spc="-320"/>
              <a:t> </a:t>
            </a:r>
            <a:r>
              <a:rPr spc="-5"/>
              <a:t>V</a:t>
            </a:r>
            <a:r>
              <a:rPr spc="-7" baseline="-20466"/>
              <a:t>6</a:t>
            </a:r>
            <a:endParaRPr baseline="-20466"/>
          </a:p>
          <a:p>
            <a:pPr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065" marR="459740" indent="-342900">
              <a:lnSpc>
                <a:spcPct val="79900"/>
              </a:lnSpc>
              <a:buClr>
                <a:srgbClr val="CCECFF"/>
              </a:buClr>
              <a:buSzPct val="114285"/>
              <a:buChar char="▪"/>
              <a:tabLst>
                <a:tab pos="381000" algn="l"/>
                <a:tab pos="393700" algn="l"/>
              </a:tabLst>
              <a:defRPr sz="28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LBBB and RBBB </a:t>
            </a:r>
            <a:r>
              <a:rPr spc="0"/>
              <a:t>can </a:t>
            </a:r>
            <a:r>
              <a:t>be </a:t>
            </a:r>
            <a:r>
              <a:rPr spc="0"/>
              <a:t>remembered </a:t>
            </a:r>
            <a:r>
              <a:t>by </a:t>
            </a:r>
            <a:r>
              <a:rPr spc="0"/>
              <a:t>the  mnemonic:</a:t>
            </a:r>
          </a:p>
          <a:p>
            <a:pPr>
              <a:buSzPct val="100000"/>
              <a:buFont typeface="Arial"/>
              <a:buChar char="§"/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065" indent="-342900">
              <a:buClr>
                <a:srgbClr val="CCECFF"/>
              </a:buClr>
              <a:buSzPct val="114285"/>
              <a:buChar char="▪"/>
              <a:tabLst>
                <a:tab pos="381000" algn="l"/>
                <a:tab pos="393700" algn="l"/>
              </a:tabLst>
              <a:defRPr sz="2800" b="1" spc="-5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</a:t>
            </a:r>
            <a:r>
              <a:rPr>
                <a:solidFill>
                  <a:srgbClr val="EAEAEA"/>
                </a:solidFill>
              </a:rPr>
              <a:t>i</a:t>
            </a:r>
            <a:r>
              <a:rPr>
                <a:solidFill>
                  <a:srgbClr val="00FF00"/>
                </a:solidFill>
              </a:rPr>
              <a:t>LL</a:t>
            </a:r>
            <a:r>
              <a:rPr>
                <a:solidFill>
                  <a:srgbClr val="EAEAEA"/>
                </a:solidFill>
              </a:rPr>
              <a:t>ia</a:t>
            </a:r>
            <a:r>
              <a:rPr>
                <a:solidFill>
                  <a:srgbClr val="9A00FF"/>
                </a:solidFill>
              </a:rPr>
              <a:t>M M</a:t>
            </a:r>
            <a:r>
              <a:rPr>
                <a:solidFill>
                  <a:srgbClr val="EAEAEA"/>
                </a:solidFill>
              </a:rPr>
              <a:t>a</a:t>
            </a:r>
            <a:r>
              <a:rPr>
                <a:solidFill>
                  <a:srgbClr val="FF0000"/>
                </a:solidFill>
              </a:rPr>
              <a:t>RR</a:t>
            </a:r>
            <a:r>
              <a:rPr>
                <a:solidFill>
                  <a:srgbClr val="EAEAEA"/>
                </a:solidFill>
              </a:rPr>
              <a:t>o</a:t>
            </a:r>
            <a:r>
              <a:t>W</a:t>
            </a:r>
          </a:p>
          <a:p>
            <a:pPr>
              <a:buSzPct val="100000"/>
              <a:buFont typeface="Arial"/>
              <a:buChar char="§"/>
              <a:defRPr sz="3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700" marR="17779" indent="-343534">
              <a:lnSpc>
                <a:spcPct val="80100"/>
              </a:lnSpc>
              <a:buClr>
                <a:srgbClr val="CCECFF"/>
              </a:buClr>
              <a:buSzPct val="115625"/>
              <a:buChar char="▪"/>
              <a:tabLst>
                <a:tab pos="393700" algn="l"/>
              </a:tabLst>
              <a:defRPr sz="3200" spc="-1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Bundle branch </a:t>
            </a:r>
            <a:r>
              <a:rPr spc="-5"/>
              <a:t>block is </a:t>
            </a:r>
            <a:r>
              <a:t>caused </a:t>
            </a:r>
            <a:r>
              <a:rPr spc="-5"/>
              <a:t>either </a:t>
            </a:r>
            <a:r>
              <a:t>by  infarction </a:t>
            </a:r>
            <a:r>
              <a:rPr spc="-5"/>
              <a:t>or </a:t>
            </a:r>
            <a:r>
              <a:t>fibrosis (related </a:t>
            </a:r>
            <a:r>
              <a:rPr spc="-5"/>
              <a:t>to the </a:t>
            </a:r>
            <a:r>
              <a:t>ageing  process)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object 2"/>
          <p:cNvGrpSpPr/>
          <p:nvPr/>
        </p:nvGrpSpPr>
        <p:grpSpPr>
          <a:xfrm>
            <a:off x="1258962" y="1411097"/>
            <a:ext cx="6841999" cy="4897374"/>
            <a:chOff x="0" y="0"/>
            <a:chExt cx="6841997" cy="4897373"/>
          </a:xfrm>
        </p:grpSpPr>
        <p:sp>
          <p:nvSpPr>
            <p:cNvPr id="58" name="object 3"/>
            <p:cNvSpPr/>
            <p:nvPr/>
          </p:nvSpPr>
          <p:spPr>
            <a:xfrm>
              <a:off x="0" y="0"/>
              <a:ext cx="6841998" cy="4897374"/>
            </a:xfrm>
            <a:prstGeom prst="rect">
              <a:avLst/>
            </a:prstGeom>
            <a:solidFill>
              <a:srgbClr val="EAEA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object 4"/>
            <p:cNvSpPr/>
            <p:nvPr/>
          </p:nvSpPr>
          <p:spPr>
            <a:xfrm>
              <a:off x="0" y="0"/>
              <a:ext cx="6841998" cy="4897374"/>
            </a:xfrm>
            <a:prstGeom prst="rect">
              <a:avLst/>
            </a:prstGeom>
            <a:noFill/>
            <a:ln w="9525" cap="flat">
              <a:solidFill>
                <a:srgbClr val="EAEAE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object 5"/>
            <p:cNvSpPr/>
            <p:nvPr/>
          </p:nvSpPr>
          <p:spPr>
            <a:xfrm>
              <a:off x="1014221" y="185927"/>
              <a:ext cx="4591051" cy="4497324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2" name="object 6"/>
          <p:cNvSpPr txBox="1">
            <a:spLocks noGrp="1"/>
          </p:cNvSpPr>
          <p:nvPr>
            <p:ph type="title"/>
          </p:nvPr>
        </p:nvSpPr>
        <p:spPr>
          <a:xfrm>
            <a:off x="1913721" y="479384"/>
            <a:ext cx="5312411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Elements of the trace</a:t>
            </a:r>
          </a:p>
        </p:txBody>
      </p:sp>
      <p:sp>
        <p:nvSpPr>
          <p:cNvPr id="63" name="object 7"/>
          <p:cNvSpPr txBox="1"/>
          <p:nvPr/>
        </p:nvSpPr>
        <p:spPr>
          <a:xfrm>
            <a:off x="7243964" y="6358682"/>
            <a:ext cx="1253491" cy="28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38" name="object 2"/>
          <p:cNvSpPr txBox="1">
            <a:spLocks noGrp="1"/>
          </p:cNvSpPr>
          <p:nvPr>
            <p:ph type="title"/>
          </p:nvPr>
        </p:nvSpPr>
        <p:spPr>
          <a:xfrm>
            <a:off x="2489031" y="479384"/>
            <a:ext cx="4160522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The ST segment</a:t>
            </a:r>
          </a:p>
        </p:txBody>
      </p:sp>
      <p:sp>
        <p:nvSpPr>
          <p:cNvPr id="239" name="object 3"/>
          <p:cNvSpPr txBox="1"/>
          <p:nvPr/>
        </p:nvSpPr>
        <p:spPr>
          <a:xfrm>
            <a:off x="535428" y="1633713"/>
            <a:ext cx="8048626" cy="4623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spcBef>
                <a:spcPts val="100"/>
              </a:spcBef>
              <a:buClr>
                <a:srgbClr val="CCECFF"/>
              </a:buClr>
              <a:buSzPct val="114285"/>
              <a:buChar char="▪"/>
              <a:tabLst>
                <a:tab pos="342900" algn="l"/>
                <a:tab pos="355600" algn="l"/>
              </a:tabLst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ST segment should sit </a:t>
            </a:r>
            <a:r>
              <a:rPr spc="-5"/>
              <a:t>on </a:t>
            </a:r>
            <a:r>
              <a:t>the isoelectric</a:t>
            </a:r>
            <a:r>
              <a:rPr spc="-55"/>
              <a:t> </a:t>
            </a:r>
            <a:r>
              <a:t>line</a:t>
            </a:r>
          </a:p>
          <a:p>
            <a:pPr>
              <a:buClr>
                <a:srgbClr val="CCECFF"/>
              </a:buClr>
              <a:buSzPct val="100000"/>
              <a:buChar char="▪"/>
              <a:defRPr sz="4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4965" marR="5080" indent="-342900">
              <a:buClr>
                <a:srgbClr val="CCECFF"/>
              </a:buClr>
              <a:buSzPct val="114285"/>
              <a:buChar char="▪"/>
              <a:tabLst>
                <a:tab pos="342900" algn="l"/>
                <a:tab pos="355600" algn="l"/>
              </a:tabLst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is abnormal if there is planar (i.e. flat)</a:t>
            </a:r>
            <a:r>
              <a:rPr spc="-65"/>
              <a:t> </a:t>
            </a:r>
            <a:r>
              <a:t>elevation  or depression of the ST</a:t>
            </a:r>
            <a:r>
              <a:rPr spc="-40"/>
              <a:t> </a:t>
            </a:r>
            <a:r>
              <a:t>segment</a:t>
            </a:r>
          </a:p>
          <a:p>
            <a:pPr>
              <a:buClr>
                <a:srgbClr val="CCECFF"/>
              </a:buClr>
              <a:buSzPct val="100000"/>
              <a:buChar char="▪"/>
              <a:defRPr sz="4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4965" marR="895985" indent="-342900">
              <a:buClr>
                <a:srgbClr val="CCECFF"/>
              </a:buClr>
              <a:buSzPct val="114285"/>
              <a:buChar char="▪"/>
              <a:tabLst>
                <a:tab pos="342900" algn="l"/>
                <a:tab pos="355600" algn="l"/>
              </a:tabLst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Planar ST elevation can represent an MI</a:t>
            </a:r>
            <a:r>
              <a:rPr spc="-70"/>
              <a:t> </a:t>
            </a:r>
            <a:r>
              <a:t>or  Prinzmetal’s (vasospastic)</a:t>
            </a:r>
            <a:r>
              <a:rPr spc="-10"/>
              <a:t> </a:t>
            </a:r>
            <a:r>
              <a:t>angina</a:t>
            </a:r>
          </a:p>
          <a:p>
            <a:pPr>
              <a:buClr>
                <a:srgbClr val="CCECFF"/>
              </a:buClr>
              <a:buSzPct val="100000"/>
              <a:buChar char="▪"/>
              <a:defRPr sz="4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4965" indent="-342900">
              <a:buClr>
                <a:srgbClr val="CCECFF"/>
              </a:buClr>
              <a:buSzPct val="114285"/>
              <a:buChar char="▪"/>
              <a:tabLst>
                <a:tab pos="342900" algn="l"/>
                <a:tab pos="355600" algn="l"/>
              </a:tabLst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Planar ST depression can represent</a:t>
            </a:r>
            <a:r>
              <a:rPr spc="-30"/>
              <a:t> </a:t>
            </a:r>
            <a:r>
              <a:t>ischaemia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object 2"/>
          <p:cNvSpPr txBox="1"/>
          <p:nvPr/>
        </p:nvSpPr>
        <p:spPr>
          <a:xfrm>
            <a:off x="7388504" y="6286813"/>
            <a:ext cx="1254126" cy="170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2200"/>
              </a:lnSpc>
              <a:defRPr sz="2000" b="1" spc="-4">
                <a:solidFill>
                  <a:srgbClr val="B2B2E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medics.c</a:t>
            </a:r>
            <a:r>
              <a:rPr spc="-9675"/>
              <a:t>c</a:t>
            </a:r>
            <a:r>
              <a:t>medics.c</a:t>
            </a:r>
            <a:r>
              <a:rPr spc="-9570"/>
              <a:t>c</a:t>
            </a:r>
            <a:r>
              <a:rPr sz="3000" spc="-7" baseline="-2776">
                <a:solidFill>
                  <a:srgbClr val="65659A"/>
                </a:solidFill>
              </a:rPr>
              <a:t>medics.c</a:t>
            </a:r>
            <a:r>
              <a:rPr sz="3000" spc="-14512" baseline="-2776">
                <a:solidFill>
                  <a:srgbClr val="65659A"/>
                </a:solidFill>
              </a:rPr>
              <a:t>c</a:t>
            </a:r>
            <a:r>
              <a:rPr sz="3000" spc="-7" baseline="-2776">
                <a:solidFill>
                  <a:srgbClr val="65659A"/>
                </a:solidFill>
              </a:rPr>
              <a:t>medics.c</a:t>
            </a:r>
            <a:r>
              <a:rPr sz="3000" spc="-14355" baseline="-2776">
                <a:solidFill>
                  <a:srgbClr val="65659A"/>
                </a:solidFill>
              </a:rPr>
              <a:t>c</a:t>
            </a:r>
            <a:r>
              <a:rPr sz="3000" spc="-7" baseline="-5555">
                <a:solidFill>
                  <a:srgbClr val="3D3D5B"/>
                </a:solidFill>
              </a:rPr>
              <a:t>medics.c</a:t>
            </a:r>
            <a:r>
              <a:rPr sz="3000" spc="-14512" baseline="-5555">
                <a:solidFill>
                  <a:srgbClr val="3D3D5B"/>
                </a:solidFill>
              </a:rPr>
              <a:t>c</a:t>
            </a:r>
            <a:r>
              <a:rPr sz="3000" spc="-7" baseline="-5555">
                <a:solidFill>
                  <a:srgbClr val="3D3D5B"/>
                </a:solidFill>
              </a:rPr>
              <a:t>medics.cc</a:t>
            </a:r>
          </a:p>
        </p:txBody>
      </p:sp>
      <p:sp>
        <p:nvSpPr>
          <p:cNvPr id="242" name="object 3"/>
          <p:cNvSpPr txBox="1">
            <a:spLocks noGrp="1"/>
          </p:cNvSpPr>
          <p:nvPr>
            <p:ph type="title"/>
          </p:nvPr>
        </p:nvSpPr>
        <p:spPr>
          <a:xfrm>
            <a:off x="3297513" y="479384"/>
            <a:ext cx="2543811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Inferior MI</a:t>
            </a:r>
          </a:p>
        </p:txBody>
      </p:sp>
      <p:sp>
        <p:nvSpPr>
          <p:cNvPr id="243" name="object 4"/>
          <p:cNvSpPr/>
          <p:nvPr/>
        </p:nvSpPr>
        <p:spPr>
          <a:xfrm>
            <a:off x="139" y="1434719"/>
            <a:ext cx="9143860" cy="52753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4" name="object 5"/>
          <p:cNvSpPr txBox="1"/>
          <p:nvPr/>
        </p:nvSpPr>
        <p:spPr>
          <a:xfrm>
            <a:off x="1555634" y="5984621"/>
            <a:ext cx="1699897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</a:t>
            </a:r>
            <a:r>
              <a:rPr spc="-260"/>
              <a:t> </a:t>
            </a:r>
            <a:r>
              <a:t>elevation</a:t>
            </a:r>
          </a:p>
        </p:txBody>
      </p:sp>
      <p:grpSp>
        <p:nvGrpSpPr>
          <p:cNvPr id="248" name="object 6"/>
          <p:cNvGrpSpPr/>
          <p:nvPr/>
        </p:nvGrpSpPr>
        <p:grpSpPr>
          <a:xfrm>
            <a:off x="1258962" y="3355720"/>
            <a:ext cx="2305049" cy="1581151"/>
            <a:chOff x="0" y="0"/>
            <a:chExt cx="2305047" cy="1581150"/>
          </a:xfrm>
        </p:grpSpPr>
        <p:sp>
          <p:nvSpPr>
            <p:cNvPr id="245" name="object 7"/>
            <p:cNvSpPr/>
            <p:nvPr/>
          </p:nvSpPr>
          <p:spPr>
            <a:xfrm>
              <a:off x="0" y="0"/>
              <a:ext cx="432054" cy="430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1" y="0"/>
                  </a:moveTo>
                  <a:lnTo>
                    <a:pt x="8313" y="286"/>
                  </a:lnTo>
                  <a:lnTo>
                    <a:pt x="6045" y="1102"/>
                  </a:lnTo>
                  <a:lnTo>
                    <a:pt x="4043" y="2380"/>
                  </a:lnTo>
                  <a:lnTo>
                    <a:pt x="2372" y="4057"/>
                  </a:lnTo>
                  <a:lnTo>
                    <a:pt x="1098" y="6066"/>
                  </a:lnTo>
                  <a:lnTo>
                    <a:pt x="285" y="8342"/>
                  </a:lnTo>
                  <a:lnTo>
                    <a:pt x="0" y="10819"/>
                  </a:lnTo>
                  <a:lnTo>
                    <a:pt x="285" y="13282"/>
                  </a:lnTo>
                  <a:lnTo>
                    <a:pt x="1098" y="15548"/>
                  </a:lnTo>
                  <a:lnTo>
                    <a:pt x="2372" y="17550"/>
                  </a:lnTo>
                  <a:lnTo>
                    <a:pt x="4043" y="19223"/>
                  </a:lnTo>
                  <a:lnTo>
                    <a:pt x="6045" y="20499"/>
                  </a:lnTo>
                  <a:lnTo>
                    <a:pt x="8313" y="21314"/>
                  </a:lnTo>
                  <a:lnTo>
                    <a:pt x="10781" y="21600"/>
                  </a:lnTo>
                  <a:lnTo>
                    <a:pt x="13263" y="21314"/>
                  </a:lnTo>
                  <a:lnTo>
                    <a:pt x="15541" y="20499"/>
                  </a:lnTo>
                  <a:lnTo>
                    <a:pt x="17550" y="19223"/>
                  </a:lnTo>
                  <a:lnTo>
                    <a:pt x="19225" y="17550"/>
                  </a:lnTo>
                  <a:lnTo>
                    <a:pt x="20501" y="15548"/>
                  </a:lnTo>
                  <a:lnTo>
                    <a:pt x="21315" y="13282"/>
                  </a:lnTo>
                  <a:lnTo>
                    <a:pt x="21600" y="10819"/>
                  </a:lnTo>
                  <a:lnTo>
                    <a:pt x="21315" y="8342"/>
                  </a:lnTo>
                  <a:lnTo>
                    <a:pt x="20501" y="6066"/>
                  </a:lnTo>
                  <a:lnTo>
                    <a:pt x="19225" y="4057"/>
                  </a:lnTo>
                  <a:lnTo>
                    <a:pt x="17550" y="2380"/>
                  </a:lnTo>
                  <a:lnTo>
                    <a:pt x="15541" y="1102"/>
                  </a:lnTo>
                  <a:lnTo>
                    <a:pt x="13263" y="286"/>
                  </a:lnTo>
                  <a:lnTo>
                    <a:pt x="10781" y="0"/>
                  </a:ln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object 8"/>
            <p:cNvSpPr/>
            <p:nvPr/>
          </p:nvSpPr>
          <p:spPr>
            <a:xfrm>
              <a:off x="0" y="1079754"/>
              <a:ext cx="432054" cy="42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1" y="0"/>
                  </a:moveTo>
                  <a:lnTo>
                    <a:pt x="8313" y="285"/>
                  </a:lnTo>
                  <a:lnTo>
                    <a:pt x="6045" y="1096"/>
                  </a:lnTo>
                  <a:lnTo>
                    <a:pt x="4043" y="2370"/>
                  </a:lnTo>
                  <a:lnTo>
                    <a:pt x="2372" y="4041"/>
                  </a:lnTo>
                  <a:lnTo>
                    <a:pt x="1098" y="6046"/>
                  </a:lnTo>
                  <a:lnTo>
                    <a:pt x="285" y="8321"/>
                  </a:lnTo>
                  <a:lnTo>
                    <a:pt x="0" y="10800"/>
                  </a:lnTo>
                  <a:lnTo>
                    <a:pt x="285" y="13279"/>
                  </a:lnTo>
                  <a:lnTo>
                    <a:pt x="1098" y="15554"/>
                  </a:lnTo>
                  <a:lnTo>
                    <a:pt x="2372" y="17559"/>
                  </a:lnTo>
                  <a:lnTo>
                    <a:pt x="4043" y="19230"/>
                  </a:lnTo>
                  <a:lnTo>
                    <a:pt x="6045" y="20504"/>
                  </a:lnTo>
                  <a:lnTo>
                    <a:pt x="8313" y="21315"/>
                  </a:lnTo>
                  <a:lnTo>
                    <a:pt x="10781" y="21600"/>
                  </a:lnTo>
                  <a:lnTo>
                    <a:pt x="13263" y="21315"/>
                  </a:lnTo>
                  <a:lnTo>
                    <a:pt x="15541" y="20504"/>
                  </a:lnTo>
                  <a:lnTo>
                    <a:pt x="17550" y="19230"/>
                  </a:lnTo>
                  <a:lnTo>
                    <a:pt x="19225" y="17559"/>
                  </a:lnTo>
                  <a:lnTo>
                    <a:pt x="20501" y="15554"/>
                  </a:lnTo>
                  <a:lnTo>
                    <a:pt x="21315" y="13279"/>
                  </a:lnTo>
                  <a:lnTo>
                    <a:pt x="21600" y="10800"/>
                  </a:lnTo>
                  <a:lnTo>
                    <a:pt x="21315" y="8321"/>
                  </a:lnTo>
                  <a:lnTo>
                    <a:pt x="20501" y="6046"/>
                  </a:lnTo>
                  <a:lnTo>
                    <a:pt x="19225" y="4041"/>
                  </a:lnTo>
                  <a:lnTo>
                    <a:pt x="17550" y="2370"/>
                  </a:lnTo>
                  <a:lnTo>
                    <a:pt x="15541" y="1096"/>
                  </a:lnTo>
                  <a:lnTo>
                    <a:pt x="13263" y="285"/>
                  </a:lnTo>
                  <a:lnTo>
                    <a:pt x="10781" y="0"/>
                  </a:ln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object 9"/>
            <p:cNvSpPr/>
            <p:nvPr/>
          </p:nvSpPr>
          <p:spPr>
            <a:xfrm>
              <a:off x="1872995" y="1151382"/>
              <a:ext cx="432053" cy="42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19" y="0"/>
                  </a:moveTo>
                  <a:lnTo>
                    <a:pt x="8337" y="285"/>
                  </a:lnTo>
                  <a:lnTo>
                    <a:pt x="6059" y="1096"/>
                  </a:lnTo>
                  <a:lnTo>
                    <a:pt x="4050" y="2370"/>
                  </a:lnTo>
                  <a:lnTo>
                    <a:pt x="2375" y="4041"/>
                  </a:lnTo>
                  <a:lnTo>
                    <a:pt x="1099" y="6046"/>
                  </a:lnTo>
                  <a:lnTo>
                    <a:pt x="285" y="8321"/>
                  </a:lnTo>
                  <a:lnTo>
                    <a:pt x="0" y="10800"/>
                  </a:lnTo>
                  <a:lnTo>
                    <a:pt x="285" y="13279"/>
                  </a:lnTo>
                  <a:lnTo>
                    <a:pt x="1099" y="15554"/>
                  </a:lnTo>
                  <a:lnTo>
                    <a:pt x="2375" y="17559"/>
                  </a:lnTo>
                  <a:lnTo>
                    <a:pt x="4050" y="19230"/>
                  </a:lnTo>
                  <a:lnTo>
                    <a:pt x="6059" y="20504"/>
                  </a:lnTo>
                  <a:lnTo>
                    <a:pt x="8337" y="21315"/>
                  </a:lnTo>
                  <a:lnTo>
                    <a:pt x="10819" y="21600"/>
                  </a:lnTo>
                  <a:lnTo>
                    <a:pt x="13287" y="21315"/>
                  </a:lnTo>
                  <a:lnTo>
                    <a:pt x="15555" y="20504"/>
                  </a:lnTo>
                  <a:lnTo>
                    <a:pt x="17557" y="19230"/>
                  </a:lnTo>
                  <a:lnTo>
                    <a:pt x="19228" y="17559"/>
                  </a:lnTo>
                  <a:lnTo>
                    <a:pt x="20502" y="15554"/>
                  </a:lnTo>
                  <a:lnTo>
                    <a:pt x="21315" y="13279"/>
                  </a:lnTo>
                  <a:lnTo>
                    <a:pt x="21600" y="10800"/>
                  </a:lnTo>
                  <a:lnTo>
                    <a:pt x="21315" y="8321"/>
                  </a:lnTo>
                  <a:lnTo>
                    <a:pt x="20502" y="6046"/>
                  </a:lnTo>
                  <a:lnTo>
                    <a:pt x="19228" y="4041"/>
                  </a:lnTo>
                  <a:lnTo>
                    <a:pt x="17557" y="2370"/>
                  </a:lnTo>
                  <a:lnTo>
                    <a:pt x="15555" y="1096"/>
                  </a:lnTo>
                  <a:lnTo>
                    <a:pt x="13287" y="285"/>
                  </a:lnTo>
                  <a:lnTo>
                    <a:pt x="10819" y="0"/>
                  </a:lnTo>
                  <a:close/>
                </a:path>
              </a:pathLst>
            </a:custGeom>
            <a:noFill/>
            <a:ln w="952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object 11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51" name="object 2"/>
          <p:cNvSpPr txBox="1">
            <a:spLocks noGrp="1"/>
          </p:cNvSpPr>
          <p:nvPr>
            <p:ph type="title"/>
          </p:nvPr>
        </p:nvSpPr>
        <p:spPr>
          <a:xfrm>
            <a:off x="3095583" y="479384"/>
            <a:ext cx="2947671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The T wave</a:t>
            </a:r>
          </a:p>
        </p:txBody>
      </p:sp>
      <p:sp>
        <p:nvSpPr>
          <p:cNvPr id="252" name="object 3"/>
          <p:cNvSpPr txBox="1"/>
          <p:nvPr/>
        </p:nvSpPr>
        <p:spPr>
          <a:xfrm>
            <a:off x="535204" y="1633569"/>
            <a:ext cx="3777617" cy="349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7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Are </a:t>
            </a:r>
            <a:r>
              <a:rPr spc="0"/>
              <a:t>the T </a:t>
            </a:r>
            <a:r>
              <a:t>waves </a:t>
            </a:r>
            <a:r>
              <a:rPr spc="0"/>
              <a:t>too</a:t>
            </a:r>
            <a:r>
              <a:rPr spc="-95"/>
              <a:t> </a:t>
            </a:r>
            <a:r>
              <a:t>tall?</a:t>
            </a:r>
          </a:p>
          <a:p>
            <a:pPr marL="755650" lvl="1" indent="-286384">
              <a:spcBef>
                <a:spcPts val="400"/>
              </a:spcBef>
              <a:buSzPct val="100000"/>
              <a:buChar char="▪"/>
              <a:tabLst>
                <a:tab pos="749300" algn="l"/>
                <a:tab pos="7493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</a:t>
            </a:r>
            <a:r>
              <a:rPr spc="-9"/>
              <a:t>definite </a:t>
            </a:r>
            <a:r>
              <a:t>rule for</a:t>
            </a:r>
            <a:r>
              <a:rPr spc="4"/>
              <a:t> </a:t>
            </a:r>
            <a:r>
              <a:rPr spc="-9"/>
              <a:t>height</a:t>
            </a:r>
          </a:p>
          <a:p>
            <a:pPr marL="755015" marR="5080" lvl="1" indent="-285750">
              <a:spcBef>
                <a:spcPts val="400"/>
              </a:spcBef>
              <a:buSzPct val="100000"/>
              <a:buChar char="▪"/>
              <a:tabLst>
                <a:tab pos="749300" algn="l"/>
                <a:tab pos="7493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 </a:t>
            </a:r>
            <a:r>
              <a:rPr spc="0"/>
              <a:t>wave </a:t>
            </a:r>
            <a:r>
              <a:t>generally shouldn’t  be taller than half the </a:t>
            </a:r>
            <a:r>
              <a:rPr spc="-9"/>
              <a:t>size  </a:t>
            </a:r>
            <a:r>
              <a:t>of the </a:t>
            </a:r>
            <a:r>
              <a:rPr spc="-9"/>
              <a:t>preceding</a:t>
            </a:r>
            <a:r>
              <a:rPr spc="-19"/>
              <a:t> </a:t>
            </a:r>
            <a:r>
              <a:rPr spc="-9"/>
              <a:t>QRS</a:t>
            </a:r>
          </a:p>
          <a:p>
            <a:pPr lvl="1">
              <a:buClr>
                <a:srgbClr val="EAEAEA"/>
              </a:buClr>
              <a:buSzPct val="100000"/>
              <a:buChar char="▪"/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755015" lvl="1" indent="-286384">
              <a:buSzPct val="100000"/>
              <a:buChar char="▪"/>
              <a:tabLst>
                <a:tab pos="749300" algn="l"/>
                <a:tab pos="7493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Causes:</a:t>
            </a:r>
          </a:p>
          <a:p>
            <a:pPr marL="1155700" lvl="2" indent="-229235">
              <a:spcBef>
                <a:spcPts val="400"/>
              </a:spcBef>
              <a:buClr>
                <a:srgbClr val="CCECFF"/>
              </a:buClr>
              <a:buSzPct val="116665"/>
              <a:buChar char="▪"/>
              <a:tabLst>
                <a:tab pos="1155700" algn="l"/>
              </a:tabLst>
              <a:defRPr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Hyperkalaemia</a:t>
            </a:r>
          </a:p>
          <a:p>
            <a:pPr marL="1155700" marR="859789" lvl="2" indent="-228600">
              <a:spcBef>
                <a:spcPts val="400"/>
              </a:spcBef>
              <a:buClr>
                <a:srgbClr val="CCECFF"/>
              </a:buClr>
              <a:buSzPct val="116665"/>
              <a:buChar char="▪"/>
              <a:tabLst>
                <a:tab pos="1155700" algn="l"/>
              </a:tabLst>
              <a:defRPr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Acute</a:t>
            </a:r>
            <a:r>
              <a:rPr spc="-104"/>
              <a:t> </a:t>
            </a:r>
            <a:r>
              <a:t>myocardial  </a:t>
            </a:r>
            <a:r>
              <a:rPr spc="-5"/>
              <a:t>infarction</a:t>
            </a:r>
          </a:p>
        </p:txBody>
      </p:sp>
      <p:grpSp>
        <p:nvGrpSpPr>
          <p:cNvPr id="259" name="object 4"/>
          <p:cNvGrpSpPr/>
          <p:nvPr/>
        </p:nvGrpSpPr>
        <p:grpSpPr>
          <a:xfrm>
            <a:off x="4998097" y="2127376"/>
            <a:ext cx="2388870" cy="2834641"/>
            <a:chOff x="0" y="0"/>
            <a:chExt cx="2388869" cy="2834639"/>
          </a:xfrm>
        </p:grpSpPr>
        <p:sp>
          <p:nvSpPr>
            <p:cNvPr id="253" name="object 5"/>
            <p:cNvSpPr/>
            <p:nvPr/>
          </p:nvSpPr>
          <p:spPr>
            <a:xfrm>
              <a:off x="4572" y="4571"/>
              <a:ext cx="2379727" cy="2825496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4" name="object 6"/>
            <p:cNvSpPr/>
            <p:nvPr/>
          </p:nvSpPr>
          <p:spPr>
            <a:xfrm>
              <a:off x="0" y="0"/>
              <a:ext cx="2388870" cy="2834640"/>
            </a:xfrm>
            <a:prstGeom prst="rect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5" name="object 7"/>
            <p:cNvSpPr/>
            <p:nvPr/>
          </p:nvSpPr>
          <p:spPr>
            <a:xfrm>
              <a:off x="510527" y="507491"/>
              <a:ext cx="789434" cy="2016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20"/>
                  </a:moveTo>
                  <a:lnTo>
                    <a:pt x="6463" y="12220"/>
                  </a:lnTo>
                  <a:lnTo>
                    <a:pt x="10800" y="0"/>
                  </a:lnTo>
                  <a:lnTo>
                    <a:pt x="12927" y="21600"/>
                  </a:lnTo>
                  <a:lnTo>
                    <a:pt x="17263" y="12220"/>
                  </a:lnTo>
                  <a:lnTo>
                    <a:pt x="21600" y="1126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object 8"/>
            <p:cNvSpPr/>
            <p:nvPr/>
          </p:nvSpPr>
          <p:spPr>
            <a:xfrm>
              <a:off x="1299972" y="507491"/>
              <a:ext cx="550165" cy="1051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72" y="20192"/>
                  </a:lnTo>
                  <a:lnTo>
                    <a:pt x="1544" y="18790"/>
                  </a:lnTo>
                  <a:lnTo>
                    <a:pt x="2313" y="17398"/>
                  </a:lnTo>
                  <a:lnTo>
                    <a:pt x="3078" y="16022"/>
                  </a:lnTo>
                  <a:lnTo>
                    <a:pt x="3839" y="14667"/>
                  </a:lnTo>
                  <a:lnTo>
                    <a:pt x="4595" y="13340"/>
                  </a:lnTo>
                  <a:lnTo>
                    <a:pt x="5344" y="12044"/>
                  </a:lnTo>
                  <a:lnTo>
                    <a:pt x="6084" y="10785"/>
                  </a:lnTo>
                  <a:lnTo>
                    <a:pt x="6816" y="9569"/>
                  </a:lnTo>
                  <a:lnTo>
                    <a:pt x="7537" y="8401"/>
                  </a:lnTo>
                  <a:lnTo>
                    <a:pt x="8247" y="7286"/>
                  </a:lnTo>
                  <a:lnTo>
                    <a:pt x="8944" y="6230"/>
                  </a:lnTo>
                  <a:lnTo>
                    <a:pt x="9628" y="5237"/>
                  </a:lnTo>
                  <a:lnTo>
                    <a:pt x="10297" y="4314"/>
                  </a:lnTo>
                  <a:lnTo>
                    <a:pt x="10951" y="3465"/>
                  </a:lnTo>
                  <a:lnTo>
                    <a:pt x="11587" y="2697"/>
                  </a:lnTo>
                  <a:lnTo>
                    <a:pt x="12803" y="1420"/>
                  </a:lnTo>
                  <a:lnTo>
                    <a:pt x="13938" y="527"/>
                  </a:lnTo>
                  <a:lnTo>
                    <a:pt x="15467" y="0"/>
                  </a:lnTo>
                  <a:lnTo>
                    <a:pt x="15926" y="60"/>
                  </a:lnTo>
                  <a:lnTo>
                    <a:pt x="17151" y="923"/>
                  </a:lnTo>
                  <a:lnTo>
                    <a:pt x="17855" y="2013"/>
                  </a:lnTo>
                  <a:lnTo>
                    <a:pt x="18479" y="3465"/>
                  </a:lnTo>
                  <a:lnTo>
                    <a:pt x="18764" y="4314"/>
                  </a:lnTo>
                  <a:lnTo>
                    <a:pt x="19033" y="5237"/>
                  </a:lnTo>
                  <a:lnTo>
                    <a:pt x="19287" y="6230"/>
                  </a:lnTo>
                  <a:lnTo>
                    <a:pt x="19527" y="7286"/>
                  </a:lnTo>
                  <a:lnTo>
                    <a:pt x="19754" y="8401"/>
                  </a:lnTo>
                  <a:lnTo>
                    <a:pt x="19970" y="9569"/>
                  </a:lnTo>
                  <a:lnTo>
                    <a:pt x="20176" y="10785"/>
                  </a:lnTo>
                  <a:lnTo>
                    <a:pt x="20373" y="12044"/>
                  </a:lnTo>
                  <a:lnTo>
                    <a:pt x="20562" y="13340"/>
                  </a:lnTo>
                  <a:lnTo>
                    <a:pt x="20744" y="14667"/>
                  </a:lnTo>
                  <a:lnTo>
                    <a:pt x="20921" y="16022"/>
                  </a:lnTo>
                  <a:lnTo>
                    <a:pt x="21094" y="17398"/>
                  </a:lnTo>
                  <a:lnTo>
                    <a:pt x="21264" y="18790"/>
                  </a:lnTo>
                  <a:lnTo>
                    <a:pt x="21432" y="20192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object 9"/>
            <p:cNvSpPr/>
            <p:nvPr/>
          </p:nvSpPr>
          <p:spPr>
            <a:xfrm>
              <a:off x="1850123" y="1559051"/>
              <a:ext cx="316232" cy="88392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object 10"/>
            <p:cNvSpPr/>
            <p:nvPr/>
          </p:nvSpPr>
          <p:spPr>
            <a:xfrm>
              <a:off x="150101" y="1515617"/>
              <a:ext cx="360427" cy="144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269" y="13669"/>
                  </a:lnTo>
                  <a:lnTo>
                    <a:pt x="18757" y="6750"/>
                  </a:lnTo>
                  <a:lnTo>
                    <a:pt x="16886" y="1856"/>
                  </a:lnTo>
                  <a:lnTo>
                    <a:pt x="14476" y="0"/>
                  </a:lnTo>
                  <a:lnTo>
                    <a:pt x="12510" y="850"/>
                  </a:lnTo>
                  <a:lnTo>
                    <a:pt x="10297" y="3200"/>
                  </a:lnTo>
                  <a:lnTo>
                    <a:pt x="7889" y="6750"/>
                  </a:lnTo>
                  <a:lnTo>
                    <a:pt x="5336" y="11200"/>
                  </a:lnTo>
                  <a:lnTo>
                    <a:pt x="2690" y="16250"/>
                  </a:lnTo>
                  <a:lnTo>
                    <a:pt x="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62" name="object 2"/>
          <p:cNvSpPr txBox="1">
            <a:spLocks noGrp="1"/>
          </p:cNvSpPr>
          <p:nvPr>
            <p:ph type="title"/>
          </p:nvPr>
        </p:nvSpPr>
        <p:spPr>
          <a:xfrm>
            <a:off x="3095583" y="479384"/>
            <a:ext cx="2947671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The T wave</a:t>
            </a:r>
          </a:p>
        </p:txBody>
      </p:sp>
      <p:sp>
        <p:nvSpPr>
          <p:cNvPr id="263" name="object 3"/>
          <p:cNvSpPr txBox="1"/>
          <p:nvPr/>
        </p:nvSpPr>
        <p:spPr>
          <a:xfrm>
            <a:off x="535090" y="1631553"/>
            <a:ext cx="7359651" cy="2552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793115" indent="-343534"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 T wave is flat, it may </a:t>
            </a:r>
            <a:r>
              <a:rPr spc="-10"/>
              <a:t>indicate  hypokalaemia</a:t>
            </a:r>
          </a:p>
          <a:p>
            <a:pPr>
              <a:buClr>
                <a:srgbClr val="CCECFF"/>
              </a:buClr>
              <a:buSzPct val="100000"/>
              <a:buChar char="▪"/>
              <a:defRPr sz="4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5080" indent="-343534"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 T wave is </a:t>
            </a:r>
            <a:r>
              <a:rPr spc="-10"/>
              <a:t>inverted </a:t>
            </a:r>
            <a:r>
              <a:t>it may </a:t>
            </a:r>
            <a:r>
              <a:rPr spc="-10"/>
              <a:t>indicate  ischaemia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66" name="object 2"/>
          <p:cNvSpPr txBox="1">
            <a:spLocks noGrp="1"/>
          </p:cNvSpPr>
          <p:nvPr>
            <p:ph type="title"/>
          </p:nvPr>
        </p:nvSpPr>
        <p:spPr>
          <a:xfrm>
            <a:off x="873592" y="479384"/>
            <a:ext cx="7391401" cy="695961"/>
          </a:xfrm>
          <a:prstGeom prst="rect">
            <a:avLst/>
          </a:prstGeom>
        </p:spPr>
        <p:txBody>
          <a:bodyPr/>
          <a:lstStyle/>
          <a:p>
            <a:pPr indent="12700">
              <a:defRPr spc="-100"/>
            </a:pPr>
            <a:r>
              <a:t>Supraventricular</a:t>
            </a:r>
            <a:r>
              <a:rPr spc="0"/>
              <a:t> </a:t>
            </a:r>
            <a:r>
              <a:t>tachycardias</a:t>
            </a:r>
          </a:p>
        </p:txBody>
      </p:sp>
      <p:sp>
        <p:nvSpPr>
          <p:cNvPr id="267" name="object 3"/>
          <p:cNvSpPr txBox="1"/>
          <p:nvPr/>
        </p:nvSpPr>
        <p:spPr>
          <a:xfrm>
            <a:off x="535205" y="1645044"/>
            <a:ext cx="7859394" cy="4161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3534">
              <a:lnSpc>
                <a:spcPts val="2500"/>
              </a:lnSpc>
              <a:spcBef>
                <a:spcPts val="4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These </a:t>
            </a:r>
            <a:r>
              <a:rPr spc="-5"/>
              <a:t>are </a:t>
            </a:r>
            <a:r>
              <a:t>tachycardias where the impulse is initiated</a:t>
            </a:r>
            <a:r>
              <a:rPr spc="-125"/>
              <a:t> </a:t>
            </a:r>
            <a:r>
              <a:t>in  </a:t>
            </a:r>
            <a:r>
              <a:rPr spc="-5"/>
              <a:t>the atria </a:t>
            </a:r>
            <a:r>
              <a:t>(sinoatrial node, </a:t>
            </a:r>
            <a:r>
              <a:rPr spc="-5"/>
              <a:t>atrial </a:t>
            </a:r>
            <a:r>
              <a:t>wall or atrioventricular  node)</a:t>
            </a:r>
          </a:p>
          <a:p>
            <a:pPr>
              <a:buClr>
                <a:srgbClr val="CCECFF"/>
              </a:buClr>
              <a:buSzPct val="100000"/>
              <a:buChar char="▪"/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20320" indent="-343534">
              <a:lnSpc>
                <a:spcPct val="89900"/>
              </a:lnSpc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there </a:t>
            </a:r>
            <a:r>
              <a:rPr spc="-5"/>
              <a:t>is </a:t>
            </a:r>
            <a:r>
              <a:t>a </a:t>
            </a:r>
            <a:r>
              <a:rPr spc="-5"/>
              <a:t>normal </a:t>
            </a:r>
            <a:r>
              <a:t>conduction </a:t>
            </a:r>
            <a:r>
              <a:rPr spc="-5"/>
              <a:t>pathway when </a:t>
            </a:r>
            <a:r>
              <a:t>the  </a:t>
            </a:r>
            <a:r>
              <a:rPr spc="-5"/>
              <a:t>impulse </a:t>
            </a:r>
            <a:r>
              <a:t>reaches the ventricles, a narrow QRS complex  </a:t>
            </a:r>
            <a:r>
              <a:rPr spc="-5"/>
              <a:t>is </a:t>
            </a:r>
            <a:r>
              <a:t>formed, hence they are narrow complex</a:t>
            </a:r>
            <a:r>
              <a:rPr spc="-110"/>
              <a:t> </a:t>
            </a:r>
            <a:r>
              <a:t>tachycardias</a:t>
            </a:r>
          </a:p>
          <a:p>
            <a:pPr>
              <a:buClr>
                <a:srgbClr val="CCECFF"/>
              </a:buClr>
              <a:buSzPct val="100000"/>
              <a:buChar char="▪"/>
              <a:defRPr sz="32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56514" indent="-343534">
              <a:lnSpc>
                <a:spcPct val="89800"/>
              </a:lnSpc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  <a:tab pos="15494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However if </a:t>
            </a:r>
            <a:r>
              <a:rPr spc="0"/>
              <a:t>there </a:t>
            </a:r>
            <a:r>
              <a:t>is </a:t>
            </a:r>
            <a:r>
              <a:rPr spc="0"/>
              <a:t>a conduction problem </a:t>
            </a:r>
            <a:r>
              <a:t>in </a:t>
            </a:r>
            <a:r>
              <a:rPr spc="0"/>
              <a:t>the  ventricles such </a:t>
            </a:r>
            <a:r>
              <a:t>as LBBB, </a:t>
            </a:r>
            <a:r>
              <a:rPr spc="0"/>
              <a:t>then a </a:t>
            </a:r>
            <a:r>
              <a:t>broad </a:t>
            </a:r>
            <a:r>
              <a:rPr spc="0"/>
              <a:t>QRS complex </a:t>
            </a:r>
            <a:r>
              <a:t>is  </a:t>
            </a:r>
            <a:r>
              <a:rPr spc="0"/>
              <a:t>formed.	This </a:t>
            </a:r>
            <a:r>
              <a:t>would </a:t>
            </a:r>
            <a:r>
              <a:rPr spc="0"/>
              <a:t>result </a:t>
            </a:r>
            <a:r>
              <a:t>in </a:t>
            </a:r>
            <a:r>
              <a:rPr spc="0"/>
              <a:t>a form </a:t>
            </a:r>
            <a:r>
              <a:t>of broad </a:t>
            </a:r>
            <a:r>
              <a:rPr spc="0"/>
              <a:t>complex  tachycardia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object 3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70" name="object 2"/>
          <p:cNvSpPr/>
          <p:nvPr/>
        </p:nvSpPr>
        <p:spPr>
          <a:xfrm>
            <a:off x="838339" y="1141349"/>
            <a:ext cx="7694677" cy="48768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73" name="object 2"/>
          <p:cNvSpPr txBox="1">
            <a:spLocks noGrp="1"/>
          </p:cNvSpPr>
          <p:nvPr>
            <p:ph type="title"/>
          </p:nvPr>
        </p:nvSpPr>
        <p:spPr>
          <a:xfrm>
            <a:off x="2568280" y="479384"/>
            <a:ext cx="4002405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Atrial Fibrillation</a:t>
            </a:r>
          </a:p>
        </p:txBody>
      </p:sp>
      <p:sp>
        <p:nvSpPr>
          <p:cNvPr id="274" name="object 3"/>
          <p:cNvSpPr txBox="1"/>
          <p:nvPr/>
        </p:nvSpPr>
        <p:spPr>
          <a:xfrm>
            <a:off x="535090" y="1591929"/>
            <a:ext cx="7693661" cy="4647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3200" b="1" spc="-1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Features:</a:t>
            </a:r>
          </a:p>
          <a:p>
            <a:pPr>
              <a:defRPr sz="3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3534"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</a:t>
            </a:r>
            <a:r>
              <a:rPr spc="-10"/>
              <a:t>maybe tachycardia</a:t>
            </a:r>
          </a:p>
          <a:p>
            <a:pPr marL="355600" indent="-343534">
              <a:spcBef>
                <a:spcPts val="300"/>
              </a:spcBef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10"/>
              <a:t>rhythm </a:t>
            </a:r>
            <a:r>
              <a:t>is </a:t>
            </a:r>
            <a:r>
              <a:rPr spc="-10"/>
              <a:t>usually irregularly</a:t>
            </a:r>
            <a:r>
              <a:rPr spc="55"/>
              <a:t> </a:t>
            </a:r>
            <a:r>
              <a:rPr spc="-10"/>
              <a:t>irregular</a:t>
            </a:r>
          </a:p>
          <a:p>
            <a:pPr marL="356234" marR="654050" indent="-344170">
              <a:lnSpc>
                <a:spcPts val="3400"/>
              </a:lnSpc>
              <a:spcBef>
                <a:spcPts val="800"/>
              </a:spcBef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P </a:t>
            </a:r>
            <a:r>
              <a:rPr spc="-10"/>
              <a:t>waves </a:t>
            </a:r>
            <a:r>
              <a:t>are </a:t>
            </a:r>
            <a:r>
              <a:rPr spc="-10"/>
              <a:t>discernible </a:t>
            </a:r>
            <a:r>
              <a:t>– </a:t>
            </a:r>
            <a:r>
              <a:rPr spc="-10"/>
              <a:t>instead  </a:t>
            </a:r>
            <a:r>
              <a:t>there is a shaky</a:t>
            </a:r>
            <a:r>
              <a:rPr spc="-15"/>
              <a:t> </a:t>
            </a:r>
            <a:r>
              <a:rPr spc="-10"/>
              <a:t>baseline</a:t>
            </a:r>
          </a:p>
          <a:p>
            <a:pPr marL="755015" marR="494030" lvl="1" indent="-285750">
              <a:lnSpc>
                <a:spcPct val="90100"/>
              </a:lnSpc>
              <a:spcBef>
                <a:spcPts val="600"/>
              </a:spcBef>
              <a:buSzPct val="100000"/>
              <a:buChar char="▪"/>
              <a:tabLst>
                <a:tab pos="749300" algn="l"/>
              </a:tabLst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is because there is no order to</a:t>
            </a:r>
            <a:r>
              <a:rPr spc="-70"/>
              <a:t> </a:t>
            </a:r>
            <a:r>
              <a:t>atrial  depolarisation, different areas of atrium  depolarise at</a:t>
            </a:r>
            <a:r>
              <a:rPr spc="-5"/>
              <a:t> </a:t>
            </a:r>
            <a:r>
              <a:t>will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77" name="object 2"/>
          <p:cNvSpPr txBox="1">
            <a:spLocks noGrp="1"/>
          </p:cNvSpPr>
          <p:nvPr>
            <p:ph type="title"/>
          </p:nvPr>
        </p:nvSpPr>
        <p:spPr>
          <a:xfrm>
            <a:off x="2568280" y="479384"/>
            <a:ext cx="4002405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Atrial Fibrillation</a:t>
            </a:r>
          </a:p>
        </p:txBody>
      </p:sp>
      <p:sp>
        <p:nvSpPr>
          <p:cNvPr id="278" name="object 3"/>
          <p:cNvSpPr/>
          <p:nvPr/>
        </p:nvSpPr>
        <p:spPr>
          <a:xfrm>
            <a:off x="455814" y="2189097"/>
            <a:ext cx="8226554" cy="33116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object 3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81" name="object 2"/>
          <p:cNvSpPr/>
          <p:nvPr/>
        </p:nvSpPr>
        <p:spPr>
          <a:xfrm>
            <a:off x="971689" y="1411096"/>
            <a:ext cx="7416546" cy="43357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object 5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84" name="object 2"/>
          <p:cNvSpPr txBox="1">
            <a:spLocks noGrp="1"/>
          </p:cNvSpPr>
          <p:nvPr>
            <p:ph type="title"/>
          </p:nvPr>
        </p:nvSpPr>
        <p:spPr>
          <a:xfrm>
            <a:off x="3142065" y="479384"/>
            <a:ext cx="2854326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Atrial flutter</a:t>
            </a:r>
          </a:p>
        </p:txBody>
      </p:sp>
      <p:sp>
        <p:nvSpPr>
          <p:cNvPr id="285" name="object 3"/>
          <p:cNvSpPr txBox="1"/>
          <p:nvPr/>
        </p:nvSpPr>
        <p:spPr>
          <a:xfrm>
            <a:off x="612928" y="1635012"/>
            <a:ext cx="7453632" cy="1895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3534">
              <a:spcBef>
                <a:spcPts val="1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</a:t>
            </a:r>
            <a:r>
              <a:rPr spc="-5"/>
              <a:t>is </a:t>
            </a:r>
            <a:r>
              <a:t>a saw-tooth baseline which rises above</a:t>
            </a:r>
            <a:r>
              <a:rPr spc="-130"/>
              <a:t> </a:t>
            </a:r>
            <a:r>
              <a:t>and  dips below the isoelectric</a:t>
            </a:r>
            <a:r>
              <a:rPr spc="-10"/>
              <a:t> </a:t>
            </a:r>
            <a:r>
              <a:rPr spc="-5"/>
              <a:t>line.</a:t>
            </a:r>
          </a:p>
          <a:p>
            <a:pPr marL="355600" indent="-343534">
              <a:spcBef>
                <a:spcPts val="5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Atrial rate</a:t>
            </a:r>
            <a:r>
              <a:rPr spc="-15"/>
              <a:t> </a:t>
            </a:r>
            <a:r>
              <a:t>250/min</a:t>
            </a:r>
          </a:p>
          <a:p>
            <a:pPr marL="355600" marR="280034" indent="-343534">
              <a:spcBef>
                <a:spcPts val="5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</a:t>
            </a:r>
            <a:r>
              <a:rPr spc="-5"/>
              <a:t>is </a:t>
            </a:r>
            <a:r>
              <a:t>created </a:t>
            </a:r>
            <a:r>
              <a:rPr spc="-5"/>
              <a:t>by </a:t>
            </a:r>
            <a:r>
              <a:t>circular circuits </a:t>
            </a:r>
            <a:r>
              <a:rPr spc="-5"/>
              <a:t>of depolarisation  </a:t>
            </a:r>
            <a:r>
              <a:t>set </a:t>
            </a:r>
            <a:r>
              <a:rPr spc="-5"/>
              <a:t>up in </a:t>
            </a:r>
            <a:r>
              <a:t>the</a:t>
            </a:r>
            <a:r>
              <a:rPr spc="-20"/>
              <a:t> </a:t>
            </a:r>
            <a:r>
              <a:rPr spc="-5"/>
              <a:t>atria</a:t>
            </a:r>
          </a:p>
        </p:txBody>
      </p:sp>
      <p:sp>
        <p:nvSpPr>
          <p:cNvPr id="286" name="object 4"/>
          <p:cNvSpPr/>
          <p:nvPr/>
        </p:nvSpPr>
        <p:spPr>
          <a:xfrm>
            <a:off x="1066939" y="3732148"/>
            <a:ext cx="7086601" cy="28956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2"/>
          <p:cNvSpPr txBox="1">
            <a:spLocks noGrp="1"/>
          </p:cNvSpPr>
          <p:nvPr>
            <p:ph type="title"/>
          </p:nvPr>
        </p:nvSpPr>
        <p:spPr>
          <a:xfrm>
            <a:off x="3965788" y="479384"/>
            <a:ext cx="1206501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Rate</a:t>
            </a:r>
          </a:p>
        </p:txBody>
      </p:sp>
      <p:sp>
        <p:nvSpPr>
          <p:cNvPr id="66" name="object 4"/>
          <p:cNvSpPr txBox="1"/>
          <p:nvPr/>
        </p:nvSpPr>
        <p:spPr>
          <a:xfrm>
            <a:off x="7243964" y="6358682"/>
            <a:ext cx="1253491" cy="28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67" name="object 3"/>
          <p:cNvSpPr txBox="1"/>
          <p:nvPr/>
        </p:nvSpPr>
        <p:spPr>
          <a:xfrm>
            <a:off x="534492" y="1640979"/>
            <a:ext cx="8007986" cy="3980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marR="5080" indent="-330200">
              <a:lnSpc>
                <a:spcPct val="90000"/>
              </a:lnSpc>
              <a:spcBef>
                <a:spcPts val="400"/>
              </a:spcBef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 rhythm </a:t>
            </a:r>
            <a:r>
              <a:rPr spc="-5"/>
              <a:t>is </a:t>
            </a:r>
            <a:r>
              <a:rPr>
                <a:solidFill>
                  <a:srgbClr val="FFFF00"/>
                </a:solidFill>
              </a:rPr>
              <a:t>irregular </a:t>
            </a:r>
            <a:r>
              <a:t>(see </a:t>
            </a:r>
            <a:r>
              <a:rPr spc="-5"/>
              <a:t>next </a:t>
            </a:r>
            <a:r>
              <a:t>slide </a:t>
            </a:r>
            <a:r>
              <a:rPr spc="-5"/>
              <a:t>on </a:t>
            </a:r>
            <a:r>
              <a:t>rhythm  to check whether your rhythm is regular or not)</a:t>
            </a:r>
            <a:r>
              <a:rPr spc="-110"/>
              <a:t> </a:t>
            </a:r>
            <a:r>
              <a:t>it  may be better to estimate the rate using the  rhythm strip </a:t>
            </a:r>
            <a:r>
              <a:rPr spc="-5"/>
              <a:t>at </a:t>
            </a:r>
            <a:r>
              <a:t>the </a:t>
            </a:r>
            <a:r>
              <a:rPr spc="-5"/>
              <a:t>bottom of </a:t>
            </a:r>
            <a:r>
              <a:t>the ECG (usually  </a:t>
            </a:r>
            <a:r>
              <a:rPr spc="-5"/>
              <a:t>lead</a:t>
            </a:r>
            <a:r>
              <a:t> II)</a:t>
            </a:r>
          </a:p>
          <a:p>
            <a:pPr>
              <a:defRPr sz="3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indent="12700">
              <a:lnSpc>
                <a:spcPts val="3100"/>
              </a:lnSpc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rhythm strip </a:t>
            </a:r>
            <a:r>
              <a:rPr spc="-5"/>
              <a:t>is </a:t>
            </a:r>
            <a:r>
              <a:t>usually 25cm </a:t>
            </a:r>
            <a:r>
              <a:rPr spc="-5"/>
              <a:t>long </a:t>
            </a:r>
            <a:r>
              <a:t>(250mm</a:t>
            </a:r>
            <a:r>
              <a:rPr spc="-35"/>
              <a:t> </a:t>
            </a:r>
            <a:r>
              <a:rPr spc="-5"/>
              <a:t>i.e.</a:t>
            </a:r>
          </a:p>
          <a:p>
            <a:pPr indent="355600">
              <a:lnSpc>
                <a:spcPts val="3100"/>
              </a:lnSpc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</a:t>
            </a:r>
            <a:r>
              <a:rPr spc="-5"/>
              <a:t> </a:t>
            </a:r>
            <a:r>
              <a:t>seconds)</a:t>
            </a:r>
          </a:p>
          <a:p>
            <a:pPr marL="342900" marR="428625" indent="-330834">
              <a:lnSpc>
                <a:spcPts val="3000"/>
              </a:lnSpc>
              <a:spcBef>
                <a:spcPts val="700"/>
              </a:spcBef>
              <a:defRPr sz="28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 count the </a:t>
            </a:r>
            <a:r>
              <a:rPr spc="-5"/>
              <a:t>number of </a:t>
            </a:r>
            <a:r>
              <a:t>R </a:t>
            </a:r>
            <a:r>
              <a:rPr spc="-5"/>
              <a:t>waves on </a:t>
            </a:r>
            <a:r>
              <a:t>that strip  and multiple by 6 you will get the</a:t>
            </a:r>
            <a:r>
              <a:rPr spc="-30"/>
              <a:t> </a:t>
            </a:r>
            <a:r>
              <a:t>rate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89" name="object 2"/>
          <p:cNvSpPr txBox="1">
            <a:spLocks noGrp="1"/>
          </p:cNvSpPr>
          <p:nvPr>
            <p:ph type="title"/>
          </p:nvPr>
        </p:nvSpPr>
        <p:spPr>
          <a:xfrm>
            <a:off x="1620351" y="479384"/>
            <a:ext cx="5899151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Ventricular Tachycardia</a:t>
            </a:r>
          </a:p>
        </p:txBody>
      </p:sp>
      <p:sp>
        <p:nvSpPr>
          <p:cNvPr id="290" name="object 3"/>
          <p:cNvSpPr/>
          <p:nvPr/>
        </p:nvSpPr>
        <p:spPr>
          <a:xfrm>
            <a:off x="1066939" y="2284347"/>
            <a:ext cx="7086601" cy="37338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93" name="object 2"/>
          <p:cNvSpPr txBox="1">
            <a:spLocks noGrp="1"/>
          </p:cNvSpPr>
          <p:nvPr>
            <p:ph type="title"/>
          </p:nvPr>
        </p:nvSpPr>
        <p:spPr>
          <a:xfrm>
            <a:off x="1620351" y="479384"/>
            <a:ext cx="5899151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Ventricular Tachycardia</a:t>
            </a:r>
          </a:p>
        </p:txBody>
      </p:sp>
      <p:sp>
        <p:nvSpPr>
          <p:cNvPr id="294" name="object 3"/>
          <p:cNvSpPr txBox="1"/>
          <p:nvPr/>
        </p:nvSpPr>
        <p:spPr>
          <a:xfrm>
            <a:off x="535204" y="1603770"/>
            <a:ext cx="7642860" cy="424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1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QRS complexes are wide and irregular in</a:t>
            </a:r>
            <a:r>
              <a:rPr spc="-80"/>
              <a:t> </a:t>
            </a:r>
            <a:r>
              <a:t>shape</a:t>
            </a:r>
          </a:p>
          <a:p>
            <a:pPr marL="355600" indent="-343534">
              <a:spcBef>
                <a:spcPts val="2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Usually secondary to</a:t>
            </a:r>
            <a:r>
              <a:rPr spc="-25"/>
              <a:t> </a:t>
            </a:r>
            <a:r>
              <a:t>infarction</a:t>
            </a:r>
          </a:p>
          <a:p>
            <a:pPr marL="355600" marR="824864" indent="-343534">
              <a:lnSpc>
                <a:spcPts val="2500"/>
              </a:lnSpc>
              <a:spcBef>
                <a:spcPts val="6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Circuits of depolarisation are </a:t>
            </a:r>
            <a:r>
              <a:rPr spc="0"/>
              <a:t>set </a:t>
            </a:r>
            <a:r>
              <a:t>up in damaged  </a:t>
            </a:r>
            <a:r>
              <a:rPr spc="0"/>
              <a:t>myocardium</a:t>
            </a:r>
          </a:p>
          <a:p>
            <a:pPr marL="355600" marR="737234" indent="-343534">
              <a:lnSpc>
                <a:spcPts val="2500"/>
              </a:lnSpc>
              <a:spcBef>
                <a:spcPts val="5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</a:t>
            </a:r>
            <a:r>
              <a:rPr spc="-5"/>
              <a:t>leads </a:t>
            </a:r>
            <a:r>
              <a:t>to recurrent </a:t>
            </a:r>
            <a:r>
              <a:rPr spc="-5"/>
              <a:t>early </a:t>
            </a:r>
            <a:r>
              <a:t>repolarisation </a:t>
            </a:r>
            <a:r>
              <a:rPr spc="-5"/>
              <a:t>of</a:t>
            </a:r>
            <a:r>
              <a:rPr spc="-110"/>
              <a:t> </a:t>
            </a:r>
            <a:r>
              <a:t>the  ventricle leading to</a:t>
            </a:r>
            <a:r>
              <a:rPr spc="-25"/>
              <a:t> </a:t>
            </a:r>
            <a:r>
              <a:t>tachycardia</a:t>
            </a:r>
          </a:p>
          <a:p>
            <a:pPr marL="355600" marR="366395" indent="-343534">
              <a:lnSpc>
                <a:spcPts val="2500"/>
              </a:lnSpc>
              <a:spcBef>
                <a:spcPts val="5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 the rhythm </a:t>
            </a:r>
            <a:r>
              <a:rPr spc="-5"/>
              <a:t>originates in </a:t>
            </a:r>
            <a:r>
              <a:t>the ventricles, there </a:t>
            </a:r>
            <a:r>
              <a:rPr spc="-5"/>
              <a:t>is</a:t>
            </a:r>
            <a:r>
              <a:rPr spc="-75"/>
              <a:t> </a:t>
            </a:r>
            <a:r>
              <a:t>a  broad QRS</a:t>
            </a:r>
            <a:r>
              <a:rPr spc="-15"/>
              <a:t> </a:t>
            </a:r>
            <a:r>
              <a:t>complex</a:t>
            </a:r>
          </a:p>
          <a:p>
            <a:pPr marL="355600" marR="688975" indent="-343534">
              <a:lnSpc>
                <a:spcPts val="2500"/>
              </a:lnSpc>
              <a:spcBef>
                <a:spcPts val="5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Hence it is one of </a:t>
            </a:r>
            <a:r>
              <a:rPr spc="0"/>
              <a:t>the causes </a:t>
            </a:r>
            <a:r>
              <a:t>of </a:t>
            </a:r>
            <a:r>
              <a:rPr spc="0"/>
              <a:t>a </a:t>
            </a:r>
            <a:r>
              <a:t>broad </a:t>
            </a:r>
            <a:r>
              <a:rPr spc="0"/>
              <a:t>complex  tachycardia</a:t>
            </a:r>
          </a:p>
          <a:p>
            <a:pPr marL="355600" marR="5080" indent="-343534">
              <a:lnSpc>
                <a:spcPts val="2500"/>
              </a:lnSpc>
              <a:spcBef>
                <a:spcPts val="5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Need </a:t>
            </a:r>
            <a:r>
              <a:rPr spc="0"/>
              <a:t>to </a:t>
            </a:r>
            <a:r>
              <a:t>differentiate with </a:t>
            </a:r>
            <a:r>
              <a:rPr spc="0"/>
              <a:t>supraventricular tachycardia  with aberrant</a:t>
            </a:r>
            <a:r>
              <a:rPr spc="-15"/>
              <a:t> </a:t>
            </a:r>
            <a:r>
              <a:rPr spc="0"/>
              <a:t>conduction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297" name="object 2"/>
          <p:cNvSpPr txBox="1">
            <a:spLocks noGrp="1"/>
          </p:cNvSpPr>
          <p:nvPr>
            <p:ph type="title"/>
          </p:nvPr>
        </p:nvSpPr>
        <p:spPr>
          <a:xfrm>
            <a:off x="1868763" y="479384"/>
            <a:ext cx="5401312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Ventricular Fibrillation</a:t>
            </a:r>
          </a:p>
        </p:txBody>
      </p:sp>
      <p:sp>
        <p:nvSpPr>
          <p:cNvPr id="298" name="object 3"/>
          <p:cNvSpPr/>
          <p:nvPr/>
        </p:nvSpPr>
        <p:spPr>
          <a:xfrm>
            <a:off x="455815" y="3345053"/>
            <a:ext cx="8688184" cy="22158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object 4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301" name="object 2"/>
          <p:cNvSpPr txBox="1">
            <a:spLocks noGrp="1"/>
          </p:cNvSpPr>
          <p:nvPr>
            <p:ph type="title"/>
          </p:nvPr>
        </p:nvSpPr>
        <p:spPr>
          <a:xfrm>
            <a:off x="1961727" y="479384"/>
            <a:ext cx="5215256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Ventricular fibrillation</a:t>
            </a:r>
          </a:p>
        </p:txBody>
      </p:sp>
      <p:sp>
        <p:nvSpPr>
          <p:cNvPr id="302" name="object 3"/>
          <p:cNvSpPr txBox="1"/>
          <p:nvPr/>
        </p:nvSpPr>
        <p:spPr>
          <a:xfrm>
            <a:off x="535090" y="1631554"/>
            <a:ext cx="7271386" cy="41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866775" indent="-343534"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1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Completely disordered ventricular  depolarisation</a:t>
            </a:r>
          </a:p>
          <a:p>
            <a:pPr>
              <a:buClr>
                <a:srgbClr val="CCECFF"/>
              </a:buClr>
              <a:buSzPct val="100000"/>
              <a:buChar char="▪"/>
              <a:defRPr sz="4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3534"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 </a:t>
            </a:r>
            <a:r>
              <a:rPr spc="-10"/>
              <a:t>compatible </a:t>
            </a:r>
            <a:r>
              <a:t>with a </a:t>
            </a:r>
            <a:r>
              <a:rPr spc="-10"/>
              <a:t>cardiac</a:t>
            </a:r>
            <a:r>
              <a:rPr spc="5"/>
              <a:t> </a:t>
            </a:r>
            <a:r>
              <a:rPr spc="-10"/>
              <a:t>output</a:t>
            </a:r>
          </a:p>
          <a:p>
            <a:pPr>
              <a:buClr>
                <a:srgbClr val="CCECFF"/>
              </a:buClr>
              <a:buSzPct val="100000"/>
              <a:buChar char="▪"/>
              <a:defRPr sz="4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5080" indent="-343534" algn="just"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1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Results </a:t>
            </a:r>
            <a:r>
              <a:rPr spc="-5"/>
              <a:t>in a </a:t>
            </a:r>
            <a:r>
              <a:t>completely irregular trace  consisting </a:t>
            </a:r>
            <a:r>
              <a:rPr spc="-5"/>
              <a:t>of broad QRS </a:t>
            </a:r>
            <a:r>
              <a:t>complexes of  varying widths, heights </a:t>
            </a:r>
            <a:r>
              <a:rPr spc="-5"/>
              <a:t>and</a:t>
            </a:r>
            <a:r>
              <a:rPr spc="15"/>
              <a:t> </a:t>
            </a:r>
            <a:r>
              <a:t>rates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2643174" y="2143116"/>
            <a:ext cx="3871597" cy="1736726"/>
          </a:xfrm>
        </p:spPr>
        <p:txBody>
          <a:bodyPr>
            <a:noAutofit/>
          </a:bodyPr>
          <a:lstStyle/>
          <a:p>
            <a:pPr algn="ctr"/>
            <a:r>
              <a:rPr lang="en-IN" sz="6000" dirty="0" smtClean="0"/>
              <a:t>THANK YOU</a:t>
            </a:r>
            <a:endParaRPr lang="en-IN" sz="60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2"/>
          <p:cNvSpPr txBox="1">
            <a:spLocks noGrp="1"/>
          </p:cNvSpPr>
          <p:nvPr>
            <p:ph type="title"/>
          </p:nvPr>
        </p:nvSpPr>
        <p:spPr>
          <a:xfrm>
            <a:off x="3593169" y="479384"/>
            <a:ext cx="1951355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Rhythm</a:t>
            </a:r>
          </a:p>
        </p:txBody>
      </p:sp>
      <p:sp>
        <p:nvSpPr>
          <p:cNvPr id="70" name="object 6"/>
          <p:cNvSpPr txBox="1"/>
          <p:nvPr/>
        </p:nvSpPr>
        <p:spPr>
          <a:xfrm>
            <a:off x="7243964" y="6358682"/>
            <a:ext cx="1253491" cy="28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71" name="object 3"/>
          <p:cNvSpPr txBox="1"/>
          <p:nvPr/>
        </p:nvSpPr>
        <p:spPr>
          <a:xfrm>
            <a:off x="535204" y="1598758"/>
            <a:ext cx="2419351" cy="777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2800" b="1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Sinus</a:t>
            </a:r>
            <a:r>
              <a:rPr spc="-80"/>
              <a:t> </a:t>
            </a:r>
            <a:r>
              <a:t>Rhythm</a:t>
            </a:r>
          </a:p>
          <a:p>
            <a:pPr marL="755015" indent="-285750">
              <a:spcBef>
                <a:spcPts val="200"/>
              </a:spcBef>
              <a:buSzPct val="100000"/>
              <a:buChar char="▪"/>
              <a:tabLst>
                <a:tab pos="749300" algn="l"/>
                <a:tab pos="7493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Definition</a:t>
            </a:r>
          </a:p>
        </p:txBody>
      </p:sp>
      <p:sp>
        <p:nvSpPr>
          <p:cNvPr id="72" name="object 4"/>
          <p:cNvSpPr txBox="1"/>
          <p:nvPr/>
        </p:nvSpPr>
        <p:spPr>
          <a:xfrm>
            <a:off x="3278199" y="2103625"/>
            <a:ext cx="4820921" cy="95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500"/>
              </a:lnSpc>
              <a:spcBef>
                <a:spcPts val="400"/>
              </a:spcBef>
              <a:tabLst>
                <a:tab pos="1727200" algn="l"/>
              </a:tabLst>
              <a:defRPr sz="24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Cardiac impulse </a:t>
            </a:r>
            <a:r>
              <a:rPr spc="0"/>
              <a:t>originates from</a:t>
            </a:r>
            <a:r>
              <a:rPr spc="-100"/>
              <a:t> </a:t>
            </a:r>
            <a:r>
              <a:rPr spc="0"/>
              <a:t>the  </a:t>
            </a:r>
            <a:r>
              <a:t>sinus node.	Every </a:t>
            </a:r>
            <a:r>
              <a:rPr spc="0"/>
              <a:t>QRS </a:t>
            </a:r>
            <a:r>
              <a:t>must be  </a:t>
            </a:r>
            <a:r>
              <a:rPr spc="0"/>
              <a:t>preceded by a P</a:t>
            </a:r>
            <a:r>
              <a:rPr spc="-40"/>
              <a:t> </a:t>
            </a:r>
            <a:r>
              <a:rPr spc="0"/>
              <a:t>wave.</a:t>
            </a:r>
          </a:p>
        </p:txBody>
      </p:sp>
      <p:sp>
        <p:nvSpPr>
          <p:cNvPr id="73" name="object 5"/>
          <p:cNvSpPr txBox="1"/>
          <p:nvPr/>
        </p:nvSpPr>
        <p:spPr>
          <a:xfrm>
            <a:off x="966799" y="3557599"/>
            <a:ext cx="7426961" cy="226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23215" marR="30480" indent="-285750">
              <a:lnSpc>
                <a:spcPct val="89800"/>
              </a:lnSpc>
              <a:spcBef>
                <a:spcPts val="300"/>
              </a:spcBef>
              <a:buSzPct val="100000"/>
              <a:buChar char="▪"/>
              <a:tabLst>
                <a:tab pos="317500" algn="l"/>
                <a:tab pos="317500" algn="l"/>
                <a:tab pos="28575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(This </a:t>
            </a:r>
            <a:r>
              <a:rPr spc="-5"/>
              <a:t>does not </a:t>
            </a:r>
            <a:r>
              <a:t>mean that </a:t>
            </a:r>
            <a:r>
              <a:rPr spc="-5"/>
              <a:t>every </a:t>
            </a:r>
            <a:r>
              <a:t>P </a:t>
            </a:r>
            <a:r>
              <a:rPr spc="-5"/>
              <a:t>wave </a:t>
            </a:r>
            <a:r>
              <a:t>must </a:t>
            </a:r>
            <a:r>
              <a:rPr spc="-5"/>
              <a:t>be  </a:t>
            </a:r>
            <a:r>
              <a:t>followed </a:t>
            </a:r>
            <a:r>
              <a:rPr spc="-5"/>
              <a:t>by </a:t>
            </a:r>
            <a:r>
              <a:t>a QRS – such </a:t>
            </a:r>
            <a:r>
              <a:rPr spc="-5"/>
              <a:t>as in 2</a:t>
            </a:r>
            <a:r>
              <a:rPr spc="-7" baseline="24304"/>
              <a:t>nd</a:t>
            </a:r>
            <a:r>
              <a:rPr sz="1600" spc="-5"/>
              <a:t> </a:t>
            </a:r>
            <a:r>
              <a:rPr spc="-5"/>
              <a:t>degree heart  block where </a:t>
            </a:r>
            <a:r>
              <a:t>some P </a:t>
            </a:r>
            <a:r>
              <a:rPr spc="-5"/>
              <a:t>waves are not </a:t>
            </a:r>
            <a:r>
              <a:t>followed </a:t>
            </a:r>
            <a:r>
              <a:rPr spc="-5"/>
              <a:t>by </a:t>
            </a:r>
            <a:r>
              <a:t>a  QRS, </a:t>
            </a:r>
            <a:r>
              <a:rPr spc="-5"/>
              <a:t>however every </a:t>
            </a:r>
            <a:r>
              <a:t>QRS </a:t>
            </a:r>
            <a:r>
              <a:rPr spc="-5"/>
              <a:t>is preceded by </a:t>
            </a:r>
            <a:r>
              <a:t>a P </a:t>
            </a:r>
            <a:r>
              <a:rPr spc="-5"/>
              <a:t>wave  and </a:t>
            </a:r>
            <a:r>
              <a:t>the rhythm </a:t>
            </a:r>
            <a:r>
              <a:rPr spc="-5"/>
              <a:t>originates in </a:t>
            </a:r>
            <a:r>
              <a:t>the sinus </a:t>
            </a:r>
            <a:r>
              <a:rPr spc="-5"/>
              <a:t>node, hence it  is </a:t>
            </a:r>
            <a:r>
              <a:t>a </a:t>
            </a:r>
            <a:r>
              <a:rPr spc="-5"/>
              <a:t>sinus rhythm.	</a:t>
            </a:r>
            <a:r>
              <a:t>It </a:t>
            </a:r>
            <a:r>
              <a:rPr spc="-5"/>
              <a:t>could be said </a:t>
            </a:r>
            <a:r>
              <a:t>that </a:t>
            </a:r>
            <a:r>
              <a:rPr spc="-5"/>
              <a:t>it is not </a:t>
            </a:r>
            <a:r>
              <a:t>a  </a:t>
            </a:r>
            <a:r>
              <a:rPr i="1" spc="-5"/>
              <a:t>normal </a:t>
            </a:r>
            <a:r>
              <a:t>sinus</a:t>
            </a:r>
            <a:r>
              <a:rPr spc="-10"/>
              <a:t> </a:t>
            </a:r>
            <a:r>
              <a:t>rhythm)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 txBox="1">
            <a:spLocks noGrp="1"/>
          </p:cNvSpPr>
          <p:nvPr>
            <p:ph type="title"/>
          </p:nvPr>
        </p:nvSpPr>
        <p:spPr>
          <a:xfrm>
            <a:off x="3593169" y="479384"/>
            <a:ext cx="1951355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Rhythm</a:t>
            </a:r>
          </a:p>
        </p:txBody>
      </p:sp>
      <p:sp>
        <p:nvSpPr>
          <p:cNvPr id="76" name="object 4"/>
          <p:cNvSpPr txBox="1"/>
          <p:nvPr/>
        </p:nvSpPr>
        <p:spPr>
          <a:xfrm>
            <a:off x="7243964" y="6358682"/>
            <a:ext cx="1253491" cy="28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77" name="object 3"/>
          <p:cNvSpPr txBox="1"/>
          <p:nvPr/>
        </p:nvSpPr>
        <p:spPr>
          <a:xfrm>
            <a:off x="535327" y="1587255"/>
            <a:ext cx="8039101" cy="4360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000" b="1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Sinus arrhythmia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4965" marR="1146810" indent="-342900">
              <a:lnSpc>
                <a:spcPts val="1900"/>
              </a:lnSpc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is a </a:t>
            </a:r>
            <a:r>
              <a:rPr spc="-9"/>
              <a:t>change </a:t>
            </a:r>
            <a:r>
              <a:t>in heart rate </a:t>
            </a:r>
            <a:r>
              <a:rPr spc="-9"/>
              <a:t>depending </a:t>
            </a:r>
            <a:r>
              <a:t>on the </a:t>
            </a:r>
            <a:r>
              <a:rPr spc="-9"/>
              <a:t>phase of  </a:t>
            </a:r>
            <a:r>
              <a:t>respiration</a:t>
            </a:r>
          </a:p>
          <a:p>
            <a:pPr>
              <a:buClr>
                <a:srgbClr val="CCECFF"/>
              </a:buClr>
              <a:buSzPct val="100000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4965" marR="174625" indent="-342900">
              <a:lnSpc>
                <a:spcPts val="1900"/>
              </a:lnSpc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Q. If a </a:t>
            </a:r>
            <a:r>
              <a:rPr spc="-9"/>
              <a:t>person </a:t>
            </a:r>
            <a:r>
              <a:t>with sinus arrhythmia </a:t>
            </a:r>
            <a:r>
              <a:rPr spc="-9"/>
              <a:t>inspires, </a:t>
            </a:r>
            <a:r>
              <a:t>what </a:t>
            </a:r>
            <a:r>
              <a:rPr spc="-9"/>
              <a:t>happens </a:t>
            </a:r>
            <a:r>
              <a:t>to their  heart</a:t>
            </a:r>
            <a:r>
              <a:rPr spc="-9"/>
              <a:t> rate?</a:t>
            </a:r>
          </a:p>
          <a:p>
            <a:pPr>
              <a:buClr>
                <a:srgbClr val="CCECFF"/>
              </a:buClr>
              <a:buSzPct val="100000"/>
              <a:buChar char="▪"/>
              <a:defRPr sz="2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4965" marR="5080" indent="-342900">
              <a:lnSpc>
                <a:spcPct val="80200"/>
              </a:lnSpc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  <a:tab pos="723900" algn="l"/>
                <a:tab pos="3771900" algn="l"/>
                <a:tab pos="41529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A.	The heart rate</a:t>
            </a:r>
            <a:r>
              <a:rPr spc="9"/>
              <a:t> </a:t>
            </a:r>
            <a:r>
              <a:rPr spc="-9"/>
              <a:t>speeds</a:t>
            </a:r>
            <a:r>
              <a:rPr spc="0"/>
              <a:t> </a:t>
            </a:r>
            <a:r>
              <a:t>up.	This is because on </a:t>
            </a:r>
            <a:r>
              <a:rPr spc="-9"/>
              <a:t>inspiration </a:t>
            </a:r>
            <a:r>
              <a:t>there </a:t>
            </a:r>
            <a:r>
              <a:rPr spc="-9"/>
              <a:t>is  </a:t>
            </a:r>
            <a:r>
              <a:t>a</a:t>
            </a:r>
            <a:r>
              <a:rPr>
                <a:solidFill>
                  <a:srgbClr val="FFFF00"/>
                </a:solidFill>
              </a:rPr>
              <a:t> </a:t>
            </a:r>
            <a:r>
              <a:rPr spc="-9">
                <a:solidFill>
                  <a:srgbClr val="FFFF00"/>
                </a:solidFill>
              </a:rPr>
              <a:t>decrease</a:t>
            </a:r>
            <a:r>
              <a:rPr spc="-9"/>
              <a:t> </a:t>
            </a:r>
            <a:r>
              <a:t>in intrathoracic </a:t>
            </a:r>
            <a:r>
              <a:rPr spc="-9"/>
              <a:t>pressure, </a:t>
            </a:r>
            <a:r>
              <a:t>this leads to an </a:t>
            </a:r>
            <a:r>
              <a:rPr spc="-9"/>
              <a:t>increased  venous </a:t>
            </a:r>
            <a:r>
              <a:t>return to the</a:t>
            </a:r>
            <a:r>
              <a:rPr spc="19"/>
              <a:t> </a:t>
            </a:r>
            <a:r>
              <a:t>right</a:t>
            </a:r>
            <a:r>
              <a:rPr spc="0"/>
              <a:t> </a:t>
            </a:r>
            <a:r>
              <a:t>atrium.	</a:t>
            </a:r>
            <a:r>
              <a:rPr spc="-9"/>
              <a:t>Increased stretching </a:t>
            </a:r>
            <a:r>
              <a:t>of the </a:t>
            </a:r>
            <a:r>
              <a:rPr spc="-9"/>
              <a:t>right  atrium </a:t>
            </a:r>
            <a:r>
              <a:t>sets off a brainstem reflex (Bainbridge’s </a:t>
            </a:r>
            <a:r>
              <a:rPr spc="-9"/>
              <a:t>reflex) </a:t>
            </a:r>
            <a:r>
              <a:t>that leads to  sympathetic </a:t>
            </a:r>
            <a:r>
              <a:rPr spc="-9"/>
              <a:t>activation </a:t>
            </a:r>
            <a:r>
              <a:t>of the heart, </a:t>
            </a:r>
            <a:r>
              <a:rPr spc="-9"/>
              <a:t>hence </a:t>
            </a:r>
            <a:r>
              <a:t>it </a:t>
            </a:r>
            <a:r>
              <a:rPr spc="-9"/>
              <a:t>speeds</a:t>
            </a:r>
            <a:r>
              <a:rPr spc="45"/>
              <a:t> </a:t>
            </a:r>
            <a:r>
              <a:rPr spc="-9"/>
              <a:t>up)</a:t>
            </a:r>
          </a:p>
          <a:p>
            <a:pPr>
              <a:buClr>
                <a:srgbClr val="CCECFF"/>
              </a:buClr>
              <a:buSzPct val="100000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4965" marR="419734" indent="-342900">
              <a:lnSpc>
                <a:spcPts val="1900"/>
              </a:lnSpc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physiological phenomenon is more apparent in children and  young </a:t>
            </a:r>
            <a:r>
              <a:rPr spc="-9"/>
              <a:t>adults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2"/>
          <p:cNvSpPr txBox="1">
            <a:spLocks noGrp="1"/>
          </p:cNvSpPr>
          <p:nvPr>
            <p:ph type="title"/>
          </p:nvPr>
        </p:nvSpPr>
        <p:spPr>
          <a:xfrm>
            <a:off x="3593169" y="479384"/>
            <a:ext cx="1951355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Rhythm</a:t>
            </a:r>
          </a:p>
        </p:txBody>
      </p:sp>
      <p:sp>
        <p:nvSpPr>
          <p:cNvPr id="80" name="object 4"/>
          <p:cNvSpPr txBox="1"/>
          <p:nvPr/>
        </p:nvSpPr>
        <p:spPr>
          <a:xfrm>
            <a:off x="7243964" y="6358682"/>
            <a:ext cx="1253491" cy="287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81" name="object 3"/>
          <p:cNvSpPr txBox="1"/>
          <p:nvPr/>
        </p:nvSpPr>
        <p:spPr>
          <a:xfrm>
            <a:off x="535090" y="1631559"/>
            <a:ext cx="7899401" cy="4317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3200" b="1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Sinus</a:t>
            </a:r>
            <a:r>
              <a:rPr spc="-15"/>
              <a:t> </a:t>
            </a:r>
            <a:r>
              <a:rPr spc="-10"/>
              <a:t>bradycardia</a:t>
            </a:r>
          </a:p>
          <a:p>
            <a:pPr marL="355600" indent="-343534">
              <a:spcBef>
                <a:spcPts val="700"/>
              </a:spcBef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1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Rhythm originates </a:t>
            </a:r>
            <a:r>
              <a:rPr spc="-5"/>
              <a:t>in the sinus</a:t>
            </a:r>
            <a:r>
              <a:rPr spc="0"/>
              <a:t> </a:t>
            </a:r>
            <a:r>
              <a:t>node</a:t>
            </a:r>
          </a:p>
          <a:p>
            <a:pPr marL="355600" indent="-343534">
              <a:spcBef>
                <a:spcPts val="700"/>
              </a:spcBef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Rate of less than 60 beats per</a:t>
            </a:r>
            <a:r>
              <a:rPr spc="-40"/>
              <a:t> </a:t>
            </a:r>
            <a:r>
              <a:rPr spc="-10"/>
              <a:t>minute</a:t>
            </a:r>
          </a:p>
          <a:p>
            <a:pPr>
              <a:buClr>
                <a:srgbClr val="CCECFF"/>
              </a:buClr>
              <a:buSzPct val="100000"/>
              <a:buChar char="▪"/>
              <a:defRPr sz="4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indent="12700">
              <a:defRPr sz="3200" b="1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Sinus</a:t>
            </a:r>
            <a:r>
              <a:rPr spc="-10"/>
              <a:t> tachycardia</a:t>
            </a:r>
          </a:p>
          <a:p>
            <a:pPr marL="355600" indent="-343534">
              <a:spcBef>
                <a:spcPts val="700"/>
              </a:spcBef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1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Rhythm originates </a:t>
            </a:r>
            <a:r>
              <a:rPr spc="-5"/>
              <a:t>in the sinus</a:t>
            </a:r>
            <a:r>
              <a:rPr spc="0"/>
              <a:t> </a:t>
            </a:r>
            <a:r>
              <a:t>node</a:t>
            </a:r>
          </a:p>
          <a:p>
            <a:pPr marL="355600" indent="-343534">
              <a:spcBef>
                <a:spcPts val="700"/>
              </a:spcBef>
              <a:buClr>
                <a:srgbClr val="CCECFF"/>
              </a:buClr>
              <a:buSzPct val="115625"/>
              <a:buChar char="▪"/>
              <a:tabLst>
                <a:tab pos="355600" algn="l"/>
              </a:tabLst>
              <a:defRPr sz="3200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Rate of </a:t>
            </a:r>
            <a:r>
              <a:rPr spc="-10"/>
              <a:t>greater </a:t>
            </a:r>
            <a:r>
              <a:t>than 100 beats per</a:t>
            </a:r>
            <a:r>
              <a:rPr spc="-35"/>
              <a:t> </a:t>
            </a:r>
            <a:r>
              <a:rPr spc="-10"/>
              <a:t>minute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ject 2"/>
          <p:cNvSpPr txBox="1">
            <a:spLocks noGrp="1"/>
          </p:cNvSpPr>
          <p:nvPr>
            <p:ph type="title"/>
          </p:nvPr>
        </p:nvSpPr>
        <p:spPr>
          <a:xfrm>
            <a:off x="4028271" y="479384"/>
            <a:ext cx="1081406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Axis</a:t>
            </a:r>
          </a:p>
        </p:txBody>
      </p:sp>
      <p:grpSp>
        <p:nvGrpSpPr>
          <p:cNvPr id="90" name="object 3"/>
          <p:cNvGrpSpPr/>
          <p:nvPr/>
        </p:nvGrpSpPr>
        <p:grpSpPr>
          <a:xfrm>
            <a:off x="1258962" y="1266316"/>
            <a:ext cx="7561316" cy="5590033"/>
            <a:chOff x="0" y="0"/>
            <a:chExt cx="7561314" cy="5590032"/>
          </a:xfrm>
        </p:grpSpPr>
        <p:sp>
          <p:nvSpPr>
            <p:cNvPr id="84" name="object 4"/>
            <p:cNvSpPr/>
            <p:nvPr/>
          </p:nvSpPr>
          <p:spPr>
            <a:xfrm>
              <a:off x="0" y="5113782"/>
              <a:ext cx="6841999" cy="4762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object 5"/>
            <p:cNvSpPr/>
            <p:nvPr/>
          </p:nvSpPr>
          <p:spPr>
            <a:xfrm>
              <a:off x="0" y="5113782"/>
              <a:ext cx="6841999" cy="476251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object 6"/>
            <p:cNvSpPr/>
            <p:nvPr/>
          </p:nvSpPr>
          <p:spPr>
            <a:xfrm>
              <a:off x="0" y="0"/>
              <a:ext cx="6841998" cy="536448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object 7"/>
            <p:cNvSpPr/>
            <p:nvPr/>
          </p:nvSpPr>
          <p:spPr>
            <a:xfrm>
              <a:off x="5618213" y="2737103"/>
              <a:ext cx="1006603" cy="4320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object 8"/>
            <p:cNvSpPr/>
            <p:nvPr/>
          </p:nvSpPr>
          <p:spPr>
            <a:xfrm>
              <a:off x="5618213" y="2737103"/>
              <a:ext cx="1006603" cy="432053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object 9"/>
            <p:cNvSpPr/>
            <p:nvPr/>
          </p:nvSpPr>
          <p:spPr>
            <a:xfrm>
              <a:off x="5833860" y="2305812"/>
              <a:ext cx="1727455" cy="17396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1" name="object 10"/>
          <p:cNvSpPr txBox="1"/>
          <p:nvPr/>
        </p:nvSpPr>
        <p:spPr>
          <a:xfrm>
            <a:off x="7172325" y="3610990"/>
            <a:ext cx="1511936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 </a:t>
            </a:r>
            <a:r>
              <a:rPr b="1">
                <a:solidFill>
                  <a:srgbClr val="65B2FF"/>
                </a:solidFill>
              </a:rPr>
              <a:t>normal</a:t>
            </a:r>
            <a:r>
              <a:rPr b="1" spc="-85">
                <a:solidFill>
                  <a:srgbClr val="65B2FF"/>
                </a:solidFill>
              </a:rPr>
              <a:t> </a:t>
            </a:r>
            <a:r>
              <a:rPr b="1" spc="-5">
                <a:solidFill>
                  <a:srgbClr val="65B2FF"/>
                </a:solidFill>
              </a:rPr>
              <a:t>axis</a:t>
            </a:r>
          </a:p>
        </p:txBody>
      </p:sp>
      <p:sp>
        <p:nvSpPr>
          <p:cNvPr id="92" name="object 11"/>
          <p:cNvSpPr txBox="1"/>
          <p:nvPr/>
        </p:nvSpPr>
        <p:spPr>
          <a:xfrm>
            <a:off x="7883779" y="4159948"/>
            <a:ext cx="936626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88264">
              <a:spcBef>
                <a:spcPts val="1200"/>
              </a:spcBef>
              <a:defRPr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</a:t>
            </a:r>
          </a:p>
        </p:txBody>
      </p:sp>
      <p:sp>
        <p:nvSpPr>
          <p:cNvPr id="93" name="object 12"/>
          <p:cNvSpPr txBox="1"/>
          <p:nvPr/>
        </p:nvSpPr>
        <p:spPr>
          <a:xfrm>
            <a:off x="7092822" y="3998657"/>
            <a:ext cx="892811" cy="4116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85089" indent="92075">
              <a:lnSpc>
                <a:spcPts val="1200"/>
              </a:lnSpc>
              <a:defRPr>
                <a:latin typeface="Arial"/>
                <a:ea typeface="Arial"/>
                <a:cs typeface="Arial"/>
                <a:sym typeface="Arial"/>
              </a:defRPr>
            </a:pPr>
            <a:r>
              <a:t>can</a:t>
            </a:r>
            <a:r>
              <a:rPr spc="-69"/>
              <a:t> </a:t>
            </a:r>
            <a:r>
              <a:t>lie</a:t>
            </a:r>
          </a:p>
          <a:p>
            <a:pPr indent="92075"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anywhe</a:t>
            </a:r>
          </a:p>
        </p:txBody>
      </p:sp>
      <p:grpSp>
        <p:nvGrpSpPr>
          <p:cNvPr id="96" name="object 13"/>
          <p:cNvGrpSpPr/>
          <p:nvPr/>
        </p:nvGrpSpPr>
        <p:grpSpPr>
          <a:xfrm>
            <a:off x="2311857" y="2034396"/>
            <a:ext cx="6508420" cy="4455430"/>
            <a:chOff x="0" y="0"/>
            <a:chExt cx="6508419" cy="4455429"/>
          </a:xfrm>
        </p:grpSpPr>
        <p:sp>
          <p:nvSpPr>
            <p:cNvPr id="94" name="object 14"/>
            <p:cNvSpPr/>
            <p:nvPr/>
          </p:nvSpPr>
          <p:spPr>
            <a:xfrm>
              <a:off x="4780965" y="3264423"/>
              <a:ext cx="1727455" cy="119100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object 15"/>
            <p:cNvSpPr/>
            <p:nvPr/>
          </p:nvSpPr>
          <p:spPr>
            <a:xfrm>
              <a:off x="0" y="0"/>
              <a:ext cx="4398632" cy="441523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7" name="object 16"/>
          <p:cNvSpPr txBox="1"/>
          <p:nvPr/>
        </p:nvSpPr>
        <p:spPr>
          <a:xfrm>
            <a:off x="7092822" y="4440237"/>
            <a:ext cx="1727836" cy="1935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92075">
              <a:lnSpc>
                <a:spcPts val="2100"/>
              </a:lnSpc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between</a:t>
            </a:r>
            <a:r>
              <a:rPr spc="-20"/>
              <a:t> </a:t>
            </a:r>
            <a:r>
              <a:rPr spc="0"/>
              <a:t>-30</a:t>
            </a:r>
          </a:p>
          <a:p>
            <a:pPr marR="795019" indent="92075"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and</a:t>
            </a:r>
            <a:r>
              <a:rPr spc="-95"/>
              <a:t> </a:t>
            </a:r>
            <a:r>
              <a:t>+90  degrees</a:t>
            </a:r>
          </a:p>
          <a:p>
            <a:pPr marR="382904" indent="92075">
              <a:spcBef>
                <a:spcPts val="600"/>
              </a:spcBef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or +120  degrees  according</a:t>
            </a:r>
            <a:r>
              <a:rPr spc="-95"/>
              <a:t> </a:t>
            </a:r>
            <a:r>
              <a:rPr spc="0"/>
              <a:t>to  some</a:t>
            </a:r>
          </a:p>
        </p:txBody>
      </p:sp>
      <p:sp>
        <p:nvSpPr>
          <p:cNvPr id="98" name="object 17"/>
          <p:cNvSpPr txBox="1"/>
          <p:nvPr/>
        </p:nvSpPr>
        <p:spPr>
          <a:xfrm>
            <a:off x="6012319" y="763397"/>
            <a:ext cx="2160271" cy="10593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80975" indent="90805">
              <a:spcBef>
                <a:spcPts val="3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An </a:t>
            </a:r>
            <a:r>
              <a:rPr spc="-5"/>
              <a:t>axis </a:t>
            </a:r>
            <a:r>
              <a:t>falling  </a:t>
            </a:r>
            <a:r>
              <a:rPr spc="-5"/>
              <a:t>outside </a:t>
            </a:r>
            <a:r>
              <a:t>the</a:t>
            </a:r>
            <a:r>
              <a:rPr spc="-95"/>
              <a:t> </a:t>
            </a:r>
            <a:r>
              <a:rPr spc="-5"/>
              <a:t>normal  </a:t>
            </a:r>
            <a:r>
              <a:t>range can </a:t>
            </a:r>
            <a:r>
              <a:rPr spc="-5"/>
              <a:t>be </a:t>
            </a:r>
            <a:r>
              <a:rPr b="1">
                <a:solidFill>
                  <a:srgbClr val="00FF00"/>
                </a:solidFill>
              </a:rPr>
              <a:t>left  </a:t>
            </a:r>
            <a:r>
              <a:rPr b="1" spc="-5">
                <a:solidFill>
                  <a:srgbClr val="00FF00"/>
                </a:solidFill>
              </a:rPr>
              <a:t>axis</a:t>
            </a:r>
            <a:r>
              <a:rPr b="1" spc="-20">
                <a:solidFill>
                  <a:srgbClr val="00FF00"/>
                </a:solidFill>
              </a:rPr>
              <a:t> </a:t>
            </a:r>
            <a:r>
              <a:rPr b="1" spc="-5">
                <a:solidFill>
                  <a:srgbClr val="00FF00"/>
                </a:solidFill>
              </a:rPr>
              <a:t>deviation</a:t>
            </a:r>
          </a:p>
        </p:txBody>
      </p:sp>
      <p:sp>
        <p:nvSpPr>
          <p:cNvPr id="99" name="object 18"/>
          <p:cNvSpPr txBox="1"/>
          <p:nvPr/>
        </p:nvSpPr>
        <p:spPr>
          <a:xfrm>
            <a:off x="756042" y="4795901"/>
            <a:ext cx="1584326" cy="5259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467994" indent="92075">
              <a:spcBef>
                <a:spcPts val="300"/>
              </a:spcBef>
              <a:defRPr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right</a:t>
            </a:r>
            <a:r>
              <a:rPr spc="-85"/>
              <a:t> </a:t>
            </a:r>
            <a:r>
              <a:rPr spc="-5"/>
              <a:t>axis  deviation</a:t>
            </a:r>
          </a:p>
        </p:txBody>
      </p:sp>
      <p:sp>
        <p:nvSpPr>
          <p:cNvPr id="100" name="object 19"/>
          <p:cNvSpPr txBox="1"/>
          <p:nvPr/>
        </p:nvSpPr>
        <p:spPr>
          <a:xfrm>
            <a:off x="1338465" y="1737993"/>
            <a:ext cx="1169036" cy="792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t>or</a:t>
            </a:r>
            <a:r>
              <a:rPr spc="-69"/>
              <a:t> </a:t>
            </a:r>
            <a:r>
              <a:rPr b="1" spc="-5">
                <a:solidFill>
                  <a:srgbClr val="9A00FF"/>
                </a:solidFill>
              </a:rPr>
              <a:t>extreme  axis  deviation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8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103" name="object 2"/>
          <p:cNvSpPr txBox="1">
            <a:spLocks noGrp="1"/>
          </p:cNvSpPr>
          <p:nvPr>
            <p:ph type="title"/>
          </p:nvPr>
        </p:nvSpPr>
        <p:spPr>
          <a:xfrm>
            <a:off x="1634829" y="479384"/>
            <a:ext cx="5868037" cy="695961"/>
          </a:xfrm>
          <a:prstGeom prst="rect">
            <a:avLst/>
          </a:prstGeom>
        </p:spPr>
        <p:txBody>
          <a:bodyPr/>
          <a:lstStyle/>
          <a:p>
            <a:pPr indent="12700">
              <a:defRPr spc="-100"/>
            </a:pPr>
            <a:r>
              <a:t>Axis deviation -</a:t>
            </a:r>
            <a:r>
              <a:rPr spc="0"/>
              <a:t> </a:t>
            </a:r>
            <a:r>
              <a:t>Causes</a:t>
            </a:r>
          </a:p>
        </p:txBody>
      </p:sp>
      <p:sp>
        <p:nvSpPr>
          <p:cNvPr id="104" name="object 3"/>
          <p:cNvSpPr txBox="1"/>
          <p:nvPr/>
        </p:nvSpPr>
        <p:spPr>
          <a:xfrm>
            <a:off x="535364" y="1645079"/>
            <a:ext cx="3763647" cy="729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5080" indent="-342900">
              <a:lnSpc>
                <a:spcPts val="1900"/>
              </a:lnSpc>
              <a:spcBef>
                <a:spcPts val="500"/>
              </a:spcBef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Wolff-Parkinson-White  </a:t>
            </a:r>
            <a:r>
              <a:rPr spc="-9"/>
              <a:t>syndrome </a:t>
            </a:r>
            <a:r>
              <a:t>can </a:t>
            </a:r>
            <a:r>
              <a:rPr spc="-9"/>
              <a:t>cause </a:t>
            </a:r>
            <a:r>
              <a:t>both </a:t>
            </a:r>
            <a:r>
              <a:rPr spc="-9"/>
              <a:t>Left  </a:t>
            </a:r>
            <a:r>
              <a:t>and Right axis deviation</a:t>
            </a:r>
          </a:p>
        </p:txBody>
      </p:sp>
      <p:sp>
        <p:nvSpPr>
          <p:cNvPr id="105" name="object 4"/>
          <p:cNvSpPr txBox="1"/>
          <p:nvPr/>
        </p:nvSpPr>
        <p:spPr>
          <a:xfrm>
            <a:off x="535149" y="2685975"/>
            <a:ext cx="3474086" cy="1706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</a:t>
            </a:r>
            <a:r>
              <a:rPr spc="-9"/>
              <a:t>useful</a:t>
            </a:r>
            <a:r>
              <a:rPr spc="0"/>
              <a:t> </a:t>
            </a:r>
            <a:r>
              <a:t>mnemonic:</a:t>
            </a:r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5080" indent="-342900">
              <a:lnSpc>
                <a:spcPts val="1900"/>
              </a:lnSpc>
              <a:buClr>
                <a:srgbClr val="CCECFF"/>
              </a:buClr>
              <a:buSzPct val="115000"/>
              <a:buChar char="▪"/>
              <a:tabLst>
                <a:tab pos="355600" algn="l"/>
                <a:tab pos="3556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</a:t>
            </a:r>
            <a:r>
              <a:rPr>
                <a:solidFill>
                  <a:srgbClr val="FF0000"/>
                </a:solidFill>
              </a:rPr>
              <a:t>RAD RALPH</a:t>
            </a:r>
            <a:r>
              <a:t> the</a:t>
            </a:r>
            <a:r>
              <a:rPr>
                <a:solidFill>
                  <a:srgbClr val="00FF00"/>
                </a:solidFill>
              </a:rPr>
              <a:t> LAD</a:t>
            </a:r>
            <a:r>
              <a:t> </a:t>
            </a:r>
            <a:r>
              <a:rPr spc="-9"/>
              <a:t>from </a:t>
            </a:r>
            <a:r>
              <a:rPr spc="-9">
                <a:solidFill>
                  <a:srgbClr val="00FF00"/>
                </a:solidFill>
              </a:rPr>
              <a:t> </a:t>
            </a:r>
            <a:r>
              <a:rPr>
                <a:solidFill>
                  <a:srgbClr val="00FF00"/>
                </a:solidFill>
              </a:rPr>
              <a:t>VILLA”</a:t>
            </a:r>
          </a:p>
          <a:p>
            <a:pPr>
              <a:buClr>
                <a:srgbClr val="CCECFF"/>
              </a:buClr>
              <a:buSzPct val="100000"/>
              <a:buChar char="▪"/>
              <a:defRPr sz="2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3534">
              <a:buClr>
                <a:srgbClr val="CCECFF"/>
              </a:buClr>
              <a:buSzPct val="115000"/>
              <a:buChar char="▪"/>
              <a:tabLst>
                <a:tab pos="355600" algn="l"/>
                <a:tab pos="355600" algn="l"/>
              </a:tabLst>
              <a:defRPr sz="2000" b="1" spc="-4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</a:t>
            </a:r>
            <a:r>
              <a:rPr>
                <a:solidFill>
                  <a:srgbClr val="EAEAEA"/>
                </a:solidFill>
              </a:rPr>
              <a:t>ight</a:t>
            </a:r>
            <a:r>
              <a:t> A</a:t>
            </a:r>
            <a:r>
              <a:rPr>
                <a:solidFill>
                  <a:srgbClr val="EAEAEA"/>
                </a:solidFill>
              </a:rPr>
              <a:t>xis</a:t>
            </a:r>
            <a:r>
              <a:rPr spc="-19"/>
              <a:t> </a:t>
            </a:r>
            <a:r>
              <a:t>D</a:t>
            </a:r>
            <a:r>
              <a:rPr>
                <a:solidFill>
                  <a:srgbClr val="EAEAEA"/>
                </a:solidFill>
              </a:rPr>
              <a:t>eviation</a:t>
            </a:r>
          </a:p>
        </p:txBody>
      </p:sp>
      <p:sp>
        <p:nvSpPr>
          <p:cNvPr id="106" name="object 5"/>
          <p:cNvSpPr txBox="1"/>
          <p:nvPr/>
        </p:nvSpPr>
        <p:spPr>
          <a:xfrm>
            <a:off x="535364" y="4759500"/>
            <a:ext cx="3611247" cy="86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spc="-4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</a:t>
            </a:r>
            <a:r>
              <a:rPr>
                <a:solidFill>
                  <a:srgbClr val="EAEAEA"/>
                </a:solidFill>
              </a:rPr>
              <a:t>ight </a:t>
            </a:r>
            <a:r>
              <a:rPr spc="-9">
                <a:solidFill>
                  <a:srgbClr val="EAEAEA"/>
                </a:solidFill>
              </a:rPr>
              <a:t>ventricular</a:t>
            </a:r>
            <a:r>
              <a:rPr>
                <a:solidFill>
                  <a:srgbClr val="EAEAEA"/>
                </a:solidFill>
              </a:rPr>
              <a:t> </a:t>
            </a:r>
            <a:r>
              <a:rPr spc="-9">
                <a:solidFill>
                  <a:srgbClr val="EAEAEA"/>
                </a:solidFill>
              </a:rPr>
              <a:t>hypertrophy</a:t>
            </a:r>
          </a:p>
          <a:p>
            <a:pPr marL="354965" indent="-342900"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spc="-9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</a:t>
            </a:r>
            <a:r>
              <a:rPr>
                <a:solidFill>
                  <a:srgbClr val="EAEAEA"/>
                </a:solidFill>
              </a:rPr>
              <a:t>nterolateral</a:t>
            </a:r>
            <a:r>
              <a:rPr spc="0">
                <a:solidFill>
                  <a:srgbClr val="EAEAEA"/>
                </a:solidFill>
              </a:rPr>
              <a:t> </a:t>
            </a:r>
            <a:r>
              <a:rPr>
                <a:solidFill>
                  <a:srgbClr val="EAEAEA"/>
                </a:solidFill>
              </a:rPr>
              <a:t>MI</a:t>
            </a:r>
          </a:p>
          <a:p>
            <a:pPr marL="354965" indent="-342900"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spc="-4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>
                <a:solidFill>
                  <a:srgbClr val="EAEAEA"/>
                </a:solidFill>
              </a:rPr>
              <a:t>eft</a:t>
            </a:r>
            <a:r>
              <a:t> P</a:t>
            </a:r>
            <a:r>
              <a:rPr>
                <a:solidFill>
                  <a:srgbClr val="EAEAEA"/>
                </a:solidFill>
              </a:rPr>
              <a:t>osterior</a:t>
            </a:r>
            <a:r>
              <a:t> H</a:t>
            </a:r>
            <a:r>
              <a:rPr>
                <a:solidFill>
                  <a:srgbClr val="EAEAEA"/>
                </a:solidFill>
              </a:rPr>
              <a:t>emiblock</a:t>
            </a:r>
          </a:p>
        </p:txBody>
      </p:sp>
      <p:sp>
        <p:nvSpPr>
          <p:cNvPr id="107" name="object 6"/>
          <p:cNvSpPr txBox="1"/>
          <p:nvPr/>
        </p:nvSpPr>
        <p:spPr>
          <a:xfrm>
            <a:off x="4724829" y="3768900"/>
            <a:ext cx="265239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b="1" spc="-4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>
                <a:solidFill>
                  <a:srgbClr val="EAEAEA"/>
                </a:solidFill>
              </a:rPr>
              <a:t>eft</a:t>
            </a:r>
            <a:r>
              <a:t> A</a:t>
            </a:r>
            <a:r>
              <a:rPr>
                <a:solidFill>
                  <a:srgbClr val="EAEAEA"/>
                </a:solidFill>
              </a:rPr>
              <a:t>xis</a:t>
            </a:r>
            <a:r>
              <a:rPr spc="-50"/>
              <a:t> </a:t>
            </a:r>
            <a:r>
              <a:t>D</a:t>
            </a:r>
            <a:r>
              <a:rPr>
                <a:solidFill>
                  <a:srgbClr val="EAEAEA"/>
                </a:solidFill>
              </a:rPr>
              <a:t>eviation</a:t>
            </a:r>
          </a:p>
        </p:txBody>
      </p:sp>
      <p:sp>
        <p:nvSpPr>
          <p:cNvPr id="108" name="object 7"/>
          <p:cNvSpPr txBox="1"/>
          <p:nvPr/>
        </p:nvSpPr>
        <p:spPr>
          <a:xfrm>
            <a:off x="4724829" y="4378500"/>
            <a:ext cx="3441701" cy="1160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indent="-342900"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spc="-4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</a:t>
            </a:r>
            <a:r>
              <a:rPr>
                <a:solidFill>
                  <a:srgbClr val="EAEAEA"/>
                </a:solidFill>
              </a:rPr>
              <a:t>entricular</a:t>
            </a:r>
            <a:r>
              <a:rPr spc="-9">
                <a:solidFill>
                  <a:srgbClr val="EAEAEA"/>
                </a:solidFill>
              </a:rPr>
              <a:t> </a:t>
            </a:r>
            <a:r>
              <a:rPr>
                <a:solidFill>
                  <a:srgbClr val="EAEAEA"/>
                </a:solidFill>
              </a:rPr>
              <a:t>tachycardia</a:t>
            </a:r>
          </a:p>
          <a:p>
            <a:pPr marL="354965" indent="-342900"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spc="-4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</a:t>
            </a:r>
            <a:r>
              <a:rPr>
                <a:solidFill>
                  <a:srgbClr val="EAEAEA"/>
                </a:solidFill>
              </a:rPr>
              <a:t>nferior </a:t>
            </a:r>
            <a:r>
              <a:rPr spc="-9">
                <a:solidFill>
                  <a:srgbClr val="EAEAEA"/>
                </a:solidFill>
              </a:rPr>
              <a:t>MI</a:t>
            </a:r>
          </a:p>
          <a:p>
            <a:pPr marL="354965" indent="-342900"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spc="-4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>
                <a:solidFill>
                  <a:srgbClr val="EAEAEA"/>
                </a:solidFill>
              </a:rPr>
              <a:t>eft </a:t>
            </a:r>
            <a:r>
              <a:rPr spc="-9">
                <a:solidFill>
                  <a:srgbClr val="EAEAEA"/>
                </a:solidFill>
              </a:rPr>
              <a:t>ventricular</a:t>
            </a:r>
            <a:r>
              <a:rPr spc="0">
                <a:solidFill>
                  <a:srgbClr val="EAEAEA"/>
                </a:solidFill>
              </a:rPr>
              <a:t> </a:t>
            </a:r>
            <a:r>
              <a:rPr spc="-9">
                <a:solidFill>
                  <a:srgbClr val="EAEAEA"/>
                </a:solidFill>
              </a:rPr>
              <a:t>hypertrophy</a:t>
            </a:r>
          </a:p>
          <a:p>
            <a:pPr marL="354965" indent="-342900">
              <a:buClr>
                <a:srgbClr val="CCECFF"/>
              </a:buClr>
              <a:buSzPct val="115000"/>
              <a:buChar char="▪"/>
              <a:tabLst>
                <a:tab pos="342900" algn="l"/>
                <a:tab pos="355600" algn="l"/>
              </a:tabLst>
              <a:defRPr sz="2000" spc="-4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>
                <a:solidFill>
                  <a:srgbClr val="EAEAEA"/>
                </a:solidFill>
              </a:rPr>
              <a:t>eft</a:t>
            </a:r>
            <a:r>
              <a:t> A</a:t>
            </a:r>
            <a:r>
              <a:rPr>
                <a:solidFill>
                  <a:srgbClr val="EAEAEA"/>
                </a:solidFill>
              </a:rPr>
              <a:t>nterior hemiblock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7"/>
          <p:cNvSpPr txBox="1"/>
          <p:nvPr/>
        </p:nvSpPr>
        <p:spPr>
          <a:xfrm>
            <a:off x="7388745" y="6287053"/>
            <a:ext cx="1253491" cy="28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lnSpc>
                <a:spcPts val="2300"/>
              </a:lnSpc>
              <a:defRPr sz="2000" b="1" spc="-4">
                <a:solidFill>
                  <a:srgbClr val="6565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medics.cc</a:t>
            </a:r>
          </a:p>
        </p:txBody>
      </p:sp>
      <p:sp>
        <p:nvSpPr>
          <p:cNvPr id="111" name="object 2"/>
          <p:cNvSpPr txBox="1">
            <a:spLocks noGrp="1"/>
          </p:cNvSpPr>
          <p:nvPr>
            <p:ph type="title"/>
          </p:nvPr>
        </p:nvSpPr>
        <p:spPr>
          <a:xfrm>
            <a:off x="3079581" y="479384"/>
            <a:ext cx="2979422" cy="695961"/>
          </a:xfrm>
          <a:prstGeom prst="rect">
            <a:avLst/>
          </a:prstGeom>
        </p:spPr>
        <p:txBody>
          <a:bodyPr/>
          <a:lstStyle>
            <a:lvl1pPr indent="12700">
              <a:defRPr spc="-100"/>
            </a:lvl1pPr>
          </a:lstStyle>
          <a:p>
            <a:r>
              <a:t>The P wave</a:t>
            </a:r>
          </a:p>
        </p:txBody>
      </p:sp>
      <p:sp>
        <p:nvSpPr>
          <p:cNvPr id="112" name="object 3"/>
          <p:cNvSpPr txBox="1"/>
          <p:nvPr/>
        </p:nvSpPr>
        <p:spPr>
          <a:xfrm>
            <a:off x="535204" y="1574925"/>
            <a:ext cx="3572510" cy="1692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 b="1" spc="-5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Height</a:t>
            </a:r>
          </a:p>
          <a:p>
            <a:pPr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5080" indent="-343534">
              <a:lnSpc>
                <a:spcPct val="79900"/>
              </a:lnSpc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tall P </a:t>
            </a:r>
            <a:r>
              <a:rPr spc="-5"/>
              <a:t>wave </a:t>
            </a:r>
            <a:r>
              <a:t>(over  2.5mm) can be called</a:t>
            </a:r>
            <a:r>
              <a:rPr spc="-95"/>
              <a:t> </a:t>
            </a:r>
            <a:r>
              <a:rPr i="1"/>
              <a:t>P  </a:t>
            </a:r>
            <a:r>
              <a:rPr i="1" spc="-5"/>
              <a:t>pulmonale</a:t>
            </a:r>
          </a:p>
        </p:txBody>
      </p:sp>
      <p:sp>
        <p:nvSpPr>
          <p:cNvPr id="113" name="object 4"/>
          <p:cNvSpPr txBox="1"/>
          <p:nvPr/>
        </p:nvSpPr>
        <p:spPr>
          <a:xfrm>
            <a:off x="535204" y="3692285"/>
            <a:ext cx="3315972" cy="631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3534">
              <a:lnSpc>
                <a:spcPct val="79900"/>
              </a:lnSpc>
              <a:spcBef>
                <a:spcPts val="6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Occurs </a:t>
            </a:r>
            <a:r>
              <a:rPr spc="-5"/>
              <a:t>due </a:t>
            </a:r>
            <a:r>
              <a:t>to</a:t>
            </a:r>
            <a:r>
              <a:rPr>
                <a:solidFill>
                  <a:srgbClr val="FF0000"/>
                </a:solidFill>
              </a:rPr>
              <a:t> R</a:t>
            </a:r>
            <a:r>
              <a:rPr spc="-110"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atrial  hypertrophy</a:t>
            </a:r>
          </a:p>
        </p:txBody>
      </p:sp>
      <p:sp>
        <p:nvSpPr>
          <p:cNvPr id="114" name="object 5"/>
          <p:cNvSpPr txBox="1"/>
          <p:nvPr/>
        </p:nvSpPr>
        <p:spPr>
          <a:xfrm>
            <a:off x="535204" y="4641863"/>
            <a:ext cx="253936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3534">
              <a:spcBef>
                <a:spcPts val="100"/>
              </a:spcBef>
              <a:buClr>
                <a:srgbClr val="CCECFF"/>
              </a:buClr>
              <a:buSzPct val="116665"/>
              <a:buChar char="▪"/>
              <a:tabLst>
                <a:tab pos="355600" algn="l"/>
                <a:tab pos="355600" algn="l"/>
              </a:tabLst>
              <a:defRPr sz="2400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Causes</a:t>
            </a:r>
            <a:r>
              <a:rPr spc="-90"/>
              <a:t> </a:t>
            </a:r>
            <a:r>
              <a:t>include:</a:t>
            </a:r>
          </a:p>
        </p:txBody>
      </p:sp>
      <p:sp>
        <p:nvSpPr>
          <p:cNvPr id="115" name="object 6"/>
          <p:cNvSpPr txBox="1"/>
          <p:nvPr/>
        </p:nvSpPr>
        <p:spPr>
          <a:xfrm>
            <a:off x="992527" y="5007112"/>
            <a:ext cx="3089276" cy="867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7815" indent="-285750">
              <a:buSzPct val="100000"/>
              <a:buChar char="▪"/>
              <a:tabLst>
                <a:tab pos="292100" algn="l"/>
                <a:tab pos="292100" algn="l"/>
              </a:tabLst>
              <a:defRPr sz="2000" spc="-9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pulmonary</a:t>
            </a:r>
            <a:r>
              <a:rPr spc="-4"/>
              <a:t> </a:t>
            </a:r>
            <a:r>
              <a:t>hypertension,</a:t>
            </a:r>
          </a:p>
          <a:p>
            <a:pPr marL="297815" indent="-285750">
              <a:buSzPct val="100000"/>
              <a:buChar char="▪"/>
              <a:tabLst>
                <a:tab pos="292100" algn="l"/>
                <a:tab pos="2921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pulmonary</a:t>
            </a:r>
            <a:r>
              <a:rPr spc="-9"/>
              <a:t> </a:t>
            </a:r>
            <a:r>
              <a:t>stenosis</a:t>
            </a:r>
          </a:p>
          <a:p>
            <a:pPr marL="297815" indent="-285750">
              <a:buSzPct val="100000"/>
              <a:buChar char="▪"/>
              <a:tabLst>
                <a:tab pos="292100" algn="l"/>
                <a:tab pos="292100" algn="l"/>
              </a:tabLst>
              <a:defRPr sz="2000" spc="-4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tricuspid</a:t>
            </a:r>
            <a:r>
              <a:rPr spc="-9"/>
              <a:t> </a:t>
            </a:r>
            <a:r>
              <a:t>stenosis</a:t>
            </a:r>
          </a:p>
        </p:txBody>
      </p:sp>
      <p:grpSp>
        <p:nvGrpSpPr>
          <p:cNvPr id="119" name="object 7"/>
          <p:cNvGrpSpPr/>
          <p:nvPr/>
        </p:nvGrpSpPr>
        <p:grpSpPr>
          <a:xfrm>
            <a:off x="4572139" y="2708019"/>
            <a:ext cx="4103371" cy="2519173"/>
            <a:chOff x="0" y="0"/>
            <a:chExt cx="4103370" cy="2519172"/>
          </a:xfrm>
        </p:grpSpPr>
        <p:sp>
          <p:nvSpPr>
            <p:cNvPr id="116" name="object 8"/>
            <p:cNvSpPr/>
            <p:nvPr/>
          </p:nvSpPr>
          <p:spPr>
            <a:xfrm>
              <a:off x="0" y="0"/>
              <a:ext cx="4103371" cy="2519173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object 9"/>
            <p:cNvSpPr/>
            <p:nvPr/>
          </p:nvSpPr>
          <p:spPr>
            <a:xfrm>
              <a:off x="1079754" y="790955"/>
              <a:ext cx="288799" cy="28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24" y="16994"/>
                  </a:lnTo>
                  <a:lnTo>
                    <a:pt x="3063" y="12582"/>
                  </a:lnTo>
                  <a:lnTo>
                    <a:pt x="4610" y="8552"/>
                  </a:lnTo>
                  <a:lnTo>
                    <a:pt x="6161" y="5092"/>
                  </a:lnTo>
                  <a:lnTo>
                    <a:pt x="7709" y="2388"/>
                  </a:lnTo>
                  <a:lnTo>
                    <a:pt x="10771" y="0"/>
                  </a:lnTo>
                  <a:lnTo>
                    <a:pt x="12307" y="628"/>
                  </a:lnTo>
                  <a:lnTo>
                    <a:pt x="15374" y="5092"/>
                  </a:lnTo>
                  <a:lnTo>
                    <a:pt x="16913" y="8552"/>
                  </a:lnTo>
                  <a:lnTo>
                    <a:pt x="18461" y="12582"/>
                  </a:lnTo>
                  <a:lnTo>
                    <a:pt x="20022" y="16994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" name="object 10"/>
            <p:cNvSpPr/>
            <p:nvPr/>
          </p:nvSpPr>
          <p:spPr>
            <a:xfrm>
              <a:off x="2231885" y="574548"/>
              <a:ext cx="288799" cy="50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81" y="18666"/>
                  </a:lnTo>
                  <a:lnTo>
                    <a:pt x="1963" y="15780"/>
                  </a:lnTo>
                  <a:lnTo>
                    <a:pt x="2948" y="12990"/>
                  </a:lnTo>
                  <a:lnTo>
                    <a:pt x="3934" y="10345"/>
                  </a:lnTo>
                  <a:lnTo>
                    <a:pt x="4921" y="7894"/>
                  </a:lnTo>
                  <a:lnTo>
                    <a:pt x="5908" y="5685"/>
                  </a:lnTo>
                  <a:lnTo>
                    <a:pt x="6894" y="3769"/>
                  </a:lnTo>
                  <a:lnTo>
                    <a:pt x="7880" y="2193"/>
                  </a:lnTo>
                  <a:lnTo>
                    <a:pt x="9848" y="260"/>
                  </a:lnTo>
                  <a:lnTo>
                    <a:pt x="10828" y="0"/>
                  </a:lnTo>
                  <a:lnTo>
                    <a:pt x="11794" y="260"/>
                  </a:lnTo>
                  <a:lnTo>
                    <a:pt x="13732" y="2193"/>
                  </a:lnTo>
                  <a:lnTo>
                    <a:pt x="14706" y="3769"/>
                  </a:lnTo>
                  <a:lnTo>
                    <a:pt x="15682" y="5685"/>
                  </a:lnTo>
                  <a:lnTo>
                    <a:pt x="16661" y="7894"/>
                  </a:lnTo>
                  <a:lnTo>
                    <a:pt x="17643" y="10345"/>
                  </a:lnTo>
                  <a:lnTo>
                    <a:pt x="18628" y="12990"/>
                  </a:lnTo>
                  <a:lnTo>
                    <a:pt x="19616" y="15780"/>
                  </a:lnTo>
                  <a:lnTo>
                    <a:pt x="20607" y="18666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0" name="object 11"/>
          <p:cNvSpPr txBox="1"/>
          <p:nvPr/>
        </p:nvSpPr>
        <p:spPr>
          <a:xfrm>
            <a:off x="5083683" y="4039996"/>
            <a:ext cx="1041401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 b="1" spc="-5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normal</a:t>
            </a:r>
          </a:p>
        </p:txBody>
      </p:sp>
      <p:sp>
        <p:nvSpPr>
          <p:cNvPr id="121" name="object 12"/>
          <p:cNvSpPr txBox="1"/>
          <p:nvPr/>
        </p:nvSpPr>
        <p:spPr>
          <a:xfrm>
            <a:off x="6522948" y="4039971"/>
            <a:ext cx="1835786" cy="879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pPr>
            <a:r>
              <a:t>P</a:t>
            </a:r>
            <a:r>
              <a:rPr spc="-90"/>
              <a:t> </a:t>
            </a:r>
            <a:r>
              <a:rPr spc="-5"/>
              <a:t>pulmonale</a:t>
            </a:r>
          </a:p>
          <a:p>
            <a:pPr indent="12700"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&gt;2.5mm</a:t>
            </a:r>
          </a:p>
        </p:txBody>
      </p:sp>
      <p:grpSp>
        <p:nvGrpSpPr>
          <p:cNvPr id="125" name="object 13"/>
          <p:cNvGrpSpPr/>
          <p:nvPr/>
        </p:nvGrpSpPr>
        <p:grpSpPr>
          <a:xfrm>
            <a:off x="5637605" y="3787775"/>
            <a:ext cx="1455218" cy="287276"/>
            <a:chOff x="0" y="0"/>
            <a:chExt cx="1455217" cy="287275"/>
          </a:xfrm>
        </p:grpSpPr>
        <p:sp>
          <p:nvSpPr>
            <p:cNvPr id="122" name="object 14"/>
            <p:cNvSpPr/>
            <p:nvPr/>
          </p:nvSpPr>
          <p:spPr>
            <a:xfrm>
              <a:off x="1166419" y="144018"/>
              <a:ext cx="288799" cy="143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702" y="13669"/>
                  </a:lnTo>
                  <a:lnTo>
                    <a:pt x="5414" y="6750"/>
                  </a:lnTo>
                  <a:lnTo>
                    <a:pt x="8127" y="1856"/>
                  </a:lnTo>
                  <a:lnTo>
                    <a:pt x="10828" y="0"/>
                  </a:lnTo>
                  <a:lnTo>
                    <a:pt x="13489" y="1856"/>
                  </a:lnTo>
                  <a:lnTo>
                    <a:pt x="16171" y="6750"/>
                  </a:lnTo>
                  <a:lnTo>
                    <a:pt x="18875" y="13669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00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object 15"/>
            <p:cNvSpPr/>
            <p:nvPr/>
          </p:nvSpPr>
          <p:spPr>
            <a:xfrm>
              <a:off x="1166419" y="0"/>
              <a:ext cx="288799" cy="28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42" y="16976"/>
                  </a:lnTo>
                  <a:lnTo>
                    <a:pt x="3089" y="12557"/>
                  </a:lnTo>
                  <a:lnTo>
                    <a:pt x="4639" y="8528"/>
                  </a:lnTo>
                  <a:lnTo>
                    <a:pt x="6190" y="5074"/>
                  </a:lnTo>
                  <a:lnTo>
                    <a:pt x="7740" y="2378"/>
                  </a:lnTo>
                  <a:lnTo>
                    <a:pt x="10828" y="0"/>
                  </a:lnTo>
                  <a:lnTo>
                    <a:pt x="12445" y="1007"/>
                  </a:lnTo>
                  <a:lnTo>
                    <a:pt x="14200" y="3651"/>
                  </a:lnTo>
                  <a:lnTo>
                    <a:pt x="15995" y="7365"/>
                  </a:lnTo>
                  <a:lnTo>
                    <a:pt x="17731" y="11583"/>
                  </a:lnTo>
                  <a:lnTo>
                    <a:pt x="19310" y="15739"/>
                  </a:lnTo>
                  <a:lnTo>
                    <a:pt x="20632" y="19267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object 16"/>
            <p:cNvSpPr/>
            <p:nvPr/>
          </p:nvSpPr>
          <p:spPr>
            <a:xfrm>
              <a:off x="0" y="57340"/>
              <a:ext cx="317361" cy="172594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1312</Words>
  <PresentationFormat>On-screen Show (4:3)</PresentationFormat>
  <Paragraphs>223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Arrythmias     Dr. Anuja Agrawal Associate Professor Dept. of Emergency Medicine SBKSMIRC</vt:lpstr>
      <vt:lpstr>Elements of the trace</vt:lpstr>
      <vt:lpstr>Rate</vt:lpstr>
      <vt:lpstr>Rhythm</vt:lpstr>
      <vt:lpstr>Rhythm</vt:lpstr>
      <vt:lpstr>Rhythm</vt:lpstr>
      <vt:lpstr>Axis</vt:lpstr>
      <vt:lpstr>Axis deviation - Causes</vt:lpstr>
      <vt:lpstr>The P wave</vt:lpstr>
      <vt:lpstr>The P wave</vt:lpstr>
      <vt:lpstr>The PR interval</vt:lpstr>
      <vt:lpstr>Slide 12</vt:lpstr>
      <vt:lpstr>The PR interval</vt:lpstr>
      <vt:lpstr>The PR interval</vt:lpstr>
      <vt:lpstr>The PR interval</vt:lpstr>
      <vt:lpstr>Heart block (AV node block)</vt:lpstr>
      <vt:lpstr>LBBB</vt:lpstr>
      <vt:lpstr>RBBB</vt:lpstr>
      <vt:lpstr>QRS width</vt:lpstr>
      <vt:lpstr>The ST segment</vt:lpstr>
      <vt:lpstr>Inferior MI</vt:lpstr>
      <vt:lpstr>The T wave</vt:lpstr>
      <vt:lpstr>The T wave</vt:lpstr>
      <vt:lpstr>Supraventricular tachycardias</vt:lpstr>
      <vt:lpstr>Slide 25</vt:lpstr>
      <vt:lpstr>Atrial Fibrillation</vt:lpstr>
      <vt:lpstr>Atrial Fibrillation</vt:lpstr>
      <vt:lpstr>Slide 28</vt:lpstr>
      <vt:lpstr>Atrial flutter</vt:lpstr>
      <vt:lpstr>Ventricular Tachycardia</vt:lpstr>
      <vt:lpstr>Ventricular Tachycardia</vt:lpstr>
      <vt:lpstr>Ventricular Fibrillation</vt:lpstr>
      <vt:lpstr>Ventricular fibrillation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Arrythmias     Dr. Anuja Agrawal Associate Professor Dept. of Emergency Medicine SBKSMIRC</dc:title>
  <cp:lastModifiedBy>admin</cp:lastModifiedBy>
  <cp:revision>3</cp:revision>
  <dcterms:modified xsi:type="dcterms:W3CDTF">2022-04-26T04:12:05Z</dcterms:modified>
</cp:coreProperties>
</file>