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7" r:id="rId9"/>
    <p:sldId id="265" r:id="rId10"/>
    <p:sldId id="266" r:id="rId11"/>
    <p:sldId id="263" r:id="rId12"/>
    <p:sldId id="264"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80" d="100"/>
          <a:sy n="80" d="100"/>
        </p:scale>
        <p:origin x="-96" y="420"/>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xmlns="" id="{9D3B3C7E-BC2D-4436-8B03-AC421FA66787}"/>
              </a:ext>
            </a:extLst>
          </p:cNvPr>
          <p:cNvSpPr/>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0B66887E-4265-46F7-9DE0-605FFFC90761}"/>
              </a:ext>
            </a:extLst>
          </p:cNvPr>
          <p:cNvSpPr>
            <a:spLocks noGrp="1"/>
          </p:cNvSpPr>
          <p:nvPr>
            <p:ph type="ctrTitle" hasCustomPrompt="1"/>
          </p:nvPr>
        </p:nvSpPr>
        <p:spPr>
          <a:xfrm>
            <a:off x="2035130" y="1066800"/>
            <a:ext cx="8112369" cy="2073119"/>
          </a:xfrm>
        </p:spPr>
        <p:txBody>
          <a:bodyPr anchor="b">
            <a:normAutofit/>
          </a:bodyPr>
          <a:lstStyle>
            <a:lvl1pPr algn="ctr">
              <a:lnSpc>
                <a:spcPct val="110000"/>
              </a:lnSpc>
              <a:defRPr sz="2800" cap="all" spc="390" baseline="0"/>
            </a:lvl1pPr>
          </a:lstStyle>
          <a:p>
            <a:r>
              <a:rPr lang="en-US" dirty="0"/>
              <a:t>CLICK TO EDIT MASTER TITLE STYLE</a:t>
            </a:r>
          </a:p>
        </p:txBody>
      </p:sp>
      <p:sp>
        <p:nvSpPr>
          <p:cNvPr id="3" name="Subtitle 2">
            <a:extLst>
              <a:ext uri="{FF2B5EF4-FFF2-40B4-BE49-F238E27FC236}">
                <a16:creationId xmlns:a16="http://schemas.microsoft.com/office/drawing/2014/main" xmlns="" id="{7EDB1A74-54F5-45CA-8922-87FFD57515D4}"/>
              </a:ext>
            </a:extLst>
          </p:cNvPr>
          <p:cNvSpPr>
            <a:spLocks noGrp="1"/>
          </p:cNvSpPr>
          <p:nvPr>
            <p:ph type="subTitle" idx="1"/>
          </p:nvPr>
        </p:nvSpPr>
        <p:spPr>
          <a:xfrm>
            <a:off x="2175804" y="4876802"/>
            <a:ext cx="7821637" cy="1028697"/>
          </a:xfrm>
        </p:spPr>
        <p:txBody>
          <a:bodyPr>
            <a:normAutofit/>
          </a:bodyPr>
          <a:lstStyle>
            <a:lvl1pPr marL="0" indent="0" algn="ctr">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0B6BE6EF-9D0F-4ABF-B92C-E967FE3F16CF}"/>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5" name="Footer Placeholder 4">
            <a:extLst>
              <a:ext uri="{FF2B5EF4-FFF2-40B4-BE49-F238E27FC236}">
                <a16:creationId xmlns:a16="http://schemas.microsoft.com/office/drawing/2014/main" xmlns="" id="{4E4AB150-954C-4F02-89AC-DA7163D75C39}"/>
              </a:ext>
            </a:extLst>
          </p:cNvPr>
          <p:cNvSpPr>
            <a:spLocks noGrp="1"/>
          </p:cNvSpPr>
          <p:nvPr>
            <p:ph type="ftr" sz="quarter" idx="11"/>
          </p:nvPr>
        </p:nvSpPr>
        <p:spPr>
          <a:xfrm>
            <a:off x="7279965" y="6245352"/>
            <a:ext cx="4114800" cy="365125"/>
          </a:xfrm>
        </p:spPr>
        <p:txBody>
          <a:bodyPr/>
          <a:lstStyle/>
          <a:p>
            <a:endParaRPr lang="en-US"/>
          </a:p>
        </p:txBody>
      </p:sp>
      <p:sp>
        <p:nvSpPr>
          <p:cNvPr id="6" name="Slide Number Placeholder 5">
            <a:extLst>
              <a:ext uri="{FF2B5EF4-FFF2-40B4-BE49-F238E27FC236}">
                <a16:creationId xmlns:a16="http://schemas.microsoft.com/office/drawing/2014/main" xmlns="" id="{E8E16270-CBD7-4ACC-BFC5-9CADE7226688}"/>
              </a:ext>
            </a:extLst>
          </p:cNvPr>
          <p:cNvSpPr>
            <a:spLocks noGrp="1"/>
          </p:cNvSpPr>
          <p:nvPr>
            <p:ph type="sldNum" sz="quarter" idx="12"/>
          </p:nvPr>
        </p:nvSpPr>
        <p:spPr/>
        <p:txBody>
          <a:bodyPr/>
          <a:lstStyle/>
          <a:p>
            <a:fld id="{19590046-DA73-4BBF-84B5-C08E6F75191A}" type="slidenum">
              <a:rPr lang="en-US" smtClean="0"/>
              <a:pPr/>
              <a:t>‹#›</a:t>
            </a:fld>
            <a:endParaRPr lang="en-US"/>
          </a:p>
        </p:txBody>
      </p:sp>
      <p:grpSp>
        <p:nvGrpSpPr>
          <p:cNvPr id="7" name="Group 6">
            <a:extLst>
              <a:ext uri="{FF2B5EF4-FFF2-40B4-BE49-F238E27FC236}">
                <a16:creationId xmlns:a16="http://schemas.microsoft.com/office/drawing/2014/main" xmlns="" id="{79B5D0C1-066E-4C02-A6B8-59FAE4A19724}"/>
              </a:ext>
            </a:extLst>
          </p:cNvPr>
          <p:cNvGrpSpPr/>
          <p:nvPr/>
        </p:nvGrpSpPr>
        <p:grpSpPr>
          <a:xfrm>
            <a:off x="5662258" y="4240546"/>
            <a:ext cx="867485" cy="115439"/>
            <a:chOff x="8910933" y="1861308"/>
            <a:chExt cx="867485" cy="115439"/>
          </a:xfrm>
        </p:grpSpPr>
        <p:sp>
          <p:nvSpPr>
            <p:cNvPr id="8" name="Rectangle 7">
              <a:extLst>
                <a:ext uri="{FF2B5EF4-FFF2-40B4-BE49-F238E27FC236}">
                  <a16:creationId xmlns:a16="http://schemas.microsoft.com/office/drawing/2014/main" xmlns="" id="{D4386904-AFDC-449E-8D1B-906B305EBDA7}"/>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xmlns="" id="{F70778F2-11E8-428C-8324-479CA9D6FE92}"/>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4A0BE89E-CB2D-48BA-A8D2-533FAAAA725F}"/>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1974624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DB1126-542A-43AD-8078-EE3565165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4A5F98B-5F32-4561-BFBC-9F6E5DA0A347}"/>
              </a:ext>
            </a:extLst>
          </p:cNvPr>
          <p:cNvSpPr>
            <a:spLocks noGrp="1"/>
          </p:cNvSpPr>
          <p:nvPr>
            <p:ph type="body" orient="vert" idx="1"/>
          </p:nvPr>
        </p:nvSpPr>
        <p:spPr>
          <a:xfrm>
            <a:off x="1028700" y="2161903"/>
            <a:ext cx="10134600" cy="3743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73D0DD-B04E-4E48-8EE1-51E46131A9A2}"/>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5" name="Footer Placeholder 4">
            <a:extLst>
              <a:ext uri="{FF2B5EF4-FFF2-40B4-BE49-F238E27FC236}">
                <a16:creationId xmlns:a16="http://schemas.microsoft.com/office/drawing/2014/main" xmlns="" id="{0481352D-F9C0-4442-9601-A09A7655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9FC0801-9C45-40AE-AB33-5742CDA4DAC7}"/>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xmlns="" val="2783413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E946561-59BF-4566-AD2C-9B05C4771DF4}"/>
              </a:ext>
            </a:extLst>
          </p:cNvPr>
          <p:cNvSpPr>
            <a:spLocks noGrp="1"/>
          </p:cNvSpPr>
          <p:nvPr>
            <p:ph type="title" orient="vert"/>
          </p:nvPr>
        </p:nvSpPr>
        <p:spPr>
          <a:xfrm>
            <a:off x="9196250" y="723899"/>
            <a:ext cx="2271849" cy="54102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A1DF7870-6CBD-47E2-854C-68141BAA101D}"/>
              </a:ext>
            </a:extLst>
          </p:cNvPr>
          <p:cNvSpPr>
            <a:spLocks noGrp="1"/>
          </p:cNvSpPr>
          <p:nvPr>
            <p:ph type="body" orient="vert" idx="1"/>
          </p:nvPr>
        </p:nvSpPr>
        <p:spPr>
          <a:xfrm>
            <a:off x="723900" y="723899"/>
            <a:ext cx="8302534" cy="5410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8712FAF3-C106-49CB-A845-1FC7F731399D}"/>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5" name="Footer Placeholder 4">
            <a:extLst>
              <a:ext uri="{FF2B5EF4-FFF2-40B4-BE49-F238E27FC236}">
                <a16:creationId xmlns:a16="http://schemas.microsoft.com/office/drawing/2014/main" xmlns="" id="{E34D5CCC-00E8-48FA-91A6-921E7B644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B7E1751-E7AA-406D-A977-1ACEF1FBD134}"/>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xmlns="" val="16734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D2DC87-4B97-4A7C-BC4C-6E772456161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F4B59FD9-57FD-4ABA-9FCD-795405253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87BD40E-B0AA-47B8-900F-488A8AEC1BC2}"/>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5" name="Footer Placeholder 4">
            <a:extLst>
              <a:ext uri="{FF2B5EF4-FFF2-40B4-BE49-F238E27FC236}">
                <a16:creationId xmlns:a16="http://schemas.microsoft.com/office/drawing/2014/main" xmlns="" id="{865E623C-1E35-4485-A5B4-A71969BE7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B5C6BB9-EF4F-465E-985B-34521F68C583}"/>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xmlns="" val="307801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587F5577-D71B-4279-B07A-62F703E5D1DC}"/>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5" name="Footer Placeholder 4">
            <a:extLst>
              <a:ext uri="{FF2B5EF4-FFF2-40B4-BE49-F238E27FC236}">
                <a16:creationId xmlns:a16="http://schemas.microsoft.com/office/drawing/2014/main" xmlns="" id="{F648367D-C35C-4023-BEBE-F834D033B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2BFCF8A-B8C6-496A-98A5-BBB52DB70F16}"/>
              </a:ext>
            </a:extLst>
          </p:cNvPr>
          <p:cNvSpPr>
            <a:spLocks noGrp="1"/>
          </p:cNvSpPr>
          <p:nvPr>
            <p:ph type="sldNum" sz="quarter" idx="12"/>
          </p:nvPr>
        </p:nvSpPr>
        <p:spPr/>
        <p:txBody>
          <a:bodyPr/>
          <a:lstStyle/>
          <a:p>
            <a:fld id="{19590046-DA73-4BBF-84B5-C08E6F75191A}" type="slidenum">
              <a:rPr lang="en-US" smtClean="0"/>
              <a:pPr/>
              <a:t>‹#›</a:t>
            </a:fld>
            <a:endParaRPr lang="en-US"/>
          </a:p>
        </p:txBody>
      </p:sp>
      <p:sp>
        <p:nvSpPr>
          <p:cNvPr id="11" name="Rectangle 5">
            <a:extLst>
              <a:ext uri="{FF2B5EF4-FFF2-40B4-BE49-F238E27FC236}">
                <a16:creationId xmlns:a16="http://schemas.microsoft.com/office/drawing/2014/main" xmlns="" id="{CDE45C10-227D-42DF-A888-EEFD3784FA8E}"/>
              </a:ext>
              <a:ext uri="{C183D7F6-B498-43B3-948B-1728B52AA6E4}">
                <adec:decorative xmlns:adec="http://schemas.microsoft.com/office/drawing/2017/decorative" xmlns="" val="1"/>
              </a:ext>
            </a:extLst>
          </p:cNvPr>
          <p:cNvSpPr/>
          <p:nvPr/>
        </p:nvSpPr>
        <p:spPr>
          <a:xfrm>
            <a:off x="723900" y="750338"/>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xmlns="" id="{DA214944-8898-48BC-AE6F-065DA7BBB8E8}"/>
              </a:ext>
              <a:ext uri="{C183D7F6-B498-43B3-948B-1728B52AA6E4}">
                <adec:decorative xmlns:adec="http://schemas.microsoft.com/office/drawing/2017/decorative" xmlns="" val="1"/>
              </a:ext>
            </a:extLst>
          </p:cNvPr>
          <p:cNvGrpSpPr/>
          <p:nvPr/>
        </p:nvGrpSpPr>
        <p:grpSpPr>
          <a:xfrm>
            <a:off x="2580478" y="4714704"/>
            <a:ext cx="867485" cy="115439"/>
            <a:chOff x="8910933" y="1861308"/>
            <a:chExt cx="867485" cy="115439"/>
          </a:xfrm>
        </p:grpSpPr>
        <p:sp>
          <p:nvSpPr>
            <p:cNvPr id="8" name="Rectangle 7">
              <a:extLst>
                <a:ext uri="{FF2B5EF4-FFF2-40B4-BE49-F238E27FC236}">
                  <a16:creationId xmlns:a16="http://schemas.microsoft.com/office/drawing/2014/main" xmlns="" id="{B94B3AAB-30C4-441D-B481-D253F8325953}"/>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xmlns="" id="{FDCB6176-5585-40BC-BC9C-CA625F989F1B}"/>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77C4F1D9-97D8-43DD-A319-C56367F97FCE}"/>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xmlns="" id="{D25E64ED-B373-4866-B5A2-E805D3168BBB}"/>
              </a:ext>
            </a:extLst>
          </p:cNvPr>
          <p:cNvSpPr>
            <a:spLocks noGrp="1"/>
          </p:cNvSpPr>
          <p:nvPr>
            <p:ph type="title"/>
          </p:nvPr>
        </p:nvSpPr>
        <p:spPr>
          <a:xfrm>
            <a:off x="1151291" y="1274475"/>
            <a:ext cx="3761832" cy="2823913"/>
          </a:xfrm>
        </p:spPr>
        <p:txBody>
          <a:bodyPr anchor="b">
            <a:normAutofit/>
          </a:bodyPr>
          <a:lstStyle>
            <a:lvl1pPr algn="ctr">
              <a:defRPr sz="3200" cap="all" spc="600" baseline="0"/>
            </a:lvl1pPr>
          </a:lstStyle>
          <a:p>
            <a:r>
              <a:rPr lang="en-US" dirty="0"/>
              <a:t>Click to edit Master title style</a:t>
            </a:r>
          </a:p>
        </p:txBody>
      </p:sp>
      <p:sp>
        <p:nvSpPr>
          <p:cNvPr id="3" name="Text Placeholder 2">
            <a:extLst>
              <a:ext uri="{FF2B5EF4-FFF2-40B4-BE49-F238E27FC236}">
                <a16:creationId xmlns:a16="http://schemas.microsoft.com/office/drawing/2014/main" xmlns="" id="{AB6D6168-DDAE-41B2-A0D5-42185A2D028C}"/>
              </a:ext>
            </a:extLst>
          </p:cNvPr>
          <p:cNvSpPr>
            <a:spLocks noGrp="1"/>
          </p:cNvSpPr>
          <p:nvPr>
            <p:ph type="body" idx="1"/>
          </p:nvPr>
        </p:nvSpPr>
        <p:spPr>
          <a:xfrm>
            <a:off x="6556756" y="2730304"/>
            <a:ext cx="4383030" cy="1397390"/>
          </a:xfrm>
        </p:spPr>
        <p:txBody>
          <a:bodyPr anchor="ct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xmlns="" val="3548513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5825EB-71EE-41B3-89D2-47A0C7C359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E662F7D-C4AD-4BD4-AAC8-F0223EE4A38B}"/>
              </a:ext>
            </a:extLst>
          </p:cNvPr>
          <p:cNvSpPr>
            <a:spLocks noGrp="1"/>
          </p:cNvSpPr>
          <p:nvPr>
            <p:ph sz="half" idx="1"/>
          </p:nvPr>
        </p:nvSpPr>
        <p:spPr>
          <a:xfrm>
            <a:off x="1037305" y="2155369"/>
            <a:ext cx="4953000" cy="39983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9D0FB088-28C6-4667-8DF2-0DE32AE3EC30}"/>
              </a:ext>
            </a:extLst>
          </p:cNvPr>
          <p:cNvSpPr>
            <a:spLocks noGrp="1"/>
          </p:cNvSpPr>
          <p:nvPr>
            <p:ph sz="half" idx="2"/>
          </p:nvPr>
        </p:nvSpPr>
        <p:spPr>
          <a:xfrm>
            <a:off x="6172200"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F36095F-AE34-4E94-B722-E3A1205AEEDC}"/>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6" name="Footer Placeholder 5">
            <a:extLst>
              <a:ext uri="{FF2B5EF4-FFF2-40B4-BE49-F238E27FC236}">
                <a16:creationId xmlns:a16="http://schemas.microsoft.com/office/drawing/2014/main" xmlns="" id="{6E06A8E6-BD94-48EA-8F35-DA0DF910A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0478AEF-56B8-49F5-81E8-663B1FFA073B}"/>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xmlns="" val="2177391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CF873F-001F-4254-97F3-05329E6A7B67}"/>
              </a:ext>
            </a:extLst>
          </p:cNvPr>
          <p:cNvSpPr>
            <a:spLocks noGrp="1"/>
          </p:cNvSpPr>
          <p:nvPr>
            <p:ph type="title"/>
          </p:nvPr>
        </p:nvSpPr>
        <p:spPr>
          <a:xfrm>
            <a:off x="1028700" y="555171"/>
            <a:ext cx="10134600" cy="113551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xmlns="" id="{4A37B575-060F-4296-A28A-93DA109F96F5}"/>
              </a:ext>
            </a:extLst>
          </p:cNvPr>
          <p:cNvSpPr>
            <a:spLocks noGrp="1"/>
          </p:cNvSpPr>
          <p:nvPr>
            <p:ph type="body" idx="1"/>
          </p:nvPr>
        </p:nvSpPr>
        <p:spPr>
          <a:xfrm>
            <a:off x="1037306" y="1801620"/>
            <a:ext cx="4849036"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BA581A51-F4D1-4A02-9918-C416F820B646}"/>
              </a:ext>
            </a:extLst>
          </p:cNvPr>
          <p:cNvSpPr>
            <a:spLocks noGrp="1"/>
          </p:cNvSpPr>
          <p:nvPr>
            <p:ph sz="half" idx="2"/>
          </p:nvPr>
        </p:nvSpPr>
        <p:spPr>
          <a:xfrm>
            <a:off x="1037306" y="2619103"/>
            <a:ext cx="4849036"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32916D0-3DFE-455D-9888-3FDEFD3DE0CD}"/>
              </a:ext>
            </a:extLst>
          </p:cNvPr>
          <p:cNvSpPr>
            <a:spLocks noGrp="1"/>
          </p:cNvSpPr>
          <p:nvPr>
            <p:ph type="body" sz="quarter" idx="3"/>
          </p:nvPr>
        </p:nvSpPr>
        <p:spPr>
          <a:xfrm>
            <a:off x="6250108" y="1801620"/>
            <a:ext cx="4904585"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F093D763-0643-4A48-8007-93391C59F6D5}"/>
              </a:ext>
            </a:extLst>
          </p:cNvPr>
          <p:cNvSpPr>
            <a:spLocks noGrp="1"/>
          </p:cNvSpPr>
          <p:nvPr>
            <p:ph sz="quarter" idx="4"/>
          </p:nvPr>
        </p:nvSpPr>
        <p:spPr>
          <a:xfrm>
            <a:off x="6250108" y="2619103"/>
            <a:ext cx="4904585"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9A2D07B-3A5D-41C2-83B8-BD1AD6522CAD}"/>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8" name="Footer Placeholder 7">
            <a:extLst>
              <a:ext uri="{FF2B5EF4-FFF2-40B4-BE49-F238E27FC236}">
                <a16:creationId xmlns:a16="http://schemas.microsoft.com/office/drawing/2014/main" xmlns="" id="{0E2C1367-FE5A-4CDD-B85B-724FFFE5B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9992F244-23EB-4E1A-B74F-77F23F87978D}"/>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xmlns="" val="1645255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876C0A-BEF4-4DE4-A9D2-C60298FC7F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367C0AC-3C98-4D68-AE72-CFFA1638CC02}"/>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4" name="Footer Placeholder 3">
            <a:extLst>
              <a:ext uri="{FF2B5EF4-FFF2-40B4-BE49-F238E27FC236}">
                <a16:creationId xmlns:a16="http://schemas.microsoft.com/office/drawing/2014/main" xmlns="" id="{FEA7722A-E2E4-45D2-8A20-4853ED6837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146B9201-B20B-4412-B745-F2F6A91487E8}"/>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xmlns="" val="1678197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BC4889A-9ABE-4409-BAD8-F84C36C1FA09}"/>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3" name="Footer Placeholder 2">
            <a:extLst>
              <a:ext uri="{FF2B5EF4-FFF2-40B4-BE49-F238E27FC236}">
                <a16:creationId xmlns:a16="http://schemas.microsoft.com/office/drawing/2014/main" xmlns="" id="{7DDA5A70-FE21-4CB6-A67B-1DC798E9E3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984AD11-7FD2-432C-A6AB-395BE9275C1B}"/>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xmlns="" val="1053940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F397CF-9CDD-4E78-8F35-A2FFE7867419}"/>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87194BFE-7A85-4123-B0F7-4DB1C141CE60}"/>
              </a:ext>
            </a:extLst>
          </p:cNvPr>
          <p:cNvSpPr>
            <a:spLocks noGrp="1"/>
          </p:cNvSpPr>
          <p:nvPr>
            <p:ph idx="1"/>
          </p:nvPr>
        </p:nvSpPr>
        <p:spPr>
          <a:xfrm>
            <a:off x="5183188" y="1066800"/>
            <a:ext cx="6172200" cy="48386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xmlns="" id="{641EFD6D-1929-4A73-A860-22A36FF5C17D}"/>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9B399A5-94A1-4452-AFF0-918BDA8B14F9}"/>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6" name="Footer Placeholder 5">
            <a:extLst>
              <a:ext uri="{FF2B5EF4-FFF2-40B4-BE49-F238E27FC236}">
                <a16:creationId xmlns:a16="http://schemas.microsoft.com/office/drawing/2014/main" xmlns="" id="{489589D8-DD83-406C-A77A-176D23993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DE46024-82ED-40EF-8846-F6CC44BC53DE}"/>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xmlns="" val="37972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BD12FA-83A4-42AF-98D7-312C4C5A7128}"/>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xmlns="" id="{46CF1DC8-2932-4C6E-BFBB-8BA1C9598425}"/>
              </a:ext>
            </a:extLst>
          </p:cNvPr>
          <p:cNvSpPr>
            <a:spLocks noGrp="1"/>
          </p:cNvSpPr>
          <p:nvPr>
            <p:ph type="pic" idx="1"/>
          </p:nvPr>
        </p:nvSpPr>
        <p:spPr>
          <a:xfrm>
            <a:off x="5183188" y="1066800"/>
            <a:ext cx="5942012" cy="4838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8D6E0000-EF01-46A5-8A71-25FB7EA3F94A}"/>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01AD40B-9246-4532-9F73-5BA9061C3ABA}"/>
              </a:ext>
            </a:extLst>
          </p:cNvPr>
          <p:cNvSpPr>
            <a:spLocks noGrp="1"/>
          </p:cNvSpPr>
          <p:nvPr>
            <p:ph type="dt" sz="half" idx="10"/>
          </p:nvPr>
        </p:nvSpPr>
        <p:spPr/>
        <p:txBody>
          <a:bodyPr/>
          <a:lstStyle/>
          <a:p>
            <a:fld id="{C485584D-7D79-4248-9986-4CA35242F944}" type="datetimeFigureOut">
              <a:rPr lang="en-US" smtClean="0"/>
              <a:pPr/>
              <a:t>4/25/2022</a:t>
            </a:fld>
            <a:endParaRPr lang="en-US"/>
          </a:p>
        </p:txBody>
      </p:sp>
      <p:sp>
        <p:nvSpPr>
          <p:cNvPr id="6" name="Footer Placeholder 5">
            <a:extLst>
              <a:ext uri="{FF2B5EF4-FFF2-40B4-BE49-F238E27FC236}">
                <a16:creationId xmlns:a16="http://schemas.microsoft.com/office/drawing/2014/main" xmlns="" id="{8BE6B9A0-5B1C-4F7B-828A-EF74E5147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82E99FB-C932-4165-A612-8B302D8F7229}"/>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xmlns="" val="427234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6CE7638-D991-46E7-BF2C-67D1AC829628}"/>
              </a:ext>
            </a:extLst>
          </p:cNvPr>
          <p:cNvSpPr>
            <a:spLocks noGrp="1"/>
          </p:cNvSpPr>
          <p:nvPr>
            <p:ph type="title"/>
          </p:nvPr>
        </p:nvSpPr>
        <p:spPr>
          <a:xfrm>
            <a:off x="1028700" y="723900"/>
            <a:ext cx="10134600" cy="1288489"/>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CA7C6B9C-4923-4DAB-9748-D5CD289EB978}"/>
              </a:ext>
            </a:extLst>
          </p:cNvPr>
          <p:cNvSpPr>
            <a:spLocks noGrp="1"/>
          </p:cNvSpPr>
          <p:nvPr>
            <p:ph type="body" idx="1"/>
          </p:nvPr>
        </p:nvSpPr>
        <p:spPr>
          <a:xfrm>
            <a:off x="1028700" y="2161903"/>
            <a:ext cx="10134600" cy="396934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xmlns="" id="{E7578CF6-4B33-40E4-B881-5F4C568378E1}"/>
              </a:ext>
            </a:extLst>
          </p:cNvPr>
          <p:cNvSpPr>
            <a:spLocks noGrp="1"/>
          </p:cNvSpPr>
          <p:nvPr>
            <p:ph type="sldNum" sz="quarter" idx="4"/>
          </p:nvPr>
        </p:nvSpPr>
        <p:spPr>
          <a:xfrm>
            <a:off x="11394765" y="6245032"/>
            <a:ext cx="524491" cy="365125"/>
          </a:xfrm>
          <a:prstGeom prst="rect">
            <a:avLst/>
          </a:prstGeom>
        </p:spPr>
        <p:txBody>
          <a:bodyPr vert="horz" lIns="91440" tIns="45720" rIns="91440" bIns="45720" rtlCol="0" anchor="ctr"/>
          <a:lstStyle>
            <a:lvl1pPr algn="r">
              <a:defRPr sz="1050">
                <a:solidFill>
                  <a:schemeClr val="tx2"/>
                </a:solidFill>
              </a:defRPr>
            </a:lvl1pPr>
          </a:lstStyle>
          <a:p>
            <a:fld id="{19590046-DA73-4BBF-84B5-C08E6F75191A}" type="slidenum">
              <a:rPr lang="en-US" smtClean="0"/>
              <a:pPr/>
              <a:t>‹#›</a:t>
            </a:fld>
            <a:endParaRPr lang="en-US"/>
          </a:p>
        </p:txBody>
      </p:sp>
      <p:sp>
        <p:nvSpPr>
          <p:cNvPr id="4" name="Date Placeholder 3">
            <a:extLst>
              <a:ext uri="{FF2B5EF4-FFF2-40B4-BE49-F238E27FC236}">
                <a16:creationId xmlns:a16="http://schemas.microsoft.com/office/drawing/2014/main" xmlns="" id="{25AE857E-F564-4539-9984-10435B6140AC}"/>
              </a:ext>
            </a:extLst>
          </p:cNvPr>
          <p:cNvSpPr>
            <a:spLocks noGrp="1"/>
          </p:cNvSpPr>
          <p:nvPr>
            <p:ph type="dt" sz="half" idx="2"/>
          </p:nvPr>
        </p:nvSpPr>
        <p:spPr>
          <a:xfrm>
            <a:off x="354841" y="6245032"/>
            <a:ext cx="2659380" cy="365125"/>
          </a:xfrm>
          <a:prstGeom prst="rect">
            <a:avLst/>
          </a:prstGeom>
        </p:spPr>
        <p:txBody>
          <a:bodyPr vert="horz" lIns="91440" tIns="45720" rIns="91440" bIns="45720" rtlCol="0" anchor="ctr"/>
          <a:lstStyle>
            <a:lvl1pPr algn="l">
              <a:defRPr sz="1050">
                <a:solidFill>
                  <a:schemeClr val="tx2"/>
                </a:solidFill>
              </a:defRPr>
            </a:lvl1pPr>
          </a:lstStyle>
          <a:p>
            <a:fld id="{C485584D-7D79-4248-9986-4CA35242F944}" type="datetimeFigureOut">
              <a:rPr lang="en-US" smtClean="0"/>
              <a:pPr/>
              <a:t>4/25/2022</a:t>
            </a:fld>
            <a:endParaRPr lang="en-US"/>
          </a:p>
        </p:txBody>
      </p:sp>
      <p:sp>
        <p:nvSpPr>
          <p:cNvPr id="5" name="Footer Placeholder 4">
            <a:extLst>
              <a:ext uri="{FF2B5EF4-FFF2-40B4-BE49-F238E27FC236}">
                <a16:creationId xmlns:a16="http://schemas.microsoft.com/office/drawing/2014/main" xmlns="" id="{7D1EABEF-B998-4B11-A878-8F492F8E3983}"/>
              </a:ext>
            </a:extLst>
          </p:cNvPr>
          <p:cNvSpPr>
            <a:spLocks noGrp="1"/>
          </p:cNvSpPr>
          <p:nvPr>
            <p:ph type="ftr" sz="quarter" idx="3"/>
          </p:nvPr>
        </p:nvSpPr>
        <p:spPr>
          <a:xfrm>
            <a:off x="7279964" y="6245033"/>
            <a:ext cx="4112222" cy="365125"/>
          </a:xfrm>
          <a:prstGeom prst="rect">
            <a:avLst/>
          </a:prstGeom>
        </p:spPr>
        <p:txBody>
          <a:bodyPr vert="horz" lIns="91440" tIns="45720" rIns="91440" bIns="45720" rtlCol="0" anchor="ctr"/>
          <a:lstStyle>
            <a:lvl1pPr algn="r">
              <a:defRPr sz="1050">
                <a:solidFill>
                  <a:schemeClr val="tx2"/>
                </a:solidFill>
              </a:defRPr>
            </a:lvl1pPr>
          </a:lstStyle>
          <a:p>
            <a:endParaRPr lang="en-US"/>
          </a:p>
        </p:txBody>
      </p:sp>
      <p:sp>
        <p:nvSpPr>
          <p:cNvPr id="16" name="Freeform: Shape 15">
            <a:extLst>
              <a:ext uri="{FF2B5EF4-FFF2-40B4-BE49-F238E27FC236}">
                <a16:creationId xmlns:a16="http://schemas.microsoft.com/office/drawing/2014/main" xmlns="" id="{9EB54D17-3792-403D-9127-495845021D2B}"/>
              </a:ext>
            </a:extLst>
          </p:cNvPr>
          <p:cNvSpPr/>
          <p:nvPr/>
        </p:nvSpPr>
        <p:spPr>
          <a:xfrm>
            <a:off x="0" y="0"/>
            <a:ext cx="12192000" cy="6858000"/>
          </a:xfrm>
          <a:custGeom>
            <a:avLst/>
            <a:gdLst>
              <a:gd name="connsiteX0" fmla="*/ 160920 w 12192000"/>
              <a:gd name="connsiteY0" fmla="*/ 157606 h 6858000"/>
              <a:gd name="connsiteX1" fmla="*/ 160920 w 12192000"/>
              <a:gd name="connsiteY1" fmla="*/ 6700394 h 6858000"/>
              <a:gd name="connsiteX2" fmla="*/ 12031081 w 12192000"/>
              <a:gd name="connsiteY2" fmla="*/ 6700394 h 6858000"/>
              <a:gd name="connsiteX3" fmla="*/ 12031081 w 12192000"/>
              <a:gd name="connsiteY3" fmla="*/ 15760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160920" y="157606"/>
                </a:moveTo>
                <a:lnTo>
                  <a:pt x="160920" y="6700394"/>
                </a:lnTo>
                <a:lnTo>
                  <a:pt x="12031081" y="6700394"/>
                </a:lnTo>
                <a:lnTo>
                  <a:pt x="12031081" y="157606"/>
                </a:lnTo>
                <a:close/>
                <a:moveTo>
                  <a:pt x="0" y="0"/>
                </a:moveTo>
                <a:lnTo>
                  <a:pt x="12192000" y="0"/>
                </a:lnTo>
                <a:lnTo>
                  <a:pt x="12192000" y="6858000"/>
                </a:lnTo>
                <a:lnTo>
                  <a:pt x="0" y="685800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9960331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10000"/>
        </a:lnSpc>
        <a:spcBef>
          <a:spcPct val="0"/>
        </a:spcBef>
        <a:buNone/>
        <a:defRPr sz="3200" kern="1200" cap="none" baseline="0">
          <a:solidFill>
            <a:schemeClr val="tx2"/>
          </a:solidFill>
          <a:latin typeface="+mj-lt"/>
          <a:ea typeface="+mj-ea"/>
          <a:cs typeface="+mj-cs"/>
        </a:defRPr>
      </a:lvl1pPr>
    </p:titleStyle>
    <p:body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2" pos="3840">
          <p15:clr>
            <a:srgbClr val="F26B43"/>
          </p15:clr>
        </p15:guide>
        <p15:guide id="4" pos="456">
          <p15:clr>
            <a:srgbClr val="F26B43"/>
          </p15:clr>
        </p15:guide>
        <p15:guide id="5" pos="3192">
          <p15:clr>
            <a:srgbClr val="F26B43"/>
          </p15:clr>
        </p15:guide>
        <p15:guide id="6" pos="4488">
          <p15:clr>
            <a:srgbClr val="F26B43"/>
          </p15:clr>
        </p15:guide>
        <p15:guide id="7" orient="horz" pos="648">
          <p15:clr>
            <a:srgbClr val="F26B43"/>
          </p15:clr>
        </p15:guide>
        <p15:guide id="8" pos="648">
          <p15:clr>
            <a:srgbClr val="F26B43"/>
          </p15:clr>
        </p15:guide>
        <p15:guide id="9" pos="96">
          <p15:clr>
            <a:srgbClr val="F26B43"/>
          </p15:clr>
        </p15:guide>
        <p15:guide id="10" orient="horz" pos="96">
          <p15:clr>
            <a:srgbClr val="F26B43"/>
          </p15:clr>
        </p15:guide>
        <p15:guide id="11" pos="7032">
          <p15:clr>
            <a:srgbClr val="F26B43"/>
          </p15:clr>
        </p15:guide>
        <p15:guide id="13" pos="7584">
          <p15:clr>
            <a:srgbClr val="F26B43"/>
          </p15:clr>
        </p15:guide>
        <p15:guide id="14" orient="horz" pos="4224">
          <p15:clr>
            <a:srgbClr val="F26B43"/>
          </p15:clr>
        </p15:guide>
        <p15:guide id="16" orient="horz" pos="367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DF0CAD46-2E46-44EB-A063-C05881768C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he radiologic figure of a skeleton">
            <a:extLst>
              <a:ext uri="{FF2B5EF4-FFF2-40B4-BE49-F238E27FC236}">
                <a16:creationId xmlns:a16="http://schemas.microsoft.com/office/drawing/2014/main" xmlns="" id="{6CC3DB81-FD80-7A50-F0CD-25A3626397CA}"/>
              </a:ext>
            </a:extLst>
          </p:cNvPr>
          <p:cNvPicPr>
            <a:picLocks noChangeAspect="1"/>
          </p:cNvPicPr>
          <p:nvPr/>
        </p:nvPicPr>
        <p:blipFill rotWithShape="1">
          <a:blip r:embed="rId2"/>
          <a:srcRect t="15107" r="-2" b="-2"/>
          <a:stretch/>
        </p:blipFill>
        <p:spPr>
          <a:xfrm>
            <a:off x="20" y="10"/>
            <a:ext cx="12191980" cy="6857989"/>
          </a:xfrm>
          <a:prstGeom prst="rect">
            <a:avLst/>
          </a:prstGeom>
        </p:spPr>
      </p:pic>
      <p:sp>
        <p:nvSpPr>
          <p:cNvPr id="12" name="Rectangle 11">
            <a:extLst>
              <a:ext uri="{FF2B5EF4-FFF2-40B4-BE49-F238E27FC236}">
                <a16:creationId xmlns:a16="http://schemas.microsoft.com/office/drawing/2014/main" xmlns="" id="{DE8A7E9B-3161-4AE7-B85C-EE3D7786D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8700" y="1028700"/>
            <a:ext cx="10134600" cy="4800600"/>
          </a:xfrm>
          <a:prstGeom prst="rect">
            <a:avLst/>
          </a:pr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2539253" y="1942391"/>
            <a:ext cx="7113494" cy="1486609"/>
          </a:xfrm>
        </p:spPr>
        <p:txBody>
          <a:bodyPr>
            <a:normAutofit/>
          </a:bodyPr>
          <a:lstStyle/>
          <a:p>
            <a:r>
              <a:rPr lang="en-US" dirty="0"/>
              <a:t>ACUTE CORONARY SYNDROME</a:t>
            </a:r>
          </a:p>
        </p:txBody>
      </p:sp>
      <p:sp>
        <p:nvSpPr>
          <p:cNvPr id="3" name="SubTitle"/>
          <p:cNvSpPr>
            <a:spLocks noGrp="1"/>
          </p:cNvSpPr>
          <p:nvPr>
            <p:ph type="subTitle" idx="1"/>
          </p:nvPr>
        </p:nvSpPr>
        <p:spPr>
          <a:xfrm>
            <a:off x="3558989" y="4424305"/>
            <a:ext cx="5074022" cy="972222"/>
          </a:xfrm>
        </p:spPr>
        <p:txBody>
          <a:bodyPr>
            <a:normAutofit fontScale="77500" lnSpcReduction="20000"/>
          </a:bodyPr>
          <a:lstStyle/>
          <a:p>
            <a:pPr>
              <a:lnSpc>
                <a:spcPct val="90000"/>
              </a:lnSpc>
            </a:pPr>
            <a:r>
              <a:rPr lang="en-US" dirty="0" smtClean="0"/>
              <a:t>Dr. </a:t>
            </a:r>
            <a:r>
              <a:rPr lang="en-US" dirty="0" err="1" smtClean="0"/>
              <a:t>Malini</a:t>
            </a:r>
            <a:r>
              <a:rPr lang="en-US" dirty="0" smtClean="0"/>
              <a:t> Mehta</a:t>
            </a:r>
          </a:p>
          <a:p>
            <a:pPr>
              <a:lnSpc>
                <a:spcPct val="90000"/>
              </a:lnSpc>
            </a:pPr>
            <a:r>
              <a:rPr lang="en-US" sz="1300" dirty="0" smtClean="0"/>
              <a:t>Professor and Head</a:t>
            </a:r>
          </a:p>
          <a:p>
            <a:pPr>
              <a:lnSpc>
                <a:spcPct val="90000"/>
              </a:lnSpc>
            </a:pPr>
            <a:r>
              <a:rPr lang="en-US" sz="1300" dirty="0" smtClean="0"/>
              <a:t>Dept. of Emergency Medicine</a:t>
            </a:r>
          </a:p>
          <a:p>
            <a:pPr>
              <a:lnSpc>
                <a:spcPct val="90000"/>
              </a:lnSpc>
            </a:pPr>
            <a:r>
              <a:rPr lang="en-US" sz="1300" dirty="0" smtClean="0"/>
              <a:t>SBKSMIRC</a:t>
            </a:r>
            <a:endParaRPr lang="en-US" sz="1300" dirty="0"/>
          </a:p>
        </p:txBody>
      </p:sp>
      <p:grpSp>
        <p:nvGrpSpPr>
          <p:cNvPr id="14" name="Group 13">
            <a:extLst>
              <a:ext uri="{FF2B5EF4-FFF2-40B4-BE49-F238E27FC236}">
                <a16:creationId xmlns:a16="http://schemas.microsoft.com/office/drawing/2014/main" xmlns="" id="{C3E45FAB-3768-4529-B0E8-A0E9BE5E382B}"/>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5662258" y="3891005"/>
            <a:ext cx="867485" cy="115439"/>
            <a:chOff x="8910933" y="1861308"/>
            <a:chExt cx="867485" cy="115439"/>
          </a:xfrm>
        </p:grpSpPr>
        <p:sp>
          <p:nvSpPr>
            <p:cNvPr id="15" name="Rectangle 14">
              <a:extLst>
                <a:ext uri="{FF2B5EF4-FFF2-40B4-BE49-F238E27FC236}">
                  <a16:creationId xmlns:a16="http://schemas.microsoft.com/office/drawing/2014/main" xmlns="" id="{6FF68CFF-0675-43D9-8EF2-EAC1F19D24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16" name="Straight Connector 15">
              <a:extLst>
                <a:ext uri="{FF2B5EF4-FFF2-40B4-BE49-F238E27FC236}">
                  <a16:creationId xmlns:a16="http://schemas.microsoft.com/office/drawing/2014/main" xmlns="" id="{E1414FA8-D7DF-4B14-AD83-846AB2899B3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638B88A0-A01D-4106-8E09-1AEB09B04EC6}"/>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603263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DB90-3FD5-1745-8E08-F0AE2226D813}"/>
              </a:ext>
            </a:extLst>
          </p:cNvPr>
          <p:cNvSpPr>
            <a:spLocks noGrp="1"/>
          </p:cNvSpPr>
          <p:nvPr>
            <p:ph type="title"/>
          </p:nvPr>
        </p:nvSpPr>
        <p:spPr/>
        <p:txBody>
          <a:bodyPr/>
          <a:lstStyle/>
          <a:p>
            <a:r>
              <a:rPr lang="en-US"/>
              <a:t>UNSTABLE ANGINA</a:t>
            </a:r>
          </a:p>
        </p:txBody>
      </p:sp>
      <p:sp>
        <p:nvSpPr>
          <p:cNvPr id="3" name="Content Placeholder 2">
            <a:extLst>
              <a:ext uri="{FF2B5EF4-FFF2-40B4-BE49-F238E27FC236}">
                <a16:creationId xmlns:a16="http://schemas.microsoft.com/office/drawing/2014/main" xmlns="" id="{2E90A418-FA3D-B843-8CFB-444E03A6A656}"/>
              </a:ext>
            </a:extLst>
          </p:cNvPr>
          <p:cNvSpPr>
            <a:spLocks noGrp="1"/>
          </p:cNvSpPr>
          <p:nvPr>
            <p:ph idx="1"/>
          </p:nvPr>
        </p:nvSpPr>
        <p:spPr/>
        <p:txBody>
          <a:bodyPr/>
          <a:lstStyle/>
          <a:p>
            <a:r>
              <a:rPr lang="en-US" b="0" i="0">
                <a:solidFill>
                  <a:srgbClr val="373D3F"/>
                </a:solidFill>
                <a:effectLst/>
                <a:latin typeface="Merriweather" pitchFamily="2" charset="0"/>
              </a:rPr>
              <a:t>Three different presentations of unstable angina exist:</a:t>
            </a:r>
          </a:p>
          <a:p>
            <a:r>
              <a:rPr lang="en-US">
                <a:solidFill>
                  <a:srgbClr val="373D3F"/>
                </a:solidFill>
                <a:latin typeface="Merriweather" pitchFamily="2" charset="0"/>
              </a:rPr>
              <a:t>1. </a:t>
            </a:r>
            <a:r>
              <a:rPr lang="en-US" b="0" i="0">
                <a:solidFill>
                  <a:srgbClr val="373D3F"/>
                </a:solidFill>
                <a:effectLst/>
                <a:latin typeface="Merriweather" pitchFamily="2" charset="0"/>
              </a:rPr>
              <a:t>Exertional angina of new onset (even if relieved with rest and requiring a consistent amount of exertion to procedure symptoms, angina is considered unstable when it first occurs)</a:t>
            </a:r>
          </a:p>
          <a:p>
            <a:r>
              <a:rPr lang="en-US" b="0" i="0">
                <a:solidFill>
                  <a:srgbClr val="373D3F"/>
                </a:solidFill>
                <a:effectLst/>
                <a:latin typeface="Merriweather" pitchFamily="2" charset="0"/>
              </a:rPr>
              <a:t>2. Exertional angina that was previously stable and now occurs with less physical exertion</a:t>
            </a:r>
          </a:p>
          <a:p>
            <a:r>
              <a:rPr lang="en-US" b="0" i="0">
                <a:solidFill>
                  <a:srgbClr val="373D3F"/>
                </a:solidFill>
                <a:effectLst/>
                <a:latin typeface="Merriweather" pitchFamily="2" charset="0"/>
              </a:rPr>
              <a:t>3. Anginal symptoms at rest without physical exertion</a:t>
            </a:r>
          </a:p>
          <a:p>
            <a:r>
              <a:rPr lang="en-US" b="0" i="0">
                <a:solidFill>
                  <a:srgbClr val="373D3F"/>
                </a:solidFill>
                <a:effectLst/>
                <a:latin typeface="Merriweather" pitchFamily="2" charset="0"/>
              </a:rPr>
              <a:t>In unstable angina, the cardiac enzymes remain normal or are only very minimally elevated.</a:t>
            </a:r>
          </a:p>
          <a:p>
            <a:endParaRPr lang="en-US">
              <a:solidFill>
                <a:srgbClr val="373D3F"/>
              </a:solidFill>
              <a:latin typeface="Merriweather" pitchFamily="2" charset="0"/>
            </a:endParaRPr>
          </a:p>
        </p:txBody>
      </p:sp>
    </p:spTree>
    <p:extLst>
      <p:ext uri="{BB962C8B-B14F-4D97-AF65-F5344CB8AC3E}">
        <p14:creationId xmlns:p14="http://schemas.microsoft.com/office/powerpoint/2010/main" xmlns="" val="182095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3F1747-1CE5-D345-9AD7-535A701DFAC5}"/>
              </a:ext>
            </a:extLst>
          </p:cNvPr>
          <p:cNvSpPr>
            <a:spLocks noGrp="1"/>
          </p:cNvSpPr>
          <p:nvPr>
            <p:ph type="title"/>
          </p:nvPr>
        </p:nvSpPr>
        <p:spPr/>
        <p:txBody>
          <a:bodyPr/>
          <a:lstStyle/>
          <a:p>
            <a:r>
              <a:rPr lang="en-US"/>
              <a:t>Diagnosis of ACS</a:t>
            </a:r>
          </a:p>
        </p:txBody>
      </p:sp>
      <p:sp>
        <p:nvSpPr>
          <p:cNvPr id="3" name="Content Placeholder 2">
            <a:extLst>
              <a:ext uri="{FF2B5EF4-FFF2-40B4-BE49-F238E27FC236}">
                <a16:creationId xmlns:a16="http://schemas.microsoft.com/office/drawing/2014/main" xmlns="" id="{23B0BD05-A285-6140-A423-F64C483DA912}"/>
              </a:ext>
            </a:extLst>
          </p:cNvPr>
          <p:cNvSpPr>
            <a:spLocks noGrp="1"/>
          </p:cNvSpPr>
          <p:nvPr>
            <p:ph idx="1"/>
          </p:nvPr>
        </p:nvSpPr>
        <p:spPr>
          <a:xfrm>
            <a:off x="1064531" y="2543981"/>
            <a:ext cx="10134600" cy="3246872"/>
          </a:xfrm>
        </p:spPr>
        <p:txBody>
          <a:bodyPr/>
          <a:lstStyle/>
          <a:p>
            <a:r>
              <a:rPr lang="en-US" b="0" i="0">
                <a:solidFill>
                  <a:srgbClr val="373D3F"/>
                </a:solidFill>
                <a:effectLst/>
                <a:latin typeface="Merriweather" pitchFamily="2" charset="0"/>
              </a:rPr>
              <a:t>The diagnosis of STEMI is made predominantly using the 12-lead ECG and cardiac enzymes. There is significant myocardial necrosis occurring in the setting of STEMI, resulting in elevation of the cardiac enzymes.</a:t>
            </a:r>
          </a:p>
          <a:p>
            <a:r>
              <a:rPr lang="en-US" b="0" i="0">
                <a:solidFill>
                  <a:srgbClr val="373D3F"/>
                </a:solidFill>
                <a:effectLst/>
                <a:latin typeface="Merriweather" pitchFamily="2" charset="0"/>
              </a:rPr>
              <a:t>Cardiac enzymes — also known as cardiac biomarkers — include myoglobin, troponin and creatine kinase. Historically, lactate dehydrogenase, or LDH, was also used but is nonspecific. Cardiac enzymes are released into the circulation when myocardial necrosis occurs, as seen in MI.</a:t>
            </a:r>
          </a:p>
          <a:p>
            <a:endParaRPr lang="en-US" b="0" i="0">
              <a:solidFill>
                <a:srgbClr val="373D3F"/>
              </a:solidFill>
              <a:effectLst/>
              <a:latin typeface="Merriweather" pitchFamily="2" charset="0"/>
            </a:endParaRPr>
          </a:p>
        </p:txBody>
      </p:sp>
      <p:sp>
        <p:nvSpPr>
          <p:cNvPr id="5" name="Title 1">
            <a:extLst>
              <a:ext uri="{FF2B5EF4-FFF2-40B4-BE49-F238E27FC236}">
                <a16:creationId xmlns:a16="http://schemas.microsoft.com/office/drawing/2014/main" xmlns="" id="{D07B14DF-BEDD-9846-804A-7EADD137C18C}"/>
              </a:ext>
            </a:extLst>
          </p:cNvPr>
          <p:cNvSpPr txBox="1">
            <a:spLocks/>
          </p:cNvSpPr>
          <p:nvPr/>
        </p:nvSpPr>
        <p:spPr>
          <a:xfrm>
            <a:off x="1181100" y="876300"/>
            <a:ext cx="10134600" cy="1288489"/>
          </a:xfrm>
          <a:prstGeom prst="rect">
            <a:avLst/>
          </a:prstGeom>
        </p:spPr>
        <p:txBody>
          <a:bodyPr vert="horz" lIns="91440" tIns="45720" rIns="91440" bIns="45720" rtlCol="0" anchor="b">
            <a:normAutofit/>
          </a:bodyPr>
          <a:lstStyle>
            <a:lvl1pPr algn="l" defTabSz="914400" rtl="0" eaLnBrk="1" latinLnBrk="0" hangingPunct="1">
              <a:lnSpc>
                <a:spcPct val="110000"/>
              </a:lnSpc>
              <a:spcBef>
                <a:spcPct val="0"/>
              </a:spcBef>
              <a:buNone/>
              <a:defRPr sz="3200" kern="1200" cap="none" baseline="0">
                <a:solidFill>
                  <a:schemeClr val="tx2"/>
                </a:solidFill>
                <a:latin typeface="+mj-lt"/>
                <a:ea typeface="+mj-ea"/>
                <a:cs typeface="+mj-cs"/>
              </a:defRPr>
            </a:lvl1pPr>
          </a:lstStyle>
          <a:p>
            <a:r>
              <a:rPr lang="en-US"/>
              <a:t> </a:t>
            </a:r>
          </a:p>
        </p:txBody>
      </p:sp>
    </p:spTree>
    <p:extLst>
      <p:ext uri="{BB962C8B-B14F-4D97-AF65-F5344CB8AC3E}">
        <p14:creationId xmlns:p14="http://schemas.microsoft.com/office/powerpoint/2010/main" xmlns="" val="2240201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A46B13B-0182-0145-8A32-000C0B42518D}"/>
              </a:ext>
            </a:extLst>
          </p:cNvPr>
          <p:cNvSpPr>
            <a:spLocks noGrp="1"/>
          </p:cNvSpPr>
          <p:nvPr>
            <p:ph idx="1"/>
          </p:nvPr>
        </p:nvSpPr>
        <p:spPr>
          <a:xfrm>
            <a:off x="1028700" y="609122"/>
            <a:ext cx="10134600" cy="5522123"/>
          </a:xfrm>
        </p:spPr>
        <p:txBody>
          <a:bodyPr/>
          <a:lstStyle/>
          <a:p>
            <a:r>
              <a:rPr lang="en-US" b="1" i="0">
                <a:solidFill>
                  <a:srgbClr val="000000"/>
                </a:solidFill>
                <a:effectLst/>
                <a:latin typeface="Roboto Condensed" panose="02000000000000000000" pitchFamily="2" charset="0"/>
              </a:rPr>
              <a:t>Myoglobin</a:t>
            </a:r>
          </a:p>
          <a:p>
            <a:r>
              <a:rPr lang="en-US" b="0" i="0">
                <a:solidFill>
                  <a:srgbClr val="373D3F"/>
                </a:solidFill>
                <a:effectLst/>
                <a:latin typeface="Merriweather" pitchFamily="2" charset="0"/>
              </a:rPr>
              <a:t>Myoglobin is released into circulation with any damage to muscle tissue, including myocardial necrosis. Because skeletal muscle contains myoglobin, this measurement is quite nonspecific for MIs. The benefit is in the fact that a detectable increase is seen only 30 minutes after injury occurs, unlike troponin and creatine kinase, which can take 3 to 4 hours.</a:t>
            </a:r>
          </a:p>
          <a:p>
            <a:r>
              <a:rPr lang="en-US" b="1" i="0">
                <a:solidFill>
                  <a:srgbClr val="000000"/>
                </a:solidFill>
                <a:effectLst/>
                <a:latin typeface="Roboto Condensed" panose="02000000000000000000" pitchFamily="2" charset="0"/>
              </a:rPr>
              <a:t>Troponin</a:t>
            </a:r>
          </a:p>
          <a:p>
            <a:r>
              <a:rPr lang="en-US" b="0" i="0">
                <a:solidFill>
                  <a:srgbClr val="373D3F"/>
                </a:solidFill>
                <a:effectLst/>
                <a:latin typeface="Merriweather" pitchFamily="2" charset="0"/>
              </a:rPr>
              <a:t>The enzymes troponin I and troponin T are normal proteins important in the contractile apparatus of the cardiac myocyte. They are released into the circulation about 3 to 4 hours after MI and are still detectable for 10 days afterwards. The long half-life allows for the late diagnosis of MI but makes it difficult to detect re-infarction as can occur in acute stent thrombosis after PCI. Although, there are a number causes for troponin elevation unrelated to MI, troponin elevation is much more sensitive and specific than myoglobin and even CK.</a:t>
            </a:r>
          </a:p>
          <a:p>
            <a:endParaRPr lang="en-US"/>
          </a:p>
        </p:txBody>
      </p:sp>
    </p:spTree>
    <p:extLst>
      <p:ext uri="{BB962C8B-B14F-4D97-AF65-F5344CB8AC3E}">
        <p14:creationId xmlns:p14="http://schemas.microsoft.com/office/powerpoint/2010/main" xmlns="" val="106832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99B081B-ED45-8240-8257-065BDE336F0A}"/>
              </a:ext>
            </a:extLst>
          </p:cNvPr>
          <p:cNvSpPr>
            <a:spLocks noGrp="1"/>
          </p:cNvSpPr>
          <p:nvPr>
            <p:ph idx="1"/>
          </p:nvPr>
        </p:nvSpPr>
        <p:spPr>
          <a:xfrm>
            <a:off x="1028700" y="627038"/>
            <a:ext cx="10134600" cy="5504207"/>
          </a:xfrm>
        </p:spPr>
        <p:txBody>
          <a:bodyPr/>
          <a:lstStyle/>
          <a:p>
            <a:r>
              <a:rPr lang="en-US" b="1" i="0">
                <a:solidFill>
                  <a:srgbClr val="000000"/>
                </a:solidFill>
                <a:effectLst/>
                <a:latin typeface="Roboto Condensed" panose="02000000000000000000" pitchFamily="2" charset="0"/>
              </a:rPr>
              <a:t>Creatine Kinase</a:t>
            </a:r>
          </a:p>
          <a:p>
            <a:r>
              <a:rPr lang="en-US" b="0" i="0">
                <a:solidFill>
                  <a:srgbClr val="373D3F"/>
                </a:solidFill>
                <a:effectLst/>
                <a:latin typeface="Merriweather" pitchFamily="2" charset="0"/>
              </a:rPr>
              <a:t>Creatine kinase — also known as creatine phosphokinase, or CPK — is a muscle enzyme that exists as isoenzymes. The MB type is specific to myocardial cells, whereas MM and BB are specific to skeletal muscle and brain tissue, respectively. The CK level will increase approximately 3 to 4 hours after a MI and stays elevated for 3 to 4 days. This makes it useful for the detection of re-infarction in the 4- to 10-day window of time after the initial insult compared with troponin, which remains elevated for 10 days and is less useful for this purpose.</a:t>
            </a:r>
          </a:p>
          <a:p>
            <a:endParaRPr lang="en-US"/>
          </a:p>
        </p:txBody>
      </p:sp>
    </p:spTree>
    <p:extLst>
      <p:ext uri="{BB962C8B-B14F-4D97-AF65-F5344CB8AC3E}">
        <p14:creationId xmlns:p14="http://schemas.microsoft.com/office/powerpoint/2010/main" xmlns="" val="1993095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87D3F708-D9BE-4A4B-9ADA-FB2E254D9F2B}"/>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857184" y="792649"/>
            <a:ext cx="6477631" cy="5272701"/>
          </a:xfrm>
        </p:spPr>
      </p:pic>
    </p:spTree>
    <p:extLst>
      <p:ext uri="{BB962C8B-B14F-4D97-AF65-F5344CB8AC3E}">
        <p14:creationId xmlns:p14="http://schemas.microsoft.com/office/powerpoint/2010/main" xmlns="" val="696802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D3EE6C3F-C5D5-9E4C-9D77-02535ACC7D40}"/>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727097" y="1098918"/>
            <a:ext cx="8737806" cy="4660163"/>
          </a:xfrm>
        </p:spPr>
      </p:pic>
    </p:spTree>
    <p:extLst>
      <p:ext uri="{BB962C8B-B14F-4D97-AF65-F5344CB8AC3E}">
        <p14:creationId xmlns:p14="http://schemas.microsoft.com/office/powerpoint/2010/main" xmlns="" val="3647569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2C3A62AA-0EDF-0D46-9F0C-DBDA55E8A1EA}"/>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537470" y="123616"/>
            <a:ext cx="7498034" cy="6610768"/>
          </a:xfrm>
        </p:spPr>
      </p:pic>
    </p:spTree>
    <p:extLst>
      <p:ext uri="{BB962C8B-B14F-4D97-AF65-F5344CB8AC3E}">
        <p14:creationId xmlns:p14="http://schemas.microsoft.com/office/powerpoint/2010/main" xmlns="" val="2541168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9165DDF6-08F3-1340-B013-B4C6679BF272}"/>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385542" y="177362"/>
            <a:ext cx="8129094" cy="6503276"/>
          </a:xfrm>
        </p:spPr>
      </p:pic>
    </p:spTree>
    <p:extLst>
      <p:ext uri="{BB962C8B-B14F-4D97-AF65-F5344CB8AC3E}">
        <p14:creationId xmlns:p14="http://schemas.microsoft.com/office/powerpoint/2010/main" xmlns="" val="508274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7B22176A-41DB-4D9A-9B6F-F2296F1ED1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774A8DF5-445E-49C5-B10A-8DF5FEFBCC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9A4E38D9-EFB8-40B5-B42B-514FBF1803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0920" y="157606"/>
            <a:ext cx="11870161" cy="654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1688124" y="723901"/>
            <a:ext cx="8815754" cy="1286648"/>
          </a:xfrm>
        </p:spPr>
        <p:txBody>
          <a:bodyPr anchor="b">
            <a:normAutofit/>
          </a:bodyPr>
          <a:lstStyle/>
          <a:p>
            <a:pPr algn="ctr"/>
            <a:r>
              <a:rPr lang="en-US" dirty="0"/>
              <a:t>Definition</a:t>
            </a:r>
          </a:p>
        </p:txBody>
      </p:sp>
      <p:sp>
        <p:nvSpPr>
          <p:cNvPr id="3" name="Content Placeholder"/>
          <p:cNvSpPr>
            <a:spLocks noGrp="1"/>
          </p:cNvSpPr>
          <p:nvPr>
            <p:ph idx="1"/>
          </p:nvPr>
        </p:nvSpPr>
        <p:spPr>
          <a:xfrm>
            <a:off x="2985078" y="2682052"/>
            <a:ext cx="6221845" cy="3452047"/>
          </a:xfrm>
        </p:spPr>
        <p:txBody>
          <a:bodyPr anchor="ctr">
            <a:normAutofit/>
          </a:bodyPr>
          <a:lstStyle/>
          <a:p>
            <a:pPr lvl="0" algn="ctr"/>
            <a:r>
              <a:rPr lang="en-US" dirty="0"/>
              <a:t>Acute coronary syndrome (ACS) refers to a spectrum of clinical presentations ranging from those for ST-segment elevation myocardial infarction (STEMI) to presentations found in non–ST-segment elevation myocardial infarction (NSTEMI) or in unstable angina. It is almost always associated with rupture of an atherosclerotic plaque and partial or complete thrombosis of the infarct-related artery.</a:t>
            </a:r>
          </a:p>
        </p:txBody>
      </p:sp>
      <p:grpSp>
        <p:nvGrpSpPr>
          <p:cNvPr id="15" name="Group 14">
            <a:extLst>
              <a:ext uri="{FF2B5EF4-FFF2-40B4-BE49-F238E27FC236}">
                <a16:creationId xmlns:a16="http://schemas.microsoft.com/office/drawing/2014/main" xmlns="" id="{1148C992-36DE-4449-B92D-49AE04B5DE2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5662258" y="2345189"/>
            <a:ext cx="867485" cy="115439"/>
            <a:chOff x="8910933" y="1861308"/>
            <a:chExt cx="867485" cy="115439"/>
          </a:xfrm>
        </p:grpSpPr>
        <p:sp>
          <p:nvSpPr>
            <p:cNvPr id="16" name="Rectangle 15">
              <a:extLst>
                <a:ext uri="{FF2B5EF4-FFF2-40B4-BE49-F238E27FC236}">
                  <a16:creationId xmlns:a16="http://schemas.microsoft.com/office/drawing/2014/main" xmlns="" id="{D765B2C1-DF41-437F-9F2D-C33E46FA26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xmlns="" id="{B6AA37ED-ED19-4857-9B2C-777E8F707C6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C45F6E87-86FB-440C-9EB4-A48D11C72CF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777041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DD57FA9D-5A07-DD4A-B6C0-E732760CD6FA}"/>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419057" y="685158"/>
            <a:ext cx="6898485" cy="5487684"/>
          </a:xfrm>
        </p:spPr>
      </p:pic>
    </p:spTree>
    <p:extLst>
      <p:ext uri="{BB962C8B-B14F-4D97-AF65-F5344CB8AC3E}">
        <p14:creationId xmlns:p14="http://schemas.microsoft.com/office/powerpoint/2010/main" xmlns="" val="130692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5F731B-A8FB-AF40-BC77-7491F5EE2737}"/>
              </a:ext>
            </a:extLst>
          </p:cNvPr>
          <p:cNvSpPr>
            <a:spLocks noGrp="1"/>
          </p:cNvSpPr>
          <p:nvPr>
            <p:ph type="title"/>
          </p:nvPr>
        </p:nvSpPr>
        <p:spPr/>
        <p:txBody>
          <a:bodyPr/>
          <a:lstStyle/>
          <a:p>
            <a:r>
              <a:rPr lang="en-US"/>
              <a:t>STEMI : ST SEGMENT ELEVATION MI</a:t>
            </a:r>
          </a:p>
        </p:txBody>
      </p:sp>
      <p:sp>
        <p:nvSpPr>
          <p:cNvPr id="3" name="Content Placeholder 2">
            <a:extLst>
              <a:ext uri="{FF2B5EF4-FFF2-40B4-BE49-F238E27FC236}">
                <a16:creationId xmlns:a16="http://schemas.microsoft.com/office/drawing/2014/main" xmlns="" id="{06FB1902-5FF3-7B4F-862B-1354BD7858EE}"/>
              </a:ext>
            </a:extLst>
          </p:cNvPr>
          <p:cNvSpPr>
            <a:spLocks noGrp="1"/>
          </p:cNvSpPr>
          <p:nvPr>
            <p:ph idx="1"/>
          </p:nvPr>
        </p:nvSpPr>
        <p:spPr/>
        <p:txBody>
          <a:bodyPr/>
          <a:lstStyle/>
          <a:p>
            <a:r>
              <a:rPr lang="en-US" b="0" i="0">
                <a:solidFill>
                  <a:srgbClr val="373D3F"/>
                </a:solidFill>
                <a:effectLst/>
                <a:latin typeface="Merriweather" panose="02000000000000000000" pitchFamily="2" charset="0"/>
              </a:rPr>
              <a:t>ST segment elevation myocardial infarction most commonly occurs when thrombus formation results in complete occlusion of a major epicardial coronary vessel.</a:t>
            </a:r>
          </a:p>
          <a:p>
            <a:r>
              <a:rPr lang="en-US" b="0" i="0">
                <a:solidFill>
                  <a:srgbClr val="373D3F"/>
                </a:solidFill>
                <a:effectLst/>
                <a:latin typeface="Merriweather" panose="02000000000000000000" pitchFamily="2" charset="0"/>
              </a:rPr>
              <a:t>Unlike during unstable angina and non-ST segment elevation myocardial infarction, the 12-lead ECG will show significant ST segment elevation during STEMI.</a:t>
            </a:r>
          </a:p>
          <a:p>
            <a:r>
              <a:rPr lang="en-US" b="0" i="0">
                <a:solidFill>
                  <a:srgbClr val="373D3F"/>
                </a:solidFill>
                <a:effectLst/>
                <a:latin typeface="Merriweather" panose="02000000000000000000" pitchFamily="2" charset="0"/>
              </a:rPr>
              <a:t>The Killip Classification is frequently used to predict mortality during STEMI.</a:t>
            </a:r>
            <a:endParaRPr lang="en-US"/>
          </a:p>
        </p:txBody>
      </p:sp>
    </p:spTree>
    <p:extLst>
      <p:ext uri="{BB962C8B-B14F-4D97-AF65-F5344CB8AC3E}">
        <p14:creationId xmlns:p14="http://schemas.microsoft.com/office/powerpoint/2010/main" xmlns="" val="3004279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B57CBE-C046-994D-99F8-95C2AA33D277}"/>
              </a:ext>
            </a:extLst>
          </p:cNvPr>
          <p:cNvSpPr>
            <a:spLocks noGrp="1"/>
          </p:cNvSpPr>
          <p:nvPr>
            <p:ph type="title"/>
          </p:nvPr>
        </p:nvSpPr>
        <p:spPr/>
        <p:txBody>
          <a:bodyPr/>
          <a:lstStyle/>
          <a:p>
            <a:r>
              <a:rPr lang="en-US"/>
              <a:t>Killip’s classification of MI</a:t>
            </a:r>
          </a:p>
        </p:txBody>
      </p:sp>
      <p:sp>
        <p:nvSpPr>
          <p:cNvPr id="3" name="Content Placeholder 2">
            <a:extLst>
              <a:ext uri="{FF2B5EF4-FFF2-40B4-BE49-F238E27FC236}">
                <a16:creationId xmlns:a16="http://schemas.microsoft.com/office/drawing/2014/main" xmlns="" id="{D729F5AA-0A61-3543-A901-43DC4A345CAE}"/>
              </a:ext>
            </a:extLst>
          </p:cNvPr>
          <p:cNvSpPr>
            <a:spLocks noGrp="1"/>
          </p:cNvSpPr>
          <p:nvPr>
            <p:ph idx="1"/>
          </p:nvPr>
        </p:nvSpPr>
        <p:spPr/>
        <p:txBody>
          <a:bodyPr/>
          <a:lstStyle/>
          <a:p>
            <a:r>
              <a:rPr lang="en-US" b="1" i="0">
                <a:solidFill>
                  <a:srgbClr val="373D3F"/>
                </a:solidFill>
                <a:effectLst/>
                <a:latin typeface="Merriweather" pitchFamily="2" charset="0"/>
              </a:rPr>
              <a:t>Class I: </a:t>
            </a:r>
            <a:r>
              <a:rPr lang="en-US" b="0" i="0">
                <a:solidFill>
                  <a:srgbClr val="373D3F"/>
                </a:solidFill>
                <a:effectLst/>
                <a:latin typeface="Merriweather" pitchFamily="2" charset="0"/>
              </a:rPr>
              <a:t>No evidence of HF (mortality 6%)</a:t>
            </a:r>
            <a:r>
              <a:rPr lang="en-US"/>
              <a:t/>
            </a:r>
            <a:br>
              <a:rPr lang="en-US"/>
            </a:br>
            <a:r>
              <a:rPr lang="en-US" b="1" i="0">
                <a:solidFill>
                  <a:srgbClr val="373D3F"/>
                </a:solidFill>
                <a:effectLst/>
                <a:latin typeface="Merriweather" pitchFamily="2" charset="0"/>
              </a:rPr>
              <a:t>Class II:</a:t>
            </a:r>
            <a:r>
              <a:rPr lang="en-US" b="0" i="0">
                <a:solidFill>
                  <a:srgbClr val="373D3F"/>
                </a:solidFill>
                <a:effectLst/>
                <a:latin typeface="Merriweather" pitchFamily="2" charset="0"/>
              </a:rPr>
              <a:t> Findings of mild to moderate HF (S3 gallop, rales &lt; halfway up lung fields or elevated jugular venous pressure (mortality 17%)</a:t>
            </a:r>
            <a:r>
              <a:rPr lang="en-US"/>
              <a:t/>
            </a:r>
            <a:br>
              <a:rPr lang="en-US"/>
            </a:br>
            <a:r>
              <a:rPr lang="en-US" b="1" i="0">
                <a:solidFill>
                  <a:srgbClr val="373D3F"/>
                </a:solidFill>
                <a:effectLst/>
                <a:latin typeface="Merriweather" pitchFamily="2" charset="0"/>
              </a:rPr>
              <a:t>Class III:</a:t>
            </a:r>
            <a:r>
              <a:rPr lang="en-US" b="0" i="0">
                <a:solidFill>
                  <a:srgbClr val="373D3F"/>
                </a:solidFill>
                <a:effectLst/>
                <a:latin typeface="Merriweather" pitchFamily="2" charset="0"/>
              </a:rPr>
              <a:t> Pulmonary edema (mortality 38%)</a:t>
            </a:r>
            <a:r>
              <a:rPr lang="en-US"/>
              <a:t/>
            </a:r>
            <a:br>
              <a:rPr lang="en-US"/>
            </a:br>
            <a:r>
              <a:rPr lang="en-US" b="1" i="0">
                <a:solidFill>
                  <a:srgbClr val="373D3F"/>
                </a:solidFill>
                <a:effectLst/>
                <a:latin typeface="Merriweather" pitchFamily="2" charset="0"/>
              </a:rPr>
              <a:t>Class IV: </a:t>
            </a:r>
            <a:r>
              <a:rPr lang="en-US" b="0" i="0">
                <a:solidFill>
                  <a:srgbClr val="373D3F"/>
                </a:solidFill>
                <a:effectLst/>
                <a:latin typeface="Merriweather" pitchFamily="2" charset="0"/>
              </a:rPr>
              <a:t>Cardiogenic shock defined as systolic blood pressure &lt; 90 mm Hg and signs of hypoperfusion such as oliguria, cyanosis and sweating (mortality 67%)</a:t>
            </a:r>
            <a:endParaRPr lang="en-US"/>
          </a:p>
        </p:txBody>
      </p:sp>
    </p:spTree>
    <p:extLst>
      <p:ext uri="{BB962C8B-B14F-4D97-AF65-F5344CB8AC3E}">
        <p14:creationId xmlns:p14="http://schemas.microsoft.com/office/powerpoint/2010/main" xmlns="" val="3799201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015838-A968-BE48-B809-FFC8D6C67464}"/>
              </a:ext>
            </a:extLst>
          </p:cNvPr>
          <p:cNvSpPr>
            <a:spLocks noGrp="1"/>
          </p:cNvSpPr>
          <p:nvPr>
            <p:ph type="title"/>
          </p:nvPr>
        </p:nvSpPr>
        <p:spPr/>
        <p:txBody>
          <a:bodyPr/>
          <a:lstStyle/>
          <a:p>
            <a:r>
              <a:rPr lang="en-US"/>
              <a:t>Pathophysiology</a:t>
            </a:r>
          </a:p>
        </p:txBody>
      </p:sp>
      <p:sp>
        <p:nvSpPr>
          <p:cNvPr id="3" name="Content Placeholder 2">
            <a:extLst>
              <a:ext uri="{FF2B5EF4-FFF2-40B4-BE49-F238E27FC236}">
                <a16:creationId xmlns:a16="http://schemas.microsoft.com/office/drawing/2014/main" xmlns="" id="{5E90C03B-24A5-4642-BBEA-D6555047EB52}"/>
              </a:ext>
            </a:extLst>
          </p:cNvPr>
          <p:cNvSpPr>
            <a:spLocks noGrp="1"/>
          </p:cNvSpPr>
          <p:nvPr>
            <p:ph idx="1"/>
          </p:nvPr>
        </p:nvSpPr>
        <p:spPr/>
        <p:txBody>
          <a:bodyPr>
            <a:normAutofit/>
          </a:bodyPr>
          <a:lstStyle/>
          <a:p>
            <a:r>
              <a:rPr lang="en-US" b="0" i="0">
                <a:solidFill>
                  <a:srgbClr val="373D3F"/>
                </a:solidFill>
                <a:effectLst/>
                <a:latin typeface="Merriweather" pitchFamily="2" charset="0"/>
              </a:rPr>
              <a:t>The “vulnerable” plaque that formed from the atherosclerotic process is responsible for acute coronary syndromes and, ultimately, coronary artery thrombosis.</a:t>
            </a:r>
          </a:p>
          <a:p>
            <a:r>
              <a:rPr lang="en-US" b="0" i="0">
                <a:solidFill>
                  <a:srgbClr val="373D3F"/>
                </a:solidFill>
                <a:effectLst/>
                <a:latin typeface="Merriweather" pitchFamily="2" charset="0"/>
              </a:rPr>
              <a:t>A substance known as “tissue factor” is located within the necrotic core of the plaque. When exposed to the bloodstream, tissue factor activates the clotting cascade, and thrombosis occurs. Tissue factor is exposed when the fibrous cap that covers the plaque becomes disrupted or ulcerated. This disruption of the fibrous cap is called “plaque rupture” or “plaque erosion.”</a:t>
            </a:r>
          </a:p>
          <a:p>
            <a:r>
              <a:rPr lang="en-US" b="0" i="0">
                <a:solidFill>
                  <a:srgbClr val="373D3F"/>
                </a:solidFill>
                <a:effectLst/>
                <a:latin typeface="Merriweather" pitchFamily="2" charset="0"/>
              </a:rPr>
              <a:t>Plaque rupture and plaque erosion (ulceration) can result in coronary thrombosis. STEMI is most often from coronary thrombosis after plaque rupture and less often from fixed obstruction.</a:t>
            </a:r>
            <a:endParaRPr lang="en-US"/>
          </a:p>
        </p:txBody>
      </p:sp>
    </p:spTree>
    <p:extLst>
      <p:ext uri="{BB962C8B-B14F-4D97-AF65-F5344CB8AC3E}">
        <p14:creationId xmlns:p14="http://schemas.microsoft.com/office/powerpoint/2010/main" xmlns="" val="2570303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44C08C-BFC6-3647-BF92-8D76347E9052}"/>
              </a:ext>
            </a:extLst>
          </p:cNvPr>
          <p:cNvSpPr>
            <a:spLocks noGrp="1"/>
          </p:cNvSpPr>
          <p:nvPr>
            <p:ph type="title"/>
          </p:nvPr>
        </p:nvSpPr>
        <p:spPr/>
        <p:txBody>
          <a:bodyPr/>
          <a:lstStyle/>
          <a:p>
            <a:r>
              <a:rPr lang="en-US"/>
              <a:t>PHYSICAL FINDINGS</a:t>
            </a:r>
          </a:p>
        </p:txBody>
      </p:sp>
      <p:sp>
        <p:nvSpPr>
          <p:cNvPr id="3" name="Content Placeholder 2">
            <a:extLst>
              <a:ext uri="{FF2B5EF4-FFF2-40B4-BE49-F238E27FC236}">
                <a16:creationId xmlns:a16="http://schemas.microsoft.com/office/drawing/2014/main" xmlns="" id="{BC8A2D51-B757-874D-AF95-9088D572AFB1}"/>
              </a:ext>
            </a:extLst>
          </p:cNvPr>
          <p:cNvSpPr>
            <a:spLocks noGrp="1"/>
          </p:cNvSpPr>
          <p:nvPr>
            <p:ph idx="1"/>
          </p:nvPr>
        </p:nvSpPr>
        <p:spPr/>
        <p:txBody>
          <a:bodyPr/>
          <a:lstStyle/>
          <a:p>
            <a:r>
              <a:rPr lang="en-US" b="0" i="0">
                <a:solidFill>
                  <a:srgbClr val="373D3F"/>
                </a:solidFill>
                <a:effectLst/>
                <a:latin typeface="Merriweather" pitchFamily="2" charset="0"/>
              </a:rPr>
              <a:t>The physical examination findings during STEMI are similar to those of stable angina, unstable angina and non-STEMI, but they are frequently more severe due to the larger amount of myocardium experiencing ischemia.</a:t>
            </a:r>
          </a:p>
          <a:p>
            <a:r>
              <a:rPr lang="en-US" b="0" i="0">
                <a:solidFill>
                  <a:srgbClr val="373D3F"/>
                </a:solidFill>
                <a:effectLst/>
                <a:latin typeface="Merriweather" pitchFamily="2" charset="0"/>
              </a:rPr>
              <a:t>Physical examination findings are relatively non-specific. The heart rate and BP may be elevated due to increased sympathetic tone, or the BP can be low due to cardiogenic shock depending on the extent of the STEMI.</a:t>
            </a:r>
          </a:p>
          <a:p>
            <a:r>
              <a:rPr lang="en-US" b="0" i="0">
                <a:solidFill>
                  <a:srgbClr val="373D3F"/>
                </a:solidFill>
                <a:effectLst/>
                <a:latin typeface="Merriweather" pitchFamily="2" charset="0"/>
              </a:rPr>
              <a:t>A S4 heart sound may be present.</a:t>
            </a:r>
          </a:p>
          <a:p>
            <a:r>
              <a:rPr lang="en-US" b="0" i="0">
                <a:solidFill>
                  <a:srgbClr val="373D3F"/>
                </a:solidFill>
                <a:effectLst/>
                <a:latin typeface="Merriweather" pitchFamily="2" charset="0"/>
              </a:rPr>
              <a:t>During inferior ischemia, posteromedial papillary muscle dysfunction can cause mitral regurgitation resulting in a holosystolic murmur at the cardiac apex radiating to the axilla.</a:t>
            </a:r>
          </a:p>
          <a:p>
            <a:endParaRPr lang="en-US"/>
          </a:p>
        </p:txBody>
      </p:sp>
    </p:spTree>
    <p:extLst>
      <p:ext uri="{BB962C8B-B14F-4D97-AF65-F5344CB8AC3E}">
        <p14:creationId xmlns:p14="http://schemas.microsoft.com/office/powerpoint/2010/main" xmlns="" val="3318929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FED74EB-4982-264D-9951-90643EA87314}"/>
              </a:ext>
            </a:extLst>
          </p:cNvPr>
          <p:cNvSpPr>
            <a:spLocks noGrp="1"/>
          </p:cNvSpPr>
          <p:nvPr>
            <p:ph idx="1"/>
          </p:nvPr>
        </p:nvSpPr>
        <p:spPr>
          <a:xfrm>
            <a:off x="1028700" y="334536"/>
            <a:ext cx="10134600" cy="3969342"/>
          </a:xfrm>
        </p:spPr>
        <p:txBody>
          <a:bodyPr/>
          <a:lstStyle/>
          <a:p>
            <a:r>
              <a:rPr lang="en-US" b="0" i="0">
                <a:solidFill>
                  <a:srgbClr val="373D3F"/>
                </a:solidFill>
                <a:effectLst/>
                <a:latin typeface="Merriweather" pitchFamily="2" charset="0"/>
              </a:rPr>
              <a:t>When the left ventricular end-diastolic pressure, or LVEDP, increases during myocardial ischemia, that pressure can be transmitted backward to the pulmonary veins and into the pulmonary vasculature causing transient pulmonary edema that results in dyspnea and rales on lung examination</a:t>
            </a:r>
          </a:p>
          <a:p>
            <a:endParaRPr lang="en-US"/>
          </a:p>
        </p:txBody>
      </p:sp>
      <p:pic>
        <p:nvPicPr>
          <p:cNvPr id="4" name="Picture 4">
            <a:extLst>
              <a:ext uri="{FF2B5EF4-FFF2-40B4-BE49-F238E27FC236}">
                <a16:creationId xmlns:a16="http://schemas.microsoft.com/office/drawing/2014/main" xmlns="" id="{F762D3BF-04DA-2A42-BAC6-91578219598B}"/>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117272" y="2319207"/>
            <a:ext cx="5597207" cy="3027997"/>
          </a:xfrm>
          <a:prstGeom prst="rect">
            <a:avLst/>
          </a:prstGeom>
        </p:spPr>
      </p:pic>
    </p:spTree>
    <p:extLst>
      <p:ext uri="{BB962C8B-B14F-4D97-AF65-F5344CB8AC3E}">
        <p14:creationId xmlns:p14="http://schemas.microsoft.com/office/powerpoint/2010/main" xmlns="" val="583888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270760-F33C-F04C-B051-D83588F1BB60}"/>
              </a:ext>
            </a:extLst>
          </p:cNvPr>
          <p:cNvSpPr>
            <a:spLocks noGrp="1"/>
          </p:cNvSpPr>
          <p:nvPr>
            <p:ph type="title"/>
          </p:nvPr>
        </p:nvSpPr>
        <p:spPr/>
        <p:txBody>
          <a:bodyPr/>
          <a:lstStyle/>
          <a:p>
            <a:r>
              <a:rPr lang="en-US"/>
              <a:t>NSTEMI</a:t>
            </a:r>
          </a:p>
        </p:txBody>
      </p:sp>
      <p:sp>
        <p:nvSpPr>
          <p:cNvPr id="3" name="Content Placeholder 2">
            <a:extLst>
              <a:ext uri="{FF2B5EF4-FFF2-40B4-BE49-F238E27FC236}">
                <a16:creationId xmlns:a16="http://schemas.microsoft.com/office/drawing/2014/main" xmlns="" id="{9247915B-38F7-504E-B4A7-E808BE0E1583}"/>
              </a:ext>
            </a:extLst>
          </p:cNvPr>
          <p:cNvSpPr>
            <a:spLocks noGrp="1"/>
          </p:cNvSpPr>
          <p:nvPr>
            <p:ph idx="1"/>
          </p:nvPr>
        </p:nvSpPr>
        <p:spPr/>
        <p:txBody>
          <a:bodyPr/>
          <a:lstStyle/>
          <a:p>
            <a:r>
              <a:rPr lang="en-US" b="0" i="0">
                <a:solidFill>
                  <a:srgbClr val="373D3F"/>
                </a:solidFill>
                <a:effectLst/>
                <a:latin typeface="Merriweather" pitchFamily="2" charset="0"/>
              </a:rPr>
              <a:t>Anginal symptoms at rest that result in myocardial necrosis, as identified by elevated cardiac biomarkers with no ST segment elevation on the 12-lead ECG.</a:t>
            </a:r>
          </a:p>
          <a:p>
            <a:endParaRPr lang="en-US"/>
          </a:p>
        </p:txBody>
      </p:sp>
    </p:spTree>
    <p:extLst>
      <p:ext uri="{BB962C8B-B14F-4D97-AF65-F5344CB8AC3E}">
        <p14:creationId xmlns:p14="http://schemas.microsoft.com/office/powerpoint/2010/main" xmlns="" val="221990223"/>
      </p:ext>
    </p:extLst>
  </p:cSld>
  <p:clrMapOvr>
    <a:masterClrMapping/>
  </p:clrMapOvr>
</p:sld>
</file>

<file path=ppt/theme/theme1.xml><?xml version="1.0" encoding="utf-8"?>
<a:theme xmlns:a="http://schemas.openxmlformats.org/drawingml/2006/main" name="AdornVTI">
  <a:themeElements>
    <a:clrScheme name="AnalogousFromDarkSeedLeftStep">
      <a:dk1>
        <a:srgbClr val="000000"/>
      </a:dk1>
      <a:lt1>
        <a:srgbClr val="FFFFFF"/>
      </a:lt1>
      <a:dk2>
        <a:srgbClr val="1B2830"/>
      </a:dk2>
      <a:lt2>
        <a:srgbClr val="F0F3F0"/>
      </a:lt2>
      <a:accent1>
        <a:srgbClr val="E729E1"/>
      </a:accent1>
      <a:accent2>
        <a:srgbClr val="8C17D5"/>
      </a:accent2>
      <a:accent3>
        <a:srgbClr val="512CE7"/>
      </a:accent3>
      <a:accent4>
        <a:srgbClr val="1741D5"/>
      </a:accent4>
      <a:accent5>
        <a:srgbClr val="29A2E7"/>
      </a:accent5>
      <a:accent6>
        <a:srgbClr val="15C0B7"/>
      </a:accent6>
      <a:hlink>
        <a:srgbClr val="3F7BBF"/>
      </a:hlink>
      <a:folHlink>
        <a:srgbClr val="7F7F7F"/>
      </a:folHlink>
    </a:clrScheme>
    <a:fontScheme name="Bembo">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dornVTI" id="{497E3FA9-5A27-4D12-9D04-917BEF3D1303}" vid="{34192A01-61CA-4566-9818-841C607496F7}"/>
    </a:ext>
  </a:extLst>
</a:theme>
</file>

<file path=docProps/app.xml><?xml version="1.0" encoding="utf-8"?>
<Properties xmlns="http://schemas.openxmlformats.org/officeDocument/2006/extended-properties" xmlns:vt="http://schemas.openxmlformats.org/officeDocument/2006/docPropsVTypes">
  <TotalTime>0</TotalTime>
  <Words>869</Words>
  <Application>Microsoft Office PowerPoint</Application>
  <PresentationFormat>Custom</PresentationFormat>
  <Paragraphs>41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AdornVTI</vt:lpstr>
      <vt:lpstr>ACUTE CORONARY SYNDROME</vt:lpstr>
      <vt:lpstr>Definition</vt:lpstr>
      <vt:lpstr>Slide 3</vt:lpstr>
      <vt:lpstr>STEMI : ST SEGMENT ELEVATION MI</vt:lpstr>
      <vt:lpstr>Killip’s classification of MI</vt:lpstr>
      <vt:lpstr>Pathophysiology</vt:lpstr>
      <vt:lpstr>PHYSICAL FINDINGS</vt:lpstr>
      <vt:lpstr>Slide 8</vt:lpstr>
      <vt:lpstr>NSTEMI</vt:lpstr>
      <vt:lpstr>UNSTABLE ANGINA</vt:lpstr>
      <vt:lpstr>Diagnosis of ACS</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CORONARY SYNDROME</dc:title>
  <dc:creator>Unknown User</dc:creator>
  <cp:lastModifiedBy>admin</cp:lastModifiedBy>
  <cp:revision>5</cp:revision>
  <dcterms:created xsi:type="dcterms:W3CDTF">2022-04-20T08:23:59Z</dcterms:created>
  <dcterms:modified xsi:type="dcterms:W3CDTF">2022-04-25T11:17:01Z</dcterms:modified>
</cp:coreProperties>
</file>