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6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D3E257A-4BA4-4135-A14B-B5E0F955D0AF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08BFDE1-36DB-4AAD-AED6-BB0A494C05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077200" cy="1673352"/>
          </a:xfrm>
        </p:spPr>
        <p:txBody>
          <a:bodyPr>
            <a:noAutofit/>
          </a:bodyPr>
          <a:lstStyle/>
          <a:p>
            <a:r>
              <a:rPr lang="en-US" sz="7200" dirty="0" smtClean="0"/>
              <a:t>Emergency Drugs</a:t>
            </a:r>
            <a:br>
              <a:rPr lang="en-US" sz="7200" dirty="0" smtClean="0"/>
            </a:b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191000"/>
            <a:ext cx="8077200" cy="1499616"/>
          </a:xfrm>
        </p:spPr>
        <p:txBody>
          <a:bodyPr>
            <a:noAutofit/>
          </a:bodyPr>
          <a:lstStyle/>
          <a:p>
            <a:pPr algn="ctr"/>
            <a:r>
              <a:rPr lang="en-US" sz="1800" dirty="0" smtClean="0"/>
              <a:t>Dr. </a:t>
            </a:r>
            <a:r>
              <a:rPr lang="en-US" sz="1800" dirty="0" err="1" smtClean="0"/>
              <a:t>Pooja</a:t>
            </a:r>
            <a:r>
              <a:rPr lang="en-US" sz="1800" dirty="0" smtClean="0"/>
              <a:t> Shah</a:t>
            </a:r>
          </a:p>
          <a:p>
            <a:pPr algn="ctr"/>
            <a:r>
              <a:rPr lang="en-IN" sz="1800" dirty="0" smtClean="0"/>
              <a:t>Associate Professor</a:t>
            </a:r>
            <a:br>
              <a:rPr lang="en-IN" sz="1800" dirty="0" smtClean="0"/>
            </a:br>
            <a:r>
              <a:rPr lang="en-IN" sz="1800" dirty="0" smtClean="0"/>
              <a:t>Dept. of Emergency Medicine</a:t>
            </a:r>
            <a:br>
              <a:rPr lang="en-IN" sz="1800" dirty="0" smtClean="0"/>
            </a:br>
            <a:r>
              <a:rPr lang="en-IN" sz="1800" dirty="0" smtClean="0"/>
              <a:t>SBKSMIRC</a:t>
            </a:r>
            <a:endParaRPr lang="en-US" sz="1800" dirty="0" smtClean="0"/>
          </a:p>
          <a:p>
            <a:pPr algn="r"/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13192" cy="163677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DRUGS FOR CARDIAC DISORDERS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362200"/>
            <a:ext cx="8022336" cy="68580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MORPHINE SULFATE</a:t>
            </a:r>
          </a:p>
          <a:p>
            <a:r>
              <a:rPr lang="en-US" sz="1800" b="1" dirty="0" smtClean="0"/>
              <a:t>Narcotic analgesic </a:t>
            </a:r>
          </a:p>
          <a:p>
            <a:r>
              <a:rPr lang="en-US" sz="1800" b="1" dirty="0" smtClean="0"/>
              <a:t>given for chest pain associated with MI</a:t>
            </a:r>
          </a:p>
          <a:p>
            <a:r>
              <a:rPr lang="en-US" sz="1800" b="1" dirty="0" smtClean="0"/>
              <a:t>Dose: 1-4mg IV over 1-5min to be repeated q 5-30’ until chest pain is relieved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762000" y="39624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Adverse effects: respiratory depression and hypotension</a:t>
            </a:r>
          </a:p>
          <a:p>
            <a:r>
              <a:rPr lang="en-US" b="1" dirty="0" smtClean="0"/>
              <a:t>NALOXONE (NARCAN)Reverses the action of morphine</a:t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4098" name="Picture 2" descr="C:\Users\LAPTOP\Desktop\Vermor®-SR-Morphine-Sulphate-Tablet-10mgTablet-20mgTablet-30mgTablet60mgTablet1-X-10-Ta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3657600"/>
            <a:ext cx="3167062" cy="27734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29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solidFill>
                  <a:schemeClr val="tx1"/>
                </a:solidFill>
              </a:rPr>
              <a:t>1)</a:t>
            </a:r>
            <a:r>
              <a:rPr lang="en-US" sz="2200" dirty="0" smtClean="0">
                <a:solidFill>
                  <a:schemeClr val="tx1"/>
                </a:solidFill>
              </a:rPr>
              <a:t>ATROPINE </a:t>
            </a:r>
            <a:r>
              <a:rPr lang="en-US" sz="2200" dirty="0" smtClean="0">
                <a:solidFill>
                  <a:schemeClr val="tx1"/>
                </a:solidFill>
              </a:rPr>
              <a:t>SULFATE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Inhibits action of VAGUS nerve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for treatment of </a:t>
            </a:r>
            <a:r>
              <a:rPr lang="en-US" sz="2200" dirty="0" err="1" smtClean="0">
                <a:solidFill>
                  <a:schemeClr val="tx1"/>
                </a:solidFill>
              </a:rPr>
              <a:t>bradycardia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asystole</a:t>
            </a:r>
            <a:r>
              <a:rPr lang="en-US" sz="2200" dirty="0" smtClean="0">
                <a:solidFill>
                  <a:schemeClr val="tx1"/>
                </a:solidFill>
              </a:rPr>
              <a:t> and AV block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dose: 0.5-1mg q 3-5 min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2)ISOPROTERENOL beta adrenergic drug – increase heart rate – for HYPOTENSION monitor heart rate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3)</a:t>
            </a:r>
            <a:r>
              <a:rPr lang="en-US" sz="2000" dirty="0" smtClean="0">
                <a:solidFill>
                  <a:schemeClr val="tx1"/>
                </a:solidFill>
              </a:rPr>
              <a:t>EPINEPHRINE Improves </a:t>
            </a:r>
            <a:r>
              <a:rPr lang="en-US" sz="2000" dirty="0" smtClean="0">
                <a:solidFill>
                  <a:schemeClr val="tx1"/>
                </a:solidFill>
              </a:rPr>
              <a:t>perfusion of the heart and brain, </a:t>
            </a:r>
            <a:r>
              <a:rPr lang="en-US" sz="2000" dirty="0" err="1" smtClean="0">
                <a:solidFill>
                  <a:schemeClr val="tx1"/>
                </a:solidFill>
              </a:rPr>
              <a:t>bronchodilation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1800" b="0" dirty="0" smtClean="0"/>
              <a:t>“</a:t>
            </a:r>
            <a:r>
              <a:rPr lang="en-US" sz="1800" dirty="0" smtClean="0">
                <a:solidFill>
                  <a:schemeClr val="tx1"/>
                </a:solidFill>
              </a:rPr>
              <a:t>E” drug for hypotension, </a:t>
            </a:r>
            <a:r>
              <a:rPr lang="en-US" sz="1800" dirty="0" err="1" smtClean="0">
                <a:solidFill>
                  <a:schemeClr val="tx1"/>
                </a:solidFill>
              </a:rPr>
              <a:t>pulseless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V-</a:t>
            </a:r>
            <a:r>
              <a:rPr lang="en-US" sz="1800" dirty="0" err="1" smtClean="0">
                <a:solidFill>
                  <a:schemeClr val="tx1"/>
                </a:solidFill>
              </a:rPr>
              <a:t>tach</a:t>
            </a:r>
            <a:r>
              <a:rPr lang="en-US" sz="1800" dirty="0" smtClean="0">
                <a:solidFill>
                  <a:schemeClr val="tx1"/>
                </a:solidFill>
              </a:rPr>
              <a:t>, V fibrillation, status </a:t>
            </a:r>
            <a:r>
              <a:rPr lang="en-US" sz="1800" dirty="0" err="1" smtClean="0">
                <a:solidFill>
                  <a:schemeClr val="tx1"/>
                </a:solidFill>
              </a:rPr>
              <a:t>asthmaticus</a:t>
            </a:r>
            <a:r>
              <a:rPr lang="en-US" sz="1800" dirty="0" smtClean="0">
                <a:solidFill>
                  <a:schemeClr val="tx1"/>
                </a:solidFill>
              </a:rPr>
              <a:t>. monitor </a:t>
            </a:r>
            <a:r>
              <a:rPr lang="en-US" sz="1800" dirty="0" smtClean="0">
                <a:solidFill>
                  <a:schemeClr val="tx1"/>
                </a:solidFill>
              </a:rPr>
              <a:t>cardiac and </a:t>
            </a:r>
            <a:r>
              <a:rPr lang="en-US" sz="1800" dirty="0" err="1" smtClean="0">
                <a:solidFill>
                  <a:schemeClr val="tx1"/>
                </a:solidFill>
              </a:rPr>
              <a:t>hemodynamics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4)SODIUM </a:t>
            </a:r>
            <a:r>
              <a:rPr lang="en-US" sz="2000" dirty="0" err="1" smtClean="0">
                <a:solidFill>
                  <a:schemeClr val="tx1"/>
                </a:solidFill>
              </a:rPr>
              <a:t>BICARBONATEFor</a:t>
            </a:r>
            <a:r>
              <a:rPr lang="en-US" sz="2000" dirty="0" smtClean="0">
                <a:solidFill>
                  <a:schemeClr val="tx1"/>
                </a:solidFill>
              </a:rPr>
              <a:t> metabolic/respiratory </a:t>
            </a:r>
            <a:r>
              <a:rPr lang="en-US" sz="2000" b="0" dirty="0" err="1" smtClean="0">
                <a:solidFill>
                  <a:schemeClr val="tx1"/>
                </a:solidFill>
              </a:rPr>
              <a:t>acidotic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 smtClean="0">
                <a:solidFill>
                  <a:schemeClr val="tx1"/>
                </a:solidFill>
              </a:rPr>
              <a:t>state dose</a:t>
            </a:r>
            <a:r>
              <a:rPr lang="en-US" sz="2000" b="0" dirty="0" smtClean="0">
                <a:solidFill>
                  <a:schemeClr val="tx1"/>
                </a:solidFill>
              </a:rPr>
              <a:t>: 1meq/kg IV, maybe repeated at 0.5meq/Kg every 10 </a:t>
            </a:r>
            <a:r>
              <a:rPr lang="en-US" sz="2000" b="0" dirty="0" smtClean="0">
                <a:solidFill>
                  <a:schemeClr val="tx1"/>
                </a:solidFill>
              </a:rPr>
              <a:t>min.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200" dirty="0" smtClean="0">
                <a:solidFill>
                  <a:schemeClr val="tx1"/>
                </a:solidFill>
              </a:rPr>
              <a:t/>
            </a:r>
            <a:br>
              <a:rPr lang="en-US" sz="2200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533400"/>
            <a:ext cx="8022336" cy="6858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DRUGS FOR CARDIAC DISORDERS 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8013192" cy="16367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DRUGS FOR CARDIAC DISORDERS – ANTI ARRYTHMICS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38400"/>
            <a:ext cx="8022336" cy="6858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1)ADENOSINE</a:t>
            </a:r>
          </a:p>
          <a:p>
            <a:r>
              <a:rPr lang="en-US" sz="2400" b="1" dirty="0" smtClean="0"/>
              <a:t>2)VERAPAMIL</a:t>
            </a:r>
          </a:p>
          <a:p>
            <a:r>
              <a:rPr lang="en-US" sz="2400" b="1" dirty="0" smtClean="0"/>
              <a:t>3)DILTIAZEM</a:t>
            </a:r>
          </a:p>
          <a:p>
            <a:r>
              <a:rPr lang="en-US" sz="2400" b="1" dirty="0" smtClean="0"/>
              <a:t>4)LIDOCAINE</a:t>
            </a:r>
          </a:p>
          <a:p>
            <a:r>
              <a:rPr lang="en-US" sz="2400" b="1" dirty="0" smtClean="0"/>
              <a:t>5)AMIODARONE</a:t>
            </a:r>
            <a:endParaRPr lang="en-US" sz="2400" b="1" dirty="0" smtClean="0"/>
          </a:p>
          <a:p>
            <a:r>
              <a:rPr lang="en-US" sz="2400" b="1" dirty="0" smtClean="0"/>
              <a:t>6)PROCAINAMIDE</a:t>
            </a:r>
            <a:br>
              <a:rPr lang="en-US" sz="2400" b="1" dirty="0" smtClean="0"/>
            </a:b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13192" cy="16367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DRUGS </a:t>
            </a:r>
            <a:r>
              <a:rPr lang="en-US" dirty="0" smtClean="0">
                <a:solidFill>
                  <a:schemeClr val="tx1"/>
                </a:solidFill>
              </a:rPr>
              <a:t>FOR NEURO-SURGICAL </a:t>
            </a:r>
            <a:r>
              <a:rPr lang="en-US" dirty="0" smtClean="0">
                <a:solidFill>
                  <a:schemeClr val="tx1"/>
                </a:solidFill>
              </a:rPr>
              <a:t>DISORDERS –Increase ICP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057400"/>
            <a:ext cx="8022336" cy="68580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1)MANNITOL</a:t>
            </a:r>
          </a:p>
          <a:p>
            <a:r>
              <a:rPr lang="en-US" sz="1800" b="1" dirty="0" smtClean="0"/>
              <a:t>Osmotic diuretic – for cerebral edema </a:t>
            </a:r>
          </a:p>
          <a:p>
            <a:r>
              <a:rPr lang="en-US" sz="1800" b="1" dirty="0" smtClean="0"/>
              <a:t>may inc ICP initial dose – 0.5-1g/kg IV of 25% solution</a:t>
            </a:r>
          </a:p>
          <a:p>
            <a:r>
              <a:rPr lang="en-US" sz="1800" b="1" dirty="0" smtClean="0"/>
              <a:t>Note: highly irritating to the veins forms crystals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228600" y="35052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2)METHYLPREDNISOLONE</a:t>
            </a:r>
          </a:p>
          <a:p>
            <a:r>
              <a:rPr lang="en-US" b="1" dirty="0" smtClean="0"/>
              <a:t>Indication: spinal cord injury/cerebral edema</a:t>
            </a:r>
          </a:p>
          <a:p>
            <a:r>
              <a:rPr lang="en-US" b="1" dirty="0" smtClean="0"/>
              <a:t>Contraindications : HIV infection</a:t>
            </a:r>
          </a:p>
          <a:p>
            <a:r>
              <a:rPr lang="en-US" b="1" dirty="0" smtClean="0"/>
              <a:t>Pregnancy</a:t>
            </a:r>
          </a:p>
          <a:p>
            <a:r>
              <a:rPr lang="en-US" b="1" dirty="0" smtClean="0"/>
              <a:t> Uncontrolled diabetes</a:t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5122" name="Picture 2" descr="C:\Users\LAPTOP\Desktop\1-1--500x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752600"/>
            <a:ext cx="2076450" cy="2438400"/>
          </a:xfrm>
          <a:prstGeom prst="rect">
            <a:avLst/>
          </a:prstGeom>
          <a:noFill/>
        </p:spPr>
      </p:pic>
      <p:pic>
        <p:nvPicPr>
          <p:cNvPr id="5123" name="Picture 3" descr="C:\Users\LAPTOP\Desktop\medrol-500x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86200"/>
            <a:ext cx="25908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Poisoning: Ingested Poisons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590800"/>
            <a:ext cx="7772400" cy="150971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May be corrosive (alkaline and acid agents that cause tissue destruction)Alkaline products: Lye, drain and toilet bowl cleaners, bleach, non-phosphate detergents, button batteries Acid products: toilet bowl and metal cleaners, battery acid</a:t>
            </a:r>
            <a:br>
              <a:rPr lang="en-US" sz="2800" b="1" dirty="0" smtClean="0"/>
            </a:b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Poisoning Management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905000"/>
            <a:ext cx="7772400" cy="15097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Control the airway, ventilation and oxygenation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ECG, VS, and neurologic status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monitored for changes.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Note for amount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time since ingestion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signs and symptoms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age and weight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health history are determined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Insert Foley catheter - to monitor renal function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blood examinations - test for poison concentration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/>
              <a:t>Treat SHOCK</a:t>
            </a:r>
          </a:p>
          <a:p>
            <a:pPr>
              <a:buFont typeface="Wingdings" pitchFamily="2" charset="2"/>
              <a:buChar char="q"/>
            </a:pPr>
            <a:endParaRPr lang="en-US" sz="2000" b="1" dirty="0" smtClean="0"/>
          </a:p>
          <a:p>
            <a:endParaRPr lang="en-US" sz="2000" b="1" dirty="0"/>
          </a:p>
        </p:txBody>
      </p:sp>
      <p:pic>
        <p:nvPicPr>
          <p:cNvPr id="6146" name="Picture 2" descr="C:\Users\LAPTOP\Desktop\istockphoto-1029325268-17066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2057400"/>
            <a:ext cx="1752600" cy="2446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Poisoning management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86000"/>
            <a:ext cx="7772400" cy="15097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800" b="1" dirty="0" smtClean="0"/>
              <a:t>Ingestion of corrosive poison</a:t>
            </a:r>
          </a:p>
          <a:p>
            <a:pPr>
              <a:buFont typeface="Wingdings" pitchFamily="2" charset="2"/>
              <a:buChar char="q"/>
            </a:pPr>
            <a:r>
              <a:rPr lang="en-US" sz="1800" b="1" dirty="0" smtClean="0"/>
              <a:t>give water or milk - for dilution</a:t>
            </a:r>
          </a:p>
          <a:p>
            <a:pPr>
              <a:buFont typeface="Wingdings" pitchFamily="2" charset="2"/>
              <a:buChar char="q"/>
            </a:pPr>
            <a:r>
              <a:rPr lang="en-US" sz="1800" b="1" dirty="0" smtClean="0"/>
              <a:t>not attempted if patient has acute airway obstruction, or if with evidence of gastric or esophageal burn or perforation.</a:t>
            </a:r>
          </a:p>
          <a:p>
            <a:pPr>
              <a:buFont typeface="Wingdings" pitchFamily="2" charset="2"/>
              <a:buChar char="q"/>
            </a:pPr>
            <a:r>
              <a:rPr lang="en-US" sz="1800" b="1" dirty="0" smtClean="0"/>
              <a:t>Ipecac syrup - induce vomiting in the alert patient</a:t>
            </a:r>
          </a:p>
          <a:p>
            <a:pPr>
              <a:buFont typeface="Wingdings" pitchFamily="2" charset="2"/>
              <a:buChar char="q"/>
            </a:pPr>
            <a:r>
              <a:rPr lang="en-US" sz="1800" b="1" dirty="0" smtClean="0"/>
              <a:t>Gastric </a:t>
            </a:r>
            <a:r>
              <a:rPr lang="en-US" sz="1800" b="1" dirty="0" err="1" smtClean="0"/>
              <a:t>lavage</a:t>
            </a:r>
            <a:r>
              <a:rPr lang="en-US" sz="1800" b="1" dirty="0" smtClean="0"/>
              <a:t> for the obtunded patient</a:t>
            </a:r>
          </a:p>
          <a:p>
            <a:pPr>
              <a:buFont typeface="Wingdings" pitchFamily="2" charset="2"/>
              <a:buChar char="q"/>
            </a:pPr>
            <a:r>
              <a:rPr lang="en-US" sz="1800" b="1" dirty="0" smtClean="0"/>
              <a:t>aspirate is tested</a:t>
            </a:r>
          </a:p>
          <a:p>
            <a:pPr>
              <a:buFont typeface="Wingdings" pitchFamily="2" charset="2"/>
              <a:buChar char="q"/>
            </a:pPr>
            <a:r>
              <a:rPr lang="en-US" sz="1800" b="1" dirty="0" smtClean="0"/>
              <a:t>Activated charcoal administration if poison can be absorbed by it</a:t>
            </a:r>
          </a:p>
          <a:p>
            <a:pPr>
              <a:buFont typeface="Wingdings" pitchFamily="2" charset="2"/>
              <a:buChar char="q"/>
            </a:pPr>
            <a:r>
              <a:rPr lang="en-US" sz="1800" b="1" dirty="0" smtClean="0"/>
              <a:t>Cathartic - when appropriate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Ingested Poison Warnings!!!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86000"/>
            <a:ext cx="7772400" cy="1509712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Poisoning Management</a:t>
            </a:r>
          </a:p>
          <a:p>
            <a:r>
              <a:rPr lang="en-US" sz="2000" b="1" dirty="0" smtClean="0"/>
              <a:t>Vomiting is NEVER induced after ingestion of caustic substances or petroleum distillates.</a:t>
            </a:r>
          </a:p>
          <a:p>
            <a:r>
              <a:rPr lang="en-US" sz="2000" b="1" dirty="0" smtClean="0"/>
              <a:t>Contact poison control center – PGH</a:t>
            </a:r>
          </a:p>
          <a:p>
            <a:r>
              <a:rPr lang="en-US" sz="2000" b="1" dirty="0" smtClean="0"/>
              <a:t>if an unknown toxic agent has been taken</a:t>
            </a:r>
          </a:p>
          <a:p>
            <a:r>
              <a:rPr lang="en-US" sz="2000" b="1" dirty="0" smtClean="0"/>
              <a:t>if it is necessary to identify an antidote for a known toxic agent.</a:t>
            </a:r>
            <a:endParaRPr lang="en-US" sz="2000" b="1" dirty="0"/>
          </a:p>
        </p:txBody>
      </p:sp>
      <p:pic>
        <p:nvPicPr>
          <p:cNvPr id="7170" name="Picture 2" descr="C:\Users\LAPTOP\Desktop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4353674"/>
            <a:ext cx="5181600" cy="2275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Poisoning management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7772400" cy="1509712"/>
          </a:xfrm>
        </p:spPr>
        <p:txBody>
          <a:bodyPr>
            <a:normAutofit fontScale="70000" lnSpcReduction="20000"/>
          </a:bodyPr>
          <a:lstStyle/>
          <a:p>
            <a:r>
              <a:rPr lang="en-US" sz="2000" b="1" dirty="0" smtClean="0"/>
              <a:t>NALOXONE – anti-dote for opiates overdose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FLUMAZENIL – reverses respiratory depression secondary to benzodiazepines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ATROPINE - reverses organophosphate poisoning</a:t>
            </a:r>
            <a:br>
              <a:rPr lang="en-US" sz="2000" b="1" dirty="0" smtClean="0"/>
            </a:br>
            <a:endParaRPr lang="en-US" sz="2000" b="1" dirty="0"/>
          </a:p>
        </p:txBody>
      </p:sp>
      <p:pic>
        <p:nvPicPr>
          <p:cNvPr id="8194" name="Picture 2" descr="C:\Users\LAPTOP\Desktop\atropine-injection-500x500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733800"/>
            <a:ext cx="3124200" cy="3124200"/>
          </a:xfrm>
          <a:prstGeom prst="rect">
            <a:avLst/>
          </a:prstGeom>
          <a:noFill/>
        </p:spPr>
      </p:pic>
      <p:pic>
        <p:nvPicPr>
          <p:cNvPr id="8195" name="Picture 3" descr="C:\Users\LAPTOP\Desktop\FLUMAZEN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886200"/>
            <a:ext cx="2600325" cy="2600325"/>
          </a:xfrm>
          <a:prstGeom prst="rect">
            <a:avLst/>
          </a:prstGeom>
          <a:noFill/>
        </p:spPr>
      </p:pic>
      <p:pic>
        <p:nvPicPr>
          <p:cNvPr id="8196" name="Picture 4" descr="C:\Users\LAPTOP\Desktop\NALOX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886200"/>
            <a:ext cx="3428579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        DRUGS FOR SHOCK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7772400" cy="15097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400" b="1" dirty="0" smtClean="0"/>
              <a:t>DOPAMINE</a:t>
            </a:r>
          </a:p>
          <a:p>
            <a:r>
              <a:rPr lang="en-US" sz="1400" b="1" dirty="0" err="1" smtClean="0"/>
              <a:t>Sympathomimetic</a:t>
            </a:r>
            <a:endParaRPr lang="en-US" sz="1400" b="1" dirty="0" smtClean="0"/>
          </a:p>
          <a:p>
            <a:r>
              <a:rPr lang="en-US" sz="1400" b="1" dirty="0" smtClean="0"/>
              <a:t>For hypotension (shock)It can increase heart rate when atropine has not been effective</a:t>
            </a:r>
          </a:p>
          <a:p>
            <a:r>
              <a:rPr lang="en-US" sz="1400" b="1" dirty="0" smtClean="0"/>
              <a:t>Dose: 1-20mcg/kg/min (in 250ml D5W)</a:t>
            </a:r>
          </a:p>
          <a:p>
            <a:r>
              <a:rPr lang="en-US" sz="1400" b="1" dirty="0" smtClean="0"/>
              <a:t>Wean patient gradually – can result to severe hypotension if abruptly stopped</a:t>
            </a:r>
          </a:p>
          <a:p>
            <a:r>
              <a:rPr lang="en-US" sz="1400" b="1" dirty="0" smtClean="0"/>
              <a:t>Assess IV site q1 hr</a:t>
            </a:r>
          </a:p>
          <a:p>
            <a:r>
              <a:rPr lang="en-US" sz="1400" b="1" dirty="0" err="1" smtClean="0"/>
              <a:t>Extravasation</a:t>
            </a:r>
            <a:r>
              <a:rPr lang="en-US" sz="1400" b="1" dirty="0" smtClean="0"/>
              <a:t> can lead to tissue necrosis</a:t>
            </a:r>
          </a:p>
          <a:p>
            <a:endParaRPr lang="en-US" sz="1400" b="1" dirty="0" smtClean="0"/>
          </a:p>
          <a:p>
            <a:pPr>
              <a:buFont typeface="Wingdings" pitchFamily="2" charset="2"/>
              <a:buChar char="v"/>
            </a:pPr>
            <a:r>
              <a:rPr lang="en-US" sz="1400" b="1" dirty="0" smtClean="0"/>
              <a:t>DOBUTAMINE</a:t>
            </a:r>
          </a:p>
          <a:p>
            <a:r>
              <a:rPr lang="en-US" sz="1400" b="1" dirty="0" err="1" smtClean="0"/>
              <a:t>sympathomimetic</a:t>
            </a:r>
            <a:r>
              <a:rPr lang="en-US" sz="1400" b="1" dirty="0" smtClean="0"/>
              <a:t> with beta 1 effects (inc. heart rate)</a:t>
            </a:r>
          </a:p>
          <a:p>
            <a:r>
              <a:rPr lang="en-US" sz="1400" b="1" dirty="0" smtClean="0"/>
              <a:t>no vasoconstriction, only increase cardiac output</a:t>
            </a:r>
          </a:p>
          <a:p>
            <a:r>
              <a:rPr lang="en-US" sz="1400" b="1" dirty="0" smtClean="0"/>
              <a:t>dose: mg in 250ml D5W or NSS</a:t>
            </a:r>
          </a:p>
          <a:p>
            <a:endParaRPr lang="en-US" sz="1400" b="1" dirty="0" smtClean="0"/>
          </a:p>
          <a:p>
            <a:pPr>
              <a:buFont typeface="Wingdings" pitchFamily="2" charset="2"/>
              <a:buChar char="v"/>
            </a:pPr>
            <a:r>
              <a:rPr lang="en-US" sz="1400" b="1" dirty="0" smtClean="0"/>
              <a:t>NOREPINEPHRINE</a:t>
            </a:r>
          </a:p>
          <a:p>
            <a:r>
              <a:rPr lang="en-US" sz="1400" b="1" dirty="0" smtClean="0"/>
              <a:t>AN EXTREMELY </a:t>
            </a:r>
            <a:r>
              <a:rPr lang="en-US" sz="1400" b="1" dirty="0" smtClean="0"/>
              <a:t>POTENT  VASOCONSTRICTOR GIVEN </a:t>
            </a:r>
            <a:r>
              <a:rPr lang="en-US" sz="1400" b="1" dirty="0" smtClean="0"/>
              <a:t>WHEN DOPAMINE AND DOBUTAMINE HAVE FAILED</a:t>
            </a:r>
          </a:p>
          <a:p>
            <a:r>
              <a:rPr lang="en-US" sz="1400" b="1" dirty="0" smtClean="0"/>
              <a:t>DOSE: 4-8mg to 250ml D5W or NSS and infused at mcg/min</a:t>
            </a:r>
            <a:r>
              <a:rPr lang="en-US" sz="1100" dirty="0" smtClean="0"/>
              <a:t/>
            </a:r>
            <a:br>
              <a:rPr lang="en-US" sz="1100" dirty="0" smtClean="0"/>
            </a:br>
            <a:endParaRPr lang="en-US" sz="1100" b="1" dirty="0" smtClean="0"/>
          </a:p>
          <a:p>
            <a:endParaRPr lang="en-US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13192" cy="1636776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EMERGENCY DRUGS LIST 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2743200"/>
            <a:ext cx="8022336" cy="685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OXYGEN 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DRUGS FOR CARDIAC CONDITIONS 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DRUGS FOR POISONING 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DRUGS FOR SHOCK </a:t>
            </a:r>
          </a:p>
          <a:p>
            <a:pPr>
              <a:buFont typeface="Wingdings" pitchFamily="2" charset="2"/>
              <a:buChar char="v"/>
            </a:pPr>
            <a:r>
              <a:rPr lang="en-US" sz="2800" b="1" dirty="0" smtClean="0"/>
              <a:t>DRUGS FOR HYPERTENSIVE CRISIS AND PULMONARY EDEMA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ANAPHYLACTIC SHOCK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7772400" cy="150971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9600" b="1" dirty="0" smtClean="0"/>
              <a:t>ADRENALINE</a:t>
            </a:r>
          </a:p>
          <a:p>
            <a:pPr>
              <a:buFont typeface="Wingdings" pitchFamily="2" charset="2"/>
              <a:buChar char="v"/>
            </a:pPr>
            <a:endParaRPr lang="en-US" sz="9600" b="1" dirty="0" smtClean="0"/>
          </a:p>
          <a:p>
            <a:pPr>
              <a:buFont typeface="Wingdings" pitchFamily="2" charset="2"/>
              <a:buChar char="v"/>
            </a:pPr>
            <a:r>
              <a:rPr lang="en-US" sz="9600" b="1" dirty="0" smtClean="0"/>
              <a:t>ALBUTEROL </a:t>
            </a:r>
          </a:p>
          <a:p>
            <a:r>
              <a:rPr lang="en-US" sz="9600" b="1" dirty="0" smtClean="0"/>
              <a:t>Reverses </a:t>
            </a:r>
            <a:r>
              <a:rPr lang="en-US" sz="9600" b="1" dirty="0" err="1" smtClean="0"/>
              <a:t>bronchoconstriction</a:t>
            </a:r>
            <a:r>
              <a:rPr lang="en-US" sz="9600" b="1" dirty="0" smtClean="0"/>
              <a:t> </a:t>
            </a:r>
          </a:p>
          <a:p>
            <a:r>
              <a:rPr lang="en-US" sz="9600" b="1" dirty="0" smtClean="0"/>
              <a:t>administered via nebulizer </a:t>
            </a:r>
          </a:p>
          <a:p>
            <a:r>
              <a:rPr lang="en-US" sz="9600" b="1" dirty="0" smtClean="0"/>
              <a:t>side effects: tremors, tachycardia, </a:t>
            </a:r>
            <a:r>
              <a:rPr lang="en-US" sz="9600" b="1" dirty="0" err="1" smtClean="0"/>
              <a:t>dysrhythmia</a:t>
            </a:r>
            <a:r>
              <a:rPr lang="en-US" sz="9600" b="1" dirty="0" smtClean="0"/>
              <a:t>, hypertension</a:t>
            </a:r>
          </a:p>
          <a:p>
            <a:endParaRPr lang="en-US" sz="9600" b="1" dirty="0" smtClean="0"/>
          </a:p>
          <a:p>
            <a:pPr>
              <a:buFont typeface="Wingdings" pitchFamily="2" charset="2"/>
              <a:buChar char="v"/>
            </a:pPr>
            <a:r>
              <a:rPr lang="en-US" sz="9600" b="1" dirty="0" smtClean="0"/>
              <a:t>DIPHENHYDRAMINE</a:t>
            </a:r>
          </a:p>
          <a:p>
            <a:r>
              <a:rPr lang="en-US" sz="9600" b="1" dirty="0" smtClean="0"/>
              <a:t>Anti – histaminic</a:t>
            </a:r>
          </a:p>
          <a:p>
            <a:r>
              <a:rPr lang="en-US" sz="9600" b="1" dirty="0" smtClean="0"/>
              <a:t>Reduce histamine induced tissue swelling and pruritus25-50mg IV or deep IM</a:t>
            </a:r>
            <a:br>
              <a:rPr lang="en-US" sz="9600" b="1" dirty="0" smtClean="0"/>
            </a:br>
            <a:endParaRPr lang="en-US" sz="9600" b="1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218" name="Picture 2" descr="C:\Users\LAPTOP\Desktop\AD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600200"/>
            <a:ext cx="2882403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DRUGS FOR HYPERTENSIVE CRISIS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1509712"/>
          </a:xfrm>
        </p:spPr>
        <p:txBody>
          <a:bodyPr>
            <a:normAutofit fontScale="25000" lnSpcReduction="20000"/>
          </a:bodyPr>
          <a:lstStyle/>
          <a:p>
            <a:r>
              <a:rPr lang="en-US" sz="6400" b="1" dirty="0" smtClean="0"/>
              <a:t>Diastolic pressure that exceeds mmHg and pulmonary edema</a:t>
            </a:r>
          </a:p>
          <a:p>
            <a:pPr marL="502920" indent="-457200"/>
            <a:r>
              <a:rPr lang="en-US" sz="6400" b="1" dirty="0" smtClean="0"/>
              <a:t>LABETALOL</a:t>
            </a:r>
          </a:p>
          <a:p>
            <a:pPr marL="502920" indent="-457200"/>
            <a:r>
              <a:rPr lang="en-US" sz="6400" b="1" dirty="0" smtClean="0"/>
              <a:t>        Beta blocker Lowers heart rate, BP, myocardial contractility, and myocardial O2 consumption</a:t>
            </a:r>
          </a:p>
          <a:p>
            <a:pPr marL="502920" indent="-457200"/>
            <a:r>
              <a:rPr lang="en-US" sz="6400" b="1" dirty="0" smtClean="0"/>
              <a:t>         Dose: 10mg IV push for 1-2 min(max dose: 150mg)Contraindicated in patients with Asthma</a:t>
            </a:r>
          </a:p>
          <a:p>
            <a:pPr marL="502920" indent="-457200"/>
            <a:endParaRPr lang="en-US" sz="6400" b="1" dirty="0" smtClean="0"/>
          </a:p>
          <a:p>
            <a:pPr marL="502920" indent="-457200"/>
            <a:r>
              <a:rPr lang="en-US" sz="6400" b="1" dirty="0" smtClean="0"/>
              <a:t>SODIUM NITROPRUSSIDE</a:t>
            </a:r>
          </a:p>
          <a:p>
            <a:pPr marL="502920" indent="-457200"/>
            <a:r>
              <a:rPr lang="en-US" sz="6400" b="1" dirty="0" smtClean="0"/>
              <a:t>              Reduces arterial BP Effect: immediate vasodilatation and BP goes down but immediately goes up once the drug is stopped</a:t>
            </a:r>
          </a:p>
          <a:p>
            <a:pPr marL="502920" indent="-457200"/>
            <a:r>
              <a:rPr lang="en-US" sz="6400" b="1" dirty="0" smtClean="0"/>
              <a:t>             inactivated by light – wrap in aluminum foil</a:t>
            </a:r>
          </a:p>
          <a:p>
            <a:pPr marL="502920" indent="-457200"/>
            <a:r>
              <a:rPr lang="en-US" sz="6400" b="1" dirty="0" smtClean="0"/>
              <a:t>              Blue or brown discoloration – means drug is degraded</a:t>
            </a:r>
          </a:p>
          <a:p>
            <a:pPr marL="502920" indent="-457200"/>
            <a:r>
              <a:rPr lang="en-US" sz="6400" b="1" dirty="0" smtClean="0"/>
              <a:t>               prolonged use – can lead to cyanide poisoning</a:t>
            </a:r>
          </a:p>
          <a:p>
            <a:pPr marL="502920" indent="-457200"/>
            <a:endParaRPr lang="en-US" sz="6400" b="1" dirty="0" smtClean="0"/>
          </a:p>
          <a:p>
            <a:pPr marL="502920" indent="-457200"/>
            <a:r>
              <a:rPr lang="en-US" sz="6400" b="1" dirty="0" smtClean="0"/>
              <a:t>FUROSEMIDE</a:t>
            </a:r>
          </a:p>
          <a:p>
            <a:pPr marL="502920" indent="-457200"/>
            <a:r>
              <a:rPr lang="en-US" sz="6400" b="1" dirty="0" smtClean="0"/>
              <a:t>               loop diuretic</a:t>
            </a:r>
          </a:p>
          <a:p>
            <a:pPr marL="502920" indent="-457200"/>
            <a:r>
              <a:rPr lang="en-US" sz="6400" b="1" dirty="0" smtClean="0"/>
              <a:t>               For acute pulmonary edema due to left ventricular dysfunction or hypertensive crisis     </a:t>
            </a:r>
            <a:r>
              <a:rPr lang="en-US" sz="6400" b="1" dirty="0" err="1" smtClean="0"/>
              <a:t>diuresis</a:t>
            </a:r>
            <a:r>
              <a:rPr lang="en-US" sz="6400" b="1" dirty="0" smtClean="0"/>
              <a:t> may start within 20 </a:t>
            </a:r>
            <a:r>
              <a:rPr lang="en-US" sz="6400" b="1" dirty="0" err="1" smtClean="0"/>
              <a:t>mins</a:t>
            </a:r>
            <a:endParaRPr lang="en-US" sz="6400" b="1" dirty="0" smtClean="0"/>
          </a:p>
          <a:p>
            <a:pPr marL="502920" indent="-457200"/>
            <a:endParaRPr lang="en-US" sz="6400" b="1" dirty="0" smtClean="0"/>
          </a:p>
          <a:p>
            <a:pPr marL="502920" indent="-457200"/>
            <a:endParaRPr lang="en-US" sz="4900" b="1" dirty="0" smtClean="0"/>
          </a:p>
          <a:p>
            <a:pPr marL="502920" indent="-457200"/>
            <a:endParaRPr lang="en-US" sz="4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 smtClean="0">
                <a:solidFill>
                  <a:schemeClr val="tx1"/>
                </a:solidFill>
              </a:rPr>
              <a:t>THANK YOU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013192" cy="1636776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chemeClr val="tx1"/>
                </a:solidFill>
              </a:rPr>
              <a:t>OXYGEN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2971800"/>
            <a:ext cx="8022336" cy="6858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w/o OXYGEN - Brain death within 6 min </a:t>
            </a:r>
          </a:p>
          <a:p>
            <a:r>
              <a:rPr lang="en-US" sz="3200" b="1" dirty="0" smtClean="0"/>
              <a:t> Pulse </a:t>
            </a:r>
            <a:r>
              <a:rPr lang="en-US" sz="3200" b="1" dirty="0" err="1" smtClean="0"/>
              <a:t>oximeter</a:t>
            </a:r>
            <a:r>
              <a:rPr lang="en-US" sz="3200" b="1" dirty="0" smtClean="0"/>
              <a:t> – measures oxygen saturation  </a:t>
            </a:r>
          </a:p>
          <a:p>
            <a:r>
              <a:rPr lang="en-US" sz="3200" b="1" dirty="0" smtClean="0"/>
              <a:t>WHAT’S THE IDEAL O2 SAT? 95%</a:t>
            </a:r>
            <a:endParaRPr lang="en-US" sz="3200" b="1" dirty="0"/>
          </a:p>
        </p:txBody>
      </p:sp>
      <p:pic>
        <p:nvPicPr>
          <p:cNvPr id="10242" name="Picture 2" descr="C:\Users\LAPTOP\Desktop\oxygen-vector-30561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762000"/>
            <a:ext cx="32004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7400" y="1295400"/>
            <a:ext cx="44958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GOLDEN PERIOD </a:t>
            </a:r>
            <a:endParaRPr lang="en-US" dirty="0"/>
          </a:p>
        </p:txBody>
      </p:sp>
      <p:pic>
        <p:nvPicPr>
          <p:cNvPr id="1026" name="Picture 2" descr="C:\Users\LAPTOP\Desktop\GOLDEN PERI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51816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OXYGEN DEVICE: non- re breather mask with O2 reservoir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209800"/>
            <a:ext cx="8022336" cy="685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Breathing spontaneously:</a:t>
            </a:r>
          </a:p>
          <a:p>
            <a:r>
              <a:rPr lang="en-US" sz="3200" dirty="0" smtClean="0"/>
              <a:t>non- </a:t>
            </a:r>
            <a:r>
              <a:rPr lang="en-US" sz="3200" dirty="0" err="1" smtClean="0"/>
              <a:t>rebreather</a:t>
            </a:r>
            <a:r>
              <a:rPr lang="en-US" sz="3200" dirty="0" smtClean="0"/>
              <a:t> mask with O2 reservoir 10-15L/min </a:t>
            </a:r>
          </a:p>
          <a:p>
            <a:r>
              <a:rPr lang="en-US" sz="3200" dirty="0" smtClean="0"/>
              <a:t>For those who needs </a:t>
            </a:r>
            <a:r>
              <a:rPr lang="en-US" sz="3200" dirty="0" err="1" smtClean="0"/>
              <a:t>ventillation</a:t>
            </a:r>
            <a:r>
              <a:rPr lang="en-US" sz="3200" dirty="0" smtClean="0"/>
              <a:t> Bag-valve mask – 15L/min</a:t>
            </a:r>
            <a:endParaRPr lang="en-US" sz="3200" dirty="0"/>
          </a:p>
        </p:txBody>
      </p:sp>
      <p:pic>
        <p:nvPicPr>
          <p:cNvPr id="2050" name="Picture 2" descr="C:\Users\LAPTOP\Desktop\NRB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4267200"/>
            <a:ext cx="3048000" cy="2366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013192" cy="1636776"/>
          </a:xfrm>
        </p:spPr>
        <p:txBody>
          <a:bodyPr/>
          <a:lstStyle/>
          <a:p>
            <a:r>
              <a:rPr lang="en-US" b="0" dirty="0" smtClean="0"/>
              <a:t> </a:t>
            </a:r>
            <a:r>
              <a:rPr lang="en-US" dirty="0" smtClean="0">
                <a:solidFill>
                  <a:schemeClr val="tx1"/>
                </a:solidFill>
              </a:rPr>
              <a:t>CAUTION IN COPD PATIENTS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057400"/>
            <a:ext cx="8022336" cy="6858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OXYGEN</a:t>
            </a:r>
          </a:p>
          <a:p>
            <a:r>
              <a:rPr lang="en-US" sz="3200" b="1" dirty="0" smtClean="0"/>
              <a:t>CAUTION IN COPD PATIENTS</a:t>
            </a:r>
          </a:p>
          <a:p>
            <a:r>
              <a:rPr lang="en-US" sz="3200" b="1" dirty="0" smtClean="0"/>
              <a:t>May lose their hypoxic respiratory drive</a:t>
            </a:r>
            <a:br>
              <a:rPr lang="en-US" sz="3200" b="1" dirty="0" smtClean="0"/>
            </a:br>
            <a:endParaRPr lang="en-US" sz="3200" b="1" dirty="0"/>
          </a:p>
        </p:txBody>
      </p:sp>
      <p:pic>
        <p:nvPicPr>
          <p:cNvPr id="11266" name="Picture 2" descr="C:\Users\LAPTOP\Desktop\COP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810000"/>
            <a:ext cx="57150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Emergency but no severe stress (angina, arrhythmia)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022336" cy="685800"/>
          </a:xfrm>
        </p:spPr>
        <p:txBody>
          <a:bodyPr>
            <a:normAutofit fontScale="25000" lnSpcReduction="20000"/>
          </a:bodyPr>
          <a:lstStyle/>
          <a:p>
            <a:r>
              <a:rPr lang="en-US" sz="12800" b="1" dirty="0" smtClean="0"/>
              <a:t>OXYGEN</a:t>
            </a:r>
          </a:p>
          <a:p>
            <a:r>
              <a:rPr lang="en-US" sz="12800" b="1" dirty="0" smtClean="0"/>
              <a:t>Emergency but no severe stress (angina, arrhythmia)</a:t>
            </a:r>
          </a:p>
          <a:p>
            <a:r>
              <a:rPr lang="en-US" sz="12800" b="1" dirty="0" smtClean="0"/>
              <a:t>Nasal </a:t>
            </a:r>
            <a:r>
              <a:rPr lang="en-US" sz="12800" b="1" dirty="0" err="1" smtClean="0"/>
              <a:t>cannula</a:t>
            </a:r>
            <a:r>
              <a:rPr lang="en-US" sz="12800" b="1" dirty="0" smtClean="0"/>
              <a:t> – 1-6L/min</a:t>
            </a:r>
          </a:p>
          <a:p>
            <a:r>
              <a:rPr lang="en-US" sz="12800" b="1" dirty="0" smtClean="0"/>
              <a:t>Face tent (high O2 flow) - children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2290" name="Picture 2" descr="C:\Users\LAPTOP\Desktop\FA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495800"/>
            <a:ext cx="3276600" cy="1728788"/>
          </a:xfrm>
          <a:prstGeom prst="rect">
            <a:avLst/>
          </a:prstGeom>
          <a:noFill/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1371600" y="6324600"/>
            <a:ext cx="1487487" cy="366712"/>
          </a:xfrm>
          <a:prstGeom prst="rect">
            <a:avLst/>
          </a:prstGeom>
        </p:spPr>
        <p:txBody>
          <a:bodyPr vert="horz" anchor="t">
            <a:normAutofit fontScale="85000" lnSpcReduction="10000"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FACE TENT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1" name="Picture 3" descr="C:\Users\LAPTOP\Desktop\nasal-prongs-500x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549958"/>
            <a:ext cx="3810000" cy="1622241"/>
          </a:xfrm>
          <a:prstGeom prst="rect">
            <a:avLst/>
          </a:prstGeom>
          <a:noFill/>
        </p:spPr>
      </p:pic>
      <p:sp>
        <p:nvSpPr>
          <p:cNvPr id="7" name="Text Placeholder 2"/>
          <p:cNvSpPr txBox="1">
            <a:spLocks/>
          </p:cNvSpPr>
          <p:nvPr/>
        </p:nvSpPr>
        <p:spPr>
          <a:xfrm>
            <a:off x="5943600" y="6248400"/>
            <a:ext cx="1944687" cy="366712"/>
          </a:xfrm>
          <a:prstGeom prst="rect">
            <a:avLst/>
          </a:prstGeom>
        </p:spPr>
        <p:txBody>
          <a:bodyPr vert="horz" anchor="t">
            <a:normAutofit fontScale="77500" lnSpcReduction="20000"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NASAL CANNULA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013192" cy="1636776"/>
          </a:xfrm>
        </p:spPr>
        <p:txBody>
          <a:bodyPr/>
          <a:lstStyle/>
          <a:p>
            <a:r>
              <a:rPr lang="en-US" b="0" dirty="0" smtClean="0"/>
              <a:t> </a:t>
            </a:r>
            <a:r>
              <a:rPr lang="en-US" dirty="0" smtClean="0">
                <a:solidFill>
                  <a:schemeClr val="tx1"/>
                </a:solidFill>
              </a:rPr>
              <a:t>DRUGS FOR CARDIAC  DISORDERS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895600"/>
            <a:ext cx="8022336" cy="685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NITROGLYCERIN – vasodilator</a:t>
            </a:r>
          </a:p>
          <a:p>
            <a:r>
              <a:rPr lang="en-US" sz="2800" b="1" dirty="0" smtClean="0"/>
              <a:t>ANGINA </a:t>
            </a:r>
            <a:r>
              <a:rPr lang="en-US" sz="2800" b="1" dirty="0" smtClean="0"/>
              <a:t>-</a:t>
            </a:r>
            <a:r>
              <a:rPr lang="en-US" sz="2800" b="1" dirty="0" smtClean="0"/>
              <a:t>MYOCARDIAL </a:t>
            </a:r>
            <a:r>
              <a:rPr lang="en-US" sz="2800" b="1" dirty="0" smtClean="0"/>
              <a:t>INFARCTION</a:t>
            </a:r>
          </a:p>
          <a:p>
            <a:r>
              <a:rPr lang="en-US" sz="2800" b="1" dirty="0" smtClean="0"/>
              <a:t>SUBLINGUAL – </a:t>
            </a:r>
            <a:r>
              <a:rPr lang="en-US" sz="2800" b="1" dirty="0" smtClean="0"/>
              <a:t>0.4 mg to </a:t>
            </a:r>
            <a:r>
              <a:rPr lang="en-US" sz="2800" b="1" dirty="0" smtClean="0"/>
              <a:t>be repeated after 5 min (max: 3 doses)</a:t>
            </a:r>
          </a:p>
          <a:p>
            <a:r>
              <a:rPr lang="en-US" sz="2800" b="1" dirty="0" err="1" smtClean="0"/>
              <a:t>Translingual</a:t>
            </a:r>
            <a:r>
              <a:rPr lang="en-US" sz="2800" b="1" dirty="0" smtClean="0"/>
              <a:t> aerosol spray – 0.4mg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13192" cy="163677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DRUGS FOR CARDIAC DISORDERS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8022336" cy="6858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NITROGLYCERIN – vasodilator</a:t>
            </a:r>
          </a:p>
          <a:p>
            <a:r>
              <a:rPr lang="en-US" sz="2800" b="1" dirty="0" smtClean="0"/>
              <a:t>Should not be use along with </a:t>
            </a:r>
            <a:r>
              <a:rPr lang="en-US" sz="2800" b="1" dirty="0" err="1" smtClean="0"/>
              <a:t>Sildenafil</a:t>
            </a:r>
            <a:r>
              <a:rPr lang="en-US" sz="2800" b="1" dirty="0" smtClean="0"/>
              <a:t> (VIAGRA)</a:t>
            </a:r>
            <a:br>
              <a:rPr lang="en-US" sz="2800" b="1" dirty="0" smtClean="0"/>
            </a:br>
            <a:endParaRPr lang="en-US" sz="2800" b="1" dirty="0"/>
          </a:p>
        </p:txBody>
      </p:sp>
      <p:pic>
        <p:nvPicPr>
          <p:cNvPr id="3074" name="Picture 2" descr="C:\Users\LAPTOP\Desktop\nitroglycerin-sublingual-tablet-usp-0-5-mg-500x50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429000"/>
            <a:ext cx="41148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536</TotalTime>
  <Words>781</Words>
  <Application>Microsoft Office PowerPoint</Application>
  <PresentationFormat>On-screen Show (4:3)</PresentationFormat>
  <Paragraphs>144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Urban</vt:lpstr>
      <vt:lpstr>Emergency Drugs </vt:lpstr>
      <vt:lpstr>EMERGENCY DRUGS LIST </vt:lpstr>
      <vt:lpstr>OXYGEN </vt:lpstr>
      <vt:lpstr>THE GOLDEN PERIOD </vt:lpstr>
      <vt:lpstr>OXYGEN DEVICE: non- re breather mask with O2 reservoir</vt:lpstr>
      <vt:lpstr> CAUTION IN COPD PATIENTS</vt:lpstr>
      <vt:lpstr>Emergency but no severe stress (angina, arrhythmia)</vt:lpstr>
      <vt:lpstr> DRUGS FOR CARDIAC  DISORDERS</vt:lpstr>
      <vt:lpstr>DRUGS FOR CARDIAC DISORDERS</vt:lpstr>
      <vt:lpstr>DRUGS FOR CARDIAC DISORDERS</vt:lpstr>
      <vt:lpstr>   1)ATROPINE SULFATE Inhibits action of VAGUS nerve for treatment of bradycardia, asystole and AV block dose: 0.5-1mg q 3-5 min 2)ISOPROTERENOL beta adrenergic drug – increase heart rate – for HYPOTENSION monitor heart rate 3)EPINEPHRINE Improves perfusion of the heart and brain, bronchodilation “E” drug for hypotension, pulseless V-tach, V fibrillation, status asthmaticus. monitor cardiac and hemodynamics  4)SODIUM BICARBONATEFor metabolic/respiratory acidotic state dose: 1meq/kg IV, maybe repeated at 0.5meq/Kg every 10 min.  </vt:lpstr>
      <vt:lpstr>DRUGS FOR CARDIAC DISORDERS – ANTI ARRYTHMICS</vt:lpstr>
      <vt:lpstr>DRUGS FOR NEURO-SURGICAL DISORDERS –Increase ICP</vt:lpstr>
      <vt:lpstr>Poisoning: Ingested Poisons</vt:lpstr>
      <vt:lpstr>Poisoning Management </vt:lpstr>
      <vt:lpstr>Poisoning management </vt:lpstr>
      <vt:lpstr>Ingested Poison Warnings!!!</vt:lpstr>
      <vt:lpstr>Poisoning management </vt:lpstr>
      <vt:lpstr>         DRUGS FOR SHOCK</vt:lpstr>
      <vt:lpstr>ANAPHYLACTIC SHOCK </vt:lpstr>
      <vt:lpstr>DRUGS FOR HYPERTENSIVE CRISIS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admin</cp:lastModifiedBy>
  <cp:revision>37</cp:revision>
  <dcterms:created xsi:type="dcterms:W3CDTF">2022-04-15T17:16:06Z</dcterms:created>
  <dcterms:modified xsi:type="dcterms:W3CDTF">2022-04-26T04:28:46Z</dcterms:modified>
</cp:coreProperties>
</file>