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256" r:id="rId2"/>
    <p:sldId id="309" r:id="rId3"/>
    <p:sldId id="257" r:id="rId4"/>
    <p:sldId id="276" r:id="rId5"/>
    <p:sldId id="258" r:id="rId6"/>
    <p:sldId id="259" r:id="rId7"/>
    <p:sldId id="260" r:id="rId8"/>
    <p:sldId id="262" r:id="rId9"/>
    <p:sldId id="261" r:id="rId10"/>
    <p:sldId id="263" r:id="rId11"/>
    <p:sldId id="264" r:id="rId12"/>
    <p:sldId id="266" r:id="rId13"/>
    <p:sldId id="267" r:id="rId14"/>
    <p:sldId id="265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8" r:id="rId34"/>
    <p:sldId id="287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9A6B7-662D-4D2C-ABB2-A04AF51DF56A}" type="datetimeFigureOut">
              <a:rPr lang="en-IN" smtClean="0"/>
              <a:pPr/>
              <a:t>25/04/2022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067A9-6706-47C5-925B-DF2C5D6D9FA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67A9-6706-47C5-925B-DF2C5D6D9FA5}" type="slidenum">
              <a:rPr lang="en-IN" smtClean="0"/>
              <a:pPr/>
              <a:t>42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D6D1F-F233-4331-A9F4-20CBDD6B969A}" type="datetimeFigureOut">
              <a:rPr lang="en-IN" smtClean="0"/>
              <a:pPr/>
              <a:t>25/04/2022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AF06-BF48-450F-ACA6-0EA33035E90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D6D1F-F233-4331-A9F4-20CBDD6B969A}" type="datetimeFigureOut">
              <a:rPr lang="en-IN" smtClean="0"/>
              <a:pPr/>
              <a:t>25/04/2022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AF06-BF48-450F-ACA6-0EA33035E90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D6D1F-F233-4331-A9F4-20CBDD6B969A}" type="datetimeFigureOut">
              <a:rPr lang="en-IN" smtClean="0"/>
              <a:pPr/>
              <a:t>25/04/2022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AF06-BF48-450F-ACA6-0EA33035E90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D6D1F-F233-4331-A9F4-20CBDD6B969A}" type="datetimeFigureOut">
              <a:rPr lang="en-IN" smtClean="0"/>
              <a:pPr/>
              <a:t>25/04/2022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AF06-BF48-450F-ACA6-0EA33035E90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D6D1F-F233-4331-A9F4-20CBDD6B969A}" type="datetimeFigureOut">
              <a:rPr lang="en-IN" smtClean="0"/>
              <a:pPr/>
              <a:t>25/04/2022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AF06-BF48-450F-ACA6-0EA33035E90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D6D1F-F233-4331-A9F4-20CBDD6B969A}" type="datetimeFigureOut">
              <a:rPr lang="en-IN" smtClean="0"/>
              <a:pPr/>
              <a:t>25/04/2022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AF06-BF48-450F-ACA6-0EA33035E90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D6D1F-F233-4331-A9F4-20CBDD6B969A}" type="datetimeFigureOut">
              <a:rPr lang="en-IN" smtClean="0"/>
              <a:pPr/>
              <a:t>25/04/2022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AF06-BF48-450F-ACA6-0EA33035E90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D6D1F-F233-4331-A9F4-20CBDD6B969A}" type="datetimeFigureOut">
              <a:rPr lang="en-IN" smtClean="0"/>
              <a:pPr/>
              <a:t>25/04/2022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AF06-BF48-450F-ACA6-0EA33035E90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D6D1F-F233-4331-A9F4-20CBDD6B969A}" type="datetimeFigureOut">
              <a:rPr lang="en-IN" smtClean="0"/>
              <a:pPr/>
              <a:t>25/04/2022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AF06-BF48-450F-ACA6-0EA33035E90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D6D1F-F233-4331-A9F4-20CBDD6B969A}" type="datetimeFigureOut">
              <a:rPr lang="en-IN" smtClean="0"/>
              <a:pPr/>
              <a:t>25/04/2022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AF06-BF48-450F-ACA6-0EA33035E90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D6D1F-F233-4331-A9F4-20CBDD6B969A}" type="datetimeFigureOut">
              <a:rPr lang="en-IN" smtClean="0"/>
              <a:pPr/>
              <a:t>25/04/2022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AF06-BF48-450F-ACA6-0EA33035E90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D6D1F-F233-4331-A9F4-20CBDD6B969A}" type="datetimeFigureOut">
              <a:rPr lang="en-IN" smtClean="0"/>
              <a:pPr/>
              <a:t>25/04/2022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8AF06-BF48-450F-ACA6-0EA33035E902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8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8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Department of Emergency Medicine</a:t>
            </a:r>
            <a:endParaRPr lang="en-IN" sz="8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00166" y="2928934"/>
            <a:ext cx="6400800" cy="1752600"/>
          </a:xfrm>
        </p:spPr>
        <p:txBody>
          <a:bodyPr/>
          <a:lstStyle/>
          <a:p>
            <a:r>
              <a:rPr lang="en-US" sz="4800" b="1" dirty="0" smtClean="0">
                <a:solidFill>
                  <a:schemeClr val="tx1"/>
                </a:solidFill>
              </a:rPr>
              <a:t>“Training On Triage”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57422" y="4429132"/>
            <a:ext cx="4572000" cy="141577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3200" dirty="0" smtClean="0"/>
              <a:t>Dr. </a:t>
            </a:r>
            <a:r>
              <a:rPr lang="en-IN" sz="3200" dirty="0" err="1" smtClean="0"/>
              <a:t>Anuja</a:t>
            </a:r>
            <a:r>
              <a:rPr lang="en-IN" sz="3200" dirty="0" smtClean="0"/>
              <a:t> </a:t>
            </a:r>
            <a:r>
              <a:rPr lang="en-IN" sz="3200" dirty="0" err="1" smtClean="0"/>
              <a:t>Agrawal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Associate Professor</a:t>
            </a:r>
            <a:br>
              <a:rPr lang="en-IN" dirty="0" smtClean="0"/>
            </a:br>
            <a:r>
              <a:rPr lang="en-IN" dirty="0" smtClean="0"/>
              <a:t>Dept. of Emergency Medicine</a:t>
            </a:r>
            <a:br>
              <a:rPr lang="en-IN" dirty="0" smtClean="0"/>
            </a:br>
            <a:r>
              <a:rPr lang="en-IN" dirty="0" smtClean="0"/>
              <a:t>SBKSMIRC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Medical officer</a:t>
            </a:r>
          </a:p>
          <a:p>
            <a:r>
              <a:rPr lang="en-US" dirty="0" smtClean="0"/>
              <a:t>Clinician</a:t>
            </a:r>
          </a:p>
          <a:p>
            <a:r>
              <a:rPr lang="en-US" dirty="0" smtClean="0"/>
              <a:t>Nurses</a:t>
            </a:r>
          </a:p>
          <a:p>
            <a:r>
              <a:rPr lang="en-US" dirty="0" smtClean="0"/>
              <a:t>Para medical staff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Degree </a:t>
            </a:r>
            <a:r>
              <a:rPr lang="en-IN" dirty="0"/>
              <a:t>of medical urgency is assessed by a care team </a:t>
            </a:r>
            <a:r>
              <a:rPr lang="en-IN" dirty="0" smtClean="0"/>
              <a:t>this </a:t>
            </a:r>
            <a:r>
              <a:rPr lang="en-IN" dirty="0"/>
              <a:t>is called team triage.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</a:t>
            </a:r>
            <a:r>
              <a:rPr lang="en-IN" dirty="0" smtClean="0"/>
              <a:t>mmediate </a:t>
            </a:r>
            <a:r>
              <a:rPr lang="en-IN" dirty="0"/>
              <a:t>patient assessment to avoid any possible harmful delay. </a:t>
            </a:r>
            <a:endParaRPr lang="en-IN" dirty="0" smtClean="0"/>
          </a:p>
          <a:p>
            <a:r>
              <a:rPr lang="en-IN" dirty="0" smtClean="0"/>
              <a:t>Triage </a:t>
            </a:r>
            <a:r>
              <a:rPr lang="en-IN" dirty="0"/>
              <a:t>aims to ensure that timing of care and resource allocation is according to the degree of illness or </a:t>
            </a:r>
            <a:r>
              <a:rPr lang="en-IN" dirty="0" smtClean="0"/>
              <a:t>injury.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Effective </a:t>
            </a:r>
            <a:r>
              <a:rPr lang="en-IN" dirty="0"/>
              <a:t>triage </a:t>
            </a:r>
            <a:r>
              <a:rPr lang="en-IN" dirty="0" smtClean="0"/>
              <a:t>scale</a:t>
            </a:r>
          </a:p>
          <a:p>
            <a:pPr>
              <a:buNone/>
            </a:pPr>
            <a:r>
              <a:rPr lang="en-IN" dirty="0"/>
              <a:t> </a:t>
            </a:r>
            <a:r>
              <a:rPr lang="en-IN" dirty="0" smtClean="0"/>
              <a:t>          - increase </a:t>
            </a:r>
            <a:r>
              <a:rPr lang="en-IN" dirty="0"/>
              <a:t>the </a:t>
            </a:r>
            <a:r>
              <a:rPr lang="en-IN" dirty="0" smtClean="0"/>
              <a:t>quality and prognosis </a:t>
            </a:r>
            <a:r>
              <a:rPr lang="en-IN" dirty="0"/>
              <a:t>of </a:t>
            </a:r>
            <a:r>
              <a:rPr lang="en-IN" dirty="0" smtClean="0"/>
              <a:t>  </a:t>
            </a:r>
          </a:p>
          <a:p>
            <a:pPr>
              <a:buNone/>
            </a:pPr>
            <a:r>
              <a:rPr lang="en-IN" dirty="0"/>
              <a:t> </a:t>
            </a:r>
            <a:r>
              <a:rPr lang="en-IN" dirty="0" smtClean="0"/>
              <a:t>             patient </a:t>
            </a:r>
            <a:r>
              <a:rPr lang="en-IN" dirty="0"/>
              <a:t>care, </a:t>
            </a:r>
            <a:endParaRPr lang="en-IN" dirty="0" smtClean="0"/>
          </a:p>
          <a:p>
            <a:pPr>
              <a:buNone/>
            </a:pPr>
            <a:r>
              <a:rPr lang="en-IN" dirty="0"/>
              <a:t> </a:t>
            </a:r>
            <a:r>
              <a:rPr lang="en-IN" dirty="0" smtClean="0"/>
              <a:t>          - shorten </a:t>
            </a:r>
            <a:r>
              <a:rPr lang="en-IN" dirty="0"/>
              <a:t>patients' length of stay </a:t>
            </a:r>
          </a:p>
          <a:p>
            <a:pPr>
              <a:buNone/>
            </a:pPr>
            <a:r>
              <a:rPr lang="en-IN" dirty="0" smtClean="0"/>
              <a:t>           - </a:t>
            </a:r>
            <a:r>
              <a:rPr lang="en-IN" dirty="0"/>
              <a:t>waiting time by optimizing time </a:t>
            </a:r>
            <a:r>
              <a:rPr lang="en-IN" dirty="0" smtClean="0"/>
              <a:t>of          </a:t>
            </a:r>
          </a:p>
          <a:p>
            <a:pPr>
              <a:buNone/>
            </a:pPr>
            <a:r>
              <a:rPr lang="en-IN" dirty="0"/>
              <a:t> </a:t>
            </a:r>
            <a:r>
              <a:rPr lang="en-IN" dirty="0" smtClean="0"/>
              <a:t>             medical </a:t>
            </a:r>
            <a:r>
              <a:rPr lang="en-IN" dirty="0"/>
              <a:t>assessment and intervention.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TRIAGE CATEGORIES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Red- danger zone</a:t>
            </a:r>
            <a:endParaRPr lang="en-IN" dirty="0"/>
          </a:p>
          <a:p>
            <a:r>
              <a:rPr lang="en-IN" dirty="0" smtClean="0"/>
              <a:t>Yellow- warning zone</a:t>
            </a:r>
            <a:endParaRPr lang="en-IN" dirty="0"/>
          </a:p>
          <a:p>
            <a:r>
              <a:rPr lang="en-IN" dirty="0" smtClean="0"/>
              <a:t>Green – goal zone</a:t>
            </a:r>
            <a:endParaRPr lang="en-IN" dirty="0"/>
          </a:p>
          <a:p>
            <a:r>
              <a:rPr lang="en-IN" dirty="0" smtClean="0"/>
              <a:t>Black- Dead zone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Need for ICU admission</a:t>
            </a:r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categories</a:t>
            </a:r>
            <a:endParaRPr lang="en-IN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72816"/>
            <a:ext cx="7669653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7813" t="23167" r="26277" b="9880"/>
          <a:stretch>
            <a:fillRect/>
          </a:stretch>
        </p:blipFill>
        <p:spPr bwMode="auto">
          <a:xfrm>
            <a:off x="0" y="260648"/>
            <a:ext cx="8892480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 ZONE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dirty="0" smtClean="0"/>
              <a:t>Airway </a:t>
            </a:r>
            <a:r>
              <a:rPr lang="en-IN" dirty="0"/>
              <a:t>compromise, </a:t>
            </a:r>
            <a:endParaRPr lang="en-IN" dirty="0" smtClean="0"/>
          </a:p>
          <a:p>
            <a:r>
              <a:rPr lang="en-IN" dirty="0" smtClean="0"/>
              <a:t>Open chest </a:t>
            </a:r>
            <a:r>
              <a:rPr lang="en-IN" dirty="0"/>
              <a:t>wounds, </a:t>
            </a:r>
            <a:endParaRPr lang="en-IN" dirty="0" smtClean="0"/>
          </a:p>
          <a:p>
            <a:r>
              <a:rPr lang="en-IN" dirty="0"/>
              <a:t>T</a:t>
            </a:r>
            <a:r>
              <a:rPr lang="en-IN" dirty="0" smtClean="0"/>
              <a:t>ension </a:t>
            </a:r>
            <a:r>
              <a:rPr lang="en-IN" dirty="0" err="1"/>
              <a:t>pneumothorax</a:t>
            </a:r>
            <a:r>
              <a:rPr lang="en-IN" dirty="0"/>
              <a:t>, </a:t>
            </a:r>
            <a:endParaRPr lang="en-IN" dirty="0" smtClean="0"/>
          </a:p>
          <a:p>
            <a:r>
              <a:rPr lang="en-US" dirty="0" smtClean="0"/>
              <a:t>Sepsis and septic shock</a:t>
            </a:r>
          </a:p>
          <a:p>
            <a:r>
              <a:rPr lang="en-US" dirty="0" err="1" smtClean="0"/>
              <a:t>Arrythmias</a:t>
            </a:r>
            <a:endParaRPr lang="en-US" dirty="0" smtClean="0"/>
          </a:p>
          <a:p>
            <a:r>
              <a:rPr lang="en-US" dirty="0" smtClean="0"/>
              <a:t>Acute respiratory failure</a:t>
            </a:r>
          </a:p>
          <a:p>
            <a:r>
              <a:rPr lang="en-US" dirty="0" smtClean="0"/>
              <a:t>Poisoning</a:t>
            </a:r>
            <a:endParaRPr lang="en-IN" dirty="0" smtClean="0"/>
          </a:p>
          <a:p>
            <a:r>
              <a:rPr lang="en-IN" dirty="0" smtClean="0"/>
              <a:t>Unconsciousness with </a:t>
            </a:r>
            <a:r>
              <a:rPr lang="en-IN" dirty="0"/>
              <a:t>focal </a:t>
            </a:r>
            <a:r>
              <a:rPr lang="en-IN" dirty="0" smtClean="0"/>
              <a:t>signs, </a:t>
            </a:r>
          </a:p>
          <a:p>
            <a:r>
              <a:rPr lang="en-IN" dirty="0" smtClean="0"/>
              <a:t>Severe hypotension</a:t>
            </a:r>
            <a:r>
              <a:rPr lang="en-IN" dirty="0"/>
              <a:t>, </a:t>
            </a:r>
            <a:endParaRPr lang="en-IN" dirty="0" smtClean="0"/>
          </a:p>
          <a:p>
            <a:r>
              <a:rPr lang="en-IN" dirty="0"/>
              <a:t>A</a:t>
            </a:r>
            <a:r>
              <a:rPr lang="en-IN" dirty="0" smtClean="0"/>
              <a:t>ctive external </a:t>
            </a:r>
            <a:r>
              <a:rPr lang="en-IN" dirty="0" err="1" smtClean="0"/>
              <a:t>hemorrhage</a:t>
            </a:r>
            <a:r>
              <a:rPr lang="en-IN" dirty="0"/>
              <a:t>, </a:t>
            </a:r>
            <a:endParaRPr lang="en-IN" dirty="0" smtClean="0"/>
          </a:p>
          <a:p>
            <a:r>
              <a:rPr lang="en-IN" dirty="0" smtClean="0"/>
              <a:t>Severe </a:t>
            </a:r>
            <a:r>
              <a:rPr lang="en-IN" dirty="0"/>
              <a:t>burns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Acute ST elevation MI</a:t>
            </a:r>
          </a:p>
          <a:p>
            <a:r>
              <a:rPr lang="en-US" dirty="0" smtClean="0"/>
              <a:t>Acute LVF, pulmonary edema</a:t>
            </a:r>
          </a:p>
          <a:p>
            <a:r>
              <a:rPr lang="en-US" dirty="0" smtClean="0"/>
              <a:t>Cardiac arrest</a:t>
            </a:r>
          </a:p>
          <a:p>
            <a:r>
              <a:rPr lang="en-US" dirty="0" smtClean="0"/>
              <a:t>Unstable AF/SVT</a:t>
            </a:r>
          </a:p>
          <a:p>
            <a:r>
              <a:rPr lang="en-US" dirty="0" err="1" smtClean="0"/>
              <a:t>Cerebro</a:t>
            </a:r>
            <a:r>
              <a:rPr lang="en-US" dirty="0" smtClean="0"/>
              <a:t> vascular Stroke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YELLOW ZONE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Haemodynamically</a:t>
            </a:r>
            <a:r>
              <a:rPr lang="en-US" dirty="0" smtClean="0"/>
              <a:t> stable NSTEMI, AF, SVT</a:t>
            </a:r>
          </a:p>
          <a:p>
            <a:r>
              <a:rPr lang="en-IN" dirty="0" smtClean="0"/>
              <a:t>open </a:t>
            </a:r>
            <a:r>
              <a:rPr lang="en-IN" dirty="0"/>
              <a:t>and closed </a:t>
            </a:r>
            <a:r>
              <a:rPr lang="en-IN" dirty="0" smtClean="0"/>
              <a:t>extremity fractures,</a:t>
            </a:r>
          </a:p>
          <a:p>
            <a:r>
              <a:rPr lang="en-US" dirty="0" smtClean="0"/>
              <a:t>Intestinal obstruction</a:t>
            </a:r>
          </a:p>
          <a:p>
            <a:r>
              <a:rPr lang="en-US" dirty="0" smtClean="0"/>
              <a:t>Visceral injuries</a:t>
            </a:r>
          </a:p>
          <a:p>
            <a:r>
              <a:rPr lang="en-US" dirty="0" smtClean="0"/>
              <a:t>Peritonitis, acute abdomen (unstable)</a:t>
            </a:r>
            <a:endParaRPr lang="en-IN" dirty="0" smtClean="0"/>
          </a:p>
          <a:p>
            <a:r>
              <a:rPr lang="en-IN" dirty="0" smtClean="0"/>
              <a:t>unconsciousness </a:t>
            </a:r>
            <a:r>
              <a:rPr lang="en-IN" dirty="0"/>
              <a:t>without airway compromise</a:t>
            </a:r>
          </a:p>
          <a:p>
            <a:r>
              <a:rPr lang="en-IN" dirty="0" smtClean="0"/>
              <a:t>pelvic </a:t>
            </a:r>
            <a:r>
              <a:rPr lang="en-IN" dirty="0"/>
              <a:t>fractures, </a:t>
            </a:r>
            <a:endParaRPr lang="en-IN" dirty="0" smtClean="0"/>
          </a:p>
          <a:p>
            <a:r>
              <a:rPr lang="en-IN" dirty="0" smtClean="0"/>
              <a:t>Spinal fractures </a:t>
            </a:r>
            <a:r>
              <a:rPr lang="en-IN" dirty="0"/>
              <a:t>with or without spinal cord injury, </a:t>
            </a:r>
            <a:endParaRPr lang="en-IN" dirty="0" smtClean="0"/>
          </a:p>
          <a:p>
            <a:r>
              <a:rPr lang="en-IN" dirty="0" smtClean="0"/>
              <a:t>Extremity vascular </a:t>
            </a:r>
            <a:r>
              <a:rPr lang="en-IN" dirty="0"/>
              <a:t>injuries, </a:t>
            </a:r>
            <a:endParaRPr lang="en-IN" dirty="0" smtClean="0"/>
          </a:p>
          <a:p>
            <a:r>
              <a:rPr lang="en-IN" dirty="0" smtClean="0"/>
              <a:t>soft </a:t>
            </a:r>
            <a:r>
              <a:rPr lang="en-IN" dirty="0"/>
              <a:t>tissue </a:t>
            </a:r>
            <a:r>
              <a:rPr lang="en-IN" dirty="0" smtClean="0"/>
              <a:t>wounds</a:t>
            </a:r>
          </a:p>
          <a:p>
            <a:r>
              <a:rPr lang="en-US" dirty="0" smtClean="0"/>
              <a:t>Febrile conditions</a:t>
            </a:r>
          </a:p>
          <a:p>
            <a:endParaRPr lang="en-US" dirty="0" smtClean="0"/>
          </a:p>
          <a:p>
            <a:pPr>
              <a:buNone/>
            </a:pP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GREEN ZONE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Minor injuries, cuts, abrasions, minor burns and </a:t>
            </a:r>
            <a:r>
              <a:rPr lang="en-IN" dirty="0"/>
              <a:t>normal mental status, require no </a:t>
            </a:r>
            <a:r>
              <a:rPr lang="en-IN" dirty="0" smtClean="0"/>
              <a:t>treatment beyond </a:t>
            </a:r>
            <a:r>
              <a:rPr lang="en-IN" dirty="0"/>
              <a:t>first aid, and do not require hospitalization.</a:t>
            </a:r>
          </a:p>
          <a:p>
            <a:r>
              <a:rPr lang="en-IN" dirty="0"/>
              <a:t>They are identified by their ability to </a:t>
            </a:r>
            <a:r>
              <a:rPr lang="en-IN" dirty="0" smtClean="0"/>
              <a:t>walk under their own power.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Black category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bg1"/>
                </a:solidFill>
              </a:rPr>
              <a:t>Important </a:t>
            </a:r>
            <a:r>
              <a:rPr lang="en-IN" dirty="0">
                <a:solidFill>
                  <a:schemeClr val="bg1"/>
                </a:solidFill>
              </a:rPr>
              <a:t>to </a:t>
            </a:r>
            <a:r>
              <a:rPr lang="en-IN" dirty="0" smtClean="0">
                <a:solidFill>
                  <a:schemeClr val="bg1"/>
                </a:solidFill>
              </a:rPr>
              <a:t>recognize dead patients</a:t>
            </a:r>
          </a:p>
          <a:p>
            <a:r>
              <a:rPr lang="en-IN" dirty="0" smtClean="0">
                <a:solidFill>
                  <a:schemeClr val="bg1"/>
                </a:solidFill>
              </a:rPr>
              <a:t>to </a:t>
            </a:r>
            <a:r>
              <a:rPr lang="en-IN" dirty="0">
                <a:solidFill>
                  <a:schemeClr val="bg1"/>
                </a:solidFill>
              </a:rPr>
              <a:t>segregate them from all others </a:t>
            </a:r>
            <a:endParaRPr lang="en-IN" dirty="0" smtClean="0">
              <a:solidFill>
                <a:schemeClr val="bg1"/>
              </a:solidFill>
            </a:endParaRPr>
          </a:p>
          <a:p>
            <a:r>
              <a:rPr lang="en-IN" dirty="0" smtClean="0">
                <a:solidFill>
                  <a:schemeClr val="bg1"/>
                </a:solidFill>
              </a:rPr>
              <a:t>to minimize inappropriate attempts </a:t>
            </a:r>
            <a:r>
              <a:rPr lang="en-IN" dirty="0">
                <a:solidFill>
                  <a:schemeClr val="bg1"/>
                </a:solidFill>
              </a:rPr>
              <a:t>at resuscitation and </a:t>
            </a:r>
            <a:r>
              <a:rPr lang="en-IN" dirty="0" smtClean="0">
                <a:solidFill>
                  <a:schemeClr val="bg1"/>
                </a:solidFill>
              </a:rPr>
              <a:t>intervention.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IN" dirty="0">
                <a:solidFill>
                  <a:schemeClr val="bg1"/>
                </a:solidFill>
              </a:rPr>
              <a:t>No resuscitation or care should be </a:t>
            </a:r>
            <a:r>
              <a:rPr lang="en-IN" dirty="0" smtClean="0">
                <a:solidFill>
                  <a:schemeClr val="bg1"/>
                </a:solidFill>
              </a:rPr>
              <a:t>initiated.</a:t>
            </a:r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r>
              <a:rPr lang="en-US" sz="8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TRIAGE</a:t>
            </a:r>
            <a:endParaRPr lang="en-IN" sz="8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Dr. POOJA SHAH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Associate Professor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Dept. of </a:t>
            </a:r>
            <a:r>
              <a:rPr lang="en-US" sz="2000" smtClean="0">
                <a:solidFill>
                  <a:schemeClr val="tx1"/>
                </a:solidFill>
              </a:rPr>
              <a:t>Emergency Medicine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S.B.K.S.M.I.R.C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PIPARIA</a:t>
            </a:r>
            <a:endParaRPr lang="en-IN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-959" r="13854" b="46865"/>
          <a:stretch>
            <a:fillRect/>
          </a:stretch>
        </p:blipFill>
        <p:spPr bwMode="auto">
          <a:xfrm>
            <a:off x="251520" y="404664"/>
            <a:ext cx="8712968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GCS score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5400" dirty="0" smtClean="0">
                <a:solidFill>
                  <a:srgbClr val="FF0000"/>
                </a:solidFill>
              </a:rPr>
              <a:t>SEVERE – 3-8       </a:t>
            </a:r>
          </a:p>
          <a:p>
            <a:r>
              <a:rPr lang="en-US" sz="5400" dirty="0" smtClean="0">
                <a:solidFill>
                  <a:srgbClr val="FFFF00"/>
                </a:solidFill>
              </a:rPr>
              <a:t>MODERATE -  9-12</a:t>
            </a:r>
          </a:p>
          <a:p>
            <a:r>
              <a:rPr lang="en-US" sz="5400" dirty="0" smtClean="0">
                <a:solidFill>
                  <a:srgbClr val="00B050"/>
                </a:solidFill>
              </a:rPr>
              <a:t>MILD – 13-15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# 1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36 year male patient with road traffic accident having fracture in lower limb</a:t>
            </a:r>
          </a:p>
          <a:p>
            <a:r>
              <a:rPr lang="en-US" dirty="0" smtClean="0"/>
              <a:t>pulse: 84/min</a:t>
            </a:r>
          </a:p>
          <a:p>
            <a:r>
              <a:rPr lang="en-US" dirty="0" smtClean="0"/>
              <a:t>BP:  114/80 mmHg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algn="ctr">
              <a:buNone/>
            </a:pPr>
            <a:r>
              <a:rPr lang="en-US" sz="4800" dirty="0" smtClean="0">
                <a:solidFill>
                  <a:srgbClr val="00B050"/>
                </a:solidFill>
              </a:rPr>
              <a:t>GREEN ZONE</a:t>
            </a:r>
          </a:p>
          <a:p>
            <a:pPr algn="ctr">
              <a:buNone/>
            </a:pPr>
            <a:endParaRPr lang="en-IN" dirty="0">
              <a:solidFill>
                <a:srgbClr val="00B050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283968" y="1988840"/>
            <a:ext cx="360040" cy="14401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2699792" y="3933056"/>
            <a:ext cx="36004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STABILIZE THE FRACTURE AND SHIFT TO WARD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# 2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60 year old patient h/o chest pain, palpitation</a:t>
            </a:r>
          </a:p>
          <a:p>
            <a:r>
              <a:rPr lang="en-US" dirty="0" smtClean="0"/>
              <a:t>Pulse: 110/min</a:t>
            </a:r>
          </a:p>
          <a:p>
            <a:r>
              <a:rPr lang="en-US" dirty="0" smtClean="0"/>
              <a:t>Bp: 160/90 mmHg</a:t>
            </a:r>
          </a:p>
          <a:p>
            <a:r>
              <a:rPr lang="en-US" dirty="0" smtClean="0"/>
              <a:t>ECG: ST elevation MI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RED ZONE</a:t>
            </a:r>
          </a:p>
          <a:p>
            <a:pPr algn="ctr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283968" y="2276872"/>
            <a:ext cx="288032" cy="14401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extBox 5"/>
          <p:cNvSpPr txBox="1"/>
          <p:nvPr/>
        </p:nvSpPr>
        <p:spPr>
          <a:xfrm>
            <a:off x="2411760" y="4005064"/>
            <a:ext cx="43204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Give O2 via nasal </a:t>
            </a:r>
            <a:r>
              <a:rPr lang="en-US" sz="2400" dirty="0" err="1" smtClean="0"/>
              <a:t>cannula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Give Aspirin/</a:t>
            </a:r>
            <a:r>
              <a:rPr lang="en-US" sz="2400" dirty="0" err="1" smtClean="0"/>
              <a:t>clopidogrel</a:t>
            </a:r>
            <a:r>
              <a:rPr lang="en-US" sz="2400" dirty="0" smtClean="0"/>
              <a:t>/ sublingual nitroglycerin, send laboratory investigations.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# 3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40 year patient having c/o abdominal pain and vomiting since 3 days</a:t>
            </a:r>
          </a:p>
          <a:p>
            <a:r>
              <a:rPr lang="en-US" dirty="0" smtClean="0"/>
              <a:t>Pulse:  110/min</a:t>
            </a:r>
          </a:p>
          <a:p>
            <a:r>
              <a:rPr lang="en-US" dirty="0" smtClean="0"/>
              <a:t>Bp: 100/70 mmHg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FFFF00"/>
                </a:solidFill>
              </a:rPr>
              <a:t>YELLOW ZONE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211960" y="2348880"/>
            <a:ext cx="360040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2699792" y="4005064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Suspect acute abdomen/ perforation/ obstruction</a:t>
            </a:r>
          </a:p>
          <a:p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# 4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65 year old patient came to </a:t>
            </a:r>
            <a:r>
              <a:rPr lang="en-US" dirty="0" err="1" smtClean="0"/>
              <a:t>casuality</a:t>
            </a:r>
            <a:endParaRPr lang="en-US" dirty="0" smtClean="0"/>
          </a:p>
          <a:p>
            <a:r>
              <a:rPr lang="en-US" dirty="0" err="1" smtClean="0"/>
              <a:t>Uncouncious</a:t>
            </a:r>
            <a:endParaRPr lang="en-US" dirty="0" smtClean="0"/>
          </a:p>
          <a:p>
            <a:r>
              <a:rPr lang="en-US" dirty="0" smtClean="0"/>
              <a:t>Pulse feeble</a:t>
            </a:r>
          </a:p>
          <a:p>
            <a:r>
              <a:rPr lang="en-US" dirty="0" smtClean="0"/>
              <a:t>SPo2- 90% on room air	</a:t>
            </a:r>
          </a:p>
          <a:p>
            <a:r>
              <a:rPr lang="en-US" dirty="0" smtClean="0"/>
              <a:t>BP- 80/60 mmHg</a:t>
            </a:r>
          </a:p>
          <a:p>
            <a:r>
              <a:rPr lang="en-US" dirty="0" smtClean="0"/>
              <a:t>RBS- 36 mg/dl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RED ZONE</a:t>
            </a:r>
          </a:p>
          <a:p>
            <a:pPr algn="ctr">
              <a:buNone/>
            </a:pPr>
            <a:endParaRPr lang="en-IN" dirty="0"/>
          </a:p>
        </p:txBody>
      </p:sp>
      <p:sp>
        <p:nvSpPr>
          <p:cNvPr id="4" name="Down Arrow 3"/>
          <p:cNvSpPr/>
          <p:nvPr/>
        </p:nvSpPr>
        <p:spPr>
          <a:xfrm>
            <a:off x="4139952" y="2276872"/>
            <a:ext cx="288032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2483768" y="3429000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START DNS, MAINTAIN AIRWAY, BREATHING AND IF NECCESARRY START CPR 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6000" dirty="0" smtClean="0"/>
              <a:t>What is triage?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# 5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70 year old patient h/o RTA, having minor abrasions in lower limb, walking without support</a:t>
            </a:r>
          </a:p>
          <a:p>
            <a:pPr>
              <a:buNone/>
            </a:pPr>
            <a:r>
              <a:rPr lang="en-US" dirty="0" err="1" smtClean="0"/>
              <a:t>Haemodynamically</a:t>
            </a:r>
            <a:r>
              <a:rPr lang="en-US" dirty="0" smtClean="0"/>
              <a:t> stable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00B050"/>
                </a:solidFill>
              </a:rPr>
              <a:t>GREEN ZONE</a:t>
            </a:r>
          </a:p>
          <a:p>
            <a:pPr algn="ctr">
              <a:buNone/>
            </a:pPr>
            <a:endParaRPr lang="en-IN" dirty="0" smtClean="0">
              <a:solidFill>
                <a:srgbClr val="00B050"/>
              </a:solidFill>
            </a:endParaRPr>
          </a:p>
          <a:p>
            <a:endParaRPr lang="en-IN" dirty="0"/>
          </a:p>
        </p:txBody>
      </p:sp>
      <p:sp>
        <p:nvSpPr>
          <p:cNvPr id="4" name="Down Arrow 3"/>
          <p:cNvSpPr/>
          <p:nvPr/>
        </p:nvSpPr>
        <p:spPr>
          <a:xfrm>
            <a:off x="4283968" y="2276872"/>
            <a:ext cx="216024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2555776" y="3501008"/>
            <a:ext cx="3456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Clean the wound/ suturing if needed, basic work up. Shift to ward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# 6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25 year old patient h/o fall from height, not able to sit, restless</a:t>
            </a:r>
          </a:p>
          <a:p>
            <a:r>
              <a:rPr lang="en-US" dirty="0" smtClean="0"/>
              <a:t>spO2: 96% on room air</a:t>
            </a:r>
          </a:p>
          <a:p>
            <a:r>
              <a:rPr lang="en-US" dirty="0" smtClean="0"/>
              <a:t>Pulse: 104/min</a:t>
            </a:r>
          </a:p>
          <a:p>
            <a:r>
              <a:rPr lang="en-US" dirty="0" smtClean="0"/>
              <a:t>BP </a:t>
            </a:r>
            <a:r>
              <a:rPr lang="en-US" smtClean="0"/>
              <a:t>:  100/70mmHg</a:t>
            </a:r>
            <a:endParaRPr lang="en-US" dirty="0" smtClean="0"/>
          </a:p>
          <a:p>
            <a:r>
              <a:rPr lang="en-US" dirty="0" smtClean="0"/>
              <a:t>Mental status: follows verbal command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FFFF00"/>
                </a:solidFill>
              </a:rPr>
              <a:t>YELLOW ZONE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283968" y="2420888"/>
            <a:ext cx="288032" cy="1296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2771800" y="3717032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Polytrauma</a:t>
            </a:r>
            <a:r>
              <a:rPr lang="en-US" sz="2400" dirty="0" smtClean="0"/>
              <a:t> patient. Work up for the same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# 7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45 year male h/o brain </a:t>
            </a:r>
            <a:r>
              <a:rPr lang="en-US" dirty="0" err="1" smtClean="0"/>
              <a:t>tumour</a:t>
            </a:r>
            <a:r>
              <a:rPr lang="en-US" dirty="0" smtClean="0"/>
              <a:t>, </a:t>
            </a:r>
          </a:p>
          <a:p>
            <a:r>
              <a:rPr lang="en-US" dirty="0" smtClean="0"/>
              <a:t>Pulse- 62/ min</a:t>
            </a:r>
          </a:p>
          <a:p>
            <a:r>
              <a:rPr lang="en-US" dirty="0" smtClean="0"/>
              <a:t>BP- 140/70 mmHg</a:t>
            </a:r>
          </a:p>
          <a:p>
            <a:r>
              <a:rPr lang="en-US" dirty="0" smtClean="0"/>
              <a:t>Mental status- unconscious</a:t>
            </a:r>
          </a:p>
          <a:p>
            <a:r>
              <a:rPr lang="en-US" dirty="0" smtClean="0"/>
              <a:t>GCS-  5/15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RED ZONE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427984" y="2348880"/>
            <a:ext cx="216024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2843808" y="3717032"/>
            <a:ext cx="33843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MAINTAIN AIRWAY, BREATHING , CIRCULATION.</a:t>
            </a:r>
          </a:p>
          <a:p>
            <a:pPr algn="ctr"/>
            <a:r>
              <a:rPr lang="en-US" sz="2000" dirty="0" smtClean="0"/>
              <a:t>Further work up for brain </a:t>
            </a:r>
            <a:r>
              <a:rPr lang="en-US" sz="2000" dirty="0" err="1" smtClean="0"/>
              <a:t>tumour</a:t>
            </a:r>
            <a:r>
              <a:rPr lang="en-US" sz="2000" dirty="0" smtClean="0"/>
              <a:t> </a:t>
            </a:r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# 8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67  year old patient k/c/o IHD came with h/o </a:t>
            </a:r>
            <a:r>
              <a:rPr lang="en-US" dirty="0" err="1" smtClean="0"/>
              <a:t>gabharaman</a:t>
            </a:r>
            <a:endParaRPr lang="en-US" dirty="0" smtClean="0"/>
          </a:p>
          <a:p>
            <a:r>
              <a:rPr lang="en-US" dirty="0" err="1" smtClean="0"/>
              <a:t>Hemodymically</a:t>
            </a:r>
            <a:r>
              <a:rPr lang="en-US" dirty="0" smtClean="0"/>
              <a:t> stable</a:t>
            </a:r>
          </a:p>
          <a:p>
            <a:r>
              <a:rPr lang="en-US" dirty="0" smtClean="0"/>
              <a:t>ECG- NSTEMI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ICU</a:t>
            </a:r>
            <a:endParaRPr lang="en-IN" dirty="0"/>
          </a:p>
        </p:txBody>
      </p:sp>
      <p:sp>
        <p:nvSpPr>
          <p:cNvPr id="4" name="Down Arrow 3"/>
          <p:cNvSpPr/>
          <p:nvPr/>
        </p:nvSpPr>
        <p:spPr>
          <a:xfrm>
            <a:off x="4427984" y="2204864"/>
            <a:ext cx="216024" cy="1368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3059832" y="3933056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NEED MONITORING OF THE PATIENT .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# 9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50 year old man having k/c/o DM with painful ulcer on lower limb, not able to walk by himself</a:t>
            </a:r>
          </a:p>
          <a:p>
            <a:pPr>
              <a:buNone/>
            </a:pPr>
            <a:r>
              <a:rPr lang="en-US" dirty="0" err="1" smtClean="0"/>
              <a:t>Hemodynamically</a:t>
            </a:r>
            <a:r>
              <a:rPr lang="en-US" dirty="0" smtClean="0"/>
              <a:t> stable</a:t>
            </a:r>
          </a:p>
          <a:p>
            <a:pPr>
              <a:buNone/>
            </a:pPr>
            <a:r>
              <a:rPr lang="en-US" dirty="0" smtClean="0"/>
              <a:t>May require surgery/ debridement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00B050"/>
                </a:solidFill>
              </a:rPr>
              <a:t>GREEN ZONE</a:t>
            </a:r>
            <a:endParaRPr lang="en-IN" dirty="0">
              <a:solidFill>
                <a:srgbClr val="00B050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427984" y="2276872"/>
            <a:ext cx="216024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2339752" y="3645024"/>
            <a:ext cx="4752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Pain management  +  further work up for ulcer </a:t>
            </a:r>
            <a:r>
              <a:rPr lang="en-US" sz="2800" dirty="0" err="1" smtClean="0"/>
              <a:t>mangement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French word ‘ </a:t>
            </a:r>
            <a:r>
              <a:rPr lang="en-US" dirty="0" err="1" smtClean="0"/>
              <a:t>trier</a:t>
            </a:r>
            <a:r>
              <a:rPr lang="en-US" dirty="0" smtClean="0"/>
              <a:t>’  means ‘to sort’</a:t>
            </a:r>
          </a:p>
          <a:p>
            <a:r>
              <a:rPr lang="en-IN" dirty="0" smtClean="0"/>
              <a:t>the sorting of patients depending upon the priority of the condition of the patients.</a:t>
            </a:r>
          </a:p>
          <a:p>
            <a:pPr>
              <a:buNone/>
            </a:pP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# 10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50 year old patient H/O RTA , having</a:t>
            </a:r>
          </a:p>
          <a:p>
            <a:pPr>
              <a:buNone/>
            </a:pPr>
            <a:r>
              <a:rPr lang="en-US" dirty="0" smtClean="0"/>
              <a:t>   difficulty in breathing, multiple injuries, </a:t>
            </a:r>
          </a:p>
          <a:p>
            <a:r>
              <a:rPr lang="en-US" dirty="0" smtClean="0"/>
              <a:t>SpO2: 88 % on RA</a:t>
            </a:r>
          </a:p>
          <a:p>
            <a:r>
              <a:rPr lang="en-US" dirty="0" smtClean="0"/>
              <a:t>Pulse: 130/min</a:t>
            </a:r>
          </a:p>
          <a:p>
            <a:r>
              <a:rPr lang="en-US" dirty="0" smtClean="0"/>
              <a:t>BP: 70 systolic, feeble</a:t>
            </a:r>
          </a:p>
          <a:p>
            <a:r>
              <a:rPr lang="en-US" dirty="0" smtClean="0"/>
              <a:t>Mental status- disoriented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RED ZONE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283968" y="2348880"/>
            <a:ext cx="216024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2987824" y="3645024"/>
            <a:ext cx="33843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STABILISE,  AIRWAY, BREATHING, CIRCULATION. WORK UP</a:t>
            </a:r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# 11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Pt with H/O burns by hot water having 20% superficial burns  </a:t>
            </a:r>
          </a:p>
          <a:p>
            <a:r>
              <a:rPr lang="en-US" dirty="0" smtClean="0"/>
              <a:t>Patient walking </a:t>
            </a:r>
          </a:p>
          <a:p>
            <a:r>
              <a:rPr lang="en-US" dirty="0" err="1" smtClean="0"/>
              <a:t>Hemodynamically</a:t>
            </a:r>
            <a:r>
              <a:rPr lang="en-US" dirty="0" smtClean="0"/>
              <a:t> stable</a:t>
            </a:r>
          </a:p>
          <a:p>
            <a:r>
              <a:rPr lang="en-US" dirty="0" smtClean="0"/>
              <a:t>Mental status- oriented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00B050"/>
                </a:solidFill>
              </a:rPr>
              <a:t>GREEN ZONE</a:t>
            </a:r>
            <a:endParaRPr lang="en-IN" dirty="0">
              <a:solidFill>
                <a:srgbClr val="00B050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283968" y="2348880"/>
            <a:ext cx="360040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2555776" y="4077072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Stable pt, routine burns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# 12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Patient with H/O fall in bathroom having pain in hip and not able to walk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H/O LOC present</a:t>
            </a:r>
          </a:p>
          <a:p>
            <a:pPr lvl="1">
              <a:buNone/>
            </a:pPr>
            <a:r>
              <a:rPr lang="en-US" dirty="0" smtClean="0"/>
              <a:t>SpO2- 95% on RA</a:t>
            </a:r>
          </a:p>
          <a:p>
            <a:pPr lvl="1">
              <a:buNone/>
            </a:pPr>
            <a:r>
              <a:rPr lang="en-US" dirty="0" smtClean="0"/>
              <a:t>Pulse- 104/min</a:t>
            </a:r>
          </a:p>
          <a:p>
            <a:pPr lvl="1">
              <a:buNone/>
            </a:pPr>
            <a:r>
              <a:rPr lang="en-US" dirty="0" smtClean="0"/>
              <a:t>BP-  100/70 mmHg</a:t>
            </a:r>
          </a:p>
          <a:p>
            <a:pPr lvl="1">
              <a:buNone/>
            </a:pPr>
            <a:r>
              <a:rPr lang="en-US" dirty="0" smtClean="0"/>
              <a:t>Mental status- oriented/ follows command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FFFF00"/>
                </a:solidFill>
              </a:rPr>
              <a:t>YELLOW ZONE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067944" y="2420888"/>
            <a:ext cx="504056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extBox 5"/>
          <p:cNvSpPr txBox="1"/>
          <p:nvPr/>
        </p:nvSpPr>
        <p:spPr>
          <a:xfrm>
            <a:off x="2483768" y="3861048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Monitoring and </a:t>
            </a:r>
            <a:r>
              <a:rPr lang="en-US" sz="2400" dirty="0" err="1" smtClean="0"/>
              <a:t>stabilise</a:t>
            </a:r>
            <a:r>
              <a:rPr lang="en-US" sz="2400" dirty="0" smtClean="0"/>
              <a:t> the hip joint 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# 13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 with H/O injury with knife , having cut wound over left palm</a:t>
            </a:r>
          </a:p>
          <a:p>
            <a:r>
              <a:rPr lang="en-US" dirty="0" err="1" smtClean="0"/>
              <a:t>Hemodynamically</a:t>
            </a:r>
            <a:r>
              <a:rPr lang="en-US" dirty="0" smtClean="0"/>
              <a:t> stable</a:t>
            </a:r>
          </a:p>
          <a:p>
            <a:r>
              <a:rPr lang="en-US" dirty="0" smtClean="0"/>
              <a:t>Mental status- oriented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00B050"/>
                </a:solidFill>
              </a:rPr>
              <a:t>GREEN ZONE</a:t>
            </a:r>
            <a:endParaRPr lang="en-IN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31840" y="3861048"/>
            <a:ext cx="2880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May need minor suturing</a:t>
            </a:r>
            <a:endParaRPr lang="en-IN" sz="2400" dirty="0"/>
          </a:p>
        </p:txBody>
      </p:sp>
      <p:sp>
        <p:nvSpPr>
          <p:cNvPr id="5" name="Down Arrow 4"/>
          <p:cNvSpPr/>
          <p:nvPr/>
        </p:nvSpPr>
        <p:spPr>
          <a:xfrm>
            <a:off x="4355976" y="234888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# 14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 with severe blast injury having 80 % burns</a:t>
            </a:r>
          </a:p>
          <a:p>
            <a:r>
              <a:rPr lang="en-US" dirty="0" smtClean="0"/>
              <a:t>Breathing – gasping</a:t>
            </a:r>
          </a:p>
          <a:p>
            <a:r>
              <a:rPr lang="en-US" dirty="0" err="1" smtClean="0"/>
              <a:t>Hemodynamically</a:t>
            </a:r>
            <a:r>
              <a:rPr lang="en-US" dirty="0" smtClean="0"/>
              <a:t> not stable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RED ZONE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427984" y="2420888"/>
            <a:ext cx="360040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2987824" y="3717032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IMMIDIATE INTUBATE AND RESUSCITATE IF NECESSARY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WHERE:</a:t>
            </a:r>
            <a:endParaRPr lang="en-IN" dirty="0" smtClean="0"/>
          </a:p>
          <a:p>
            <a:r>
              <a:rPr lang="en-IN" dirty="0" smtClean="0"/>
              <a:t>Emergency </a:t>
            </a:r>
            <a:r>
              <a:rPr lang="en-IN" dirty="0"/>
              <a:t>departments (EDs) and in </a:t>
            </a:r>
            <a:r>
              <a:rPr lang="en-IN" dirty="0" smtClean="0"/>
              <a:t>mass </a:t>
            </a:r>
            <a:r>
              <a:rPr lang="en-IN" dirty="0" err="1" smtClean="0"/>
              <a:t>casuality</a:t>
            </a:r>
            <a:r>
              <a:rPr lang="en-IN" dirty="0" smtClean="0"/>
              <a:t> , disasters</a:t>
            </a:r>
            <a:r>
              <a:rPr lang="en-IN" dirty="0"/>
              <a:t>, and battlefield settings</a:t>
            </a:r>
            <a:r>
              <a:rPr lang="en-IN" dirty="0" smtClean="0"/>
              <a:t>.</a:t>
            </a:r>
          </a:p>
          <a:p>
            <a:pPr>
              <a:buNone/>
            </a:pPr>
            <a:r>
              <a:rPr lang="en-US" dirty="0" smtClean="0"/>
              <a:t>WHY:</a:t>
            </a:r>
            <a:endParaRPr lang="en-IN" dirty="0"/>
          </a:p>
          <a:p>
            <a:r>
              <a:rPr lang="en-IN" dirty="0" smtClean="0"/>
              <a:t>To </a:t>
            </a:r>
            <a:r>
              <a:rPr lang="en-IN" dirty="0"/>
              <a:t>provide the greatest benefit to the largest number </a:t>
            </a:r>
            <a:r>
              <a:rPr lang="en-IN" dirty="0" smtClean="0"/>
              <a:t>of emergency </a:t>
            </a:r>
            <a:r>
              <a:rPr lang="en-IN" dirty="0"/>
              <a:t>patients </a:t>
            </a:r>
            <a:r>
              <a:rPr lang="en-IN" dirty="0" smtClean="0"/>
              <a:t>to </a:t>
            </a:r>
            <a:r>
              <a:rPr lang="en-IN" dirty="0"/>
              <a:t>decrease morbidity and mortality.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# 15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 with acid ingestion</a:t>
            </a:r>
          </a:p>
          <a:p>
            <a:pPr>
              <a:buNone/>
            </a:pPr>
            <a:r>
              <a:rPr lang="en-US" dirty="0" smtClean="0"/>
              <a:t>Breathing- poor efforts</a:t>
            </a:r>
          </a:p>
          <a:p>
            <a:pPr>
              <a:buNone/>
            </a:pPr>
            <a:r>
              <a:rPr lang="en-US" dirty="0" smtClean="0"/>
              <a:t>SpO2 -  85% on RA  </a:t>
            </a:r>
          </a:p>
          <a:p>
            <a:pPr>
              <a:buNone/>
            </a:pPr>
            <a:r>
              <a:rPr lang="en-US" dirty="0" smtClean="0"/>
              <a:t>Pulse – 120/min</a:t>
            </a:r>
          </a:p>
          <a:p>
            <a:pPr>
              <a:buNone/>
            </a:pPr>
            <a:r>
              <a:rPr lang="en-US" dirty="0" smtClean="0"/>
              <a:t>Bp - 90/60 mmHg</a:t>
            </a:r>
          </a:p>
          <a:p>
            <a:pPr>
              <a:buNone/>
            </a:pPr>
            <a:r>
              <a:rPr lang="en-US" dirty="0" smtClean="0"/>
              <a:t>Mental status- restless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RED ZONE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283968" y="2276872"/>
            <a:ext cx="432048" cy="15841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3059832" y="4221088"/>
            <a:ext cx="26642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Airway is compromised, intubation and resuscitation.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# 16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 with status </a:t>
            </a:r>
            <a:r>
              <a:rPr lang="en-US" dirty="0" err="1" smtClean="0"/>
              <a:t>epilepticus</a:t>
            </a:r>
            <a:r>
              <a:rPr lang="en-US" dirty="0" smtClean="0"/>
              <a:t> having continuous seizures.</a:t>
            </a:r>
          </a:p>
          <a:p>
            <a:r>
              <a:rPr lang="en-US" dirty="0" err="1" smtClean="0"/>
              <a:t>Hemodynamically</a:t>
            </a:r>
            <a:r>
              <a:rPr lang="en-US" dirty="0" smtClean="0"/>
              <a:t> stable</a:t>
            </a:r>
          </a:p>
          <a:p>
            <a:r>
              <a:rPr lang="en-US" dirty="0" smtClean="0"/>
              <a:t>SpO2 -97% on RA</a:t>
            </a:r>
          </a:p>
          <a:p>
            <a:r>
              <a:rPr lang="en-US" dirty="0" smtClean="0"/>
              <a:t>Mental status- disoriented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RED ZONE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355976" y="2348880"/>
            <a:ext cx="360040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extBox 5"/>
          <p:cNvSpPr txBox="1"/>
          <p:nvPr/>
        </p:nvSpPr>
        <p:spPr>
          <a:xfrm>
            <a:off x="2195736" y="3789040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LOAD THE PATIENT WITH INJ. PHENYTOIN  AND STABILISE HIM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000" dirty="0" smtClean="0">
                <a:solidFill>
                  <a:srgbClr val="FF0000"/>
                </a:solidFill>
              </a:rPr>
              <a:t>THANK YOU</a:t>
            </a:r>
            <a:endParaRPr lang="en-IN" sz="8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Patients are classified according to type and conditions of their general status </a:t>
            </a:r>
          </a:p>
          <a:p>
            <a:endParaRPr lang="en-US" dirty="0"/>
          </a:p>
          <a:p>
            <a:r>
              <a:rPr lang="en-US" dirty="0" smtClean="0"/>
              <a:t>Our AIM is </a:t>
            </a: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Right patient </a:t>
            </a:r>
            <a:r>
              <a:rPr lang="en-US" dirty="0" smtClean="0"/>
              <a:t>to the</a:t>
            </a:r>
          </a:p>
          <a:p>
            <a:pPr algn="ctr">
              <a:buNone/>
            </a:pPr>
            <a:r>
              <a:rPr lang="en-US" dirty="0" smtClean="0">
                <a:solidFill>
                  <a:srgbClr val="92D050"/>
                </a:solidFill>
              </a:rPr>
              <a:t>Right place </a:t>
            </a:r>
            <a:r>
              <a:rPr lang="en-US" dirty="0" smtClean="0"/>
              <a:t>at the</a:t>
            </a:r>
          </a:p>
          <a:p>
            <a:pPr algn="ctr">
              <a:buNone/>
            </a:pPr>
            <a:r>
              <a:rPr lang="en-US" dirty="0" smtClean="0">
                <a:solidFill>
                  <a:srgbClr val="0070C0"/>
                </a:solidFill>
              </a:rPr>
              <a:t>Right time </a:t>
            </a:r>
            <a:r>
              <a:rPr lang="en-US" dirty="0" smtClean="0"/>
              <a:t>with the</a:t>
            </a:r>
          </a:p>
          <a:p>
            <a:pPr algn="ctr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Right care </a:t>
            </a:r>
            <a:r>
              <a:rPr lang="en-US" dirty="0" smtClean="0"/>
              <a:t>provider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In-hospital triage aims to rapidly identify the most injured/serious patient and ensure timely and appropriate treatment according to the patient’s clinical </a:t>
            </a:r>
            <a:r>
              <a:rPr lang="en-IN" dirty="0" smtClean="0"/>
              <a:t>urgency</a:t>
            </a:r>
          </a:p>
          <a:p>
            <a:r>
              <a:rPr lang="en-IN" dirty="0"/>
              <a:t>identify the most urgent (or potentially most serious) cases </a:t>
            </a:r>
            <a:r>
              <a:rPr lang="en-IN" dirty="0" smtClean="0"/>
              <a:t>to ensure </a:t>
            </a:r>
            <a:r>
              <a:rPr lang="en-IN" dirty="0"/>
              <a:t>that they receive </a:t>
            </a:r>
            <a:r>
              <a:rPr lang="en-IN" dirty="0" smtClean="0"/>
              <a:t>  priority </a:t>
            </a:r>
            <a:r>
              <a:rPr lang="en-IN" dirty="0"/>
              <a:t>treatment, followed by the </a:t>
            </a:r>
            <a:r>
              <a:rPr lang="en-IN" dirty="0" smtClean="0"/>
              <a:t>less urgent cases.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ensure that the patients are treated in the </a:t>
            </a:r>
            <a:r>
              <a:rPr lang="en-US" dirty="0" smtClean="0">
                <a:solidFill>
                  <a:srgbClr val="FF0000"/>
                </a:solidFill>
              </a:rPr>
              <a:t>ORDER</a:t>
            </a:r>
            <a:r>
              <a:rPr lang="en-US" dirty="0" smtClean="0"/>
              <a:t> of their clinical urgency</a:t>
            </a:r>
          </a:p>
          <a:p>
            <a:r>
              <a:rPr lang="en-US" dirty="0" smtClean="0"/>
              <a:t>To ensure</a:t>
            </a:r>
            <a:r>
              <a:rPr lang="en-US" dirty="0" smtClean="0">
                <a:solidFill>
                  <a:srgbClr val="FF0000"/>
                </a:solidFill>
              </a:rPr>
              <a:t> TREATMENT </a:t>
            </a:r>
            <a:r>
              <a:rPr lang="en-US" dirty="0" smtClean="0"/>
              <a:t>is appropriate and timely.</a:t>
            </a:r>
          </a:p>
          <a:p>
            <a:r>
              <a:rPr lang="en-US" dirty="0" smtClean="0"/>
              <a:t>Avoid </a:t>
            </a:r>
            <a:r>
              <a:rPr lang="en-US" dirty="0" smtClean="0">
                <a:solidFill>
                  <a:srgbClr val="FF0000"/>
                </a:solidFill>
              </a:rPr>
              <a:t>CONGESTION</a:t>
            </a:r>
            <a:r>
              <a:rPr lang="en-US" dirty="0" smtClean="0"/>
              <a:t> of the patients</a:t>
            </a:r>
          </a:p>
          <a:p>
            <a:r>
              <a:rPr lang="en-US" dirty="0" smtClean="0"/>
              <a:t>To provide </a:t>
            </a:r>
            <a:r>
              <a:rPr lang="en-US" dirty="0" smtClean="0">
                <a:solidFill>
                  <a:srgbClr val="FF0000"/>
                </a:solidFill>
              </a:rPr>
              <a:t>ONGOING</a:t>
            </a:r>
            <a:r>
              <a:rPr lang="en-US" dirty="0" smtClean="0"/>
              <a:t> assessment of patients</a:t>
            </a:r>
          </a:p>
          <a:p>
            <a:r>
              <a:rPr lang="en-US" dirty="0" smtClean="0"/>
              <a:t>To provide</a:t>
            </a:r>
            <a:r>
              <a:rPr lang="en-US" dirty="0" smtClean="0">
                <a:solidFill>
                  <a:srgbClr val="FF0000"/>
                </a:solidFill>
              </a:rPr>
              <a:t> INFORMATION </a:t>
            </a:r>
            <a:r>
              <a:rPr lang="en-US" dirty="0" smtClean="0"/>
              <a:t>to patients and relatives about expected care and waiting time.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1484784"/>
            <a:ext cx="8229600" cy="3528392"/>
          </a:xfrm>
        </p:spPr>
        <p:txBody>
          <a:bodyPr>
            <a:normAutofit/>
          </a:bodyPr>
          <a:lstStyle/>
          <a:p>
            <a:r>
              <a:rPr lang="en-US" sz="6600" dirty="0" smtClean="0"/>
              <a:t>Who can do this?</a:t>
            </a:r>
            <a:endParaRPr lang="en-IN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1096</Words>
  <Application>Microsoft Office PowerPoint</Application>
  <PresentationFormat>On-screen Show (4:3)</PresentationFormat>
  <Paragraphs>215</Paragraphs>
  <Slides>54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Office Theme</vt:lpstr>
      <vt:lpstr> Department of Emergency Medicine</vt:lpstr>
      <vt:lpstr>TRIAGE</vt:lpstr>
      <vt:lpstr>Slide 3</vt:lpstr>
      <vt:lpstr>Slide 4</vt:lpstr>
      <vt:lpstr>Slide 5</vt:lpstr>
      <vt:lpstr>Slide 6</vt:lpstr>
      <vt:lpstr>Slide 7</vt:lpstr>
      <vt:lpstr>AIMS</vt:lpstr>
      <vt:lpstr>Who can do this?</vt:lpstr>
      <vt:lpstr>Slide 10</vt:lpstr>
      <vt:lpstr>Objective</vt:lpstr>
      <vt:lpstr>Slide 12</vt:lpstr>
      <vt:lpstr>TRIAGE CATEGORIES</vt:lpstr>
      <vt:lpstr>4 categories</vt:lpstr>
      <vt:lpstr>Slide 15</vt:lpstr>
      <vt:lpstr>RED ZONE</vt:lpstr>
      <vt:lpstr>YELLOW ZONE</vt:lpstr>
      <vt:lpstr>GREEN ZONE</vt:lpstr>
      <vt:lpstr>Black category</vt:lpstr>
      <vt:lpstr>Slide 20</vt:lpstr>
      <vt:lpstr>GCS score</vt:lpstr>
      <vt:lpstr>Case # 1</vt:lpstr>
      <vt:lpstr>Slide 23</vt:lpstr>
      <vt:lpstr>CASE # 2</vt:lpstr>
      <vt:lpstr>Slide 25</vt:lpstr>
      <vt:lpstr>CASE # 3</vt:lpstr>
      <vt:lpstr>Slide 27</vt:lpstr>
      <vt:lpstr>Case # 4</vt:lpstr>
      <vt:lpstr>Slide 29</vt:lpstr>
      <vt:lpstr>CASE # 5</vt:lpstr>
      <vt:lpstr>Slide 31</vt:lpstr>
      <vt:lpstr>Case # 6</vt:lpstr>
      <vt:lpstr>Slide 33</vt:lpstr>
      <vt:lpstr>CASE # 7</vt:lpstr>
      <vt:lpstr>Slide 35</vt:lpstr>
      <vt:lpstr>Case # 8</vt:lpstr>
      <vt:lpstr>Slide 37</vt:lpstr>
      <vt:lpstr>CASE # 9</vt:lpstr>
      <vt:lpstr>Slide 39</vt:lpstr>
      <vt:lpstr>Case # 10</vt:lpstr>
      <vt:lpstr>Slide 41</vt:lpstr>
      <vt:lpstr>CASE # 11</vt:lpstr>
      <vt:lpstr>Slide 43</vt:lpstr>
      <vt:lpstr>CASE # 12</vt:lpstr>
      <vt:lpstr>Slide 45</vt:lpstr>
      <vt:lpstr>CASE # 13</vt:lpstr>
      <vt:lpstr>Slide 47</vt:lpstr>
      <vt:lpstr>CASE # 14</vt:lpstr>
      <vt:lpstr>Slide 49</vt:lpstr>
      <vt:lpstr>CASE # 15</vt:lpstr>
      <vt:lpstr>Slide 51</vt:lpstr>
      <vt:lpstr>CASE # 16</vt:lpstr>
      <vt:lpstr>Slide 53</vt:lpstr>
      <vt:lpstr>Slide 54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TRIAGE</dc:title>
  <dc:creator>User</dc:creator>
  <cp:lastModifiedBy>admin</cp:lastModifiedBy>
  <cp:revision>19</cp:revision>
  <dcterms:created xsi:type="dcterms:W3CDTF">2021-11-10T04:44:53Z</dcterms:created>
  <dcterms:modified xsi:type="dcterms:W3CDTF">2022-04-25T11:23:31Z</dcterms:modified>
</cp:coreProperties>
</file>