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8" r:id="rId9"/>
    <p:sldId id="269" r:id="rId10"/>
    <p:sldId id="267" r:id="rId11"/>
    <p:sldId id="263" r:id="rId12"/>
    <p:sldId id="264" r:id="rId13"/>
    <p:sldId id="265" r:id="rId14"/>
    <p:sldId id="266"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4660"/>
  </p:normalViewPr>
  <p:slideViewPr>
    <p:cSldViewPr>
      <p:cViewPr varScale="1">
        <p:scale>
          <a:sx n="68" d="100"/>
          <a:sy n="68" d="100"/>
        </p:scale>
        <p:origin x="-123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4/25/2022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4/25/2022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1470025"/>
          </a:xfrm>
        </p:spPr>
        <p:txBody>
          <a:bodyPr>
            <a:normAutofit fontScale="90000"/>
          </a:bodyPr>
          <a:lstStyle/>
          <a:p>
            <a:r>
              <a:rPr lang="en-US" smtClean="0"/>
              <a:t>GLASGOW </a:t>
            </a:r>
            <a:r>
              <a:rPr lang="en-US" dirty="0" smtClean="0"/>
              <a:t>COMA SCALE AND MODIFIED GLASCOW COMA SCALE</a:t>
            </a:r>
            <a:endParaRPr lang="en-US" dirty="0"/>
          </a:p>
        </p:txBody>
      </p:sp>
      <p:sp>
        <p:nvSpPr>
          <p:cNvPr id="3" name="Subtitle 2"/>
          <p:cNvSpPr>
            <a:spLocks noGrp="1"/>
          </p:cNvSpPr>
          <p:nvPr>
            <p:ph type="subTitle" idx="1"/>
          </p:nvPr>
        </p:nvSpPr>
        <p:spPr>
          <a:xfrm>
            <a:off x="1447800" y="3276600"/>
            <a:ext cx="6400800" cy="1752600"/>
          </a:xfrm>
        </p:spPr>
        <p:txBody>
          <a:bodyPr>
            <a:normAutofit lnSpcReduction="10000"/>
          </a:bodyPr>
          <a:lstStyle/>
          <a:p>
            <a:pPr algn="ctr">
              <a:lnSpc>
                <a:spcPct val="90000"/>
              </a:lnSpc>
            </a:pPr>
            <a:r>
              <a:rPr lang="en-US" dirty="0" smtClean="0"/>
              <a:t>Dr. </a:t>
            </a:r>
            <a:r>
              <a:rPr lang="en-US" dirty="0" err="1" smtClean="0"/>
              <a:t>Malini</a:t>
            </a:r>
            <a:r>
              <a:rPr lang="en-US" dirty="0" smtClean="0"/>
              <a:t> Mehta</a:t>
            </a:r>
          </a:p>
          <a:p>
            <a:pPr algn="ctr">
              <a:lnSpc>
                <a:spcPct val="90000"/>
              </a:lnSpc>
            </a:pPr>
            <a:r>
              <a:rPr lang="en-US" sz="2800" dirty="0" smtClean="0"/>
              <a:t>Professor and Head</a:t>
            </a:r>
          </a:p>
          <a:p>
            <a:pPr algn="ctr">
              <a:lnSpc>
                <a:spcPct val="90000"/>
              </a:lnSpc>
            </a:pPr>
            <a:r>
              <a:rPr lang="en-US" sz="2800" dirty="0" smtClean="0"/>
              <a:t>Dept. of Emergency Medicine</a:t>
            </a:r>
          </a:p>
          <a:p>
            <a:pPr algn="ctr">
              <a:lnSpc>
                <a:spcPct val="90000"/>
              </a:lnSpc>
            </a:pPr>
            <a:r>
              <a:rPr lang="en-US" sz="2800" dirty="0" smtClean="0"/>
              <a:t>SBKSMIRC</a:t>
            </a:r>
          </a:p>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a:t>
            </a:r>
            <a:endParaRPr lang="en-US" dirty="0"/>
          </a:p>
        </p:txBody>
      </p:sp>
      <p:sp>
        <p:nvSpPr>
          <p:cNvPr id="3" name="Content Placeholder 2"/>
          <p:cNvSpPr>
            <a:spLocks noGrp="1"/>
          </p:cNvSpPr>
          <p:nvPr>
            <p:ph idx="1"/>
          </p:nvPr>
        </p:nvSpPr>
        <p:spPr/>
        <p:txBody>
          <a:bodyPr/>
          <a:lstStyle/>
          <a:p>
            <a:r>
              <a:rPr lang="en-US" dirty="0" smtClean="0"/>
              <a:t>1. Vegetative state -&lt;3</a:t>
            </a:r>
          </a:p>
          <a:p>
            <a:r>
              <a:rPr lang="en-US" dirty="0" smtClean="0"/>
              <a:t>2. Severe brain </a:t>
            </a:r>
            <a:r>
              <a:rPr lang="en-US" dirty="0" err="1" smtClean="0"/>
              <a:t>inury</a:t>
            </a:r>
            <a:r>
              <a:rPr lang="en-US" dirty="0" smtClean="0"/>
              <a:t> -  score 3-8</a:t>
            </a:r>
          </a:p>
          <a:p>
            <a:r>
              <a:rPr lang="en-US" dirty="0" smtClean="0"/>
              <a:t>3. Moderate injury –  Score 9-12 </a:t>
            </a:r>
          </a:p>
          <a:p>
            <a:r>
              <a:rPr lang="en-US" dirty="0" smtClean="0"/>
              <a:t>4. Minor – 13 or &gt;13</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CONDITIONS WHERE SCORE IS NOT CALCULATED OR IS MISCALCULATED:</a:t>
            </a:r>
            <a:endParaRPr lang="en-US" dirty="0"/>
          </a:p>
        </p:txBody>
      </p:sp>
      <p:sp>
        <p:nvSpPr>
          <p:cNvPr id="3" name="Content Placeholder 2"/>
          <p:cNvSpPr>
            <a:spLocks noGrp="1"/>
          </p:cNvSpPr>
          <p:nvPr>
            <p:ph idx="1"/>
          </p:nvPr>
        </p:nvSpPr>
        <p:spPr/>
        <p:txBody>
          <a:bodyPr>
            <a:normAutofit/>
          </a:bodyPr>
          <a:lstStyle/>
          <a:p>
            <a:r>
              <a:rPr lang="en-US" dirty="0" smtClean="0"/>
              <a:t>1. Eye (ocular response) - severe trauma to the eyes, </a:t>
            </a:r>
            <a:r>
              <a:rPr lang="en-US" dirty="0" err="1" smtClean="0"/>
              <a:t>enucleation</a:t>
            </a:r>
            <a:endParaRPr lang="en-US" dirty="0" smtClean="0"/>
          </a:p>
          <a:p>
            <a:r>
              <a:rPr lang="en-US" dirty="0" smtClean="0"/>
              <a:t>2. Verbal (oral response) - intubation,</a:t>
            </a:r>
            <a:br>
              <a:rPr lang="en-US" dirty="0" smtClean="0"/>
            </a:br>
            <a:r>
              <a:rPr lang="en-US" dirty="0" smtClean="0"/>
              <a:t>non-oral language disability, linguistic barrier, </a:t>
            </a:r>
            <a:r>
              <a:rPr lang="en-US" dirty="0" err="1" smtClean="0"/>
              <a:t>dysphagia</a:t>
            </a:r>
            <a:endParaRPr lang="en-US" dirty="0" smtClean="0"/>
          </a:p>
          <a:p>
            <a:r>
              <a:rPr lang="en-US" dirty="0" smtClean="0"/>
              <a:t>3. Motor (</a:t>
            </a:r>
            <a:r>
              <a:rPr lang="en-US" dirty="0" err="1" smtClean="0"/>
              <a:t>motoric</a:t>
            </a:r>
            <a:r>
              <a:rPr lang="en-US" dirty="0" smtClean="0"/>
              <a:t> response)- paralysis/ </a:t>
            </a:r>
            <a:r>
              <a:rPr lang="en-US" dirty="0" err="1" smtClean="0"/>
              <a:t>hemiparesis</a:t>
            </a:r>
            <a:r>
              <a:rPr lang="en-US" dirty="0" smtClean="0"/>
              <a:t> (acquired causes such as post-stroke, post-neurological injury;</a:t>
            </a:r>
            <a:br>
              <a:rPr lang="en-US" dirty="0" smtClean="0"/>
            </a:br>
            <a:r>
              <a:rPr lang="en-US" dirty="0" smtClean="0"/>
              <a:t>congenital/innate such as cerebral palsy)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MODIFIED  GCS SCORE:</a:t>
            </a:r>
            <a:endParaRPr lang="en-US" dirty="0"/>
          </a:p>
        </p:txBody>
      </p:sp>
      <p:pic>
        <p:nvPicPr>
          <p:cNvPr id="4" name="Content Placeholder 3" descr="Modified-Glasgow-coma-scale-MGCS.png"/>
          <p:cNvPicPr>
            <a:picLocks noGrp="1" noChangeAspect="1"/>
          </p:cNvPicPr>
          <p:nvPr>
            <p:ph idx="1"/>
          </p:nvPr>
        </p:nvPicPr>
        <p:blipFill>
          <a:blip r:embed="rId2" cstate="print"/>
          <a:stretch>
            <a:fillRect/>
          </a:stretch>
        </p:blipFill>
        <p:spPr>
          <a:xfrm>
            <a:off x="2393728" y="1447800"/>
            <a:ext cx="5582093" cy="4800600"/>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PEDIATRIC GCS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b="1" dirty="0" smtClean="0"/>
              <a:t>Pediatric Glasgow Coma Scale</a:t>
            </a:r>
            <a:r>
              <a:rPr lang="en-US" dirty="0" smtClean="0"/>
              <a:t> is the equivalent of the Glasgow coma scale (GCS) used to assess the level of consciousness of child patients.</a:t>
            </a:r>
          </a:p>
          <a:p>
            <a:r>
              <a:rPr lang="en-US" dirty="0" smtClean="0"/>
              <a:t> PGCS comprises three tests: eye, verbal and motor responses. The three values separately as well as their sum are considered. The lowest possible PGCS (the sum) is 3 (deep coma or death) whilst the highest is 15 (fully awake and aware person). The pediatric GCS is commonly used in emergency medical services.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edia.png"/>
          <p:cNvPicPr>
            <a:picLocks noGrp="1" noChangeAspect="1"/>
          </p:cNvPicPr>
          <p:nvPr>
            <p:ph idx="1"/>
          </p:nvPr>
        </p:nvPicPr>
        <p:blipFill>
          <a:blip r:embed="rId2" cstate="print"/>
          <a:stretch>
            <a:fillRect/>
          </a:stretch>
        </p:blipFill>
        <p:spPr>
          <a:xfrm>
            <a:off x="2209800" y="228600"/>
            <a:ext cx="4724400" cy="6486995"/>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stockphoto-1271311350-612x612.jpg"/>
          <p:cNvPicPr>
            <a:picLocks noGrp="1" noChangeAspect="1"/>
          </p:cNvPicPr>
          <p:nvPr>
            <p:ph idx="1"/>
          </p:nvPr>
        </p:nvPicPr>
        <p:blipFill>
          <a:blip r:embed="rId2" cstate="print"/>
          <a:stretch>
            <a:fillRect/>
          </a:stretch>
        </p:blipFill>
        <p:spPr>
          <a:xfrm>
            <a:off x="1447800" y="1066800"/>
            <a:ext cx="7125310" cy="40386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lstStyle/>
          <a:p>
            <a:r>
              <a:rPr lang="en-US" dirty="0" smtClean="0"/>
              <a:t>1. INTRODUCTION</a:t>
            </a:r>
          </a:p>
          <a:p>
            <a:r>
              <a:rPr lang="en-US" dirty="0" smtClean="0"/>
              <a:t>2. HISTORY</a:t>
            </a:r>
          </a:p>
          <a:p>
            <a:r>
              <a:rPr lang="en-US" dirty="0" smtClean="0"/>
              <a:t>3. GCS SCALE</a:t>
            </a:r>
          </a:p>
          <a:p>
            <a:r>
              <a:rPr lang="en-US" dirty="0" smtClean="0"/>
              <a:t>4. MODIFIED GCS</a:t>
            </a:r>
          </a:p>
          <a:p>
            <a:r>
              <a:rPr lang="en-US" dirty="0" smtClean="0"/>
              <a:t>5. PEDIATRIC GCS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buNone/>
            </a:pPr>
            <a:r>
              <a:rPr lang="en-US" dirty="0" smtClean="0"/>
              <a:t>   The Glasgow Coma Scale (GCS) is used to objectively describe the extent of impaired consciousness in all types of acute medical and trauma patients. The scale assesses patients according to three aspects of responsiveness: </a:t>
            </a:r>
          </a:p>
          <a:p>
            <a:r>
              <a:rPr lang="en-US" dirty="0" smtClean="0"/>
              <a:t>eye-opening,</a:t>
            </a:r>
          </a:p>
          <a:p>
            <a:r>
              <a:rPr lang="en-US" dirty="0" smtClean="0"/>
              <a:t>motor, and </a:t>
            </a:r>
          </a:p>
          <a:p>
            <a:r>
              <a:rPr lang="en-US" dirty="0" smtClean="0"/>
              <a:t>verbal responses.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800600"/>
          </a:xfrm>
        </p:spPr>
        <p:txBody>
          <a:bodyPr>
            <a:normAutofit fontScale="92500" lnSpcReduction="20000"/>
          </a:bodyPr>
          <a:lstStyle/>
          <a:p>
            <a:r>
              <a:rPr lang="en-US" dirty="0" smtClean="0"/>
              <a:t>The levels of response in the components of the Glasgow Coma Scale are ‘scored’ from 1, for no response, up to normal values of 4 (Eye-opening response) 5 ( Verbal response) and 6 (Motor response)</a:t>
            </a:r>
          </a:p>
          <a:p>
            <a:r>
              <a:rPr lang="en-US" dirty="0" smtClean="0"/>
              <a:t>The total Coma Score thus has values between three and 15, three being the worst and 15 being the highest. </a:t>
            </a:r>
          </a:p>
          <a:p>
            <a:r>
              <a:rPr lang="en-US" dirty="0" smtClean="0"/>
              <a:t>The score is the sum of the scores as well as the individual elements.</a:t>
            </a:r>
          </a:p>
          <a:p>
            <a:r>
              <a:rPr lang="en-US" dirty="0" smtClean="0"/>
              <a:t> For example, a score of 10 might be expressed as GCS10 = E3V4M3.</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lnSpcReduction="10000"/>
          </a:bodyPr>
          <a:lstStyle/>
          <a:p>
            <a:r>
              <a:rPr lang="en-US" dirty="0" smtClean="0"/>
              <a:t>The Glasgow Coma Scale was first published in 1974 at the University of Glasgow by neurosurgery professors Graham Teasdale and Bryan </a:t>
            </a:r>
            <a:r>
              <a:rPr lang="en-US" dirty="0" err="1" smtClean="0"/>
              <a:t>Jennett</a:t>
            </a:r>
            <a:r>
              <a:rPr lang="en-US" dirty="0" smtClean="0"/>
              <a:t>.</a:t>
            </a:r>
          </a:p>
          <a:p>
            <a:r>
              <a:rPr lang="en-US" dirty="0" smtClean="0"/>
              <a:t>The original scale involved three exam components (eye movement, motor control, and verbal control). These components were scored based on clearly defined behavioral responses.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400"/>
          </a:xfrm>
        </p:spPr>
        <p:txBody>
          <a:bodyPr>
            <a:normAutofit fontScale="92500" lnSpcReduction="20000"/>
          </a:bodyPr>
          <a:lstStyle/>
          <a:p>
            <a:r>
              <a:rPr lang="en-US" dirty="0" smtClean="0"/>
              <a:t>In 1976, Teasdale updated the motor component of the Glasgow Coma Scale to differentiate flexion movements.</a:t>
            </a:r>
          </a:p>
          <a:p>
            <a:r>
              <a:rPr lang="en-US" dirty="0" smtClean="0"/>
              <a:t>Widespread adoption of the GCS was attributed to two events in 1978 :</a:t>
            </a:r>
          </a:p>
          <a:p>
            <a:pPr>
              <a:buNone/>
            </a:pPr>
            <a:r>
              <a:rPr lang="en-US" dirty="0" smtClean="0"/>
              <a:t>1.  First, Tom </a:t>
            </a:r>
            <a:r>
              <a:rPr lang="en-US" dirty="0" err="1" smtClean="0"/>
              <a:t>Langfitt</a:t>
            </a:r>
            <a:r>
              <a:rPr lang="en-US" dirty="0" smtClean="0"/>
              <a:t>, a leading figure in neurological trauma, wrote an editorial in </a:t>
            </a:r>
            <a:r>
              <a:rPr lang="en-US" i="1" dirty="0" smtClean="0"/>
              <a:t>Journal of Neurosurgery</a:t>
            </a:r>
            <a:r>
              <a:rPr lang="en-US" dirty="0" smtClean="0"/>
              <a:t> strongly encouraging neurosurgical units to adopt the GCS score.</a:t>
            </a:r>
          </a:p>
          <a:p>
            <a:pPr>
              <a:buNone/>
            </a:pPr>
            <a:r>
              <a:rPr lang="en-US" dirty="0" smtClean="0"/>
              <a:t>2. Second, the GCS was included in the first version of Advanced Trauma Life Support (ATLS), which expanded the number of centers where staff were trained in performing the GCS.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cs.jpg"/>
          <p:cNvPicPr>
            <a:picLocks noGrp="1" noChangeAspect="1"/>
          </p:cNvPicPr>
          <p:nvPr>
            <p:ph idx="1"/>
          </p:nvPr>
        </p:nvPicPr>
        <p:blipFill>
          <a:blip r:embed="rId2" cstate="print"/>
          <a:stretch>
            <a:fillRect/>
          </a:stretch>
        </p:blipFill>
        <p:spPr>
          <a:xfrm>
            <a:off x="1143000" y="124025"/>
            <a:ext cx="6858000" cy="658157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C:\Users\LAPTOP\Desktop\GCCCCCS.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 name="Content Placeholder 9" descr="G.jpg"/>
          <p:cNvPicPr>
            <a:picLocks noGrp="1" noChangeAspect="1"/>
          </p:cNvPicPr>
          <p:nvPr>
            <p:ph idx="1"/>
          </p:nvPr>
        </p:nvPicPr>
        <p:blipFill>
          <a:blip r:embed="rId2" cstate="print"/>
          <a:stretch>
            <a:fillRect/>
          </a:stretch>
        </p:blipFill>
        <p:spPr>
          <a:xfrm>
            <a:off x="914400" y="304800"/>
            <a:ext cx="7696970" cy="60960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3007e31514a4fb66c40a5e3c9d93741.jpg"/>
          <p:cNvPicPr>
            <a:picLocks noGrp="1" noChangeAspect="1"/>
          </p:cNvPicPr>
          <p:nvPr>
            <p:ph idx="1"/>
          </p:nvPr>
        </p:nvPicPr>
        <p:blipFill>
          <a:blip r:embed="rId2" cstate="print"/>
          <a:stretch>
            <a:fillRect/>
          </a:stretch>
        </p:blipFill>
        <p:spPr>
          <a:xfrm>
            <a:off x="1028700" y="533400"/>
            <a:ext cx="8115300" cy="54102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140</TotalTime>
  <Words>216</Words>
  <Application>Microsoft Office PowerPoint</Application>
  <PresentationFormat>On-screen Show (4:3)</PresentationFormat>
  <Paragraphs>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GLASGOW COMA SCALE AND MODIFIED GLASCOW COMA SCALE</vt:lpstr>
      <vt:lpstr>CONTENTS:</vt:lpstr>
      <vt:lpstr>INTRODUCTION</vt:lpstr>
      <vt:lpstr>Slide 4</vt:lpstr>
      <vt:lpstr>HISTORY</vt:lpstr>
      <vt:lpstr>Slide 6</vt:lpstr>
      <vt:lpstr>Slide 7</vt:lpstr>
      <vt:lpstr>Slide 8</vt:lpstr>
      <vt:lpstr>Slide 9</vt:lpstr>
      <vt:lpstr>INTERPRETATION</vt:lpstr>
      <vt:lpstr>CONDITIONS WHERE SCORE IS NOT CALCULATED OR IS MISCALCULATED:</vt:lpstr>
      <vt:lpstr>MODIFIED  GCS SCORE:</vt:lpstr>
      <vt:lpstr>PEDIATRIC GCS</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GLASCOW COMA SCALE AND MODIFIED GLASCOW COMA SCALE</dc:title>
  <dc:creator>Mansi shah</dc:creator>
  <cp:lastModifiedBy>admin</cp:lastModifiedBy>
  <cp:revision>31</cp:revision>
  <dcterms:created xsi:type="dcterms:W3CDTF">2006-08-16T00:00:00Z</dcterms:created>
  <dcterms:modified xsi:type="dcterms:W3CDTF">2022-04-25T11:19:49Z</dcterms:modified>
</cp:coreProperties>
</file>