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259" r:id="rId3"/>
    <p:sldId id="260" r:id="rId4"/>
    <p:sldId id="261" r:id="rId5"/>
    <p:sldId id="262" r:id="rId6"/>
    <p:sldId id="263" r:id="rId7"/>
    <p:sldId id="265" r:id="rId8"/>
    <p:sldId id="266" r:id="rId9"/>
    <p:sldId id="267" r:id="rId10"/>
    <p:sldId id="268" r:id="rId11"/>
    <p:sldId id="269" r:id="rId12"/>
    <p:sldId id="270" r:id="rId13"/>
    <p:sldId id="301" r:id="rId14"/>
    <p:sldId id="271" r:id="rId15"/>
    <p:sldId id="272" r:id="rId16"/>
    <p:sldId id="273" r:id="rId17"/>
    <p:sldId id="274" r:id="rId18"/>
    <p:sldId id="264" r:id="rId19"/>
    <p:sldId id="309" r:id="rId20"/>
    <p:sldId id="310" r:id="rId21"/>
    <p:sldId id="275" r:id="rId22"/>
    <p:sldId id="276" r:id="rId23"/>
    <p:sldId id="277" r:id="rId24"/>
    <p:sldId id="279" r:id="rId25"/>
    <p:sldId id="278" r:id="rId26"/>
    <p:sldId id="311" r:id="rId27"/>
    <p:sldId id="280" r:id="rId28"/>
    <p:sldId id="281" r:id="rId29"/>
    <p:sldId id="282" r:id="rId30"/>
    <p:sldId id="283" r:id="rId31"/>
    <p:sldId id="284" r:id="rId32"/>
    <p:sldId id="302" r:id="rId33"/>
    <p:sldId id="285" r:id="rId34"/>
    <p:sldId id="286" r:id="rId35"/>
    <p:sldId id="312"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4" r:id="rId51"/>
    <p:sldId id="305" r:id="rId52"/>
    <p:sldId id="306" r:id="rId53"/>
    <p:sldId id="307" r:id="rId54"/>
    <p:sldId id="30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AB782-DE44-4E15-A0A9-C045D64A55CC}" type="datetimeFigureOut">
              <a:rPr lang="en-IN" smtClean="0"/>
              <a:pPr/>
              <a:t>28-04-2022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9CD5A-0F80-4332-BD95-6E45077E1859}" type="slidenum">
              <a:rPr lang="en-IN" smtClean="0"/>
              <a:pPr/>
              <a:t>‹#›</a:t>
            </a:fld>
            <a:endParaRPr lang="en-IN"/>
          </a:p>
        </p:txBody>
      </p:sp>
    </p:spTree>
    <p:extLst>
      <p:ext uri="{BB962C8B-B14F-4D97-AF65-F5344CB8AC3E}">
        <p14:creationId xmlns:p14="http://schemas.microsoft.com/office/powerpoint/2010/main" val="20880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These changes are blunted with increasing age and are mediated by pooling of blood in lower half of body and a reflex increase in autonomic nervous system.</a:t>
            </a:r>
          </a:p>
          <a:p>
            <a:endParaRPr lang="en-IN" dirty="0"/>
          </a:p>
        </p:txBody>
      </p:sp>
      <p:sp>
        <p:nvSpPr>
          <p:cNvPr id="4" name="Slide Number Placeholder 3"/>
          <p:cNvSpPr>
            <a:spLocks noGrp="1"/>
          </p:cNvSpPr>
          <p:nvPr>
            <p:ph type="sldNum" sz="quarter" idx="10"/>
          </p:nvPr>
        </p:nvSpPr>
        <p:spPr/>
        <p:txBody>
          <a:bodyPr/>
          <a:lstStyle/>
          <a:p>
            <a:fld id="{1E39CD5A-0F80-4332-BD95-6E45077E1859}" type="slidenum">
              <a:rPr lang="en-IN" smtClean="0"/>
              <a:pPr/>
              <a:t>9</a:t>
            </a:fld>
            <a:endParaRPr lang="en-IN"/>
          </a:p>
        </p:txBody>
      </p:sp>
    </p:spTree>
    <p:extLst>
      <p:ext uri="{BB962C8B-B14F-4D97-AF65-F5344CB8AC3E}">
        <p14:creationId xmlns:p14="http://schemas.microsoft.com/office/powerpoint/2010/main" val="120631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Aortic ES – </a:t>
            </a:r>
          </a:p>
        </p:txBody>
      </p:sp>
      <p:sp>
        <p:nvSpPr>
          <p:cNvPr id="4" name="Slide Number Placeholder 3"/>
          <p:cNvSpPr>
            <a:spLocks noGrp="1"/>
          </p:cNvSpPr>
          <p:nvPr>
            <p:ph type="sldNum" sz="quarter" idx="10"/>
          </p:nvPr>
        </p:nvSpPr>
        <p:spPr/>
        <p:txBody>
          <a:bodyPr/>
          <a:lstStyle/>
          <a:p>
            <a:fld id="{1E39CD5A-0F80-4332-BD95-6E45077E1859}" type="slidenum">
              <a:rPr lang="en-IN" smtClean="0"/>
              <a:pPr/>
              <a:t>26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DEDB91F-0D36-45CC-B7B5-94432E889D18}" type="datetimeFigureOut">
              <a:rPr lang="en-IN" smtClean="0"/>
              <a:pPr/>
              <a:t>28-04-2022</a:t>
            </a:fld>
            <a:endParaRPr lang="en-IN"/>
          </a:p>
        </p:txBody>
      </p:sp>
      <p:sp>
        <p:nvSpPr>
          <p:cNvPr id="17" name="Footer Placeholder 16"/>
          <p:cNvSpPr>
            <a:spLocks noGrp="1"/>
          </p:cNvSpPr>
          <p:nvPr>
            <p:ph type="ftr" sz="quarter" idx="11"/>
          </p:nvPr>
        </p:nvSpPr>
        <p:spPr/>
        <p:txBody>
          <a:bodyPr/>
          <a:lstStyle/>
          <a:p>
            <a:endParaRPr lang="en-IN"/>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B4A858-F0F1-4707-8972-2414418214D7}" type="slidenum">
              <a:rPr lang="en-IN" smtClean="0"/>
              <a:pPr/>
              <a:t>‹#›</a:t>
            </a:fld>
            <a:endParaRPr lang="en-IN"/>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EDB91F-0D36-45CC-B7B5-94432E889D18}" type="datetimeFigureOut">
              <a:rPr lang="en-IN" smtClean="0"/>
              <a:pPr/>
              <a:t>28-04-2022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B4A858-F0F1-4707-8972-2414418214D7}"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7B4A858-F0F1-4707-8972-2414418214D7}" type="slidenum">
              <a:rPr lang="en-IN" smtClean="0"/>
              <a:pPr/>
              <a:t>‹#›</a:t>
            </a:fld>
            <a:endParaRPr lang="en-IN"/>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EDB91F-0D36-45CC-B7B5-94432E889D18}" type="datetimeFigureOut">
              <a:rPr lang="en-IN" smtClean="0"/>
              <a:pPr/>
              <a:t>28-04-2022</a:t>
            </a:fld>
            <a:endParaRPr lang="en-IN"/>
          </a:p>
        </p:txBody>
      </p:sp>
      <p:sp>
        <p:nvSpPr>
          <p:cNvPr id="5" name="Footer Placeholder 4"/>
          <p:cNvSpPr>
            <a:spLocks noGrp="1"/>
          </p:cNvSpPr>
          <p:nvPr>
            <p:ph type="ftr" sz="quarter" idx="11"/>
          </p:nvPr>
        </p:nvSpPr>
        <p:spPr/>
        <p:txBody>
          <a:bodyPr/>
          <a:lstStyle/>
          <a:p>
            <a:endParaRPr lang="en-IN"/>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DEDB91F-0D36-45CC-B7B5-94432E889D18}" type="datetimeFigureOut">
              <a:rPr lang="en-IN" smtClean="0"/>
              <a:pPr/>
              <a:t>28-04-2022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4361688" y="1026372"/>
            <a:ext cx="457200" cy="441325"/>
          </a:xfrm>
        </p:spPr>
        <p:txBody>
          <a:bodyPr/>
          <a:lstStyle/>
          <a:p>
            <a:fld id="{17B4A858-F0F1-4707-8972-2414418214D7}" type="slidenum">
              <a:rPr lang="en-IN" smtClean="0"/>
              <a:pPr/>
              <a:t>‹#›</a:t>
            </a:fld>
            <a:endParaRPr lang="en-IN"/>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IN"/>
          </a:p>
        </p:txBody>
      </p:sp>
      <p:sp>
        <p:nvSpPr>
          <p:cNvPr id="4" name="Date Placeholder 3"/>
          <p:cNvSpPr>
            <a:spLocks noGrp="1"/>
          </p:cNvSpPr>
          <p:nvPr>
            <p:ph type="dt" sz="half" idx="10"/>
          </p:nvPr>
        </p:nvSpPr>
        <p:spPr/>
        <p:txBody>
          <a:bodyPr/>
          <a:lstStyle/>
          <a:p>
            <a:fld id="{9DEDB91F-0D36-45CC-B7B5-94432E889D18}" type="datetimeFigureOut">
              <a:rPr lang="en-IN" smtClean="0"/>
              <a:pPr/>
              <a:t>28-04-2022</a:t>
            </a:fld>
            <a:endParaRPr lang="en-IN"/>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B4A858-F0F1-4707-8972-2414418214D7}" type="slidenum">
              <a:rPr lang="en-IN" smtClean="0"/>
              <a:pPr/>
              <a:t>‹#›</a:t>
            </a:fld>
            <a:endParaRPr lang="en-IN"/>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DEDB91F-0D36-45CC-B7B5-94432E889D18}" type="datetimeFigureOut">
              <a:rPr lang="en-IN" smtClean="0"/>
              <a:pPr/>
              <a:t>28-04-2022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B4A858-F0F1-4707-8972-2414418214D7}" type="slidenum">
              <a:rPr lang="en-IN" smtClean="0"/>
              <a:pPr/>
              <a:t>‹#›</a:t>
            </a:fld>
            <a:endParaRPr lang="en-IN"/>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DEDB91F-0D36-45CC-B7B5-94432E889D18}" type="datetimeFigureOut">
              <a:rPr lang="en-IN" smtClean="0"/>
              <a:pPr/>
              <a:t>28-04-2022</a:t>
            </a:fld>
            <a:endParaRPr lang="en-IN"/>
          </a:p>
        </p:txBody>
      </p:sp>
      <p:sp>
        <p:nvSpPr>
          <p:cNvPr id="8" name="Footer Placeholder 7"/>
          <p:cNvSpPr>
            <a:spLocks noGrp="1"/>
          </p:cNvSpPr>
          <p:nvPr>
            <p:ph type="ftr" sz="quarter" idx="11"/>
          </p:nvPr>
        </p:nvSpPr>
        <p:spPr>
          <a:xfrm>
            <a:off x="304800" y="6409944"/>
            <a:ext cx="3581400" cy="365760"/>
          </a:xfrm>
        </p:spPr>
        <p:txBody>
          <a:bodyPr/>
          <a:lstStyle/>
          <a:p>
            <a:endParaRPr lang="en-IN"/>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7B4A858-F0F1-4707-8972-2414418214D7}" type="slidenum">
              <a:rPr lang="en-IN" smtClean="0"/>
              <a:pPr/>
              <a:t>‹#›</a:t>
            </a:fld>
            <a:endParaRPr lang="en-IN"/>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DEDB91F-0D36-45CC-B7B5-94432E889D18}" type="datetimeFigureOut">
              <a:rPr lang="en-IN" smtClean="0"/>
              <a:pPr/>
              <a:t>28-04-2022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a:xfrm>
            <a:off x="4343400" y="1036020"/>
            <a:ext cx="457200" cy="441325"/>
          </a:xfrm>
        </p:spPr>
        <p:txBody>
          <a:bodyPr/>
          <a:lstStyle/>
          <a:p>
            <a:fld id="{17B4A858-F0F1-4707-8972-2414418214D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EDB91F-0D36-45CC-B7B5-94432E889D18}" type="datetimeFigureOut">
              <a:rPr lang="en-IN" smtClean="0"/>
              <a:pPr/>
              <a:t>28-04-2022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7B4A858-F0F1-4707-8972-2414418214D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7B4A858-F0F1-4707-8972-2414418214D7}" type="slidenum">
              <a:rPr lang="en-IN" smtClean="0"/>
              <a:pPr/>
              <a:t>‹#›</a:t>
            </a:fld>
            <a:endParaRPr lang="en-IN"/>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EDB91F-0D36-45CC-B7B5-94432E889D18}" type="datetimeFigureOut">
              <a:rPr lang="en-IN" smtClean="0"/>
              <a:pPr/>
              <a:t>28-04-2022</a:t>
            </a:fld>
            <a:endParaRPr lang="en-IN"/>
          </a:p>
        </p:txBody>
      </p:sp>
      <p:sp>
        <p:nvSpPr>
          <p:cNvPr id="6" name="Footer Placeholder 5"/>
          <p:cNvSpPr>
            <a:spLocks noGrp="1"/>
          </p:cNvSpPr>
          <p:nvPr>
            <p:ph type="ftr" sz="quarter" idx="11"/>
          </p:nvPr>
        </p:nvSpPr>
        <p:spPr>
          <a:xfrm>
            <a:off x="301752" y="6410848"/>
            <a:ext cx="3383280" cy="365760"/>
          </a:xfrm>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7B4A858-F0F1-4707-8972-2414418214D7}" type="slidenum">
              <a:rPr lang="en-IN" smtClean="0"/>
              <a:pPr/>
              <a:t>‹#›</a:t>
            </a:fld>
            <a:endParaRPr lang="en-IN"/>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EDB91F-0D36-45CC-B7B5-94432E889D18}" type="datetimeFigureOut">
              <a:rPr lang="en-IN" smtClean="0"/>
              <a:pPr/>
              <a:t>28-04-2022</a:t>
            </a:fld>
            <a:endParaRPr lang="en-IN"/>
          </a:p>
        </p:txBody>
      </p:sp>
      <p:sp>
        <p:nvSpPr>
          <p:cNvPr id="6" name="Footer Placeholder 5"/>
          <p:cNvSpPr>
            <a:spLocks noGrp="1"/>
          </p:cNvSpPr>
          <p:nvPr>
            <p:ph type="ftr" sz="quarter" idx="11"/>
          </p:nvPr>
        </p:nvSpPr>
        <p:spPr>
          <a:xfrm>
            <a:off x="301752" y="6410848"/>
            <a:ext cx="3584448" cy="365760"/>
          </a:xfrm>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DEDB91F-0D36-45CC-B7B5-94432E889D18}" type="datetimeFigureOut">
              <a:rPr lang="en-IN" smtClean="0"/>
              <a:pPr/>
              <a:t>28-04-2022</a:t>
            </a:fld>
            <a:endParaRPr lang="en-IN"/>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IN"/>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7B4A858-F0F1-4707-8972-2414418214D7}" type="slidenum">
              <a:rPr lang="en-IN" smtClean="0"/>
              <a:pPr/>
              <a:t>‹#›</a:t>
            </a:fld>
            <a:endParaRPr lang="en-IN"/>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DYNAMIC</a:t>
            </a:r>
            <a:br>
              <a:rPr lang="en-US" dirty="0"/>
            </a:br>
            <a:r>
              <a:rPr lang="en-US" dirty="0"/>
              <a:t>AUSCULTATION</a:t>
            </a:r>
            <a:endParaRPr lang="en-IN" dirty="0"/>
          </a:p>
        </p:txBody>
      </p:sp>
      <p:sp>
        <p:nvSpPr>
          <p:cNvPr id="5" name="Subtitle 4">
            <a:extLst>
              <a:ext uri="{FF2B5EF4-FFF2-40B4-BE49-F238E27FC236}">
                <a16:creationId xmlns:a16="http://schemas.microsoft.com/office/drawing/2014/main" id="{CC6969A5-9384-3240-AD22-2FCBC73811C0}"/>
              </a:ext>
            </a:extLst>
          </p:cNvPr>
          <p:cNvSpPr>
            <a:spLocks noGrp="1"/>
          </p:cNvSpPr>
          <p:nvPr>
            <p:ph type="subTitle" idx="1"/>
          </p:nvPr>
        </p:nvSpPr>
        <p:spPr/>
        <p:txBody>
          <a:bodyPr/>
          <a:lstStyle/>
          <a:p>
            <a:endParaRPr lang="en-IN" dirty="0"/>
          </a:p>
          <a:p>
            <a:r>
              <a:rPr lang="en-IN" dirty="0"/>
              <a:t>Dr Kashyap </a:t>
            </a:r>
            <a:r>
              <a:rPr lang="en-IN" dirty="0" err="1"/>
              <a:t>patel</a:t>
            </a:r>
            <a:endParaRPr lang="en-IN" dirty="0"/>
          </a:p>
          <a:p>
            <a:r>
              <a:rPr lang="en-IN" dirty="0"/>
              <a:t>Md, </a:t>
            </a:r>
            <a:r>
              <a:rPr lang="en-IN" dirty="0" err="1"/>
              <a:t>dnb</a:t>
            </a:r>
            <a:r>
              <a:rPr lang="en-IN" dirty="0"/>
              <a:t> cardiology</a:t>
            </a:r>
          </a:p>
          <a:p>
            <a:r>
              <a:rPr lang="en-IN" dirty="0"/>
              <a:t>Assistant professor</a:t>
            </a:r>
          </a:p>
          <a:p>
            <a:r>
              <a:rPr lang="en-IN" dirty="0" err="1"/>
              <a:t>Sbks</a:t>
            </a:r>
            <a:r>
              <a:rPr lang="en-IN" dirty="0"/>
              <a:t> mi &amp; </a:t>
            </a:r>
            <a:r>
              <a:rPr lang="en-IN" dirty="0" err="1"/>
              <a:t>rc</a:t>
            </a:r>
            <a:endParaRPr lang="en-IN" dirty="0"/>
          </a:p>
        </p:txBody>
      </p:sp>
    </p:spTree>
    <p:extLst>
      <p:ext uri="{BB962C8B-B14F-4D97-AF65-F5344CB8AC3E}">
        <p14:creationId xmlns:p14="http://schemas.microsoft.com/office/powerpoint/2010/main" val="24255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34400" cy="758952"/>
          </a:xfrm>
        </p:spPr>
        <p:txBody>
          <a:bodyPr>
            <a:normAutofit fontScale="90000"/>
          </a:bodyPr>
          <a:lstStyle/>
          <a:p>
            <a:r>
              <a:rPr lang="en-IN" dirty="0"/>
              <a:t>Effects on Heart Sounds </a:t>
            </a:r>
            <a:br>
              <a:rPr lang="en-IN" dirty="0"/>
            </a:br>
            <a:endParaRPr lang="en-IN" dirty="0"/>
          </a:p>
        </p:txBody>
      </p:sp>
      <p:sp>
        <p:nvSpPr>
          <p:cNvPr id="3" name="Content Placeholder 2"/>
          <p:cNvSpPr>
            <a:spLocks noGrp="1"/>
          </p:cNvSpPr>
          <p:nvPr>
            <p:ph sz="quarter" idx="1"/>
          </p:nvPr>
        </p:nvSpPr>
        <p:spPr/>
        <p:txBody>
          <a:bodyPr/>
          <a:lstStyle/>
          <a:p>
            <a:r>
              <a:rPr lang="en-IN" dirty="0"/>
              <a:t>The A2-P2 interval narrows due to decreased venous return to right side of heart</a:t>
            </a:r>
          </a:p>
          <a:p>
            <a:r>
              <a:rPr lang="en-IN" dirty="0"/>
              <a:t> S2-os interval widens, due to fall in left atrial (LA) pressure, consequent to decreased venous return to LA.</a:t>
            </a:r>
          </a:p>
        </p:txBody>
      </p:sp>
    </p:spTree>
    <p:extLst>
      <p:ext uri="{BB962C8B-B14F-4D97-AF65-F5344CB8AC3E}">
        <p14:creationId xmlns:p14="http://schemas.microsoft.com/office/powerpoint/2010/main" val="278264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lstStyle/>
          <a:p>
            <a:pPr marL="0" indent="0">
              <a:buNone/>
            </a:pPr>
            <a:r>
              <a:rPr lang="en-IN" dirty="0"/>
              <a:t>Effects on Murmurs</a:t>
            </a:r>
          </a:p>
          <a:p>
            <a:r>
              <a:rPr lang="en-IN" dirty="0"/>
              <a:t> All the murmurs will have reduced intensity except for murmurs of mitral valve prolapse (MVP) and hypertrophic obstructive cardiomyopathy (HOCM). </a:t>
            </a:r>
          </a:p>
          <a:p>
            <a:r>
              <a:rPr lang="en-IN" dirty="0"/>
              <a:t>HOCM: Murmurs increases in intensity </a:t>
            </a:r>
          </a:p>
          <a:p>
            <a:r>
              <a:rPr lang="en-IN" dirty="0"/>
              <a:t> MVP: Click and SM occurs earlier.</a:t>
            </a:r>
          </a:p>
        </p:txBody>
      </p:sp>
    </p:spTree>
    <p:extLst>
      <p:ext uri="{BB962C8B-B14F-4D97-AF65-F5344CB8AC3E}">
        <p14:creationId xmlns:p14="http://schemas.microsoft.com/office/powerpoint/2010/main" val="376153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squatting</a:t>
            </a:r>
          </a:p>
        </p:txBody>
      </p:sp>
      <p:sp>
        <p:nvSpPr>
          <p:cNvPr id="3" name="Content Placeholder 2"/>
          <p:cNvSpPr>
            <a:spLocks noGrp="1"/>
          </p:cNvSpPr>
          <p:nvPr>
            <p:ph sz="quarter" idx="1"/>
          </p:nvPr>
        </p:nvSpPr>
        <p:spPr/>
        <p:txBody>
          <a:bodyPr>
            <a:normAutofit/>
          </a:bodyPr>
          <a:lstStyle/>
          <a:p>
            <a:pPr marL="0" indent="0">
              <a:buNone/>
            </a:pPr>
            <a:r>
              <a:rPr lang="en-IN" dirty="0"/>
              <a:t> Squatting results in</a:t>
            </a:r>
          </a:p>
          <a:p>
            <a:r>
              <a:rPr lang="en-IN" dirty="0"/>
              <a:t> increase in venous return </a:t>
            </a:r>
          </a:p>
          <a:p>
            <a:r>
              <a:rPr lang="en-IN" dirty="0"/>
              <a:t>systemic arterial blood pressure (BP) </a:t>
            </a:r>
          </a:p>
          <a:p>
            <a:r>
              <a:rPr lang="en-IN" dirty="0"/>
              <a:t>decrease in HR </a:t>
            </a:r>
          </a:p>
          <a:p>
            <a:r>
              <a:rPr lang="en-IN" dirty="0"/>
              <a:t>decrease in forearm VR. </a:t>
            </a:r>
          </a:p>
        </p:txBody>
      </p:sp>
    </p:spTree>
    <p:extLst>
      <p:ext uri="{BB962C8B-B14F-4D97-AF65-F5344CB8AC3E}">
        <p14:creationId xmlns:p14="http://schemas.microsoft.com/office/powerpoint/2010/main" val="14223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marL="0" indent="0">
              <a:buNone/>
            </a:pPr>
            <a:r>
              <a:rPr lang="en-US" dirty="0"/>
              <a:t>REASON:</a:t>
            </a:r>
            <a:endParaRPr lang="en-IN" dirty="0"/>
          </a:p>
          <a:p>
            <a:r>
              <a:rPr lang="en-IN" dirty="0"/>
              <a:t>The increase in CO and decrease in HR are due to increase in venous return from compressed leg veins</a:t>
            </a:r>
          </a:p>
          <a:p>
            <a:r>
              <a:rPr lang="en-IN" dirty="0"/>
              <a:t> the decrease in HR is baroreceptor reflex-mediated consequent to the rise in aortic pressure.</a:t>
            </a:r>
          </a:p>
          <a:p>
            <a:r>
              <a:rPr lang="en-IN" dirty="0"/>
              <a:t> Rise in aortic pressure during squatting is consequence of exaggerated aortic wave reflection due to kinking of femoral arteries. </a:t>
            </a:r>
          </a:p>
          <a:p>
            <a:endParaRPr lang="en-IN" dirty="0"/>
          </a:p>
        </p:txBody>
      </p:sp>
    </p:spTree>
    <p:extLst>
      <p:ext uri="{BB962C8B-B14F-4D97-AF65-F5344CB8AC3E}">
        <p14:creationId xmlns:p14="http://schemas.microsoft.com/office/powerpoint/2010/main" val="206704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a:t>In patients who cannot perform squatting, the same hemodynamic effect can be achieved by pushing knees of patient into abdomen in supine posture (jack-knife effect). </a:t>
            </a:r>
          </a:p>
          <a:p>
            <a:r>
              <a:rPr lang="en-IN" dirty="0"/>
              <a:t>Similar hemodynamic effect is elicited by simultaneous compression of brachial arteries.</a:t>
            </a:r>
          </a:p>
          <a:p>
            <a:endParaRPr lang="en-IN" dirty="0"/>
          </a:p>
        </p:txBody>
      </p:sp>
    </p:spTree>
    <p:extLst>
      <p:ext uri="{BB962C8B-B14F-4D97-AF65-F5344CB8AC3E}">
        <p14:creationId xmlns:p14="http://schemas.microsoft.com/office/powerpoint/2010/main" val="3900216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Transient arterial occlusion</a:t>
            </a:r>
          </a:p>
        </p:txBody>
      </p:sp>
      <p:sp>
        <p:nvSpPr>
          <p:cNvPr id="3" name="Content Placeholder 2"/>
          <p:cNvSpPr>
            <a:spLocks noGrp="1"/>
          </p:cNvSpPr>
          <p:nvPr>
            <p:ph sz="quarter" idx="1"/>
          </p:nvPr>
        </p:nvSpPr>
        <p:spPr/>
        <p:txBody>
          <a:bodyPr/>
          <a:lstStyle/>
          <a:p>
            <a:r>
              <a:rPr lang="en-IN" dirty="0"/>
              <a:t> Transient external compression of both brachial arteries by bilateral cuff inflation to 20–40 mm Hg greater than peak systolic pressure for 20 seconds and results in increase of aortic pressure, similar to squatting.</a:t>
            </a:r>
          </a:p>
        </p:txBody>
      </p:sp>
    </p:spTree>
    <p:extLst>
      <p:ext uri="{BB962C8B-B14F-4D97-AF65-F5344CB8AC3E}">
        <p14:creationId xmlns:p14="http://schemas.microsoft.com/office/powerpoint/2010/main" val="280590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534400" cy="758952"/>
          </a:xfrm>
        </p:spPr>
        <p:txBody>
          <a:bodyPr>
            <a:normAutofit fontScale="90000"/>
          </a:bodyPr>
          <a:lstStyle/>
          <a:p>
            <a:r>
              <a:rPr lang="en-IN" dirty="0"/>
              <a:t>Effects on Heart Sounds </a:t>
            </a:r>
            <a:br>
              <a:rPr lang="en-IN" dirty="0"/>
            </a:br>
            <a:endParaRPr lang="en-IN" dirty="0"/>
          </a:p>
        </p:txBody>
      </p:sp>
      <p:sp>
        <p:nvSpPr>
          <p:cNvPr id="3" name="Content Placeholder 2"/>
          <p:cNvSpPr>
            <a:spLocks noGrp="1"/>
          </p:cNvSpPr>
          <p:nvPr>
            <p:ph sz="quarter" idx="1"/>
          </p:nvPr>
        </p:nvSpPr>
        <p:spPr/>
        <p:txBody>
          <a:bodyPr/>
          <a:lstStyle/>
          <a:p>
            <a:r>
              <a:rPr lang="en-IN" dirty="0"/>
              <a:t>S3 and S4 of both ventricles are accentuated due to increased SV and venous return.</a:t>
            </a:r>
          </a:p>
        </p:txBody>
      </p:sp>
    </p:spTree>
    <p:extLst>
      <p:ext uri="{BB962C8B-B14F-4D97-AF65-F5344CB8AC3E}">
        <p14:creationId xmlns:p14="http://schemas.microsoft.com/office/powerpoint/2010/main" val="1572254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33400"/>
            <a:ext cx="8534400" cy="758952"/>
          </a:xfrm>
        </p:spPr>
        <p:txBody>
          <a:bodyPr>
            <a:normAutofit fontScale="90000"/>
          </a:bodyPr>
          <a:lstStyle/>
          <a:p>
            <a:r>
              <a:rPr lang="en-IN" dirty="0"/>
              <a:t>Effects on Murmurs</a:t>
            </a:r>
            <a:br>
              <a:rPr lang="en-IN" dirty="0"/>
            </a:br>
            <a:endParaRPr lang="en-IN" dirty="0"/>
          </a:p>
        </p:txBody>
      </p:sp>
      <p:sp>
        <p:nvSpPr>
          <p:cNvPr id="3" name="Content Placeholder 2"/>
          <p:cNvSpPr>
            <a:spLocks noGrp="1"/>
          </p:cNvSpPr>
          <p:nvPr>
            <p:ph sz="quarter" idx="1"/>
          </p:nvPr>
        </p:nvSpPr>
        <p:spPr/>
        <p:txBody>
          <a:bodyPr/>
          <a:lstStyle/>
          <a:p>
            <a:pPr marL="0" indent="0">
              <a:buNone/>
            </a:pP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892899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638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Sitting up and leaning forward</a:t>
            </a:r>
          </a:p>
        </p:txBody>
      </p:sp>
      <p:sp>
        <p:nvSpPr>
          <p:cNvPr id="3" name="Content Placeholder 2"/>
          <p:cNvSpPr>
            <a:spLocks noGrp="1"/>
          </p:cNvSpPr>
          <p:nvPr>
            <p:ph sz="quarter" idx="1"/>
          </p:nvPr>
        </p:nvSpPr>
        <p:spPr/>
        <p:txBody>
          <a:bodyPr/>
          <a:lstStyle/>
          <a:p>
            <a:r>
              <a:rPr lang="en-IN" dirty="0"/>
              <a:t> Brings cardiac mass nearer to chest wall </a:t>
            </a:r>
          </a:p>
          <a:p>
            <a:r>
              <a:rPr lang="en-IN" dirty="0"/>
              <a:t> Loud P2 and split S2 are more clearly audible.</a:t>
            </a:r>
          </a:p>
          <a:p>
            <a:r>
              <a:rPr lang="en-IN" dirty="0"/>
              <a:t>DM of AR and PR are more readily audible.</a:t>
            </a:r>
          </a:p>
          <a:p>
            <a:endParaRPr lang="en-IN" dirty="0"/>
          </a:p>
          <a:p>
            <a:pPr>
              <a:buNone/>
            </a:pPr>
            <a:endParaRPr lang="en-IN" dirty="0"/>
          </a:p>
        </p:txBody>
      </p:sp>
    </p:spTree>
    <p:extLst>
      <p:ext uri="{BB962C8B-B14F-4D97-AF65-F5344CB8AC3E}">
        <p14:creationId xmlns:p14="http://schemas.microsoft.com/office/powerpoint/2010/main" val="246895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Left lateral recumbent position</a:t>
            </a:r>
            <a:endParaRPr lang="en-US" dirty="0"/>
          </a:p>
        </p:txBody>
      </p:sp>
      <p:sp>
        <p:nvSpPr>
          <p:cNvPr id="3" name="Content Placeholder 2"/>
          <p:cNvSpPr>
            <a:spLocks noGrp="1"/>
          </p:cNvSpPr>
          <p:nvPr>
            <p:ph sz="quarter" idx="1"/>
          </p:nvPr>
        </p:nvSpPr>
        <p:spPr/>
        <p:txBody>
          <a:bodyPr>
            <a:normAutofit lnSpcReduction="10000"/>
          </a:bodyPr>
          <a:lstStyle/>
          <a:p>
            <a:r>
              <a:rPr lang="en-IN" dirty="0"/>
              <a:t>Closeness of heart to the chest wall and a transient increase in heart rate.</a:t>
            </a:r>
          </a:p>
          <a:p>
            <a:endParaRPr lang="en-IN" dirty="0"/>
          </a:p>
          <a:p>
            <a:r>
              <a:rPr lang="en-IN" dirty="0"/>
              <a:t>Accentuates S1, LV S3 and S4, and mitral OS. </a:t>
            </a:r>
          </a:p>
          <a:p>
            <a:endParaRPr lang="en-IN" dirty="0"/>
          </a:p>
          <a:p>
            <a:r>
              <a:rPr lang="en-IN" dirty="0"/>
              <a:t>Accentuates MDM of MS, AFM of AR and SM of MR.</a:t>
            </a:r>
          </a:p>
          <a:p>
            <a:endParaRPr lang="en-IN" dirty="0"/>
          </a:p>
          <a:p>
            <a:r>
              <a:rPr lang="en-IN" dirty="0"/>
              <a:t>Accentuation and early occurrence of mid systolic click and late SM in MVP as a result of increased </a:t>
            </a:r>
            <a:r>
              <a:rPr lang="en-IN" dirty="0" err="1"/>
              <a:t>prolapse</a:t>
            </a:r>
            <a:r>
              <a:rPr lang="en-IN" dirty="0"/>
              <a:t> due to increase heart rate and </a:t>
            </a:r>
            <a:r>
              <a:rPr lang="en-IN" dirty="0" err="1"/>
              <a:t>ionotropism</a:t>
            </a:r>
            <a:r>
              <a:rPr lang="en-IN" dirty="0"/>
              <a: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DYNAMIC  AUSCULTATION</a:t>
            </a:r>
            <a:endParaRPr lang="en-IN" dirty="0"/>
          </a:p>
        </p:txBody>
      </p:sp>
      <p:sp>
        <p:nvSpPr>
          <p:cNvPr id="3" name="Content Placeholder 2"/>
          <p:cNvSpPr>
            <a:spLocks noGrp="1"/>
          </p:cNvSpPr>
          <p:nvPr>
            <p:ph sz="quarter" idx="1"/>
          </p:nvPr>
        </p:nvSpPr>
        <p:spPr/>
        <p:txBody>
          <a:bodyPr/>
          <a:lstStyle/>
          <a:p>
            <a:r>
              <a:rPr lang="en-IN" dirty="0"/>
              <a:t>Dynamic auscultation is a technique of altering circulatory dynamics by means of physiological and pharmacological manoeuvres and determining their effects on heart sounds and murmurs; in short, “auscultation by altering </a:t>
            </a:r>
            <a:r>
              <a:rPr lang="en-IN" dirty="0" err="1"/>
              <a:t>hemodynamics</a:t>
            </a:r>
            <a:r>
              <a:rPr lang="en-IN" dirty="0"/>
              <a:t>”.</a:t>
            </a:r>
          </a:p>
        </p:txBody>
      </p:sp>
    </p:spTree>
    <p:extLst>
      <p:ext uri="{BB962C8B-B14F-4D97-AF65-F5344CB8AC3E}">
        <p14:creationId xmlns:p14="http://schemas.microsoft.com/office/powerpoint/2010/main" val="3766050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Knee–elbow position</a:t>
            </a:r>
          </a:p>
        </p:txBody>
      </p:sp>
      <p:sp>
        <p:nvSpPr>
          <p:cNvPr id="3" name="Content Placeholder 2"/>
          <p:cNvSpPr>
            <a:spLocks noGrp="1"/>
          </p:cNvSpPr>
          <p:nvPr>
            <p:ph sz="quarter" idx="1"/>
          </p:nvPr>
        </p:nvSpPr>
        <p:spPr/>
        <p:txBody>
          <a:bodyPr/>
          <a:lstStyle/>
          <a:p>
            <a:r>
              <a:rPr lang="en-US" dirty="0"/>
              <a:t>Brings closeness of heart to the chest wall.</a:t>
            </a:r>
          </a:p>
          <a:p>
            <a:endParaRPr lang="en-US" dirty="0"/>
          </a:p>
          <a:p>
            <a:r>
              <a:rPr lang="en-US" dirty="0"/>
              <a:t>Pericardial rub becomes more prominent due to increased friction between parietal and visceral pericardial layers.</a:t>
            </a:r>
          </a:p>
          <a:p>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HEMODYNAMICS OF RESPIRATION</a:t>
            </a:r>
          </a:p>
        </p:txBody>
      </p:sp>
      <p:sp>
        <p:nvSpPr>
          <p:cNvPr id="3" name="Content Placeholder 2"/>
          <p:cNvSpPr>
            <a:spLocks noGrp="1"/>
          </p:cNvSpPr>
          <p:nvPr>
            <p:ph sz="quarter" idx="1"/>
          </p:nvPr>
        </p:nvSpPr>
        <p:spPr/>
        <p:txBody>
          <a:bodyPr>
            <a:normAutofit/>
          </a:bodyPr>
          <a:lstStyle/>
          <a:p>
            <a:pPr marL="0" indent="0">
              <a:buNone/>
            </a:pPr>
            <a:r>
              <a:rPr lang="en-IN" dirty="0"/>
              <a:t>During inspiration </a:t>
            </a:r>
          </a:p>
          <a:p>
            <a:r>
              <a:rPr lang="en-IN" dirty="0"/>
              <a:t>venous return to the right side of heart increases </a:t>
            </a:r>
          </a:p>
          <a:p>
            <a:r>
              <a:rPr lang="en-IN" dirty="0"/>
              <a:t> pulmonary impedance decreases due to expansion of lungs  and pressures on right side decreases (even though flow is increased) as a consequence of transmission of negative held </a:t>
            </a:r>
            <a:r>
              <a:rPr lang="en-IN" dirty="0" err="1"/>
              <a:t>intrathoracic</a:t>
            </a:r>
            <a:r>
              <a:rPr lang="en-IN" dirty="0"/>
              <a:t> pressures to </a:t>
            </a:r>
            <a:r>
              <a:rPr lang="en-IN" dirty="0" err="1"/>
              <a:t>intrapericardial</a:t>
            </a:r>
            <a:r>
              <a:rPr lang="en-IN" dirty="0"/>
              <a:t> structures. </a:t>
            </a:r>
          </a:p>
        </p:txBody>
      </p:sp>
    </p:spTree>
    <p:extLst>
      <p:ext uri="{BB962C8B-B14F-4D97-AF65-F5344CB8AC3E}">
        <p14:creationId xmlns:p14="http://schemas.microsoft.com/office/powerpoint/2010/main" val="202063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a:t>The pressures on left heart also decreases during inspiration, consequent to decreased preload (blood is held back in expanded pulmonary vasculature).</a:t>
            </a:r>
          </a:p>
          <a:p>
            <a:r>
              <a:rPr lang="en-IN" dirty="0"/>
              <a:t>Inspiration increases venous return, which augments RA and RV preload.</a:t>
            </a:r>
          </a:p>
          <a:p>
            <a:r>
              <a:rPr lang="en-IN" dirty="0"/>
              <a:t> Resistance to RV outflow also decreases as a result of dilatation of the pulmonary vasculature. </a:t>
            </a:r>
          </a:p>
          <a:p>
            <a:r>
              <a:rPr lang="en-IN" dirty="0"/>
              <a:t>The net effect is increased RV-SV and decreased pulmonary impedance</a:t>
            </a:r>
          </a:p>
        </p:txBody>
      </p:sp>
    </p:spTree>
    <p:extLst>
      <p:ext uri="{BB962C8B-B14F-4D97-AF65-F5344CB8AC3E}">
        <p14:creationId xmlns:p14="http://schemas.microsoft.com/office/powerpoint/2010/main" val="290203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marL="0" indent="0">
              <a:buNone/>
            </a:pPr>
            <a:r>
              <a:rPr lang="en-IN" dirty="0"/>
              <a:t>During expiration</a:t>
            </a:r>
          </a:p>
          <a:p>
            <a:r>
              <a:rPr lang="en-IN" dirty="0"/>
              <a:t> pulmonary venous flow into the LA increases as a result of increased </a:t>
            </a:r>
            <a:r>
              <a:rPr lang="en-IN" dirty="0" err="1"/>
              <a:t>intrathoracic</a:t>
            </a:r>
            <a:r>
              <a:rPr lang="en-IN" dirty="0"/>
              <a:t> pressure transmitted to the pulmonary capillary bed that augments the flow out of the pulmonary bed into the LA and LV. </a:t>
            </a:r>
          </a:p>
          <a:p>
            <a:r>
              <a:rPr lang="en-IN" dirty="0"/>
              <a:t> Right-sided events are louder on inspiration and left-sided events are best heard during expiration.</a:t>
            </a:r>
          </a:p>
        </p:txBody>
      </p:sp>
    </p:spTree>
    <p:extLst>
      <p:ext uri="{BB962C8B-B14F-4D97-AF65-F5344CB8AC3E}">
        <p14:creationId xmlns:p14="http://schemas.microsoft.com/office/powerpoint/2010/main" val="938018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528" y="1124744"/>
            <a:ext cx="8534400" cy="758952"/>
          </a:xfrm>
        </p:spPr>
        <p:txBody>
          <a:bodyPr>
            <a:normAutofit fontScale="90000"/>
          </a:bodyPr>
          <a:lstStyle/>
          <a:p>
            <a:r>
              <a:rPr lang="en-US" dirty="0"/>
              <a:t>Heart sounds </a:t>
            </a:r>
            <a:br>
              <a:rPr lang="en-US" dirty="0"/>
            </a:br>
            <a:br>
              <a:rPr lang="en-US" dirty="0"/>
            </a:br>
            <a:endParaRPr lang="en-US" b="0" dirty="0"/>
          </a:p>
        </p:txBody>
      </p:sp>
      <p:sp>
        <p:nvSpPr>
          <p:cNvPr id="9" name="Content Placeholder 8"/>
          <p:cNvSpPr>
            <a:spLocks noGrp="1"/>
          </p:cNvSpPr>
          <p:nvPr>
            <p:ph sz="quarter" idx="1"/>
          </p:nvPr>
        </p:nvSpPr>
        <p:spPr/>
        <p:txBody>
          <a:bodyPr/>
          <a:lstStyle/>
          <a:p>
            <a:pPr marL="109728" indent="0">
              <a:buNone/>
            </a:pPr>
            <a:endParaRPr lang="en-US" dirty="0"/>
          </a:p>
          <a:p>
            <a:pPr marL="109728" indent="0">
              <a:buNone/>
            </a:pPr>
            <a:endParaRPr lang="en-US" dirty="0"/>
          </a:p>
          <a:p>
            <a:pPr marL="109728" indent="0">
              <a:buNone/>
            </a:pPr>
            <a:r>
              <a:rPr lang="en-US" dirty="0"/>
              <a:t>Accentuated during</a:t>
            </a:r>
          </a:p>
          <a:p>
            <a:pPr marL="109728" indent="0">
              <a:buNone/>
            </a:pPr>
            <a:r>
              <a:rPr lang="en-US" dirty="0"/>
              <a:t>Inspiration </a:t>
            </a:r>
          </a:p>
          <a:p>
            <a:pPr marL="109728" indent="0">
              <a:buNone/>
            </a:pPr>
            <a:endParaRPr lang="en-US" dirty="0"/>
          </a:p>
          <a:p>
            <a:r>
              <a:rPr lang="en-US" dirty="0"/>
              <a:t>RVS3 and RVS4</a:t>
            </a:r>
          </a:p>
          <a:p>
            <a:r>
              <a:rPr lang="en-US" dirty="0"/>
              <a:t>Tricuspid OS </a:t>
            </a:r>
          </a:p>
          <a:p>
            <a:endParaRPr lang="en-US" dirty="0"/>
          </a:p>
        </p:txBody>
      </p:sp>
      <p:sp>
        <p:nvSpPr>
          <p:cNvPr id="11" name="Content Placeholder 10"/>
          <p:cNvSpPr>
            <a:spLocks noGrp="1"/>
          </p:cNvSpPr>
          <p:nvPr>
            <p:ph sz="half" idx="4294967295"/>
          </p:nvPr>
        </p:nvSpPr>
        <p:spPr>
          <a:xfrm>
            <a:off x="5105400" y="1481138"/>
            <a:ext cx="4038600" cy="4525962"/>
          </a:xfrm>
        </p:spPr>
        <p:txBody>
          <a:bodyPr/>
          <a:lstStyle/>
          <a:p>
            <a:pPr marL="109728" indent="0">
              <a:buNone/>
            </a:pPr>
            <a:endParaRPr lang="en-US" dirty="0"/>
          </a:p>
          <a:p>
            <a:pPr marL="109728" indent="0">
              <a:buNone/>
            </a:pPr>
            <a:endParaRPr lang="en-US" dirty="0"/>
          </a:p>
          <a:p>
            <a:pPr marL="109728" indent="0">
              <a:buNone/>
            </a:pPr>
            <a:endParaRPr lang="en-US" dirty="0"/>
          </a:p>
          <a:p>
            <a:pPr marL="109728" indent="0">
              <a:buNone/>
            </a:pPr>
            <a:r>
              <a:rPr lang="en-US" dirty="0"/>
              <a:t>Expiration </a:t>
            </a:r>
          </a:p>
          <a:p>
            <a:pPr marL="109728" indent="0">
              <a:buNone/>
            </a:pPr>
            <a:endParaRPr lang="en-US" dirty="0"/>
          </a:p>
          <a:p>
            <a:r>
              <a:rPr lang="en-US" dirty="0"/>
              <a:t>LVS3 and LVS4 </a:t>
            </a:r>
          </a:p>
          <a:p>
            <a:r>
              <a:rPr lang="en-US" dirty="0"/>
              <a:t>mitral OS</a:t>
            </a:r>
          </a:p>
        </p:txBody>
      </p:sp>
    </p:spTree>
    <p:extLst>
      <p:ext uri="{BB962C8B-B14F-4D97-AF65-F5344CB8AC3E}">
        <p14:creationId xmlns:p14="http://schemas.microsoft.com/office/powerpoint/2010/main" val="2820757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04" y="548680"/>
            <a:ext cx="8534400" cy="758952"/>
          </a:xfrm>
        </p:spPr>
        <p:txBody>
          <a:bodyPr>
            <a:normAutofit fontScale="90000"/>
          </a:bodyPr>
          <a:lstStyle/>
          <a:p>
            <a:r>
              <a:rPr lang="en-IN" dirty="0"/>
              <a:t>Effect on Murmurs</a:t>
            </a:r>
            <a:br>
              <a:rPr lang="en-IN" dirty="0"/>
            </a:br>
            <a:endParaRPr lang="en-IN" dirty="0"/>
          </a:p>
        </p:txBody>
      </p:sp>
      <p:sp>
        <p:nvSpPr>
          <p:cNvPr id="3" name="Content Placeholder 2"/>
          <p:cNvSpPr>
            <a:spLocks noGrp="1"/>
          </p:cNvSpPr>
          <p:nvPr>
            <p:ph sz="quarter"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85698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164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r>
              <a:rPr lang="en-US" dirty="0"/>
              <a:t>Pulmonary </a:t>
            </a:r>
            <a:r>
              <a:rPr lang="en-US" dirty="0" err="1"/>
              <a:t>valvular</a:t>
            </a:r>
            <a:r>
              <a:rPr lang="en-US" dirty="0"/>
              <a:t> ES is best heard during expiration - </a:t>
            </a:r>
            <a:r>
              <a:rPr lang="en-US" dirty="0" err="1"/>
              <a:t>Inspiratory</a:t>
            </a:r>
            <a:r>
              <a:rPr lang="en-US" dirty="0"/>
              <a:t> increase of venous return and RV stroke volume leads to elevation of RVEDP beyond the PADP causing premature opening of the </a:t>
            </a:r>
            <a:r>
              <a:rPr lang="en-US" dirty="0" err="1"/>
              <a:t>pulm</a:t>
            </a:r>
            <a:r>
              <a:rPr lang="en-US" dirty="0"/>
              <a:t> valve in diastole itself and less upward motion of valve leaflets resulting in the decreases intensity of ES.</a:t>
            </a:r>
          </a:p>
          <a:p>
            <a:endParaRPr lang="en-US" dirty="0"/>
          </a:p>
          <a:p>
            <a:r>
              <a:rPr lang="en-US" dirty="0"/>
              <a:t>pulmonary vascular ES may increase with inspiration.</a:t>
            </a:r>
          </a:p>
          <a:p>
            <a:endParaRPr lang="en-US" dirty="0"/>
          </a:p>
          <a:p>
            <a:pPr>
              <a:buNone/>
            </a:pPr>
            <a:r>
              <a:rPr lang="en-US" dirty="0"/>
              <a:t>NO CHANGE</a:t>
            </a:r>
          </a:p>
          <a:p>
            <a:r>
              <a:rPr lang="en-US" dirty="0"/>
              <a:t>Patients complicated with RVF.</a:t>
            </a:r>
          </a:p>
          <a:p>
            <a:r>
              <a:rPr lang="en-US" dirty="0"/>
              <a:t>Aortic </a:t>
            </a:r>
            <a:r>
              <a:rPr lang="en-US" dirty="0" err="1"/>
              <a:t>valvular</a:t>
            </a:r>
            <a:r>
              <a:rPr lang="en-US" dirty="0"/>
              <a:t> ES - LVEDP does not vary with respiration and it is never higher than the aortic diastolic pressure.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ISOMETRIC EXERCISES </a:t>
            </a:r>
          </a:p>
        </p:txBody>
      </p:sp>
      <p:sp>
        <p:nvSpPr>
          <p:cNvPr id="3" name="Content Placeholder 2"/>
          <p:cNvSpPr>
            <a:spLocks noGrp="1"/>
          </p:cNvSpPr>
          <p:nvPr>
            <p:ph sz="quarter" idx="1"/>
          </p:nvPr>
        </p:nvSpPr>
        <p:spPr/>
        <p:txBody>
          <a:bodyPr>
            <a:normAutofit/>
          </a:bodyPr>
          <a:lstStyle/>
          <a:p>
            <a:r>
              <a:rPr lang="en-IN" dirty="0"/>
              <a:t>Sustained handgrip for 20–30 seconds  results in increase SVR, arterial pressure, CO, LV volumes and increase in HR.  </a:t>
            </a:r>
          </a:p>
          <a:p>
            <a:r>
              <a:rPr lang="en-IN" dirty="0"/>
              <a:t>It is important to make sure that patients are not straining (</a:t>
            </a:r>
            <a:r>
              <a:rPr lang="en-IN" dirty="0" err="1"/>
              <a:t>Valsalva</a:t>
            </a:r>
            <a:r>
              <a:rPr lang="en-IN" dirty="0"/>
              <a:t> </a:t>
            </a:r>
            <a:r>
              <a:rPr lang="en-IN" dirty="0" err="1"/>
              <a:t>maneuvers</a:t>
            </a:r>
            <a:r>
              <a:rPr lang="en-IN" dirty="0"/>
              <a:t>) during the handgrip.</a:t>
            </a:r>
          </a:p>
          <a:p>
            <a:r>
              <a:rPr lang="en-IN" dirty="0"/>
              <a:t> useful in differentiating aortic stenosis (AS) murmur from that of MR which generally increases </a:t>
            </a:r>
          </a:p>
          <a:p>
            <a:r>
              <a:rPr lang="en-IN" dirty="0"/>
              <a:t> differentiates dynamic left ventricular outflow tract (LVOT) obstruction from fixed obstruction.</a:t>
            </a:r>
          </a:p>
        </p:txBody>
      </p:sp>
    </p:spTree>
    <p:extLst>
      <p:ext uri="{BB962C8B-B14F-4D97-AF65-F5344CB8AC3E}">
        <p14:creationId xmlns:p14="http://schemas.microsoft.com/office/powerpoint/2010/main" val="400213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34400" cy="758952"/>
          </a:xfrm>
        </p:spPr>
        <p:txBody>
          <a:bodyPr>
            <a:normAutofit fontScale="90000"/>
          </a:bodyPr>
          <a:lstStyle/>
          <a:p>
            <a:r>
              <a:rPr lang="en-IN" dirty="0"/>
              <a:t>Methods</a:t>
            </a:r>
            <a:br>
              <a:rPr lang="en-IN" dirty="0"/>
            </a:br>
            <a:endParaRPr lang="en-IN" dirty="0"/>
          </a:p>
        </p:txBody>
      </p:sp>
      <p:sp>
        <p:nvSpPr>
          <p:cNvPr id="3" name="Content Placeholder 2"/>
          <p:cNvSpPr>
            <a:spLocks noGrp="1"/>
          </p:cNvSpPr>
          <p:nvPr>
            <p:ph sz="quarter" idx="1"/>
          </p:nvPr>
        </p:nvSpPr>
        <p:spPr/>
        <p:txBody>
          <a:bodyPr/>
          <a:lstStyle/>
          <a:p>
            <a:r>
              <a:rPr lang="en-IN" dirty="0"/>
              <a:t>By using calibrated handgrip device simultaneously by both hands </a:t>
            </a:r>
          </a:p>
          <a:p>
            <a:r>
              <a:rPr lang="en-IN" dirty="0"/>
              <a:t>By pressing handball simultaneously with both hands </a:t>
            </a:r>
          </a:p>
          <a:p>
            <a:r>
              <a:rPr lang="en-IN" dirty="0"/>
              <a:t>By making handgrip with both hands simultaneously. It should be done for 20–30 seconds. </a:t>
            </a:r>
          </a:p>
          <a:p>
            <a:r>
              <a:rPr lang="en-IN" dirty="0"/>
              <a:t>It should be avoided in patients with ventricular arrhythmias and myocardial ischemia.</a:t>
            </a:r>
          </a:p>
        </p:txBody>
      </p:sp>
    </p:spTree>
    <p:extLst>
      <p:ext uri="{BB962C8B-B14F-4D97-AF65-F5344CB8AC3E}">
        <p14:creationId xmlns:p14="http://schemas.microsoft.com/office/powerpoint/2010/main" val="4149141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534400" cy="758952"/>
          </a:xfrm>
        </p:spPr>
        <p:txBody>
          <a:bodyPr>
            <a:normAutofit fontScale="90000"/>
          </a:bodyPr>
          <a:lstStyle/>
          <a:p>
            <a:r>
              <a:rPr lang="en-IN" dirty="0"/>
              <a:t>Effects on Heart Sounds </a:t>
            </a:r>
            <a:br>
              <a:rPr lang="en-IN" dirty="0"/>
            </a:br>
            <a:endParaRPr lang="en-IN" dirty="0"/>
          </a:p>
        </p:txBody>
      </p:sp>
      <p:sp>
        <p:nvSpPr>
          <p:cNvPr id="3" name="Content Placeholder 2"/>
          <p:cNvSpPr>
            <a:spLocks noGrp="1"/>
          </p:cNvSpPr>
          <p:nvPr>
            <p:ph sz="quarter" idx="1"/>
          </p:nvPr>
        </p:nvSpPr>
        <p:spPr/>
        <p:txBody>
          <a:bodyPr/>
          <a:lstStyle/>
          <a:p>
            <a:r>
              <a:rPr lang="en-IN" dirty="0"/>
              <a:t>LV S3 and S4 sounds are accentuated</a:t>
            </a:r>
          </a:p>
        </p:txBody>
      </p:sp>
    </p:spTree>
    <p:extLst>
      <p:ext uri="{BB962C8B-B14F-4D97-AF65-F5344CB8AC3E}">
        <p14:creationId xmlns:p14="http://schemas.microsoft.com/office/powerpoint/2010/main" val="248281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a:t>
            </a:r>
            <a:endParaRPr lang="en-IN" dirty="0"/>
          </a:p>
        </p:txBody>
      </p:sp>
      <p:sp>
        <p:nvSpPr>
          <p:cNvPr id="3" name="Content Placeholder 2"/>
          <p:cNvSpPr>
            <a:spLocks noGrp="1"/>
          </p:cNvSpPr>
          <p:nvPr>
            <p:ph sz="quarter" idx="1"/>
          </p:nvPr>
        </p:nvSpPr>
        <p:spPr/>
        <p:txBody>
          <a:bodyPr/>
          <a:lstStyle/>
          <a:p>
            <a:r>
              <a:rPr lang="en-IN" dirty="0"/>
              <a:t> Differentiate right-sided events from left side events</a:t>
            </a:r>
          </a:p>
          <a:p>
            <a:r>
              <a:rPr lang="en-IN" dirty="0"/>
              <a:t>Systolic murmurs (SMs) of obstruction from </a:t>
            </a:r>
            <a:r>
              <a:rPr lang="en-IN" dirty="0" err="1"/>
              <a:t>regurgitant</a:t>
            </a:r>
            <a:r>
              <a:rPr lang="en-IN" dirty="0"/>
              <a:t> SMs </a:t>
            </a:r>
          </a:p>
          <a:p>
            <a:r>
              <a:rPr lang="en-IN" dirty="0"/>
              <a:t> Increasing or precipitating regurgitation/obstruction (in ambiguous situation)</a:t>
            </a:r>
          </a:p>
          <a:p>
            <a:r>
              <a:rPr lang="en-IN" dirty="0"/>
              <a:t>Differentiating dynamic obstruction from fixed obstruction.</a:t>
            </a:r>
          </a:p>
        </p:txBody>
      </p:sp>
    </p:spTree>
    <p:extLst>
      <p:ext uri="{BB962C8B-B14F-4D97-AF65-F5344CB8AC3E}">
        <p14:creationId xmlns:p14="http://schemas.microsoft.com/office/powerpoint/2010/main" val="811095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04484"/>
            <a:ext cx="8534400" cy="758952"/>
          </a:xfrm>
        </p:spPr>
        <p:txBody>
          <a:bodyPr>
            <a:normAutofit fontScale="90000"/>
          </a:bodyPr>
          <a:lstStyle/>
          <a:p>
            <a:r>
              <a:rPr lang="en-IN" dirty="0"/>
              <a:t>Effects on the Murmurs</a:t>
            </a:r>
            <a:br>
              <a:rPr lang="en-IN" dirty="0"/>
            </a:br>
            <a:endParaRPr lang="en-IN" dirty="0"/>
          </a:p>
        </p:txBody>
      </p:sp>
      <p:sp>
        <p:nvSpPr>
          <p:cNvPr id="3" name="Content Placeholder 2"/>
          <p:cNvSpPr>
            <a:spLocks noGrp="1"/>
          </p:cNvSpPr>
          <p:nvPr>
            <p:ph sz="quarter"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784975"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565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VALSALVA MANEUVER</a:t>
            </a:r>
          </a:p>
        </p:txBody>
      </p:sp>
      <p:sp>
        <p:nvSpPr>
          <p:cNvPr id="3" name="Content Placeholder 2"/>
          <p:cNvSpPr>
            <a:spLocks noGrp="1"/>
          </p:cNvSpPr>
          <p:nvPr>
            <p:ph sz="quarter" idx="1"/>
          </p:nvPr>
        </p:nvSpPr>
        <p:spPr/>
        <p:txBody>
          <a:bodyPr>
            <a:normAutofit/>
          </a:bodyPr>
          <a:lstStyle/>
          <a:p>
            <a:r>
              <a:rPr lang="en-IN" dirty="0"/>
              <a:t>It consists of relatively deep inspiration followed by forced expiration against closed glottis .</a:t>
            </a:r>
          </a:p>
          <a:p>
            <a:pPr marL="0" indent="0">
              <a:buNone/>
            </a:pPr>
            <a:r>
              <a:rPr lang="en-IN" dirty="0"/>
              <a:t> </a:t>
            </a:r>
          </a:p>
        </p:txBody>
      </p:sp>
    </p:spTree>
    <p:extLst>
      <p:ext uri="{BB962C8B-B14F-4D97-AF65-F5344CB8AC3E}">
        <p14:creationId xmlns:p14="http://schemas.microsoft.com/office/powerpoint/2010/main" val="710798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534400" cy="758952"/>
          </a:xfrm>
        </p:spPr>
        <p:txBody>
          <a:bodyPr>
            <a:normAutofit fontScale="90000"/>
          </a:bodyPr>
          <a:lstStyle/>
          <a:p>
            <a:r>
              <a:rPr lang="en-IN" dirty="0"/>
              <a:t>Methods </a:t>
            </a:r>
            <a:br>
              <a:rPr lang="en-IN" dirty="0"/>
            </a:br>
            <a:endParaRPr lang="en-IN" dirty="0"/>
          </a:p>
        </p:txBody>
      </p:sp>
      <p:sp>
        <p:nvSpPr>
          <p:cNvPr id="3" name="Content Placeholder 2"/>
          <p:cNvSpPr>
            <a:spLocks noGrp="1"/>
          </p:cNvSpPr>
          <p:nvPr>
            <p:ph sz="quarter" idx="1"/>
          </p:nvPr>
        </p:nvSpPr>
        <p:spPr/>
        <p:txBody>
          <a:bodyPr/>
          <a:lstStyle/>
          <a:p>
            <a:r>
              <a:rPr lang="en-IN" dirty="0"/>
              <a:t>Manometer method: Patient blows into the mercury manometer and maintains 40 mm Hg for 15 seconds.</a:t>
            </a:r>
          </a:p>
          <a:p>
            <a:r>
              <a:rPr lang="en-IN" dirty="0"/>
              <a:t> </a:t>
            </a:r>
            <a:r>
              <a:rPr lang="en-IN" dirty="0" err="1"/>
              <a:t>Valsalva</a:t>
            </a:r>
            <a:r>
              <a:rPr lang="en-IN" dirty="0"/>
              <a:t> equivalent: Patient pushes back against examiner’s hand which is pressed downward on mid abdomen. </a:t>
            </a:r>
          </a:p>
          <a:p>
            <a:r>
              <a:rPr lang="en-IN" dirty="0"/>
              <a:t>The </a:t>
            </a:r>
            <a:r>
              <a:rPr lang="en-IN" dirty="0" err="1"/>
              <a:t>Valsalva</a:t>
            </a:r>
            <a:r>
              <a:rPr lang="en-IN" dirty="0"/>
              <a:t> </a:t>
            </a:r>
            <a:r>
              <a:rPr lang="en-IN" dirty="0" err="1"/>
              <a:t>maneuver</a:t>
            </a:r>
            <a:r>
              <a:rPr lang="en-IN" dirty="0"/>
              <a:t> strain phase decreases the intensity or duration of all left-sided murmurs, except MVP and HOCM </a:t>
            </a:r>
          </a:p>
          <a:p>
            <a:endParaRPr lang="en-IN" dirty="0"/>
          </a:p>
        </p:txBody>
      </p:sp>
    </p:spTree>
    <p:extLst>
      <p:ext uri="{BB962C8B-B14F-4D97-AF65-F5344CB8AC3E}">
        <p14:creationId xmlns:p14="http://schemas.microsoft.com/office/powerpoint/2010/main" val="103934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036496"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957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76672"/>
            <a:ext cx="8534400" cy="758952"/>
          </a:xfrm>
        </p:spPr>
        <p:txBody>
          <a:bodyPr>
            <a:normAutofit fontScale="90000"/>
          </a:bodyPr>
          <a:lstStyle/>
          <a:p>
            <a:r>
              <a:rPr lang="en-IN" dirty="0"/>
              <a:t>Effects on the Murmurs</a:t>
            </a:r>
            <a:br>
              <a:rPr lang="en-IN" dirty="0"/>
            </a:br>
            <a:endParaRPr lang="en-IN" dirty="0"/>
          </a:p>
        </p:txBody>
      </p:sp>
      <p:sp>
        <p:nvSpPr>
          <p:cNvPr id="3" name="Content Placeholder 2"/>
          <p:cNvSpPr>
            <a:spLocks noGrp="1"/>
          </p:cNvSpPr>
          <p:nvPr>
            <p:ph sz="quarter" idx="1"/>
          </p:nvPr>
        </p:nvSpPr>
        <p:spPr/>
        <p:txBody>
          <a:bodyPr/>
          <a:lstStyle/>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78497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855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00205-231245.png"/>
          <p:cNvPicPr>
            <a:picLocks noGrp="1" noChangeAspect="1"/>
          </p:cNvPicPr>
          <p:nvPr>
            <p:ph sz="quarter" idx="1"/>
          </p:nvPr>
        </p:nvPicPr>
        <p:blipFill>
          <a:blip r:embed="rId2"/>
          <a:srcRect l="10313" t="20000" r="10000" b="28872"/>
          <a:stretch>
            <a:fillRect/>
          </a:stretch>
        </p:blipFill>
        <p:spPr>
          <a:xfrm>
            <a:off x="609600" y="3810000"/>
            <a:ext cx="7924800" cy="2819400"/>
          </a:xfrm>
        </p:spPr>
      </p:pic>
      <p:pic>
        <p:nvPicPr>
          <p:cNvPr id="5" name="Picture 4" descr="Screenshot_20200205-231231.png"/>
          <p:cNvPicPr>
            <a:picLocks noChangeAspect="1"/>
          </p:cNvPicPr>
          <p:nvPr/>
        </p:nvPicPr>
        <p:blipFill>
          <a:blip r:embed="rId3"/>
          <a:srcRect l="14167" t="25926" r="6667" b="11852"/>
          <a:stretch>
            <a:fillRect/>
          </a:stretch>
        </p:blipFill>
        <p:spPr>
          <a:xfrm>
            <a:off x="609600" y="228600"/>
            <a:ext cx="7924800" cy="3200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MÜLLER’S MANEUVER</a:t>
            </a:r>
          </a:p>
        </p:txBody>
      </p:sp>
      <p:sp>
        <p:nvSpPr>
          <p:cNvPr id="3" name="Content Placeholder 2"/>
          <p:cNvSpPr>
            <a:spLocks noGrp="1"/>
          </p:cNvSpPr>
          <p:nvPr>
            <p:ph sz="quarter" idx="1"/>
          </p:nvPr>
        </p:nvSpPr>
        <p:spPr/>
        <p:txBody>
          <a:bodyPr/>
          <a:lstStyle/>
          <a:p>
            <a:r>
              <a:rPr lang="en-IN" dirty="0"/>
              <a:t>This is a converse of the </a:t>
            </a:r>
            <a:r>
              <a:rPr lang="en-IN" dirty="0" err="1"/>
              <a:t>Valsalva</a:t>
            </a:r>
            <a:r>
              <a:rPr lang="en-IN" dirty="0"/>
              <a:t> </a:t>
            </a:r>
            <a:r>
              <a:rPr lang="en-IN" dirty="0" err="1"/>
              <a:t>maneuver</a:t>
            </a:r>
            <a:r>
              <a:rPr lang="en-IN" dirty="0"/>
              <a:t>.</a:t>
            </a:r>
          </a:p>
          <a:p>
            <a:r>
              <a:rPr lang="en-IN" dirty="0"/>
              <a:t> The patient forcefully inspires—with nose and mouth firmly sealed for 10 seconds.</a:t>
            </a:r>
          </a:p>
          <a:p>
            <a:r>
              <a:rPr lang="en-IN" dirty="0"/>
              <a:t> It markedly increases the venous return to right side of heart.</a:t>
            </a:r>
          </a:p>
          <a:p>
            <a:r>
              <a:rPr lang="en-IN" dirty="0"/>
              <a:t> Effect on Heart Sounds and Murmurs All right-sided events are markedly increased in intensity and duration of events including wide split of S2.</a:t>
            </a:r>
          </a:p>
        </p:txBody>
      </p:sp>
    </p:spTree>
    <p:extLst>
      <p:ext uri="{BB962C8B-B14F-4D97-AF65-F5344CB8AC3E}">
        <p14:creationId xmlns:p14="http://schemas.microsoft.com/office/powerpoint/2010/main" val="1040079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Post premature Ventricular Complex Response</a:t>
            </a:r>
          </a:p>
        </p:txBody>
      </p:sp>
      <p:sp>
        <p:nvSpPr>
          <p:cNvPr id="3" name="Content Placeholder 2"/>
          <p:cNvSpPr>
            <a:spLocks noGrp="1"/>
          </p:cNvSpPr>
          <p:nvPr>
            <p:ph sz="quarter" idx="1"/>
          </p:nvPr>
        </p:nvSpPr>
        <p:spPr/>
        <p:txBody>
          <a:bodyPr>
            <a:normAutofit/>
          </a:bodyPr>
          <a:lstStyle/>
          <a:p>
            <a:pPr marL="0" indent="0">
              <a:buNone/>
            </a:pPr>
            <a:r>
              <a:rPr lang="en-IN" dirty="0"/>
              <a:t>During the compensatory pause after premature ventricular complex (PVC)</a:t>
            </a:r>
          </a:p>
          <a:p>
            <a:r>
              <a:rPr lang="en-IN" dirty="0"/>
              <a:t>RV and LV filling increases </a:t>
            </a:r>
          </a:p>
          <a:p>
            <a:r>
              <a:rPr lang="en-IN" dirty="0"/>
              <a:t>aortic and pulmonary diastolic pressure decreases</a:t>
            </a:r>
          </a:p>
          <a:p>
            <a:r>
              <a:rPr lang="en-IN" dirty="0"/>
              <a:t>enhances SV and forward blood flow.</a:t>
            </a:r>
          </a:p>
          <a:p>
            <a:r>
              <a:rPr lang="en-IN" dirty="0"/>
              <a:t> Ventricular function is augmented after PVC because of increase in end-diastolic ventricular volume and increased contractility (</a:t>
            </a:r>
            <a:r>
              <a:rPr lang="en-IN" dirty="0" err="1"/>
              <a:t>postectopic</a:t>
            </a:r>
            <a:r>
              <a:rPr lang="en-IN" dirty="0"/>
              <a:t> potentiation). </a:t>
            </a:r>
          </a:p>
        </p:txBody>
      </p:sp>
    </p:spTree>
    <p:extLst>
      <p:ext uri="{BB962C8B-B14F-4D97-AF65-F5344CB8AC3E}">
        <p14:creationId xmlns:p14="http://schemas.microsoft.com/office/powerpoint/2010/main" val="3473882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r>
              <a:rPr lang="en-IN" dirty="0"/>
              <a:t>Murmurs originating at normal or </a:t>
            </a:r>
            <a:r>
              <a:rPr lang="en-IN" dirty="0" err="1"/>
              <a:t>stenotic</a:t>
            </a:r>
            <a:r>
              <a:rPr lang="en-IN" dirty="0"/>
              <a:t> valves increase in intensity during the cardiac cycle after PVC</a:t>
            </a:r>
          </a:p>
          <a:p>
            <a:pPr marL="0" indent="0">
              <a:buNone/>
            </a:pPr>
            <a:r>
              <a:rPr lang="en-IN" dirty="0"/>
              <a:t>REASONS:</a:t>
            </a:r>
          </a:p>
          <a:p>
            <a:r>
              <a:rPr lang="en-IN" dirty="0"/>
              <a:t>  enhanced LV filling </a:t>
            </a:r>
          </a:p>
          <a:p>
            <a:r>
              <a:rPr lang="en-IN" dirty="0"/>
              <a:t> post-extra-systolic potentiation of contractile function. </a:t>
            </a:r>
          </a:p>
          <a:p>
            <a:pPr marL="0" indent="0">
              <a:buNone/>
            </a:pPr>
            <a:r>
              <a:rPr lang="en-IN" dirty="0"/>
              <a:t>Result is forward flow accelerates, causing an increase in the gradient and a louder murmur. </a:t>
            </a:r>
          </a:p>
          <a:p>
            <a:endParaRPr lang="en-IN" dirty="0"/>
          </a:p>
        </p:txBody>
      </p:sp>
    </p:spTree>
    <p:extLst>
      <p:ext uri="{BB962C8B-B14F-4D97-AF65-F5344CB8AC3E}">
        <p14:creationId xmlns:p14="http://schemas.microsoft.com/office/powerpoint/2010/main" val="2052885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a:t>SMs of </a:t>
            </a:r>
            <a:r>
              <a:rPr lang="en-IN" dirty="0" err="1"/>
              <a:t>valvular</a:t>
            </a:r>
            <a:r>
              <a:rPr lang="en-IN" dirty="0"/>
              <a:t> regurgitation do not change, diminish, or become softer after PVC as there is relatively little further increase in </a:t>
            </a:r>
            <a:r>
              <a:rPr lang="en-IN" dirty="0" err="1"/>
              <a:t>valvular</a:t>
            </a:r>
            <a:r>
              <a:rPr lang="en-IN" dirty="0"/>
              <a:t> flow or change in the ventricular atrial gradient.</a:t>
            </a:r>
          </a:p>
          <a:p>
            <a:endParaRPr lang="en-IN" dirty="0"/>
          </a:p>
        </p:txBody>
      </p:sp>
    </p:spTree>
    <p:extLst>
      <p:ext uri="{BB962C8B-B14F-4D97-AF65-F5344CB8AC3E}">
        <p14:creationId xmlns:p14="http://schemas.microsoft.com/office/powerpoint/2010/main" val="385616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BEDSIDE MANEUVERS</a:t>
            </a:r>
          </a:p>
        </p:txBody>
      </p:sp>
      <p:sp>
        <p:nvSpPr>
          <p:cNvPr id="3" name="Content Placeholder 2"/>
          <p:cNvSpPr>
            <a:spLocks noGrp="1"/>
          </p:cNvSpPr>
          <p:nvPr>
            <p:ph sz="quarter" idx="1"/>
          </p:nvPr>
        </p:nvSpPr>
        <p:spPr/>
        <p:txBody>
          <a:bodyPr>
            <a:normAutofit/>
          </a:bodyPr>
          <a:lstStyle/>
          <a:p>
            <a:pPr marL="0" indent="0">
              <a:buNone/>
            </a:pPr>
            <a:r>
              <a:rPr lang="en-IN" dirty="0"/>
              <a:t>Physical changes: – </a:t>
            </a:r>
          </a:p>
          <a:p>
            <a:pPr marL="0" indent="0">
              <a:buNone/>
            </a:pPr>
            <a:r>
              <a:rPr lang="en-IN" dirty="0"/>
              <a:t>– Postural/positional changes: Sitting, standing, squatting and transient arterial occlusion</a:t>
            </a:r>
          </a:p>
          <a:p>
            <a:pPr marL="0" indent="0">
              <a:buNone/>
            </a:pPr>
            <a:r>
              <a:rPr lang="en-IN" dirty="0"/>
              <a:t>– Respiration </a:t>
            </a:r>
          </a:p>
          <a:p>
            <a:pPr marL="0" indent="0">
              <a:buNone/>
            </a:pPr>
            <a:r>
              <a:rPr lang="en-IN" dirty="0"/>
              <a:t>– Isometric exercises </a:t>
            </a:r>
          </a:p>
          <a:p>
            <a:pPr marL="0" indent="0">
              <a:buNone/>
            </a:pPr>
            <a:r>
              <a:rPr lang="en-IN" dirty="0"/>
              <a:t>– </a:t>
            </a:r>
            <a:r>
              <a:rPr lang="en-IN" dirty="0" err="1"/>
              <a:t>Valsalva</a:t>
            </a:r>
            <a:r>
              <a:rPr lang="en-IN" dirty="0"/>
              <a:t> </a:t>
            </a:r>
            <a:r>
              <a:rPr lang="en-IN" dirty="0" err="1"/>
              <a:t>maneuver</a:t>
            </a:r>
            <a:r>
              <a:rPr lang="en-IN" dirty="0"/>
              <a:t> </a:t>
            </a:r>
          </a:p>
          <a:p>
            <a:pPr marL="0" indent="0">
              <a:buNone/>
            </a:pPr>
            <a:r>
              <a:rPr lang="en-IN" dirty="0"/>
              <a:t>– Müllers </a:t>
            </a:r>
            <a:r>
              <a:rPr lang="en-IN" dirty="0" err="1"/>
              <a:t>maneuver</a:t>
            </a:r>
            <a:r>
              <a:rPr lang="en-IN" dirty="0"/>
              <a:t>. </a:t>
            </a:r>
          </a:p>
        </p:txBody>
      </p:sp>
    </p:spTree>
    <p:extLst>
      <p:ext uri="{BB962C8B-B14F-4D97-AF65-F5344CB8AC3E}">
        <p14:creationId xmlns:p14="http://schemas.microsoft.com/office/powerpoint/2010/main" val="194541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Effects on Murmurs</a:t>
            </a:r>
          </a:p>
        </p:txBody>
      </p:sp>
      <p:sp>
        <p:nvSpPr>
          <p:cNvPr id="3" name="Content Placeholder 2"/>
          <p:cNvSpPr>
            <a:spLocks noGrp="1"/>
          </p:cNvSpPr>
          <p:nvPr>
            <p:ph sz="quarter" idx="1"/>
          </p:nvPr>
        </p:nvSpPr>
        <p:spPr/>
        <p:txBody>
          <a:bodyPr/>
          <a:lstStyle/>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78497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079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Pharmacologic </a:t>
            </a:r>
            <a:r>
              <a:rPr lang="en-IN" dirty="0" err="1"/>
              <a:t>Maneuvers</a:t>
            </a:r>
            <a:endParaRPr lang="en-IN" dirty="0"/>
          </a:p>
        </p:txBody>
      </p:sp>
      <p:sp>
        <p:nvSpPr>
          <p:cNvPr id="3" name="Content Placeholder 2"/>
          <p:cNvSpPr>
            <a:spLocks noGrp="1"/>
          </p:cNvSpPr>
          <p:nvPr>
            <p:ph sz="quarter" idx="1"/>
          </p:nvPr>
        </p:nvSpPr>
        <p:spPr/>
        <p:txBody>
          <a:bodyPr/>
          <a:lstStyle/>
          <a:p>
            <a:r>
              <a:rPr lang="en-IN" dirty="0"/>
              <a:t>Amyl nitrate inhalation: It is a potent vasodilator, not used nowadays. </a:t>
            </a:r>
          </a:p>
          <a:p>
            <a:r>
              <a:rPr lang="en-IN" dirty="0"/>
              <a:t>Method: Place amyl nitrate on a piece of gauze and ask the patient to take 3 or 4 deep breaths over 10–15 seconds. </a:t>
            </a:r>
          </a:p>
        </p:txBody>
      </p:sp>
    </p:spTree>
    <p:extLst>
      <p:ext uri="{BB962C8B-B14F-4D97-AF65-F5344CB8AC3E}">
        <p14:creationId xmlns:p14="http://schemas.microsoft.com/office/powerpoint/2010/main" val="3733097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marL="0" indent="0">
              <a:buNone/>
            </a:pPr>
            <a:r>
              <a:rPr lang="en-IN" dirty="0"/>
              <a:t>Hemodynamic changes: </a:t>
            </a:r>
          </a:p>
          <a:p>
            <a:r>
              <a:rPr lang="en-IN" dirty="0"/>
              <a:t>Initial vasodilatation: Decrease SVR, decreases SBP in first 30 seconds </a:t>
            </a:r>
          </a:p>
          <a:p>
            <a:r>
              <a:rPr lang="en-IN" dirty="0"/>
              <a:t>Reflex tachycardia after 30 seconds, increase CO and velocity of blood flow.</a:t>
            </a:r>
          </a:p>
          <a:p>
            <a:endParaRPr lang="en-IN" dirty="0"/>
          </a:p>
        </p:txBody>
      </p:sp>
    </p:spTree>
    <p:extLst>
      <p:ext uri="{BB962C8B-B14F-4D97-AF65-F5344CB8AC3E}">
        <p14:creationId xmlns:p14="http://schemas.microsoft.com/office/powerpoint/2010/main" val="1107917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marL="0" indent="0">
              <a:buNone/>
            </a:pPr>
            <a:r>
              <a:rPr lang="en-IN" dirty="0"/>
              <a:t>Effects on Heart Sounds </a:t>
            </a:r>
          </a:p>
          <a:p>
            <a:r>
              <a:rPr lang="en-IN" dirty="0"/>
              <a:t> S1 is augmented </a:t>
            </a:r>
          </a:p>
          <a:p>
            <a:r>
              <a:rPr lang="en-IN" dirty="0"/>
              <a:t> Mitral and tricuspid OS becomes louder</a:t>
            </a:r>
          </a:p>
          <a:p>
            <a:r>
              <a:rPr lang="en-IN" dirty="0"/>
              <a:t> A2-OS interval shortens as arterial pressure falls </a:t>
            </a:r>
          </a:p>
          <a:p>
            <a:r>
              <a:rPr lang="en-IN" dirty="0"/>
              <a:t> S3 of both ventricles is augmented due to rapid ventricular filling but S3 of MR diminishes.</a:t>
            </a:r>
          </a:p>
        </p:txBody>
      </p:sp>
    </p:spTree>
    <p:extLst>
      <p:ext uri="{BB962C8B-B14F-4D97-AF65-F5344CB8AC3E}">
        <p14:creationId xmlns:p14="http://schemas.microsoft.com/office/powerpoint/2010/main" val="2291265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 on Murmurs</a:t>
            </a:r>
          </a:p>
        </p:txBody>
      </p:sp>
      <p:sp>
        <p:nvSpPr>
          <p:cNvPr id="3" name="Content Placeholder 2"/>
          <p:cNvSpPr>
            <a:spLocks noGrp="1"/>
          </p:cNvSpPr>
          <p:nvPr>
            <p:ph sz="quarter" idx="1"/>
          </p:nvPr>
        </p:nvSpPr>
        <p:spPr/>
        <p:txBody>
          <a:bodyPr/>
          <a:lstStyle/>
          <a:p>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85698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712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Methoxamine</a:t>
            </a:r>
            <a:r>
              <a:rPr lang="en-IN" dirty="0"/>
              <a:t> and phenylephrine</a:t>
            </a:r>
          </a:p>
        </p:txBody>
      </p:sp>
      <p:sp>
        <p:nvSpPr>
          <p:cNvPr id="3" name="Content Placeholder 2"/>
          <p:cNvSpPr>
            <a:spLocks noGrp="1"/>
          </p:cNvSpPr>
          <p:nvPr>
            <p:ph sz="quarter" idx="1"/>
          </p:nvPr>
        </p:nvSpPr>
        <p:spPr/>
        <p:txBody>
          <a:bodyPr/>
          <a:lstStyle/>
          <a:p>
            <a:r>
              <a:rPr lang="en-IN" dirty="0"/>
              <a:t>Vasopressor agents are less commonly used. </a:t>
            </a:r>
          </a:p>
          <a:p>
            <a:pPr marL="0" indent="0">
              <a:buNone/>
            </a:pPr>
            <a:r>
              <a:rPr lang="en-IN" dirty="0"/>
              <a:t>Methods : </a:t>
            </a:r>
          </a:p>
          <a:p>
            <a:r>
              <a:rPr lang="en-IN" dirty="0"/>
              <a:t>3–5 mg of </a:t>
            </a:r>
            <a:r>
              <a:rPr lang="en-IN" dirty="0" err="1"/>
              <a:t>methoxamine</a:t>
            </a:r>
            <a:r>
              <a:rPr lang="en-IN" dirty="0"/>
              <a:t> intravenously (IV) is administered which elevates arterial pressure by 20–40 mm Hg for 10–20 minutes </a:t>
            </a:r>
          </a:p>
          <a:p>
            <a:r>
              <a:rPr lang="en-IN" dirty="0"/>
              <a:t>0.3–0.5 mg of phenylephrine IV elevates arterial pressure by 30 mm Hg in 3–5 minutes. </a:t>
            </a:r>
          </a:p>
        </p:txBody>
      </p:sp>
    </p:spTree>
    <p:extLst>
      <p:ext uri="{BB962C8B-B14F-4D97-AF65-F5344CB8AC3E}">
        <p14:creationId xmlns:p14="http://schemas.microsoft.com/office/powerpoint/2010/main" val="3846953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marL="0" indent="0">
              <a:buNone/>
            </a:pPr>
            <a:r>
              <a:rPr lang="en-IN" dirty="0"/>
              <a:t>Hemodynamic Changes </a:t>
            </a:r>
          </a:p>
          <a:p>
            <a:r>
              <a:rPr lang="en-IN" dirty="0"/>
              <a:t> Increases arterial pressure </a:t>
            </a:r>
          </a:p>
          <a:p>
            <a:r>
              <a:rPr lang="en-IN" dirty="0"/>
              <a:t> Reflex </a:t>
            </a:r>
            <a:r>
              <a:rPr lang="en-IN" dirty="0" err="1"/>
              <a:t>bradycardia</a:t>
            </a:r>
            <a:r>
              <a:rPr lang="en-IN" dirty="0"/>
              <a:t> and decreased contractility and CO.</a:t>
            </a:r>
          </a:p>
          <a:p>
            <a:endParaRPr lang="en-IN" dirty="0"/>
          </a:p>
        </p:txBody>
      </p:sp>
    </p:spTree>
    <p:extLst>
      <p:ext uri="{BB962C8B-B14F-4D97-AF65-F5344CB8AC3E}">
        <p14:creationId xmlns:p14="http://schemas.microsoft.com/office/powerpoint/2010/main" val="33593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Effects on Heart Sounds and Murmurs</a:t>
            </a:r>
          </a:p>
        </p:txBody>
      </p:sp>
      <p:sp>
        <p:nvSpPr>
          <p:cNvPr id="3" name="Content Placeholder 2"/>
          <p:cNvSpPr>
            <a:spLocks noGrp="1"/>
          </p:cNvSpPr>
          <p:nvPr>
            <p:ph sz="quarter" idx="1"/>
          </p:nvPr>
        </p:nvSpPr>
        <p:spPr/>
        <p:txBody>
          <a:bodyPr/>
          <a:lstStyle/>
          <a:p>
            <a:r>
              <a:rPr lang="en-IN" dirty="0"/>
              <a:t>Opposite to that of amyl nitrate </a:t>
            </a:r>
          </a:p>
          <a:p>
            <a:r>
              <a:rPr lang="en-IN" dirty="0"/>
              <a:t>Useful to elicit low-intensity murmur of AR and also verify murmurs of VSD and Austin Flint murmur (AFM) – augmented. </a:t>
            </a:r>
          </a:p>
          <a:p>
            <a:r>
              <a:rPr lang="en-IN" dirty="0"/>
              <a:t>No change in murmurs of AS, pulmonary stenosis (PS), pulmonary regurgitation (PR) and tricuspid stenosis (TS) </a:t>
            </a:r>
          </a:p>
        </p:txBody>
      </p:sp>
    </p:spTree>
    <p:extLst>
      <p:ext uri="{BB962C8B-B14F-4D97-AF65-F5344CB8AC3E}">
        <p14:creationId xmlns:p14="http://schemas.microsoft.com/office/powerpoint/2010/main" val="1020782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IN" dirty="0"/>
          </a:p>
        </p:txBody>
      </p:sp>
      <p:sp>
        <p:nvSpPr>
          <p:cNvPr id="3" name="Content Placeholder 2"/>
          <p:cNvSpPr>
            <a:spLocks noGrp="1"/>
          </p:cNvSpPr>
          <p:nvPr>
            <p:ph sz="quarter" idx="1"/>
          </p:nvPr>
        </p:nvSpPr>
        <p:spPr/>
        <p:txBody>
          <a:bodyPr/>
          <a:lstStyle/>
          <a:p>
            <a:endParaRPr lang="en-I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8856984" cy="56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872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90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a:t> Changes in cardiac rhythm: </a:t>
            </a:r>
          </a:p>
          <a:p>
            <a:pPr marL="0" indent="0">
              <a:buNone/>
            </a:pPr>
            <a:r>
              <a:rPr lang="en-IN" dirty="0"/>
              <a:t>– </a:t>
            </a:r>
            <a:r>
              <a:rPr lang="en-IN" dirty="0" err="1"/>
              <a:t>Postventricular</a:t>
            </a:r>
            <a:r>
              <a:rPr lang="en-IN" dirty="0"/>
              <a:t> premature complex (VPC) response</a:t>
            </a:r>
          </a:p>
          <a:p>
            <a:pPr marL="0" indent="0">
              <a:buNone/>
            </a:pPr>
            <a:r>
              <a:rPr lang="en-IN" dirty="0"/>
              <a:t>– Long cycle lengths: Atrial fibrillation, carotid sinus massage, heart block. </a:t>
            </a:r>
          </a:p>
          <a:p>
            <a:r>
              <a:rPr lang="en-IN" dirty="0"/>
              <a:t> Pharmacological changes:</a:t>
            </a:r>
          </a:p>
          <a:p>
            <a:pPr marL="0" indent="0">
              <a:buNone/>
            </a:pPr>
            <a:r>
              <a:rPr lang="en-IN" dirty="0"/>
              <a:t>– Amyl nitrate</a:t>
            </a:r>
          </a:p>
          <a:p>
            <a:pPr marL="0" indent="0">
              <a:buNone/>
            </a:pPr>
            <a:r>
              <a:rPr lang="en-IN" dirty="0"/>
              <a:t>– Vasopressors: </a:t>
            </a:r>
            <a:r>
              <a:rPr lang="en-IN" dirty="0" err="1"/>
              <a:t>Methoxamine</a:t>
            </a:r>
            <a:r>
              <a:rPr lang="en-IN" dirty="0"/>
              <a:t>, phenylephrine </a:t>
            </a:r>
          </a:p>
          <a:p>
            <a:pPr marL="0" indent="0">
              <a:buNone/>
            </a:pPr>
            <a:r>
              <a:rPr lang="en-IN" dirty="0"/>
              <a:t>– </a:t>
            </a:r>
            <a:r>
              <a:rPr lang="en-IN" dirty="0" err="1"/>
              <a:t>Nitroglycerin</a:t>
            </a:r>
            <a:r>
              <a:rPr lang="en-IN" dirty="0"/>
              <a:t>.</a:t>
            </a:r>
          </a:p>
          <a:p>
            <a:endParaRPr lang="en-IN" dirty="0"/>
          </a:p>
        </p:txBody>
      </p:sp>
    </p:spTree>
    <p:extLst>
      <p:ext uri="{BB962C8B-B14F-4D97-AF65-F5344CB8AC3E}">
        <p14:creationId xmlns:p14="http://schemas.microsoft.com/office/powerpoint/2010/main" val="3459700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Dynamic auscultation helpful in</a:t>
            </a:r>
          </a:p>
        </p:txBody>
      </p:sp>
      <p:sp>
        <p:nvSpPr>
          <p:cNvPr id="6" name="Content Placeholder 5"/>
          <p:cNvSpPr>
            <a:spLocks noGrp="1"/>
          </p:cNvSpPr>
          <p:nvPr>
            <p:ph sz="quarter" idx="1"/>
          </p:nvPr>
        </p:nvSpPr>
        <p:spPr>
          <a:xfrm>
            <a:off x="457200" y="1481328"/>
            <a:ext cx="8534400" cy="4525963"/>
          </a:xfrm>
        </p:spPr>
        <p:txBody>
          <a:bodyPr>
            <a:normAutofit fontScale="92500" lnSpcReduction="20000"/>
          </a:bodyPr>
          <a:lstStyle/>
          <a:p>
            <a:endParaRPr lang="en-US" dirty="0"/>
          </a:p>
          <a:p>
            <a:r>
              <a:rPr lang="en-US" dirty="0"/>
              <a:t>AS X HOCM             squatting                   (^/v)</a:t>
            </a:r>
          </a:p>
          <a:p>
            <a:pPr marL="109728" indent="0">
              <a:buNone/>
            </a:pPr>
            <a:r>
              <a:rPr lang="en-US" dirty="0"/>
              <a:t>                                 </a:t>
            </a:r>
            <a:r>
              <a:rPr lang="en-US" dirty="0" err="1"/>
              <a:t>valsalva</a:t>
            </a:r>
            <a:r>
              <a:rPr lang="en-US" dirty="0"/>
              <a:t>/standing       (v/^)</a:t>
            </a:r>
          </a:p>
          <a:p>
            <a:endParaRPr lang="en-US" dirty="0"/>
          </a:p>
          <a:p>
            <a:pPr marL="109728" indent="0">
              <a:buNone/>
            </a:pPr>
            <a:r>
              <a:rPr lang="en-US" dirty="0"/>
              <a:t>                                             </a:t>
            </a:r>
          </a:p>
          <a:p>
            <a:pPr marL="109728" indent="0">
              <a:buNone/>
            </a:pPr>
            <a:r>
              <a:rPr lang="en-US" dirty="0"/>
              <a:t>                                 </a:t>
            </a:r>
          </a:p>
          <a:p>
            <a:r>
              <a:rPr lang="en-US" dirty="0"/>
              <a:t>AS x MR                  handgrip          (v/^)</a:t>
            </a:r>
          </a:p>
          <a:p>
            <a:pPr marL="109728" indent="0">
              <a:buNone/>
            </a:pPr>
            <a:r>
              <a:rPr lang="en-US" dirty="0"/>
              <a:t>                                 </a:t>
            </a:r>
            <a:r>
              <a:rPr lang="en-US" dirty="0" err="1"/>
              <a:t>phenylephrine</a:t>
            </a:r>
            <a:r>
              <a:rPr lang="en-US" dirty="0"/>
              <a:t> (v/^)</a:t>
            </a:r>
          </a:p>
          <a:p>
            <a:pPr marL="109728" indent="0">
              <a:buNone/>
            </a:pPr>
            <a:r>
              <a:rPr lang="en-US" dirty="0"/>
              <a:t>                                 post </a:t>
            </a:r>
            <a:r>
              <a:rPr lang="en-US" dirty="0" err="1"/>
              <a:t>pvc</a:t>
            </a:r>
            <a:r>
              <a:rPr lang="en-US" dirty="0"/>
              <a:t>           (^/v)</a:t>
            </a:r>
          </a:p>
          <a:p>
            <a:pPr marL="109728" indent="0">
              <a:buNone/>
            </a:pPr>
            <a:r>
              <a:rPr lang="en-US" dirty="0"/>
              <a:t>                                 amyl  nitrate     (^/v)</a:t>
            </a:r>
          </a:p>
          <a:p>
            <a:pPr marL="109728" indent="0">
              <a:buNone/>
            </a:pPr>
            <a:r>
              <a:rPr lang="en-US" dirty="0"/>
              <a:t>                                 </a:t>
            </a:r>
          </a:p>
          <a:p>
            <a:pPr marL="109728" indent="0">
              <a:buNone/>
            </a:pPr>
            <a:endParaRPr lang="en-US" dirty="0"/>
          </a:p>
          <a:p>
            <a:pPr marL="109728" indent="0">
              <a:buNone/>
            </a:pPr>
            <a:endParaRPr lang="en-US" dirty="0"/>
          </a:p>
          <a:p>
            <a:endParaRPr lang="en-US" dirty="0"/>
          </a:p>
        </p:txBody>
      </p:sp>
    </p:spTree>
    <p:extLst>
      <p:ext uri="{BB962C8B-B14F-4D97-AF65-F5344CB8AC3E}">
        <p14:creationId xmlns:p14="http://schemas.microsoft.com/office/powerpoint/2010/main" val="851410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4" descr="kf23.bmp"/>
          <p:cNvPicPr>
            <a:picLocks noGrp="1" noChangeAspect="1"/>
          </p:cNvPicPr>
          <p:nvPr>
            <p:ph sz="quarter" idx="1"/>
          </p:nvPr>
        </p:nvPicPr>
        <p:blipFill>
          <a:blip r:embed="rId2"/>
          <a:stretch>
            <a:fillRect/>
          </a:stretch>
        </p:blipFill>
        <p:spPr>
          <a:xfrm>
            <a:off x="1295400" y="1549561"/>
            <a:ext cx="6553200" cy="4389117"/>
          </a:xfrm>
        </p:spPr>
      </p:pic>
    </p:spTree>
    <p:extLst>
      <p:ext uri="{BB962C8B-B14F-4D97-AF65-F5344CB8AC3E}">
        <p14:creationId xmlns:p14="http://schemas.microsoft.com/office/powerpoint/2010/main" val="2003043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sz="quarter" idx="1"/>
          </p:nvPr>
        </p:nvSpPr>
        <p:spPr/>
        <p:txBody>
          <a:bodyPr>
            <a:normAutofit/>
          </a:bodyPr>
          <a:lstStyle/>
          <a:p>
            <a:r>
              <a:rPr lang="en-US" dirty="0"/>
              <a:t>MS X TS                   respiration</a:t>
            </a:r>
          </a:p>
          <a:p>
            <a:r>
              <a:rPr lang="en-US" dirty="0"/>
              <a:t>MR X TR                   respiration</a:t>
            </a:r>
          </a:p>
          <a:p>
            <a:r>
              <a:rPr lang="en-US" dirty="0"/>
              <a:t>MS X AUSTIN FLINT  amyl nitrate(^/v)</a:t>
            </a:r>
          </a:p>
          <a:p>
            <a:r>
              <a:rPr lang="en-US" dirty="0"/>
              <a:t>PS X AS                    respiration</a:t>
            </a:r>
          </a:p>
          <a:p>
            <a:r>
              <a:rPr lang="en-US" dirty="0"/>
              <a:t>PS X Small VSD         amyl nitrate      (^/v)</a:t>
            </a:r>
          </a:p>
          <a:p>
            <a:pPr marL="109728" indent="0">
              <a:buNone/>
            </a:pPr>
            <a:r>
              <a:rPr lang="en-US" dirty="0"/>
              <a:t>                                  </a:t>
            </a:r>
            <a:r>
              <a:rPr lang="en-US" dirty="0" err="1"/>
              <a:t>phenylephrine</a:t>
            </a:r>
            <a:r>
              <a:rPr lang="en-US" dirty="0"/>
              <a:t> (v/^)</a:t>
            </a:r>
          </a:p>
          <a:p>
            <a:pPr marL="109728" indent="0">
              <a:buNone/>
            </a:pPr>
            <a:r>
              <a:rPr lang="en-US" dirty="0"/>
              <a:t>                                  respiration</a:t>
            </a:r>
          </a:p>
          <a:p>
            <a:r>
              <a:rPr lang="en-US" dirty="0"/>
              <a:t>PR X AR                    squatting      (_/^)</a:t>
            </a:r>
          </a:p>
          <a:p>
            <a:pPr marL="109728" indent="0">
              <a:buNone/>
            </a:pPr>
            <a:r>
              <a:rPr lang="en-US" dirty="0"/>
              <a:t>                                  </a:t>
            </a:r>
            <a:r>
              <a:rPr lang="en-US" dirty="0" err="1"/>
              <a:t>sust</a:t>
            </a:r>
            <a:r>
              <a:rPr lang="en-US" dirty="0"/>
              <a:t>  handgrip  (-/^)</a:t>
            </a:r>
          </a:p>
          <a:p>
            <a:pPr marL="109728" indent="0">
              <a:buNone/>
            </a:pPr>
            <a:endParaRPr lang="en-US" dirty="0"/>
          </a:p>
          <a:p>
            <a:endParaRPr lang="en-US" dirty="0"/>
          </a:p>
        </p:txBody>
      </p:sp>
    </p:spTree>
    <p:extLst>
      <p:ext uri="{BB962C8B-B14F-4D97-AF65-F5344CB8AC3E}">
        <p14:creationId xmlns:p14="http://schemas.microsoft.com/office/powerpoint/2010/main" val="1057618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259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sz="quarter" idx="1"/>
          </p:nvPr>
        </p:nvSpPr>
        <p:spPr/>
        <p:txBody>
          <a:bodyPr/>
          <a:lstStyle/>
          <a:p>
            <a:endParaRPr lang="en-US" dirty="0"/>
          </a:p>
          <a:p>
            <a:endParaRPr lang="en-US" dirty="0"/>
          </a:p>
          <a:p>
            <a:endParaRPr lang="en-US" dirty="0"/>
          </a:p>
          <a:p>
            <a:endParaRPr lang="en-US" dirty="0"/>
          </a:p>
          <a:p>
            <a:r>
              <a:rPr lang="en-US" dirty="0"/>
              <a:t>THANK U</a:t>
            </a:r>
          </a:p>
        </p:txBody>
      </p:sp>
      <p:pic>
        <p:nvPicPr>
          <p:cNvPr id="1026" name="Picture 2" descr="C:\Users\user\Desktop\da\k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598164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2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POSTURAL/POSITIONAL CHANGES</a:t>
            </a:r>
          </a:p>
        </p:txBody>
      </p:sp>
      <p:sp>
        <p:nvSpPr>
          <p:cNvPr id="3" name="Content Placeholder 2"/>
          <p:cNvSpPr>
            <a:spLocks noGrp="1"/>
          </p:cNvSpPr>
          <p:nvPr>
            <p:ph sz="quarter" idx="1"/>
          </p:nvPr>
        </p:nvSpPr>
        <p:spPr/>
        <p:txBody>
          <a:bodyPr/>
          <a:lstStyle/>
          <a:p>
            <a:r>
              <a:rPr lang="en-IN" dirty="0"/>
              <a:t>Sudden lying down from standing or sitting posture or passive elevation of both the legs</a:t>
            </a:r>
          </a:p>
          <a:p>
            <a:r>
              <a:rPr lang="en-IN" dirty="0"/>
              <a:t>Squatting</a:t>
            </a:r>
          </a:p>
          <a:p>
            <a:r>
              <a:rPr lang="en-IN" dirty="0"/>
              <a:t>Sitting up and leaning forward</a:t>
            </a:r>
          </a:p>
          <a:p>
            <a:r>
              <a:rPr lang="en-IN" dirty="0"/>
              <a:t>Lying on left side (left lateral </a:t>
            </a:r>
            <a:r>
              <a:rPr lang="en-IN" dirty="0" err="1"/>
              <a:t>decubitus</a:t>
            </a:r>
            <a:r>
              <a:rPr lang="en-IN" dirty="0"/>
              <a:t>)</a:t>
            </a:r>
          </a:p>
          <a:p>
            <a:r>
              <a:rPr lang="en-IN" dirty="0"/>
              <a:t>Knee-elbow position</a:t>
            </a:r>
          </a:p>
          <a:p>
            <a:endParaRPr lang="en-IN" dirty="0"/>
          </a:p>
        </p:txBody>
      </p:sp>
    </p:spTree>
    <p:extLst>
      <p:ext uri="{BB962C8B-B14F-4D97-AF65-F5344CB8AC3E}">
        <p14:creationId xmlns:p14="http://schemas.microsoft.com/office/powerpoint/2010/main" val="149593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34400" cy="758952"/>
          </a:xfrm>
        </p:spPr>
        <p:txBody>
          <a:bodyPr>
            <a:normAutofit fontScale="90000"/>
          </a:bodyPr>
          <a:lstStyle/>
          <a:p>
            <a:r>
              <a:rPr lang="en-IN" dirty="0"/>
              <a:t>Sudden lying down from standing or sitting posture or passive elevation of both the legs</a:t>
            </a:r>
          </a:p>
        </p:txBody>
      </p:sp>
      <p:sp>
        <p:nvSpPr>
          <p:cNvPr id="3" name="Content Placeholder 2"/>
          <p:cNvSpPr>
            <a:spLocks noGrp="1"/>
          </p:cNvSpPr>
          <p:nvPr>
            <p:ph sz="quarter" idx="1"/>
          </p:nvPr>
        </p:nvSpPr>
        <p:spPr/>
        <p:txBody>
          <a:bodyPr/>
          <a:lstStyle/>
          <a:p>
            <a:pPr marL="0" indent="0">
              <a:buNone/>
            </a:pPr>
            <a:r>
              <a:rPr lang="en-IN" dirty="0"/>
              <a:t>It  leads to </a:t>
            </a:r>
          </a:p>
          <a:p>
            <a:r>
              <a:rPr lang="en-IN" dirty="0"/>
              <a:t>increased venous return</a:t>
            </a:r>
          </a:p>
          <a:p>
            <a:r>
              <a:rPr lang="en-IN" dirty="0"/>
              <a:t>increases right ventricular (RV) stroke volume (SV)</a:t>
            </a:r>
          </a:p>
          <a:p>
            <a:r>
              <a:rPr lang="en-IN" dirty="0"/>
              <a:t> later on increases left ventricular (LV) SV and LV size after several cardiac cycles. </a:t>
            </a:r>
          </a:p>
          <a:p>
            <a:r>
              <a:rPr lang="en-IN" dirty="0"/>
              <a:t>These changes cause widening of S2 split in both phases of respiration (wide split), with further increase in split during inspiration (variable).</a:t>
            </a:r>
          </a:p>
        </p:txBody>
      </p:sp>
    </p:spTree>
    <p:extLst>
      <p:ext uri="{BB962C8B-B14F-4D97-AF65-F5344CB8AC3E}">
        <p14:creationId xmlns:p14="http://schemas.microsoft.com/office/powerpoint/2010/main" val="39423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i="1" dirty="0"/>
              <a:t> </a:t>
            </a:r>
            <a:r>
              <a:rPr lang="en-IN" dirty="0"/>
              <a:t>Effects on Murmurs</a:t>
            </a:r>
          </a:p>
        </p:txBody>
      </p:sp>
      <p:sp>
        <p:nvSpPr>
          <p:cNvPr id="3" name="Content Placeholder 2"/>
          <p:cNvSpPr>
            <a:spLocks noGrp="1"/>
          </p:cNvSpPr>
          <p:nvPr>
            <p:ph sz="quarter" idx="1"/>
          </p:nvPr>
        </p:nvSpPr>
        <p:spPr/>
        <p:txBody>
          <a:bodyPr/>
          <a:lstStyle/>
          <a:p>
            <a:pPr marL="0" indent="0">
              <a:buNone/>
            </a:pP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78497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60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34400" cy="758952"/>
          </a:xfrm>
        </p:spPr>
        <p:txBody>
          <a:bodyPr>
            <a:normAutofit fontScale="90000"/>
          </a:bodyPr>
          <a:lstStyle/>
          <a:p>
            <a:r>
              <a:rPr lang="en-IN" dirty="0"/>
              <a:t>Head up position (standing up) during stabilized phase (30 seconds to two minutes)</a:t>
            </a:r>
          </a:p>
        </p:txBody>
      </p:sp>
      <p:sp>
        <p:nvSpPr>
          <p:cNvPr id="3" name="Content Placeholder 2"/>
          <p:cNvSpPr>
            <a:spLocks noGrp="1"/>
          </p:cNvSpPr>
          <p:nvPr>
            <p:ph sz="quarter" idx="1"/>
          </p:nvPr>
        </p:nvSpPr>
        <p:spPr/>
        <p:txBody>
          <a:bodyPr>
            <a:normAutofit/>
          </a:bodyPr>
          <a:lstStyle/>
          <a:p>
            <a:pPr marL="0" indent="0">
              <a:buNone/>
            </a:pPr>
            <a:r>
              <a:rPr lang="en-IN" dirty="0"/>
              <a:t>The hemodynamic responses  are </a:t>
            </a:r>
          </a:p>
          <a:p>
            <a:r>
              <a:rPr lang="en-IN" dirty="0"/>
              <a:t>  An average increase in HR (15–30%) </a:t>
            </a:r>
          </a:p>
          <a:p>
            <a:r>
              <a:rPr lang="en-IN" dirty="0"/>
              <a:t> Diastolic pressure of (10–15%) </a:t>
            </a:r>
          </a:p>
          <a:p>
            <a:r>
              <a:rPr lang="en-IN" dirty="0"/>
              <a:t> Total vascular resistance (VR) of (35–40%) </a:t>
            </a:r>
          </a:p>
          <a:p>
            <a:r>
              <a:rPr lang="en-IN" dirty="0"/>
              <a:t> Decrease in thoracic blood volume (25–30%) </a:t>
            </a:r>
          </a:p>
          <a:p>
            <a:r>
              <a:rPr lang="en-IN" dirty="0"/>
              <a:t> Cardiac output (CO) (15–30%) </a:t>
            </a:r>
          </a:p>
          <a:p>
            <a:r>
              <a:rPr lang="en-IN" dirty="0"/>
              <a:t> Pulse pressure (5–10%). </a:t>
            </a:r>
          </a:p>
        </p:txBody>
      </p:sp>
    </p:spTree>
    <p:extLst>
      <p:ext uri="{BB962C8B-B14F-4D97-AF65-F5344CB8AC3E}">
        <p14:creationId xmlns:p14="http://schemas.microsoft.com/office/powerpoint/2010/main" val="15299171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1825</Words>
  <Application>Microsoft Office PowerPoint</Application>
  <PresentationFormat>On-screen Show (4:3)</PresentationFormat>
  <Paragraphs>217</Paragraphs>
  <Slides>54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Calibri</vt:lpstr>
      <vt:lpstr>Georgia</vt:lpstr>
      <vt:lpstr>Wingdings</vt:lpstr>
      <vt:lpstr>Wingdings 2</vt:lpstr>
      <vt:lpstr>Civic</vt:lpstr>
      <vt:lpstr>DYNAMIC AUSCULTATION</vt:lpstr>
      <vt:lpstr>DYNAMIC  AUSCULTATION</vt:lpstr>
      <vt:lpstr>AIMS</vt:lpstr>
      <vt:lpstr>TYPES OF BEDSIDE MANEUVERS</vt:lpstr>
      <vt:lpstr>PowerPoint Presentation</vt:lpstr>
      <vt:lpstr>POSTURAL/POSITIONAL CHANGES</vt:lpstr>
      <vt:lpstr>Sudden lying down from standing or sitting posture or passive elevation of both the legs</vt:lpstr>
      <vt:lpstr> Effects on Murmurs</vt:lpstr>
      <vt:lpstr>Head up position (standing up) during stabilized phase (30 seconds to two minutes)</vt:lpstr>
      <vt:lpstr>Effects on Heart Sounds  </vt:lpstr>
      <vt:lpstr>PowerPoint Presentation</vt:lpstr>
      <vt:lpstr>squatting</vt:lpstr>
      <vt:lpstr>PowerPoint Presentation</vt:lpstr>
      <vt:lpstr>PowerPoint Presentation</vt:lpstr>
      <vt:lpstr>Transient arterial occlusion</vt:lpstr>
      <vt:lpstr>Effects on Heart Sounds  </vt:lpstr>
      <vt:lpstr>Effects on Murmurs </vt:lpstr>
      <vt:lpstr>Sitting up and leaning forward</vt:lpstr>
      <vt:lpstr>Left lateral recumbent position</vt:lpstr>
      <vt:lpstr>Knee–elbow position</vt:lpstr>
      <vt:lpstr>HEMODYNAMICS OF RESPIRATION</vt:lpstr>
      <vt:lpstr>PowerPoint Presentation</vt:lpstr>
      <vt:lpstr>PowerPoint Presentation</vt:lpstr>
      <vt:lpstr>Heart sounds   </vt:lpstr>
      <vt:lpstr>Effect on Murmurs </vt:lpstr>
      <vt:lpstr>PowerPoint Presentation</vt:lpstr>
      <vt:lpstr>ISOMETRIC EXERCISES </vt:lpstr>
      <vt:lpstr>Methods </vt:lpstr>
      <vt:lpstr>Effects on Heart Sounds  </vt:lpstr>
      <vt:lpstr>Effects on the Murmurs </vt:lpstr>
      <vt:lpstr>VALSALVA MANEUVER</vt:lpstr>
      <vt:lpstr>Methods  </vt:lpstr>
      <vt:lpstr>PowerPoint Presentation</vt:lpstr>
      <vt:lpstr>Effects on the Murmurs </vt:lpstr>
      <vt:lpstr>PowerPoint Presentation</vt:lpstr>
      <vt:lpstr>MÜLLER’S MANEUVER</vt:lpstr>
      <vt:lpstr>Post premature Ventricular Complex Response</vt:lpstr>
      <vt:lpstr>PowerPoint Presentation</vt:lpstr>
      <vt:lpstr>PowerPoint Presentation</vt:lpstr>
      <vt:lpstr>Effects on Murmurs</vt:lpstr>
      <vt:lpstr>Pharmacologic Maneuvers</vt:lpstr>
      <vt:lpstr>PowerPoint Presentation</vt:lpstr>
      <vt:lpstr>PowerPoint Presentation</vt:lpstr>
      <vt:lpstr>Effect on Murmurs</vt:lpstr>
      <vt:lpstr>Methoxamine and phenylephrine</vt:lpstr>
      <vt:lpstr>PowerPoint Presentation</vt:lpstr>
      <vt:lpstr>Effects on Heart Sounds and Murmurs</vt:lpstr>
      <vt:lpstr>summary</vt:lpstr>
      <vt:lpstr>PowerPoint Presentation</vt:lpstr>
      <vt:lpstr>Dynamic auscultation helpful 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cinosh mathew</cp:lastModifiedBy>
  <cp:revision>21</cp:revision>
  <dcterms:created xsi:type="dcterms:W3CDTF">2017-01-22T14:21:38Z</dcterms:created>
  <dcterms:modified xsi:type="dcterms:W3CDTF">2022-04-28T14:15:43Z</dcterms:modified>
</cp:coreProperties>
</file>