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FB82E-080E-4E26-BC62-4C8468F82105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5DD8A-8BC9-4808-BF11-890FC6953D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8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DAB39-8A29-4844-A2A4-AA9434D7DE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1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FB3E-44E7-4E2F-AAE9-88017B07D85D}" type="slidenum">
              <a:rPr lang="it-IT">
                <a:latin typeface="Arial" pitchFamily="34" charset="0"/>
              </a:rPr>
              <a:pPr>
                <a:defRPr/>
              </a:pPr>
              <a:t>14</a:t>
            </a:fld>
            <a:endParaRPr lang="it-IT">
              <a:latin typeface="Arial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4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11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Times" pitchFamily="1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3844C-D1A0-4B04-93A1-381D9E5BD8EF}" type="slidenum">
              <a:rPr lang="it-IT">
                <a:latin typeface="Times" charset="0"/>
              </a:rPr>
              <a:pPr>
                <a:defRPr/>
              </a:pPr>
              <a:t>15</a:t>
            </a:fld>
            <a:endParaRPr lang="it-IT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6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9C5C-21CB-48CD-A7E4-7F1D5E1C0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7FFDE-3DE5-42C9-9847-98DAD54B8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190C-7664-437A-823F-A1F76D1C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B1904-CC19-48E3-8941-C45D8AD7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A332C-7514-4D94-AFCE-73D829C5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924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5618-9B92-4B2F-8E21-CA756C9D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0B278-EA07-4FA1-BBF4-0F15CCB52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C7FDE-88B6-4A42-BCF1-18D03AE1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4B0DF-B072-499E-A81A-723E593E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F641-FC6F-4EFF-BB85-789924F2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097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BB4F9-9C15-4876-B547-A36B6BF3C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91277-912F-4E93-9CAA-1A627BA85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11AA9-ECFC-4A7B-AC70-FFEEAEC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BC37B-3D59-49A7-B4F8-D2BE4149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2653F-AB87-450A-A81E-CC1561A27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345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6C98-5DF8-4A87-9F64-FAA6ED90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44C4C-6462-4BD6-AE7E-BC31EBB1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6CD20-B828-4F71-9D7A-C64AFC94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75A75-9C08-4463-9C92-29DA9EA9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DE932-F8CE-4408-8D84-96E8649F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955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9183-243A-4A31-9D68-598FA8D2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0235B-6060-4E4F-BDE2-975EC3056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7C628-33B0-40C4-83B6-58637D29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34D6A-8ACD-4214-9BBF-D19C5B84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9805E-F692-4CEE-AB98-31B039C6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07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D327-29D7-4377-8998-319022B0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DB4F4-6343-4016-9C57-0F41F866D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9E852-36DE-4AB8-AE4D-969AFCD56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6AC44-E176-48A2-925E-1647584F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4E07-27C1-4B32-B820-FD9C8949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96BF7-8AF0-4ABE-BB61-C7E6508B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983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0435-61E5-4536-B8C2-49246EDB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23F3-E552-4341-83E3-CE9E7D0AE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05DB3-9DE3-44A9-BF92-D41C698D6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BBEE9-9D2C-480B-84BF-7907F18F2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377F2-087B-4842-BBE2-359DFB78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297B0-5D0C-4B8C-8E26-9722971D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D267A-83D5-4FE7-ABFA-B002139F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244BF-07A0-4A4D-B417-F4DFBE62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975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436C-8961-444A-85FC-8F479EA1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726C4-83E6-4252-A6AC-549AFD36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87DEB-1881-460B-A5E8-B2B0C7F0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5B449-185F-4FF4-820A-222945AB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791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C0C15-B47A-4543-8EB2-CFF21150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2CE31-8BB5-419E-BD85-E282B72F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A7E73-6CF5-4C22-8BFA-728C48D6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000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0631-4B3E-4F5E-9277-7D9279E8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6A95-2626-42F7-BE22-1BB721807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667BD-18E3-46BC-ABDC-3D9A2042B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C0F09-AE1D-4D9B-87C8-F9188EBA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FC940-C27C-41DF-8D99-A15AD6D4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B3096-13F5-49BA-8A9D-0194631B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166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408B-B9C7-49D5-8636-36A92B11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E0400-AA62-46CE-88EE-5E1F059B7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D6192-F521-4F9E-B515-69036C2AE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EE8EC-66E3-4084-A3FB-05E0BC05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75469-7C9B-4095-A527-4E4F2182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4E0E6-B3A9-47AD-8DEC-81616BC1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651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298E4A-8E6B-4D93-8C45-64C0B240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12F23-7FE8-4545-8207-3E808B1D1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C1200-2C51-4CF9-80EF-E52D79624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B482-BF08-435E-969F-FD0C3600FAE6}" type="datetimeFigureOut">
              <a:rPr lang="en-IN" smtClean="0"/>
              <a:t>28-04-2022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4A800-6935-4913-ADCA-F979EEAE3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B7B8E-6C9C-4A27-9581-76862723D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A365-E90B-4C95-BCDF-BCD1EA70F5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932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wnloads.hindawi.com/archive/2013/398485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.hindawi.com/archive/2013/398485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1632-DD43-454A-A741-17C218E6E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 of office BP measurement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27259-C5D0-47F8-8DC9-B5915FEB5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Tejas</a:t>
            </a:r>
            <a:r>
              <a:rPr lang="en-US" dirty="0"/>
              <a:t> shah</a:t>
            </a:r>
          </a:p>
          <a:p>
            <a:r>
              <a:rPr lang="en-US" dirty="0"/>
              <a:t>MB,MD,DNB(Cardiology),FACC</a:t>
            </a:r>
          </a:p>
          <a:p>
            <a:r>
              <a:rPr lang="en-US" dirty="0"/>
              <a:t>Interventional cardiologist</a:t>
            </a:r>
          </a:p>
          <a:p>
            <a:r>
              <a:rPr lang="en-US" dirty="0"/>
              <a:t>Dept of Cardiology</a:t>
            </a:r>
          </a:p>
          <a:p>
            <a:r>
              <a:rPr lang="en-US" dirty="0"/>
              <a:t>SBKS MI  &amp; RC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526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96901"/>
            <a:ext cx="10515600" cy="76873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+mn-lt"/>
              </a:rPr>
              <a:t>Clinical Implications of Masked Hypertension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364742"/>
            <a:ext cx="5428488" cy="37802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696" y="1364742"/>
            <a:ext cx="5791199" cy="37802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216" y="865632"/>
            <a:ext cx="7912608" cy="57058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81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7" y="139348"/>
            <a:ext cx="6556022" cy="91051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Blood Pressure Variability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65" y="1494060"/>
            <a:ext cx="10962404" cy="855110"/>
          </a:xfrm>
          <a:ln w="57150">
            <a:solidFill>
              <a:schemeClr val="accent6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i="1" dirty="0">
                <a:solidFill>
                  <a:srgbClr val="FF0000"/>
                </a:solidFill>
              </a:rPr>
              <a:t>Blood pressure variability (BPV) is considered nowadays a novel risk factor for </a:t>
            </a:r>
            <a:r>
              <a:rPr lang="en-US" b="1" i="1" dirty="0">
                <a:solidFill>
                  <a:srgbClr val="002060"/>
                </a:solidFill>
              </a:rPr>
              <a:t>cardiovascular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0846" y="2807020"/>
            <a:ext cx="8900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Classification of blood pressure variability and its clinical implication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7" y="3224212"/>
            <a:ext cx="11760200" cy="40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3550806"/>
            <a:ext cx="8566444" cy="2657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27312" y="3699384"/>
            <a:ext cx="3310359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Estimation of neuro humoral systems involved in blood pressure regulation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7312" y="4464046"/>
            <a:ext cx="3310359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Increased variability in daytime, nighttime, and whole 24 h period associated with increased TOD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27311" y="5377284"/>
            <a:ext cx="3310360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Large visit-to-visit BPV independently associated with increased incidence of stroke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2858" y="6581001"/>
            <a:ext cx="5874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https://downloads.hindawi.com/archive/2013/398485.pdf</a:t>
            </a:r>
            <a:r>
              <a:rPr lang="en-US" sz="1200" dirty="0"/>
              <a:t> accessed on 23</a:t>
            </a:r>
            <a:r>
              <a:rPr lang="en-US" sz="1200" baseline="30000" dirty="0"/>
              <a:t>rd</a:t>
            </a:r>
            <a:r>
              <a:rPr lang="en-US" sz="1200" dirty="0"/>
              <a:t> </a:t>
            </a:r>
            <a:r>
              <a:rPr lang="en-US" sz="1200" dirty="0" err="1"/>
              <a:t>sep</a:t>
            </a:r>
            <a:r>
              <a:rPr lang="en-US" sz="1200" dirty="0"/>
              <a:t> 2021 13:40</a:t>
            </a:r>
          </a:p>
        </p:txBody>
      </p:sp>
    </p:spTree>
    <p:extLst>
      <p:ext uri="{BB962C8B-B14F-4D97-AF65-F5344CB8AC3E}">
        <p14:creationId xmlns:p14="http://schemas.microsoft.com/office/powerpoint/2010/main" val="234993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6" y="98909"/>
            <a:ext cx="11609407" cy="83864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+mn-lt"/>
              </a:rPr>
              <a:t>Factors affecting the overall blood pressure variability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40" y="1111169"/>
            <a:ext cx="9583838" cy="5278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25263" y="6562842"/>
            <a:ext cx="3066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Kidney International Reports (2016) 1, 94–104</a:t>
            </a:r>
          </a:p>
        </p:txBody>
      </p:sp>
    </p:spTree>
    <p:extLst>
      <p:ext uri="{BB962C8B-B14F-4D97-AF65-F5344CB8AC3E}">
        <p14:creationId xmlns:p14="http://schemas.microsoft.com/office/powerpoint/2010/main" val="365055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0" y="898906"/>
            <a:ext cx="11704433" cy="57573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579272" y="898905"/>
            <a:ext cx="3319501" cy="56820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16233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https://downloads.hindawi.com/archive/2013/398485.pdf</a:t>
            </a:r>
            <a:r>
              <a:rPr lang="en-US" sz="1200" dirty="0"/>
              <a:t> accessed on 23</a:t>
            </a:r>
            <a:r>
              <a:rPr lang="en-US" sz="1200" baseline="30000" dirty="0"/>
              <a:t>rd</a:t>
            </a:r>
            <a:r>
              <a:rPr lang="en-US" sz="1200" dirty="0"/>
              <a:t> </a:t>
            </a:r>
            <a:r>
              <a:rPr lang="en-US" sz="1200" dirty="0" err="1"/>
              <a:t>sep</a:t>
            </a:r>
            <a:r>
              <a:rPr lang="en-US" sz="1200" dirty="0"/>
              <a:t> 2021 13:40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666" y="2955122"/>
            <a:ext cx="7630145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Expanding evidence has clearly demonstrated the influence of short-term and long-term BPV on target organ damage and cardiovascular events in hypertensive patients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6227"/>
            <a:ext cx="118061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Short-term blood pressure variability and target organ damage and cardiovascular events in patients</a:t>
            </a:r>
          </a:p>
        </p:txBody>
      </p:sp>
    </p:spTree>
    <p:extLst>
      <p:ext uri="{BB962C8B-B14F-4D97-AF65-F5344CB8AC3E}">
        <p14:creationId xmlns:p14="http://schemas.microsoft.com/office/powerpoint/2010/main" val="19521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4565168" y="1346903"/>
            <a:ext cx="3238672" cy="51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675" tIns="39839" rIns="79675" bIns="39839">
            <a:spAutoFit/>
          </a:bodyPr>
          <a:lstStyle/>
          <a:p>
            <a:pPr algn="ctr" defTabSz="797360" eaLnBrk="0" hangingPunct="0">
              <a:defRPr/>
            </a:pP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24h Intra-Arterial BP</a:t>
            </a:r>
          </a:p>
        </p:txBody>
      </p:sp>
      <p:grpSp>
        <p:nvGrpSpPr>
          <p:cNvPr id="168963" name="61 Grupo"/>
          <p:cNvGrpSpPr>
            <a:grpSpLocks/>
          </p:cNvGrpSpPr>
          <p:nvPr/>
        </p:nvGrpSpPr>
        <p:grpSpPr bwMode="auto">
          <a:xfrm>
            <a:off x="1688015" y="1911529"/>
            <a:ext cx="8354264" cy="4339962"/>
            <a:chOff x="92562" y="1549261"/>
            <a:chExt cx="8353445" cy="4338612"/>
          </a:xfrm>
        </p:grpSpPr>
        <p:grpSp>
          <p:nvGrpSpPr>
            <p:cNvPr id="168966" name="Group 6"/>
            <p:cNvGrpSpPr>
              <a:grpSpLocks/>
            </p:cNvGrpSpPr>
            <p:nvPr/>
          </p:nvGrpSpPr>
          <p:grpSpPr bwMode="auto">
            <a:xfrm>
              <a:off x="92562" y="2714620"/>
              <a:ext cx="8353445" cy="3173253"/>
              <a:chOff x="231" y="1819"/>
              <a:chExt cx="6314" cy="1799"/>
            </a:xfrm>
          </p:grpSpPr>
          <p:sp>
            <p:nvSpPr>
              <p:cNvPr id="768007" name="Rectangle 7"/>
              <p:cNvSpPr>
                <a:spLocks noChangeArrowheads="1"/>
              </p:cNvSpPr>
              <p:nvPr/>
            </p:nvSpPr>
            <p:spPr bwMode="auto">
              <a:xfrm>
                <a:off x="721" y="2111"/>
                <a:ext cx="5686" cy="977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pic>
            <p:nvPicPr>
              <p:cNvPr id="16897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" y="2129"/>
                <a:ext cx="5662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009" name="Rectangle 9"/>
              <p:cNvSpPr>
                <a:spLocks noChangeArrowheads="1"/>
              </p:cNvSpPr>
              <p:nvPr/>
            </p:nvSpPr>
            <p:spPr bwMode="auto">
              <a:xfrm>
                <a:off x="641" y="3184"/>
                <a:ext cx="15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19</a:t>
                </a:r>
              </a:p>
            </p:txBody>
          </p:sp>
          <p:sp>
            <p:nvSpPr>
              <p:cNvPr id="768010" name="Rectangle 10"/>
              <p:cNvSpPr>
                <a:spLocks noChangeArrowheads="1"/>
              </p:cNvSpPr>
              <p:nvPr/>
            </p:nvSpPr>
            <p:spPr bwMode="auto">
              <a:xfrm>
                <a:off x="1357" y="3184"/>
                <a:ext cx="15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22</a:t>
                </a:r>
              </a:p>
            </p:txBody>
          </p:sp>
          <p:sp>
            <p:nvSpPr>
              <p:cNvPr id="768011" name="Rectangle 11"/>
              <p:cNvSpPr>
                <a:spLocks noChangeArrowheads="1"/>
              </p:cNvSpPr>
              <p:nvPr/>
            </p:nvSpPr>
            <p:spPr bwMode="auto">
              <a:xfrm>
                <a:off x="2097" y="3184"/>
                <a:ext cx="78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1</a:t>
                </a:r>
              </a:p>
            </p:txBody>
          </p:sp>
          <p:sp>
            <p:nvSpPr>
              <p:cNvPr id="768012" name="Rectangle 12"/>
              <p:cNvSpPr>
                <a:spLocks noChangeArrowheads="1"/>
              </p:cNvSpPr>
              <p:nvPr/>
            </p:nvSpPr>
            <p:spPr bwMode="auto">
              <a:xfrm>
                <a:off x="2823" y="3194"/>
                <a:ext cx="64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4</a:t>
                </a:r>
              </a:p>
            </p:txBody>
          </p:sp>
          <p:sp>
            <p:nvSpPr>
              <p:cNvPr id="768013" name="Rectangle 13"/>
              <p:cNvSpPr>
                <a:spLocks noChangeArrowheads="1"/>
              </p:cNvSpPr>
              <p:nvPr/>
            </p:nvSpPr>
            <p:spPr bwMode="auto">
              <a:xfrm>
                <a:off x="3448" y="3194"/>
                <a:ext cx="152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7</a:t>
                </a:r>
              </a:p>
            </p:txBody>
          </p:sp>
          <p:sp>
            <p:nvSpPr>
              <p:cNvPr id="768014" name="Rectangle 14"/>
              <p:cNvSpPr>
                <a:spLocks noChangeArrowheads="1"/>
              </p:cNvSpPr>
              <p:nvPr/>
            </p:nvSpPr>
            <p:spPr bwMode="auto">
              <a:xfrm>
                <a:off x="4188" y="3194"/>
                <a:ext cx="238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10</a:t>
                </a:r>
              </a:p>
            </p:txBody>
          </p:sp>
          <p:sp>
            <p:nvSpPr>
              <p:cNvPr id="768015" name="Rectangle 15"/>
              <p:cNvSpPr>
                <a:spLocks noChangeArrowheads="1"/>
              </p:cNvSpPr>
              <p:nvPr/>
            </p:nvSpPr>
            <p:spPr bwMode="auto">
              <a:xfrm>
                <a:off x="4904" y="3184"/>
                <a:ext cx="15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13</a:t>
                </a:r>
              </a:p>
            </p:txBody>
          </p:sp>
          <p:sp>
            <p:nvSpPr>
              <p:cNvPr id="768016" name="Rectangle 16"/>
              <p:cNvSpPr>
                <a:spLocks noChangeArrowheads="1"/>
              </p:cNvSpPr>
              <p:nvPr/>
            </p:nvSpPr>
            <p:spPr bwMode="auto">
              <a:xfrm>
                <a:off x="5620" y="3184"/>
                <a:ext cx="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endParaRPr lang="it-IT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  <a:ea typeface="ＭＳ Ｐゴシック" pitchFamily="34" charset="-128"/>
                </a:endParaRPr>
              </a:p>
            </p:txBody>
          </p:sp>
          <p:sp>
            <p:nvSpPr>
              <p:cNvPr id="768017" name="Rectangle 17"/>
              <p:cNvSpPr>
                <a:spLocks noChangeArrowheads="1"/>
              </p:cNvSpPr>
              <p:nvPr/>
            </p:nvSpPr>
            <p:spPr bwMode="auto">
              <a:xfrm>
                <a:off x="6319" y="3184"/>
                <a:ext cx="22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19</a:t>
                </a:r>
              </a:p>
            </p:txBody>
          </p:sp>
          <p:sp>
            <p:nvSpPr>
              <p:cNvPr id="768018" name="Rectangle 18"/>
              <p:cNvSpPr>
                <a:spLocks noChangeArrowheads="1"/>
              </p:cNvSpPr>
              <p:nvPr/>
            </p:nvSpPr>
            <p:spPr bwMode="auto">
              <a:xfrm>
                <a:off x="3367" y="3400"/>
                <a:ext cx="592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pitchFamily="34" charset="-128"/>
                    <a:cs typeface="Times New Roman"/>
                  </a:rPr>
                  <a:t>Hours</a:t>
                </a:r>
              </a:p>
            </p:txBody>
          </p:sp>
          <p:sp>
            <p:nvSpPr>
              <p:cNvPr id="768019" name="Line 19"/>
              <p:cNvSpPr>
                <a:spLocks noChangeShapeType="1"/>
              </p:cNvSpPr>
              <p:nvPr/>
            </p:nvSpPr>
            <p:spPr bwMode="auto">
              <a:xfrm>
                <a:off x="956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20" name="Line 20"/>
              <p:cNvSpPr>
                <a:spLocks noChangeShapeType="1"/>
              </p:cNvSpPr>
              <p:nvPr/>
            </p:nvSpPr>
            <p:spPr bwMode="auto">
              <a:xfrm>
                <a:off x="1193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21" name="Line 21"/>
              <p:cNvSpPr>
                <a:spLocks noChangeShapeType="1"/>
              </p:cNvSpPr>
              <p:nvPr/>
            </p:nvSpPr>
            <p:spPr bwMode="auto">
              <a:xfrm>
                <a:off x="1673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22" name="Line 22"/>
              <p:cNvSpPr>
                <a:spLocks noChangeShapeType="1"/>
              </p:cNvSpPr>
              <p:nvPr/>
            </p:nvSpPr>
            <p:spPr bwMode="auto">
              <a:xfrm>
                <a:off x="1909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23" name="Line 23"/>
              <p:cNvSpPr>
                <a:spLocks noChangeShapeType="1"/>
              </p:cNvSpPr>
              <p:nvPr/>
            </p:nvSpPr>
            <p:spPr bwMode="auto">
              <a:xfrm>
                <a:off x="2381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24" name="Line 24"/>
              <p:cNvSpPr>
                <a:spLocks noChangeShapeType="1"/>
              </p:cNvSpPr>
              <p:nvPr/>
            </p:nvSpPr>
            <p:spPr bwMode="auto">
              <a:xfrm>
                <a:off x="2617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25" name="Line 25"/>
              <p:cNvSpPr>
                <a:spLocks noChangeShapeType="1"/>
              </p:cNvSpPr>
              <p:nvPr/>
            </p:nvSpPr>
            <p:spPr bwMode="auto">
              <a:xfrm>
                <a:off x="3088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26" name="Line 26"/>
              <p:cNvSpPr>
                <a:spLocks noChangeShapeType="1"/>
              </p:cNvSpPr>
              <p:nvPr/>
            </p:nvSpPr>
            <p:spPr bwMode="auto">
              <a:xfrm>
                <a:off x="3324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27" name="Line 27"/>
              <p:cNvSpPr>
                <a:spLocks noChangeShapeType="1"/>
              </p:cNvSpPr>
              <p:nvPr/>
            </p:nvSpPr>
            <p:spPr bwMode="auto">
              <a:xfrm>
                <a:off x="3805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28" name="Line 28"/>
              <p:cNvSpPr>
                <a:spLocks noChangeShapeType="1"/>
              </p:cNvSpPr>
              <p:nvPr/>
            </p:nvSpPr>
            <p:spPr bwMode="auto">
              <a:xfrm>
                <a:off x="4041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29" name="Line 29"/>
              <p:cNvSpPr>
                <a:spLocks noChangeShapeType="1"/>
              </p:cNvSpPr>
              <p:nvPr/>
            </p:nvSpPr>
            <p:spPr bwMode="auto">
              <a:xfrm>
                <a:off x="4513" y="3088"/>
                <a:ext cx="0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30" name="Line 30"/>
              <p:cNvSpPr>
                <a:spLocks noChangeShapeType="1"/>
              </p:cNvSpPr>
              <p:nvPr/>
            </p:nvSpPr>
            <p:spPr bwMode="auto">
              <a:xfrm>
                <a:off x="4748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31" name="Line 31"/>
              <p:cNvSpPr>
                <a:spLocks noChangeShapeType="1"/>
              </p:cNvSpPr>
              <p:nvPr/>
            </p:nvSpPr>
            <p:spPr bwMode="auto">
              <a:xfrm>
                <a:off x="5220" y="3088"/>
                <a:ext cx="0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32" name="Line 32"/>
              <p:cNvSpPr>
                <a:spLocks noChangeShapeType="1"/>
              </p:cNvSpPr>
              <p:nvPr/>
            </p:nvSpPr>
            <p:spPr bwMode="auto">
              <a:xfrm>
                <a:off x="5464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33" name="Line 33"/>
              <p:cNvSpPr>
                <a:spLocks noChangeShapeType="1"/>
              </p:cNvSpPr>
              <p:nvPr/>
            </p:nvSpPr>
            <p:spPr bwMode="auto">
              <a:xfrm>
                <a:off x="5936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34" name="Line 34"/>
              <p:cNvSpPr>
                <a:spLocks noChangeShapeType="1"/>
              </p:cNvSpPr>
              <p:nvPr/>
            </p:nvSpPr>
            <p:spPr bwMode="auto">
              <a:xfrm>
                <a:off x="6172" y="3088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35" name="Line 35"/>
              <p:cNvSpPr>
                <a:spLocks noChangeShapeType="1"/>
              </p:cNvSpPr>
              <p:nvPr/>
            </p:nvSpPr>
            <p:spPr bwMode="auto">
              <a:xfrm>
                <a:off x="721" y="3088"/>
                <a:ext cx="1" cy="5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36" name="Line 36"/>
              <p:cNvSpPr>
                <a:spLocks noChangeShapeType="1"/>
              </p:cNvSpPr>
              <p:nvPr/>
            </p:nvSpPr>
            <p:spPr bwMode="auto">
              <a:xfrm>
                <a:off x="1429" y="3088"/>
                <a:ext cx="1" cy="5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37" name="Line 37"/>
              <p:cNvSpPr>
                <a:spLocks noChangeShapeType="1"/>
              </p:cNvSpPr>
              <p:nvPr/>
            </p:nvSpPr>
            <p:spPr bwMode="auto">
              <a:xfrm>
                <a:off x="2145" y="3088"/>
                <a:ext cx="0" cy="5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38" name="Line 38"/>
              <p:cNvSpPr>
                <a:spLocks noChangeShapeType="1"/>
              </p:cNvSpPr>
              <p:nvPr/>
            </p:nvSpPr>
            <p:spPr bwMode="auto">
              <a:xfrm>
                <a:off x="2853" y="3088"/>
                <a:ext cx="0" cy="5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39" name="Line 39"/>
              <p:cNvSpPr>
                <a:spLocks noChangeShapeType="1"/>
              </p:cNvSpPr>
              <p:nvPr/>
            </p:nvSpPr>
            <p:spPr bwMode="auto">
              <a:xfrm>
                <a:off x="3570" y="3088"/>
                <a:ext cx="0" cy="5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40" name="Line 40"/>
              <p:cNvSpPr>
                <a:spLocks noChangeShapeType="1"/>
              </p:cNvSpPr>
              <p:nvPr/>
            </p:nvSpPr>
            <p:spPr bwMode="auto">
              <a:xfrm>
                <a:off x="4276" y="3088"/>
                <a:ext cx="1" cy="5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41" name="Line 41"/>
              <p:cNvSpPr>
                <a:spLocks noChangeShapeType="1"/>
              </p:cNvSpPr>
              <p:nvPr/>
            </p:nvSpPr>
            <p:spPr bwMode="auto">
              <a:xfrm>
                <a:off x="4984" y="3088"/>
                <a:ext cx="1" cy="5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42" name="Line 42"/>
              <p:cNvSpPr>
                <a:spLocks noChangeShapeType="1"/>
              </p:cNvSpPr>
              <p:nvPr/>
            </p:nvSpPr>
            <p:spPr bwMode="auto">
              <a:xfrm>
                <a:off x="5700" y="3088"/>
                <a:ext cx="1" cy="5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43" name="Line 43"/>
              <p:cNvSpPr>
                <a:spLocks noChangeShapeType="1"/>
              </p:cNvSpPr>
              <p:nvPr/>
            </p:nvSpPr>
            <p:spPr bwMode="auto">
              <a:xfrm>
                <a:off x="6407" y="3088"/>
                <a:ext cx="1" cy="5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44" name="Line 44"/>
              <p:cNvSpPr>
                <a:spLocks noChangeShapeType="1"/>
              </p:cNvSpPr>
              <p:nvPr/>
            </p:nvSpPr>
            <p:spPr bwMode="auto">
              <a:xfrm>
                <a:off x="721" y="3088"/>
                <a:ext cx="5686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45" name="Line 45"/>
              <p:cNvSpPr>
                <a:spLocks noChangeShapeType="1"/>
              </p:cNvSpPr>
              <p:nvPr/>
            </p:nvSpPr>
            <p:spPr bwMode="auto">
              <a:xfrm flipH="1">
                <a:off x="696" y="2759"/>
                <a:ext cx="25" cy="3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46" name="Line 46"/>
              <p:cNvSpPr>
                <a:spLocks noChangeShapeType="1"/>
              </p:cNvSpPr>
              <p:nvPr/>
            </p:nvSpPr>
            <p:spPr bwMode="auto">
              <a:xfrm flipH="1">
                <a:off x="696" y="2330"/>
                <a:ext cx="25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47" name="Line 47"/>
              <p:cNvSpPr>
                <a:spLocks noChangeShapeType="1"/>
              </p:cNvSpPr>
              <p:nvPr/>
            </p:nvSpPr>
            <p:spPr bwMode="auto">
              <a:xfrm flipH="1">
                <a:off x="671" y="2970"/>
                <a:ext cx="50" cy="3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48" name="Line 48"/>
              <p:cNvSpPr>
                <a:spLocks noChangeShapeType="1"/>
              </p:cNvSpPr>
              <p:nvPr/>
            </p:nvSpPr>
            <p:spPr bwMode="auto">
              <a:xfrm flipH="1">
                <a:off x="671" y="2540"/>
                <a:ext cx="50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49" name="Line 49"/>
              <p:cNvSpPr>
                <a:spLocks noChangeShapeType="1"/>
              </p:cNvSpPr>
              <p:nvPr/>
            </p:nvSpPr>
            <p:spPr bwMode="auto">
              <a:xfrm flipH="1">
                <a:off x="671" y="2111"/>
                <a:ext cx="50" cy="3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50" name="Line 50"/>
              <p:cNvSpPr>
                <a:spLocks noChangeShapeType="1"/>
              </p:cNvSpPr>
              <p:nvPr/>
            </p:nvSpPr>
            <p:spPr bwMode="auto">
              <a:xfrm>
                <a:off x="721" y="2111"/>
                <a:ext cx="1" cy="85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768051" name="Rectangle 51"/>
              <p:cNvSpPr>
                <a:spLocks noChangeArrowheads="1"/>
              </p:cNvSpPr>
              <p:nvPr/>
            </p:nvSpPr>
            <p:spPr bwMode="auto">
              <a:xfrm>
                <a:off x="573" y="2923"/>
                <a:ext cx="78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0</a:t>
                </a:r>
              </a:p>
            </p:txBody>
          </p:sp>
          <p:sp>
            <p:nvSpPr>
              <p:cNvPr id="768052" name="Rectangle 52"/>
              <p:cNvSpPr>
                <a:spLocks noChangeArrowheads="1"/>
              </p:cNvSpPr>
              <p:nvPr/>
            </p:nvSpPr>
            <p:spPr bwMode="auto">
              <a:xfrm>
                <a:off x="272" y="2493"/>
                <a:ext cx="36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100</a:t>
                </a:r>
              </a:p>
            </p:txBody>
          </p:sp>
          <p:sp>
            <p:nvSpPr>
              <p:cNvPr id="768053" name="Rectangle 53"/>
              <p:cNvSpPr>
                <a:spLocks noChangeArrowheads="1"/>
              </p:cNvSpPr>
              <p:nvPr/>
            </p:nvSpPr>
            <p:spPr bwMode="auto">
              <a:xfrm>
                <a:off x="231" y="2064"/>
                <a:ext cx="372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200</a:t>
                </a:r>
              </a:p>
            </p:txBody>
          </p:sp>
          <p:sp>
            <p:nvSpPr>
              <p:cNvPr id="768054" name="Rectangle 54"/>
              <p:cNvSpPr>
                <a:spLocks noChangeArrowheads="1"/>
              </p:cNvSpPr>
              <p:nvPr/>
            </p:nvSpPr>
            <p:spPr bwMode="auto">
              <a:xfrm>
                <a:off x="377" y="1819"/>
                <a:ext cx="485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97360" eaLnBrk="0" hangingPunct="0">
                  <a:defRPr/>
                </a:pP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/>
                    <a:ea typeface="ＭＳ Ｐゴシック" pitchFamily="34" charset="-128"/>
                  </a:rPr>
                  <a:t>mmHg</a:t>
                </a:r>
              </a:p>
            </p:txBody>
          </p:sp>
        </p:grpSp>
        <p:sp>
          <p:nvSpPr>
            <p:cNvPr id="768055" name="Text Box 55"/>
            <p:cNvSpPr txBox="1">
              <a:spLocks noChangeArrowheads="1"/>
            </p:cNvSpPr>
            <p:nvPr/>
          </p:nvSpPr>
          <p:spPr bwMode="auto">
            <a:xfrm>
              <a:off x="2522366" y="1549261"/>
              <a:ext cx="1409111" cy="449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9950" tIns="39975" rIns="79950" bIns="39975">
              <a:spAutoFit/>
            </a:bodyPr>
            <a:lstStyle/>
            <a:p>
              <a:pPr algn="ctr" defTabSz="797360" eaLnBrk="0" hangingPunct="0">
                <a:defRPr/>
              </a:pPr>
              <a:r>
                <a:rPr lang="en-GB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Protective</a:t>
              </a:r>
            </a:p>
          </p:txBody>
        </p:sp>
        <p:sp>
          <p:nvSpPr>
            <p:cNvPr id="768056" name="Text Box 56"/>
            <p:cNvSpPr txBox="1">
              <a:spLocks noChangeArrowheads="1"/>
            </p:cNvSpPr>
            <p:nvPr/>
          </p:nvSpPr>
          <p:spPr bwMode="auto">
            <a:xfrm>
              <a:off x="4929227" y="1550177"/>
              <a:ext cx="1443371" cy="449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9950" tIns="39975" rIns="79950" bIns="39975">
              <a:spAutoFit/>
            </a:bodyPr>
            <a:lstStyle/>
            <a:p>
              <a:pPr algn="ctr" defTabSz="797360" eaLnBrk="0" hangingPunct="0">
                <a:defRPr/>
              </a:pPr>
              <a:r>
                <a:rPr lang="en-GB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Damaging</a:t>
              </a:r>
            </a:p>
          </p:txBody>
        </p:sp>
        <p:sp>
          <p:nvSpPr>
            <p:cNvPr id="60" name="59 Flecha abajo"/>
            <p:cNvSpPr/>
            <p:nvPr/>
          </p:nvSpPr>
          <p:spPr>
            <a:xfrm>
              <a:off x="5463735" y="2072401"/>
              <a:ext cx="357152" cy="114264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58 Flecha abajo"/>
            <p:cNvSpPr/>
            <p:nvPr/>
          </p:nvSpPr>
          <p:spPr>
            <a:xfrm>
              <a:off x="3071508" y="2053603"/>
              <a:ext cx="357152" cy="1142644"/>
            </a:xfrm>
            <a:prstGeom prst="downArrow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" name="56 Rectángulo"/>
          <p:cNvSpPr/>
          <p:nvPr/>
        </p:nvSpPr>
        <p:spPr>
          <a:xfrm>
            <a:off x="197746" y="151637"/>
            <a:ext cx="11694693" cy="1076901"/>
          </a:xfrm>
          <a:prstGeom prst="rect">
            <a:avLst/>
          </a:prstGeom>
        </p:spPr>
        <p:txBody>
          <a:bodyPr wrap="square" lIns="91121" tIns="45563" rIns="91121" bIns="45563">
            <a:spAutoFit/>
          </a:bodyPr>
          <a:lstStyle/>
          <a:p>
            <a:pPr marL="341731" indent="-341731" algn="ctr">
              <a:spcAft>
                <a:spcPct val="100000"/>
              </a:spcAft>
              <a:buSzPct val="150000"/>
              <a:defRPr/>
            </a:pPr>
            <a:r>
              <a:rPr lang="en-GB" sz="3200" b="1" dirty="0">
                <a:solidFill>
                  <a:srgbClr val="00B050"/>
                </a:solidFill>
                <a:cs typeface="Times New Roman"/>
              </a:rPr>
              <a:t>Different Prognostic Impact of Nocturnal BP Fall and  Short Term BPV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7239003" y="6357958"/>
            <a:ext cx="3429000" cy="369015"/>
          </a:xfrm>
          <a:prstGeom prst="rect">
            <a:avLst/>
          </a:prstGeom>
          <a:noFill/>
        </p:spPr>
        <p:txBody>
          <a:bodyPr lIns="91121" tIns="45563" rIns="91121" bIns="45563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Mancia G, Parati G 1983</a:t>
            </a:r>
          </a:p>
        </p:txBody>
      </p:sp>
      <p:sp>
        <p:nvSpPr>
          <p:cNvPr id="2" name="Rettangolo 1"/>
          <p:cNvSpPr/>
          <p:nvPr/>
        </p:nvSpPr>
        <p:spPr bwMode="auto">
          <a:xfrm>
            <a:off x="3369714" y="3577832"/>
            <a:ext cx="2769320" cy="1706742"/>
          </a:xfrm>
          <a:prstGeom prst="rect">
            <a:avLst/>
          </a:prstGeom>
          <a:solidFill>
            <a:srgbClr val="FFCC00">
              <a:alpha val="30000"/>
            </a:srgb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89803" dir="2700000" algn="ctr" rotWithShape="0">
              <a:schemeClr val="tx2"/>
            </a:outerShdw>
          </a:effectLst>
        </p:spPr>
        <p:txBody>
          <a:bodyPr vert="horz" wrap="square" lIns="91704" tIns="45852" rIns="91704" bIns="45852" numCol="1" rtlCol="0" anchor="ctr" anchorCtr="0" compatLnSpc="1">
            <a:prstTxWarp prst="textNoShape">
              <a:avLst/>
            </a:prstTxWarp>
          </a:bodyPr>
          <a:lstStyle/>
          <a:p>
            <a:pPr defTabSz="799270" eaLnBrk="0" hangingPunct="0"/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6252824" y="3597758"/>
            <a:ext cx="1923558" cy="1686812"/>
          </a:xfrm>
          <a:prstGeom prst="rect">
            <a:avLst/>
          </a:prstGeom>
          <a:solidFill>
            <a:srgbClr val="00B0F0">
              <a:alpha val="3900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89803" dir="2700000" algn="ctr" rotWithShape="0">
              <a:schemeClr val="tx2"/>
            </a:outerShdw>
          </a:effectLst>
        </p:spPr>
        <p:txBody>
          <a:bodyPr vert="horz" wrap="square" lIns="91704" tIns="45852" rIns="91704" bIns="45852" numCol="1" rtlCol="0" anchor="ctr" anchorCtr="0" compatLnSpc="1">
            <a:prstTxWarp prst="textNoShape">
              <a:avLst/>
            </a:prstTxWarp>
          </a:bodyPr>
          <a:lstStyle/>
          <a:p>
            <a:pPr defTabSz="799270" eaLnBrk="0" hangingPunct="0"/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2" y="3597766"/>
            <a:ext cx="1189310" cy="182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52" y="3592471"/>
            <a:ext cx="1097154" cy="182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58" y="3548122"/>
            <a:ext cx="455731" cy="182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7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auto">
          <a:xfrm>
            <a:off x="213756" y="193763"/>
            <a:ext cx="11507190" cy="9644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009" tIns="45507" rIns="91009" bIns="45507" anchor="ctr"/>
          <a:lstStyle/>
          <a:p>
            <a:pPr algn="ctr" defTabSz="912877" eaLnBrk="0" hangingPunct="0">
              <a:defRPr/>
            </a:pPr>
            <a:r>
              <a:rPr lang="en-US" sz="3600" b="1" dirty="0">
                <a:solidFill>
                  <a:srgbClr val="00B050"/>
                </a:solidFill>
              </a:rPr>
              <a:t>Morning BP surge and stroke risk in hypertension</a:t>
            </a:r>
            <a:endParaRPr lang="pl-PL" altLang="it-IT" sz="33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auto">
          <a:xfrm>
            <a:off x="2016128" y="867669"/>
            <a:ext cx="8307917" cy="542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04" tIns="45502" rIns="91004" bIns="45502"/>
          <a:lstStyle/>
          <a:p>
            <a:pPr defTabSz="912877">
              <a:spcBef>
                <a:spcPct val="20000"/>
              </a:spcBef>
              <a:defRPr/>
            </a:pPr>
            <a:endParaRPr lang="it-IT" sz="2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56" y="1158169"/>
            <a:ext cx="9607138" cy="5325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7351" y="656663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err="1"/>
              <a:t>Kario</a:t>
            </a:r>
            <a:r>
              <a:rPr lang="en-US" sz="1200" i="1" dirty="0"/>
              <a:t> et al </a:t>
            </a:r>
            <a:r>
              <a:rPr lang="en-US" sz="1200" dirty="0"/>
              <a:t>Annals of Global Health, VOL. 82, NO. 2, 2016. March April 2016: 254 – 273</a:t>
            </a:r>
          </a:p>
        </p:txBody>
      </p:sp>
    </p:spTree>
    <p:extLst>
      <p:ext uri="{BB962C8B-B14F-4D97-AF65-F5344CB8AC3E}">
        <p14:creationId xmlns:p14="http://schemas.microsoft.com/office/powerpoint/2010/main" val="189862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0" y="139494"/>
            <a:ext cx="11990119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+mn-lt"/>
              </a:rPr>
              <a:t>Nocturnal blood pressure dipping status and stroke prognosis in older sustained hypertensives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365662"/>
            <a:ext cx="10212780" cy="5106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8094" y="6581001"/>
            <a:ext cx="552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/>
              <a:t>Kario</a:t>
            </a:r>
            <a:r>
              <a:rPr lang="en-US" sz="1200" i="1" dirty="0"/>
              <a:t> et al </a:t>
            </a:r>
            <a:r>
              <a:rPr lang="en-US" sz="1200" dirty="0"/>
              <a:t>Annals of Global Health, VOL. 82, NO. 2, 2016. March April 2016: 254 – 273</a:t>
            </a:r>
          </a:p>
        </p:txBody>
      </p:sp>
    </p:spTree>
    <p:extLst>
      <p:ext uri="{BB962C8B-B14F-4D97-AF65-F5344CB8AC3E}">
        <p14:creationId xmlns:p14="http://schemas.microsoft.com/office/powerpoint/2010/main" val="5573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194437"/>
            <a:ext cx="9232392" cy="90284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Synergistic resonance of BP variability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84" y="1097280"/>
            <a:ext cx="10411968" cy="5303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3952" y="6486144"/>
            <a:ext cx="5510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/>
              <a:t>Kario</a:t>
            </a:r>
            <a:r>
              <a:rPr lang="en-US" sz="1200" i="1" dirty="0"/>
              <a:t> et al </a:t>
            </a:r>
            <a:r>
              <a:rPr lang="en-US" sz="1200" dirty="0"/>
              <a:t>Annals of Global Health, VOL. 82, NO. 2, 2016. March April 2016: 254 – 273</a:t>
            </a:r>
          </a:p>
        </p:txBody>
      </p:sp>
    </p:spTree>
    <p:extLst>
      <p:ext uri="{BB962C8B-B14F-4D97-AF65-F5344CB8AC3E}">
        <p14:creationId xmlns:p14="http://schemas.microsoft.com/office/powerpoint/2010/main" val="38822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867" y="2532592"/>
            <a:ext cx="6310489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What should we do ?? </a:t>
            </a:r>
          </a:p>
        </p:txBody>
      </p:sp>
      <p:pic>
        <p:nvPicPr>
          <p:cNvPr id="1026" name="Picture 2" descr="How Much Should You Charge For Courier Services? - Profits On Whe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9" y="541868"/>
            <a:ext cx="5075766" cy="59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6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18821"/>
            <a:ext cx="7879080" cy="97599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Out of office B.P. measurement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024" y="1698610"/>
            <a:ext cx="11472672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Acknowledging that </a:t>
            </a:r>
            <a:r>
              <a:rPr lang="en-US" sz="2800" b="1" dirty="0">
                <a:solidFill>
                  <a:srgbClr val="FF0000"/>
                </a:solidFill>
              </a:rPr>
              <a:t>office BP measures are inherently problematic</a:t>
            </a:r>
            <a:r>
              <a:rPr lang="en-US" sz="2800" dirty="0"/>
              <a:t>, for a variety of reasons, many BP guideline groups around the globe have </a:t>
            </a:r>
            <a:r>
              <a:rPr lang="en-US" sz="2800" b="1" dirty="0">
                <a:solidFill>
                  <a:srgbClr val="FF0000"/>
                </a:solidFill>
              </a:rPr>
              <a:t>recommended out-of-office BP measurements to confirm a diagnosis of hypertension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024" y="3792004"/>
            <a:ext cx="1147267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There are </a:t>
            </a:r>
            <a:r>
              <a:rPr lang="en-US" sz="2800" b="1" dirty="0">
                <a:solidFill>
                  <a:srgbClr val="FF0000"/>
                </a:solidFill>
              </a:rPr>
              <a:t>many out-of-office methods </a:t>
            </a:r>
            <a:r>
              <a:rPr lang="en-US" sz="2800" dirty="0"/>
              <a:t>available. These include </a:t>
            </a:r>
            <a:r>
              <a:rPr lang="en-US" sz="2800" b="1" dirty="0">
                <a:solidFill>
                  <a:srgbClr val="FF0000"/>
                </a:solidFill>
              </a:rPr>
              <a:t>ambulatory BP monitoring (ABPM)</a:t>
            </a:r>
            <a:r>
              <a:rPr lang="en-US" sz="2800" dirty="0"/>
              <a:t>, self monitoring (or </a:t>
            </a:r>
            <a:r>
              <a:rPr lang="en-US" sz="2800" b="1" dirty="0">
                <a:solidFill>
                  <a:srgbClr val="FF0000"/>
                </a:solidFill>
              </a:rPr>
              <a:t>self measurement or home based</a:t>
            </a:r>
            <a:r>
              <a:rPr lang="en-US" sz="2800" dirty="0"/>
              <a:t>) BP which is usually done by the patient at home, at work, or in any conducive environment</a:t>
            </a:r>
            <a:r>
              <a:rPr lang="en-US" sz="2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6260" y="6487406"/>
            <a:ext cx="2327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Hypertension. 2020;76:1667-1673</a:t>
            </a:r>
          </a:p>
        </p:txBody>
      </p:sp>
    </p:spTree>
    <p:extLst>
      <p:ext uri="{BB962C8B-B14F-4D97-AF65-F5344CB8AC3E}">
        <p14:creationId xmlns:p14="http://schemas.microsoft.com/office/powerpoint/2010/main" val="121130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755" y="1304131"/>
            <a:ext cx="9220200" cy="49355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Hypertension is one of the leading causes of the global burden of disease</a:t>
            </a:r>
          </a:p>
          <a:p>
            <a:r>
              <a:rPr lang="en-US" dirty="0"/>
              <a:t>Hypertension doubles the risk of cardiovascular diseases (CVD), including coronary heart disease (CHD), congestive heart failure (CHF), ischemic and hemorrhagic stroke, renal failure, and peripheral arterial disease</a:t>
            </a:r>
          </a:p>
          <a:p>
            <a:r>
              <a:rPr lang="en-US" dirty="0"/>
              <a:t>It often is associated with additional CVD risk factors, and the risk of CVD increases with the total burden of risk factors</a:t>
            </a:r>
          </a:p>
          <a:p>
            <a:r>
              <a:rPr lang="en-US" dirty="0"/>
              <a:t>Although antihypertensive therapy clearly reduces the risks of cardiovascular and renal disease, large segments of the hypertensive population are either untreated or inadequately treated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6489627"/>
            <a:ext cx="4495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Harrison’s Principles of Internal Medicine, 18</a:t>
            </a:r>
            <a:r>
              <a:rPr lang="en-US" sz="1100" baseline="30000" dirty="0"/>
              <a:t>th</a:t>
            </a:r>
            <a:r>
              <a:rPr lang="en-US" sz="1100" dirty="0"/>
              <a:t> Edition</a:t>
            </a:r>
          </a:p>
        </p:txBody>
      </p:sp>
      <p:pic>
        <p:nvPicPr>
          <p:cNvPr id="12290" name="Picture 2" descr="Image result for hyperten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063"/>
            <a:ext cx="2716618" cy="3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16B33CC-466B-43F3-A8C4-CC183E8F14D2}"/>
              </a:ext>
            </a:extLst>
          </p:cNvPr>
          <p:cNvSpPr txBox="1">
            <a:spLocks/>
          </p:cNvSpPr>
          <p:nvPr/>
        </p:nvSpPr>
        <p:spPr>
          <a:xfrm>
            <a:off x="457200" y="499872"/>
            <a:ext cx="11582400" cy="64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spc="-100" baseline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AD63E7-29E5-4E92-9CF0-610004D965A2}"/>
              </a:ext>
            </a:extLst>
          </p:cNvPr>
          <p:cNvSpPr/>
          <p:nvPr/>
        </p:nvSpPr>
        <p:spPr>
          <a:xfrm>
            <a:off x="6248400" y="6642027"/>
            <a:ext cx="4495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Harrison’s Principles of Internal Medicine, 18</a:t>
            </a:r>
            <a:r>
              <a:rPr lang="en-US" sz="1100" baseline="30000" dirty="0"/>
              <a:t>th</a:t>
            </a:r>
            <a:r>
              <a:rPr lang="en-US" sz="1100" dirty="0"/>
              <a:t> Edition</a:t>
            </a:r>
          </a:p>
        </p:txBody>
      </p:sp>
      <p:pic>
        <p:nvPicPr>
          <p:cNvPr id="9" name="Picture 2" descr="Image result for hypertension">
            <a:extLst>
              <a:ext uri="{FF2B5EF4-FFF2-40B4-BE49-F238E27FC236}">
                <a16:creationId xmlns:a16="http://schemas.microsoft.com/office/drawing/2014/main" id="{2EB270CF-CCC8-4FD4-80F2-FC1874F0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46463"/>
            <a:ext cx="2716618" cy="3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25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053"/>
            <a:ext cx="5867400" cy="87845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Out-of-Office Queries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88" y="1194816"/>
            <a:ext cx="9558528" cy="5035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56726" y="6376415"/>
            <a:ext cx="2327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Hypertension. 2020;76:1667-1673</a:t>
            </a:r>
          </a:p>
        </p:txBody>
      </p:sp>
    </p:spTree>
    <p:extLst>
      <p:ext uri="{BB962C8B-B14F-4D97-AF65-F5344CB8AC3E}">
        <p14:creationId xmlns:p14="http://schemas.microsoft.com/office/powerpoint/2010/main" val="1129482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9370" y="2042375"/>
            <a:ext cx="11455909" cy="2185214"/>
          </a:xfrm>
          <a:prstGeom prst="rect">
            <a:avLst/>
          </a:prstGeom>
          <a:ln w="3810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Out-of-office BP </a:t>
            </a:r>
            <a:r>
              <a:rPr lang="en-US" sz="2400" dirty="0"/>
              <a:t>measurements (by patients at home or with 24-hour ambulatory blood pressure monitoring [ABPM]) </a:t>
            </a:r>
            <a:r>
              <a:rPr lang="en-US" sz="2800" b="1" dirty="0"/>
              <a:t>are more reproducible than office measurements</a:t>
            </a:r>
            <a:r>
              <a:rPr lang="en-US" sz="2400" dirty="0"/>
              <a:t>, more closely associated with hypertension-induced organ damage and the risk of cardiovascular events and </a:t>
            </a:r>
            <a:r>
              <a:rPr lang="en-US" sz="2800" b="1" dirty="0"/>
              <a:t>identify the white coat and masked hypertension phenomena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02" y="218694"/>
            <a:ext cx="8601075" cy="1104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9370" y="4946370"/>
            <a:ext cx="11333990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Out-of-office</a:t>
            </a:r>
            <a:r>
              <a:rPr lang="en-US" sz="2400" dirty="0"/>
              <a:t> BP measurement is often </a:t>
            </a:r>
            <a:r>
              <a:rPr lang="en-US" sz="2800" b="1" dirty="0"/>
              <a:t>necessary for the accurate diagnosis of hypertension</a:t>
            </a:r>
            <a:r>
              <a:rPr lang="en-US" sz="2400" dirty="0"/>
              <a:t> and for treatment decisions.</a:t>
            </a:r>
          </a:p>
        </p:txBody>
      </p:sp>
    </p:spTree>
    <p:extLst>
      <p:ext uri="{BB962C8B-B14F-4D97-AF65-F5344CB8AC3E}">
        <p14:creationId xmlns:p14="http://schemas.microsoft.com/office/powerpoint/2010/main" val="1561174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276" y="238690"/>
            <a:ext cx="8847667" cy="83149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24 H AMBULATORY BP MONITORING (ABPM)</a:t>
            </a:r>
          </a:p>
        </p:txBody>
      </p:sp>
      <p:pic>
        <p:nvPicPr>
          <p:cNvPr id="1026" name="Picture 2" descr="abpm-easy-to-wear - Midwest Heart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88" y="1818415"/>
            <a:ext cx="7270044" cy="45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15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44" y="218370"/>
            <a:ext cx="3293533" cy="87665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689" y="1656292"/>
            <a:ext cx="1133122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Provides </a:t>
            </a:r>
            <a:r>
              <a:rPr lang="en-US" dirty="0">
                <a:solidFill>
                  <a:srgbClr val="FF0000"/>
                </a:solidFill>
              </a:rPr>
              <a:t>multiple BP readings </a:t>
            </a:r>
            <a:r>
              <a:rPr lang="en-US" dirty="0"/>
              <a:t>away from the office, in the </a:t>
            </a:r>
            <a:r>
              <a:rPr lang="en-US" dirty="0">
                <a:solidFill>
                  <a:srgbClr val="FF0000"/>
                </a:solidFill>
              </a:rPr>
              <a:t>usual environment of each individual.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Provides BP readings during </a:t>
            </a:r>
            <a:r>
              <a:rPr lang="en-US" dirty="0">
                <a:solidFill>
                  <a:srgbClr val="FF0000"/>
                </a:solidFill>
              </a:rPr>
              <a:t>routine daytime activities and night-time sleep.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Identifies </a:t>
            </a:r>
            <a:r>
              <a:rPr lang="en-US" dirty="0">
                <a:solidFill>
                  <a:srgbClr val="FF0000"/>
                </a:solidFill>
              </a:rPr>
              <a:t>WCH and MH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Provides an evaluation of the </a:t>
            </a:r>
            <a:r>
              <a:rPr lang="en-US" dirty="0">
                <a:solidFill>
                  <a:srgbClr val="FF0000"/>
                </a:solidFill>
              </a:rPr>
              <a:t>24 h BP control </a:t>
            </a:r>
            <a:r>
              <a:rPr lang="en-US" dirty="0"/>
              <a:t>with antihypertensive drug treatment.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Recommended in several guidelines as the best method for diagnosing hypertension.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8738" y="6430399"/>
            <a:ext cx="4849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fira sans"/>
              </a:rPr>
              <a:t>Journal of Hypertension: July 2021 - Volume 39 - Issue 7 - p 1293-13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5189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284" y="196335"/>
            <a:ext cx="7186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Advantages and limitations of ABPM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756" y="1399822"/>
            <a:ext cx="5475111" cy="50574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Advantages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Objective results over 24 h.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Detects WCH and MH.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Confirms uncontrolled and resistant hypertension.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Assesses BP during usual daily activities.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Detects nocturnal hypertension and non-dippers.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Detects excessive BP lowering by drug treatment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04089" y="1117599"/>
            <a:ext cx="6287911" cy="5599289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Not widely available in primary care settings.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Rather expensive and time-consuming for healthcare provider.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May cause discomfort particularly during sleep.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Reluctance of some patients to use, especially when repeated.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Imperfect reproducibility for diagnosis within 24 h (superior to OBP).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Asleep BP often not calculated using the individuals’ sleeping times.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39832" y="1219200"/>
            <a:ext cx="207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Limitations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72500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" y="119414"/>
            <a:ext cx="6466739" cy="64236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Clinical indications for ABPM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4" y="761780"/>
            <a:ext cx="10533413" cy="58884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7493" y="6581001"/>
            <a:ext cx="2513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Hypertens</a:t>
            </a:r>
            <a:r>
              <a:rPr lang="en-US" sz="1200" dirty="0"/>
              <a:t>. 2019;21:1250–1283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0643" y="985652"/>
            <a:ext cx="3574473" cy="56645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49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4489938" y="3375379"/>
            <a:ext cx="16881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6" y="161925"/>
            <a:ext cx="5686778" cy="79763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ABPM implementation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0866" y="2097996"/>
            <a:ext cx="4162778" cy="28222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030A0"/>
                </a:solidFill>
              </a:rPr>
              <a:t>Basic requirements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</a:rPr>
              <a:t>Perform ABPM preferably on a routine working day.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</a:rPr>
              <a:t> 10–15 min needed to initialize and fit the device</a:t>
            </a:r>
            <a:r>
              <a:rPr lang="en-US" sz="2400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98629" y="1147126"/>
            <a:ext cx="5218941" cy="4456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Fitting the monitor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Frequency of measurement 20–30 min during day and night.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Cuff size according to the individual’s arm circumference.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 Fit </a:t>
            </a:r>
            <a:r>
              <a:rPr lang="fr-FR" sz="2400" dirty="0" err="1"/>
              <a:t>cuff</a:t>
            </a:r>
            <a:r>
              <a:rPr lang="fr-FR" sz="2400" dirty="0"/>
              <a:t> on </a:t>
            </a:r>
            <a:r>
              <a:rPr lang="fr-FR" sz="2400" dirty="0" err="1"/>
              <a:t>bare</a:t>
            </a:r>
            <a:r>
              <a:rPr lang="fr-FR" sz="2400" dirty="0"/>
              <a:t> non-dominant arm. Centre </a:t>
            </a:r>
            <a:r>
              <a:rPr lang="fr-FR" sz="2400" dirty="0" err="1"/>
              <a:t>bladder</a:t>
            </a:r>
            <a:r>
              <a:rPr lang="fr-FR" sz="2400" dirty="0"/>
              <a:t> </a:t>
            </a:r>
            <a:r>
              <a:rPr lang="en-US" sz="2400" dirty="0"/>
              <a:t>over the brachial artery.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Take a test measurement.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Provide instructions to patient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25946" y="1399429"/>
            <a:ext cx="6600092" cy="44365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Removing the monitor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Remove the monitor after 24 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Determine day and night-time periods only according to patient’s report.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Repeat ABPM if &lt;20 valid awake or &lt;7 asleep BP readings.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Interpretation of ABPM 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98630" y="6574788"/>
            <a:ext cx="5607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fira sans"/>
              </a:rPr>
              <a:t>Journal of Hypertension: July 2021 - Volume 39 - Issue 7 - p 1293-1302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05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8" y="0"/>
            <a:ext cx="11768446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+mn-lt"/>
              </a:rPr>
              <a:t>Blood pressure measures evaluated by ambulatory blood pressure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150" y="892408"/>
            <a:ext cx="7932717" cy="5700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29482" y="6488668"/>
            <a:ext cx="2571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Hypertens</a:t>
            </a:r>
            <a:r>
              <a:rPr lang="en-US" sz="1200" dirty="0"/>
              <a:t>. 2019;21:1250–1283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174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8" y="94191"/>
            <a:ext cx="6048022" cy="7976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ABPM INTERPRETATION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7" y="1095199"/>
            <a:ext cx="5483578" cy="287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7" y="4086578"/>
            <a:ext cx="5483579" cy="2745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159" y="4007556"/>
            <a:ext cx="118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Normal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5023"/>
            <a:ext cx="5791199" cy="61524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43268" y="94191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PA331"/>
              </a:rPr>
              <a:t>Hypertensive dipper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6844" y="6370054"/>
            <a:ext cx="4007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Hypertensive non-dipper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When to repeat ABPM?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B050"/>
                </a:solidFill>
              </a:rPr>
              <a:t>In severe HTN patients with organ damage</a:t>
            </a:r>
            <a:r>
              <a:rPr lang="en-US" dirty="0"/>
              <a:t>, BP lowering is necessary and in the initial stages of treatment </a:t>
            </a:r>
            <a:r>
              <a:rPr lang="en-US" dirty="0">
                <a:solidFill>
                  <a:srgbClr val="FF0000"/>
                </a:solidFill>
              </a:rPr>
              <a:t>may require frequent ABPM as different drug combination are prescribed and dosages are often altered </a:t>
            </a:r>
            <a:r>
              <a:rPr lang="en-US" dirty="0"/>
              <a:t>depending on the condition of patients. 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In patients with mild HTN and no organ damage</a:t>
            </a:r>
            <a:r>
              <a:rPr lang="en-US" dirty="0"/>
              <a:t>, ABPM repetition </a:t>
            </a:r>
            <a:r>
              <a:rPr lang="en-US" dirty="0">
                <a:solidFill>
                  <a:srgbClr val="FF0000"/>
                </a:solidFill>
              </a:rPr>
              <a:t>depends upon patient need or preference and physicians discretion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766849" y="6581001"/>
            <a:ext cx="2425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 Indian </a:t>
            </a:r>
            <a:r>
              <a:rPr lang="en-US" sz="1200" dirty="0" err="1"/>
              <a:t>Coll</a:t>
            </a:r>
            <a:r>
              <a:rPr lang="en-US" sz="1200" dirty="0"/>
              <a:t> </a:t>
            </a:r>
            <a:r>
              <a:rPr lang="en-US" sz="1200" dirty="0" err="1"/>
              <a:t>Cardiol</a:t>
            </a:r>
            <a:r>
              <a:rPr lang="en-US" sz="1200" dirty="0"/>
              <a:t> 2020;10:56-74. </a:t>
            </a:r>
          </a:p>
        </p:txBody>
      </p:sp>
    </p:spTree>
    <p:extLst>
      <p:ext uri="{BB962C8B-B14F-4D97-AF65-F5344CB8AC3E}">
        <p14:creationId xmlns:p14="http://schemas.microsoft.com/office/powerpoint/2010/main" val="159777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EB0620-2AA2-4399-B315-E4E939AA55F2}"/>
              </a:ext>
            </a:extLst>
          </p:cNvPr>
          <p:cNvSpPr/>
          <p:nvPr/>
        </p:nvSpPr>
        <p:spPr>
          <a:xfrm>
            <a:off x="6246057" y="1306105"/>
            <a:ext cx="56024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GuardianTextEgypGR-Regular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 dirty="0"/>
              <a:t>Prevalence of hypertension  in India are high </a:t>
            </a:r>
            <a:r>
              <a:rPr lang="en-US" sz="2200" dirty="0">
                <a:solidFill>
                  <a:schemeClr val="accent6"/>
                </a:solidFill>
              </a:rPr>
              <a:t>across all geographical settings and socioeconomic groups in middle and old </a:t>
            </a:r>
            <a:r>
              <a:rPr lang="en-IN" sz="2200" dirty="0">
                <a:solidFill>
                  <a:schemeClr val="accent6"/>
                </a:solidFill>
              </a:rPr>
              <a:t>age.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IN" sz="2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2200" dirty="0"/>
              <a:t>The crude </a:t>
            </a:r>
            <a:r>
              <a:rPr lang="en-IN" sz="2200" dirty="0">
                <a:solidFill>
                  <a:srgbClr val="FF0000"/>
                </a:solidFill>
              </a:rPr>
              <a:t>prevalence of </a:t>
            </a:r>
            <a:r>
              <a:rPr lang="en-US" sz="2200" dirty="0">
                <a:solidFill>
                  <a:srgbClr val="FF0000"/>
                </a:solidFill>
              </a:rPr>
              <a:t>hypertension is  25.3% </a:t>
            </a:r>
            <a:r>
              <a:rPr lang="en-IN" sz="22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200" dirty="0">
              <a:latin typeface="GuardianTextEgypGR-Regular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The unexpectedly high prevalence of hypertension among young adults in India </a:t>
            </a:r>
            <a:r>
              <a:rPr lang="en-IN" sz="2200" dirty="0"/>
              <a:t>which—if</a:t>
            </a:r>
            <a:r>
              <a:rPr lang="en-US" sz="2200" dirty="0"/>
              <a:t> ineffectively treated—will likely result in longer lifetime exposure to this risk factor and thus higher CVD rates in the </a:t>
            </a:r>
            <a:r>
              <a:rPr lang="en-IN" sz="2200" dirty="0"/>
              <a:t>future.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14949-D187-477C-85ED-60255CFD3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533400" y="1930492"/>
            <a:ext cx="5257801" cy="38231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3661A0-3B94-4B28-8662-E4D2135EDC88}"/>
              </a:ext>
            </a:extLst>
          </p:cNvPr>
          <p:cNvSpPr/>
          <p:nvPr/>
        </p:nvSpPr>
        <p:spPr>
          <a:xfrm>
            <a:off x="136689" y="344679"/>
            <a:ext cx="1111746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Prevalence of  Hypertension in India </a:t>
            </a:r>
            <a:endParaRPr lang="en-IN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82743C-3225-4578-AAA1-D04A97820D8A}"/>
              </a:ext>
            </a:extLst>
          </p:cNvPr>
          <p:cNvSpPr/>
          <p:nvPr/>
        </p:nvSpPr>
        <p:spPr>
          <a:xfrm>
            <a:off x="136689" y="5945837"/>
            <a:ext cx="6705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500" dirty="0">
                <a:latin typeface="GuardianSans-Medium"/>
              </a:rPr>
              <a:t>Hypertension in India; </a:t>
            </a:r>
            <a:r>
              <a:rPr lang="en-US" sz="1500" dirty="0">
                <a:latin typeface="GuardianSansGR-Regular"/>
              </a:rPr>
              <a:t>A Nationally Representative Study of 1.3 Million Adults</a:t>
            </a:r>
            <a:endParaRPr lang="en-IN" sz="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0D599A-CC8D-419A-8E6B-E3F992BB82F7}"/>
              </a:ext>
            </a:extLst>
          </p:cNvPr>
          <p:cNvSpPr/>
          <p:nvPr/>
        </p:nvSpPr>
        <p:spPr>
          <a:xfrm>
            <a:off x="76200" y="6455057"/>
            <a:ext cx="3882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JAMA Intern Med. January 29, 2018. 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0369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16" y="206629"/>
            <a:ext cx="6757416" cy="89065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ABPM : Indian Perspective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398905"/>
            <a:ext cx="11402568" cy="22708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prevalence of HTN </a:t>
            </a:r>
            <a:r>
              <a:rPr lang="en-US" dirty="0"/>
              <a:t>(including high morning BP surge and nocturnal HTN) and HTN‑related CV diseases (CVDs) is </a:t>
            </a:r>
            <a:r>
              <a:rPr lang="en-US" dirty="0">
                <a:solidFill>
                  <a:srgbClr val="FF0000"/>
                </a:solidFill>
              </a:rPr>
              <a:t>higher in Asian populations </a:t>
            </a:r>
            <a:r>
              <a:rPr lang="en-US" dirty="0"/>
              <a:t>than in Western populations</a:t>
            </a:r>
          </a:p>
          <a:p>
            <a:r>
              <a:rPr lang="en-US" dirty="0"/>
              <a:t>In addition to the growing burden of HTN, clinicians face several challenges in diagnosis and management of hypertensive patients in India: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9075" y="3564310"/>
            <a:ext cx="8799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Lack of understanding/awareness regarding the condition among patients and caregivers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Contemporary diagnostic techniques such as ABPM are not widely available or utilized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There is a paucity of studies evaluating the prevalence and impact of various abnormal ambulatory BP patterns</a:t>
            </a:r>
          </a:p>
        </p:txBody>
      </p:sp>
      <p:sp>
        <p:nvSpPr>
          <p:cNvPr id="5" name="Rectangle 4"/>
          <p:cNvSpPr/>
          <p:nvPr/>
        </p:nvSpPr>
        <p:spPr>
          <a:xfrm>
            <a:off x="9533361" y="6372544"/>
            <a:ext cx="24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 Indian </a:t>
            </a:r>
            <a:r>
              <a:rPr lang="en-US" sz="1200" dirty="0" err="1"/>
              <a:t>Coll</a:t>
            </a:r>
            <a:r>
              <a:rPr lang="en-US" sz="1200" dirty="0"/>
              <a:t> </a:t>
            </a:r>
            <a:r>
              <a:rPr lang="en-US" sz="1200" dirty="0" err="1"/>
              <a:t>Cardiol</a:t>
            </a:r>
            <a:r>
              <a:rPr lang="en-US" sz="1200" dirty="0"/>
              <a:t> 2020;10:56-74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75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  <a:latin typeface="+mn-lt"/>
              </a:rPr>
              <a:t>Contd</a:t>
            </a:r>
            <a:r>
              <a:rPr lang="en-US" b="1" dirty="0">
                <a:solidFill>
                  <a:srgbClr val="00B0F0"/>
                </a:solidFill>
                <a:latin typeface="+mn-lt"/>
              </a:rPr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11" y="1825625"/>
            <a:ext cx="11899231" cy="2409491"/>
          </a:xfrm>
        </p:spPr>
        <p:txBody>
          <a:bodyPr/>
          <a:lstStyle/>
          <a:p>
            <a:r>
              <a:rPr lang="en-US" dirty="0"/>
              <a:t>Although ABPM has become a standard procedure for hypertension management in developed countries, it is not yet the case for low- and middle-income countries (LMIC)</a:t>
            </a:r>
          </a:p>
          <a:p>
            <a:r>
              <a:rPr lang="en-US" dirty="0"/>
              <a:t>A recent survey among </a:t>
            </a:r>
            <a:r>
              <a:rPr lang="en-US" dirty="0">
                <a:solidFill>
                  <a:srgbClr val="FF0000"/>
                </a:solidFill>
              </a:rPr>
              <a:t>260 physicians </a:t>
            </a:r>
            <a:r>
              <a:rPr lang="en-US" dirty="0"/>
              <a:t>in India revealed that most physicians (72%) perform ABPM in &gt;5% of their patients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936" y="4495073"/>
            <a:ext cx="1147812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/>
              <a:t>However, as 24-h ABPM can address major issues, such as reliably diagnosing night-time hypertension, masked hypertension (MH) and white coat hypertension (WCH), its use may lead to improved diagnosis of hypertension and reduced healthcare costs for the long-term</a:t>
            </a:r>
          </a:p>
        </p:txBody>
      </p:sp>
      <p:sp>
        <p:nvSpPr>
          <p:cNvPr id="5" name="Rectangle 4"/>
          <p:cNvSpPr/>
          <p:nvPr/>
        </p:nvSpPr>
        <p:spPr>
          <a:xfrm>
            <a:off x="9409912" y="6480829"/>
            <a:ext cx="2425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 Indian </a:t>
            </a:r>
            <a:r>
              <a:rPr lang="en-US" sz="1200" dirty="0" err="1"/>
              <a:t>Coll</a:t>
            </a:r>
            <a:r>
              <a:rPr lang="en-US" sz="1200" dirty="0"/>
              <a:t> </a:t>
            </a:r>
            <a:r>
              <a:rPr lang="en-US" sz="1200" dirty="0" err="1"/>
              <a:t>Cardiol</a:t>
            </a:r>
            <a:r>
              <a:rPr lang="en-US" sz="1200" dirty="0"/>
              <a:t> 2020;10:56-74. </a:t>
            </a:r>
          </a:p>
        </p:txBody>
      </p:sp>
    </p:spTree>
    <p:extLst>
      <p:ext uri="{BB962C8B-B14F-4D97-AF65-F5344CB8AC3E}">
        <p14:creationId xmlns:p14="http://schemas.microsoft.com/office/powerpoint/2010/main" val="2361023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lgerian" panose="04020705040A02060702" pitchFamily="82" charset="0"/>
              </a:rPr>
              <a:t>HOME B.P. MONITORING (HBPM)</a:t>
            </a:r>
          </a:p>
        </p:txBody>
      </p:sp>
      <p:pic>
        <p:nvPicPr>
          <p:cNvPr id="1026" name="Picture 2" descr="Home Blood Pressure Monitoring Systems Quality Assessment - Clinical 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25" y="1875692"/>
            <a:ext cx="10066949" cy="48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47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09" y="130664"/>
            <a:ext cx="3382108" cy="74856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09" y="1145687"/>
            <a:ext cx="11834445" cy="232434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Widely used </a:t>
            </a:r>
            <a:r>
              <a:rPr lang="en-US" sz="2400" dirty="0"/>
              <a:t>in many countries.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Provides multiple BP readings </a:t>
            </a:r>
            <a:r>
              <a:rPr lang="en-US" sz="2400" dirty="0"/>
              <a:t>away from the office, in the usual environment of each individual.</a:t>
            </a:r>
          </a:p>
          <a:p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Identifies WCH and MH.</a:t>
            </a:r>
          </a:p>
          <a:p>
            <a:r>
              <a:rPr lang="en-US" sz="2400" dirty="0"/>
              <a:t> Recommended as the </a:t>
            </a:r>
            <a:r>
              <a:rPr lang="en-US" sz="2400" b="1" dirty="0">
                <a:solidFill>
                  <a:srgbClr val="FF0000"/>
                </a:solidFill>
              </a:rPr>
              <a:t>best method </a:t>
            </a:r>
            <a:r>
              <a:rPr lang="en-US" sz="2400" dirty="0"/>
              <a:t>for long-term follow-up of treated hypertension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849" y="4569042"/>
            <a:ext cx="2977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dvPA336"/>
              </a:rPr>
              <a:t>Clinical indications for </a:t>
            </a:r>
            <a:r>
              <a:rPr lang="en-US" sz="2400" b="1" dirty="0">
                <a:solidFill>
                  <a:srgbClr val="FF0000"/>
                </a:solidFill>
                <a:latin typeface="AdvPA336"/>
              </a:rPr>
              <a:t>HBPM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16" y="3470031"/>
            <a:ext cx="8452338" cy="328246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46298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9" y="118940"/>
            <a:ext cx="8036169" cy="8775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Advantages and limitations of HBPM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7" y="996461"/>
            <a:ext cx="11371385" cy="5550643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217664" y="6596390"/>
            <a:ext cx="4693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fira sans"/>
              </a:rPr>
              <a:t>Journal of Hypertension: July 2021 - Volume 39 - Issue 7 - p 1293-1302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24021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" y="128059"/>
            <a:ext cx="6872111" cy="7186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Form for reporting 7-day HBPM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3" y="846667"/>
            <a:ext cx="11142133" cy="57800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6198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77" y="128058"/>
            <a:ext cx="7741356" cy="77505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BP MEASUREMENT IN PHARMACIES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55637"/>
            <a:ext cx="12042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dvPA336"/>
              </a:rPr>
              <a:t>Background</a:t>
            </a:r>
            <a:r>
              <a:rPr lang="en-US" sz="2400" dirty="0">
                <a:latin typeface="AdvPA336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dvP4C4E74"/>
              </a:rPr>
              <a:t> </a:t>
            </a:r>
            <a:r>
              <a:rPr lang="en-US" sz="2400" dirty="0">
                <a:latin typeface="AdvPAD40"/>
              </a:rPr>
              <a:t>Widely used in several countries.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dvP4C4E74"/>
              </a:rPr>
              <a:t> </a:t>
            </a:r>
            <a:r>
              <a:rPr lang="en-US" sz="2400" dirty="0">
                <a:latin typeface="AdvPAD40"/>
              </a:rPr>
              <a:t>Its validity and applicability for management have not been adequately investigated.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dvP4C4E74"/>
              </a:rPr>
              <a:t> </a:t>
            </a:r>
            <a:r>
              <a:rPr lang="en-US" sz="2400" dirty="0">
                <a:latin typeface="AdvPAD40"/>
              </a:rPr>
              <a:t>24 h ABPM may be performed in pharmacies.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12" y="3137252"/>
            <a:ext cx="10205154" cy="35683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0099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2" y="150637"/>
            <a:ext cx="6070600" cy="7637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CLINICAL IMPLEMENTATION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87" y="1411993"/>
            <a:ext cx="10255780" cy="504525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034784" y="6581001"/>
            <a:ext cx="5023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fira sans"/>
              </a:rPr>
              <a:t>Journal of Hypertension: July 2021 - Volume 39 - Issue 7 - p 1293-1302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6962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44" y="421570"/>
            <a:ext cx="10515600" cy="69603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BP MEASUREMENT IN PUBLIC SPACES (KIOSKS)</a:t>
            </a:r>
          </a:p>
        </p:txBody>
      </p:sp>
      <p:pic>
        <p:nvPicPr>
          <p:cNvPr id="2050" name="Picture 2" descr="Self-Service Health Checkup Kiosk for Healthcare &amp; Telemedicine | Health  kiosk for tele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704624"/>
            <a:ext cx="404142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1007" y="2452388"/>
            <a:ext cx="87940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dvPA336"/>
              </a:rPr>
              <a:t>Background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dvP4C4E74"/>
              </a:rPr>
              <a:t> </a:t>
            </a:r>
            <a:r>
              <a:rPr lang="en-US" sz="2400" dirty="0">
                <a:latin typeface="AdvPAD40"/>
              </a:rPr>
              <a:t>Kiosks are stations in public spaces where BP is measured with an automatic device triggered by the user.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dvP4C4E74"/>
              </a:rPr>
              <a:t> </a:t>
            </a:r>
            <a:r>
              <a:rPr lang="en-US" sz="2400" dirty="0">
                <a:latin typeface="AdvPAD40"/>
              </a:rPr>
              <a:t>Very little studied, but useful for screening in the general population</a:t>
            </a:r>
            <a:r>
              <a:rPr lang="en-US" dirty="0">
                <a:latin typeface="AdvPAD40"/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93692" y="6581001"/>
            <a:ext cx="5023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fira sans"/>
              </a:rPr>
              <a:t>Journal of Hypertension: July 2021 - Volume 39 - Issue 7 - p 1293-1302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8672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" y="150636"/>
            <a:ext cx="11537245" cy="6960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Advantages and limitations &amp; CLINICAL IMPLEMENTATION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1027288"/>
            <a:ext cx="7913512" cy="34431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423" y="2686756"/>
            <a:ext cx="8511822" cy="40613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35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60" y="186997"/>
            <a:ext cx="8519556" cy="774906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Triad of perfect 24-hour BP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06" y="1258784"/>
            <a:ext cx="7837715" cy="4868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9345" y="6567055"/>
            <a:ext cx="5537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/>
              <a:t>Kario</a:t>
            </a:r>
            <a:r>
              <a:rPr lang="en-US" sz="1200" i="1" dirty="0"/>
              <a:t> et al </a:t>
            </a:r>
            <a:r>
              <a:rPr lang="en-US" sz="1200" dirty="0"/>
              <a:t>Annals of Global Health, VOL. 82, NO. 2, 2016. March April 2016: 254 – 273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69195" y="2938272"/>
            <a:ext cx="8631936" cy="1328928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are the challenges in achieving this Triad ???</a:t>
            </a:r>
          </a:p>
        </p:txBody>
      </p:sp>
    </p:spTree>
    <p:extLst>
      <p:ext uri="{BB962C8B-B14F-4D97-AF65-F5344CB8AC3E}">
        <p14:creationId xmlns:p14="http://schemas.microsoft.com/office/powerpoint/2010/main" val="17822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35467"/>
            <a:ext cx="11684000" cy="29351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>
                <a:solidFill>
                  <a:schemeClr val="tx1"/>
                </a:solidFill>
              </a:rPr>
              <a:t>CUFFLESS WEARABLE BP MONITORS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Cuff less wearable devices have great potential as they can obtain multiple or even continuous BP measurements for days or weeks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assessment of the accuracy of cuff less devices requires the use of a validation protocol, which is specific for these Devices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At present, the accuracy and usefulness of cuff less devices are uncertain. </a:t>
            </a:r>
            <a:r>
              <a:rPr lang="en-US" sz="2400" b="1" dirty="0">
                <a:solidFill>
                  <a:srgbClr val="FF0000"/>
                </a:solidFill>
              </a:rPr>
              <a:t>Therefore, they should not be used for diagnostic or treatment decisions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471334"/>
            <a:ext cx="11684000" cy="29351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>
                <a:solidFill>
                  <a:schemeClr val="tx1"/>
                </a:solidFill>
              </a:rPr>
              <a:t>MOBILE TECHNOLOGIES – APPS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Recently, </a:t>
            </a:r>
            <a:r>
              <a:rPr lang="en-US" sz="2400" dirty="0">
                <a:solidFill>
                  <a:srgbClr val="FF0000"/>
                </a:solidFill>
              </a:rPr>
              <a:t>impressive expansion</a:t>
            </a:r>
            <a:r>
              <a:rPr lang="en-US" sz="2400" dirty="0">
                <a:solidFill>
                  <a:schemeClr val="tx1"/>
                </a:solidFill>
              </a:rPr>
              <a:t> of mobile devices has led to the development of mobile health (</a:t>
            </a:r>
            <a:r>
              <a:rPr lang="en-US" sz="2400" dirty="0" err="1">
                <a:solidFill>
                  <a:schemeClr val="tx1"/>
                </a:solidFill>
              </a:rPr>
              <a:t>mHealth</a:t>
            </a:r>
            <a:r>
              <a:rPr lang="en-US" sz="2400" dirty="0">
                <a:solidFill>
                  <a:schemeClr val="tx1"/>
                </a:solidFill>
              </a:rPr>
              <a:t>) technologies, </a:t>
            </a:r>
            <a:r>
              <a:rPr lang="en-US" sz="2400" dirty="0">
                <a:solidFill>
                  <a:srgbClr val="FF0000"/>
                </a:solidFill>
              </a:rPr>
              <a:t>identified by the WHO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However, despite good results in clinical studies, BP tele monitoring based on services by professional providers is not regularly implemented in daily practice, mainly because of high installation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5696" y="6530202"/>
            <a:ext cx="5023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fira sans"/>
              </a:rPr>
              <a:t>Journal of Hypertension: July 2021 - Volume 39 - Issue 7 - p 1293-1302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2251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77" y="105481"/>
            <a:ext cx="1194364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Clinical utility of office and out-of-office BP measurement 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7" y="1534386"/>
            <a:ext cx="11819466" cy="47810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71771" y="6538914"/>
            <a:ext cx="5071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fira sans"/>
              </a:rPr>
              <a:t>Journal of Hypertension: July 2021 - Volume 39 - Issue 7 - p 1293-1302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7528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3108325"/>
            <a:ext cx="10515600" cy="1325563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30207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34" y="365125"/>
            <a:ext cx="11033166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Important factors affecting B.P measurement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9178" y="2006247"/>
            <a:ext cx="10515600" cy="3276953"/>
          </a:xfrm>
        </p:spPr>
        <p:txBody>
          <a:bodyPr/>
          <a:lstStyle/>
          <a:p>
            <a:r>
              <a:rPr lang="en-US" dirty="0"/>
              <a:t>The inherent variability of blood pressure  </a:t>
            </a:r>
          </a:p>
          <a:p>
            <a:r>
              <a:rPr lang="en-US" dirty="0"/>
              <a:t>The defense reaction </a:t>
            </a:r>
          </a:p>
          <a:p>
            <a:r>
              <a:rPr lang="en-US" dirty="0"/>
              <a:t>The limitations of the device being used  </a:t>
            </a:r>
          </a:p>
          <a:p>
            <a:r>
              <a:rPr lang="en-US" dirty="0"/>
              <a:t>The accuracy of the device  </a:t>
            </a:r>
          </a:p>
          <a:p>
            <a:r>
              <a:rPr lang="en-US" dirty="0"/>
              <a:t>Blood pressure is not as easily measured in some groups, such as elderly people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9403645" y="6488668"/>
            <a:ext cx="2506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03030"/>
                </a:solidFill>
                <a:effectLst/>
              </a:rPr>
              <a:t> </a:t>
            </a:r>
            <a:r>
              <a:rPr lang="en-US" sz="1200" b="0" i="1" dirty="0">
                <a:solidFill>
                  <a:srgbClr val="303030"/>
                </a:solidFill>
                <a:effectLst/>
              </a:rPr>
              <a:t>BMJ</a:t>
            </a:r>
            <a:r>
              <a:rPr lang="en-US" sz="1200" b="0" i="0" dirty="0">
                <a:solidFill>
                  <a:srgbClr val="303030"/>
                </a:solidFill>
                <a:effectLst/>
              </a:rPr>
              <a:t>. 2001;322(7292):981-985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2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5" y="365125"/>
            <a:ext cx="11774311" cy="7524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ASPECTS COMMON TO ALL B.P MEASUREMENT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2130425"/>
            <a:ext cx="11297356" cy="3164064"/>
          </a:xfrm>
        </p:spPr>
        <p:txBody>
          <a:bodyPr>
            <a:normAutofit/>
          </a:bodyPr>
          <a:lstStyle/>
          <a:p>
            <a:r>
              <a:rPr lang="en-US" sz="3200" dirty="0"/>
              <a:t>Accuracy of BP measuring devices</a:t>
            </a:r>
          </a:p>
          <a:p>
            <a:r>
              <a:rPr lang="en-US" sz="3200" dirty="0"/>
              <a:t>Selecting reliable devices</a:t>
            </a:r>
          </a:p>
          <a:p>
            <a:r>
              <a:rPr lang="en-US" sz="3200" dirty="0"/>
              <a:t>Cuffs for BP measuring devices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White-coat hypertension and masked hypertension</a:t>
            </a:r>
          </a:p>
          <a:p>
            <a:r>
              <a:rPr lang="en-US" dirty="0"/>
              <a:t>BP variability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76534" y="6481212"/>
            <a:ext cx="5136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fira sans"/>
              </a:rPr>
              <a:t>Journal of Hypertension: July 2021 - Volume 39 - Issue 7 - p 1293-1302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23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229659"/>
            <a:ext cx="11173178" cy="7637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+mn-lt"/>
              </a:rPr>
              <a:t>White-coat hypertension and masked hypertension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543403"/>
            <a:ext cx="11887200" cy="962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BP is evaluated using both office and out-of-office measurements (HBPM or ABPM), patients are classified into four categories: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45" y="2698045"/>
            <a:ext cx="6344354" cy="3848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5667" y="6546145"/>
            <a:ext cx="5003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fira sans"/>
              </a:rPr>
              <a:t>Journal of Hypertension: July 2021 - Volume 39 - Issue 7 - p 1293-1302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231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" y="161926"/>
            <a:ext cx="11875911" cy="109114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Diagnosis and management of white-coat and masked hypertension phenomena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2532" y="1704622"/>
            <a:ext cx="11085689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diagnoses of WCH and MH require confirmation with a second set of out-of-office BP measurements, as their reproducibility is limited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56" y="2761191"/>
            <a:ext cx="8590844" cy="39895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74831" y="6388768"/>
            <a:ext cx="5017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fira sans"/>
              </a:rPr>
              <a:t>Journal of Hypertension: July 2021 - Volume 39 - Issue 7 - p 1293-1302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876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52" y="145206"/>
            <a:ext cx="10515600" cy="88494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Blood Pressure measurement beyond Office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90" y="1215342"/>
            <a:ext cx="7349924" cy="50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2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1934</Words>
  <Application>Microsoft Office PowerPoint</Application>
  <PresentationFormat>Widescreen</PresentationFormat>
  <Paragraphs>193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0" baseType="lpstr">
      <vt:lpstr>AdvP4C4E74</vt:lpstr>
      <vt:lpstr>AdvPA331</vt:lpstr>
      <vt:lpstr>AdvPA336</vt:lpstr>
      <vt:lpstr>AdvPAD40</vt:lpstr>
      <vt:lpstr>Algerian</vt:lpstr>
      <vt:lpstr>Arial</vt:lpstr>
      <vt:lpstr>Arial</vt:lpstr>
      <vt:lpstr>Calibri</vt:lpstr>
      <vt:lpstr>Calibri Light</vt:lpstr>
      <vt:lpstr>Cambria</vt:lpstr>
      <vt:lpstr>fira sans</vt:lpstr>
      <vt:lpstr>GuardianSansGR-Regular</vt:lpstr>
      <vt:lpstr>GuardianSans-Medium</vt:lpstr>
      <vt:lpstr>GuardianTextEgypGR-Regular</vt:lpstr>
      <vt:lpstr>Times</vt:lpstr>
      <vt:lpstr>Times New Roman</vt:lpstr>
      <vt:lpstr>Wingdings</vt:lpstr>
      <vt:lpstr>Office Theme</vt:lpstr>
      <vt:lpstr>Out of office BP measurement</vt:lpstr>
      <vt:lpstr>PowerPoint Presentation</vt:lpstr>
      <vt:lpstr>PowerPoint Presentation</vt:lpstr>
      <vt:lpstr>Triad of perfect 24-hour BP control</vt:lpstr>
      <vt:lpstr>Important factors affecting B.P measurement</vt:lpstr>
      <vt:lpstr>ASPECTS COMMON TO ALL B.P MEASUREMENT TECHNIQUES</vt:lpstr>
      <vt:lpstr>White-coat hypertension and masked hypertension</vt:lpstr>
      <vt:lpstr>Diagnosis and management of white-coat and masked hypertension phenomena</vt:lpstr>
      <vt:lpstr>Blood Pressure measurement beyond Office </vt:lpstr>
      <vt:lpstr>Clinical Implications of Masked Hypertension </vt:lpstr>
      <vt:lpstr>Blood Pressure Variability </vt:lpstr>
      <vt:lpstr>Factors affecting the overall blood pressure variability</vt:lpstr>
      <vt:lpstr>PowerPoint Presentation</vt:lpstr>
      <vt:lpstr>PowerPoint Presentation</vt:lpstr>
      <vt:lpstr>PowerPoint Presentation</vt:lpstr>
      <vt:lpstr>Nocturnal blood pressure dipping status and stroke prognosis in older sustained hypertensives</vt:lpstr>
      <vt:lpstr>Synergistic resonance of BP variability</vt:lpstr>
      <vt:lpstr>What should we do ?? </vt:lpstr>
      <vt:lpstr>Out of office B.P. measurement </vt:lpstr>
      <vt:lpstr>Out-of-Office Queries</vt:lpstr>
      <vt:lpstr>PowerPoint Presentation</vt:lpstr>
      <vt:lpstr>24 H AMBULATORY BP MONITORING (ABPM)</vt:lpstr>
      <vt:lpstr>Background</vt:lpstr>
      <vt:lpstr>PowerPoint Presentation</vt:lpstr>
      <vt:lpstr>Clinical indications for ABPM </vt:lpstr>
      <vt:lpstr>ABPM implementation</vt:lpstr>
      <vt:lpstr>Blood pressure measures evaluated by ambulatory blood pressure monitoring</vt:lpstr>
      <vt:lpstr>ABPM INTERPRETATION</vt:lpstr>
      <vt:lpstr>When to repeat ABPM?</vt:lpstr>
      <vt:lpstr>ABPM : Indian Perspective </vt:lpstr>
      <vt:lpstr>Contd….</vt:lpstr>
      <vt:lpstr>HOME B.P. MONITORING (HBPM)</vt:lpstr>
      <vt:lpstr>Background</vt:lpstr>
      <vt:lpstr>Advantages and limitations of HBPM</vt:lpstr>
      <vt:lpstr>Form for reporting 7-day HBPM</vt:lpstr>
      <vt:lpstr>BP MEASUREMENT IN PHARMACIES</vt:lpstr>
      <vt:lpstr>CLINICAL IMPLEMENTATION</vt:lpstr>
      <vt:lpstr>BP MEASUREMENT IN PUBLIC SPACES (KIOSKS)</vt:lpstr>
      <vt:lpstr>Advantages and limitations &amp; CLINICAL IMPLEMENTATION</vt:lpstr>
      <vt:lpstr>PowerPoint Presentation</vt:lpstr>
      <vt:lpstr>Clinical utility of office and out-of-office BP measurement methods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of office BP measurement</dc:title>
  <dc:creator>Reya</dc:creator>
  <cp:lastModifiedBy>cinosh mathew</cp:lastModifiedBy>
  <cp:revision>9</cp:revision>
  <dcterms:created xsi:type="dcterms:W3CDTF">2022-04-09T00:59:25Z</dcterms:created>
  <dcterms:modified xsi:type="dcterms:W3CDTF">2022-04-28T13:44:30Z</dcterms:modified>
</cp:coreProperties>
</file>