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9" r:id="rId2"/>
    <p:sldId id="342" r:id="rId3"/>
    <p:sldId id="343" r:id="rId4"/>
    <p:sldId id="349" r:id="rId5"/>
    <p:sldId id="345" r:id="rId6"/>
    <p:sldId id="351" r:id="rId7"/>
    <p:sldId id="300" r:id="rId8"/>
    <p:sldId id="301" r:id="rId9"/>
    <p:sldId id="350" r:id="rId10"/>
    <p:sldId id="312" r:id="rId11"/>
    <p:sldId id="313" r:id="rId12"/>
    <p:sldId id="324" r:id="rId13"/>
    <p:sldId id="325" r:id="rId14"/>
    <p:sldId id="326" r:id="rId15"/>
    <p:sldId id="327" r:id="rId16"/>
    <p:sldId id="328" r:id="rId17"/>
    <p:sldId id="262" r:id="rId18"/>
    <p:sldId id="297" r:id="rId19"/>
    <p:sldId id="278" r:id="rId20"/>
    <p:sldId id="263" r:id="rId21"/>
    <p:sldId id="341" r:id="rId22"/>
    <p:sldId id="298" r:id="rId23"/>
    <p:sldId id="279" r:id="rId24"/>
    <p:sldId id="329" r:id="rId25"/>
    <p:sldId id="330" r:id="rId26"/>
    <p:sldId id="331" r:id="rId27"/>
    <p:sldId id="332" r:id="rId28"/>
    <p:sldId id="274" r:id="rId29"/>
    <p:sldId id="280" r:id="rId30"/>
    <p:sldId id="275" r:id="rId31"/>
    <p:sldId id="299" r:id="rId32"/>
    <p:sldId id="333" r:id="rId33"/>
    <p:sldId id="334" r:id="rId34"/>
    <p:sldId id="266" r:id="rId35"/>
    <p:sldId id="339" r:id="rId36"/>
    <p:sldId id="340" r:id="rId37"/>
    <p:sldId id="281" r:id="rId38"/>
    <p:sldId id="337" r:id="rId39"/>
    <p:sldId id="338" r:id="rId40"/>
    <p:sldId id="282" r:id="rId41"/>
    <p:sldId id="352" r:id="rId42"/>
    <p:sldId id="348" r:id="rId43"/>
    <p:sldId id="267" r:id="rId44"/>
    <p:sldId id="283" r:id="rId45"/>
    <p:sldId id="284" r:id="rId46"/>
    <p:sldId id="289" r:id="rId47"/>
    <p:sldId id="276" r:id="rId48"/>
    <p:sldId id="290" r:id="rId49"/>
    <p:sldId id="285" r:id="rId50"/>
    <p:sldId id="287" r:id="rId51"/>
    <p:sldId id="286" r:id="rId52"/>
    <p:sldId id="288" r:id="rId53"/>
    <p:sldId id="270" r:id="rId54"/>
    <p:sldId id="293" r:id="rId55"/>
    <p:sldId id="292" r:id="rId56"/>
    <p:sldId id="294" r:id="rId57"/>
    <p:sldId id="347" r:id="rId58"/>
    <p:sldId id="291" r:id="rId59"/>
    <p:sldId id="295"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316908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195727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48472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85484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203187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1733961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204448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390120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377488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C20D738-69FB-41DB-9CFD-C32191F5ABAB}" type="slidenum">
              <a:rPr lang="en-GB"/>
              <a:pPr/>
              <a:t>‹#›</a:t>
            </a:fld>
            <a:endParaRPr lang="en-GB"/>
          </a:p>
        </p:txBody>
      </p:sp>
    </p:spTree>
    <p:extLst>
      <p:ext uri="{BB962C8B-B14F-4D97-AF65-F5344CB8AC3E}">
        <p14:creationId xmlns:p14="http://schemas.microsoft.com/office/powerpoint/2010/main" val="140441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73944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361710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156347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63708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275624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130099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82057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F004B-C3C7-46A2-AFEE-D3E1BADF0385}" type="datetimeFigureOut">
              <a:rPr lang="en-IN" smtClean="0"/>
              <a:pPr/>
              <a:t>28-04-2022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580EE6-7162-46D4-BA7F-D328B144D312}" type="slidenum">
              <a:rPr lang="en-IN" smtClean="0"/>
              <a:pPr/>
              <a:t>‹#›</a:t>
            </a:fld>
            <a:endParaRPr lang="en-IN"/>
          </a:p>
        </p:txBody>
      </p:sp>
    </p:spTree>
    <p:extLst>
      <p:ext uri="{BB962C8B-B14F-4D97-AF65-F5344CB8AC3E}">
        <p14:creationId xmlns:p14="http://schemas.microsoft.com/office/powerpoint/2010/main" val="331984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BF004B-C3C7-46A2-AFEE-D3E1BADF0385}" type="datetimeFigureOut">
              <a:rPr lang="en-IN" smtClean="0"/>
              <a:pPr/>
              <a:t>28-04-2022</a:t>
            </a:fld>
            <a:endParaRPr lang="en-IN"/>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8580EE6-7162-46D4-BA7F-D328B144D312}" type="slidenum">
              <a:rPr lang="en-IN" smtClean="0"/>
              <a:pPr/>
              <a:t>‹#›</a:t>
            </a:fld>
            <a:endParaRPr lang="en-IN"/>
          </a:p>
        </p:txBody>
      </p:sp>
    </p:spTree>
    <p:extLst>
      <p:ext uri="{BB962C8B-B14F-4D97-AF65-F5344CB8AC3E}">
        <p14:creationId xmlns:p14="http://schemas.microsoft.com/office/powerpoint/2010/main" val="2867375529"/>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intarchmed.com/content/3/1/25/figure/F2"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http://www.homestead.com/emguidemaps/files/ecgv4r.gi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434" y="131272"/>
            <a:ext cx="9904044" cy="6186309"/>
          </a:xfrm>
          <a:prstGeom prst="rect">
            <a:avLst/>
          </a:prstGeom>
        </p:spPr>
        <p:txBody>
          <a:bodyPr wrap="square">
            <a:spAutoFit/>
          </a:bodyPr>
          <a:lstStyle/>
          <a:p>
            <a:endParaRPr lang="en-IN" sz="4400" dirty="0">
              <a:latin typeface="Arial Black" pitchFamily="34" charset="0"/>
            </a:endParaRPr>
          </a:p>
          <a:p>
            <a:endParaRPr lang="en-IN" sz="4400" dirty="0">
              <a:latin typeface="Arial Black" pitchFamily="34" charset="0"/>
            </a:endParaRPr>
          </a:p>
          <a:p>
            <a:endParaRPr lang="en-IN" sz="4400" dirty="0">
              <a:latin typeface="Arial Black" pitchFamily="34" charset="0"/>
            </a:endParaRPr>
          </a:p>
          <a:p>
            <a:r>
              <a:rPr lang="en-IN" sz="4400" dirty="0">
                <a:latin typeface="Arial Black" pitchFamily="34" charset="0"/>
              </a:rPr>
              <a:t>Right Ventricular Infarction</a:t>
            </a:r>
          </a:p>
          <a:p>
            <a:endParaRPr lang="en-IN" sz="4400" dirty="0">
              <a:latin typeface="Arial Black" pitchFamily="34" charset="0"/>
            </a:endParaRPr>
          </a:p>
          <a:p>
            <a:endParaRPr lang="en-IN" sz="4400" dirty="0">
              <a:latin typeface="Arial Black" pitchFamily="34" charset="0"/>
            </a:endParaRPr>
          </a:p>
          <a:p>
            <a:endParaRPr lang="en-IN" sz="4400" dirty="0">
              <a:latin typeface="Arial Black" pitchFamily="34" charset="0"/>
            </a:endParaRPr>
          </a:p>
          <a:p>
            <a:endParaRPr lang="en-IN" sz="4400" dirty="0">
              <a:latin typeface="Arial Black" pitchFamily="34" charset="0"/>
            </a:endParaRPr>
          </a:p>
          <a:p>
            <a:r>
              <a:rPr lang="en-IN" sz="4400" dirty="0">
                <a:latin typeface="Arial Black" pitchFamily="34" charset="0"/>
              </a:rPr>
              <a:t>  </a:t>
            </a:r>
          </a:p>
        </p:txBody>
      </p:sp>
      <p:sp>
        <p:nvSpPr>
          <p:cNvPr id="3" name="Title 2"/>
          <p:cNvSpPr>
            <a:spLocks noGrp="1"/>
          </p:cNvSpPr>
          <p:nvPr>
            <p:ph type="ctrTitle"/>
          </p:nvPr>
        </p:nvSpPr>
        <p:spPr>
          <a:xfrm>
            <a:off x="2843808" y="3380618"/>
            <a:ext cx="6620968" cy="3329581"/>
          </a:xfrm>
        </p:spPr>
        <p:txBody>
          <a:bodyPr>
            <a:normAutofit fontScale="90000"/>
          </a:bodyPr>
          <a:lstStyle/>
          <a:p>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Dr Cinosh mathew MD DM</a:t>
            </a:r>
            <a:br>
              <a:rPr lang="en-US" sz="3200" dirty="0"/>
            </a:br>
            <a:r>
              <a:rPr lang="en-US" sz="3200" dirty="0"/>
              <a:t>Professor of Cardiology</a:t>
            </a:r>
            <a:br>
              <a:rPr lang="en-US" sz="3200" dirty="0"/>
            </a:br>
            <a:r>
              <a:rPr lang="en-US" sz="3200" dirty="0"/>
              <a:t>SBKS MI &amp; RC</a:t>
            </a:r>
            <a:br>
              <a:rPr lang="en-US" sz="3200" dirty="0"/>
            </a:b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Proximal RCA anatomy</a:t>
            </a:r>
            <a:endParaRPr lang="en-IN" b="1" dirty="0"/>
          </a:p>
        </p:txBody>
      </p:sp>
      <p:sp>
        <p:nvSpPr>
          <p:cNvPr id="5" name="Text Placeholder 4"/>
          <p:cNvSpPr>
            <a:spLocks noGrp="1"/>
          </p:cNvSpPr>
          <p:nvPr>
            <p:ph type="body" idx="1"/>
          </p:nvPr>
        </p:nvSpPr>
        <p:spPr/>
        <p:txBody>
          <a:bodyPr/>
          <a:lstStyle/>
          <a:p>
            <a:r>
              <a:rPr lang="en-US" b="0" dirty="0"/>
              <a:t>     Cardiac CT imaging</a:t>
            </a:r>
            <a:endParaRPr lang="en-IN" b="0" dirty="0"/>
          </a:p>
        </p:txBody>
      </p:sp>
      <p:pic>
        <p:nvPicPr>
          <p:cNvPr id="9" name="Picture 2"/>
          <p:cNvPicPr>
            <a:picLocks noGrp="1" noChangeAspect="1" noChangeArrowheads="1"/>
          </p:cNvPicPr>
          <p:nvPr>
            <p:ph sz="half" idx="2"/>
          </p:nvPr>
        </p:nvPicPr>
        <p:blipFill>
          <a:blip r:embed="rId2" cstate="print"/>
          <a:stretch>
            <a:fillRect/>
          </a:stretch>
        </p:blipFill>
        <p:spPr bwMode="auto">
          <a:xfrm>
            <a:off x="1028700" y="2937669"/>
            <a:ext cx="2895600" cy="2895600"/>
          </a:xfrm>
          <a:prstGeom prst="rect">
            <a:avLst/>
          </a:prstGeom>
          <a:noFill/>
          <a:ln w="9525">
            <a:noFill/>
            <a:miter lim="800000"/>
            <a:headEnd/>
            <a:tailEnd/>
          </a:ln>
        </p:spPr>
      </p:pic>
      <p:sp>
        <p:nvSpPr>
          <p:cNvPr id="7" name="Text Placeholder 6"/>
          <p:cNvSpPr>
            <a:spLocks noGrp="1"/>
          </p:cNvSpPr>
          <p:nvPr>
            <p:ph type="body" sz="quarter" idx="3"/>
          </p:nvPr>
        </p:nvSpPr>
        <p:spPr/>
        <p:txBody>
          <a:bodyPr>
            <a:normAutofit fontScale="85000" lnSpcReduction="10000"/>
          </a:bodyPr>
          <a:lstStyle/>
          <a:p>
            <a:r>
              <a:rPr lang="en-US" b="0" dirty="0"/>
              <a:t>    Coronary angiography</a:t>
            </a:r>
            <a:endParaRPr lang="en-IN" b="0" dirty="0"/>
          </a:p>
        </p:txBody>
      </p:sp>
      <p:pic>
        <p:nvPicPr>
          <p:cNvPr id="2050" name="Picture 2"/>
          <p:cNvPicPr>
            <a:picLocks noGrp="1" noChangeAspect="1" noChangeArrowheads="1"/>
          </p:cNvPicPr>
          <p:nvPr>
            <p:ph sz="quarter" idx="4"/>
          </p:nvPr>
        </p:nvPicPr>
        <p:blipFill>
          <a:blip r:embed="rId3" cstate="print"/>
          <a:stretch>
            <a:fillRect/>
          </a:stretch>
        </p:blipFill>
        <p:spPr bwMode="auto">
          <a:xfrm>
            <a:off x="4443412" y="2947194"/>
            <a:ext cx="2895600" cy="28765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Distal RCA anatomy</a:t>
            </a:r>
            <a:endParaRPr lang="en-IN" b="1" dirty="0"/>
          </a:p>
        </p:txBody>
      </p:sp>
      <p:sp>
        <p:nvSpPr>
          <p:cNvPr id="3" name="Text Placeholder 2"/>
          <p:cNvSpPr>
            <a:spLocks noGrp="1"/>
          </p:cNvSpPr>
          <p:nvPr>
            <p:ph type="body" idx="1"/>
          </p:nvPr>
        </p:nvSpPr>
        <p:spPr/>
        <p:txBody>
          <a:bodyPr>
            <a:normAutofit fontScale="77500" lnSpcReduction="20000"/>
          </a:bodyPr>
          <a:lstStyle/>
          <a:p>
            <a:r>
              <a:rPr lang="en-US" b="0" dirty="0"/>
              <a:t>      Cardiac CT imaging</a:t>
            </a:r>
            <a:endParaRPr lang="en-IN" b="0" dirty="0"/>
          </a:p>
        </p:txBody>
      </p:sp>
      <p:pic>
        <p:nvPicPr>
          <p:cNvPr id="3074" name="Picture 2"/>
          <p:cNvPicPr>
            <a:picLocks noGrp="1" noChangeAspect="1" noChangeArrowheads="1"/>
          </p:cNvPicPr>
          <p:nvPr>
            <p:ph sz="half" idx="2"/>
          </p:nvPr>
        </p:nvPicPr>
        <p:blipFill>
          <a:blip r:embed="rId2" cstate="print"/>
          <a:stretch>
            <a:fillRect/>
          </a:stretch>
        </p:blipFill>
        <p:spPr bwMode="auto">
          <a:xfrm>
            <a:off x="1028700" y="2937669"/>
            <a:ext cx="2895600" cy="2895600"/>
          </a:xfrm>
          <a:prstGeom prst="rect">
            <a:avLst/>
          </a:prstGeom>
          <a:noFill/>
          <a:ln w="9525">
            <a:noFill/>
            <a:miter lim="800000"/>
            <a:headEnd/>
            <a:tailEnd/>
          </a:ln>
        </p:spPr>
      </p:pic>
      <p:sp>
        <p:nvSpPr>
          <p:cNvPr id="5" name="Text Placeholder 4"/>
          <p:cNvSpPr>
            <a:spLocks noGrp="1"/>
          </p:cNvSpPr>
          <p:nvPr>
            <p:ph type="body" sz="quarter" idx="3"/>
          </p:nvPr>
        </p:nvSpPr>
        <p:spPr/>
        <p:txBody>
          <a:bodyPr>
            <a:normAutofit fontScale="77500" lnSpcReduction="20000"/>
          </a:bodyPr>
          <a:lstStyle/>
          <a:p>
            <a:r>
              <a:rPr lang="en-US" b="0" dirty="0"/>
              <a:t>      Coronary angiography</a:t>
            </a:r>
            <a:endParaRPr lang="en-IN" b="0" dirty="0"/>
          </a:p>
        </p:txBody>
      </p:sp>
      <p:pic>
        <p:nvPicPr>
          <p:cNvPr id="3075" name="Picture 3"/>
          <p:cNvPicPr>
            <a:picLocks noGrp="1" noChangeAspect="1" noChangeArrowheads="1"/>
          </p:cNvPicPr>
          <p:nvPr>
            <p:ph sz="quarter" idx="4"/>
          </p:nvPr>
        </p:nvPicPr>
        <p:blipFill>
          <a:blip r:embed="rId3" cstate="print"/>
          <a:stretch>
            <a:fillRect/>
          </a:stretch>
        </p:blipFill>
        <p:spPr bwMode="auto">
          <a:xfrm>
            <a:off x="4443412" y="2937669"/>
            <a:ext cx="2895600" cy="2895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04800"/>
            <a:ext cx="7772400" cy="914400"/>
          </a:xfrm>
        </p:spPr>
        <p:txBody>
          <a:bodyPr/>
          <a:lstStyle/>
          <a:p>
            <a:r>
              <a:rPr lang="en-US" b="1" dirty="0" err="1">
                <a:effectLst>
                  <a:outerShdw blurRad="38100" dist="38100" dir="2700000" algn="tl">
                    <a:srgbClr val="C0C0C0"/>
                  </a:outerShdw>
                </a:effectLst>
              </a:rPr>
              <a:t>Pathophysiology</a:t>
            </a:r>
            <a:endParaRPr lang="en-US" b="1" dirty="0">
              <a:effectLst>
                <a:outerShdw blurRad="38100" dist="38100" dir="2700000" algn="tl">
                  <a:srgbClr val="C0C0C0"/>
                </a:outerShdw>
              </a:effectLst>
            </a:endParaRPr>
          </a:p>
        </p:txBody>
      </p:sp>
      <p:sp>
        <p:nvSpPr>
          <p:cNvPr id="10243" name="Rectangle 3"/>
          <p:cNvSpPr>
            <a:spLocks noGrp="1" noChangeArrowheads="1"/>
          </p:cNvSpPr>
          <p:nvPr>
            <p:ph idx="1"/>
          </p:nvPr>
        </p:nvSpPr>
        <p:spPr>
          <a:xfrm>
            <a:off x="685800" y="1371600"/>
            <a:ext cx="7772400" cy="4953000"/>
          </a:xfrm>
        </p:spPr>
        <p:txBody>
          <a:bodyPr>
            <a:normAutofit fontScale="92500"/>
          </a:bodyPr>
          <a:lstStyle/>
          <a:p>
            <a:r>
              <a:rPr lang="en-US" sz="2400" dirty="0"/>
              <a:t>RV is a thin-walled chamber that functions at low O2 demands. </a:t>
            </a:r>
          </a:p>
          <a:p>
            <a:r>
              <a:rPr lang="en-US" sz="2400" dirty="0"/>
              <a:t>RV is a low-volume pressure pump, its contractility is highly dependent on diastolic pressure.</a:t>
            </a:r>
          </a:p>
          <a:p>
            <a:r>
              <a:rPr lang="en-US" sz="2400" dirty="0"/>
              <a:t>It is </a:t>
            </a:r>
            <a:r>
              <a:rPr lang="en-US" sz="2400" dirty="0" err="1"/>
              <a:t>perfused</a:t>
            </a:r>
            <a:r>
              <a:rPr lang="en-US" sz="2400" dirty="0"/>
              <a:t> throughout the cardiac cycle in both systole and diastole</a:t>
            </a:r>
          </a:p>
          <a:p>
            <a:r>
              <a:rPr lang="en-US" sz="2400" dirty="0"/>
              <a:t>Its ability to extract O2 is increased during hemodynamic stress</a:t>
            </a:r>
          </a:p>
          <a:p>
            <a:r>
              <a:rPr lang="en-US" sz="2400" dirty="0"/>
              <a:t>Thinness of RV wall allows some nutrition extraction from the blood within the LV cavity</a:t>
            </a:r>
          </a:p>
          <a:p>
            <a:r>
              <a:rPr lang="en-US" sz="2400" dirty="0"/>
              <a:t>All of these factors make the RV less susceptible to infarction than the LV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838200"/>
          </a:xfrm>
        </p:spPr>
        <p:txBody>
          <a:bodyPr>
            <a:normAutofit/>
          </a:bodyPr>
          <a:lstStyle/>
          <a:p>
            <a:r>
              <a:rPr lang="en-US" sz="4000" b="1" dirty="0" err="1">
                <a:effectLst>
                  <a:outerShdw blurRad="38100" dist="38100" dir="2700000" algn="tl">
                    <a:srgbClr val="C0C0C0"/>
                  </a:outerShdw>
                </a:effectLst>
              </a:rPr>
              <a:t>Pathophysiology</a:t>
            </a:r>
            <a:r>
              <a:rPr lang="en-US" sz="4000" b="1" dirty="0">
                <a:effectLst>
                  <a:outerShdw blurRad="38100" dist="38100" dir="2700000" algn="tl">
                    <a:srgbClr val="C0C0C0"/>
                  </a:outerShdw>
                </a:effectLst>
              </a:rPr>
              <a:t> </a:t>
            </a:r>
            <a:r>
              <a:rPr lang="en-US" sz="4000" b="1" dirty="0" err="1">
                <a:effectLst>
                  <a:outerShdw blurRad="38100" dist="38100" dir="2700000" algn="tl">
                    <a:srgbClr val="C0C0C0"/>
                  </a:outerShdw>
                </a:effectLst>
              </a:rPr>
              <a:t>contd</a:t>
            </a:r>
            <a:r>
              <a:rPr lang="en-US" sz="4000" b="1" dirty="0">
                <a:effectLst>
                  <a:outerShdw blurRad="38100" dist="38100" dir="2700000" algn="tl">
                    <a:srgbClr val="C0C0C0"/>
                  </a:outerShdw>
                </a:effectLst>
              </a:rPr>
              <a:t>…</a:t>
            </a:r>
          </a:p>
        </p:txBody>
      </p:sp>
      <p:sp>
        <p:nvSpPr>
          <p:cNvPr id="12291" name="Rectangle 3"/>
          <p:cNvSpPr>
            <a:spLocks noGrp="1" noChangeArrowheads="1"/>
          </p:cNvSpPr>
          <p:nvPr>
            <p:ph idx="1"/>
          </p:nvPr>
        </p:nvSpPr>
        <p:spPr>
          <a:xfrm>
            <a:off x="685800" y="1295400"/>
            <a:ext cx="7772400" cy="4800600"/>
          </a:xfrm>
        </p:spPr>
        <p:txBody>
          <a:bodyPr>
            <a:normAutofit fontScale="92500"/>
          </a:bodyPr>
          <a:lstStyle/>
          <a:p>
            <a:pPr>
              <a:buFontTx/>
              <a:buNone/>
            </a:pPr>
            <a:endParaRPr lang="en-US" sz="2800" dirty="0"/>
          </a:p>
          <a:p>
            <a:r>
              <a:rPr lang="en-US" sz="2800" dirty="0"/>
              <a:t>Mostly arteriosclerotic occlusion of proximal RCA</a:t>
            </a:r>
          </a:p>
          <a:p>
            <a:r>
              <a:rPr lang="en-US" sz="2800" dirty="0"/>
              <a:t>Direct correlation between anatomic site of RCA occlusion and extent of RV Infarction.</a:t>
            </a:r>
          </a:p>
          <a:p>
            <a:r>
              <a:rPr lang="en-US" sz="2800" dirty="0"/>
              <a:t>More proximal occlusion causes a larger RVI</a:t>
            </a:r>
          </a:p>
          <a:p>
            <a:r>
              <a:rPr lang="en-US" sz="2800" dirty="0"/>
              <a:t>Proximal RCA occlusion causes:</a:t>
            </a:r>
          </a:p>
          <a:p>
            <a:pPr>
              <a:buFontTx/>
              <a:buNone/>
            </a:pPr>
            <a:r>
              <a:rPr lang="en-US" sz="2800" dirty="0"/>
              <a:t>	</a:t>
            </a:r>
            <a:r>
              <a:rPr lang="en-US" sz="2800" dirty="0">
                <a:sym typeface="Symbol" pitchFamily="18" charset="2"/>
              </a:rPr>
              <a:t></a:t>
            </a:r>
            <a:r>
              <a:rPr lang="en-US" sz="2800" dirty="0"/>
              <a:t>RV free wall injury</a:t>
            </a:r>
            <a:r>
              <a:rPr lang="en-US" sz="2800" dirty="0">
                <a:sym typeface="Symbol" pitchFamily="18" charset="2"/>
              </a:rPr>
              <a:t></a:t>
            </a:r>
            <a:r>
              <a:rPr lang="en-US" sz="2800" dirty="0"/>
              <a:t> compromises blood supply to  SA node, atrium and AV node</a:t>
            </a:r>
            <a:r>
              <a:rPr lang="en-US" sz="2800" dirty="0">
                <a:sym typeface="Symbol" pitchFamily="18" charset="2"/>
              </a:rPr>
              <a:t></a:t>
            </a:r>
            <a:r>
              <a:rPr lang="en-US" sz="2800" dirty="0"/>
              <a:t> sinus </a:t>
            </a:r>
            <a:r>
              <a:rPr lang="en-US" sz="2800" dirty="0" err="1"/>
              <a:t>brady</a:t>
            </a:r>
            <a:r>
              <a:rPr lang="en-US" sz="2800" dirty="0"/>
              <a:t>, </a:t>
            </a:r>
            <a:r>
              <a:rPr lang="en-US" sz="2800" dirty="0" err="1"/>
              <a:t>atrial</a:t>
            </a:r>
            <a:r>
              <a:rPr lang="en-US" sz="2800" dirty="0"/>
              <a:t> infarction, AF, AV block.</a:t>
            </a:r>
          </a:p>
          <a:p>
            <a:pPr>
              <a:buFontTx/>
              <a:buNone/>
            </a:pPr>
            <a:endParaRPr lang="en-US" sz="2800" dirty="0"/>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effectLst>
                  <a:outerShdw blurRad="38100" dist="38100" dir="2700000" algn="tl">
                    <a:srgbClr val="C0C0C0"/>
                  </a:outerShdw>
                </a:effectLst>
              </a:rPr>
              <a:t>Pathophysiology</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contd</a:t>
            </a:r>
            <a:r>
              <a:rPr lang="en-US" b="1" dirty="0">
                <a:effectLst>
                  <a:outerShdw blurRad="38100" dist="38100" dir="2700000" algn="tl">
                    <a:srgbClr val="C0C0C0"/>
                  </a:outerShdw>
                </a:effectLst>
              </a:rPr>
              <a:t>…</a:t>
            </a:r>
            <a:endParaRPr lang="en-IN" dirty="0"/>
          </a:p>
        </p:txBody>
      </p:sp>
      <p:sp>
        <p:nvSpPr>
          <p:cNvPr id="3" name="Content Placeholder 2"/>
          <p:cNvSpPr>
            <a:spLocks noGrp="1"/>
          </p:cNvSpPr>
          <p:nvPr>
            <p:ph idx="1"/>
          </p:nvPr>
        </p:nvSpPr>
        <p:spPr/>
        <p:txBody>
          <a:bodyPr>
            <a:normAutofit fontScale="92500" lnSpcReduction="10000"/>
          </a:bodyPr>
          <a:lstStyle/>
          <a:p>
            <a:r>
              <a:rPr lang="en-IN" sz="2400" dirty="0"/>
              <a:t>With RV infarction, RV </a:t>
            </a:r>
            <a:r>
              <a:rPr lang="en-IN" sz="2400" dirty="0" err="1"/>
              <a:t>dysfuncion</a:t>
            </a:r>
            <a:r>
              <a:rPr lang="en-IN" sz="2400" dirty="0"/>
              <a:t> sets in &amp; right ventricular output can decrease dramatically</a:t>
            </a:r>
          </a:p>
          <a:p>
            <a:r>
              <a:rPr lang="en-IN" sz="2400" dirty="0"/>
              <a:t>The only driving force remaining is elevated right </a:t>
            </a:r>
            <a:r>
              <a:rPr lang="en-IN" sz="2400" dirty="0" err="1"/>
              <a:t>atrial</a:t>
            </a:r>
            <a:r>
              <a:rPr lang="en-IN" sz="2400" dirty="0"/>
              <a:t> pressure. </a:t>
            </a:r>
          </a:p>
          <a:p>
            <a:r>
              <a:rPr lang="en-IN" sz="2400" dirty="0"/>
              <a:t>In such a circumstance, the right ventricle serves as a poorly functioning conduit between the right atrium and the pulmonary artery.</a:t>
            </a:r>
          </a:p>
          <a:p>
            <a:r>
              <a:rPr lang="en-IN" sz="2400" dirty="0"/>
              <a:t>Elevation of right </a:t>
            </a:r>
            <a:r>
              <a:rPr lang="en-IN" sz="2400" dirty="0" err="1"/>
              <a:t>atrial</a:t>
            </a:r>
            <a:r>
              <a:rPr lang="en-IN" sz="2400" dirty="0"/>
              <a:t> pressure serves as a stimulus for secretion of </a:t>
            </a:r>
            <a:r>
              <a:rPr lang="en-IN" sz="2400" dirty="0" err="1"/>
              <a:t>atrial</a:t>
            </a:r>
            <a:r>
              <a:rPr lang="en-IN" sz="2400" dirty="0"/>
              <a:t> </a:t>
            </a:r>
            <a:r>
              <a:rPr lang="en-IN" sz="2400" dirty="0" err="1"/>
              <a:t>natriuretic</a:t>
            </a:r>
            <a:r>
              <a:rPr lang="en-IN" sz="2400" dirty="0"/>
              <a:t> factor (ANF).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effectLst>
                  <a:outerShdw blurRad="38100" dist="38100" dir="2700000" algn="tl">
                    <a:srgbClr val="C0C0C0"/>
                  </a:outerShdw>
                </a:effectLst>
              </a:rPr>
              <a:t>Pathophysiology</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contd</a:t>
            </a:r>
            <a:r>
              <a:rPr lang="en-US" b="1" dirty="0">
                <a:effectLst>
                  <a:outerShdw blurRad="38100" dist="38100" dir="2700000" algn="tl">
                    <a:srgbClr val="C0C0C0"/>
                  </a:outerShdw>
                </a:effectLst>
              </a:rPr>
              <a:t>…</a:t>
            </a:r>
            <a:endParaRPr lang="en-IN" dirty="0"/>
          </a:p>
        </p:txBody>
      </p:sp>
      <p:sp>
        <p:nvSpPr>
          <p:cNvPr id="3" name="Content Placeholder 2"/>
          <p:cNvSpPr>
            <a:spLocks noGrp="1"/>
          </p:cNvSpPr>
          <p:nvPr>
            <p:ph idx="1"/>
          </p:nvPr>
        </p:nvSpPr>
        <p:spPr>
          <a:xfrm>
            <a:off x="467544" y="1340768"/>
            <a:ext cx="8229600" cy="4281339"/>
          </a:xfrm>
        </p:spPr>
        <p:txBody>
          <a:bodyPr/>
          <a:lstStyle/>
          <a:p>
            <a:pPr>
              <a:buNone/>
            </a:pPr>
            <a:endParaRPr lang="en-IN" sz="2400" dirty="0"/>
          </a:p>
          <a:p>
            <a:r>
              <a:rPr lang="en-IN" sz="2400" dirty="0"/>
              <a:t>Increased levels of this polypeptide can be detrimental to normal left ventricular filling pressures. </a:t>
            </a:r>
          </a:p>
          <a:p>
            <a:r>
              <a:rPr lang="en-IN" sz="2400" dirty="0"/>
              <a:t>This occurs by virtue of the potent </a:t>
            </a:r>
            <a:r>
              <a:rPr lang="en-IN" sz="2400" dirty="0" err="1"/>
              <a:t>vasodilating</a:t>
            </a:r>
            <a:r>
              <a:rPr lang="en-IN" sz="2400" dirty="0"/>
              <a:t>, </a:t>
            </a:r>
            <a:r>
              <a:rPr lang="en-IN" sz="2400" dirty="0" err="1"/>
              <a:t>natriuretic</a:t>
            </a:r>
            <a:r>
              <a:rPr lang="en-IN" sz="2400" dirty="0"/>
              <a:t>, diuretic, and </a:t>
            </a:r>
            <a:r>
              <a:rPr lang="en-IN" sz="2400" dirty="0" err="1"/>
              <a:t>aldosterone</a:t>
            </a:r>
            <a:r>
              <a:rPr lang="en-IN" sz="2400" dirty="0"/>
              <a:t>-inhibiting properties of ANF. </a:t>
            </a:r>
          </a:p>
          <a:p>
            <a:r>
              <a:rPr lang="en-IN" sz="2400" dirty="0"/>
              <a:t>Inappropriately elevated levels of ANF may worsen the clinical syndrome of right ventricular infarction</a:t>
            </a:r>
            <a:r>
              <a:rPr lang="en-IN"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b="1" dirty="0" err="1">
                <a:effectLst>
                  <a:outerShdw blurRad="38100" dist="38100" dir="2700000" algn="tl">
                    <a:srgbClr val="C0C0C0"/>
                  </a:outerShdw>
                </a:effectLst>
              </a:rPr>
              <a:t>Pathophysiology</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contd</a:t>
            </a:r>
            <a:r>
              <a:rPr lang="en-US" b="1" dirty="0">
                <a:effectLst>
                  <a:outerShdw blurRad="38100" dist="38100" dir="2700000" algn="tl">
                    <a:srgbClr val="C0C0C0"/>
                  </a:outerShdw>
                </a:effectLst>
              </a:rPr>
              <a:t>…</a:t>
            </a:r>
            <a:endParaRPr lang="en-IN" b="1" dirty="0"/>
          </a:p>
        </p:txBody>
      </p:sp>
      <p:sp>
        <p:nvSpPr>
          <p:cNvPr id="3" name="Content Placeholder 2"/>
          <p:cNvSpPr>
            <a:spLocks noGrp="1"/>
          </p:cNvSpPr>
          <p:nvPr>
            <p:ph idx="1"/>
          </p:nvPr>
        </p:nvSpPr>
        <p:spPr>
          <a:xfrm>
            <a:off x="457200" y="1600200"/>
            <a:ext cx="8229600" cy="4637112"/>
          </a:xfrm>
        </p:spPr>
        <p:txBody>
          <a:bodyPr>
            <a:normAutofit lnSpcReduction="10000"/>
          </a:bodyPr>
          <a:lstStyle/>
          <a:p>
            <a:r>
              <a:rPr lang="en-IN" sz="2800" dirty="0"/>
              <a:t>Interestingly, right ventricular infarction noted at necropsy usually involves the posterior septum and posterior wall rather than the right free wall</a:t>
            </a:r>
          </a:p>
          <a:p>
            <a:r>
              <a:rPr lang="en-IN" sz="2800" dirty="0"/>
              <a:t>The relative sparing of the right ventricular anterior wall apparently arises from a high degree of collateralization.</a:t>
            </a:r>
          </a:p>
          <a:p>
            <a:r>
              <a:rPr lang="en-IN" sz="2800" dirty="0"/>
              <a:t>This collateral blood flow is thought to be derived from the </a:t>
            </a:r>
            <a:r>
              <a:rPr lang="en-IN" sz="2800" dirty="0" err="1"/>
              <a:t>thebesian</a:t>
            </a:r>
            <a:r>
              <a:rPr lang="en-IN" sz="2800" dirty="0"/>
              <a:t> veins and diffusion of oxygen directly from the ventricular cavity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4664"/>
            <a:ext cx="9144000" cy="3662541"/>
          </a:xfrm>
          <a:prstGeom prst="rect">
            <a:avLst/>
          </a:prstGeom>
        </p:spPr>
        <p:txBody>
          <a:bodyPr wrap="square">
            <a:spAutoFit/>
          </a:bodyPr>
          <a:lstStyle/>
          <a:p>
            <a:pPr algn="just"/>
            <a:r>
              <a:rPr lang="en-IN" b="1" dirty="0"/>
              <a:t>                             </a:t>
            </a:r>
            <a:r>
              <a:rPr lang="en-IN" sz="3600" b="1" dirty="0">
                <a:latin typeface="Times New Roman" pitchFamily="18" charset="0"/>
                <a:cs typeface="Times New Roman" pitchFamily="18" charset="0"/>
              </a:rPr>
              <a:t>CLINICAL PRESENTATION</a:t>
            </a:r>
            <a:endParaRPr lang="en-IN" sz="3600" dirty="0">
              <a:latin typeface="Times New Roman" pitchFamily="18" charset="0"/>
              <a:cs typeface="Times New Roman" pitchFamily="18" charset="0"/>
            </a:endParaRPr>
          </a:p>
          <a:p>
            <a:pPr algn="ctr"/>
            <a:r>
              <a:rPr lang="en-IN" b="1" dirty="0"/>
              <a:t>                                                                                        </a:t>
            </a:r>
          </a:p>
          <a:p>
            <a:pPr algn="just"/>
            <a:endParaRPr lang="en-IN" dirty="0"/>
          </a:p>
          <a:p>
            <a:pPr algn="just"/>
            <a:r>
              <a:rPr lang="en-IN" sz="2000" dirty="0">
                <a:latin typeface="Times New Roman" pitchFamily="18" charset="0"/>
                <a:cs typeface="Times New Roman" pitchFamily="18" charset="0"/>
              </a:rPr>
              <a:t>Right ventricular infarction should be suspected in any patient with acute inferior wall MI. Even in patients who do not present with hypotension, the potential of RVI should be recognized to avoid therapy that will further lower right heart preload.</a:t>
            </a:r>
          </a:p>
          <a:p>
            <a:pPr algn="just"/>
            <a:endParaRPr lang="en-US" sz="2000" dirty="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a:p>
            <a:pPr algn="just"/>
            <a:r>
              <a:rPr lang="en-IN" sz="2000" dirty="0">
                <a:latin typeface="Times New Roman" pitchFamily="18" charset="0"/>
                <a:cs typeface="Times New Roman" pitchFamily="18" charset="0"/>
              </a:rPr>
              <a:t> Ischemia or infarction of the right ventricle results in decreased right ventricular compliance, reduced filling, and decreased right ventricular stroke volume. These changes lead to diminished left ventricular filling and drop in cardiac output</a:t>
            </a:r>
            <a:r>
              <a:rPr lang="en-IN" dirty="0"/>
              <a:t>.</a:t>
            </a:r>
          </a:p>
        </p:txBody>
      </p:sp>
      <p:sp>
        <p:nvSpPr>
          <p:cNvPr id="5" name="Rectangle 4"/>
          <p:cNvSpPr/>
          <p:nvPr/>
        </p:nvSpPr>
        <p:spPr>
          <a:xfrm>
            <a:off x="0" y="4509120"/>
            <a:ext cx="9144000" cy="1015663"/>
          </a:xfrm>
          <a:prstGeom prst="rect">
            <a:avLst/>
          </a:prstGeom>
        </p:spPr>
        <p:txBody>
          <a:bodyPr wrap="square">
            <a:spAutoFit/>
          </a:bodyPr>
          <a:lstStyle/>
          <a:p>
            <a:pPr algn="just"/>
            <a:r>
              <a:rPr lang="en-IN" sz="2000" dirty="0">
                <a:latin typeface="Times New Roman" pitchFamily="18" charset="0"/>
                <a:cs typeface="Times New Roman" pitchFamily="18" charset="0"/>
              </a:rPr>
              <a:t>In addition, acute right ventricular dilatation causes a leftward shift of </a:t>
            </a:r>
            <a:r>
              <a:rPr lang="en-IN" sz="2000" dirty="0" err="1">
                <a:latin typeface="Times New Roman" pitchFamily="18" charset="0"/>
                <a:cs typeface="Times New Roman" pitchFamily="18" charset="0"/>
              </a:rPr>
              <a:t>interventricular</a:t>
            </a:r>
            <a:r>
              <a:rPr lang="en-IN" sz="2000" dirty="0">
                <a:latin typeface="Times New Roman" pitchFamily="18" charset="0"/>
                <a:cs typeface="Times New Roman" pitchFamily="18" charset="0"/>
              </a:rPr>
              <a:t> septum, increasing left ventricular end-diastolic pressure with a decrease of left ventricular compliance and cardiac output.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9844"/>
            <a:ext cx="9144000" cy="3477875"/>
          </a:xfrm>
          <a:prstGeom prst="rect">
            <a:avLst/>
          </a:prstGeom>
        </p:spPr>
        <p:txBody>
          <a:bodyPr wrap="square">
            <a:spAutoFit/>
          </a:bodyPr>
          <a:lstStyle/>
          <a:p>
            <a:pPr algn="just"/>
            <a:r>
              <a:rPr lang="en-IN" sz="2000" dirty="0">
                <a:latin typeface="Times New Roman" pitchFamily="18" charset="0"/>
                <a:cs typeface="Times New Roman" pitchFamily="18" charset="0"/>
              </a:rPr>
              <a:t>These changes in left ventricular compliance are further aggravated by increased intra pericardial pressure as a result of right ventricular dilatation. </a:t>
            </a:r>
          </a:p>
          <a:p>
            <a:pPr algn="just"/>
            <a:endParaRPr lang="en-US" sz="2000" dirty="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a:p>
            <a:pPr algn="just"/>
            <a:r>
              <a:rPr lang="en-IN" sz="2000" dirty="0">
                <a:latin typeface="Times New Roman" pitchFamily="18" charset="0"/>
                <a:cs typeface="Times New Roman" pitchFamily="18" charset="0"/>
              </a:rPr>
              <a:t>The symptoms of RVI may be more pronounced in the presence of combined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infarction with associated rate and rhythm disturbances.</a:t>
            </a:r>
          </a:p>
          <a:p>
            <a:pPr algn="just"/>
            <a:endParaRPr lang="en-US" sz="2000" dirty="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a:p>
            <a:pPr algn="just"/>
            <a:r>
              <a:rPr lang="en-IN" sz="2000" dirty="0" err="1">
                <a:latin typeface="Times New Roman" pitchFamily="18" charset="0"/>
                <a:cs typeface="Times New Roman" pitchFamily="18" charset="0"/>
              </a:rPr>
              <a:t>Whent</a:t>
            </a:r>
            <a:r>
              <a:rPr lang="en-IN" sz="2000" dirty="0">
                <a:latin typeface="Times New Roman" pitchFamily="18" charset="0"/>
                <a:cs typeface="Times New Roman" pitchFamily="18" charset="0"/>
              </a:rPr>
              <a:t> he culprit coronary artery lesion is distal to the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branches, augmented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contractility enhances right ventricular performance and offsets some of the hemodynamic consequences of RVI.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5324535"/>
          </a:xfrm>
          <a:prstGeom prst="rect">
            <a:avLst/>
          </a:prstGeom>
        </p:spPr>
        <p:txBody>
          <a:bodyPr wrap="square">
            <a:spAutoFit/>
          </a:bodyPr>
          <a:lstStyle/>
          <a:p>
            <a:pPr algn="just"/>
            <a:endParaRPr lang="en-IN" sz="2000" dirty="0">
              <a:latin typeface="Times New Roman" pitchFamily="18" charset="0"/>
              <a:cs typeface="Times New Roman" pitchFamily="18" charset="0"/>
            </a:endParaRPr>
          </a:p>
          <a:p>
            <a:pPr algn="just"/>
            <a:r>
              <a:rPr lang="en-IN" sz="2000" dirty="0">
                <a:latin typeface="Times New Roman" pitchFamily="18" charset="0"/>
                <a:cs typeface="Times New Roman" pitchFamily="18" charset="0"/>
              </a:rPr>
              <a:t>The triad of hypotension, elevated jugular venous pressure(JVP), and clear lung fields has been recognized as marker of </a:t>
            </a:r>
            <a:r>
              <a:rPr lang="it-IT" sz="2000" dirty="0">
                <a:latin typeface="Times New Roman" pitchFamily="18" charset="0"/>
                <a:cs typeface="Times New Roman" pitchFamily="18" charset="0"/>
              </a:rPr>
              <a:t>RVI in acute inferior-posterior wall MI.</a:t>
            </a:r>
          </a:p>
          <a:p>
            <a:pPr algn="just"/>
            <a:endParaRPr lang="it-IT" sz="2000" dirty="0">
              <a:latin typeface="Times New Roman" pitchFamily="18" charset="0"/>
              <a:cs typeface="Times New Roman" pitchFamily="18" charset="0"/>
            </a:endParaRPr>
          </a:p>
          <a:p>
            <a:pPr algn="just"/>
            <a:endParaRPr lang="it-IT" sz="2000" dirty="0">
              <a:latin typeface="Times New Roman" pitchFamily="18" charset="0"/>
              <a:cs typeface="Times New Roman" pitchFamily="18" charset="0"/>
            </a:endParaRPr>
          </a:p>
          <a:p>
            <a:pPr algn="just"/>
            <a:r>
              <a:rPr lang="it-IT" sz="2000" dirty="0">
                <a:latin typeface="Times New Roman" pitchFamily="18" charset="0"/>
                <a:cs typeface="Times New Roman" pitchFamily="18" charset="0"/>
              </a:rPr>
              <a:t>Pulsus paradoxus</a:t>
            </a:r>
            <a:r>
              <a:rPr lang="en-IN" sz="2000" dirty="0">
                <a:latin typeface="Times New Roman" pitchFamily="18" charset="0"/>
                <a:cs typeface="Times New Roman" pitchFamily="18" charset="0"/>
              </a:rPr>
              <a:t>(decrease in size, or even momentary disappearance of the pulse during inspiration) and </a:t>
            </a:r>
            <a:r>
              <a:rPr lang="en-IN" sz="2000" dirty="0" err="1">
                <a:latin typeface="Times New Roman" pitchFamily="18" charset="0"/>
                <a:cs typeface="Times New Roman" pitchFamily="18" charset="0"/>
              </a:rPr>
              <a:t>Kussmaul’s</a:t>
            </a:r>
            <a:r>
              <a:rPr lang="en-IN" sz="2000" dirty="0">
                <a:latin typeface="Times New Roman" pitchFamily="18" charset="0"/>
                <a:cs typeface="Times New Roman" pitchFamily="18" charset="0"/>
              </a:rPr>
              <a:t> sign (an </a:t>
            </a:r>
            <a:r>
              <a:rPr lang="en-IN" sz="2000" dirty="0" err="1">
                <a:latin typeface="Times New Roman" pitchFamily="18" charset="0"/>
                <a:cs typeface="Times New Roman" pitchFamily="18" charset="0"/>
              </a:rPr>
              <a:t>inspiratory</a:t>
            </a:r>
            <a:r>
              <a:rPr lang="en-IN" sz="2000" dirty="0">
                <a:latin typeface="Times New Roman" pitchFamily="18" charset="0"/>
                <a:cs typeface="Times New Roman" pitchFamily="18" charset="0"/>
              </a:rPr>
              <a:t> increase in JVP) . </a:t>
            </a:r>
          </a:p>
          <a:p>
            <a:pPr algn="just"/>
            <a:endParaRPr lang="en-US" sz="2000" dirty="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a:p>
            <a:pPr algn="just"/>
            <a:r>
              <a:rPr lang="en-IN" sz="2000" dirty="0">
                <a:latin typeface="Times New Roman" pitchFamily="18" charset="0"/>
                <a:cs typeface="Times New Roman" pitchFamily="18" charset="0"/>
              </a:rPr>
              <a:t>The presence of elevated JVP and </a:t>
            </a:r>
            <a:r>
              <a:rPr lang="en-IN" sz="2000" dirty="0" err="1">
                <a:latin typeface="Times New Roman" pitchFamily="18" charset="0"/>
                <a:cs typeface="Times New Roman" pitchFamily="18" charset="0"/>
              </a:rPr>
              <a:t>Kussmaul’s</a:t>
            </a:r>
            <a:r>
              <a:rPr lang="en-IN" sz="2000" dirty="0">
                <a:latin typeface="Times New Roman" pitchFamily="18" charset="0"/>
                <a:cs typeface="Times New Roman" pitchFamily="18" charset="0"/>
              </a:rPr>
              <a:t> sign in the setting of an acute inferior wall infarction indicate a </a:t>
            </a:r>
            <a:r>
              <a:rPr lang="en-IN" sz="2000" dirty="0" err="1">
                <a:latin typeface="Times New Roman" pitchFamily="18" charset="0"/>
                <a:cs typeface="Times New Roman" pitchFamily="18" charset="0"/>
              </a:rPr>
              <a:t>hemodynamically</a:t>
            </a:r>
            <a:r>
              <a:rPr lang="en-IN" sz="2000" dirty="0">
                <a:latin typeface="Times New Roman" pitchFamily="18" charset="0"/>
                <a:cs typeface="Times New Roman" pitchFamily="18" charset="0"/>
              </a:rPr>
              <a:t> significant RVI (sensitivity = 88% and specificity= 100%), particularly when it is associated with significant damage to the left ventricle and/or inter ventricular septum.</a:t>
            </a:r>
          </a:p>
          <a:p>
            <a:pPr algn="just"/>
            <a:endParaRPr lang="en-US" sz="2000" dirty="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a:p>
            <a:pPr algn="just"/>
            <a:r>
              <a:rPr lang="en-IN" sz="2000" dirty="0">
                <a:latin typeface="Times New Roman" pitchFamily="18" charset="0"/>
                <a:cs typeface="Times New Roman" pitchFamily="18" charset="0"/>
              </a:rPr>
              <a:t>Elevated JVP alone was found to be more sensitive (88%) but less specific (69%) in the same study in detecting a </a:t>
            </a:r>
            <a:r>
              <a:rPr lang="en-IN" sz="2000" dirty="0" err="1">
                <a:latin typeface="Times New Roman" pitchFamily="18" charset="0"/>
                <a:cs typeface="Times New Roman" pitchFamily="18" charset="0"/>
              </a:rPr>
              <a:t>hemodynamically</a:t>
            </a:r>
            <a:r>
              <a:rPr lang="en-IN" sz="2000" dirty="0">
                <a:latin typeface="Times New Roman" pitchFamily="18" charset="0"/>
                <a:cs typeface="Times New Roman" pitchFamily="18" charset="0"/>
              </a:rPr>
              <a:t> significant RVI.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algn="ctr"/>
            <a:r>
              <a:rPr lang="en-IN" sz="3600" b="1" dirty="0">
                <a:latin typeface="Times New Roman" pitchFamily="18" charset="0"/>
                <a:cs typeface="Times New Roman" pitchFamily="18" charset="0"/>
              </a:rPr>
              <a:t>INTRODUCTION</a:t>
            </a:r>
          </a:p>
        </p:txBody>
      </p:sp>
      <p:sp>
        <p:nvSpPr>
          <p:cNvPr id="3" name="Rectangle 2"/>
          <p:cNvSpPr/>
          <p:nvPr/>
        </p:nvSpPr>
        <p:spPr>
          <a:xfrm>
            <a:off x="0" y="836712"/>
            <a:ext cx="9144000" cy="4093428"/>
          </a:xfrm>
          <a:prstGeom prst="rect">
            <a:avLst/>
          </a:prstGeom>
        </p:spPr>
        <p:txBody>
          <a:bodyPr wrap="square">
            <a:spAutoFit/>
          </a:bodyPr>
          <a:lstStyle/>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Cohn </a:t>
            </a:r>
            <a:r>
              <a:rPr lang="en-IN" sz="2000" i="1" dirty="0">
                <a:latin typeface="Times New Roman" pitchFamily="18" charset="0"/>
                <a:cs typeface="Times New Roman" pitchFamily="18" charset="0"/>
              </a:rPr>
              <a:t>et al.4 in 1974 gave the</a:t>
            </a:r>
            <a:r>
              <a:rPr lang="en-IN" sz="2000" dirty="0">
                <a:latin typeface="Times New Roman" pitchFamily="18" charset="0"/>
                <a:cs typeface="Times New Roman" pitchFamily="18" charset="0"/>
              </a:rPr>
              <a:t> initial description of the clinical syndrome of right ventricular  failure in patients of RVI.</a:t>
            </a: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Acute myocardial infarction (MI) involving only the right ventricle is a rare event.</a:t>
            </a:r>
          </a:p>
          <a:p>
            <a:r>
              <a:rPr lang="en-IN" sz="2000" dirty="0">
                <a:latin typeface="Times New Roman" pitchFamily="18" charset="0"/>
                <a:cs typeface="Times New Roman" pitchFamily="18" charset="0"/>
              </a:rPr>
              <a:t> Right ventricular involvement in the setting of an acute inferior wall MI is much more common.</a:t>
            </a: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Recognition of the syndrome of RVI is important as it identifies a significant clinical entity, which is associated with considerable immediate morbidity and mortality and has a well-delineated set of priorities for its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Patients with intact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perfusion manifest augmented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contraction resulting in enhanced A wave and X descent, but diminished Y descent in the jugular venous pulsations.</a:t>
            </a:r>
          </a:p>
          <a:p>
            <a:endParaRPr lang="en-US" sz="2000" dirty="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In contrast, patients with depressed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function have higher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and systemic venous pressures, but depressed A wave, X descent, and Y descent.</a:t>
            </a:r>
          </a:p>
          <a:p>
            <a:r>
              <a:rPr lang="en-IN" sz="2000" dirty="0">
                <a:latin typeface="Times New Roman" pitchFamily="18" charset="0"/>
                <a:cs typeface="Times New Roman" pitchFamily="18" charset="0"/>
              </a:rPr>
              <a:t>Finding of diminished A wave in patients with </a:t>
            </a:r>
            <a:r>
              <a:rPr lang="en-IN" sz="2000" dirty="0" err="1">
                <a:latin typeface="Times New Roman" pitchFamily="18" charset="0"/>
                <a:cs typeface="Times New Roman" pitchFamily="18" charset="0"/>
              </a:rPr>
              <a:t>hemodynamically</a:t>
            </a:r>
            <a:r>
              <a:rPr lang="en-IN" sz="2000" dirty="0">
                <a:latin typeface="Times New Roman" pitchFamily="18" charset="0"/>
                <a:cs typeface="Times New Roman" pitchFamily="18" charset="0"/>
              </a:rPr>
              <a:t> important RVI, signifying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infarction, has been proven to be a bad prognostic indicator even in the presence of preserved left ventricular function.</a:t>
            </a:r>
          </a:p>
          <a:p>
            <a:endParaRPr lang="en-IN"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214414" y="0"/>
            <a:ext cx="642942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843"/>
            <a:ext cx="9144000" cy="4093428"/>
          </a:xfrm>
          <a:prstGeom prst="rect">
            <a:avLst/>
          </a:prstGeom>
        </p:spPr>
        <p:txBody>
          <a:bodyPr wrap="square">
            <a:spAutoFit/>
          </a:bodyPr>
          <a:lstStyle/>
          <a:p>
            <a:r>
              <a:rPr lang="en-IN" sz="2000" dirty="0">
                <a:latin typeface="Times New Roman" pitchFamily="18" charset="0"/>
                <a:cs typeface="Times New Roman" pitchFamily="18" charset="0"/>
              </a:rPr>
              <a:t>Auscultation may reveal a right-sided S3 and S4.</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Tricuspid regurgitation may be identified because of dilatation of right ventricular chamber, which may be severe when related to papillary muscle dysfunction.</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Right ventricular infarction occasionally may be accompanied by ventricular </a:t>
            </a:r>
            <a:r>
              <a:rPr lang="en-IN" sz="2000" dirty="0" err="1">
                <a:latin typeface="Times New Roman" pitchFamily="18" charset="0"/>
                <a:cs typeface="Times New Roman" pitchFamily="18" charset="0"/>
              </a:rPr>
              <a:t>septal</a:t>
            </a:r>
            <a:r>
              <a:rPr lang="en-IN" sz="2000" dirty="0">
                <a:latin typeface="Times New Roman" pitchFamily="18" charset="0"/>
                <a:cs typeface="Times New Roman" pitchFamily="18" charset="0"/>
              </a:rPr>
              <a:t> defect.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It is important to recognize that findings of RVI may be masked by global left ventricular systolic dysfunction with hypotension and pulmonary congestion.</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Finally, high grade </a:t>
            </a:r>
            <a:r>
              <a:rPr lang="en-IN" sz="2000" dirty="0" err="1">
                <a:latin typeface="Times New Roman" pitchFamily="18" charset="0"/>
                <a:cs typeface="Times New Roman" pitchFamily="18" charset="0"/>
              </a:rPr>
              <a:t>atrioventricular</a:t>
            </a:r>
            <a:r>
              <a:rPr lang="en-IN" sz="2000" dirty="0">
                <a:latin typeface="Times New Roman" pitchFamily="18" charset="0"/>
                <a:cs typeface="Times New Roman" pitchFamily="18" charset="0"/>
              </a:rPr>
              <a:t> blocks may occur and result in loss of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ventricular synchrony with exacerbation of hypotension and shock.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555641"/>
          </a:xfrm>
          <a:prstGeom prst="rect">
            <a:avLst/>
          </a:prstGeom>
        </p:spPr>
        <p:txBody>
          <a:bodyPr wrap="square">
            <a:spAutoFit/>
          </a:bodyPr>
          <a:lstStyle/>
          <a:p>
            <a:r>
              <a:rPr lang="en-IN" sz="2000" b="1" dirty="0" err="1">
                <a:latin typeface="Times New Roman" pitchFamily="18" charset="0"/>
                <a:cs typeface="Times New Roman" pitchFamily="18" charset="0"/>
              </a:rPr>
              <a:t>Noninvasive</a:t>
            </a:r>
            <a:r>
              <a:rPr lang="en-IN" sz="2000" b="1" dirty="0">
                <a:latin typeface="Times New Roman" pitchFamily="18" charset="0"/>
                <a:cs typeface="Times New Roman" pitchFamily="18" charset="0"/>
              </a:rPr>
              <a:t> Diagnosis of Right Ventricular Infarction</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Various non invasive methods have been used for diagnosis of right ventricular infarction, including chest x-ray, </a:t>
            </a:r>
            <a:r>
              <a:rPr lang="en-IN" sz="2000" dirty="0" err="1">
                <a:latin typeface="Times New Roman" pitchFamily="18" charset="0"/>
                <a:cs typeface="Times New Roman" pitchFamily="18" charset="0"/>
              </a:rPr>
              <a:t>electrocardiogram,two</a:t>
            </a:r>
            <a:r>
              <a:rPr lang="en-IN" sz="2000" dirty="0">
                <a:latin typeface="Times New Roman" pitchFamily="18" charset="0"/>
                <a:cs typeface="Times New Roman" pitchFamily="18" charset="0"/>
              </a:rPr>
              <a:t>-dimensional echocardiogram, radionuclide </a:t>
            </a:r>
            <a:r>
              <a:rPr lang="en-IN" sz="2000" dirty="0" err="1">
                <a:latin typeface="Times New Roman" pitchFamily="18" charset="0"/>
                <a:cs typeface="Times New Roman" pitchFamily="18" charset="0"/>
              </a:rPr>
              <a:t>ventriculogram,and</a:t>
            </a:r>
            <a:r>
              <a:rPr lang="en-IN" sz="2000" dirty="0">
                <a:latin typeface="Times New Roman" pitchFamily="18" charset="0"/>
                <a:cs typeface="Times New Roman" pitchFamily="18" charset="0"/>
              </a:rPr>
              <a:t> technetium-99m pyrophosphate myocardial </a:t>
            </a:r>
            <a:r>
              <a:rPr lang="en-IN" sz="2000" dirty="0" err="1">
                <a:latin typeface="Times New Roman" pitchFamily="18" charset="0"/>
                <a:cs typeface="Times New Roman" pitchFamily="18" charset="0"/>
              </a:rPr>
              <a:t>scintigram</a:t>
            </a:r>
            <a:r>
              <a:rPr lang="en-IN" sz="2000" dirty="0">
                <a:latin typeface="Times New Roman" pitchFamily="18" charset="0"/>
                <a:cs typeface="Times New Roman" pitchFamily="18" charset="0"/>
              </a:rPr>
              <a:t>.</a:t>
            </a:r>
          </a:p>
          <a:p>
            <a:endParaRPr lang="en-IN" sz="2000" dirty="0">
              <a:latin typeface="Times New Roman" pitchFamily="18" charset="0"/>
              <a:cs typeface="Times New Roman" pitchFamily="18" charset="0"/>
            </a:endParaRPr>
          </a:p>
          <a:p>
            <a:r>
              <a:rPr lang="en-IN" sz="2000" b="1" dirty="0">
                <a:latin typeface="Times New Roman" pitchFamily="18" charset="0"/>
                <a:cs typeface="Times New Roman" pitchFamily="18" charset="0"/>
              </a:rPr>
              <a:t>Chest Roentgenogram</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 suggested radiographic findings of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and ventricular enlargement have a very low sensitivity and specificity for right ventricular infarction.</a:t>
            </a:r>
          </a:p>
          <a:p>
            <a:endParaRPr lang="en-IN" sz="2000" dirty="0">
              <a:latin typeface="Times New Roman" pitchFamily="18" charset="0"/>
              <a:cs typeface="Times New Roman" pitchFamily="18" charset="0"/>
            </a:endParaRPr>
          </a:p>
          <a:p>
            <a:r>
              <a:rPr lang="en-IN" sz="2000" b="1" dirty="0">
                <a:latin typeface="Times New Roman" pitchFamily="18" charset="0"/>
                <a:cs typeface="Times New Roman" pitchFamily="18" charset="0"/>
              </a:rPr>
              <a:t>Electrocardiogram</a:t>
            </a:r>
          </a:p>
          <a:p>
            <a:r>
              <a:rPr lang="en-IN" sz="2000" dirty="0">
                <a:latin typeface="Times New Roman" pitchFamily="18" charset="0"/>
                <a:cs typeface="Times New Roman" pitchFamily="18" charset="0"/>
              </a:rPr>
              <a:t> </a:t>
            </a:r>
          </a:p>
          <a:p>
            <a:r>
              <a:rPr lang="en-IN" sz="2000" dirty="0">
                <a:latin typeface="Times New Roman" pitchFamily="18" charset="0"/>
                <a:cs typeface="Times New Roman" pitchFamily="18" charset="0"/>
              </a:rPr>
              <a:t>The right ventricular involvement can be diagnosed with a predictive accuracy well above</a:t>
            </a:r>
          </a:p>
          <a:p>
            <a:r>
              <a:rPr lang="en-IN" sz="2000" dirty="0">
                <a:latin typeface="Times New Roman" pitchFamily="18" charset="0"/>
                <a:cs typeface="Times New Roman" pitchFamily="18" charset="0"/>
              </a:rPr>
              <a:t>80% by the presence of ST-segment elevation of ≥1 mm in the right-sided </a:t>
            </a:r>
            <a:r>
              <a:rPr lang="en-IN" sz="2000" dirty="0" err="1">
                <a:latin typeface="Times New Roman" pitchFamily="18" charset="0"/>
                <a:cs typeface="Times New Roman" pitchFamily="18" charset="0"/>
              </a:rPr>
              <a:t>precordial</a:t>
            </a:r>
            <a:r>
              <a:rPr lang="en-IN" sz="2000" dirty="0">
                <a:latin typeface="Times New Roman" pitchFamily="18" charset="0"/>
                <a:cs typeface="Times New Roman" pitchFamily="18" charset="0"/>
              </a:rPr>
              <a:t> lead, V4R, in the presence of an acute inferior or </a:t>
            </a:r>
            <a:r>
              <a:rPr lang="en-IN" sz="2000" dirty="0" err="1">
                <a:latin typeface="Times New Roman" pitchFamily="18" charset="0"/>
                <a:cs typeface="Times New Roman" pitchFamily="18" charset="0"/>
              </a:rPr>
              <a:t>inferioposterior</a:t>
            </a:r>
            <a:r>
              <a:rPr lang="en-IN" sz="2000" dirty="0">
                <a:latin typeface="Times New Roman" pitchFamily="18" charset="0"/>
                <a:cs typeface="Times New Roman" pitchFamily="18" charset="0"/>
              </a:rPr>
              <a:t> MI.</a:t>
            </a:r>
          </a:p>
          <a:p>
            <a:r>
              <a:rPr lang="en-IN" sz="2000" dirty="0">
                <a:latin typeface="Times New Roman" pitchFamily="18" charset="0"/>
                <a:cs typeface="Times New Roman" pitchFamily="18" charset="0"/>
              </a:rPr>
              <a:t>The ST-segment elevation in V4R is a strong independent predictor of major complications</a:t>
            </a:r>
          </a:p>
          <a:p>
            <a:r>
              <a:rPr lang="da-DK" sz="2000" dirty="0">
                <a:latin typeface="Times New Roman" pitchFamily="18" charset="0"/>
                <a:cs typeface="Times New Roman" pitchFamily="18" charset="0"/>
              </a:rPr>
              <a:t>and in-hospital mortality.Zehender e</a:t>
            </a:r>
            <a:r>
              <a:rPr lang="da-DK" sz="2000" i="1" dirty="0">
                <a:latin typeface="Times New Roman" pitchFamily="18" charset="0"/>
                <a:cs typeface="Times New Roman" pitchFamily="18" charset="0"/>
              </a:rPr>
              <a:t>t al.,48</a:t>
            </a:r>
            <a:endParaRPr lang="en-IN"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tkd.org.tr/TKD_DATA/Image/dergi/sayi_36_4-335-1.jpg"/>
          <p:cNvPicPr/>
          <p:nvPr/>
        </p:nvPicPr>
        <p:blipFill>
          <a:blip r:embed="rId2" cstate="print"/>
          <a:srcRect/>
          <a:stretch>
            <a:fillRect/>
          </a:stretch>
        </p:blipFill>
        <p:spPr bwMode="auto">
          <a:xfrm>
            <a:off x="0" y="0"/>
            <a:ext cx="5643570" cy="3429000"/>
          </a:xfrm>
          <a:prstGeom prst="rect">
            <a:avLst/>
          </a:prstGeom>
          <a:noFill/>
          <a:ln w="9525">
            <a:noFill/>
            <a:miter lim="800000"/>
            <a:headEnd/>
            <a:tailEnd/>
          </a:ln>
        </p:spPr>
      </p:pic>
      <p:pic>
        <p:nvPicPr>
          <p:cNvPr id="3" name="Picture 2" descr="http://www.intarchmed.com/content/figures/1755-7682-3-25-2-l.jpg">
            <a:hlinkClick r:id="rId3"/>
          </p:cNvPr>
          <p:cNvPicPr/>
          <p:nvPr/>
        </p:nvPicPr>
        <p:blipFill>
          <a:blip r:embed="rId4" cstate="print"/>
          <a:srcRect/>
          <a:stretch>
            <a:fillRect/>
          </a:stretch>
        </p:blipFill>
        <p:spPr bwMode="auto">
          <a:xfrm>
            <a:off x="0" y="3357562"/>
            <a:ext cx="5731510" cy="35004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02" name="Group 78"/>
          <p:cNvGraphicFramePr>
            <a:graphicFrameLocks noGrp="1"/>
          </p:cNvGraphicFramePr>
          <p:nvPr>
            <p:ph type="tbl" idx="1"/>
          </p:nvPr>
        </p:nvGraphicFramePr>
        <p:xfrm>
          <a:off x="685800" y="1447800"/>
          <a:ext cx="7543800" cy="4274820"/>
        </p:xfrm>
        <a:graphic>
          <a:graphicData uri="http://schemas.openxmlformats.org/drawingml/2006/table">
            <a:tbl>
              <a:tblPr/>
              <a:tblGrid>
                <a:gridCol w="2362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FF0066"/>
                          </a:solidFill>
                          <a:effectLst/>
                          <a:latin typeface="Arial" charset="0"/>
                          <a:cs typeface="Arial" charset="0"/>
                        </a:rPr>
                        <a:t>Leads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FF0066"/>
                          </a:solidFill>
                          <a:effectLst/>
                          <a:latin typeface="Arial" charset="0"/>
                          <a:cs typeface="Arial" charset="0"/>
                        </a:rPr>
                        <a:t>Sensitivity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FF0066"/>
                          </a:solidFill>
                          <a:effectLst/>
                          <a:latin typeface="Arial" charset="0"/>
                          <a:cs typeface="Arial" charset="0"/>
                        </a:rPr>
                        <a:t>Specificity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rial" charset="0"/>
                          <a:cs typeface="Arial" charset="0"/>
                        </a:rPr>
                        <a:t>V</a:t>
                      </a:r>
                      <a:r>
                        <a:rPr kumimoji="0" lang="en-US" sz="3200" b="1" i="0" u="none" strike="noStrike" cap="none" normalizeH="0" baseline="0">
                          <a:ln>
                            <a:noFill/>
                          </a:ln>
                          <a:solidFill>
                            <a:schemeClr val="tx1"/>
                          </a:solidFill>
                          <a:effectLst/>
                          <a:latin typeface="Arial" charset="0"/>
                          <a:cs typeface="Arial" charset="0"/>
                          <a:sym typeface="Symbol" pitchFamily="18" charset="2"/>
                        </a:rPr>
                        <a:t></a:t>
                      </a:r>
                      <a:endParaRPr kumimoji="0" lang="en-US" sz="3200" b="1"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rial" charset="0"/>
                          <a:cs typeface="Arial" charset="0"/>
                        </a:rPr>
                        <a:t>V</a:t>
                      </a:r>
                      <a:r>
                        <a:rPr kumimoji="0" lang="en-US" sz="3200" b="1" i="0" u="none" strike="noStrike" cap="none" normalizeH="0" baseline="0">
                          <a:ln>
                            <a:noFill/>
                          </a:ln>
                          <a:solidFill>
                            <a:schemeClr val="tx1"/>
                          </a:solidFill>
                          <a:effectLst/>
                          <a:latin typeface="Arial" charset="0"/>
                          <a:cs typeface="Arial" charset="0"/>
                          <a:sym typeface="Symbol" pitchFamily="18" charset="2"/>
                        </a:rPr>
                        <a:t>R</a:t>
                      </a:r>
                      <a:endParaRPr kumimoji="0" lang="en-US" sz="3200" b="1"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rial" charset="0"/>
                          <a:cs typeface="Arial" charset="0"/>
                        </a:rPr>
                        <a:t>V</a:t>
                      </a:r>
                      <a:r>
                        <a:rPr kumimoji="0" lang="en-US" sz="3200" b="1" i="0" u="none" strike="noStrike" cap="none" normalizeH="0" baseline="0">
                          <a:ln>
                            <a:noFill/>
                          </a:ln>
                          <a:solidFill>
                            <a:schemeClr val="tx1"/>
                          </a:solidFill>
                          <a:effectLst/>
                          <a:latin typeface="Arial" charset="0"/>
                          <a:cs typeface="Arial" charset="0"/>
                          <a:sym typeface="Symbol" pitchFamily="18" charset="2"/>
                        </a:rPr>
                        <a:t>R</a:t>
                      </a:r>
                      <a:endParaRPr kumimoji="0" lang="en-US" sz="3200" b="1"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arct_location"/>
          <p:cNvPicPr>
            <a:picLocks noChangeAspect="1" noChangeArrowheads="1"/>
          </p:cNvPicPr>
          <p:nvPr/>
        </p:nvPicPr>
        <p:blipFill>
          <a:blip r:embed="rId2" cstate="print"/>
          <a:srcRect b="48050"/>
          <a:stretch>
            <a:fillRect/>
          </a:stretch>
        </p:blipFill>
        <p:spPr bwMode="auto">
          <a:xfrm>
            <a:off x="0" y="0"/>
            <a:ext cx="6934200" cy="4410075"/>
          </a:xfrm>
          <a:prstGeom prst="rect">
            <a:avLst/>
          </a:prstGeom>
          <a:solidFill>
            <a:schemeClr val="tx1"/>
          </a:solidFill>
        </p:spPr>
      </p:pic>
      <p:pic>
        <p:nvPicPr>
          <p:cNvPr id="2053" name="Picture 5"/>
          <p:cNvPicPr>
            <a:picLocks noChangeAspect="1" noChangeArrowheads="1"/>
          </p:cNvPicPr>
          <p:nvPr/>
        </p:nvPicPr>
        <p:blipFill>
          <a:blip r:embed="rId3" cstate="print"/>
          <a:srcRect/>
          <a:stretch>
            <a:fillRect/>
          </a:stretch>
        </p:blipFill>
        <p:spPr bwMode="auto">
          <a:xfrm>
            <a:off x="4648200" y="3124200"/>
            <a:ext cx="4267200" cy="352901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066800"/>
          </a:xfrm>
          <a:prstGeom prst="rect">
            <a:avLst/>
          </a:prstGeom>
          <a:noFill/>
          <a:ln w="9525">
            <a:noFill/>
            <a:miter lim="800000"/>
            <a:headEnd/>
            <a:tailEnd/>
          </a:ln>
          <a:effectLst/>
        </p:spPr>
        <p:txBody>
          <a:bodyPr>
            <a:spAutoFit/>
          </a:bodyPr>
          <a:lstStyle/>
          <a:p>
            <a:r>
              <a:rPr lang="en-US" sz="3200" b="1" u="sng">
                <a:cs typeface="Times New Roman" pitchFamily="18" charset="0"/>
              </a:rPr>
              <a:t>Lead V4R</a:t>
            </a:r>
            <a:r>
              <a:rPr lang="en-US" sz="3200">
                <a:cs typeface="Times New Roman" pitchFamily="18" charset="0"/>
              </a:rPr>
              <a:t> </a:t>
            </a:r>
          </a:p>
          <a:p>
            <a:pPr eaLnBrk="0" hangingPunct="0"/>
            <a:endParaRPr lang="en-US" sz="3200"/>
          </a:p>
        </p:txBody>
      </p:sp>
      <p:pic>
        <p:nvPicPr>
          <p:cNvPr id="6146" name="Picture 2" descr="http://www.homestead.com/emguidemaps/files/ecgv4r.gif"/>
          <p:cNvPicPr>
            <a:picLocks noChangeAspect="1" noChangeArrowheads="1"/>
          </p:cNvPicPr>
          <p:nvPr/>
        </p:nvPicPr>
        <p:blipFill>
          <a:blip r:embed="rId2" r:link="rId3" cstate="print"/>
          <a:srcRect/>
          <a:stretch>
            <a:fillRect/>
          </a:stretch>
        </p:blipFill>
        <p:spPr bwMode="auto">
          <a:xfrm>
            <a:off x="914400" y="762000"/>
            <a:ext cx="7239000" cy="59086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 ST-segment elevation in right </a:t>
            </a:r>
            <a:r>
              <a:rPr lang="en-IN" sz="2400" dirty="0" err="1">
                <a:latin typeface="Times New Roman" pitchFamily="18" charset="0"/>
                <a:cs typeface="Times New Roman" pitchFamily="18" charset="0"/>
              </a:rPr>
              <a:t>precordial</a:t>
            </a:r>
            <a:r>
              <a:rPr lang="en-IN" sz="2400" dirty="0">
                <a:latin typeface="Times New Roman" pitchFamily="18" charset="0"/>
                <a:cs typeface="Times New Roman" pitchFamily="18" charset="0"/>
              </a:rPr>
              <a:t> leads is transient and may be absent in one half of patients with RVI after 12 h of onset of chest pain.</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 </a:t>
            </a:r>
          </a:p>
          <a:p>
            <a:r>
              <a:rPr lang="en-IN" sz="2400" dirty="0">
                <a:latin typeface="Times New Roman" pitchFamily="18" charset="0"/>
                <a:cs typeface="Times New Roman" pitchFamily="18" charset="0"/>
              </a:rPr>
              <a:t>Furthermore, conditions other than RVI may produce ST-segment elevation in lead V4R, including acute pulmonary embolism, left ventricular hypertrophy, acute </a:t>
            </a:r>
            <a:r>
              <a:rPr lang="en-IN" sz="2400" dirty="0" err="1">
                <a:latin typeface="Times New Roman" pitchFamily="18" charset="0"/>
                <a:cs typeface="Times New Roman" pitchFamily="18" charset="0"/>
              </a:rPr>
              <a:t>anteriorseptal</a:t>
            </a:r>
            <a:r>
              <a:rPr lang="en-IN" sz="2400" dirty="0">
                <a:latin typeface="Times New Roman" pitchFamily="18" charset="0"/>
                <a:cs typeface="Times New Roman" pitchFamily="18" charset="0"/>
              </a:rPr>
              <a:t> myocardial infarction, </a:t>
            </a:r>
            <a:r>
              <a:rPr lang="en-IN" sz="2400" dirty="0" err="1">
                <a:latin typeface="Times New Roman" pitchFamily="18" charset="0"/>
                <a:cs typeface="Times New Roman" pitchFamily="18" charset="0"/>
              </a:rPr>
              <a:t>pericarditis</a:t>
            </a:r>
            <a:r>
              <a:rPr lang="en-IN" sz="2400" dirty="0">
                <a:latin typeface="Times New Roman" pitchFamily="18" charset="0"/>
                <a:cs typeface="Times New Roman" pitchFamily="18" charset="0"/>
              </a:rPr>
              <a:t>, and previous anterior myocardial infarction with aneurysm formation.</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There are reports of RVI presenting as ST-segment elevation in leads V1–V5 mimicking anterior wall MI. </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It is of note that the distribution of ST-segment elevation in the anterior leads is greater in leads V1–V2 and decreased toward V5–V6 in RVI compared with anterior wall MI.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5342"/>
            <a:ext cx="9144000" cy="4893647"/>
          </a:xfrm>
          <a:prstGeom prst="rect">
            <a:avLst/>
          </a:prstGeom>
        </p:spPr>
        <p:txBody>
          <a:bodyPr wrap="square">
            <a:spAutoFit/>
          </a:bodyPr>
          <a:lstStyle/>
          <a:p>
            <a:r>
              <a:rPr lang="en-IN" sz="2400" dirty="0">
                <a:latin typeface="Times New Roman" pitchFamily="18" charset="0"/>
                <a:cs typeface="Times New Roman" pitchFamily="18" charset="0"/>
              </a:rPr>
              <a:t>As explained in a recent article by Hurst, in the case of RVI the ST-segment vector is directed </a:t>
            </a:r>
            <a:r>
              <a:rPr lang="en-IN" sz="2400" dirty="0" err="1">
                <a:latin typeface="Times New Roman" pitchFamily="18" charset="0"/>
                <a:cs typeface="Times New Roman" pitchFamily="18" charset="0"/>
              </a:rPr>
              <a:t>anteriorly</a:t>
            </a:r>
            <a:r>
              <a:rPr lang="en-IN" sz="2400" dirty="0">
                <a:latin typeface="Times New Roman" pitchFamily="18" charset="0"/>
                <a:cs typeface="Times New Roman" pitchFamily="18" charset="0"/>
              </a:rPr>
              <a:t> and is more than + 90° to the right (producing a downward displacement of the ST-segment in lead I),</a:t>
            </a:r>
          </a:p>
          <a:p>
            <a:r>
              <a:rPr lang="en-IN" sz="2400" dirty="0">
                <a:latin typeface="Times New Roman" pitchFamily="18" charset="0"/>
                <a:cs typeface="Times New Roman" pitchFamily="18" charset="0"/>
              </a:rPr>
              <a:t> </a:t>
            </a:r>
          </a:p>
          <a:p>
            <a:r>
              <a:rPr lang="en-IN" sz="2400" dirty="0">
                <a:latin typeface="Times New Roman" pitchFamily="18" charset="0"/>
                <a:cs typeface="Times New Roman" pitchFamily="18" charset="0"/>
              </a:rPr>
              <a:t>while in the case of </a:t>
            </a:r>
            <a:r>
              <a:rPr lang="en-IN" sz="2400" dirty="0" err="1">
                <a:latin typeface="Times New Roman" pitchFamily="18" charset="0"/>
                <a:cs typeface="Times New Roman" pitchFamily="18" charset="0"/>
              </a:rPr>
              <a:t>anteroseptal</a:t>
            </a:r>
            <a:r>
              <a:rPr lang="en-IN" sz="2400" dirty="0">
                <a:latin typeface="Times New Roman" pitchFamily="18" charset="0"/>
                <a:cs typeface="Times New Roman" pitchFamily="18" charset="0"/>
              </a:rPr>
              <a:t> left ventricular infarction the vector is also anterior, but is usually located from 30° to 90° to the left in the frontal plane (producing an elevation of the ST segment in lead I).</a:t>
            </a:r>
          </a:p>
          <a:p>
            <a:r>
              <a:rPr lang="en-IN" sz="2400" dirty="0">
                <a:latin typeface="Times New Roman" pitchFamily="18" charset="0"/>
                <a:cs typeface="Times New Roman" pitchFamily="18" charset="0"/>
              </a:rPr>
              <a:t> </a:t>
            </a:r>
          </a:p>
          <a:p>
            <a:r>
              <a:rPr lang="en-IN" sz="2400" dirty="0">
                <a:latin typeface="Times New Roman" pitchFamily="18" charset="0"/>
                <a:cs typeface="Times New Roman" pitchFamily="18" charset="0"/>
              </a:rPr>
              <a:t>Right bundle-branch block and complete </a:t>
            </a:r>
            <a:r>
              <a:rPr lang="en-IN" sz="2400" dirty="0" err="1">
                <a:latin typeface="Times New Roman" pitchFamily="18" charset="0"/>
                <a:cs typeface="Times New Roman" pitchFamily="18" charset="0"/>
              </a:rPr>
              <a:t>atrioventricular</a:t>
            </a:r>
            <a:r>
              <a:rPr lang="en-IN" sz="2400" dirty="0">
                <a:latin typeface="Times New Roman" pitchFamily="18" charset="0"/>
                <a:cs typeface="Times New Roman" pitchFamily="18" charset="0"/>
              </a:rPr>
              <a:t> block are the most frequent conduction abnormalities associated with RVI.</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Disturbances of rhythm such as </a:t>
            </a:r>
            <a:r>
              <a:rPr lang="en-IN" sz="2400" dirty="0" err="1">
                <a:latin typeface="Times New Roman" pitchFamily="18" charset="0"/>
                <a:cs typeface="Times New Roman" pitchFamily="18" charset="0"/>
              </a:rPr>
              <a:t>atrial</a:t>
            </a:r>
            <a:r>
              <a:rPr lang="en-IN" sz="2400" dirty="0">
                <a:latin typeface="Times New Roman" pitchFamily="18" charset="0"/>
                <a:cs typeface="Times New Roman" pitchFamily="18" charset="0"/>
              </a:rPr>
              <a:t> fibrillation and sinus </a:t>
            </a:r>
            <a:r>
              <a:rPr lang="en-IN" sz="2400" dirty="0" err="1">
                <a:latin typeface="Times New Roman" pitchFamily="18" charset="0"/>
                <a:cs typeface="Times New Roman" pitchFamily="18" charset="0"/>
              </a:rPr>
              <a:t>bradycardia</a:t>
            </a:r>
            <a:r>
              <a:rPr lang="en-IN" sz="2400" dirty="0">
                <a:latin typeface="Times New Roman" pitchFamily="18" charset="0"/>
                <a:cs typeface="Times New Roman" pitchFamily="18" charset="0"/>
              </a:rPr>
              <a:t> may be present.</a:t>
            </a:r>
            <a:endParaRPr lang="en-I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3477875"/>
          </a:xfrm>
          <a:prstGeom prst="rect">
            <a:avLst/>
          </a:prstGeom>
        </p:spPr>
        <p:txBody>
          <a:bodyPr wrap="square">
            <a:spAutoFit/>
          </a:bodyPr>
          <a:lstStyle/>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Its presence defines a high-risk subgroup of patients with acute inferior left ventricular infarction who should be considered high-priority candidates for reperfusion.</a:t>
            </a: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Ischemia or infarction of the right ventricle results in decreased right ventricular compliance, reduced filling, and decreased right ventricular stroke volume.</a:t>
            </a: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In turn, these changes lead to diminished left ventricular filling and drop in cardiac output that could result in systemic hypotension and shock. </a:t>
            </a:r>
          </a:p>
        </p:txBody>
      </p:sp>
      <p:sp>
        <p:nvSpPr>
          <p:cNvPr id="3" name="Rectangle 2"/>
          <p:cNvSpPr/>
          <p:nvPr/>
        </p:nvSpPr>
        <p:spPr>
          <a:xfrm>
            <a:off x="0" y="4509120"/>
            <a:ext cx="9144000" cy="1908215"/>
          </a:xfrm>
          <a:prstGeom prst="rect">
            <a:avLst/>
          </a:prstGeom>
        </p:spPr>
        <p:txBody>
          <a:bodyPr wrap="square">
            <a:spAutoFit/>
          </a:bodyPr>
          <a:lstStyle/>
          <a:p>
            <a:endParaRPr lang="en-IN" dirty="0">
              <a:latin typeface="Times New Roman" pitchFamily="18" charset="0"/>
              <a:cs typeface="Times New Roman" pitchFamily="18" charset="0"/>
            </a:endParaRPr>
          </a:p>
          <a:p>
            <a:r>
              <a:rPr lang="en-IN" sz="2000" dirty="0">
                <a:latin typeface="Times New Roman" pitchFamily="18" charset="0"/>
                <a:cs typeface="Times New Roman" pitchFamily="18" charset="0"/>
              </a:rPr>
              <a:t>Frequent accompaniments may include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infarction, sinus </a:t>
            </a:r>
            <a:r>
              <a:rPr lang="en-IN" sz="2000" dirty="0" err="1">
                <a:latin typeface="Times New Roman" pitchFamily="18" charset="0"/>
                <a:cs typeface="Times New Roman" pitchFamily="18" charset="0"/>
              </a:rPr>
              <a:t>bradycardia</a:t>
            </a:r>
            <a:r>
              <a:rPr lang="en-IN" sz="2000" dirty="0">
                <a:latin typeface="Times New Roman" pitchFamily="18" charset="0"/>
                <a:cs typeface="Times New Roman" pitchFamily="18" charset="0"/>
              </a:rPr>
              <a: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fibrillation, and </a:t>
            </a:r>
            <a:r>
              <a:rPr lang="en-IN" sz="2000" dirty="0" err="1">
                <a:latin typeface="Times New Roman" pitchFamily="18" charset="0"/>
                <a:cs typeface="Times New Roman" pitchFamily="18" charset="0"/>
              </a:rPr>
              <a:t>atrio</a:t>
            </a:r>
            <a:r>
              <a:rPr lang="en-IN" sz="2000" dirty="0">
                <a:latin typeface="Times New Roman" pitchFamily="18" charset="0"/>
                <a:cs typeface="Times New Roman" pitchFamily="18" charset="0"/>
              </a:rPr>
              <a:t> ventricular block.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Acute occlusion of the right coronary artery, proximal to the right ventricular branches, results in right ventricular dysfunction.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55422"/>
          </a:xfrm>
          <a:prstGeom prst="rect">
            <a:avLst/>
          </a:prstGeom>
        </p:spPr>
        <p:txBody>
          <a:bodyPr wrap="square">
            <a:spAutoFit/>
          </a:bodyPr>
          <a:lstStyle/>
          <a:p>
            <a:endParaRPr lang="en-IN" sz="2000" dirty="0">
              <a:latin typeface="Times New Roman" pitchFamily="18" charset="0"/>
              <a:cs typeface="Times New Roman" pitchFamily="18" charset="0"/>
            </a:endParaRPr>
          </a:p>
          <a:p>
            <a:r>
              <a:rPr lang="en-IN" sz="2000" b="1" dirty="0">
                <a:latin typeface="Times New Roman" pitchFamily="18" charset="0"/>
                <a:cs typeface="Times New Roman" pitchFamily="18" charset="0"/>
              </a:rPr>
              <a:t>                                                       </a:t>
            </a:r>
            <a:r>
              <a:rPr lang="en-IN" sz="3600" b="1" dirty="0">
                <a:latin typeface="Times New Roman" pitchFamily="18" charset="0"/>
                <a:cs typeface="Times New Roman" pitchFamily="18" charset="0"/>
              </a:rPr>
              <a:t>Echocardiogram</a:t>
            </a: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Abnormal findings include right ventricular dilatation, right ventricular wall </a:t>
            </a:r>
            <a:r>
              <a:rPr lang="en-IN" sz="2400" dirty="0" err="1">
                <a:latin typeface="Times New Roman" pitchFamily="18" charset="0"/>
                <a:cs typeface="Times New Roman" pitchFamily="18" charset="0"/>
              </a:rPr>
              <a:t>akinesis</a:t>
            </a:r>
            <a:r>
              <a:rPr lang="en-IN" sz="2400" dirty="0">
                <a:latin typeface="Times New Roman" pitchFamily="18" charset="0"/>
                <a:cs typeface="Times New Roman" pitchFamily="18" charset="0"/>
              </a:rPr>
              <a:t> or </a:t>
            </a:r>
            <a:r>
              <a:rPr lang="en-IN" sz="2400" dirty="0" err="1">
                <a:latin typeface="Times New Roman" pitchFamily="18" charset="0"/>
                <a:cs typeface="Times New Roman" pitchFamily="18" charset="0"/>
              </a:rPr>
              <a:t>dyskinesis</a:t>
            </a:r>
            <a:r>
              <a:rPr lang="en-IN" sz="2400" dirty="0">
                <a:latin typeface="Times New Roman" pitchFamily="18" charset="0"/>
                <a:cs typeface="Times New Roman" pitchFamily="18" charset="0"/>
              </a:rPr>
              <a:t>, reversed </a:t>
            </a:r>
            <a:r>
              <a:rPr lang="en-IN" sz="2400" dirty="0" err="1">
                <a:latin typeface="Times New Roman" pitchFamily="18" charset="0"/>
                <a:cs typeface="Times New Roman" pitchFamily="18" charset="0"/>
              </a:rPr>
              <a:t>septal</a:t>
            </a:r>
            <a:r>
              <a:rPr lang="en-IN" sz="2400" dirty="0">
                <a:latin typeface="Times New Roman" pitchFamily="18" charset="0"/>
                <a:cs typeface="Times New Roman" pitchFamily="18" charset="0"/>
              </a:rPr>
              <a:t> curvature caused by the reversal of the </a:t>
            </a:r>
            <a:r>
              <a:rPr lang="en-IN" sz="2400" dirty="0" err="1">
                <a:latin typeface="Times New Roman" pitchFamily="18" charset="0"/>
                <a:cs typeface="Times New Roman" pitchFamily="18" charset="0"/>
              </a:rPr>
              <a:t>transseptal</a:t>
            </a:r>
            <a:r>
              <a:rPr lang="en-IN" sz="2400" dirty="0">
                <a:latin typeface="Times New Roman" pitchFamily="18" charset="0"/>
                <a:cs typeface="Times New Roman" pitchFamily="18" charset="0"/>
              </a:rPr>
              <a:t> pressure due to increased right ventricular end-diastolic pressure, and the presence of severe right </a:t>
            </a:r>
            <a:r>
              <a:rPr lang="en-IN" sz="2400" dirty="0" err="1">
                <a:latin typeface="Times New Roman" pitchFamily="18" charset="0"/>
                <a:cs typeface="Times New Roman" pitchFamily="18" charset="0"/>
              </a:rPr>
              <a:t>atrial</a:t>
            </a:r>
            <a:r>
              <a:rPr lang="en-IN" sz="2400" dirty="0">
                <a:latin typeface="Times New Roman" pitchFamily="18" charset="0"/>
                <a:cs typeface="Times New Roman" pitchFamily="18" charset="0"/>
              </a:rPr>
              <a:t> enlargement.</a:t>
            </a:r>
          </a:p>
          <a:p>
            <a:endParaRPr lang="en-US"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 The presence of </a:t>
            </a:r>
            <a:r>
              <a:rPr lang="en-IN" sz="2400" dirty="0" err="1">
                <a:latin typeface="Times New Roman" pitchFamily="18" charset="0"/>
                <a:cs typeface="Times New Roman" pitchFamily="18" charset="0"/>
              </a:rPr>
              <a:t>interatrial</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septal</a:t>
            </a:r>
            <a:r>
              <a:rPr lang="en-IN" sz="2400" dirty="0">
                <a:latin typeface="Times New Roman" pitchFamily="18" charset="0"/>
                <a:cs typeface="Times New Roman" pitchFamily="18" charset="0"/>
              </a:rPr>
              <a:t> bowing indicating a concomitant right </a:t>
            </a:r>
            <a:r>
              <a:rPr lang="en-IN" sz="2400" dirty="0" err="1">
                <a:latin typeface="Times New Roman" pitchFamily="18" charset="0"/>
                <a:cs typeface="Times New Roman" pitchFamily="18" charset="0"/>
              </a:rPr>
              <a:t>atrial</a:t>
            </a:r>
            <a:r>
              <a:rPr lang="en-IN" sz="2400" dirty="0">
                <a:latin typeface="Times New Roman" pitchFamily="18" charset="0"/>
                <a:cs typeface="Times New Roman" pitchFamily="18" charset="0"/>
              </a:rPr>
              <a:t> infarction is an important prognostic marker and is predictive of more </a:t>
            </a:r>
            <a:r>
              <a:rPr lang="en-IN" sz="2400" dirty="0" err="1">
                <a:latin typeface="Times New Roman" pitchFamily="18" charset="0"/>
                <a:cs typeface="Times New Roman" pitchFamily="18" charset="0"/>
              </a:rPr>
              <a:t>hypotension,atrioventricular</a:t>
            </a:r>
            <a:r>
              <a:rPr lang="en-IN" sz="2400" dirty="0">
                <a:latin typeface="Times New Roman" pitchFamily="18" charset="0"/>
                <a:cs typeface="Times New Roman" pitchFamily="18" charset="0"/>
              </a:rPr>
              <a:t> blocks, and higher mortality in RVI.</a:t>
            </a:r>
          </a:p>
          <a:p>
            <a:endParaRPr lang="en-IN" sz="24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5342"/>
            <a:ext cx="9144000" cy="4708981"/>
          </a:xfrm>
          <a:prstGeom prst="rect">
            <a:avLst/>
          </a:prstGeom>
        </p:spPr>
        <p:txBody>
          <a:bodyPr wrap="square">
            <a:spAutoFit/>
          </a:bodyPr>
          <a:lstStyle/>
          <a:p>
            <a:r>
              <a:rPr lang="en-IN" sz="2000" dirty="0">
                <a:latin typeface="Times New Roman" pitchFamily="18" charset="0"/>
                <a:cs typeface="Times New Roman" pitchFamily="18" charset="0"/>
              </a:rPr>
              <a:t>This reduced specificity may be due to a superior sensitivity of echocardiography in detecting right ventricular ischemia or infarction may or may not be associated with hemodynamic derangement</a:t>
            </a:r>
            <a:r>
              <a:rPr lang="en-IN" sz="2000" i="1" dirty="0">
                <a:latin typeface="Times New Roman" pitchFamily="18" charset="0"/>
                <a:cs typeface="Times New Roman" pitchFamily="18" charset="0"/>
              </a:rPr>
              <a:t>.</a:t>
            </a:r>
          </a:p>
          <a:p>
            <a:endParaRPr lang="en-IN" sz="2000" i="1"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 addition of Doppler echocardiography has increased the diagnostic utility of this technique by detecting complications of RVI such as tricuspid regurgitation, ventricular </a:t>
            </a:r>
            <a:r>
              <a:rPr lang="en-IN" sz="2000" dirty="0" err="1">
                <a:latin typeface="Times New Roman" pitchFamily="18" charset="0"/>
                <a:cs typeface="Times New Roman" pitchFamily="18" charset="0"/>
              </a:rPr>
              <a:t>septaldefect</a:t>
            </a:r>
            <a:r>
              <a:rPr lang="en-IN" sz="2000" dirty="0">
                <a:latin typeface="Times New Roman" pitchFamily="18" charset="0"/>
                <a:cs typeface="Times New Roman" pitchFamily="18" charset="0"/>
              </a:rPr>
              <a:t>, and shunt flow across a patent foramen </a:t>
            </a:r>
            <a:r>
              <a:rPr lang="en-IN" sz="2000" dirty="0" err="1">
                <a:latin typeface="Times New Roman" pitchFamily="18" charset="0"/>
                <a:cs typeface="Times New Roman" pitchFamily="18" charset="0"/>
              </a:rPr>
              <a:t>ovale</a:t>
            </a:r>
            <a:r>
              <a:rPr lang="en-IN" sz="2000" dirty="0">
                <a:latin typeface="Times New Roman" pitchFamily="18" charset="0"/>
                <a:cs typeface="Times New Roman" pitchFamily="18" charset="0"/>
              </a:rPr>
              <a:t>. </a:t>
            </a: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Doppler echocardiography can also detect premature opening of </a:t>
            </a:r>
            <a:r>
              <a:rPr lang="en-IN" sz="2000" dirty="0" err="1">
                <a:latin typeface="Times New Roman" pitchFamily="18" charset="0"/>
                <a:cs typeface="Times New Roman" pitchFamily="18" charset="0"/>
              </a:rPr>
              <a:t>thepulmonic</a:t>
            </a:r>
            <a:r>
              <a:rPr lang="en-IN" sz="2000" dirty="0">
                <a:latin typeface="Times New Roman" pitchFamily="18" charset="0"/>
                <a:cs typeface="Times New Roman" pitchFamily="18" charset="0"/>
              </a:rPr>
              <a:t> valve, indicating a noncompliant right ventricle.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heart.bmj.com/content/91/4/e28/F2.large.jpg"/>
          <p:cNvPicPr/>
          <p:nvPr/>
        </p:nvPicPr>
        <p:blipFill>
          <a:blip r:embed="rId2" cstate="print"/>
          <a:srcRect/>
          <a:stretch>
            <a:fillRect/>
          </a:stretch>
        </p:blipFill>
        <p:spPr bwMode="auto">
          <a:xfrm>
            <a:off x="1357290" y="0"/>
            <a:ext cx="5286412"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heart.bmj.com/content/91/4/e28/F1.large.jpg"/>
          <p:cNvPicPr/>
          <p:nvPr/>
        </p:nvPicPr>
        <p:blipFill>
          <a:blip r:embed="rId2" cstate="print"/>
          <a:srcRect/>
          <a:stretch>
            <a:fillRect/>
          </a:stretch>
        </p:blipFill>
        <p:spPr bwMode="auto">
          <a:xfrm>
            <a:off x="1706245" y="1462809"/>
            <a:ext cx="5731510" cy="393238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70537"/>
          </a:xfrm>
          <a:prstGeom prst="rect">
            <a:avLst/>
          </a:prstGeom>
        </p:spPr>
        <p:txBody>
          <a:bodyPr wrap="square">
            <a:spAutoFit/>
          </a:bodyPr>
          <a:lstStyle/>
          <a:p>
            <a:endParaRPr lang="en-IN" sz="1400" dirty="0"/>
          </a:p>
          <a:p>
            <a:r>
              <a:rPr lang="en-IN" sz="1400" b="1" dirty="0"/>
              <a:t>                                                   </a:t>
            </a:r>
            <a:r>
              <a:rPr lang="en-IN" sz="2800" b="1" dirty="0">
                <a:latin typeface="Times New Roman" pitchFamily="18" charset="0"/>
                <a:cs typeface="Times New Roman" pitchFamily="18" charset="0"/>
              </a:rPr>
              <a:t>RADIONUCLIDE ANGIOGRAM</a:t>
            </a:r>
          </a:p>
          <a:p>
            <a:endParaRPr lang="en-IN" sz="2800" b="1" dirty="0">
              <a:latin typeface="Times New Roman" pitchFamily="18" charset="0"/>
              <a:cs typeface="Times New Roman" pitchFamily="18" charset="0"/>
            </a:endParaRPr>
          </a:p>
          <a:p>
            <a:endParaRPr lang="en-IN" sz="1400" b="1" dirty="0"/>
          </a:p>
          <a:p>
            <a:r>
              <a:rPr lang="en-IN" sz="2000" dirty="0"/>
              <a:t>Radionuclide angiography is a useful technique for determination of right ventricular ejection fraction.</a:t>
            </a:r>
          </a:p>
          <a:p>
            <a:r>
              <a:rPr lang="en-IN" sz="2000" dirty="0"/>
              <a:t> </a:t>
            </a:r>
          </a:p>
          <a:p>
            <a:r>
              <a:rPr lang="en-IN" sz="2000" dirty="0"/>
              <a:t>Right ventricular dilatation or right ventricular ejection fraction of &lt; 45% has been demonstrated in 40 to 50% of patients with inferior wall MI using both first pass and gated equilibrium technique.</a:t>
            </a:r>
          </a:p>
          <a:p>
            <a:endParaRPr lang="en-IN" sz="2000" dirty="0"/>
          </a:p>
          <a:p>
            <a:endParaRPr lang="en-IN" sz="2000" dirty="0"/>
          </a:p>
          <a:p>
            <a:r>
              <a:rPr lang="en-IN" sz="2000" dirty="0"/>
              <a:t> When low ejection fraction is combined with right ventricular wall motion abnormalities, together they had a sensitivity of 92% and a specificity of 82% in detecting </a:t>
            </a:r>
            <a:r>
              <a:rPr lang="en-IN" sz="2000" dirty="0" err="1"/>
              <a:t>hemodynamically</a:t>
            </a:r>
            <a:r>
              <a:rPr lang="en-IN" sz="2000" dirty="0"/>
              <a:t> important RVI.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tkd.org.tr/TKD_DATA/Image/dergi/sayi_36_4-335-3.jpg"/>
          <p:cNvPicPr/>
          <p:nvPr/>
        </p:nvPicPr>
        <p:blipFill>
          <a:blip r:embed="rId2" cstate="print"/>
          <a:srcRect/>
          <a:stretch>
            <a:fillRect/>
          </a:stretch>
        </p:blipFill>
        <p:spPr bwMode="auto">
          <a:xfrm>
            <a:off x="1714481" y="1071546"/>
            <a:ext cx="5572164" cy="471490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t1.gstatic.com/images?q=tbn:ibGhtaNEo7gp-M:http://www.pvrireview.org/articles/2009/1/3/images/PVRIReview_2009_1_3_180_54760_u5.jpg&amp;t=1"/>
          <p:cNvPicPr/>
          <p:nvPr/>
        </p:nvPicPr>
        <p:blipFill>
          <a:blip r:embed="rId2" cstate="print"/>
          <a:srcRect/>
          <a:stretch>
            <a:fillRect/>
          </a:stretch>
        </p:blipFill>
        <p:spPr bwMode="auto">
          <a:xfrm>
            <a:off x="2928926" y="1714488"/>
            <a:ext cx="3643338" cy="35719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70865"/>
          </a:xfrm>
          <a:prstGeom prst="rect">
            <a:avLst/>
          </a:prstGeom>
        </p:spPr>
        <p:txBody>
          <a:bodyPr wrap="square">
            <a:spAutoFit/>
          </a:bodyPr>
          <a:lstStyle/>
          <a:p>
            <a:r>
              <a:rPr lang="en-IN" sz="2400" b="1" dirty="0">
                <a:latin typeface="Times New Roman" pitchFamily="18" charset="0"/>
                <a:cs typeface="Times New Roman" pitchFamily="18" charset="0"/>
              </a:rPr>
              <a:t>          </a:t>
            </a:r>
          </a:p>
          <a:p>
            <a:r>
              <a:rPr lang="en-IN" sz="2400" b="1" dirty="0">
                <a:latin typeface="Times New Roman" pitchFamily="18" charset="0"/>
                <a:cs typeface="Times New Roman" pitchFamily="18" charset="0"/>
              </a:rPr>
              <a:t>         TECHNETIUM-99M PYROPHOSPHATE SCINTIGRAM</a:t>
            </a:r>
          </a:p>
          <a:p>
            <a:endParaRPr lang="en-US" b="1" dirty="0"/>
          </a:p>
          <a:p>
            <a:endParaRPr lang="en-US" b="1" dirty="0"/>
          </a:p>
          <a:p>
            <a:endParaRPr lang="en-IN" b="1" dirty="0"/>
          </a:p>
          <a:p>
            <a:r>
              <a:rPr lang="en-IN" sz="2000" dirty="0"/>
              <a:t>In various studies using this technique, the incidence of </a:t>
            </a:r>
            <a:r>
              <a:rPr lang="en-IN" sz="2000" dirty="0" err="1"/>
              <a:t>RVIassociated</a:t>
            </a:r>
            <a:r>
              <a:rPr lang="en-IN" sz="2000" dirty="0"/>
              <a:t> with acute inferior wall MI is variable, ranging from 20 to 40%.</a:t>
            </a:r>
          </a:p>
          <a:p>
            <a:endParaRPr lang="en-IN" sz="2000" dirty="0"/>
          </a:p>
          <a:p>
            <a:endParaRPr lang="en-IN" sz="2000" dirty="0"/>
          </a:p>
          <a:p>
            <a:r>
              <a:rPr lang="en-IN" sz="2000" dirty="0"/>
              <a:t> Although highly specific, technetium-99mpyrophosphate </a:t>
            </a:r>
            <a:r>
              <a:rPr lang="en-IN" sz="2000" dirty="0" err="1"/>
              <a:t>scintigraphy</a:t>
            </a:r>
            <a:r>
              <a:rPr lang="en-IN" sz="2000" dirty="0"/>
              <a:t> is not very sensitive, especially for detecting </a:t>
            </a:r>
            <a:r>
              <a:rPr lang="en-IN" sz="2000" dirty="0" err="1"/>
              <a:t>hemodynamically</a:t>
            </a:r>
            <a:r>
              <a:rPr lang="en-IN" sz="2000" dirty="0"/>
              <a:t> important RVI. </a:t>
            </a:r>
          </a:p>
          <a:p>
            <a:endParaRPr lang="en-IN" sz="2000" dirty="0"/>
          </a:p>
          <a:p>
            <a:endParaRPr lang="en-IN" sz="2000" dirty="0"/>
          </a:p>
          <a:p>
            <a:r>
              <a:rPr lang="en-IN" sz="2000" dirty="0"/>
              <a:t>The </a:t>
            </a:r>
            <a:r>
              <a:rPr lang="en-IN" sz="2000" dirty="0" err="1"/>
              <a:t>sensitivityof</a:t>
            </a:r>
            <a:r>
              <a:rPr lang="en-IN" sz="2000" dirty="0"/>
              <a:t> this method to detect this clinically important presentation</a:t>
            </a:r>
          </a:p>
          <a:p>
            <a:r>
              <a:rPr lang="en-IN" sz="2000" dirty="0"/>
              <a:t>of RVI approaches 25%.</a:t>
            </a:r>
          </a:p>
          <a:p>
            <a:endParaRPr lang="en-IN" sz="2000" dirty="0"/>
          </a:p>
          <a:p>
            <a:r>
              <a:rPr lang="en-IN" sz="2000" dirty="0"/>
              <a:t> </a:t>
            </a:r>
          </a:p>
          <a:p>
            <a:r>
              <a:rPr lang="en-IN" sz="2000" dirty="0"/>
              <a:t>Also, application of this </a:t>
            </a:r>
            <a:r>
              <a:rPr lang="en-IN" sz="2000" dirty="0" err="1"/>
              <a:t>techniqueis</a:t>
            </a:r>
            <a:r>
              <a:rPr lang="en-IN" sz="2000" dirty="0"/>
              <a:t> limited in the acute setting because scans should be obtained 24 to 36 h after the onset of the infarct.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0" dirty="0"/>
              <a:t>Acute RV infarct with RV dilatation</a:t>
            </a:r>
            <a:endParaRPr lang="en-IN" b="0" dirty="0"/>
          </a:p>
        </p:txBody>
      </p:sp>
      <p:pic>
        <p:nvPicPr>
          <p:cNvPr id="9" name="Picture 2"/>
          <p:cNvPicPr>
            <a:picLocks noGrp="1" noChangeAspect="1" noChangeArrowheads="1"/>
          </p:cNvPicPr>
          <p:nvPr>
            <p:ph type="pic" idx="1"/>
          </p:nvPr>
        </p:nvPicPr>
        <p:blipFill>
          <a:blip r:embed="rId2" cstate="print"/>
          <a:srcRect l="31060" r="31060"/>
          <a:stretch>
            <a:fillRect/>
          </a:stretch>
        </p:blipFill>
        <p:spPr bwMode="auto">
          <a:prstGeom prst="rect">
            <a:avLst/>
          </a:prstGeom>
          <a:noFill/>
          <a:ln w="9525">
            <a:noFill/>
            <a:miter lim="800000"/>
            <a:headEnd/>
            <a:tailEnd/>
          </a:ln>
        </p:spPr>
      </p:pic>
      <p:sp>
        <p:nvSpPr>
          <p:cNvPr id="8" name="Text Placeholder 7"/>
          <p:cNvSpPr>
            <a:spLocks noGrp="1"/>
          </p:cNvSpPr>
          <p:nvPr>
            <p:ph type="body" sz="half" idx="2"/>
          </p:nvPr>
        </p:nvSpPr>
        <p:spPr>
          <a:xfrm>
            <a:off x="2555776" y="6021288"/>
            <a:ext cx="5486400" cy="438944"/>
          </a:xfrm>
        </p:spPr>
        <p:txBody>
          <a:bodyPr>
            <a:normAutofit fontScale="92500"/>
          </a:bodyPr>
          <a:lstStyle/>
          <a:p>
            <a:r>
              <a:rPr lang="en-US" dirty="0"/>
              <a:t>                Mayo Clinic Cardiology, Concise Textbook. Third edition</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Healed RV infarct with RV wall fibrosis </a:t>
            </a:r>
            <a:endParaRPr lang="en-IN" b="0" dirty="0"/>
          </a:p>
        </p:txBody>
      </p:sp>
      <p:pic>
        <p:nvPicPr>
          <p:cNvPr id="5122" name="Picture 2"/>
          <p:cNvPicPr>
            <a:picLocks noGrp="1" noChangeAspect="1" noChangeArrowheads="1"/>
          </p:cNvPicPr>
          <p:nvPr>
            <p:ph type="pic" idx="1"/>
          </p:nvPr>
        </p:nvPicPr>
        <p:blipFill>
          <a:blip r:embed="rId2" cstate="print"/>
          <a:srcRect l="11770" r="11770"/>
          <a:stretch>
            <a:fillRect/>
          </a:stretch>
        </p:blipFill>
        <p:spPr bwMode="auto">
          <a:prstGeom prst="rect">
            <a:avLst/>
          </a:prstGeom>
          <a:noFill/>
          <a:ln w="9525">
            <a:noFill/>
            <a:miter lim="800000"/>
            <a:headEnd/>
            <a:tailEnd/>
          </a:ln>
        </p:spPr>
      </p:pic>
      <p:sp>
        <p:nvSpPr>
          <p:cNvPr id="4" name="Text Placeholder 3"/>
          <p:cNvSpPr>
            <a:spLocks noGrp="1"/>
          </p:cNvSpPr>
          <p:nvPr>
            <p:ph type="body" sz="half" idx="2"/>
          </p:nvPr>
        </p:nvSpPr>
        <p:spPr>
          <a:xfrm>
            <a:off x="2483768" y="6021288"/>
            <a:ext cx="5486400" cy="510952"/>
          </a:xfrm>
        </p:spPr>
        <p:txBody>
          <a:bodyPr>
            <a:normAutofit lnSpcReduction="10000"/>
          </a:bodyPr>
          <a:lstStyle/>
          <a:p>
            <a:r>
              <a:rPr lang="en-US" dirty="0"/>
              <a:t>                  Mayo Clinic Cardiology, Concise Textbook. Third edition</a:t>
            </a:r>
            <a:endParaRPr lang="en-IN" dirty="0"/>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0"/>
            <a:ext cx="7772400" cy="1412776"/>
          </a:xfrm>
        </p:spPr>
        <p:txBody>
          <a:bodyPr/>
          <a:lstStyle/>
          <a:p>
            <a:r>
              <a:rPr lang="en-US" dirty="0"/>
              <a:t>Advantage to RV Myocardium During Ischemia</a:t>
            </a:r>
            <a:endParaRPr lang="en-IN" dirty="0"/>
          </a:p>
        </p:txBody>
      </p:sp>
      <p:graphicFrame>
        <p:nvGraphicFramePr>
          <p:cNvPr id="6" name="Content Placeholder 5"/>
          <p:cNvGraphicFramePr>
            <a:graphicFrameLocks noGrp="1"/>
          </p:cNvGraphicFramePr>
          <p:nvPr>
            <p:ph idx="1"/>
          </p:nvPr>
        </p:nvGraphicFramePr>
        <p:xfrm>
          <a:off x="827088" y="2052638"/>
          <a:ext cx="6711948" cy="4854666"/>
        </p:xfrm>
        <a:graphic>
          <a:graphicData uri="http://schemas.openxmlformats.org/drawingml/2006/table">
            <a:tbl>
              <a:tblPr firstRow="1" bandRow="1">
                <a:tableStyleId>{5C22544A-7EE6-4342-B048-85BDC9FD1C3A}</a:tableStyleId>
              </a:tblPr>
              <a:tblGrid>
                <a:gridCol w="2237316">
                  <a:extLst>
                    <a:ext uri="{9D8B030D-6E8A-4147-A177-3AD203B41FA5}">
                      <a16:colId xmlns:a16="http://schemas.microsoft.com/office/drawing/2014/main" val="20000"/>
                    </a:ext>
                  </a:extLst>
                </a:gridCol>
                <a:gridCol w="2237316">
                  <a:extLst>
                    <a:ext uri="{9D8B030D-6E8A-4147-A177-3AD203B41FA5}">
                      <a16:colId xmlns:a16="http://schemas.microsoft.com/office/drawing/2014/main" val="20001"/>
                    </a:ext>
                  </a:extLst>
                </a:gridCol>
                <a:gridCol w="2237316">
                  <a:extLst>
                    <a:ext uri="{9D8B030D-6E8A-4147-A177-3AD203B41FA5}">
                      <a16:colId xmlns:a16="http://schemas.microsoft.com/office/drawing/2014/main" val="20002"/>
                    </a:ext>
                  </a:extLst>
                </a:gridCol>
              </a:tblGrid>
              <a:tr h="656711">
                <a:tc>
                  <a:txBody>
                    <a:bodyPr/>
                    <a:lstStyle/>
                    <a:p>
                      <a:r>
                        <a:rPr lang="en-US" dirty="0"/>
                        <a:t>Variables</a:t>
                      </a:r>
                      <a:endParaRPr lang="en-IN" dirty="0"/>
                    </a:p>
                  </a:txBody>
                  <a:tcPr marL="78964" marR="78964"/>
                </a:tc>
                <a:tc>
                  <a:txBody>
                    <a:bodyPr/>
                    <a:lstStyle/>
                    <a:p>
                      <a:r>
                        <a:rPr lang="en-US" dirty="0"/>
                        <a:t>         Right Ventricle</a:t>
                      </a:r>
                      <a:endParaRPr lang="en-IN" dirty="0"/>
                    </a:p>
                  </a:txBody>
                  <a:tcPr marL="78964" marR="78964"/>
                </a:tc>
                <a:tc>
                  <a:txBody>
                    <a:bodyPr/>
                    <a:lstStyle/>
                    <a:p>
                      <a:r>
                        <a:rPr lang="en-US" dirty="0"/>
                        <a:t>             Left Ventricle</a:t>
                      </a:r>
                      <a:endParaRPr lang="en-IN" dirty="0"/>
                    </a:p>
                  </a:txBody>
                  <a:tcPr marL="78964" marR="78964"/>
                </a:tc>
                <a:extLst>
                  <a:ext uri="{0D108BD9-81ED-4DB2-BD59-A6C34878D82A}">
                    <a16:rowId xmlns:a16="http://schemas.microsoft.com/office/drawing/2014/main" val="10000"/>
                  </a:ext>
                </a:extLst>
              </a:tr>
              <a:tr h="656711">
                <a:tc>
                  <a:txBody>
                    <a:bodyPr/>
                    <a:lstStyle/>
                    <a:p>
                      <a:r>
                        <a:rPr lang="en-US" dirty="0"/>
                        <a:t>Systolic Pressure</a:t>
                      </a:r>
                      <a:endParaRPr lang="en-IN" dirty="0"/>
                    </a:p>
                  </a:txBody>
                  <a:tcPr marL="78964" marR="78964"/>
                </a:tc>
                <a:tc>
                  <a:txBody>
                    <a:bodyPr/>
                    <a:lstStyle/>
                    <a:p>
                      <a:r>
                        <a:rPr lang="en-US" dirty="0"/>
                        <a:t>Lower</a:t>
                      </a:r>
                      <a:endParaRPr lang="en-IN" dirty="0"/>
                    </a:p>
                  </a:txBody>
                  <a:tcPr marL="78964" marR="78964"/>
                </a:tc>
                <a:tc>
                  <a:txBody>
                    <a:bodyPr/>
                    <a:lstStyle/>
                    <a:p>
                      <a:r>
                        <a:rPr lang="en-US" dirty="0"/>
                        <a:t>Higher</a:t>
                      </a:r>
                      <a:endParaRPr lang="en-IN" dirty="0"/>
                    </a:p>
                  </a:txBody>
                  <a:tcPr marL="78964" marR="78964"/>
                </a:tc>
                <a:extLst>
                  <a:ext uri="{0D108BD9-81ED-4DB2-BD59-A6C34878D82A}">
                    <a16:rowId xmlns:a16="http://schemas.microsoft.com/office/drawing/2014/main" val="10001"/>
                  </a:ext>
                </a:extLst>
              </a:tr>
              <a:tr h="656711">
                <a:tc>
                  <a:txBody>
                    <a:bodyPr/>
                    <a:lstStyle/>
                    <a:p>
                      <a:r>
                        <a:rPr lang="en-US" dirty="0"/>
                        <a:t>Wall Stress</a:t>
                      </a:r>
                      <a:endParaRPr lang="en-IN" dirty="0"/>
                    </a:p>
                  </a:txBody>
                  <a:tcPr marL="78964" marR="78964"/>
                </a:tc>
                <a:tc>
                  <a:txBody>
                    <a:bodyPr/>
                    <a:lstStyle/>
                    <a:p>
                      <a:r>
                        <a:rPr lang="en-US" dirty="0"/>
                        <a:t>Low</a:t>
                      </a:r>
                      <a:endParaRPr lang="en-IN" dirty="0"/>
                    </a:p>
                  </a:txBody>
                  <a:tcPr marL="78964" marR="78964"/>
                </a:tc>
                <a:tc>
                  <a:txBody>
                    <a:bodyPr/>
                    <a:lstStyle/>
                    <a:p>
                      <a:r>
                        <a:rPr lang="en-US" dirty="0"/>
                        <a:t>Higher</a:t>
                      </a:r>
                      <a:endParaRPr lang="en-IN" dirty="0"/>
                    </a:p>
                  </a:txBody>
                  <a:tcPr marL="78964" marR="78964"/>
                </a:tc>
                <a:extLst>
                  <a:ext uri="{0D108BD9-81ED-4DB2-BD59-A6C34878D82A}">
                    <a16:rowId xmlns:a16="http://schemas.microsoft.com/office/drawing/2014/main" val="10002"/>
                  </a:ext>
                </a:extLst>
              </a:tr>
              <a:tr h="656711">
                <a:tc>
                  <a:txBody>
                    <a:bodyPr/>
                    <a:lstStyle/>
                    <a:p>
                      <a:r>
                        <a:rPr lang="en-US" dirty="0"/>
                        <a:t>Wall</a:t>
                      </a:r>
                      <a:r>
                        <a:rPr lang="en-US" baseline="0" dirty="0"/>
                        <a:t> Thickness</a:t>
                      </a:r>
                      <a:endParaRPr lang="en-IN" dirty="0"/>
                    </a:p>
                  </a:txBody>
                  <a:tcPr marL="78964" marR="78964"/>
                </a:tc>
                <a:tc>
                  <a:txBody>
                    <a:bodyPr/>
                    <a:lstStyle/>
                    <a:p>
                      <a:r>
                        <a:rPr lang="en-US" dirty="0"/>
                        <a:t>Less</a:t>
                      </a:r>
                      <a:endParaRPr lang="en-IN" dirty="0"/>
                    </a:p>
                  </a:txBody>
                  <a:tcPr marL="78964" marR="78964"/>
                </a:tc>
                <a:tc>
                  <a:txBody>
                    <a:bodyPr/>
                    <a:lstStyle/>
                    <a:p>
                      <a:r>
                        <a:rPr lang="en-US" dirty="0"/>
                        <a:t>More</a:t>
                      </a:r>
                      <a:endParaRPr lang="en-IN" dirty="0"/>
                    </a:p>
                  </a:txBody>
                  <a:tcPr marL="78964" marR="78964"/>
                </a:tc>
                <a:extLst>
                  <a:ext uri="{0D108BD9-81ED-4DB2-BD59-A6C34878D82A}">
                    <a16:rowId xmlns:a16="http://schemas.microsoft.com/office/drawing/2014/main" val="10003"/>
                  </a:ext>
                </a:extLst>
              </a:tr>
              <a:tr h="656711">
                <a:tc>
                  <a:txBody>
                    <a:bodyPr/>
                    <a:lstStyle/>
                    <a:p>
                      <a:r>
                        <a:rPr lang="en-US" dirty="0"/>
                        <a:t>Sub </a:t>
                      </a:r>
                      <a:r>
                        <a:rPr lang="en-US" dirty="0" err="1"/>
                        <a:t>endocardial</a:t>
                      </a:r>
                      <a:r>
                        <a:rPr lang="en-US" dirty="0"/>
                        <a:t> Resistance to Perfusion</a:t>
                      </a:r>
                      <a:endParaRPr lang="en-IN" dirty="0"/>
                    </a:p>
                  </a:txBody>
                  <a:tcPr marL="78964" marR="78964"/>
                </a:tc>
                <a:tc>
                  <a:txBody>
                    <a:bodyPr/>
                    <a:lstStyle/>
                    <a:p>
                      <a:r>
                        <a:rPr lang="en-US" dirty="0"/>
                        <a:t>Less</a:t>
                      </a:r>
                      <a:endParaRPr lang="en-IN" dirty="0"/>
                    </a:p>
                  </a:txBody>
                  <a:tcPr marL="78964" marR="78964"/>
                </a:tc>
                <a:tc>
                  <a:txBody>
                    <a:bodyPr/>
                    <a:lstStyle/>
                    <a:p>
                      <a:r>
                        <a:rPr lang="en-US" dirty="0"/>
                        <a:t>More</a:t>
                      </a:r>
                      <a:endParaRPr lang="en-IN" dirty="0"/>
                    </a:p>
                  </a:txBody>
                  <a:tcPr marL="78964" marR="78964"/>
                </a:tc>
                <a:extLst>
                  <a:ext uri="{0D108BD9-81ED-4DB2-BD59-A6C34878D82A}">
                    <a16:rowId xmlns:a16="http://schemas.microsoft.com/office/drawing/2014/main" val="10004"/>
                  </a:ext>
                </a:extLst>
              </a:tr>
              <a:tr h="656711">
                <a:tc>
                  <a:txBody>
                    <a:bodyPr/>
                    <a:lstStyle/>
                    <a:p>
                      <a:r>
                        <a:rPr lang="en-US" dirty="0"/>
                        <a:t>Coronary Perfusion </a:t>
                      </a:r>
                      <a:endParaRPr lang="en-IN" dirty="0"/>
                    </a:p>
                  </a:txBody>
                  <a:tcPr marL="78964" marR="78964"/>
                </a:tc>
                <a:tc>
                  <a:txBody>
                    <a:bodyPr/>
                    <a:lstStyle/>
                    <a:p>
                      <a:r>
                        <a:rPr lang="en-US" dirty="0" err="1"/>
                        <a:t>Diastoloc</a:t>
                      </a:r>
                      <a:r>
                        <a:rPr lang="en-US" dirty="0"/>
                        <a:t> and systolic</a:t>
                      </a:r>
                      <a:endParaRPr lang="en-IN" dirty="0"/>
                    </a:p>
                  </a:txBody>
                  <a:tcPr marL="78964" marR="78964"/>
                </a:tc>
                <a:tc>
                  <a:txBody>
                    <a:bodyPr/>
                    <a:lstStyle/>
                    <a:p>
                      <a:r>
                        <a:rPr lang="en-US" dirty="0"/>
                        <a:t>Diastolic only</a:t>
                      </a:r>
                      <a:endParaRPr lang="en-IN" dirty="0"/>
                    </a:p>
                  </a:txBody>
                  <a:tcPr marL="78964" marR="78964"/>
                </a:tc>
                <a:extLst>
                  <a:ext uri="{0D108BD9-81ED-4DB2-BD59-A6C34878D82A}">
                    <a16:rowId xmlns:a16="http://schemas.microsoft.com/office/drawing/2014/main" val="10005"/>
                  </a:ext>
                </a:extLst>
              </a:tr>
              <a:tr h="656711">
                <a:tc>
                  <a:txBody>
                    <a:bodyPr/>
                    <a:lstStyle/>
                    <a:p>
                      <a:r>
                        <a:rPr lang="en-US" dirty="0" err="1"/>
                        <a:t>Oygen</a:t>
                      </a:r>
                      <a:r>
                        <a:rPr lang="en-US" dirty="0"/>
                        <a:t> Consumption</a:t>
                      </a:r>
                      <a:endParaRPr lang="en-IN" dirty="0"/>
                    </a:p>
                  </a:txBody>
                  <a:tcPr marL="78964" marR="78964"/>
                </a:tc>
                <a:tc>
                  <a:txBody>
                    <a:bodyPr/>
                    <a:lstStyle/>
                    <a:p>
                      <a:r>
                        <a:rPr lang="en-US" dirty="0"/>
                        <a:t>Less</a:t>
                      </a:r>
                      <a:endParaRPr lang="en-IN" dirty="0"/>
                    </a:p>
                  </a:txBody>
                  <a:tcPr marL="78964" marR="78964"/>
                </a:tc>
                <a:tc>
                  <a:txBody>
                    <a:bodyPr/>
                    <a:lstStyle/>
                    <a:p>
                      <a:r>
                        <a:rPr lang="en-US" dirty="0"/>
                        <a:t>More</a:t>
                      </a:r>
                      <a:endParaRPr lang="en-IN" dirty="0"/>
                    </a:p>
                  </a:txBody>
                  <a:tcPr marL="78964" marR="78964"/>
                </a:tc>
                <a:extLst>
                  <a:ext uri="{0D108BD9-81ED-4DB2-BD59-A6C34878D82A}">
                    <a16:rowId xmlns:a16="http://schemas.microsoft.com/office/drawing/2014/main" val="1000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155531"/>
          </a:xfrm>
          <a:prstGeom prst="rect">
            <a:avLst/>
          </a:prstGeom>
        </p:spPr>
        <p:txBody>
          <a:bodyPr wrap="square">
            <a:spAutoFit/>
          </a:bodyPr>
          <a:lstStyle/>
          <a:p>
            <a:r>
              <a:rPr lang="en-IN" sz="2800" b="1" dirty="0">
                <a:latin typeface="Times New Roman" pitchFamily="18" charset="0"/>
                <a:cs typeface="Times New Roman" pitchFamily="18" charset="0"/>
              </a:rPr>
              <a:t>                 HEMODYNAMIC MEASUREMENTS</a:t>
            </a:r>
          </a:p>
          <a:p>
            <a:endParaRPr lang="en-IN" sz="2800" b="1" dirty="0">
              <a:latin typeface="Times New Roman" pitchFamily="18" charset="0"/>
              <a:cs typeface="Times New Roman" pitchFamily="18" charset="0"/>
            </a:endParaRPr>
          </a:p>
          <a:p>
            <a:r>
              <a:rPr lang="en-IN" sz="2000" dirty="0">
                <a:latin typeface="Times New Roman" pitchFamily="18" charset="0"/>
                <a:cs typeface="Times New Roman" pitchFamily="18" charset="0"/>
              </a:rPr>
              <a:t>The diagnosis of RVI can be confirmed by hemodynamic data when the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pressure exceeds 10 mmHg and the ratio of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pressure to pulmonary capillary wedge pressure exceeds 0.8 (normal value &lt; 0.6).</a:t>
            </a: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Lopez-</a:t>
            </a:r>
            <a:r>
              <a:rPr lang="en-IN" sz="2000" dirty="0" err="1">
                <a:latin typeface="Times New Roman" pitchFamily="18" charset="0"/>
                <a:cs typeface="Times New Roman" pitchFamily="18" charset="0"/>
              </a:rPr>
              <a:t>Sendon</a:t>
            </a:r>
            <a:r>
              <a:rPr lang="en-IN" sz="2000" dirty="0">
                <a:latin typeface="Times New Roman" pitchFamily="18" charset="0"/>
                <a:cs typeface="Times New Roman" pitchFamily="18" charset="0"/>
              </a:rPr>
              <a:t> </a:t>
            </a:r>
            <a:r>
              <a:rPr lang="en-IN" sz="2000" i="1" dirty="0">
                <a:latin typeface="Times New Roman" pitchFamily="18" charset="0"/>
                <a:cs typeface="Times New Roman" pitchFamily="18" charset="0"/>
              </a:rPr>
              <a:t>et al. reported that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pressure &gt; 10 mmHg and within 1–5 mmHg of pulmonary artery wedge pressure had a sensitivity of 73% and a specificity of 100% in identifying </a:t>
            </a:r>
            <a:r>
              <a:rPr lang="en-IN" sz="2000" dirty="0" err="1">
                <a:latin typeface="Times New Roman" pitchFamily="18" charset="0"/>
                <a:cs typeface="Times New Roman" pitchFamily="18" charset="0"/>
              </a:rPr>
              <a:t>hemodynamically</a:t>
            </a:r>
            <a:r>
              <a:rPr lang="en-IN" sz="2000" dirty="0">
                <a:latin typeface="Times New Roman" pitchFamily="18" charset="0"/>
                <a:cs typeface="Times New Roman" pitchFamily="18" charset="0"/>
              </a:rPr>
              <a:t> important RVI.</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A prominent X descent and  blunted Y descent in the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waveform was considered a hallmark of RVI in earlier studies.</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But, in co existing  right </a:t>
            </a:r>
            <a:r>
              <a:rPr lang="en-US" sz="2000" dirty="0" err="1">
                <a:latin typeface="Times New Roman" pitchFamily="18" charset="0"/>
                <a:cs typeface="Times New Roman" pitchFamily="18" charset="0"/>
              </a:rPr>
              <a:t>Atrial</a:t>
            </a:r>
            <a:r>
              <a:rPr lang="en-US" sz="2000" dirty="0">
                <a:latin typeface="Times New Roman" pitchFamily="18" charset="0"/>
                <a:cs typeface="Times New Roman" pitchFamily="18" charset="0"/>
              </a:rPr>
              <a:t> Infarction ,there will be blunted a wave , x descent and y descent</a:t>
            </a:r>
            <a:endParaRPr lang="en-IN"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RV pressure tracings will show a dip and plateau pattern</a:t>
            </a:r>
            <a:endParaRPr lang="en-IN" sz="2000" dirty="0">
              <a:latin typeface="Times New Roman" pitchFamily="18" charset="0"/>
              <a:cs typeface="Times New Roman" pitchFamily="18" charset="0"/>
            </a:endParaRPr>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Complications</a:t>
            </a:r>
            <a:endParaRPr lang="en-IN" dirty="0"/>
          </a:p>
        </p:txBody>
      </p:sp>
      <p:sp>
        <p:nvSpPr>
          <p:cNvPr id="4" name="Text Placeholder 3"/>
          <p:cNvSpPr>
            <a:spLocks noGrp="1"/>
          </p:cNvSpPr>
          <p:nvPr>
            <p:ph type="body" idx="1"/>
          </p:nvPr>
        </p:nvSpPr>
        <p:spPr/>
        <p:txBody>
          <a:bodyPr/>
          <a:lstStyle/>
          <a:p>
            <a:r>
              <a:rPr lang="en-US" dirty="0"/>
              <a:t>Electrical</a:t>
            </a:r>
            <a:endParaRPr lang="en-IN" dirty="0"/>
          </a:p>
        </p:txBody>
      </p:sp>
      <p:sp>
        <p:nvSpPr>
          <p:cNvPr id="5" name="Content Placeholder 4"/>
          <p:cNvSpPr>
            <a:spLocks noGrp="1"/>
          </p:cNvSpPr>
          <p:nvPr>
            <p:ph sz="half" idx="2"/>
          </p:nvPr>
        </p:nvSpPr>
        <p:spPr/>
        <p:txBody>
          <a:bodyPr>
            <a:normAutofit lnSpcReduction="10000"/>
          </a:bodyPr>
          <a:lstStyle/>
          <a:p>
            <a:r>
              <a:rPr lang="en-US" dirty="0"/>
              <a:t>Severe Sinus </a:t>
            </a:r>
            <a:r>
              <a:rPr lang="en-US" dirty="0" err="1"/>
              <a:t>Bradycardia</a:t>
            </a:r>
            <a:endParaRPr lang="en-US" dirty="0"/>
          </a:p>
          <a:p>
            <a:r>
              <a:rPr lang="en-US" dirty="0"/>
              <a:t>Sinus arrest</a:t>
            </a:r>
          </a:p>
          <a:p>
            <a:r>
              <a:rPr lang="en-US" dirty="0" err="1"/>
              <a:t>Atrial</a:t>
            </a:r>
            <a:r>
              <a:rPr lang="en-US" dirty="0"/>
              <a:t> fibrillation</a:t>
            </a:r>
          </a:p>
          <a:p>
            <a:r>
              <a:rPr lang="en-US" dirty="0"/>
              <a:t>High degree AV block(CHB is more common than with isolated IWMI)</a:t>
            </a:r>
          </a:p>
          <a:p>
            <a:r>
              <a:rPr lang="en-US" dirty="0"/>
              <a:t>VT</a:t>
            </a:r>
          </a:p>
          <a:p>
            <a:r>
              <a:rPr lang="en-US" dirty="0"/>
              <a:t>VF</a:t>
            </a:r>
          </a:p>
          <a:p>
            <a:r>
              <a:rPr lang="en-US" dirty="0" err="1"/>
              <a:t>Asystole</a:t>
            </a:r>
            <a:endParaRPr lang="en-IN" dirty="0"/>
          </a:p>
        </p:txBody>
      </p:sp>
      <p:sp>
        <p:nvSpPr>
          <p:cNvPr id="6" name="Text Placeholder 5"/>
          <p:cNvSpPr>
            <a:spLocks noGrp="1"/>
          </p:cNvSpPr>
          <p:nvPr>
            <p:ph type="body" sz="quarter" idx="3"/>
          </p:nvPr>
        </p:nvSpPr>
        <p:spPr/>
        <p:txBody>
          <a:bodyPr/>
          <a:lstStyle/>
          <a:p>
            <a:r>
              <a:rPr lang="en-US" dirty="0"/>
              <a:t>Mechanical</a:t>
            </a:r>
            <a:endParaRPr lang="en-IN" dirty="0"/>
          </a:p>
        </p:txBody>
      </p:sp>
      <p:sp>
        <p:nvSpPr>
          <p:cNvPr id="7" name="Content Placeholder 6"/>
          <p:cNvSpPr>
            <a:spLocks noGrp="1"/>
          </p:cNvSpPr>
          <p:nvPr>
            <p:ph sz="quarter" idx="4"/>
          </p:nvPr>
        </p:nvSpPr>
        <p:spPr/>
        <p:txBody>
          <a:bodyPr>
            <a:normAutofit lnSpcReduction="10000"/>
          </a:bodyPr>
          <a:lstStyle/>
          <a:p>
            <a:r>
              <a:rPr lang="en-US" dirty="0"/>
              <a:t>Ventricular </a:t>
            </a:r>
            <a:r>
              <a:rPr lang="en-US" dirty="0" err="1"/>
              <a:t>Septal</a:t>
            </a:r>
            <a:r>
              <a:rPr lang="en-US" dirty="0"/>
              <a:t> Rupture with right to left shunt</a:t>
            </a:r>
          </a:p>
          <a:p>
            <a:r>
              <a:rPr lang="en-US" dirty="0"/>
              <a:t>Patent Foramen </a:t>
            </a:r>
            <a:r>
              <a:rPr lang="en-US" dirty="0" err="1"/>
              <a:t>Ovale</a:t>
            </a:r>
            <a:r>
              <a:rPr lang="en-US" dirty="0"/>
              <a:t> with Right to Left shunt</a:t>
            </a:r>
          </a:p>
          <a:p>
            <a:r>
              <a:rPr lang="en-US" dirty="0"/>
              <a:t>Severe Tricuspid Regurgitation</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 5R’S</a:t>
            </a:r>
          </a:p>
        </p:txBody>
      </p:sp>
      <p:sp>
        <p:nvSpPr>
          <p:cNvPr id="3" name="Content Placeholder 2"/>
          <p:cNvSpPr>
            <a:spLocks noGrp="1"/>
          </p:cNvSpPr>
          <p:nvPr>
            <p:ph idx="1"/>
          </p:nvPr>
        </p:nvSpPr>
        <p:spPr/>
        <p:txBody>
          <a:bodyPr/>
          <a:lstStyle/>
          <a:p>
            <a:r>
              <a:rPr lang="en-US" dirty="0"/>
              <a:t>Reloading </a:t>
            </a:r>
          </a:p>
          <a:p>
            <a:r>
              <a:rPr lang="en-US" dirty="0" err="1"/>
              <a:t>Restoraton</a:t>
            </a:r>
            <a:r>
              <a:rPr lang="en-US" dirty="0"/>
              <a:t> of Hemodynamics</a:t>
            </a:r>
          </a:p>
          <a:p>
            <a:r>
              <a:rPr lang="en-US" dirty="0"/>
              <a:t>Reperfusion</a:t>
            </a:r>
          </a:p>
          <a:p>
            <a:r>
              <a:rPr lang="en-US" dirty="0"/>
              <a:t>Restoration  of Rhythm</a:t>
            </a:r>
          </a:p>
          <a:p>
            <a:r>
              <a:rPr lang="en-US" dirty="0"/>
              <a:t>Rate(</a:t>
            </a:r>
            <a:r>
              <a:rPr lang="en-US" dirty="0" err="1"/>
              <a:t>Chronotropic</a:t>
            </a:r>
            <a:r>
              <a:rPr lang="en-US" dirty="0"/>
              <a:t> agents/Pacing)</a:t>
            </a:r>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916"/>
            <a:ext cx="9144000" cy="5786199"/>
          </a:xfrm>
          <a:prstGeom prst="rect">
            <a:avLst/>
          </a:prstGeom>
        </p:spPr>
        <p:txBody>
          <a:bodyPr wrap="square">
            <a:spAutoFit/>
          </a:bodyPr>
          <a:lstStyle/>
          <a:p>
            <a:r>
              <a:rPr lang="en-IN" sz="3600" b="1" dirty="0">
                <a:latin typeface="Times New Roman" pitchFamily="18" charset="0"/>
                <a:cs typeface="Times New Roman" pitchFamily="18" charset="0"/>
              </a:rPr>
              <a:t>                          TREATMENT</a:t>
            </a:r>
          </a:p>
          <a:p>
            <a:endParaRPr lang="en-US" sz="1400" b="1" dirty="0"/>
          </a:p>
          <a:p>
            <a:endParaRPr lang="en-IN" sz="2000" b="1" dirty="0">
              <a:latin typeface="Times New Roman" pitchFamily="18" charset="0"/>
              <a:cs typeface="Times New Roman" pitchFamily="18" charset="0"/>
            </a:endParaRPr>
          </a:p>
          <a:p>
            <a:r>
              <a:rPr lang="en-IN" sz="2000" dirty="0">
                <a:latin typeface="Times New Roman" pitchFamily="18" charset="0"/>
                <a:cs typeface="Times New Roman" pitchFamily="18" charset="0"/>
              </a:rPr>
              <a:t>In 1974, </a:t>
            </a:r>
            <a:r>
              <a:rPr lang="en-IN" sz="2000" dirty="0" err="1">
                <a:latin typeface="Times New Roman" pitchFamily="18" charset="0"/>
                <a:cs typeface="Times New Roman" pitchFamily="18" charset="0"/>
              </a:rPr>
              <a:t>Guiha</a:t>
            </a:r>
            <a:r>
              <a:rPr lang="en-IN" sz="2000" dirty="0">
                <a:latin typeface="Times New Roman" pitchFamily="18" charset="0"/>
                <a:cs typeface="Times New Roman" pitchFamily="18" charset="0"/>
              </a:rPr>
              <a:t> </a:t>
            </a:r>
            <a:r>
              <a:rPr lang="en-IN" sz="2000" i="1" dirty="0">
                <a:latin typeface="Times New Roman" pitchFamily="18" charset="0"/>
                <a:cs typeface="Times New Roman" pitchFamily="18" charset="0"/>
              </a:rPr>
              <a:t>et </a:t>
            </a:r>
            <a:r>
              <a:rPr lang="en-IN" sz="2000" i="1" dirty="0" err="1">
                <a:latin typeface="Times New Roman" pitchFamily="18" charset="0"/>
                <a:cs typeface="Times New Roman" pitchFamily="18" charset="0"/>
              </a:rPr>
              <a:t>al.,working</a:t>
            </a:r>
            <a:r>
              <a:rPr lang="en-IN" sz="2000" i="1" dirty="0">
                <a:latin typeface="Times New Roman" pitchFamily="18" charset="0"/>
                <a:cs typeface="Times New Roman" pitchFamily="18" charset="0"/>
              </a:rPr>
              <a:t> on a canine model of </a:t>
            </a:r>
            <a:r>
              <a:rPr lang="en-IN" sz="2000" i="1" dirty="0" err="1">
                <a:latin typeface="Times New Roman" pitchFamily="18" charset="0"/>
                <a:cs typeface="Times New Roman" pitchFamily="18" charset="0"/>
              </a:rPr>
              <a:t>RVI,</a:t>
            </a:r>
            <a:r>
              <a:rPr lang="en-IN" sz="2000" dirty="0" err="1">
                <a:latin typeface="Times New Roman" pitchFamily="18" charset="0"/>
                <a:cs typeface="Times New Roman" pitchFamily="18" charset="0"/>
              </a:rPr>
              <a:t>demonstrated</a:t>
            </a:r>
            <a:r>
              <a:rPr lang="en-IN" sz="2000" dirty="0">
                <a:latin typeface="Times New Roman" pitchFamily="18" charset="0"/>
                <a:cs typeface="Times New Roman" pitchFamily="18" charset="0"/>
              </a:rPr>
              <a:t> an increase in right heart filling pressures and a decrease in cardiac output in experimentally induced right ventricular damage, and that progressive volume loading produced an increment in right heart filling pressures, as well as an increase in systolic arterial pressure and cardiac output.</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This study provided the rationale behind volume loading in the treatment of RVI. </a:t>
            </a: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In the absence of any other pathogenic mechanisms, volume loading, by restoring left ventricular filling pressures, should improve the cardiac output.</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However clinical studies failed to show uniform benefits with volume loading, indicating that other mechanisms might be responsible for the hemodynamic alterations in RVI.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68760"/>
            <a:ext cx="9144000" cy="3170099"/>
          </a:xfrm>
          <a:prstGeom prst="rect">
            <a:avLst/>
          </a:prstGeom>
        </p:spPr>
        <p:txBody>
          <a:bodyPr wrap="square">
            <a:spAutoFit/>
          </a:bodyPr>
          <a:lstStyle/>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In 1983, Goldstein </a:t>
            </a:r>
            <a:r>
              <a:rPr lang="en-IN" sz="2000" i="1" dirty="0">
                <a:latin typeface="Times New Roman" pitchFamily="18" charset="0"/>
                <a:cs typeface="Times New Roman" pitchFamily="18" charset="0"/>
              </a:rPr>
              <a:t>et al.27 demonstrated that in anima studies ,RV infarction </a:t>
            </a:r>
            <a:r>
              <a:rPr lang="en-IN" sz="2000" dirty="0">
                <a:latin typeface="Times New Roman" pitchFamily="18" charset="0"/>
                <a:cs typeface="Times New Roman" pitchFamily="18" charset="0"/>
              </a:rPr>
              <a:t>caused a fall in cardiac output which could be improved by volume loading and further augmented by </a:t>
            </a:r>
            <a:r>
              <a:rPr lang="en-IN" sz="2000" dirty="0" err="1">
                <a:latin typeface="Times New Roman" pitchFamily="18" charset="0"/>
                <a:cs typeface="Times New Roman" pitchFamily="18" charset="0"/>
              </a:rPr>
              <a:t>pericardiotomy</a:t>
            </a:r>
            <a:r>
              <a:rPr lang="en-IN" sz="2000" dirty="0">
                <a:latin typeface="Times New Roman" pitchFamily="18" charset="0"/>
                <a:cs typeface="Times New Roman" pitchFamily="18" charset="0"/>
              </a:rPr>
              <a:t>, highlighting the role of an intact pericardium in hemodynamic changes of RVI.</a:t>
            </a: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In addition, acute right ventricular dilatation causes a leftward shift of </a:t>
            </a:r>
            <a:r>
              <a:rPr lang="en-IN" sz="2000" dirty="0" err="1">
                <a:latin typeface="Times New Roman" pitchFamily="18" charset="0"/>
                <a:cs typeface="Times New Roman" pitchFamily="18" charset="0"/>
              </a:rPr>
              <a:t>interventricular</a:t>
            </a:r>
            <a:r>
              <a:rPr lang="en-IN" sz="2000" dirty="0">
                <a:latin typeface="Times New Roman" pitchFamily="18" charset="0"/>
                <a:cs typeface="Times New Roman" pitchFamily="18" charset="0"/>
              </a:rPr>
              <a:t> septum, increasing left ventricular end-diastolic pressure with a decrease of left side output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9144000" cy="4401205"/>
          </a:xfrm>
          <a:prstGeom prst="rect">
            <a:avLst/>
          </a:prstGeom>
        </p:spPr>
        <p:txBody>
          <a:bodyPr wrap="square">
            <a:spAutoFit/>
          </a:bodyPr>
          <a:lstStyle/>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Brookes </a:t>
            </a:r>
            <a:r>
              <a:rPr lang="en-IN" sz="2000" i="1" dirty="0">
                <a:latin typeface="Times New Roman" pitchFamily="18" charset="0"/>
                <a:cs typeface="Times New Roman" pitchFamily="18" charset="0"/>
              </a:rPr>
              <a:t>et al. showed that the alteration of </a:t>
            </a:r>
            <a:r>
              <a:rPr lang="en-IN" sz="2000" i="1" dirty="0" err="1">
                <a:latin typeface="Times New Roman" pitchFamily="18" charset="0"/>
                <a:cs typeface="Times New Roman" pitchFamily="18" charset="0"/>
              </a:rPr>
              <a:t>septal</a:t>
            </a:r>
            <a:r>
              <a:rPr lang="en-IN" sz="2000" i="1" dirty="0">
                <a:latin typeface="Times New Roman" pitchFamily="18" charset="0"/>
                <a:cs typeface="Times New Roman" pitchFamily="18" charset="0"/>
              </a:rPr>
              <a:t> curvature </a:t>
            </a:r>
            <a:r>
              <a:rPr lang="en-IN" sz="2000" dirty="0">
                <a:latin typeface="Times New Roman" pitchFamily="18" charset="0"/>
                <a:cs typeface="Times New Roman" pitchFamily="18" charset="0"/>
              </a:rPr>
              <a:t>as a result of acute right ventricular dilatation in RVI changes the left ventricular geometry and that this has a direct impact on left ventricular contractile function, which is independent of the effects of left ventricular inferior wall ischemia or left ventricular compliance.</a:t>
            </a: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Therefore, volume loading in the context of right ventricular dilatation may not improve cardiac function. </a:t>
            </a:r>
          </a:p>
          <a:p>
            <a:endParaRPr lang="en-IN" sz="20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2341"/>
            <a:ext cx="9144000" cy="3477875"/>
          </a:xfrm>
          <a:prstGeom prst="rect">
            <a:avLst/>
          </a:prstGeom>
        </p:spPr>
        <p:txBody>
          <a:bodyPr wrap="square">
            <a:spAutoFit/>
          </a:bodyPr>
          <a:lstStyle/>
          <a:p>
            <a:r>
              <a:rPr lang="en-IN" sz="2000" dirty="0">
                <a:latin typeface="Times New Roman" pitchFamily="18" charset="0"/>
                <a:cs typeface="Times New Roman" pitchFamily="18" charset="0"/>
              </a:rPr>
              <a:t>Volume loading may further dilate the right ventricle, causing a further decrease in left ventricular compliance and systolic function. </a:t>
            </a: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 discrepancy in responding to fluid therapy may reflect a spectrum of initial volume status in patients with acute RVI with </a:t>
            </a:r>
            <a:r>
              <a:rPr lang="en-IN" sz="2000" dirty="0" err="1">
                <a:latin typeface="Times New Roman" pitchFamily="18" charset="0"/>
                <a:cs typeface="Times New Roman" pitchFamily="18" charset="0"/>
              </a:rPr>
              <a:t>hypovolemic</a:t>
            </a:r>
            <a:r>
              <a:rPr lang="en-IN" sz="2000" dirty="0">
                <a:latin typeface="Times New Roman" pitchFamily="18" charset="0"/>
                <a:cs typeface="Times New Roman" pitchFamily="18" charset="0"/>
              </a:rPr>
              <a:t> right heart infarcts who are definitely benefiting from fluid therapy.</a:t>
            </a: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As a result, the therapeutic options for RVI differ from those in a patient with isolated or predominant left ventricular infarction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r>
              <a:rPr lang="en-IN" sz="2800" b="1" dirty="0">
                <a:latin typeface="Times New Roman" pitchFamily="18" charset="0"/>
                <a:cs typeface="Times New Roman" pitchFamily="18" charset="0"/>
              </a:rPr>
              <a:t>      OPTIMIZATION OF VENTRICULAR PRELOAD</a:t>
            </a:r>
          </a:p>
          <a:p>
            <a:endParaRPr lang="en-US" sz="2000" b="1" dirty="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endParaRPr lang="en-IN" sz="2000" b="1" dirty="0">
              <a:latin typeface="Times New Roman" pitchFamily="18" charset="0"/>
              <a:cs typeface="Times New Roman" pitchFamily="18" charset="0"/>
            </a:endParaRPr>
          </a:p>
          <a:p>
            <a:r>
              <a:rPr lang="en-IN" sz="2000" dirty="0">
                <a:latin typeface="Times New Roman" pitchFamily="18" charset="0"/>
                <a:cs typeface="Times New Roman" pitchFamily="18" charset="0"/>
              </a:rPr>
              <a:t>The initial therapy of a patient with RVI, who has hypotension and no pulmonary congestion, should start with volume expansion, often by infusion of isotonic saline to increase the filling of the right ventricle which in turn will increase the filling of the </a:t>
            </a:r>
            <a:r>
              <a:rPr lang="en-IN" sz="2000" dirty="0" err="1">
                <a:latin typeface="Times New Roman" pitchFamily="18" charset="0"/>
                <a:cs typeface="Times New Roman" pitchFamily="18" charset="0"/>
              </a:rPr>
              <a:t>underfilled</a:t>
            </a:r>
            <a:r>
              <a:rPr lang="en-IN" sz="2000" dirty="0">
                <a:latin typeface="Times New Roman" pitchFamily="18" charset="0"/>
                <a:cs typeface="Times New Roman" pitchFamily="18" charset="0"/>
              </a:rPr>
              <a:t>  left ventricle and increase cardiac output.</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For patients who are unresponsive to initial trial of fluids, hemodynamic monitoring may be necessary, and subsequent volume challenge may be appropriate if the estimated central venous pressure is &lt; 15 mmHg.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843"/>
            <a:ext cx="9144000" cy="3785652"/>
          </a:xfrm>
          <a:prstGeom prst="rect">
            <a:avLst/>
          </a:prstGeom>
        </p:spPr>
        <p:txBody>
          <a:bodyPr wrap="square">
            <a:spAutoFit/>
          </a:bodyPr>
          <a:lstStyle/>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Treatment of RVI includes early maintenance of right ventricular preload with intravenous fluid administration and avoidance of diuretics, nitrates, and ACE inhibitor.</a:t>
            </a: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When RVI is accompanied by severe left ventricular dysfunction and pulmonary congestion, the right ventricle is further compromised by increased </a:t>
            </a:r>
            <a:r>
              <a:rPr lang="en-IN" sz="2000" dirty="0" err="1">
                <a:latin typeface="Times New Roman" pitchFamily="18" charset="0"/>
                <a:cs typeface="Times New Roman" pitchFamily="18" charset="0"/>
              </a:rPr>
              <a:t>afterload</a:t>
            </a:r>
            <a:r>
              <a:rPr lang="en-IN" sz="2000" dirty="0">
                <a:latin typeface="Times New Roman" pitchFamily="18" charset="0"/>
                <a:cs typeface="Times New Roman" pitchFamily="18" charset="0"/>
              </a:rPr>
              <a:t>. </a:t>
            </a: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In this circumstance, the use of </a:t>
            </a:r>
            <a:r>
              <a:rPr lang="en-IN" sz="2000" dirty="0" err="1">
                <a:latin typeface="Times New Roman" pitchFamily="18" charset="0"/>
                <a:cs typeface="Times New Roman" pitchFamily="18" charset="0"/>
              </a:rPr>
              <a:t>afterload</a:t>
            </a:r>
            <a:r>
              <a:rPr lang="en-IN" sz="2000" dirty="0">
                <a:latin typeface="Times New Roman" pitchFamily="18" charset="0"/>
                <a:cs typeface="Times New Roman" pitchFamily="18" charset="0"/>
              </a:rPr>
              <a:t>-reducing agents such as sodium-</a:t>
            </a:r>
            <a:r>
              <a:rPr lang="en-IN" sz="2000" dirty="0" err="1">
                <a:latin typeface="Times New Roman" pitchFamily="18" charset="0"/>
                <a:cs typeface="Times New Roman" pitchFamily="18" charset="0"/>
              </a:rPr>
              <a:t>nitroprusside</a:t>
            </a:r>
            <a:r>
              <a:rPr lang="en-IN" sz="2000" dirty="0">
                <a:latin typeface="Times New Roman" pitchFamily="18" charset="0"/>
                <a:cs typeface="Times New Roman" pitchFamily="18" charset="0"/>
              </a:rPr>
              <a:t> or an intra-aortic </a:t>
            </a:r>
            <a:r>
              <a:rPr lang="en-IN" sz="2000" dirty="0" err="1">
                <a:latin typeface="Times New Roman" pitchFamily="18" charset="0"/>
                <a:cs typeface="Times New Roman" pitchFamily="18" charset="0"/>
              </a:rPr>
              <a:t>counterpulsation</a:t>
            </a:r>
            <a:r>
              <a:rPr lang="en-IN" sz="2000" dirty="0">
                <a:latin typeface="Times New Roman" pitchFamily="18" charset="0"/>
                <a:cs typeface="Times New Roman" pitchFamily="18" charset="0"/>
              </a:rPr>
              <a:t> device is often necessary to unload the left and subsequently the right ventricle.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478423"/>
          </a:xfrm>
          <a:prstGeom prst="rect">
            <a:avLst/>
          </a:prstGeom>
        </p:spPr>
        <p:txBody>
          <a:bodyPr wrap="square">
            <a:spAutoFit/>
          </a:bodyPr>
          <a:lstStyle/>
          <a:p>
            <a:r>
              <a:rPr lang="en-IN" sz="3200" b="1" dirty="0">
                <a:latin typeface="Times New Roman" pitchFamily="18" charset="0"/>
                <a:cs typeface="Times New Roman" pitchFamily="18" charset="0"/>
              </a:rPr>
              <a:t>              IONOTROPIC STIMULATION</a:t>
            </a:r>
          </a:p>
          <a:p>
            <a:endParaRPr lang="en-US" sz="2000" b="1" dirty="0">
              <a:latin typeface="Times New Roman" pitchFamily="18" charset="0"/>
              <a:cs typeface="Times New Roman" pitchFamily="18" charset="0"/>
            </a:endParaRPr>
          </a:p>
          <a:p>
            <a:endParaRPr lang="en-IN" sz="2000" b="1" dirty="0">
              <a:latin typeface="Times New Roman" pitchFamily="18" charset="0"/>
              <a:cs typeface="Times New Roman" pitchFamily="18" charset="0"/>
            </a:endParaRPr>
          </a:p>
          <a:p>
            <a:r>
              <a:rPr lang="en-IN" sz="2000" dirty="0" err="1">
                <a:latin typeface="Times New Roman" pitchFamily="18" charset="0"/>
                <a:cs typeface="Times New Roman" pitchFamily="18" charset="0"/>
              </a:rPr>
              <a:t>Parenteral</a:t>
            </a:r>
            <a:r>
              <a:rPr lang="en-IN" sz="2000" dirty="0">
                <a:latin typeface="Times New Roman" pitchFamily="18" charset="0"/>
                <a:cs typeface="Times New Roman" pitchFamily="18" charset="0"/>
              </a:rPr>
              <a:t> </a:t>
            </a:r>
            <a:r>
              <a:rPr lang="en-IN" sz="2000" dirty="0" err="1">
                <a:latin typeface="Times New Roman" pitchFamily="18" charset="0"/>
                <a:cs typeface="Times New Roman" pitchFamily="18" charset="0"/>
              </a:rPr>
              <a:t>ionotropic</a:t>
            </a:r>
            <a:r>
              <a:rPr lang="en-IN" sz="2000" dirty="0">
                <a:latin typeface="Times New Roman" pitchFamily="18" charset="0"/>
                <a:cs typeface="Times New Roman" pitchFamily="18" charset="0"/>
              </a:rPr>
              <a:t> stimulation has been shown to improve both right and left ventricular function in the setting </a:t>
            </a:r>
            <a:r>
              <a:rPr lang="en-IN" sz="2000" dirty="0" err="1">
                <a:latin typeface="Times New Roman" pitchFamily="18" charset="0"/>
                <a:cs typeface="Times New Roman" pitchFamily="18" charset="0"/>
              </a:rPr>
              <a:t>ofan</a:t>
            </a:r>
            <a:r>
              <a:rPr lang="en-IN" sz="2000" dirty="0">
                <a:latin typeface="Times New Roman" pitchFamily="18" charset="0"/>
                <a:cs typeface="Times New Roman" pitchFamily="18" charset="0"/>
              </a:rPr>
              <a:t> acute RVI.</a:t>
            </a: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err="1">
                <a:latin typeface="Times New Roman" pitchFamily="18" charset="0"/>
                <a:cs typeface="Times New Roman" pitchFamily="18" charset="0"/>
              </a:rPr>
              <a:t>Dell’Italia</a:t>
            </a:r>
            <a:r>
              <a:rPr lang="en-IN" sz="2000" dirty="0">
                <a:latin typeface="Times New Roman" pitchFamily="18" charset="0"/>
                <a:cs typeface="Times New Roman" pitchFamily="18" charset="0"/>
              </a:rPr>
              <a:t> </a:t>
            </a:r>
            <a:r>
              <a:rPr lang="en-IN" sz="2000" i="1" dirty="0">
                <a:latin typeface="Times New Roman" pitchFamily="18" charset="0"/>
                <a:cs typeface="Times New Roman" pitchFamily="18" charset="0"/>
              </a:rPr>
              <a:t>et </a:t>
            </a:r>
            <a:r>
              <a:rPr lang="en-IN" sz="2000" i="1" dirty="0" err="1">
                <a:latin typeface="Times New Roman" pitchFamily="18" charset="0"/>
                <a:cs typeface="Times New Roman" pitchFamily="18" charset="0"/>
              </a:rPr>
              <a:t>al.studied</a:t>
            </a:r>
            <a:r>
              <a:rPr lang="en-IN" sz="2000" i="1" dirty="0">
                <a:latin typeface="Times New Roman" pitchFamily="18" charset="0"/>
                <a:cs typeface="Times New Roman" pitchFamily="18" charset="0"/>
              </a:rPr>
              <a:t> the effect of </a:t>
            </a:r>
            <a:r>
              <a:rPr lang="en-IN" sz="2000" dirty="0" err="1">
                <a:latin typeface="Times New Roman" pitchFamily="18" charset="0"/>
                <a:cs typeface="Times New Roman" pitchFamily="18" charset="0"/>
              </a:rPr>
              <a:t>dobutamine</a:t>
            </a:r>
            <a:r>
              <a:rPr lang="en-IN" sz="2000" dirty="0">
                <a:latin typeface="Times New Roman" pitchFamily="18" charset="0"/>
                <a:cs typeface="Times New Roman" pitchFamily="18" charset="0"/>
              </a:rPr>
              <a:t> in nine patients with RVI after volume loading with normal saline and found that </a:t>
            </a:r>
            <a:r>
              <a:rPr lang="en-IN" sz="2000" dirty="0" err="1">
                <a:latin typeface="Times New Roman" pitchFamily="18" charset="0"/>
                <a:cs typeface="Times New Roman" pitchFamily="18" charset="0"/>
              </a:rPr>
              <a:t>dobutamine</a:t>
            </a:r>
            <a:r>
              <a:rPr lang="en-IN" sz="2000" dirty="0">
                <a:latin typeface="Times New Roman" pitchFamily="18" charset="0"/>
                <a:cs typeface="Times New Roman" pitchFamily="18" charset="0"/>
              </a:rPr>
              <a:t> produced an increase in cardiac index and right ventricular stroke volume. </a:t>
            </a: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It was thought that </a:t>
            </a:r>
            <a:r>
              <a:rPr lang="en-IN" sz="2000" dirty="0" err="1">
                <a:latin typeface="Times New Roman" pitchFamily="18" charset="0"/>
                <a:cs typeface="Times New Roman" pitchFamily="18" charset="0"/>
              </a:rPr>
              <a:t>ionotropic</a:t>
            </a:r>
            <a:r>
              <a:rPr lang="en-IN" sz="2000" dirty="0">
                <a:latin typeface="Times New Roman" pitchFamily="18" charset="0"/>
                <a:cs typeface="Times New Roman" pitchFamily="18" charset="0"/>
              </a:rPr>
              <a:t> stimulation enhances right ventricular performance by increasing ventricular </a:t>
            </a:r>
            <a:r>
              <a:rPr lang="en-IN" sz="2000" dirty="0" err="1">
                <a:latin typeface="Times New Roman" pitchFamily="18" charset="0"/>
                <a:cs typeface="Times New Roman" pitchFamily="18" charset="0"/>
              </a:rPr>
              <a:t>septal</a:t>
            </a:r>
            <a:r>
              <a:rPr lang="en-IN" sz="2000" dirty="0">
                <a:latin typeface="Times New Roman" pitchFamily="18" charset="0"/>
                <a:cs typeface="Times New Roman" pitchFamily="18" charset="0"/>
              </a:rPr>
              <a:t> </a:t>
            </a:r>
            <a:r>
              <a:rPr lang="en-IN" sz="2000" dirty="0" err="1">
                <a:latin typeface="Times New Roman" pitchFamily="18" charset="0"/>
                <a:cs typeface="Times New Roman" pitchFamily="18" charset="0"/>
              </a:rPr>
              <a:t>contraction.This</a:t>
            </a:r>
            <a:r>
              <a:rPr lang="en-IN" sz="2000" dirty="0">
                <a:latin typeface="Times New Roman" pitchFamily="18" charset="0"/>
                <a:cs typeface="Times New Roman" pitchFamily="18" charset="0"/>
              </a:rPr>
              <a:t> acts in a piston like fashion and contributes to right ventricular systolic pressure generation and an increase in cardiac output.</a:t>
            </a:r>
          </a:p>
          <a:p>
            <a:r>
              <a:rPr lang="en-IN"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785652"/>
          </a:xfrm>
          <a:prstGeom prst="rect">
            <a:avLst/>
          </a:prstGeom>
        </p:spPr>
        <p:txBody>
          <a:bodyPr wrap="square">
            <a:spAutoFit/>
          </a:bodyPr>
          <a:lstStyle/>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Many right coronary artery occlusions do not result in significant right ventricular necrosis.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This may be due to lesser right ventricular myocardial oxygen demands(the right ventricle has much smaller muscle mass than the left ventricle); coronary perfusion of the right ventricle occurs both in systole and diastole; and dual coronary arterial circulation and the presence of more extensive collateral vessels from left to right.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Right ventricular hypertrophy may predispose a patient to RVI when coronary</a:t>
            </a:r>
          </a:p>
          <a:p>
            <a:r>
              <a:rPr lang="en-IN" sz="2000" dirty="0">
                <a:latin typeface="Times New Roman" pitchFamily="18" charset="0"/>
                <a:cs typeface="Times New Roman" pitchFamily="18" charset="0"/>
              </a:rPr>
              <a:t>artery disease is present.(COPD,PHT)</a:t>
            </a:r>
          </a:p>
          <a:p>
            <a:endParaRPr lang="en-IN" sz="20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4401205"/>
          </a:xfrm>
          <a:prstGeom prst="rect">
            <a:avLst/>
          </a:prstGeom>
        </p:spPr>
        <p:txBody>
          <a:bodyPr wrap="square">
            <a:spAutoFit/>
          </a:bodyPr>
          <a:lstStyle/>
          <a:p>
            <a:r>
              <a:rPr lang="en-IN" sz="2000" dirty="0">
                <a:latin typeface="Times New Roman" pitchFamily="18" charset="0"/>
                <a:cs typeface="Times New Roman" pitchFamily="18" charset="0"/>
              </a:rPr>
              <a:t>Recent experiments by Brookes </a:t>
            </a:r>
            <a:r>
              <a:rPr lang="en-IN" sz="2000" i="1" dirty="0">
                <a:latin typeface="Times New Roman" pitchFamily="18" charset="0"/>
                <a:cs typeface="Times New Roman" pitchFamily="18" charset="0"/>
              </a:rPr>
              <a:t>et al. showed </a:t>
            </a:r>
            <a:r>
              <a:rPr lang="en-IN" sz="2000" dirty="0">
                <a:latin typeface="Times New Roman" pitchFamily="18" charset="0"/>
                <a:cs typeface="Times New Roman" pitchFamily="18" charset="0"/>
              </a:rPr>
              <a:t>that </a:t>
            </a:r>
            <a:r>
              <a:rPr lang="en-IN" sz="2000" dirty="0" err="1">
                <a:latin typeface="Times New Roman" pitchFamily="18" charset="0"/>
                <a:cs typeface="Times New Roman" pitchFamily="18" charset="0"/>
              </a:rPr>
              <a:t>dobutamine</a:t>
            </a:r>
            <a:r>
              <a:rPr lang="en-IN" sz="2000" dirty="0">
                <a:latin typeface="Times New Roman" pitchFamily="18" charset="0"/>
                <a:cs typeface="Times New Roman" pitchFamily="18" charset="0"/>
              </a:rPr>
              <a:t> also acts by enhancing left ventricular systolic pressure, exaggerates </a:t>
            </a:r>
            <a:r>
              <a:rPr lang="en-IN" sz="2000" dirty="0" err="1">
                <a:latin typeface="Times New Roman" pitchFamily="18" charset="0"/>
                <a:cs typeface="Times New Roman" pitchFamily="18" charset="0"/>
              </a:rPr>
              <a:t>septal</a:t>
            </a:r>
            <a:r>
              <a:rPr lang="en-IN" sz="2000" dirty="0">
                <a:latin typeface="Times New Roman" pitchFamily="18" charset="0"/>
                <a:cs typeface="Times New Roman" pitchFamily="18" charset="0"/>
              </a:rPr>
              <a:t> movement toward the right ventricle in systole, reducing right ventricular cavity </a:t>
            </a:r>
            <a:r>
              <a:rPr lang="en-IN" sz="2000" dirty="0" err="1">
                <a:latin typeface="Times New Roman" pitchFamily="18" charset="0"/>
                <a:cs typeface="Times New Roman" pitchFamily="18" charset="0"/>
              </a:rPr>
              <a:t>dilatation,thus</a:t>
            </a:r>
            <a:r>
              <a:rPr lang="en-IN" sz="2000" dirty="0">
                <a:latin typeface="Times New Roman" pitchFamily="18" charset="0"/>
                <a:cs typeface="Times New Roman" pitchFamily="18" charset="0"/>
              </a:rPr>
              <a:t> maintaining left ventricular cavity geometry and enhancing its contractile performance. </a:t>
            </a:r>
          </a:p>
          <a:p>
            <a:endParaRPr lang="en-IN" sz="2000" dirty="0">
              <a:latin typeface="Times New Roman" pitchFamily="18" charset="0"/>
              <a:cs typeface="Times New Roman" pitchFamily="18" charset="0"/>
            </a:endParaRPr>
          </a:p>
          <a:p>
            <a:r>
              <a:rPr lang="en-IN" sz="2000" dirty="0" err="1">
                <a:latin typeface="Times New Roman" pitchFamily="18" charset="0"/>
                <a:cs typeface="Times New Roman" pitchFamily="18" charset="0"/>
              </a:rPr>
              <a:t>Dobutamine</a:t>
            </a:r>
            <a:r>
              <a:rPr lang="en-IN" sz="2000" dirty="0">
                <a:latin typeface="Times New Roman" pitchFamily="18" charset="0"/>
                <a:cs typeface="Times New Roman" pitchFamily="18" charset="0"/>
              </a:rPr>
              <a:t> also can diminish pulmonary vascular resistance and therefore reduce right ventricular </a:t>
            </a:r>
            <a:r>
              <a:rPr lang="en-IN" sz="2000" dirty="0" err="1">
                <a:latin typeface="Times New Roman" pitchFamily="18" charset="0"/>
                <a:cs typeface="Times New Roman" pitchFamily="18" charset="0"/>
              </a:rPr>
              <a:t>afterload</a:t>
            </a:r>
            <a:r>
              <a:rPr lang="en-IN" sz="2000" dirty="0">
                <a:latin typeface="Times New Roman" pitchFamily="18" charset="0"/>
                <a:cs typeface="Times New Roman" pitchFamily="18" charset="0"/>
              </a:rPr>
              <a:t>.</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Thus, </a:t>
            </a:r>
            <a:r>
              <a:rPr lang="en-IN" sz="2000" dirty="0" err="1">
                <a:latin typeface="Times New Roman" pitchFamily="18" charset="0"/>
                <a:cs typeface="Times New Roman" pitchFamily="18" charset="0"/>
              </a:rPr>
              <a:t>ionotropic</a:t>
            </a:r>
            <a:r>
              <a:rPr lang="en-IN" sz="2000" dirty="0">
                <a:latin typeface="Times New Roman" pitchFamily="18" charset="0"/>
                <a:cs typeface="Times New Roman" pitchFamily="18" charset="0"/>
              </a:rPr>
              <a:t> support with </a:t>
            </a:r>
            <a:r>
              <a:rPr lang="en-IN" sz="2000" dirty="0" err="1">
                <a:latin typeface="Times New Roman" pitchFamily="18" charset="0"/>
                <a:cs typeface="Times New Roman" pitchFamily="18" charset="0"/>
              </a:rPr>
              <a:t>dobutamine</a:t>
            </a:r>
            <a:r>
              <a:rPr lang="en-IN" sz="2000" dirty="0">
                <a:latin typeface="Times New Roman" pitchFamily="18" charset="0"/>
                <a:cs typeface="Times New Roman" pitchFamily="18" charset="0"/>
              </a:rPr>
              <a:t> should be initiated if the cardiac output fails to improve after 1–2 litres of fluid administration.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Although </a:t>
            </a:r>
            <a:r>
              <a:rPr lang="en-IN" sz="2000" dirty="0" err="1">
                <a:latin typeface="Times New Roman" pitchFamily="18" charset="0"/>
                <a:cs typeface="Times New Roman" pitchFamily="18" charset="0"/>
              </a:rPr>
              <a:t>dobutamine</a:t>
            </a:r>
            <a:r>
              <a:rPr lang="en-IN" sz="2000" dirty="0">
                <a:latin typeface="Times New Roman" pitchFamily="18" charset="0"/>
                <a:cs typeface="Times New Roman" pitchFamily="18" charset="0"/>
              </a:rPr>
              <a:t> is the preferred initial drug of choice, patients with severe hypotension may require agents with </a:t>
            </a:r>
            <a:r>
              <a:rPr lang="en-IN" sz="2000" dirty="0" err="1">
                <a:latin typeface="Times New Roman" pitchFamily="18" charset="0"/>
                <a:cs typeface="Times New Roman" pitchFamily="18" charset="0"/>
              </a:rPr>
              <a:t>pressor</a:t>
            </a:r>
            <a:r>
              <a:rPr lang="en-IN" sz="2000" dirty="0">
                <a:latin typeface="Times New Roman" pitchFamily="18" charset="0"/>
                <a:cs typeface="Times New Roman" pitchFamily="18" charset="0"/>
              </a:rPr>
              <a:t> effects such as dopamine for restoration of adequate coronary pressure.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4339650"/>
          </a:xfrm>
          <a:prstGeom prst="rect">
            <a:avLst/>
          </a:prstGeom>
        </p:spPr>
        <p:txBody>
          <a:bodyPr wrap="square">
            <a:spAutoFit/>
          </a:bodyPr>
          <a:lstStyle/>
          <a:p>
            <a:r>
              <a:rPr lang="en-IN" sz="3600" b="1" dirty="0">
                <a:latin typeface="Times New Roman" pitchFamily="18" charset="0"/>
                <a:cs typeface="Times New Roman" pitchFamily="18" charset="0"/>
              </a:rPr>
              <a:t>          OPTIMIZATION OF RHYTHM</a:t>
            </a:r>
          </a:p>
          <a:p>
            <a:endParaRPr lang="en-IN" sz="2000" b="1" dirty="0">
              <a:latin typeface="Times New Roman" pitchFamily="18" charset="0"/>
              <a:cs typeface="Times New Roman" pitchFamily="18" charset="0"/>
            </a:endParaRPr>
          </a:p>
          <a:p>
            <a:r>
              <a:rPr lang="en-IN" sz="2000" dirty="0">
                <a:latin typeface="Times New Roman" pitchFamily="18" charset="0"/>
                <a:cs typeface="Times New Roman" pitchFamily="18" charset="0"/>
              </a:rPr>
              <a:t>Even in the absence of right ventricular infarction, patients with inferior wall MI are prone to develop </a:t>
            </a:r>
            <a:r>
              <a:rPr lang="en-IN" sz="2000" dirty="0" err="1">
                <a:latin typeface="Times New Roman" pitchFamily="18" charset="0"/>
                <a:cs typeface="Times New Roman" pitchFamily="18" charset="0"/>
              </a:rPr>
              <a:t>bradycardia</a:t>
            </a:r>
            <a:r>
              <a:rPr lang="en-IN" sz="2000" dirty="0">
                <a:latin typeface="Times New Roman" pitchFamily="18" charset="0"/>
                <a:cs typeface="Times New Roman" pitchFamily="18" charset="0"/>
              </a:rPr>
              <a:t>, thought to be mediated by </a:t>
            </a:r>
            <a:r>
              <a:rPr lang="en-IN" sz="2000" dirty="0" err="1">
                <a:latin typeface="Times New Roman" pitchFamily="18" charset="0"/>
                <a:cs typeface="Times New Roman" pitchFamily="18" charset="0"/>
              </a:rPr>
              <a:t>Bezold-Jarisch</a:t>
            </a:r>
            <a:r>
              <a:rPr lang="en-IN" sz="2000" dirty="0">
                <a:latin typeface="Times New Roman" pitchFamily="18" charset="0"/>
                <a:cs typeface="Times New Roman" pitchFamily="18" charset="0"/>
              </a:rPr>
              <a:t> reflex.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Brady arrhythmias may precipitate severe hemodynamic compromise in patients with RVI. </a:t>
            </a:r>
          </a:p>
          <a:p>
            <a:endParaRPr lang="en-IN" sz="2000" dirty="0">
              <a:latin typeface="Times New Roman" pitchFamily="18" charset="0"/>
              <a:cs typeface="Times New Roman" pitchFamily="18" charset="0"/>
            </a:endParaRPr>
          </a:p>
          <a:p>
            <a:r>
              <a:rPr lang="en-IN" sz="2000" dirty="0" err="1">
                <a:latin typeface="Times New Roman" pitchFamily="18" charset="0"/>
                <a:cs typeface="Times New Roman" pitchFamily="18" charset="0"/>
              </a:rPr>
              <a:t>Bradyarrhythmias</a:t>
            </a:r>
            <a:r>
              <a:rPr lang="en-IN" sz="2000" dirty="0">
                <a:latin typeface="Times New Roman" pitchFamily="18" charset="0"/>
                <a:cs typeface="Times New Roman" pitchFamily="18" charset="0"/>
              </a:rPr>
              <a:t> resulting in </a:t>
            </a:r>
            <a:r>
              <a:rPr lang="en-IN" sz="2000" dirty="0" err="1">
                <a:latin typeface="Times New Roman" pitchFamily="18" charset="0"/>
                <a:cs typeface="Times New Roman" pitchFamily="18" charset="0"/>
              </a:rPr>
              <a:t>atrioventricular</a:t>
            </a:r>
            <a:r>
              <a:rPr lang="en-IN" sz="2000" dirty="0">
                <a:latin typeface="Times New Roman" pitchFamily="18" charset="0"/>
                <a:cs typeface="Times New Roman" pitchFamily="18" charset="0"/>
              </a:rPr>
              <a:t> </a:t>
            </a:r>
            <a:r>
              <a:rPr lang="en-IN" sz="2000" dirty="0" err="1">
                <a:latin typeface="Times New Roman" pitchFamily="18" charset="0"/>
                <a:cs typeface="Times New Roman" pitchFamily="18" charset="0"/>
              </a:rPr>
              <a:t>dyssynchrony</a:t>
            </a:r>
            <a:r>
              <a:rPr lang="en-IN" sz="2000" dirty="0">
                <a:latin typeface="Times New Roman" pitchFamily="18" charset="0"/>
                <a:cs typeface="Times New Roman" pitchFamily="18" charset="0"/>
              </a:rPr>
              <a:t> and loss of right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contribution may also lead to severe hemodynamic compromise.</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 development of high-degree </a:t>
            </a:r>
            <a:r>
              <a:rPr lang="en-IN" sz="2000" dirty="0" err="1">
                <a:latin typeface="Times New Roman" pitchFamily="18" charset="0"/>
                <a:cs typeface="Times New Roman" pitchFamily="18" charset="0"/>
              </a:rPr>
              <a:t>atrioventricular</a:t>
            </a:r>
            <a:r>
              <a:rPr lang="en-IN" sz="2000" dirty="0">
                <a:latin typeface="Times New Roman" pitchFamily="18" charset="0"/>
                <a:cs typeface="Times New Roman" pitchFamily="18" charset="0"/>
              </a:rPr>
              <a:t> block has been reported to occur in as many as 48% of patients with RVI.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707886"/>
          </a:xfrm>
          <a:prstGeom prst="rect">
            <a:avLst/>
          </a:prstGeom>
        </p:spPr>
        <p:txBody>
          <a:bodyPr wrap="square">
            <a:spAutoFit/>
          </a:bodyPr>
          <a:lstStyle/>
          <a:p>
            <a:r>
              <a:rPr lang="en-IN" sz="2000" dirty="0">
                <a:latin typeface="Times New Roman" pitchFamily="18" charset="0"/>
                <a:cs typeface="Times New Roman" pitchFamily="18" charset="0"/>
              </a:rPr>
              <a:t>Although atropine may restore physiologic rhythm in some patients, </a:t>
            </a:r>
            <a:r>
              <a:rPr lang="en-IN" sz="2000" dirty="0" err="1">
                <a:latin typeface="Times New Roman" pitchFamily="18" charset="0"/>
                <a:cs typeface="Times New Roman" pitchFamily="18" charset="0"/>
              </a:rPr>
              <a:t>atrioventricular</a:t>
            </a:r>
            <a:r>
              <a:rPr lang="en-IN" sz="2000" dirty="0">
                <a:latin typeface="Times New Roman" pitchFamily="18" charset="0"/>
                <a:cs typeface="Times New Roman" pitchFamily="18" charset="0"/>
              </a:rPr>
              <a:t> sequential pacing may be necessary for increasing the cardiac output and reversing the</a:t>
            </a:r>
          </a:p>
        </p:txBody>
      </p:sp>
      <p:sp>
        <p:nvSpPr>
          <p:cNvPr id="3" name="Rectangle 2"/>
          <p:cNvSpPr/>
          <p:nvPr/>
        </p:nvSpPr>
        <p:spPr>
          <a:xfrm>
            <a:off x="0" y="1443841"/>
            <a:ext cx="9144000" cy="3477875"/>
          </a:xfrm>
          <a:prstGeom prst="rect">
            <a:avLst/>
          </a:prstGeom>
        </p:spPr>
        <p:txBody>
          <a:bodyPr wrap="square">
            <a:spAutoFit/>
          </a:bodyPr>
          <a:lstStyle/>
          <a:p>
            <a:r>
              <a:rPr lang="en-IN" sz="2000" dirty="0">
                <a:latin typeface="Times New Roman" pitchFamily="18" charset="0"/>
                <a:cs typeface="Times New Roman" pitchFamily="18" charset="0"/>
              </a:rPr>
              <a:t>shock associated with </a:t>
            </a:r>
            <a:r>
              <a:rPr lang="en-IN" sz="2000" dirty="0" err="1">
                <a:latin typeface="Times New Roman" pitchFamily="18" charset="0"/>
                <a:cs typeface="Times New Roman" pitchFamily="18" charset="0"/>
              </a:rPr>
              <a:t>atrioventricular</a:t>
            </a:r>
            <a:r>
              <a:rPr lang="en-IN" sz="2000" dirty="0">
                <a:latin typeface="Times New Roman" pitchFamily="18" charset="0"/>
                <a:cs typeface="Times New Roman" pitchFamily="18" charset="0"/>
              </a:rPr>
              <a:t> </a:t>
            </a:r>
            <a:r>
              <a:rPr lang="en-IN" sz="2000" dirty="0" err="1">
                <a:latin typeface="Times New Roman" pitchFamily="18" charset="0"/>
                <a:cs typeface="Times New Roman" pitchFamily="18" charset="0"/>
              </a:rPr>
              <a:t>dyssynchrony</a:t>
            </a:r>
            <a:r>
              <a:rPr lang="en-IN" sz="2000" dirty="0">
                <a:latin typeface="Times New Roman" pitchFamily="18" charset="0"/>
                <a:cs typeface="Times New Roman" pitchFamily="18" charset="0"/>
              </a:rPr>
              <a:t> in RVI.</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There are reports that </a:t>
            </a:r>
            <a:r>
              <a:rPr lang="en-IN" sz="2000" dirty="0" err="1">
                <a:latin typeface="Times New Roman" pitchFamily="18" charset="0"/>
                <a:cs typeface="Times New Roman" pitchFamily="18" charset="0"/>
              </a:rPr>
              <a:t>aminophylline</a:t>
            </a:r>
            <a:r>
              <a:rPr lang="en-IN" sz="2000" dirty="0">
                <a:latin typeface="Times New Roman" pitchFamily="18" charset="0"/>
                <a:cs typeface="Times New Roman" pitchFamily="18" charset="0"/>
              </a:rPr>
              <a:t> may restore sinus rhythm in patients with acute </a:t>
            </a:r>
            <a:r>
              <a:rPr lang="en-IN" sz="2000" dirty="0" err="1">
                <a:latin typeface="Times New Roman" pitchFamily="18" charset="0"/>
                <a:cs typeface="Times New Roman" pitchFamily="18" charset="0"/>
              </a:rPr>
              <a:t>atrioventricular</a:t>
            </a:r>
            <a:r>
              <a:rPr lang="en-IN" sz="2000" dirty="0">
                <a:latin typeface="Times New Roman" pitchFamily="18" charset="0"/>
                <a:cs typeface="Times New Roman" pitchFamily="18" charset="0"/>
              </a:rPr>
              <a:t> block, suggesting the role of ischemia-induced adenosine.</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This pharmacologic </a:t>
            </a:r>
            <a:r>
              <a:rPr lang="en-IN" sz="2000" dirty="0" err="1">
                <a:latin typeface="Times New Roman" pitchFamily="18" charset="0"/>
                <a:cs typeface="Times New Roman" pitchFamily="18" charset="0"/>
              </a:rPr>
              <a:t>maneuver</a:t>
            </a:r>
            <a:r>
              <a:rPr lang="en-IN" sz="2000" dirty="0">
                <a:latin typeface="Times New Roman" pitchFamily="18" charset="0"/>
                <a:cs typeface="Times New Roman" pitchFamily="18" charset="0"/>
              </a:rPr>
              <a:t> may restore </a:t>
            </a:r>
            <a:r>
              <a:rPr lang="en-IN" sz="2000" dirty="0" err="1">
                <a:latin typeface="Times New Roman" pitchFamily="18" charset="0"/>
                <a:cs typeface="Times New Roman" pitchFamily="18" charset="0"/>
              </a:rPr>
              <a:t>atrioventricular</a:t>
            </a:r>
            <a:r>
              <a:rPr lang="en-IN" sz="2000" dirty="0">
                <a:latin typeface="Times New Roman" pitchFamily="18" charset="0"/>
                <a:cs typeface="Times New Roman" pitchFamily="18" charset="0"/>
              </a:rPr>
              <a:t> synchrony and thereby</a:t>
            </a:r>
          </a:p>
          <a:p>
            <a:r>
              <a:rPr lang="en-IN" sz="2000" dirty="0">
                <a:latin typeface="Times New Roman" pitchFamily="18" charset="0"/>
                <a:cs typeface="Times New Roman" pitchFamily="18" charset="0"/>
              </a:rPr>
              <a:t>obviate the need for </a:t>
            </a:r>
            <a:r>
              <a:rPr lang="en-IN" sz="2000" dirty="0" err="1">
                <a:latin typeface="Times New Roman" pitchFamily="18" charset="0"/>
                <a:cs typeface="Times New Roman" pitchFamily="18" charset="0"/>
              </a:rPr>
              <a:t>transvenous</a:t>
            </a:r>
            <a:r>
              <a:rPr lang="en-IN" sz="2000" dirty="0">
                <a:latin typeface="Times New Roman" pitchFamily="18" charset="0"/>
                <a:cs typeface="Times New Roman" pitchFamily="18" charset="0"/>
              </a:rPr>
              <a:t> pacing.</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In patients with </a:t>
            </a:r>
            <a:r>
              <a:rPr lang="en-IN" sz="2000" dirty="0" err="1">
                <a:latin typeface="Times New Roman" pitchFamily="18" charset="0"/>
                <a:cs typeface="Times New Roman" pitchFamily="18" charset="0"/>
              </a:rPr>
              <a:t>atrialfibrillation</a:t>
            </a:r>
            <a:r>
              <a:rPr lang="en-IN" sz="2000" dirty="0">
                <a:latin typeface="Times New Roman" pitchFamily="18" charset="0"/>
                <a:cs typeface="Times New Roman" pitchFamily="18" charset="0"/>
              </a:rPr>
              <a:t>, prompt </a:t>
            </a:r>
            <a:r>
              <a:rPr lang="en-IN" sz="2000" dirty="0" err="1">
                <a:latin typeface="Times New Roman" pitchFamily="18" charset="0"/>
                <a:cs typeface="Times New Roman" pitchFamily="18" charset="0"/>
              </a:rPr>
              <a:t>cardioversion</a:t>
            </a:r>
            <a:r>
              <a:rPr lang="en-IN" sz="2000" dirty="0">
                <a:latin typeface="Times New Roman" pitchFamily="18" charset="0"/>
                <a:cs typeface="Times New Roman" pitchFamily="18" charset="0"/>
              </a:rPr>
              <a:t> and restoration of </a:t>
            </a:r>
            <a:r>
              <a:rPr lang="en-IN" sz="2000" dirty="0" err="1">
                <a:latin typeface="Times New Roman" pitchFamily="18" charset="0"/>
                <a:cs typeface="Times New Roman" pitchFamily="18" charset="0"/>
              </a:rPr>
              <a:t>atrioventricular</a:t>
            </a:r>
            <a:r>
              <a:rPr lang="en-IN" sz="2000" dirty="0">
                <a:latin typeface="Times New Roman" pitchFamily="18" charset="0"/>
                <a:cs typeface="Times New Roman" pitchFamily="18" charset="0"/>
              </a:rPr>
              <a:t> synchrony should be considered at the earliest sign of hemodynamic compromise.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555367"/>
          </a:xfrm>
          <a:prstGeom prst="rect">
            <a:avLst/>
          </a:prstGeom>
        </p:spPr>
        <p:txBody>
          <a:bodyPr wrap="square">
            <a:spAutoFit/>
          </a:bodyPr>
          <a:lstStyle/>
          <a:p>
            <a:r>
              <a:rPr lang="en-IN" sz="4400" b="1" dirty="0">
                <a:latin typeface="Times New Roman" pitchFamily="18" charset="0"/>
                <a:cs typeface="Times New Roman" pitchFamily="18" charset="0"/>
              </a:rPr>
              <a:t>               REPERFUSION</a:t>
            </a:r>
          </a:p>
          <a:p>
            <a:endParaRPr lang="en-US" sz="1100" b="1" dirty="0"/>
          </a:p>
          <a:p>
            <a:endParaRPr lang="en-US" sz="2000" b="1" dirty="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endParaRPr lang="en-IN" sz="2000" b="1" dirty="0">
              <a:latin typeface="Times New Roman" pitchFamily="18" charset="0"/>
              <a:cs typeface="Times New Roman" pitchFamily="18" charset="0"/>
            </a:endParaRPr>
          </a:p>
          <a:p>
            <a:r>
              <a:rPr lang="en-IN" sz="2000" dirty="0">
                <a:latin typeface="Times New Roman" pitchFamily="18" charset="0"/>
                <a:cs typeface="Times New Roman" pitchFamily="18" charset="0"/>
              </a:rPr>
              <a:t>The salutary effects of reperfusion in patients with </a:t>
            </a:r>
            <a:r>
              <a:rPr lang="en-IN" sz="2000" dirty="0" err="1">
                <a:latin typeface="Times New Roman" pitchFamily="18" charset="0"/>
                <a:cs typeface="Times New Roman" pitchFamily="18" charset="0"/>
              </a:rPr>
              <a:t>inferiorwall</a:t>
            </a:r>
            <a:r>
              <a:rPr lang="en-IN" sz="2000" dirty="0">
                <a:latin typeface="Times New Roman" pitchFamily="18" charset="0"/>
                <a:cs typeface="Times New Roman" pitchFamily="18" charset="0"/>
              </a:rPr>
              <a:t> MI have been less impressive than in patients with </a:t>
            </a:r>
            <a:r>
              <a:rPr lang="en-IN" sz="2000" dirty="0" err="1">
                <a:latin typeface="Times New Roman" pitchFamily="18" charset="0"/>
                <a:cs typeface="Times New Roman" pitchFamily="18" charset="0"/>
              </a:rPr>
              <a:t>anteriorwall</a:t>
            </a:r>
            <a:r>
              <a:rPr lang="en-IN" sz="2000" dirty="0">
                <a:latin typeface="Times New Roman" pitchFamily="18" charset="0"/>
                <a:cs typeface="Times New Roman" pitchFamily="18" charset="0"/>
              </a:rPr>
              <a:t> </a:t>
            </a:r>
            <a:r>
              <a:rPr lang="en-IN" sz="2000" dirty="0" err="1">
                <a:latin typeface="Times New Roman" pitchFamily="18" charset="0"/>
                <a:cs typeface="Times New Roman" pitchFamily="18" charset="0"/>
              </a:rPr>
              <a:t>MI.Whether</a:t>
            </a:r>
            <a:r>
              <a:rPr lang="en-IN" sz="2000" dirty="0">
                <a:latin typeface="Times New Roman" pitchFamily="18" charset="0"/>
                <a:cs typeface="Times New Roman" pitchFamily="18" charset="0"/>
              </a:rPr>
              <a:t> the presence of RVI in patients with </a:t>
            </a:r>
            <a:r>
              <a:rPr lang="en-IN" sz="2000" dirty="0" err="1">
                <a:latin typeface="Times New Roman" pitchFamily="18" charset="0"/>
                <a:cs typeface="Times New Roman" pitchFamily="18" charset="0"/>
              </a:rPr>
              <a:t>inferiorwall</a:t>
            </a:r>
            <a:r>
              <a:rPr lang="en-IN" sz="2000" dirty="0">
                <a:latin typeface="Times New Roman" pitchFamily="18" charset="0"/>
                <a:cs typeface="Times New Roman" pitchFamily="18" charset="0"/>
              </a:rPr>
              <a:t> MI is an indication for reperfusion is less clear.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Some studies suggest that right ventricular function recovers only after successful </a:t>
            </a:r>
            <a:r>
              <a:rPr lang="en-IN" sz="2000" dirty="0" err="1">
                <a:latin typeface="Times New Roman" pitchFamily="18" charset="0"/>
                <a:cs typeface="Times New Roman" pitchFamily="18" charset="0"/>
              </a:rPr>
              <a:t>reperfusion,whereas</a:t>
            </a:r>
            <a:r>
              <a:rPr lang="en-IN" sz="2000" dirty="0">
                <a:latin typeface="Times New Roman" pitchFamily="18" charset="0"/>
                <a:cs typeface="Times New Roman" pitchFamily="18" charset="0"/>
              </a:rPr>
              <a:t> others report improvement even in the absence of a patent infarct-related vessel.</a:t>
            </a:r>
          </a:p>
          <a:p>
            <a:endParaRPr lang="en-IN" sz="2000" dirty="0">
              <a:latin typeface="Times New Roman" pitchFamily="18" charset="0"/>
              <a:cs typeface="Times New Roman" pitchFamily="18" charset="0"/>
            </a:endParaRPr>
          </a:p>
          <a:p>
            <a:r>
              <a:rPr lang="en-IN" sz="2000" dirty="0" err="1">
                <a:latin typeface="Times New Roman" pitchFamily="18" charset="0"/>
                <a:cs typeface="Times New Roman" pitchFamily="18" charset="0"/>
              </a:rPr>
              <a:t>Zehender</a:t>
            </a:r>
            <a:r>
              <a:rPr lang="en-IN" sz="2000" dirty="0">
                <a:latin typeface="Times New Roman" pitchFamily="18" charset="0"/>
                <a:cs typeface="Times New Roman" pitchFamily="18" charset="0"/>
              </a:rPr>
              <a:t> </a:t>
            </a:r>
            <a:r>
              <a:rPr lang="en-IN" sz="2000" i="1" dirty="0">
                <a:latin typeface="Times New Roman" pitchFamily="18" charset="0"/>
                <a:cs typeface="Times New Roman" pitchFamily="18" charset="0"/>
              </a:rPr>
              <a:t>et </a:t>
            </a:r>
            <a:r>
              <a:rPr lang="en-IN" sz="2000" i="1" dirty="0" err="1">
                <a:latin typeface="Times New Roman" pitchFamily="18" charset="0"/>
                <a:cs typeface="Times New Roman" pitchFamily="18" charset="0"/>
              </a:rPr>
              <a:t>al.,studied</a:t>
            </a:r>
            <a:r>
              <a:rPr lang="en-IN" sz="2000" i="1" dirty="0">
                <a:latin typeface="Times New Roman" pitchFamily="18" charset="0"/>
                <a:cs typeface="Times New Roman" pitchFamily="18" charset="0"/>
              </a:rPr>
              <a:t> 107 patients with RVI, identified </a:t>
            </a:r>
            <a:r>
              <a:rPr lang="en-IN" sz="2000" dirty="0">
                <a:latin typeface="Times New Roman" pitchFamily="18" charset="0"/>
                <a:cs typeface="Times New Roman" pitchFamily="18" charset="0"/>
              </a:rPr>
              <a:t>by the presence of ST-segment elevation in the right </a:t>
            </a:r>
            <a:r>
              <a:rPr lang="en-IN" sz="2000" dirty="0" err="1">
                <a:latin typeface="Times New Roman" pitchFamily="18" charset="0"/>
                <a:cs typeface="Times New Roman" pitchFamily="18" charset="0"/>
              </a:rPr>
              <a:t>precordial</a:t>
            </a:r>
            <a:r>
              <a:rPr lang="en-IN" sz="2000" dirty="0">
                <a:latin typeface="Times New Roman" pitchFamily="18" charset="0"/>
                <a:cs typeface="Times New Roman" pitchFamily="18" charset="0"/>
              </a:rPr>
              <a:t> lead V4R. They found that both mortality and major in-hospital complications were lower in patients who received </a:t>
            </a:r>
            <a:r>
              <a:rPr lang="en-IN" sz="2000" dirty="0" err="1">
                <a:latin typeface="Times New Roman" pitchFamily="18" charset="0"/>
                <a:cs typeface="Times New Roman" pitchFamily="18" charset="0"/>
              </a:rPr>
              <a:t>thrombolytics</a:t>
            </a:r>
            <a:r>
              <a:rPr lang="en-IN" sz="2000" dirty="0">
                <a:latin typeface="Times New Roman" pitchFamily="18" charset="0"/>
                <a:cs typeface="Times New Roman" pitchFamily="18" charset="0"/>
              </a:rPr>
              <a:t> than in those who did not.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844"/>
            <a:ext cx="9144000" cy="4401205"/>
          </a:xfrm>
          <a:prstGeom prst="rect">
            <a:avLst/>
          </a:prstGeom>
        </p:spPr>
        <p:txBody>
          <a:bodyPr wrap="square">
            <a:spAutoFit/>
          </a:bodyPr>
          <a:lstStyle/>
          <a:p>
            <a:r>
              <a:rPr lang="en-IN" sz="2000" dirty="0">
                <a:latin typeface="Times New Roman" pitchFamily="18" charset="0"/>
                <a:cs typeface="Times New Roman" pitchFamily="18" charset="0"/>
              </a:rPr>
              <a:t>In the second phase of the </a:t>
            </a:r>
            <a:r>
              <a:rPr lang="en-IN" sz="2000" dirty="0" err="1">
                <a:latin typeface="Times New Roman" pitchFamily="18" charset="0"/>
                <a:cs typeface="Times New Roman" pitchFamily="18" charset="0"/>
              </a:rPr>
              <a:t>Thrombolysis</a:t>
            </a:r>
            <a:r>
              <a:rPr lang="en-IN" sz="2000" dirty="0">
                <a:latin typeface="Times New Roman" pitchFamily="18" charset="0"/>
                <a:cs typeface="Times New Roman" pitchFamily="18" charset="0"/>
              </a:rPr>
              <a:t> in Myocardial Infarction </a:t>
            </a:r>
            <a:r>
              <a:rPr lang="en-IN" sz="2000" dirty="0" err="1">
                <a:latin typeface="Times New Roman" pitchFamily="18" charset="0"/>
                <a:cs typeface="Times New Roman" pitchFamily="18" charset="0"/>
              </a:rPr>
              <a:t>trial,there</a:t>
            </a:r>
            <a:r>
              <a:rPr lang="en-IN" sz="2000" dirty="0">
                <a:latin typeface="Times New Roman" pitchFamily="18" charset="0"/>
                <a:cs typeface="Times New Roman" pitchFamily="18" charset="0"/>
              </a:rPr>
              <a:t> was a reduction in the incidence of RVI(identified by wall motion abnormality on a </a:t>
            </a:r>
            <a:r>
              <a:rPr lang="en-IN" sz="2000" dirty="0" err="1">
                <a:latin typeface="Times New Roman" pitchFamily="18" charset="0"/>
                <a:cs typeface="Times New Roman" pitchFamily="18" charset="0"/>
              </a:rPr>
              <a:t>predischarge</a:t>
            </a:r>
            <a:r>
              <a:rPr lang="en-IN" sz="2000" dirty="0">
                <a:latin typeface="Times New Roman" pitchFamily="18" charset="0"/>
                <a:cs typeface="Times New Roman" pitchFamily="18" charset="0"/>
              </a:rPr>
              <a:t> </a:t>
            </a:r>
            <a:r>
              <a:rPr lang="en-IN" sz="2000" dirty="0" err="1">
                <a:latin typeface="Times New Roman" pitchFamily="18" charset="0"/>
                <a:cs typeface="Times New Roman" pitchFamily="18" charset="0"/>
              </a:rPr>
              <a:t>radionuclideangiogram</a:t>
            </a:r>
            <a:r>
              <a:rPr lang="en-IN" sz="2000" dirty="0">
                <a:latin typeface="Times New Roman" pitchFamily="18" charset="0"/>
                <a:cs typeface="Times New Roman" pitchFamily="18" charset="0"/>
              </a:rPr>
              <a:t>) among patients with inferior MIs who had patent infarct-related arteries, compared with those whose arteries remained occluded (14 vs. 48%).</a:t>
            </a:r>
          </a:p>
          <a:p>
            <a:r>
              <a:rPr lang="en-IN" sz="2000" dirty="0">
                <a:latin typeface="Times New Roman" pitchFamily="18" charset="0"/>
                <a:cs typeface="Times New Roman" pitchFamily="18" charset="0"/>
              </a:rPr>
              <a:t> </a:t>
            </a:r>
          </a:p>
          <a:p>
            <a:r>
              <a:rPr lang="en-IN" sz="2000" dirty="0">
                <a:latin typeface="Times New Roman" pitchFamily="18" charset="0"/>
                <a:cs typeface="Times New Roman" pitchFamily="18" charset="0"/>
              </a:rPr>
              <a:t>This finding </a:t>
            </a:r>
            <a:r>
              <a:rPr lang="en-IN" sz="2000" dirty="0" err="1">
                <a:latin typeface="Times New Roman" pitchFamily="18" charset="0"/>
                <a:cs typeface="Times New Roman" pitchFamily="18" charset="0"/>
              </a:rPr>
              <a:t>suggeststhat</a:t>
            </a:r>
            <a:r>
              <a:rPr lang="en-IN" sz="2000" dirty="0">
                <a:latin typeface="Times New Roman" pitchFamily="18" charset="0"/>
                <a:cs typeface="Times New Roman" pitchFamily="18" charset="0"/>
              </a:rPr>
              <a:t> successful </a:t>
            </a:r>
            <a:r>
              <a:rPr lang="en-IN" sz="2000" dirty="0" err="1">
                <a:latin typeface="Times New Roman" pitchFamily="18" charset="0"/>
                <a:cs typeface="Times New Roman" pitchFamily="18" charset="0"/>
              </a:rPr>
              <a:t>thrombolysis</a:t>
            </a:r>
            <a:r>
              <a:rPr lang="en-IN" sz="2000" dirty="0">
                <a:latin typeface="Times New Roman" pitchFamily="18" charset="0"/>
                <a:cs typeface="Times New Roman" pitchFamily="18" charset="0"/>
              </a:rPr>
              <a:t> may prevent </a:t>
            </a:r>
            <a:r>
              <a:rPr lang="en-IN" sz="2000" dirty="0" err="1">
                <a:latin typeface="Times New Roman" pitchFamily="18" charset="0"/>
                <a:cs typeface="Times New Roman" pitchFamily="18" charset="0"/>
              </a:rPr>
              <a:t>RVI.In</a:t>
            </a:r>
            <a:r>
              <a:rPr lang="en-IN" sz="2000" dirty="0">
                <a:latin typeface="Times New Roman" pitchFamily="18" charset="0"/>
                <a:cs typeface="Times New Roman" pitchFamily="18" charset="0"/>
              </a:rPr>
              <a:t> another related study, Bowers </a:t>
            </a:r>
            <a:r>
              <a:rPr lang="en-IN" sz="2000" i="1" dirty="0">
                <a:latin typeface="Times New Roman" pitchFamily="18" charset="0"/>
                <a:cs typeface="Times New Roman" pitchFamily="18" charset="0"/>
              </a:rPr>
              <a:t>et al. studied the role of </a:t>
            </a:r>
            <a:r>
              <a:rPr lang="en-IN" sz="2000" dirty="0">
                <a:latin typeface="Times New Roman" pitchFamily="18" charset="0"/>
                <a:cs typeface="Times New Roman" pitchFamily="18" charset="0"/>
              </a:rPr>
              <a:t>primary angioplasty in 53 patients with RVI (identified </a:t>
            </a:r>
            <a:r>
              <a:rPr lang="en-IN" sz="2000" dirty="0" err="1">
                <a:latin typeface="Times New Roman" pitchFamily="18" charset="0"/>
                <a:cs typeface="Times New Roman" pitchFamily="18" charset="0"/>
              </a:rPr>
              <a:t>byechocardiographic</a:t>
            </a:r>
            <a:r>
              <a:rPr lang="en-IN" sz="2000" dirty="0">
                <a:latin typeface="Times New Roman" pitchFamily="18" charset="0"/>
                <a:cs typeface="Times New Roman" pitchFamily="18" charset="0"/>
              </a:rPr>
              <a:t> evidence of a combination of right ventricular dilatation, depressed right ventricular global function, </a:t>
            </a:r>
            <a:r>
              <a:rPr lang="en-IN" sz="2000" dirty="0" err="1">
                <a:latin typeface="Times New Roman" pitchFamily="18" charset="0"/>
                <a:cs typeface="Times New Roman" pitchFamily="18" charset="0"/>
              </a:rPr>
              <a:t>andwall</a:t>
            </a:r>
            <a:r>
              <a:rPr lang="en-IN" sz="2000" dirty="0">
                <a:latin typeface="Times New Roman" pitchFamily="18" charset="0"/>
                <a:cs typeface="Times New Roman" pitchFamily="18" charset="0"/>
              </a:rPr>
              <a:t> motion abnormalities).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They found that patients with right ventricular dysfunction who had incomplete reperfusion had higher mortality (58%) and a higher rate of untoward </a:t>
            </a:r>
            <a:r>
              <a:rPr lang="en-IN" sz="2000" dirty="0" err="1">
                <a:latin typeface="Times New Roman" pitchFamily="18" charset="0"/>
                <a:cs typeface="Times New Roman" pitchFamily="18" charset="0"/>
              </a:rPr>
              <a:t>inhospitalevents</a:t>
            </a:r>
            <a:r>
              <a:rPr lang="en-IN" sz="2000" dirty="0">
                <a:latin typeface="Times New Roman" pitchFamily="18" charset="0"/>
                <a:cs typeface="Times New Roman" pitchFamily="18" charset="0"/>
              </a:rPr>
              <a:t> (83%).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5632311"/>
          </a:xfrm>
          <a:prstGeom prst="rect">
            <a:avLst/>
          </a:prstGeom>
        </p:spPr>
        <p:txBody>
          <a:bodyPr wrap="square">
            <a:spAutoFit/>
          </a:bodyPr>
          <a:lstStyle/>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In a recent study, </a:t>
            </a:r>
            <a:r>
              <a:rPr lang="en-IN" sz="2000" dirty="0" err="1">
                <a:latin typeface="Times New Roman" pitchFamily="18" charset="0"/>
                <a:cs typeface="Times New Roman" pitchFamily="18" charset="0"/>
              </a:rPr>
              <a:t>Zeymer</a:t>
            </a:r>
            <a:r>
              <a:rPr lang="en-IN" sz="2000" dirty="0">
                <a:latin typeface="Times New Roman" pitchFamily="18" charset="0"/>
                <a:cs typeface="Times New Roman" pitchFamily="18" charset="0"/>
              </a:rPr>
              <a:t> </a:t>
            </a:r>
            <a:r>
              <a:rPr lang="en-IN" sz="2000" i="1" dirty="0">
                <a:latin typeface="Times New Roman" pitchFamily="18" charset="0"/>
                <a:cs typeface="Times New Roman" pitchFamily="18" charset="0"/>
              </a:rPr>
              <a:t>et al. studied the prognostic </a:t>
            </a:r>
            <a:r>
              <a:rPr lang="en-IN" sz="2000" i="1" dirty="0" err="1">
                <a:latin typeface="Times New Roman" pitchFamily="18" charset="0"/>
                <a:cs typeface="Times New Roman" pitchFamily="18" charset="0"/>
              </a:rPr>
              <a:t>impact</a:t>
            </a:r>
            <a:r>
              <a:rPr lang="en-IN" sz="2000" dirty="0" err="1">
                <a:latin typeface="Times New Roman" pitchFamily="18" charset="0"/>
                <a:cs typeface="Times New Roman" pitchFamily="18" charset="0"/>
              </a:rPr>
              <a:t>o</a:t>
            </a:r>
            <a:r>
              <a:rPr lang="en-IN" sz="2000" dirty="0">
                <a:latin typeface="Times New Roman" pitchFamily="18" charset="0"/>
                <a:cs typeface="Times New Roman" pitchFamily="18" charset="0"/>
              </a:rPr>
              <a:t> f RVI in streptokinase-treated patients with acute </a:t>
            </a:r>
            <a:r>
              <a:rPr lang="en-IN" sz="2000" dirty="0" err="1">
                <a:latin typeface="Times New Roman" pitchFamily="18" charset="0"/>
                <a:cs typeface="Times New Roman" pitchFamily="18" charset="0"/>
              </a:rPr>
              <a:t>inferiorwall</a:t>
            </a:r>
            <a:r>
              <a:rPr lang="en-IN" sz="2000" dirty="0">
                <a:latin typeface="Times New Roman" pitchFamily="18" charset="0"/>
                <a:cs typeface="Times New Roman" pitchFamily="18" charset="0"/>
              </a:rPr>
              <a:t> MI. They found that patients with inferior wall MI </a:t>
            </a:r>
            <a:r>
              <a:rPr lang="en-IN" sz="2000" dirty="0" err="1">
                <a:latin typeface="Times New Roman" pitchFamily="18" charset="0"/>
                <a:cs typeface="Times New Roman" pitchFamily="18" charset="0"/>
              </a:rPr>
              <a:t>and“small</a:t>
            </a:r>
            <a:r>
              <a:rPr lang="en-IN" sz="2000" dirty="0">
                <a:latin typeface="Times New Roman" pitchFamily="18" charset="0"/>
                <a:cs typeface="Times New Roman" pitchFamily="18" charset="0"/>
              </a:rPr>
              <a:t> ST” (sum of ST-segment elevations of ≤0.8 mm on standard 12-lead ECG) had a very low cardiac mortality regardless of whether RVI (identified by the presence of ST-segment elevation in right </a:t>
            </a:r>
            <a:r>
              <a:rPr lang="en-IN" sz="2000" dirty="0" err="1">
                <a:latin typeface="Times New Roman" pitchFamily="18" charset="0"/>
                <a:cs typeface="Times New Roman" pitchFamily="18" charset="0"/>
              </a:rPr>
              <a:t>precordial</a:t>
            </a:r>
            <a:r>
              <a:rPr lang="en-IN" sz="2000" dirty="0">
                <a:latin typeface="Times New Roman" pitchFamily="18" charset="0"/>
                <a:cs typeface="Times New Roman" pitchFamily="18" charset="0"/>
              </a:rPr>
              <a:t> lead V4R) was present or not. </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 authors concluded that reperfusion therapy in patients with acute inferior wall MI and “small ST,” indicating a small infarction, is not indicated irrespective of the presence of </a:t>
            </a:r>
            <a:r>
              <a:rPr lang="en-IN" sz="2000" dirty="0" err="1">
                <a:latin typeface="Times New Roman" pitchFamily="18" charset="0"/>
                <a:cs typeface="Times New Roman" pitchFamily="18" charset="0"/>
              </a:rPr>
              <a:t>RVI,unless</a:t>
            </a:r>
            <a:r>
              <a:rPr lang="en-IN" sz="2000" dirty="0">
                <a:latin typeface="Times New Roman" pitchFamily="18" charset="0"/>
                <a:cs typeface="Times New Roman" pitchFamily="18" charset="0"/>
              </a:rPr>
              <a:t> advanced heart block or hemodynamic instability indicates a large infarct. </a:t>
            </a:r>
          </a:p>
          <a:p>
            <a:endParaRPr lang="en-IN" sz="20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5293757"/>
          </a:xfrm>
          <a:prstGeom prst="rect">
            <a:avLst/>
          </a:prstGeom>
        </p:spPr>
        <p:txBody>
          <a:bodyPr wrap="square">
            <a:spAutoFit/>
          </a:bodyPr>
          <a:lstStyle/>
          <a:p>
            <a:endParaRPr lang="en-IN"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O’Rourke, in a recent editorial, states that since different methods are used to diagnose RVI and failure to randomize patients with RVI to thrombolytic or primary angioplasty versus </a:t>
            </a:r>
            <a:r>
              <a:rPr lang="en-IN" sz="2000" dirty="0" err="1">
                <a:latin typeface="Times New Roman" pitchFamily="18" charset="0"/>
                <a:cs typeface="Times New Roman" pitchFamily="18" charset="0"/>
              </a:rPr>
              <a:t>nonreperfusion</a:t>
            </a:r>
            <a:r>
              <a:rPr lang="en-IN" sz="2000" dirty="0">
                <a:latin typeface="Times New Roman" pitchFamily="18" charset="0"/>
                <a:cs typeface="Times New Roman" pitchFamily="18" charset="0"/>
              </a:rPr>
              <a:t> therapy, it would be difficult to determine which patients with inferior wall MI and RVI are likely to do better with reperfusion therapy.</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O’Rourke recommends that patients with evidence of RVI by ECG criteria or by other </a:t>
            </a:r>
            <a:r>
              <a:rPr lang="en-IN" sz="2000" dirty="0" err="1">
                <a:latin typeface="Times New Roman" pitchFamily="18" charset="0"/>
                <a:cs typeface="Times New Roman" pitchFamily="18" charset="0"/>
              </a:rPr>
              <a:t>noninvasive</a:t>
            </a:r>
            <a:r>
              <a:rPr lang="en-IN" sz="2000" dirty="0">
                <a:latin typeface="Times New Roman" pitchFamily="18" charset="0"/>
                <a:cs typeface="Times New Roman" pitchFamily="18" charset="0"/>
              </a:rPr>
              <a:t> methods, who have clinical evidence of depressed right ventricular function, are candidates for coronary angioplasty(if available), thrombolytic therapy (if not contraindicated),or volume and </a:t>
            </a:r>
            <a:r>
              <a:rPr lang="en-IN" sz="2000" dirty="0" err="1">
                <a:latin typeface="Times New Roman" pitchFamily="18" charset="0"/>
                <a:cs typeface="Times New Roman" pitchFamily="18" charset="0"/>
              </a:rPr>
              <a:t>dobutamine</a:t>
            </a:r>
            <a:r>
              <a:rPr lang="en-IN" sz="2000" dirty="0">
                <a:latin typeface="Times New Roman" pitchFamily="18" charset="0"/>
                <a:cs typeface="Times New Roman" pitchFamily="18" charset="0"/>
              </a:rPr>
              <a:t> infusion (if necessary)when reperfusion therapy is unavailable or contraindicated.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0963" y="0"/>
            <a:ext cx="8982075" cy="5157192"/>
          </a:xfrm>
          <a:prstGeom prst="rect">
            <a:avLst/>
          </a:prstGeom>
          <a:noFill/>
          <a:ln w="9525">
            <a:noFill/>
            <a:miter lim="800000"/>
            <a:headEnd/>
            <a:tailEnd/>
          </a:ln>
        </p:spPr>
      </p:pic>
      <p:sp>
        <p:nvSpPr>
          <p:cNvPr id="3" name="Rectangle 2"/>
          <p:cNvSpPr/>
          <p:nvPr/>
        </p:nvSpPr>
        <p:spPr>
          <a:xfrm>
            <a:off x="899592" y="5301208"/>
            <a:ext cx="7776864" cy="1477328"/>
          </a:xfrm>
          <a:prstGeom prst="rect">
            <a:avLst/>
          </a:prstGeom>
        </p:spPr>
        <p:txBody>
          <a:bodyPr wrap="square">
            <a:spAutoFit/>
          </a:bodyPr>
          <a:lstStyle/>
          <a:p>
            <a:r>
              <a:rPr lang="en-IN" b="1" i="1" dirty="0"/>
              <a:t>Figure 1 Associations between TIMI risk scores and</a:t>
            </a:r>
          </a:p>
          <a:p>
            <a:r>
              <a:rPr lang="en-IN" b="1" dirty="0"/>
              <a:t>30-day mortality in the </a:t>
            </a:r>
            <a:r>
              <a:rPr lang="en-IN" b="1" dirty="0" err="1"/>
              <a:t>InTIME</a:t>
            </a:r>
            <a:r>
              <a:rPr lang="en-IN" b="1" dirty="0"/>
              <a:t>-II trial of 14 114</a:t>
            </a:r>
          </a:p>
          <a:p>
            <a:r>
              <a:rPr lang="en-IN" b="1" dirty="0"/>
              <a:t>patients[1] ( ) and in-hospital mortality in the </a:t>
            </a:r>
            <a:r>
              <a:rPr lang="en-IN" b="1" dirty="0" err="1"/>
              <a:t>Gumina</a:t>
            </a:r>
            <a:endParaRPr lang="en-IN" b="1" dirty="0"/>
          </a:p>
          <a:p>
            <a:r>
              <a:rPr lang="en-IN" b="1" dirty="0"/>
              <a:t>study ( ) of 102 patients with right ventricular</a:t>
            </a:r>
          </a:p>
          <a:p>
            <a:r>
              <a:rPr lang="en-IN" b="1" dirty="0"/>
              <a:t>infarction[2]. LBBB=left bundle branch block.</a:t>
            </a:r>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5324535"/>
          </a:xfrm>
          <a:prstGeom prst="rect">
            <a:avLst/>
          </a:prstGeom>
        </p:spPr>
        <p:txBody>
          <a:bodyPr wrap="square">
            <a:spAutoFit/>
          </a:bodyPr>
          <a:lstStyle/>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Right ventricular infarction occurs in more than one-third of patients with acute inferior wall MI.</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A spectrum of disease from asymptomatic mild right ventricular dysfunction to </a:t>
            </a:r>
            <a:r>
              <a:rPr lang="en-IN" sz="2000" dirty="0" err="1">
                <a:latin typeface="Times New Roman" pitchFamily="18" charset="0"/>
                <a:cs typeface="Times New Roman" pitchFamily="18" charset="0"/>
              </a:rPr>
              <a:t>cardiogenic</a:t>
            </a:r>
            <a:r>
              <a:rPr lang="en-IN" sz="2000" dirty="0">
                <a:latin typeface="Times New Roman" pitchFamily="18" charset="0"/>
                <a:cs typeface="Times New Roman" pitchFamily="18" charset="0"/>
              </a:rPr>
              <a:t> shock has been recognized.</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 Frequent accompaniments may include </a:t>
            </a:r>
            <a:r>
              <a:rPr lang="en-IN" sz="2000" dirty="0" err="1">
                <a:latin typeface="Times New Roman" pitchFamily="18" charset="0"/>
                <a:cs typeface="Times New Roman" pitchFamily="18" charset="0"/>
              </a:rPr>
              <a:t>atrial</a:t>
            </a:r>
            <a:r>
              <a:rPr lang="en-IN" sz="2000" dirty="0">
                <a:latin typeface="Times New Roman" pitchFamily="18" charset="0"/>
                <a:cs typeface="Times New Roman" pitchFamily="18" charset="0"/>
              </a:rPr>
              <a:t> infarction, sinus </a:t>
            </a:r>
            <a:r>
              <a:rPr lang="en-IN" sz="2000" dirty="0" err="1">
                <a:latin typeface="Times New Roman" pitchFamily="18" charset="0"/>
                <a:cs typeface="Times New Roman" pitchFamily="18" charset="0"/>
              </a:rPr>
              <a:t>bradycardia</a:t>
            </a:r>
            <a:r>
              <a:rPr lang="en-IN" sz="2000" dirty="0">
                <a:latin typeface="Times New Roman" pitchFamily="18" charset="0"/>
                <a:cs typeface="Times New Roman" pitchFamily="18" charset="0"/>
              </a:rPr>
              <a:t>, </a:t>
            </a:r>
            <a:r>
              <a:rPr lang="en-IN" sz="2000" dirty="0" err="1">
                <a:latin typeface="Times New Roman" pitchFamily="18" charset="0"/>
                <a:cs typeface="Times New Roman" pitchFamily="18" charset="0"/>
              </a:rPr>
              <a:t>atrialfibrillation</a:t>
            </a:r>
            <a:r>
              <a:rPr lang="en-IN" sz="2000" dirty="0">
                <a:latin typeface="Times New Roman" pitchFamily="18" charset="0"/>
                <a:cs typeface="Times New Roman" pitchFamily="18" charset="0"/>
              </a:rPr>
              <a:t>, and </a:t>
            </a:r>
            <a:r>
              <a:rPr lang="en-IN" sz="2000" dirty="0" err="1">
                <a:latin typeface="Times New Roman" pitchFamily="18" charset="0"/>
                <a:cs typeface="Times New Roman" pitchFamily="18" charset="0"/>
              </a:rPr>
              <a:t>atrioventricular</a:t>
            </a:r>
            <a:r>
              <a:rPr lang="en-IN" sz="2000" dirty="0">
                <a:latin typeface="Times New Roman" pitchFamily="18" charset="0"/>
                <a:cs typeface="Times New Roman" pitchFamily="18" charset="0"/>
              </a:rPr>
              <a:t> block.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Only 10 to 15% of </a:t>
            </a:r>
            <a:r>
              <a:rPr lang="en-IN" sz="2000" dirty="0" err="1">
                <a:latin typeface="Times New Roman" pitchFamily="18" charset="0"/>
                <a:cs typeface="Times New Roman" pitchFamily="18" charset="0"/>
              </a:rPr>
              <a:t>patientsshow</a:t>
            </a:r>
            <a:r>
              <a:rPr lang="en-IN" sz="2000" dirty="0">
                <a:latin typeface="Times New Roman" pitchFamily="18" charset="0"/>
                <a:cs typeface="Times New Roman" pitchFamily="18" charset="0"/>
              </a:rPr>
              <a:t> hemodynamic abnormalities.</a:t>
            </a:r>
          </a:p>
          <a:p>
            <a:r>
              <a:rPr lang="en-IN" sz="2000" dirty="0">
                <a:latin typeface="Times New Roman" pitchFamily="18" charset="0"/>
                <a:cs typeface="Times New Roman" pitchFamily="18" charset="0"/>
              </a:rPr>
              <a:t> </a:t>
            </a:r>
          </a:p>
          <a:p>
            <a:r>
              <a:rPr lang="en-IN" sz="2000" dirty="0">
                <a:latin typeface="Times New Roman" pitchFamily="18" charset="0"/>
                <a:cs typeface="Times New Roman" pitchFamily="18" charset="0"/>
              </a:rPr>
              <a:t>Patients with </a:t>
            </a:r>
            <a:r>
              <a:rPr lang="en-IN" sz="2000" dirty="0" err="1">
                <a:latin typeface="Times New Roman" pitchFamily="18" charset="0"/>
                <a:cs typeface="Times New Roman" pitchFamily="18" charset="0"/>
              </a:rPr>
              <a:t>hemodynamically</a:t>
            </a:r>
            <a:r>
              <a:rPr lang="en-IN" sz="2000" dirty="0">
                <a:latin typeface="Times New Roman" pitchFamily="18" charset="0"/>
                <a:cs typeface="Times New Roman" pitchFamily="18" charset="0"/>
              </a:rPr>
              <a:t> significant RVI usually present with </a:t>
            </a:r>
            <a:r>
              <a:rPr lang="en-IN" sz="2000" dirty="0" err="1">
                <a:latin typeface="Times New Roman" pitchFamily="18" charset="0"/>
                <a:cs typeface="Times New Roman" pitchFamily="18" charset="0"/>
              </a:rPr>
              <a:t>hypotension,elevated</a:t>
            </a:r>
            <a:r>
              <a:rPr lang="en-IN" sz="2000" dirty="0">
                <a:latin typeface="Times New Roman" pitchFamily="18" charset="0"/>
                <a:cs typeface="Times New Roman" pitchFamily="18" charset="0"/>
              </a:rPr>
              <a:t> JVP, and occasionally shock, all in the presence of clear lung fields. </a:t>
            </a:r>
          </a:p>
          <a:p>
            <a:endParaRPr lang="en-IN" sz="2000" dirty="0">
              <a:latin typeface="Times New Roman" pitchFamily="18" charset="0"/>
              <a:cs typeface="Times New Roman" pitchFamily="18" charset="0"/>
            </a:endParaRPr>
          </a:p>
        </p:txBody>
      </p:sp>
      <p:sp>
        <p:nvSpPr>
          <p:cNvPr id="3" name="Rectangle 2"/>
          <p:cNvSpPr/>
          <p:nvPr/>
        </p:nvSpPr>
        <p:spPr>
          <a:xfrm>
            <a:off x="2555776" y="188640"/>
            <a:ext cx="5017543" cy="769441"/>
          </a:xfrm>
          <a:prstGeom prst="rect">
            <a:avLst/>
          </a:prstGeom>
        </p:spPr>
        <p:txBody>
          <a:bodyPr wrap="square">
            <a:spAutoFit/>
          </a:bodyPr>
          <a:lstStyle/>
          <a:p>
            <a:r>
              <a:rPr lang="en-IN" sz="4400" b="1" dirty="0">
                <a:latin typeface="Times New Roman" pitchFamily="18" charset="0"/>
                <a:cs typeface="Times New Roman" pitchFamily="18" charset="0"/>
              </a:rPr>
              <a:t>CONCLUSION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8343"/>
            <a:ext cx="9144000" cy="4401205"/>
          </a:xfrm>
          <a:prstGeom prst="rect">
            <a:avLst/>
          </a:prstGeom>
        </p:spPr>
        <p:txBody>
          <a:bodyPr wrap="square">
            <a:spAutoFit/>
          </a:bodyPr>
          <a:lstStyle/>
          <a:p>
            <a:r>
              <a:rPr lang="en-IN" sz="2000" dirty="0">
                <a:latin typeface="Times New Roman" pitchFamily="18" charset="0"/>
                <a:cs typeface="Times New Roman" pitchFamily="18" charset="0"/>
              </a:rPr>
              <a:t>All patients with inferior wall MI should have right-sided </a:t>
            </a:r>
            <a:r>
              <a:rPr lang="en-IN" sz="2000" dirty="0" err="1">
                <a:latin typeface="Times New Roman" pitchFamily="18" charset="0"/>
                <a:cs typeface="Times New Roman" pitchFamily="18" charset="0"/>
              </a:rPr>
              <a:t>precordial</a:t>
            </a:r>
            <a:r>
              <a:rPr lang="en-IN" sz="2000" dirty="0">
                <a:latin typeface="Times New Roman" pitchFamily="18" charset="0"/>
                <a:cs typeface="Times New Roman" pitchFamily="18" charset="0"/>
              </a:rPr>
              <a:t> leads recorded for evidence of RVI.</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Patients with RVI who are </a:t>
            </a:r>
            <a:r>
              <a:rPr lang="en-IN" sz="2000" dirty="0" err="1">
                <a:latin typeface="Times New Roman" pitchFamily="18" charset="0"/>
                <a:cs typeface="Times New Roman" pitchFamily="18" charset="0"/>
              </a:rPr>
              <a:t>hemodynamically</a:t>
            </a:r>
            <a:r>
              <a:rPr lang="en-IN" sz="2000" dirty="0">
                <a:latin typeface="Times New Roman" pitchFamily="18" charset="0"/>
                <a:cs typeface="Times New Roman" pitchFamily="18" charset="0"/>
              </a:rPr>
              <a:t> unstable should be managed with volume loading to maintain adequate right ventricular preload.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Early recognition and prompt reperfusion with thrombolytic therapy or coronary angioplasty, rate and rhythm control, and </a:t>
            </a:r>
            <a:r>
              <a:rPr lang="en-IN" sz="2000" dirty="0" err="1">
                <a:latin typeface="Times New Roman" pitchFamily="18" charset="0"/>
                <a:cs typeface="Times New Roman" pitchFamily="18" charset="0"/>
              </a:rPr>
              <a:t>ionotropic</a:t>
            </a:r>
            <a:r>
              <a:rPr lang="en-IN" sz="2000" dirty="0">
                <a:latin typeface="Times New Roman" pitchFamily="18" charset="0"/>
                <a:cs typeface="Times New Roman" pitchFamily="18" charset="0"/>
              </a:rPr>
              <a:t> support with </a:t>
            </a:r>
            <a:r>
              <a:rPr lang="en-IN" sz="2000" dirty="0" err="1">
                <a:latin typeface="Times New Roman" pitchFamily="18" charset="0"/>
                <a:cs typeface="Times New Roman" pitchFamily="18" charset="0"/>
              </a:rPr>
              <a:t>dobutamine</a:t>
            </a:r>
            <a:r>
              <a:rPr lang="en-IN" sz="2000" dirty="0">
                <a:latin typeface="Times New Roman" pitchFamily="18" charset="0"/>
                <a:cs typeface="Times New Roman" pitchFamily="18" charset="0"/>
              </a:rPr>
              <a:t> may also be warranted.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Patients who survive the acute phase have no long-term consequences, and complete recovery over a period of weeks to months is the rule in a majority of </a:t>
            </a:r>
            <a:r>
              <a:rPr lang="en-IN" sz="2000" dirty="0" err="1">
                <a:latin typeface="Times New Roman" pitchFamily="18" charset="0"/>
                <a:cs typeface="Times New Roman" pitchFamily="18" charset="0"/>
              </a:rPr>
              <a:t>patients,suggesting</a:t>
            </a:r>
            <a:r>
              <a:rPr lang="en-IN" sz="2000" dirty="0">
                <a:latin typeface="Times New Roman" pitchFamily="18" charset="0"/>
                <a:cs typeface="Times New Roman" pitchFamily="18" charset="0"/>
              </a:rPr>
              <a:t> right ventricular “stunning” rather than irreversible necrosis has occurred</a:t>
            </a:r>
            <a:r>
              <a:rPr lang="en-IN" dirty="0">
                <a:latin typeface="Times New Roman" pitchFamily="18" charset="0"/>
                <a:cs typeface="Times New Roman"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914400"/>
          </a:xfrm>
        </p:spPr>
        <p:txBody>
          <a:bodyPr/>
          <a:lstStyle/>
          <a:p>
            <a:r>
              <a:rPr lang="en-US" dirty="0"/>
              <a:t>          Incidence</a:t>
            </a:r>
            <a:endParaRPr lang="en-IN" dirty="0"/>
          </a:p>
        </p:txBody>
      </p:sp>
      <p:sp>
        <p:nvSpPr>
          <p:cNvPr id="3" name="Content Placeholder 2"/>
          <p:cNvSpPr>
            <a:spLocks noGrp="1"/>
          </p:cNvSpPr>
          <p:nvPr>
            <p:ph idx="1"/>
          </p:nvPr>
        </p:nvSpPr>
        <p:spPr>
          <a:xfrm>
            <a:off x="914400" y="836712"/>
            <a:ext cx="7772400" cy="5832648"/>
          </a:xfrm>
        </p:spPr>
        <p:txBody>
          <a:bodyPr/>
          <a:lstStyle/>
          <a:p>
            <a:r>
              <a:rPr lang="en-IN" sz="2400" dirty="0">
                <a:latin typeface="Times New Roman" pitchFamily="18" charset="0"/>
                <a:cs typeface="Times New Roman" pitchFamily="18" charset="0"/>
              </a:rPr>
              <a:t>The incidence of RVI is variable depending on the criteria used for detection. Autopsy studies suggest that right ventricular infarction accompanies fatal inferior left ventricular infarction in 24 to 34 percent of cases.</a:t>
            </a:r>
          </a:p>
          <a:p>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 </a:t>
            </a:r>
            <a:r>
              <a:rPr lang="en-IN" sz="2400" dirty="0" err="1">
                <a:latin typeface="Times New Roman" pitchFamily="18" charset="0"/>
                <a:cs typeface="Times New Roman" pitchFamily="18" charset="0"/>
              </a:rPr>
              <a:t>Noninvasive</a:t>
            </a:r>
            <a:r>
              <a:rPr lang="en-IN" sz="2400" dirty="0">
                <a:latin typeface="Times New Roman" pitchFamily="18" charset="0"/>
                <a:cs typeface="Times New Roman" pitchFamily="18" charset="0"/>
              </a:rPr>
              <a:t> studies suggest that RVI occurs in more than 30 percent of patients with acute inferior-posterior left ventricular MI.</a:t>
            </a:r>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0.gif"/>
          <p:cNvPicPr/>
          <p:nvPr/>
        </p:nvPicPr>
        <p:blipFill>
          <a:blip r:embed="rId2" cstate="print"/>
          <a:srcRect/>
          <a:stretch>
            <a:fillRect/>
          </a:stretch>
        </p:blipFill>
        <p:spPr bwMode="auto">
          <a:xfrm>
            <a:off x="1000100" y="357167"/>
            <a:ext cx="6929486" cy="62865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herkules.oulu.fi/isbn9514264010/html/graphic22.png"/>
          <p:cNvPicPr/>
          <p:nvPr/>
        </p:nvPicPr>
        <p:blipFill>
          <a:blip r:embed="rId2" cstate="print"/>
          <a:srcRect/>
          <a:stretch>
            <a:fillRect/>
          </a:stretch>
        </p:blipFill>
        <p:spPr bwMode="auto">
          <a:xfrm>
            <a:off x="1357290" y="0"/>
            <a:ext cx="6500858" cy="685799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914400"/>
          </a:xfrm>
        </p:spPr>
        <p:txBody>
          <a:bodyPr>
            <a:normAutofit fontScale="90000"/>
          </a:bodyPr>
          <a:lstStyle/>
          <a:p>
            <a:r>
              <a:rPr lang="en-US" sz="2800" dirty="0"/>
              <a:t>Major sections of RCA and corresponding                 	    regions of perfusion</a:t>
            </a:r>
            <a:endParaRPr lang="en-IN" sz="2800" dirty="0"/>
          </a:p>
        </p:txBody>
      </p:sp>
      <p:graphicFrame>
        <p:nvGraphicFramePr>
          <p:cNvPr id="4" name="Content Placeholder 3"/>
          <p:cNvGraphicFramePr>
            <a:graphicFrameLocks noGrp="1"/>
          </p:cNvGraphicFramePr>
          <p:nvPr>
            <p:ph idx="1"/>
          </p:nvPr>
        </p:nvGraphicFramePr>
        <p:xfrm>
          <a:off x="683568" y="844410"/>
          <a:ext cx="7772400" cy="628791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1350150">
                <a:tc>
                  <a:txBody>
                    <a:bodyPr/>
                    <a:lstStyle/>
                    <a:p>
                      <a:r>
                        <a:rPr lang="en-US" dirty="0"/>
                        <a:t>Segment</a:t>
                      </a:r>
                      <a:endParaRPr lang="en-IN" dirty="0"/>
                    </a:p>
                  </a:txBody>
                  <a:tcPr/>
                </a:tc>
                <a:tc>
                  <a:txBody>
                    <a:bodyPr/>
                    <a:lstStyle/>
                    <a:p>
                      <a:r>
                        <a:rPr lang="en-US" dirty="0"/>
                        <a:t>Branch</a:t>
                      </a:r>
                      <a:endParaRPr lang="en-IN" dirty="0"/>
                    </a:p>
                  </a:txBody>
                  <a:tcPr/>
                </a:tc>
                <a:tc>
                  <a:txBody>
                    <a:bodyPr/>
                    <a:lstStyle/>
                    <a:p>
                      <a:r>
                        <a:rPr lang="en-US" dirty="0"/>
                        <a:t>Region</a:t>
                      </a:r>
                      <a:endParaRPr lang="en-IN" dirty="0"/>
                    </a:p>
                  </a:txBody>
                  <a:tcPr/>
                </a:tc>
                <a:tc>
                  <a:txBody>
                    <a:bodyPr/>
                    <a:lstStyle/>
                    <a:p>
                      <a:r>
                        <a:rPr lang="en-US" dirty="0"/>
                        <a:t>Findings</a:t>
                      </a:r>
                      <a:endParaRPr lang="en-IN" dirty="0"/>
                    </a:p>
                  </a:txBody>
                  <a:tcPr/>
                </a:tc>
                <a:extLst>
                  <a:ext uri="{0D108BD9-81ED-4DB2-BD59-A6C34878D82A}">
                    <a16:rowId xmlns:a16="http://schemas.microsoft.com/office/drawing/2014/main" val="10000"/>
                  </a:ext>
                </a:extLst>
              </a:tr>
              <a:tr h="954106">
                <a:tc>
                  <a:txBody>
                    <a:bodyPr/>
                    <a:lstStyle/>
                    <a:p>
                      <a:r>
                        <a:rPr lang="en-US" dirty="0"/>
                        <a:t>Proximal </a:t>
                      </a:r>
                      <a:endParaRPr lang="en-IN" dirty="0"/>
                    </a:p>
                  </a:txBody>
                  <a:tcPr/>
                </a:tc>
                <a:tc>
                  <a:txBody>
                    <a:bodyPr/>
                    <a:lstStyle/>
                    <a:p>
                      <a:r>
                        <a:rPr lang="en-US" dirty="0"/>
                        <a:t>SA</a:t>
                      </a:r>
                      <a:r>
                        <a:rPr lang="en-US" baseline="0" dirty="0"/>
                        <a:t> nodal Artery </a:t>
                      </a:r>
                    </a:p>
                    <a:p>
                      <a:r>
                        <a:rPr lang="en-US" baseline="0" dirty="0"/>
                        <a:t>Right </a:t>
                      </a:r>
                      <a:r>
                        <a:rPr lang="en-US" baseline="0" dirty="0" err="1"/>
                        <a:t>Atrial</a:t>
                      </a:r>
                      <a:r>
                        <a:rPr lang="en-US" baseline="0" dirty="0"/>
                        <a:t> Branch</a:t>
                      </a:r>
                    </a:p>
                    <a:p>
                      <a:endParaRPr lang="en-US" baseline="0" dirty="0"/>
                    </a:p>
                    <a:p>
                      <a:endParaRPr lang="en-US" baseline="0" dirty="0"/>
                    </a:p>
                  </a:txBody>
                  <a:tcPr/>
                </a:tc>
                <a:tc>
                  <a:txBody>
                    <a:bodyPr/>
                    <a:lstStyle/>
                    <a:p>
                      <a:r>
                        <a:rPr lang="en-US" dirty="0"/>
                        <a:t>SA Node</a:t>
                      </a:r>
                      <a:endParaRPr lang="en-IN" dirty="0"/>
                    </a:p>
                  </a:txBody>
                  <a:tcPr/>
                </a:tc>
                <a:tc>
                  <a:txBody>
                    <a:bodyPr/>
                    <a:lstStyle/>
                    <a:p>
                      <a:r>
                        <a:rPr lang="en-US" dirty="0"/>
                        <a:t>Sinus </a:t>
                      </a:r>
                      <a:r>
                        <a:rPr lang="en-US" dirty="0" err="1"/>
                        <a:t>Bradycardia</a:t>
                      </a:r>
                      <a:endParaRPr lang="en-US" dirty="0"/>
                    </a:p>
                    <a:p>
                      <a:r>
                        <a:rPr lang="en-US" dirty="0" err="1"/>
                        <a:t>Atrial</a:t>
                      </a:r>
                      <a:r>
                        <a:rPr lang="en-US" dirty="0"/>
                        <a:t> Infarction</a:t>
                      </a:r>
                    </a:p>
                    <a:p>
                      <a:r>
                        <a:rPr lang="en-US" dirty="0" err="1"/>
                        <a:t>Atrial</a:t>
                      </a:r>
                      <a:r>
                        <a:rPr lang="en-US" dirty="0"/>
                        <a:t> Fibrillation</a:t>
                      </a:r>
                    </a:p>
                  </a:txBody>
                  <a:tcPr/>
                </a:tc>
                <a:extLst>
                  <a:ext uri="{0D108BD9-81ED-4DB2-BD59-A6C34878D82A}">
                    <a16:rowId xmlns:a16="http://schemas.microsoft.com/office/drawing/2014/main" val="10001"/>
                  </a:ext>
                </a:extLst>
              </a:tr>
              <a:tr h="1350150">
                <a:tc>
                  <a:txBody>
                    <a:bodyPr/>
                    <a:lstStyle/>
                    <a:p>
                      <a:r>
                        <a:rPr lang="en-US" dirty="0"/>
                        <a:t>Middle </a:t>
                      </a:r>
                      <a:endParaRPr lang="en-IN" dirty="0"/>
                    </a:p>
                  </a:txBody>
                  <a:tcPr/>
                </a:tc>
                <a:tc>
                  <a:txBody>
                    <a:bodyPr/>
                    <a:lstStyle/>
                    <a:p>
                      <a:r>
                        <a:rPr lang="en-US" dirty="0"/>
                        <a:t>Lateral</a:t>
                      </a:r>
                      <a:r>
                        <a:rPr lang="en-US" baseline="0" dirty="0"/>
                        <a:t>  RV branches</a:t>
                      </a:r>
                    </a:p>
                    <a:p>
                      <a:endParaRPr lang="en-US" baseline="0" dirty="0"/>
                    </a:p>
                    <a:p>
                      <a:r>
                        <a:rPr lang="en-US" baseline="0" dirty="0"/>
                        <a:t>Marginal RV branch</a:t>
                      </a:r>
                      <a:endParaRPr lang="en-IN" dirty="0"/>
                    </a:p>
                  </a:txBody>
                  <a:tcPr/>
                </a:tc>
                <a:tc>
                  <a:txBody>
                    <a:bodyPr/>
                    <a:lstStyle/>
                    <a:p>
                      <a:r>
                        <a:rPr lang="en-US" dirty="0"/>
                        <a:t>Lateral RV free wall</a:t>
                      </a:r>
                    </a:p>
                    <a:p>
                      <a:endParaRPr lang="en-US" dirty="0"/>
                    </a:p>
                    <a:p>
                      <a:r>
                        <a:rPr lang="en-US" dirty="0"/>
                        <a:t>Inferior  &amp; RV free wall</a:t>
                      </a:r>
                      <a:endParaRPr lang="en-IN" dirty="0"/>
                    </a:p>
                  </a:txBody>
                  <a:tcPr/>
                </a:tc>
                <a:tc>
                  <a:txBody>
                    <a:bodyPr/>
                    <a:lstStyle/>
                    <a:p>
                      <a:r>
                        <a:rPr lang="en-US" dirty="0"/>
                        <a:t>ST segment  elevation in V3R-V6R</a:t>
                      </a:r>
                    </a:p>
                    <a:p>
                      <a:r>
                        <a:rPr lang="en-US" dirty="0"/>
                        <a:t>STE in LII,LIII </a:t>
                      </a:r>
                      <a:r>
                        <a:rPr lang="en-US" dirty="0" err="1"/>
                        <a:t>aVF</a:t>
                      </a:r>
                      <a:endParaRPr lang="en-IN" dirty="0"/>
                    </a:p>
                  </a:txBody>
                  <a:tcPr/>
                </a:tc>
                <a:extLst>
                  <a:ext uri="{0D108BD9-81ED-4DB2-BD59-A6C34878D82A}">
                    <a16:rowId xmlns:a16="http://schemas.microsoft.com/office/drawing/2014/main" val="10002"/>
                  </a:ext>
                </a:extLst>
              </a:tr>
              <a:tr h="1350150">
                <a:tc>
                  <a:txBody>
                    <a:bodyPr/>
                    <a:lstStyle/>
                    <a:p>
                      <a:r>
                        <a:rPr lang="en-US" dirty="0"/>
                        <a:t>Distal </a:t>
                      </a:r>
                      <a:endParaRPr lang="en-IN" dirty="0"/>
                    </a:p>
                  </a:txBody>
                  <a:tcPr/>
                </a:tc>
                <a:tc>
                  <a:txBody>
                    <a:bodyPr/>
                    <a:lstStyle/>
                    <a:p>
                      <a:r>
                        <a:rPr lang="en-US" dirty="0"/>
                        <a:t>AV nodal</a:t>
                      </a:r>
                    </a:p>
                    <a:p>
                      <a:r>
                        <a:rPr lang="en-US" dirty="0" err="1"/>
                        <a:t>Postero</a:t>
                      </a:r>
                      <a:r>
                        <a:rPr lang="en-US" baseline="0" dirty="0"/>
                        <a:t> lateral branch</a:t>
                      </a:r>
                    </a:p>
                    <a:p>
                      <a:r>
                        <a:rPr lang="en-US" baseline="0" dirty="0"/>
                        <a:t>PDA branch</a:t>
                      </a:r>
                      <a:endParaRPr lang="en-IN" dirty="0"/>
                    </a:p>
                  </a:txBody>
                  <a:tcPr/>
                </a:tc>
                <a:tc>
                  <a:txBody>
                    <a:bodyPr/>
                    <a:lstStyle/>
                    <a:p>
                      <a:r>
                        <a:rPr lang="en-US" dirty="0"/>
                        <a:t>AV node</a:t>
                      </a:r>
                    </a:p>
                    <a:p>
                      <a:r>
                        <a:rPr lang="en-US" dirty="0"/>
                        <a:t>Posterior LV</a:t>
                      </a:r>
                    </a:p>
                    <a:p>
                      <a:endParaRPr lang="en-US" dirty="0"/>
                    </a:p>
                    <a:p>
                      <a:r>
                        <a:rPr lang="en-US" dirty="0"/>
                        <a:t>Inferior septum and Inferior Free wall</a:t>
                      </a:r>
                      <a:endParaRPr lang="en-IN" dirty="0"/>
                    </a:p>
                  </a:txBody>
                  <a:tcPr/>
                </a:tc>
                <a:tc>
                  <a:txBody>
                    <a:bodyPr/>
                    <a:lstStyle/>
                    <a:p>
                      <a:r>
                        <a:rPr lang="en-US" dirty="0"/>
                        <a:t>AV block</a:t>
                      </a:r>
                    </a:p>
                    <a:p>
                      <a:endParaRPr lang="en-US" dirty="0"/>
                    </a:p>
                    <a:p>
                      <a:endParaRPr lang="en-US" dirty="0"/>
                    </a:p>
                    <a:p>
                      <a:r>
                        <a:rPr lang="en-US" dirty="0"/>
                        <a:t>ST segment elevation and q in LII,LIII</a:t>
                      </a:r>
                      <a:r>
                        <a:rPr lang="en-US" baseline="0" dirty="0"/>
                        <a:t> and </a:t>
                      </a:r>
                      <a:r>
                        <a:rPr lang="en-US" baseline="0" dirty="0" err="1"/>
                        <a:t>aVF</a:t>
                      </a:r>
                      <a:endParaRPr lang="en-IN"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433</TotalTime>
  <Words>4011</Words>
  <Application>Microsoft Office PowerPoint</Application>
  <PresentationFormat>On-screen Show (4:3)</PresentationFormat>
  <Paragraphs>446</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 Black</vt:lpstr>
      <vt:lpstr>Century Gothic</vt:lpstr>
      <vt:lpstr>Times New Roman</vt:lpstr>
      <vt:lpstr>Wingdings 3</vt:lpstr>
      <vt:lpstr>Ion</vt:lpstr>
      <vt:lpstr>       Dr Cinosh mathew MD DM Professor of Cardiology SBKS MI &amp; RC </vt:lpstr>
      <vt:lpstr>PowerPoint Presentation</vt:lpstr>
      <vt:lpstr>PowerPoint Presentation</vt:lpstr>
      <vt:lpstr>Advantage to RV Myocardium During Ischemia</vt:lpstr>
      <vt:lpstr>PowerPoint Presentation</vt:lpstr>
      <vt:lpstr>          Incidence</vt:lpstr>
      <vt:lpstr>PowerPoint Presentation</vt:lpstr>
      <vt:lpstr>PowerPoint Presentation</vt:lpstr>
      <vt:lpstr>Major sections of RCA and corresponding                      regions of perfusion</vt:lpstr>
      <vt:lpstr>Proximal RCA anatomy</vt:lpstr>
      <vt:lpstr>Distal RCA anatomy</vt:lpstr>
      <vt:lpstr>Pathophysiology</vt:lpstr>
      <vt:lpstr>Pathophysiology contd…</vt:lpstr>
      <vt:lpstr>Pathophysiology  contd…</vt:lpstr>
      <vt:lpstr>Pathophysiology  contd…</vt:lpstr>
      <vt:lpstr>Pathophysiology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RV infarct with RV dilatation</vt:lpstr>
      <vt:lpstr>Healed RV infarct with RV wall fibrosis </vt:lpstr>
      <vt:lpstr>PowerPoint Presentation</vt:lpstr>
      <vt:lpstr>          Complications</vt:lpstr>
      <vt:lpstr>Management .... 5R’S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stratification of patients with right ventricular infarction: is there a need for a specific risk score?</dc:title>
  <dc:creator>sai</dc:creator>
  <cp:lastModifiedBy>cinosh mathew</cp:lastModifiedBy>
  <cp:revision>70</cp:revision>
  <dcterms:created xsi:type="dcterms:W3CDTF">2010-12-12T05:52:03Z</dcterms:created>
  <dcterms:modified xsi:type="dcterms:W3CDTF">2022-04-28T14:31:24Z</dcterms:modified>
</cp:coreProperties>
</file>