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1" r:id="rId5"/>
    <p:sldMasterId id="2147483724" r:id="rId6"/>
    <p:sldMasterId id="2147483763" r:id="rId7"/>
    <p:sldMasterId id="2147483788" r:id="rId8"/>
    <p:sldMasterId id="2147483800" r:id="rId9"/>
    <p:sldMasterId id="2147483812" r:id="rId10"/>
    <p:sldMasterId id="2147483825" r:id="rId11"/>
    <p:sldMasterId id="2147483837" r:id="rId12"/>
    <p:sldMasterId id="2147483849" r:id="rId13"/>
    <p:sldMasterId id="2147483861" r:id="rId14"/>
    <p:sldMasterId id="2147483873" r:id="rId15"/>
    <p:sldMasterId id="2147483885" r:id="rId16"/>
    <p:sldMasterId id="2147483897" r:id="rId17"/>
    <p:sldMasterId id="2147483909" r:id="rId18"/>
    <p:sldMasterId id="2147483933" r:id="rId19"/>
  </p:sldMasterIdLst>
  <p:notesMasterIdLst>
    <p:notesMasterId r:id="rId66"/>
  </p:notesMasterIdLst>
  <p:sldIdLst>
    <p:sldId id="262" r:id="rId20"/>
    <p:sldId id="305" r:id="rId21"/>
    <p:sldId id="259" r:id="rId22"/>
    <p:sldId id="261" r:id="rId23"/>
    <p:sldId id="260" r:id="rId24"/>
    <p:sldId id="334" r:id="rId25"/>
    <p:sldId id="301" r:id="rId26"/>
    <p:sldId id="273" r:id="rId27"/>
    <p:sldId id="307" r:id="rId28"/>
    <p:sldId id="306" r:id="rId29"/>
    <p:sldId id="311" r:id="rId30"/>
    <p:sldId id="373" r:id="rId31"/>
    <p:sldId id="297" r:id="rId32"/>
    <p:sldId id="296" r:id="rId33"/>
    <p:sldId id="275" r:id="rId34"/>
    <p:sldId id="308" r:id="rId35"/>
    <p:sldId id="320" r:id="rId36"/>
    <p:sldId id="310" r:id="rId37"/>
    <p:sldId id="278" r:id="rId38"/>
    <p:sldId id="313" r:id="rId39"/>
    <p:sldId id="316" r:id="rId40"/>
    <p:sldId id="315" r:id="rId41"/>
    <p:sldId id="309" r:id="rId42"/>
    <p:sldId id="318" r:id="rId43"/>
    <p:sldId id="319" r:id="rId44"/>
    <p:sldId id="326" r:id="rId45"/>
    <p:sldId id="329" r:id="rId46"/>
    <p:sldId id="330" r:id="rId47"/>
    <p:sldId id="352" r:id="rId48"/>
    <p:sldId id="353" r:id="rId49"/>
    <p:sldId id="321" r:id="rId50"/>
    <p:sldId id="322" r:id="rId51"/>
    <p:sldId id="323" r:id="rId52"/>
    <p:sldId id="381" r:id="rId53"/>
    <p:sldId id="331" r:id="rId54"/>
    <p:sldId id="332" r:id="rId55"/>
    <p:sldId id="328" r:id="rId56"/>
    <p:sldId id="372" r:id="rId57"/>
    <p:sldId id="375" r:id="rId58"/>
    <p:sldId id="374" r:id="rId59"/>
    <p:sldId id="336" r:id="rId60"/>
    <p:sldId id="376" r:id="rId61"/>
    <p:sldId id="377" r:id="rId62"/>
    <p:sldId id="378" r:id="rId63"/>
    <p:sldId id="379" r:id="rId64"/>
    <p:sldId id="38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4" autoAdjust="0"/>
    <p:restoredTop sz="94660"/>
  </p:normalViewPr>
  <p:slideViewPr>
    <p:cSldViewPr>
      <p:cViewPr varScale="1">
        <p:scale>
          <a:sx n="84" d="100"/>
          <a:sy n="84" d="100"/>
        </p:scale>
        <p:origin x="151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presProps" Target="pres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30F51-ACB2-47D3-8FAA-94150F5464D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B72A4-004F-4ED7-BA47-D8BFC95D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1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states???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F61-0E6B-476F-96E8-EE463D4BCCC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3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72A4-004F-4ED7-BA47-D8BFC95D63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6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72A4-004F-4ED7-BA47-D8BFC95D63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2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72A4-004F-4ED7-BA47-D8BFC95D63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baseline="0" dirty="0" smtClean="0">
                <a:latin typeface="Arial" pitchFamily="34" charset="0"/>
                <a:cs typeface="Arial" pitchFamily="34" charset="0"/>
              </a:rPr>
              <a:t>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72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0A4C4-FBDC-4D1D-B1E2-7234E04BF07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Formattiing required..TURN 450 INTO PERCENTAGE</a:t>
            </a:r>
          </a:p>
        </p:txBody>
      </p:sp>
    </p:spTree>
    <p:extLst>
      <p:ext uri="{BB962C8B-B14F-4D97-AF65-F5344CB8AC3E}">
        <p14:creationId xmlns:p14="http://schemas.microsoft.com/office/powerpoint/2010/main" val="93821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3E3F-3095-4596-B390-FC05BC0D2B0E}" type="slidenum">
              <a:rPr lang="en-IN" smtClean="0">
                <a:solidFill>
                  <a:prstClr val="black"/>
                </a:solidFill>
              </a:rPr>
              <a:pPr/>
              <a:t>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5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3E3F-3095-4596-B390-FC05BC0D2B0E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218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6E900D-1FFC-4360-B30F-CBE9C602EA43}" type="slidenum">
              <a:rPr lang="en-US" b="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US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232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7E2CA8-7E53-4FD7-A0ED-4E9AE0E098BB}" type="slidenum">
              <a:rPr 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9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VISION :A TB-free world</a:t>
            </a:r>
          </a:p>
          <a:p>
            <a:r>
              <a:rPr lang="en-US" b="1" dirty="0" smtClean="0"/>
              <a:t>GOAL :</a:t>
            </a:r>
            <a:r>
              <a:rPr lang="en-US" dirty="0" smtClean="0"/>
              <a:t>To dramatically reduce the global burden of TB by 2015 in line with the Millennium Development Goals (MDGs)</a:t>
            </a:r>
          </a:p>
          <a:p>
            <a:r>
              <a:rPr lang="en-US" dirty="0" smtClean="0"/>
              <a:t>and the Stop TB Partnership targets</a:t>
            </a:r>
          </a:p>
          <a:p>
            <a:r>
              <a:rPr lang="en-US" b="1" dirty="0" smtClean="0"/>
              <a:t>OBJECTIVES </a:t>
            </a:r>
            <a:r>
              <a:rPr lang="en-US" dirty="0" smtClean="0"/>
              <a:t>■ Achieve universal access to high-quality care for all people with TB</a:t>
            </a:r>
          </a:p>
          <a:p>
            <a:r>
              <a:rPr lang="en-US" dirty="0" smtClean="0"/>
              <a:t>■ Reduce the human suffering and socioeconomic burden associated with TB</a:t>
            </a:r>
          </a:p>
          <a:p>
            <a:r>
              <a:rPr lang="en-US" dirty="0" smtClean="0"/>
              <a:t>■ Protect vulnerable populations from TB, TB/HIV and drug-resistant TB</a:t>
            </a:r>
          </a:p>
          <a:p>
            <a:r>
              <a:rPr lang="en-US" dirty="0" smtClean="0"/>
              <a:t>■ Support development of new tools and enable their timely and effective use</a:t>
            </a:r>
          </a:p>
          <a:p>
            <a:r>
              <a:rPr lang="en-US" dirty="0" smtClean="0"/>
              <a:t>■ Protect and promote human rights in TB prevention, care and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F61-0E6B-476F-96E8-EE463D4BCCC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1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3E3F-3095-4596-B390-FC05BC0D2B0E}" type="slidenum">
              <a:rPr lang="en-IN" smtClean="0">
                <a:solidFill>
                  <a:prstClr val="black"/>
                </a:solidFill>
              </a:rPr>
              <a:pPr/>
              <a:t>20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2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7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081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8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260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21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4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1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712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525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710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24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9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651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525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175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841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72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504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56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7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495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89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89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462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667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5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7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775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23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3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3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14AC-8732-440F-8357-63335151AD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B32A-D622-4B8B-B988-4E7438716B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3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091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6AD3-8F4A-48C2-A883-01B613310D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493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5935-44A5-4F61-A20A-D27DF024E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631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3963-CCAE-4CB3-B226-AFC20A2FA4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69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6F15-2412-4590-A6A1-4CB248B636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474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953-18DA-4176-B2CD-F1580AB374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044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CF9D-B69A-4049-8890-2B4D7B957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458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5DC1-0C3B-42A1-891C-B4871E63E0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79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D21F-C995-48F1-9858-7FB95D06F2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058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DB7E-C405-4332-9F09-588CB50B1B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465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2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183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954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12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412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264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6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431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00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0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4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11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1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412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8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289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378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6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5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086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29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9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433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3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383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2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769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373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8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408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81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015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2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8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6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603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534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734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3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5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424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2155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06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9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357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765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79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690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462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248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49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383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35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947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334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515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004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001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67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224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767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65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3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7079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541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75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074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19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725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234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12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336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002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9976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0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1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45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34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8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8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98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65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61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057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385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779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66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179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6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197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860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685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516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230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399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7312-AC7E-4D71-9AE4-17FDBEA51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06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0E5-CAD4-4052-A553-EF6ACD288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C28B-C0C8-46C7-8B82-2D198156DF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26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2715-06FB-4FFB-B98E-C77795B61E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47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75D9-6BA8-4BED-99A1-3F5940F72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48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A1B1-40FD-49CB-A632-F4B3494F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84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6988-69C6-4EC3-8EB7-97D6AB5E0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40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C0E5-116D-43A2-8256-203B9A7F7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26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247F-FB3B-474B-8869-7B05E3BD8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1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E5A1-4B60-4C44-8484-9D2E96CCD6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88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B63-9C46-48A9-8B03-4345E816B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61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1D67-9C96-4429-BF3F-6AC8773AD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6882-6979-4239-882E-96C3B91CD1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92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7312-AC7E-4D71-9AE4-17FDBEA51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00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0E5-CAD4-4052-A553-EF6ACD288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1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455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C28B-C0C8-46C7-8B82-2D198156DF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64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2715-06FB-4FFB-B98E-C77795B61E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82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75D9-6BA8-4BED-99A1-3F5940F72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1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A1B1-40FD-49CB-A632-F4B3494F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59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6988-69C6-4EC3-8EB7-97D6AB5E0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71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C0E5-116D-43A2-8256-203B9A7F7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3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247F-FB3B-474B-8869-7B05E3BD8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09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E5A1-4B60-4C44-8484-9D2E96CCD6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53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B63-9C46-48A9-8B03-4345E816B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94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1D67-9C96-4429-BF3F-6AC8773AD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6882-6979-4239-882E-96C3B91CD1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41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7312-AC7E-4D71-9AE4-17FDBEA51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08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B0E5-CAD4-4052-A553-EF6ACD288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64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C28B-C0C8-46C7-8B82-2D198156DF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62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2715-06FB-4FFB-B98E-C77795B61E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5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D75D9-6BA8-4BED-99A1-3F5940F72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7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A1B1-40FD-49CB-A632-F4B3494F44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3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6988-69C6-4EC3-8EB7-97D6AB5E0F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754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C0E5-116D-43A2-8256-203B9A7F7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6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247F-FB3B-474B-8869-7B05E3BD8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923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E5A1-4B60-4C44-8484-9D2E96CCD6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0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26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B63-9C46-48A9-8B03-4345E816B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10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E1D67-9C96-4429-BF3F-6AC8773ADE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6882-6979-4239-882E-96C3B91CD1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5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88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114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776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491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233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2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141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912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84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95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780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304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9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685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8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062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868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3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74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676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9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8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08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>
                <a:solidFill>
                  <a:srgbClr val="DDE9EC"/>
                </a:solidFill>
              </a:rPr>
              <a:pPr/>
              <a:t>Monday, April 25, 2022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5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548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389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1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8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2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7D31-3775-472C-A9C5-6A84756BE4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0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7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0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5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5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7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3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1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5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98F1-2843-4558-8B1E-42D8594FB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0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98F1-2843-4558-8B1E-42D8594FB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9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98F1-2843-4558-8B1E-42D8594FB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Dr.T.V.Rao MD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6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55FC-A6E9-4152-A5C2-7F7A0032A5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DBE4-D50B-4FC0-BD27-776DBA4CBC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>
                <a:solidFill>
                  <a:srgbClr val="464653"/>
                </a:solidFill>
              </a:rPr>
              <a:pPr/>
              <a:t>Monday, April 25, 2022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838200"/>
            <a:ext cx="9036496" cy="39624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IN" sz="8900" b="1" smtClean="0">
                <a:latin typeface="Algerian" pitchFamily="82" charset="0"/>
              </a:rPr>
              <a:t/>
            </a:r>
            <a:br>
              <a:rPr lang="en-IN" sz="8900" b="1" smtClean="0">
                <a:latin typeface="Algerian" pitchFamily="82" charset="0"/>
              </a:rPr>
            </a:br>
            <a:r>
              <a:rPr lang="en-IN" sz="49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NATIONAL TUBERCULOSIS ELIMINATION PROGRAMME</a:t>
            </a:r>
            <a:r>
              <a:rPr lang="en-IN" sz="3100" dirty="0" smtClean="0">
                <a:solidFill>
                  <a:srgbClr val="002060"/>
                </a:solidFill>
              </a:rPr>
              <a:t/>
            </a:r>
            <a:br>
              <a:rPr lang="en-IN" sz="3100" dirty="0" smtClean="0">
                <a:solidFill>
                  <a:srgbClr val="002060"/>
                </a:solidFill>
              </a:rPr>
            </a:br>
            <a:endParaRPr lang="en-IN" sz="31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8600"/>
            <a:ext cx="3047999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0" y="4267200"/>
            <a:ext cx="9137073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Dr</a:t>
            </a:r>
            <a:r>
              <a:rPr lang="en-US" sz="2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Kusum</a:t>
            </a:r>
            <a:r>
              <a:rPr lang="en-US" sz="2400" b="1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 Shah</a:t>
            </a:r>
            <a:endParaRPr lang="en-US" sz="2400" b="1" dirty="0" smtClean="0">
              <a:solidFill>
                <a:prstClr val="black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</a:rPr>
              <a:t>Dept. Of Respiratory Medicine</a:t>
            </a:r>
            <a:endParaRPr lang="en-US" sz="2400" b="1" dirty="0" smtClean="0">
              <a:solidFill>
                <a:prstClr val="white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Batang" pitchFamily="18" charset="-127"/>
                <a:ea typeface="Batang" pitchFamily="18" charset="-127"/>
              </a:rPr>
              <a:t>PGIMS, Rohtak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Revised National Tuberculosis Control Programme(1993)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229600" cy="4937760"/>
          </a:xfrm>
        </p:spPr>
        <p:txBody>
          <a:bodyPr>
            <a:normAutofit/>
          </a:bodyPr>
          <a:lstStyle/>
          <a:p>
            <a:pPr marL="3200400" lvl="7" indent="0">
              <a:buNone/>
            </a:pPr>
            <a:r>
              <a:rPr lang="en-IN" sz="3600" dirty="0" smtClean="0"/>
              <a:t>Goals </a:t>
            </a:r>
          </a:p>
          <a:p>
            <a:pPr marL="457200" lvl="1" indent="0">
              <a:buNone/>
            </a:pPr>
            <a:r>
              <a:rPr lang="en-IN" dirty="0" smtClean="0"/>
              <a:t>-</a:t>
            </a:r>
            <a:r>
              <a:rPr lang="en-IN" sz="2400" dirty="0" smtClean="0"/>
              <a:t> To reduce mortality and morbidity  from tuberculosis</a:t>
            </a:r>
          </a:p>
          <a:p>
            <a:pPr marL="457200" lvl="1" indent="0">
              <a:buNone/>
            </a:pPr>
            <a:r>
              <a:rPr lang="en-IN" sz="2400" dirty="0" smtClean="0"/>
              <a:t>- To interrupt chain of transmission.</a:t>
            </a:r>
          </a:p>
          <a:p>
            <a:pPr marL="457200" lvl="1" indent="0">
              <a:buNone/>
            </a:pPr>
            <a:r>
              <a:rPr lang="en-IN" sz="2400" dirty="0" smtClean="0"/>
              <a:t>			     Objectives</a:t>
            </a:r>
          </a:p>
          <a:p>
            <a:pPr marL="457200" lvl="1" indent="0">
              <a:buNone/>
            </a:pPr>
            <a:r>
              <a:rPr lang="en-IN" sz="2400" dirty="0" smtClean="0"/>
              <a:t>- Achievement of at least 85% cure rate of infectious cases of  tuberculosis through DOTS involving peripheral health functionaries.</a:t>
            </a:r>
          </a:p>
          <a:p>
            <a:pPr marL="457200" lvl="1" indent="0">
              <a:buNone/>
            </a:pPr>
            <a:r>
              <a:rPr lang="en-IN" sz="2400" dirty="0" smtClean="0"/>
              <a:t>- Augmentation of case finding activities through quality sputum microscopy </a:t>
            </a:r>
            <a:r>
              <a:rPr lang="en-IN" sz="2400" dirty="0"/>
              <a:t>t</a:t>
            </a:r>
            <a:r>
              <a:rPr lang="en-IN" sz="2400" dirty="0" smtClean="0"/>
              <a:t>o detect at least 70%  of estimated cases.</a:t>
            </a:r>
            <a:endParaRPr lang="en-IN" sz="2400" dirty="0"/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89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DOTS: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6858" y="1295400"/>
            <a:ext cx="89916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 smtClean="0"/>
              <a:t>DOTS </a:t>
            </a:r>
            <a:r>
              <a:rPr lang="en-IN" sz="2400" dirty="0"/>
              <a:t>is a systematic strategy </a:t>
            </a:r>
            <a:r>
              <a:rPr lang="en-IN" sz="2400" dirty="0" smtClean="0"/>
              <a:t>which</a:t>
            </a:r>
          </a:p>
          <a:p>
            <a:pPr marL="0" indent="0">
              <a:buNone/>
            </a:pPr>
            <a:r>
              <a:rPr lang="en-IN" sz="2400" dirty="0" smtClean="0"/>
              <a:t> emphasizes on:</a:t>
            </a:r>
            <a:endParaRPr lang="en-IN" sz="2400" dirty="0"/>
          </a:p>
          <a:p>
            <a:r>
              <a:rPr lang="en-IN" sz="2000" u="sng" dirty="0"/>
              <a:t>Political and administrative commitment</a:t>
            </a:r>
            <a:r>
              <a:rPr lang="en-IN" sz="2000" dirty="0"/>
              <a:t>. </a:t>
            </a:r>
            <a:r>
              <a:rPr lang="en-IN" sz="2000" dirty="0" smtClean="0"/>
              <a:t> </a:t>
            </a:r>
            <a:endParaRPr lang="en-IN" sz="2000" dirty="0"/>
          </a:p>
          <a:p>
            <a:r>
              <a:rPr lang="en-IN" sz="2000" u="sng" dirty="0" smtClean="0"/>
              <a:t>Good quality diagnosis</a:t>
            </a:r>
            <a:r>
              <a:rPr lang="en-IN" sz="2000" dirty="0" smtClean="0"/>
              <a:t>. </a:t>
            </a:r>
            <a:endParaRPr lang="en-IN" sz="2000" dirty="0"/>
          </a:p>
          <a:p>
            <a:pPr lvl="1"/>
            <a:r>
              <a:rPr lang="en-IN" sz="2000" dirty="0"/>
              <a:t>Good quality microscopy is essential to identify the infectious patients who need treatment the most.  </a:t>
            </a:r>
            <a:endParaRPr lang="en-IN" sz="2000" dirty="0" smtClean="0"/>
          </a:p>
          <a:p>
            <a:r>
              <a:rPr lang="en-IN" sz="2000" u="sng" dirty="0" smtClean="0"/>
              <a:t>Good quality </a:t>
            </a:r>
            <a:r>
              <a:rPr lang="en-IN" sz="2000" u="sng" dirty="0"/>
              <a:t>drugs. </a:t>
            </a:r>
          </a:p>
          <a:p>
            <a:pPr lvl="1"/>
            <a:r>
              <a:rPr lang="en-IN" sz="2000" dirty="0"/>
              <a:t>An </a:t>
            </a:r>
            <a:r>
              <a:rPr lang="en-IN" sz="2000" dirty="0" smtClean="0"/>
              <a:t>uninterrupted supply of </a:t>
            </a:r>
            <a:r>
              <a:rPr lang="en-IN" sz="2000" dirty="0"/>
              <a:t>good quality anti-TB drugs must be available. </a:t>
            </a:r>
            <a:endParaRPr lang="en-IN" sz="2000" dirty="0" smtClean="0"/>
          </a:p>
          <a:p>
            <a:r>
              <a:rPr lang="en-IN" sz="2000" u="sng" dirty="0" smtClean="0"/>
              <a:t>Directly observed treatment short-course chemotherapy</a:t>
            </a:r>
          </a:p>
          <a:p>
            <a:pPr lvl="1"/>
            <a:r>
              <a:rPr lang="en-IN" sz="2000" dirty="0" smtClean="0"/>
              <a:t>The DOTS strategy along with the other components of the Stop TB strategy, implemented under the Revised National Tuberculosis Control Programme (RNTCP) in India, is a comprehensive package for TB control.</a:t>
            </a:r>
          </a:p>
          <a:p>
            <a:r>
              <a:rPr lang="en-IN" sz="2000" u="sng" dirty="0" smtClean="0"/>
              <a:t>Systematic monitoring and accountability. </a:t>
            </a:r>
          </a:p>
          <a:p>
            <a:pPr marL="274320" lvl="1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"/>
            <a:ext cx="4114800" cy="27279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0542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6328" y="1932709"/>
            <a:ext cx="2971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Central TB Division, DGHS, MoH &amp; FW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1932709"/>
            <a:ext cx="2438400" cy="838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Deputy Director General-TB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Chief Medical Officers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199659"/>
            <a:ext cx="2438400" cy="6338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National institutes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(NTI, TRC, LRS, JALMA)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4038600"/>
            <a:ext cx="3733800" cy="152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National Lab Committee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National TWC for TB + HIV,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National DOTS Plus committee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NTF for medical colleges,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National OR committee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304800"/>
            <a:ext cx="4038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Organizational structure of RNTCP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798128" y="2209800"/>
            <a:ext cx="755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40628" y="6019800"/>
            <a:ext cx="2743200" cy="533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STATE TB CELL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5" idx="3"/>
          </p:cNvCxnSpPr>
          <p:nvPr/>
        </p:nvCxnSpPr>
        <p:spPr>
          <a:xfrm flipV="1">
            <a:off x="2667000" y="4490606"/>
            <a:ext cx="2209800" cy="259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38600" y="2770909"/>
            <a:ext cx="0" cy="3248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381000" y="304800"/>
            <a:ext cx="1676400" cy="5334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3"/>
          <p:cNvSpPr>
            <a:spLocks noChangeArrowheads="1"/>
          </p:cNvSpPr>
          <p:nvPr/>
        </p:nvSpPr>
        <p:spPr bwMode="auto">
          <a:xfrm>
            <a:off x="2743200" y="1143000"/>
            <a:ext cx="3733800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sz="1700" dirty="0">
                <a:solidFill>
                  <a:prstClr val="black"/>
                </a:solidFill>
                <a:latin typeface="Arial" charset="0"/>
                <a:cs typeface="Arial" charset="0"/>
              </a:rPr>
              <a:t>Health Minister</a:t>
            </a:r>
          </a:p>
        </p:txBody>
      </p:sp>
      <p:sp>
        <p:nvSpPr>
          <p:cNvPr id="25606" name="AutoShape 4"/>
          <p:cNvSpPr>
            <a:spLocks noChangeArrowheads="1"/>
          </p:cNvSpPr>
          <p:nvPr/>
        </p:nvSpPr>
        <p:spPr bwMode="auto">
          <a:xfrm>
            <a:off x="3352800" y="1828800"/>
            <a:ext cx="2514600" cy="476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Health Secretary</a:t>
            </a:r>
            <a:b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7" name="AutoShape 5"/>
          <p:cNvSpPr>
            <a:spLocks noChangeArrowheads="1"/>
          </p:cNvSpPr>
          <p:nvPr/>
        </p:nvSpPr>
        <p:spPr bwMode="auto">
          <a:xfrm>
            <a:off x="2057400" y="2590800"/>
            <a:ext cx="1981200" cy="68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MD </a:t>
            </a:r>
            <a:r>
              <a:rPr lang="en-US" sz="1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NHM</a:t>
            </a:r>
            <a:endParaRPr lang="en-US" sz="3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8" name="AutoShape 6"/>
          <p:cNvSpPr>
            <a:spLocks noChangeArrowheads="1"/>
          </p:cNvSpPr>
          <p:nvPr/>
        </p:nvSpPr>
        <p:spPr bwMode="auto">
          <a:xfrm>
            <a:off x="4648200" y="2590800"/>
            <a:ext cx="2590800" cy="6667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900" dirty="0">
                <a:solidFill>
                  <a:prstClr val="black"/>
                </a:solidFill>
                <a:latin typeface="Arial" charset="0"/>
                <a:cs typeface="Arial" charset="0"/>
              </a:rPr>
              <a:t>Director Health Services </a:t>
            </a:r>
          </a:p>
        </p:txBody>
      </p:sp>
      <p:sp>
        <p:nvSpPr>
          <p:cNvPr id="25609" name="AutoShape 7"/>
          <p:cNvSpPr>
            <a:spLocks noChangeArrowheads="1"/>
          </p:cNvSpPr>
          <p:nvPr/>
        </p:nvSpPr>
        <p:spPr bwMode="auto">
          <a:xfrm>
            <a:off x="2895600" y="3657600"/>
            <a:ext cx="2971800" cy="914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8000" tIns="10800" rIns="18000" bIns="10800"/>
          <a:lstStyle/>
          <a:p>
            <a:pPr algn="ctr"/>
            <a:r>
              <a:rPr lang="en-US" sz="1700" dirty="0">
                <a:solidFill>
                  <a:prstClr val="black"/>
                </a:solidFill>
                <a:latin typeface="Arial" charset="0"/>
                <a:cs typeface="Arial" charset="0"/>
              </a:rPr>
              <a:t>Additional / Deputy / Joint Director</a:t>
            </a:r>
          </a:p>
          <a:p>
            <a:pPr algn="ctr"/>
            <a:r>
              <a:rPr lang="en-US" sz="1700" dirty="0">
                <a:solidFill>
                  <a:prstClr val="black"/>
                </a:solidFill>
                <a:latin typeface="Arial" charset="0"/>
                <a:cs typeface="Arial" charset="0"/>
              </a:rPr>
              <a:t>(State TB Officer)</a:t>
            </a: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-781050" y="-7316788"/>
            <a:ext cx="609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-781050" y="-7316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179" name="Group 11"/>
          <p:cNvGraphicFramePr>
            <a:graphicFrameLocks noGrp="1"/>
          </p:cNvGraphicFramePr>
          <p:nvPr/>
        </p:nvGraphicFramePr>
        <p:xfrm>
          <a:off x="1047750" y="-7307263"/>
          <a:ext cx="609600" cy="640034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I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697" marB="4569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4" name="AutoShape 17"/>
          <p:cNvSpPr>
            <a:spLocks noChangeArrowheads="1"/>
          </p:cNvSpPr>
          <p:nvPr/>
        </p:nvSpPr>
        <p:spPr bwMode="auto">
          <a:xfrm>
            <a:off x="4953000" y="5029200"/>
            <a:ext cx="3429000" cy="16002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State TB Cell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Deputy STO, MO, Accountant,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IEC Officer, SA,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DEO, TB HIV Coordinator etc.,</a:t>
            </a:r>
          </a:p>
        </p:txBody>
      </p:sp>
      <p:sp>
        <p:nvSpPr>
          <p:cNvPr id="25615" name="AutoShape 18"/>
          <p:cNvSpPr>
            <a:spLocks noChangeArrowheads="1"/>
          </p:cNvSpPr>
          <p:nvPr/>
        </p:nvSpPr>
        <p:spPr bwMode="auto">
          <a:xfrm>
            <a:off x="381000" y="5105400"/>
            <a:ext cx="4114800" cy="1524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State Training and Demonstration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Center (TB)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Director, IRL Microbiologist, MO,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Epidemiologist/statistician, IRL LTs etc.,</a:t>
            </a:r>
          </a:p>
        </p:txBody>
      </p:sp>
      <p:sp>
        <p:nvSpPr>
          <p:cNvPr id="25616" name="Line 19"/>
          <p:cNvSpPr>
            <a:spLocks noChangeShapeType="1"/>
          </p:cNvSpPr>
          <p:nvPr/>
        </p:nvSpPr>
        <p:spPr bwMode="auto">
          <a:xfrm>
            <a:off x="44958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cxnSp>
        <p:nvCxnSpPr>
          <p:cNvPr id="25617" name="AutoShape 20"/>
          <p:cNvCxnSpPr>
            <a:cxnSpLocks noChangeShapeType="1"/>
            <a:stCxn id="25606" idx="2"/>
            <a:endCxn id="25607" idx="0"/>
          </p:cNvCxnSpPr>
          <p:nvPr/>
        </p:nvCxnSpPr>
        <p:spPr bwMode="auto">
          <a:xfrm rot="5400000">
            <a:off x="3705225" y="1666875"/>
            <a:ext cx="247650" cy="156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AutoShape 21"/>
          <p:cNvCxnSpPr>
            <a:cxnSpLocks noChangeShapeType="1"/>
            <a:stCxn id="25606" idx="2"/>
            <a:endCxn id="25608" idx="0"/>
          </p:cNvCxnSpPr>
          <p:nvPr/>
        </p:nvCxnSpPr>
        <p:spPr bwMode="auto">
          <a:xfrm rot="16200000" flipH="1">
            <a:off x="5153025" y="1781175"/>
            <a:ext cx="247650" cy="1333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AutoShape 22"/>
          <p:cNvCxnSpPr>
            <a:cxnSpLocks noChangeShapeType="1"/>
            <a:stCxn id="25607" idx="2"/>
            <a:endCxn id="25609" idx="0"/>
          </p:cNvCxnSpPr>
          <p:nvPr/>
        </p:nvCxnSpPr>
        <p:spPr bwMode="auto">
          <a:xfrm rot="16200000" flipH="1">
            <a:off x="3543300" y="2800350"/>
            <a:ext cx="342900" cy="1333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0" name="AutoShape 23"/>
          <p:cNvCxnSpPr>
            <a:cxnSpLocks noChangeShapeType="1"/>
          </p:cNvCxnSpPr>
          <p:nvPr/>
        </p:nvCxnSpPr>
        <p:spPr bwMode="auto">
          <a:xfrm rot="5400000">
            <a:off x="4981575" y="2690813"/>
            <a:ext cx="361950" cy="156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AutoShape 24"/>
          <p:cNvCxnSpPr>
            <a:cxnSpLocks noChangeShapeType="1"/>
            <a:stCxn id="25609" idx="2"/>
            <a:endCxn id="25615" idx="0"/>
          </p:cNvCxnSpPr>
          <p:nvPr/>
        </p:nvCxnSpPr>
        <p:spPr bwMode="auto">
          <a:xfrm rot="5400000">
            <a:off x="3143250" y="3867150"/>
            <a:ext cx="533400" cy="1943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AutoShape 25"/>
          <p:cNvCxnSpPr>
            <a:cxnSpLocks noChangeShapeType="1"/>
          </p:cNvCxnSpPr>
          <p:nvPr/>
        </p:nvCxnSpPr>
        <p:spPr bwMode="auto">
          <a:xfrm rot="16200000" flipH="1">
            <a:off x="5295900" y="3695700"/>
            <a:ext cx="457200" cy="2286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228600"/>
            <a:ext cx="26670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429000" y="176645"/>
            <a:ext cx="1752600" cy="63731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4795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AutoShape 2"/>
          <p:cNvSpPr>
            <a:spLocks noChangeArrowheads="1"/>
          </p:cNvSpPr>
          <p:nvPr/>
        </p:nvSpPr>
        <p:spPr bwMode="auto">
          <a:xfrm>
            <a:off x="76200" y="4910202"/>
            <a:ext cx="2533650" cy="121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One/ 100,000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(50,000 in hilly/ difficult/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tribal area)</a:t>
            </a:r>
          </a:p>
          <a:p>
            <a:pPr>
              <a:lnSpc>
                <a:spcPct val="80000"/>
              </a:lnSpc>
            </a:pPr>
            <a:endParaRPr lang="en-US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1299" name="AutoShape 3"/>
          <p:cNvSpPr>
            <a:spLocks noChangeArrowheads="1"/>
          </p:cNvSpPr>
          <p:nvPr/>
        </p:nvSpPr>
        <p:spPr bwMode="auto">
          <a:xfrm>
            <a:off x="285750" y="3733800"/>
            <a:ext cx="2286000" cy="9906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One/ 500,000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(250,000 in hilly/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IN" dirty="0">
                <a:solidFill>
                  <a:prstClr val="black"/>
                </a:solidFill>
                <a:cs typeface="Arial" charset="0"/>
              </a:rPr>
              <a:t>difficult/ tribal area)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1300" name="AutoShape 4"/>
          <p:cNvSpPr>
            <a:spLocks noChangeArrowheads="1"/>
          </p:cNvSpPr>
          <p:nvPr/>
        </p:nvSpPr>
        <p:spPr bwMode="auto">
          <a:xfrm>
            <a:off x="304800" y="2819400"/>
            <a:ext cx="2286000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1301" name="AutoShape 5"/>
          <p:cNvSpPr>
            <a:spLocks noChangeArrowheads="1"/>
          </p:cNvSpPr>
          <p:nvPr/>
        </p:nvSpPr>
        <p:spPr bwMode="auto">
          <a:xfrm>
            <a:off x="5372622" y="5715000"/>
            <a:ext cx="2895600" cy="1066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TB Health Visitors (TBHV), 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DOT Provider 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(MPW, NGO, PP, ASHA,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Community Volunteers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311302" name="AutoShape 6"/>
          <p:cNvSpPr>
            <a:spLocks noChangeArrowheads="1"/>
          </p:cNvSpPr>
          <p:nvPr/>
        </p:nvSpPr>
        <p:spPr bwMode="auto">
          <a:xfrm>
            <a:off x="5372100" y="4919596"/>
            <a:ext cx="3581400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Medical Officer, paramedical staff 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And Laboratory Technician (20-50%)</a:t>
            </a:r>
          </a:p>
        </p:txBody>
      </p:sp>
      <p:sp>
        <p:nvSpPr>
          <p:cNvPr id="311303" name="AutoShape 7"/>
          <p:cNvSpPr>
            <a:spLocks noChangeArrowheads="1"/>
          </p:cNvSpPr>
          <p:nvPr/>
        </p:nvSpPr>
        <p:spPr bwMode="auto">
          <a:xfrm>
            <a:off x="5334000" y="4007644"/>
            <a:ext cx="3657600" cy="82391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Medical officer-TB Control,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Senior Treatment supervisor(STS), </a:t>
            </a:r>
          </a:p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Senior TB Laboratory Supervisor(STLS</a:t>
            </a:r>
            <a:r>
              <a:rPr lang="en-US" sz="1400" dirty="0">
                <a:solidFill>
                  <a:srgbClr val="FF0066"/>
                </a:solidFill>
                <a:cs typeface="Arial" charset="0"/>
              </a:rPr>
              <a:t>)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2520950" y="1995488"/>
            <a:ext cx="2736850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District Health Services</a:t>
            </a:r>
          </a:p>
        </p:txBody>
      </p:sp>
      <p:sp>
        <p:nvSpPr>
          <p:cNvPr id="311305" name="Line 9"/>
          <p:cNvSpPr>
            <a:spLocks noChangeShapeType="1"/>
          </p:cNvSpPr>
          <p:nvPr/>
        </p:nvSpPr>
        <p:spPr bwMode="auto">
          <a:xfrm flipH="1">
            <a:off x="3810000" y="24384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2749550" y="2971800"/>
            <a:ext cx="21272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District TB Centre</a:t>
            </a:r>
          </a:p>
        </p:txBody>
      </p:sp>
      <p:sp>
        <p:nvSpPr>
          <p:cNvPr id="311307" name="Line 11"/>
          <p:cNvSpPr>
            <a:spLocks noChangeShapeType="1"/>
          </p:cNvSpPr>
          <p:nvPr/>
        </p:nvSpPr>
        <p:spPr bwMode="auto">
          <a:xfrm>
            <a:off x="3810000" y="3505200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2743200" y="4052888"/>
            <a:ext cx="2393950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Tuberculosis Unit</a:t>
            </a:r>
          </a:p>
        </p:txBody>
      </p:sp>
      <p:sp>
        <p:nvSpPr>
          <p:cNvPr id="311309" name="Line 13"/>
          <p:cNvSpPr>
            <a:spLocks noChangeShapeType="1"/>
          </p:cNvSpPr>
          <p:nvPr/>
        </p:nvSpPr>
        <p:spPr bwMode="auto">
          <a:xfrm>
            <a:off x="3810000" y="4495800"/>
            <a:ext cx="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2743200" y="5029200"/>
            <a:ext cx="22415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Microscopy Centre</a:t>
            </a:r>
          </a:p>
        </p:txBody>
      </p:sp>
      <p:sp>
        <p:nvSpPr>
          <p:cNvPr id="311311" name="Line 15"/>
          <p:cNvSpPr>
            <a:spLocks noChangeShapeType="1"/>
          </p:cNvSpPr>
          <p:nvPr/>
        </p:nvSpPr>
        <p:spPr bwMode="auto">
          <a:xfrm>
            <a:off x="3810000" y="5410200"/>
            <a:ext cx="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2971800" y="6172200"/>
            <a:ext cx="19113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DOT Centre</a:t>
            </a:r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381000" y="2879725"/>
            <a:ext cx="2057400" cy="5492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IN" sz="1500" dirty="0">
                <a:solidFill>
                  <a:prstClr val="black"/>
                </a:solidFill>
                <a:latin typeface="Arial" charset="0"/>
                <a:cs typeface="Arial" charset="0"/>
              </a:rPr>
              <a:t>Nodal point for TB control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0" y="3048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sz="3600" b="1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11315" name="AutoShape 19"/>
          <p:cNvSpPr>
            <a:spLocks noChangeArrowheads="1"/>
          </p:cNvSpPr>
          <p:nvPr/>
        </p:nvSpPr>
        <p:spPr bwMode="auto">
          <a:xfrm>
            <a:off x="5351840" y="1817543"/>
            <a:ext cx="2667000" cy="9048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Chief Medical Officer and 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other supporting staff</a:t>
            </a: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2384425" y="1108363"/>
            <a:ext cx="285115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District Administration</a:t>
            </a:r>
          </a:p>
        </p:txBody>
      </p:sp>
      <p:sp>
        <p:nvSpPr>
          <p:cNvPr id="311317" name="AutoShape 21"/>
          <p:cNvSpPr>
            <a:spLocks noChangeArrowheads="1"/>
          </p:cNvSpPr>
          <p:nvPr/>
        </p:nvSpPr>
        <p:spPr bwMode="auto">
          <a:xfrm>
            <a:off x="5334000" y="990600"/>
            <a:ext cx="2514600" cy="685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District Magistrate/</a:t>
            </a:r>
          </a:p>
          <a:p>
            <a:r>
              <a:rPr lang="en-US" sz="1600" dirty="0">
                <a:solidFill>
                  <a:prstClr val="black"/>
                </a:solidFill>
                <a:cs typeface="Arial" charset="0"/>
              </a:rPr>
              <a:t>District Collector</a:t>
            </a:r>
          </a:p>
        </p:txBody>
      </p:sp>
      <p:sp>
        <p:nvSpPr>
          <p:cNvPr id="311318" name="Line 22"/>
          <p:cNvSpPr>
            <a:spLocks noChangeShapeType="1"/>
          </p:cNvSpPr>
          <p:nvPr/>
        </p:nvSpPr>
        <p:spPr bwMode="auto">
          <a:xfrm flipH="1">
            <a:off x="3810000" y="1447800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311319" name="AutoShape 23"/>
          <p:cNvSpPr>
            <a:spLocks noChangeArrowheads="1"/>
          </p:cNvSpPr>
          <p:nvPr/>
        </p:nvSpPr>
        <p:spPr bwMode="auto">
          <a:xfrm>
            <a:off x="5296422" y="2805113"/>
            <a:ext cx="3581400" cy="10668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DTO, MO-DTC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LT, DEO, 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Driver, Urban TB Coordinators, 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TBHVs,  Communication Facilitators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657" y="0"/>
            <a:ext cx="2100943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ORGANISATION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132157" y="-51955"/>
            <a:ext cx="1752600" cy="637310"/>
          </a:xfrm>
          <a:prstGeom prst="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</a:t>
            </a:r>
          </a:p>
        </p:txBody>
      </p:sp>
    </p:spTree>
    <p:extLst>
      <p:ext uri="{BB962C8B-B14F-4D97-AF65-F5344CB8AC3E}">
        <p14:creationId xmlns:p14="http://schemas.microsoft.com/office/powerpoint/2010/main" val="41878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 Arrow 26"/>
          <p:cNvSpPr/>
          <p:nvPr/>
        </p:nvSpPr>
        <p:spPr>
          <a:xfrm>
            <a:off x="964506" y="567102"/>
            <a:ext cx="8027094" cy="1073727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OSE(On site evaluation) </a:t>
            </a:r>
            <a:r>
              <a:rPr lang="en-US" dirty="0">
                <a:solidFill>
                  <a:schemeClr val="tx1"/>
                </a:solidFill>
              </a:rPr>
              <a:t>by NRL team – at least once a year.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         -Panel testing of microbiologist &amp; LTs of IRL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51" y="450273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NRL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57400" y="0"/>
            <a:ext cx="13411200" cy="9074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LAB STRUCTURE                                     FUNCTIONS OF EQA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91425" y="4378020"/>
            <a:ext cx="983673" cy="58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8496" y="1485903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687" y="2663560"/>
            <a:ext cx="98367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DTC</a:t>
            </a:r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rot="4643971">
            <a:off x="262880" y="1052032"/>
            <a:ext cx="600832" cy="270661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4792828">
            <a:off x="390115" y="2138477"/>
            <a:ext cx="727361" cy="284187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 rot="4683449">
            <a:off x="375436" y="3600550"/>
            <a:ext cx="1310030" cy="298538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4663039">
            <a:off x="798341" y="5367630"/>
            <a:ext cx="1146466" cy="277261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1276806" y="1743706"/>
            <a:ext cx="7714794" cy="1073727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-OSE by </a:t>
            </a:r>
            <a:r>
              <a:rPr lang="en-US" dirty="0" smtClean="0">
                <a:solidFill>
                  <a:schemeClr val="tx1"/>
                </a:solidFill>
              </a:rPr>
              <a:t>IRL </a:t>
            </a:r>
            <a:r>
              <a:rPr lang="en-US" dirty="0">
                <a:solidFill>
                  <a:schemeClr val="tx1"/>
                </a:solidFill>
              </a:rPr>
              <a:t>team – at least once a year.</a:t>
            </a: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         -Panel testing of </a:t>
            </a:r>
            <a:r>
              <a:rPr lang="en-US" dirty="0" smtClean="0">
                <a:solidFill>
                  <a:schemeClr val="tx1"/>
                </a:solidFill>
              </a:rPr>
              <a:t> all STLS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1706273" y="3749819"/>
            <a:ext cx="7285327" cy="34290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OSE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DTO  </a:t>
            </a:r>
            <a:r>
              <a:rPr lang="en-US" dirty="0">
                <a:solidFill>
                  <a:schemeClr val="tx1"/>
                </a:solidFill>
              </a:rPr>
              <a:t>– at least once </a:t>
            </a:r>
            <a:r>
              <a:rPr lang="en-US" dirty="0" smtClean="0">
                <a:solidFill>
                  <a:schemeClr val="tx1"/>
                </a:solidFill>
              </a:rPr>
              <a:t>in quarter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                       - OSE by IRL Team (sample of DMCs)during OSE of DTC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-OSE by STLS at least once every month.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-Collection of RBRC of routine slides.</a:t>
            </a:r>
            <a:endParaRPr lang="en-US" dirty="0">
              <a:solidFill>
                <a:schemeClr val="tx1"/>
              </a:solidFill>
            </a:endParaRPr>
          </a:p>
          <a:p>
            <a:pPr lvl="0" algn="ctr"/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</a:rPr>
              <a:t>     -</a:t>
            </a:r>
            <a:r>
              <a:rPr lang="en-US" dirty="0" err="1">
                <a:solidFill>
                  <a:schemeClr val="tx1"/>
                </a:solidFill>
              </a:rPr>
              <a:t>U</a:t>
            </a:r>
            <a:r>
              <a:rPr lang="en-US" dirty="0" err="1" smtClean="0">
                <a:solidFill>
                  <a:schemeClr val="tx1"/>
                </a:solidFill>
              </a:rPr>
              <a:t>nblinded</a:t>
            </a:r>
            <a:r>
              <a:rPr lang="en-US" dirty="0" smtClean="0">
                <a:solidFill>
                  <a:schemeClr val="tx1"/>
                </a:solidFill>
              </a:rPr>
              <a:t> rechecking (5 +</a:t>
            </a:r>
            <a:r>
              <a:rPr lang="en-US" dirty="0" err="1" smtClean="0">
                <a:solidFill>
                  <a:schemeClr val="tx1"/>
                </a:solidFill>
              </a:rPr>
              <a:t>ves</a:t>
            </a:r>
            <a:r>
              <a:rPr lang="en-US" dirty="0" smtClean="0">
                <a:solidFill>
                  <a:schemeClr val="tx1"/>
                </a:solidFill>
              </a:rPr>
              <a:t> and 5 –</a:t>
            </a:r>
            <a:r>
              <a:rPr lang="en-US" dirty="0" err="1" smtClean="0">
                <a:solidFill>
                  <a:schemeClr val="tx1"/>
                </a:solidFill>
              </a:rPr>
              <a:t>ves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3931" y="6082008"/>
            <a:ext cx="1136073" cy="685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DMC</a:t>
            </a:r>
            <a:endParaRPr lang="en-US" dirty="0"/>
          </a:p>
        </p:txBody>
      </p:sp>
      <p:sp>
        <p:nvSpPr>
          <p:cNvPr id="29" name="Left Arrow 28"/>
          <p:cNvSpPr/>
          <p:nvPr/>
        </p:nvSpPr>
        <p:spPr>
          <a:xfrm>
            <a:off x="1378501" y="2663772"/>
            <a:ext cx="7613099" cy="1757773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-OSE by </a:t>
            </a:r>
            <a:r>
              <a:rPr lang="en-US" dirty="0" smtClean="0">
                <a:solidFill>
                  <a:schemeClr val="tx1"/>
                </a:solidFill>
              </a:rPr>
              <a:t>DTO  </a:t>
            </a:r>
            <a:r>
              <a:rPr lang="en-US" dirty="0">
                <a:solidFill>
                  <a:schemeClr val="tx1"/>
                </a:solidFill>
              </a:rPr>
              <a:t>team – at least once a </a:t>
            </a:r>
            <a:r>
              <a:rPr lang="en-US" dirty="0" smtClean="0">
                <a:solidFill>
                  <a:schemeClr val="tx1"/>
                </a:solidFill>
              </a:rPr>
              <a:t>month.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    -OSE by IRL Team-During annual district visit.</a:t>
            </a:r>
          </a:p>
          <a:p>
            <a:pPr lvl="0" algn="ctr"/>
            <a:r>
              <a:rPr lang="en-US" dirty="0" smtClean="0">
                <a:solidFill>
                  <a:schemeClr val="tx1"/>
                </a:solidFill>
              </a:rPr>
              <a:t>         -RBRC of routine slides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  <p:bldP spid="7" grpId="0" animBg="1"/>
      <p:bldP spid="7" grpId="1" animBg="1"/>
      <p:bldP spid="9" grpId="0" animBg="1"/>
      <p:bldP spid="11" grpId="0" animBg="1"/>
      <p:bldP spid="12" grpId="0" animBg="1"/>
      <p:bldP spid="21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13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43" y="-243408"/>
            <a:ext cx="9900043" cy="7344816"/>
          </a:xfrm>
          <a:prstGeom prst="rect">
            <a:avLst/>
          </a:prstGeom>
        </p:spPr>
      </p:pic>
      <p:sp>
        <p:nvSpPr>
          <p:cNvPr id="33795" name="TextBox 15"/>
          <p:cNvSpPr txBox="1">
            <a:spLocks noChangeArrowheads="1"/>
          </p:cNvSpPr>
          <p:nvPr/>
        </p:nvSpPr>
        <p:spPr bwMode="auto">
          <a:xfrm>
            <a:off x="4286250" y="5257800"/>
            <a:ext cx="344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prstClr val="black"/>
                </a:solidFill>
                <a:latin typeface="Calibri" pitchFamily="34" charset="0"/>
              </a:rPr>
              <a:t>TRC</a:t>
            </a:r>
          </a:p>
        </p:txBody>
      </p:sp>
      <p:sp>
        <p:nvSpPr>
          <p:cNvPr id="38920" name="Text Box 20"/>
          <p:cNvSpPr txBox="1">
            <a:spLocks noChangeArrowheads="1"/>
          </p:cNvSpPr>
          <p:nvPr/>
        </p:nvSpPr>
        <p:spPr bwMode="auto">
          <a:xfrm>
            <a:off x="4458494" y="-27384"/>
            <a:ext cx="460930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prstClr val="white"/>
                </a:solidFill>
                <a:latin typeface="Calibri" pitchFamily="34" charset="0"/>
              </a:rPr>
              <a:t>RNTCP </a:t>
            </a:r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</a:rPr>
              <a:t>culture and </a:t>
            </a:r>
            <a:r>
              <a:rPr lang="en-US" sz="2400" b="1" dirty="0">
                <a:solidFill>
                  <a:prstClr val="white"/>
                </a:solidFill>
                <a:latin typeface="Calibri" pitchFamily="34" charset="0"/>
              </a:rPr>
              <a:t>DST </a:t>
            </a:r>
            <a:r>
              <a:rPr lang="en-US" sz="2400" b="1" dirty="0" smtClean="0">
                <a:solidFill>
                  <a:prstClr val="white"/>
                </a:solidFill>
                <a:latin typeface="Calibri" pitchFamily="34" charset="0"/>
              </a:rPr>
              <a:t>labs network (October-2015)</a:t>
            </a:r>
            <a:endParaRPr lang="en-IN" sz="24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3625850" y="5410200"/>
            <a:ext cx="184150" cy="153988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70375" y="5421313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09913" y="625217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24175" y="4869160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975100" y="43053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915816" y="4221088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02075" y="359727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65650" y="362585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35625" y="37084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65400" y="32004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061075" y="323532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37425" y="2768600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86625" y="2174875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124575" y="2143125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48300" y="265177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46700" y="304165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43400" y="23622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121025" y="24257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616325" y="185102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251200" y="1539875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600450" y="13462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121025" y="981075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143250" y="666750"/>
            <a:ext cx="53975" cy="571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3975100" y="4386263"/>
            <a:ext cx="68263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4073525" y="5430838"/>
            <a:ext cx="68263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5-Point Star 61"/>
          <p:cNvSpPr/>
          <p:nvPr/>
        </p:nvSpPr>
        <p:spPr>
          <a:xfrm>
            <a:off x="3287713" y="2298700"/>
            <a:ext cx="66675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3602038" y="1870075"/>
            <a:ext cx="68262" cy="55563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5-Point Star 63"/>
          <p:cNvSpPr/>
          <p:nvPr/>
        </p:nvSpPr>
        <p:spPr>
          <a:xfrm>
            <a:off x="3589338" y="1495425"/>
            <a:ext cx="68262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3689350" y="1219200"/>
            <a:ext cx="68263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Plus 67"/>
          <p:cNvSpPr/>
          <p:nvPr/>
        </p:nvSpPr>
        <p:spPr>
          <a:xfrm>
            <a:off x="4114800" y="5269011"/>
            <a:ext cx="228600" cy="176213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Plus 68"/>
          <p:cNvSpPr/>
          <p:nvPr/>
        </p:nvSpPr>
        <p:spPr>
          <a:xfrm>
            <a:off x="3733800" y="2133600"/>
            <a:ext cx="228600" cy="176213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Plus 69"/>
          <p:cNvSpPr/>
          <p:nvPr/>
        </p:nvSpPr>
        <p:spPr>
          <a:xfrm>
            <a:off x="3581400" y="1828800"/>
            <a:ext cx="209550" cy="147638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40" name="TextBox 15"/>
          <p:cNvSpPr txBox="1">
            <a:spLocks noChangeArrowheads="1"/>
          </p:cNvSpPr>
          <p:nvPr/>
        </p:nvSpPr>
        <p:spPr bwMode="auto">
          <a:xfrm>
            <a:off x="3276600" y="5387975"/>
            <a:ext cx="33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prstClr val="black"/>
                </a:solidFill>
                <a:latin typeface="Calibri" pitchFamily="34" charset="0"/>
              </a:rPr>
              <a:t>NTI</a:t>
            </a:r>
          </a:p>
        </p:txBody>
      </p:sp>
      <p:sp>
        <p:nvSpPr>
          <p:cNvPr id="76" name="TextBox 15"/>
          <p:cNvSpPr txBox="1">
            <a:spLocks noChangeArrowheads="1"/>
          </p:cNvSpPr>
          <p:nvPr/>
        </p:nvSpPr>
        <p:spPr bwMode="auto">
          <a:xfrm>
            <a:off x="3529013" y="2284413"/>
            <a:ext cx="476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</a:rPr>
              <a:t>JALMA</a:t>
            </a:r>
          </a:p>
        </p:txBody>
      </p:sp>
      <p:sp>
        <p:nvSpPr>
          <p:cNvPr id="81" name="5-Point Star 80"/>
          <p:cNvSpPr/>
          <p:nvPr/>
        </p:nvSpPr>
        <p:spPr>
          <a:xfrm>
            <a:off x="2057400" y="3276600"/>
            <a:ext cx="66675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" name="5-Point Star 82"/>
          <p:cNvSpPr/>
          <p:nvPr/>
        </p:nvSpPr>
        <p:spPr>
          <a:xfrm>
            <a:off x="3743325" y="3602038"/>
            <a:ext cx="66675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9" name="5-Point Star 88"/>
          <p:cNvSpPr/>
          <p:nvPr/>
        </p:nvSpPr>
        <p:spPr>
          <a:xfrm>
            <a:off x="5037138" y="4191000"/>
            <a:ext cx="68262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5-Point Star 89"/>
          <p:cNvSpPr/>
          <p:nvPr/>
        </p:nvSpPr>
        <p:spPr>
          <a:xfrm>
            <a:off x="2590800" y="2451100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46" name="5-Point Star 91"/>
          <p:cNvSpPr>
            <a:spLocks noChangeArrowheads="1"/>
          </p:cNvSpPr>
          <p:nvPr/>
        </p:nvSpPr>
        <p:spPr bwMode="auto">
          <a:xfrm>
            <a:off x="4427984" y="3048000"/>
            <a:ext cx="68263" cy="55563"/>
          </a:xfrm>
          <a:custGeom>
            <a:avLst/>
            <a:gdLst>
              <a:gd name="T0" fmla="*/ 34132 w 68263"/>
              <a:gd name="T1" fmla="*/ 0 h 55563"/>
              <a:gd name="T2" fmla="*/ 0 w 68263"/>
              <a:gd name="T3" fmla="*/ 21223 h 55563"/>
              <a:gd name="T4" fmla="*/ 13037 w 68263"/>
              <a:gd name="T5" fmla="*/ 55563 h 55563"/>
              <a:gd name="T6" fmla="*/ 55226 w 68263"/>
              <a:gd name="T7" fmla="*/ 55563 h 55563"/>
              <a:gd name="T8" fmla="*/ 68263 w 68263"/>
              <a:gd name="T9" fmla="*/ 21223 h 555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095 w 68263"/>
              <a:gd name="T16" fmla="*/ 21223 h 55563"/>
              <a:gd name="T17" fmla="*/ 47168 w 68263"/>
              <a:gd name="T18" fmla="*/ 42446 h 555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263" h="55563">
                <a:moveTo>
                  <a:pt x="0" y="21223"/>
                </a:moveTo>
                <a:lnTo>
                  <a:pt x="26074" y="21223"/>
                </a:lnTo>
                <a:lnTo>
                  <a:pt x="34132" y="0"/>
                </a:lnTo>
                <a:lnTo>
                  <a:pt x="42189" y="21223"/>
                </a:lnTo>
                <a:lnTo>
                  <a:pt x="68263" y="21223"/>
                </a:lnTo>
                <a:lnTo>
                  <a:pt x="47168" y="34340"/>
                </a:lnTo>
                <a:lnTo>
                  <a:pt x="55226" y="55563"/>
                </a:lnTo>
                <a:lnTo>
                  <a:pt x="34132" y="42446"/>
                </a:lnTo>
                <a:lnTo>
                  <a:pt x="13037" y="55563"/>
                </a:lnTo>
                <a:lnTo>
                  <a:pt x="21095" y="34340"/>
                </a:lnTo>
                <a:lnTo>
                  <a:pt x="0" y="21223"/>
                </a:lnTo>
                <a:close/>
              </a:path>
            </a:pathLst>
          </a:custGeom>
          <a:solidFill>
            <a:srgbClr val="FF33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00" name="5-Point Star 99"/>
          <p:cNvSpPr/>
          <p:nvPr/>
        </p:nvSpPr>
        <p:spPr>
          <a:xfrm>
            <a:off x="5799138" y="4343400"/>
            <a:ext cx="68262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48" name="TextBox 15"/>
          <p:cNvSpPr txBox="1">
            <a:spLocks noChangeArrowheads="1"/>
          </p:cNvSpPr>
          <p:nvPr/>
        </p:nvSpPr>
        <p:spPr bwMode="auto">
          <a:xfrm>
            <a:off x="5943600" y="4267200"/>
            <a:ext cx="2316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Med Col / NGO / Private Labs (Certified)</a:t>
            </a:r>
          </a:p>
        </p:txBody>
      </p:sp>
      <p:sp>
        <p:nvSpPr>
          <p:cNvPr id="33849" name="TextBox 15"/>
          <p:cNvSpPr txBox="1">
            <a:spLocks noChangeArrowheads="1"/>
          </p:cNvSpPr>
          <p:nvPr/>
        </p:nvSpPr>
        <p:spPr bwMode="auto">
          <a:xfrm>
            <a:off x="5943600" y="3810000"/>
            <a:ext cx="941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IRL (Certified )</a:t>
            </a:r>
          </a:p>
        </p:txBody>
      </p:sp>
      <p:sp>
        <p:nvSpPr>
          <p:cNvPr id="103" name="Oval 102"/>
          <p:cNvSpPr/>
          <p:nvPr/>
        </p:nvSpPr>
        <p:spPr>
          <a:xfrm>
            <a:off x="5813425" y="3903662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" name="Plus 103"/>
          <p:cNvSpPr/>
          <p:nvPr/>
        </p:nvSpPr>
        <p:spPr>
          <a:xfrm>
            <a:off x="5791200" y="4824414"/>
            <a:ext cx="127000" cy="152400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52" name="TextBox 15"/>
          <p:cNvSpPr txBox="1">
            <a:spLocks noChangeArrowheads="1"/>
          </p:cNvSpPr>
          <p:nvPr/>
        </p:nvSpPr>
        <p:spPr bwMode="auto">
          <a:xfrm>
            <a:off x="5943600" y="4056062"/>
            <a:ext cx="12442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IRL (Under 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</a:rPr>
              <a:t>Process)</a:t>
            </a:r>
            <a:endParaRPr lang="en-US" sz="1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813425" y="4132262"/>
            <a:ext cx="53975" cy="571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7" name="5-Point Star 106"/>
          <p:cNvSpPr/>
          <p:nvPr/>
        </p:nvSpPr>
        <p:spPr>
          <a:xfrm>
            <a:off x="5799138" y="4592638"/>
            <a:ext cx="68262" cy="55562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55" name="TextBox 15"/>
          <p:cNvSpPr txBox="1">
            <a:spLocks noChangeArrowheads="1"/>
          </p:cNvSpPr>
          <p:nvPr/>
        </p:nvSpPr>
        <p:spPr bwMode="auto">
          <a:xfrm>
            <a:off x="5943600" y="4554538"/>
            <a:ext cx="2619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Med Col / NGO / Private Labs (Under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</a:rPr>
              <a:t>Process)</a:t>
            </a:r>
            <a:endParaRPr lang="en-US" sz="1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3860" name="TextBox 15"/>
          <p:cNvSpPr txBox="1">
            <a:spLocks noChangeArrowheads="1"/>
          </p:cNvSpPr>
          <p:nvPr/>
        </p:nvSpPr>
        <p:spPr bwMode="auto">
          <a:xfrm>
            <a:off x="5943600" y="4800600"/>
            <a:ext cx="1446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prstClr val="black"/>
                </a:solidFill>
                <a:latin typeface="Calibri" pitchFamily="34" charset="0"/>
              </a:rPr>
              <a:t>National Reference Labs</a:t>
            </a:r>
          </a:p>
        </p:txBody>
      </p:sp>
      <p:sp>
        <p:nvSpPr>
          <p:cNvPr id="85" name="5-Point Star 84"/>
          <p:cNvSpPr/>
          <p:nvPr/>
        </p:nvSpPr>
        <p:spPr>
          <a:xfrm>
            <a:off x="2667000" y="4191000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63" name="TextBox 78"/>
          <p:cNvSpPr txBox="1">
            <a:spLocks noChangeArrowheads="1"/>
          </p:cNvSpPr>
          <p:nvPr/>
        </p:nvSpPr>
        <p:spPr bwMode="auto">
          <a:xfrm>
            <a:off x="3025775" y="1895475"/>
            <a:ext cx="612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prstClr val="black"/>
                </a:solidFill>
              </a:rPr>
              <a:t>Gurgaon</a:t>
            </a:r>
          </a:p>
        </p:txBody>
      </p:sp>
      <p:sp>
        <p:nvSpPr>
          <p:cNvPr id="80" name="5-Point Star 79"/>
          <p:cNvSpPr/>
          <p:nvPr/>
        </p:nvSpPr>
        <p:spPr>
          <a:xfrm>
            <a:off x="2993157" y="4221088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" name="5-Point Star 81"/>
          <p:cNvSpPr/>
          <p:nvPr/>
        </p:nvSpPr>
        <p:spPr>
          <a:xfrm>
            <a:off x="3454574" y="2017191"/>
            <a:ext cx="68262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866" name="AutoShape 81"/>
          <p:cNvSpPr>
            <a:spLocks noChangeArrowheads="1"/>
          </p:cNvSpPr>
          <p:nvPr/>
        </p:nvSpPr>
        <p:spPr bwMode="auto">
          <a:xfrm>
            <a:off x="0" y="5257800"/>
            <a:ext cx="184804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rgbClr val="000066"/>
                </a:solidFill>
              </a:rPr>
              <a:t>By </a:t>
            </a:r>
            <a:r>
              <a:rPr lang="en-US" b="1" dirty="0" smtClean="0">
                <a:solidFill>
                  <a:srgbClr val="000066"/>
                </a:solidFill>
              </a:rPr>
              <a:t>technology</a:t>
            </a:r>
            <a:endParaRPr lang="en-US" b="1" dirty="0">
              <a:solidFill>
                <a:srgbClr val="000066"/>
              </a:solidFill>
            </a:endParaRPr>
          </a:p>
          <a:p>
            <a:r>
              <a:rPr lang="en-US" sz="1600" b="1" dirty="0">
                <a:solidFill>
                  <a:srgbClr val="000066"/>
                </a:solidFill>
              </a:rPr>
              <a:t>- Solid c</a:t>
            </a:r>
            <a:r>
              <a:rPr lang="en-US" sz="1600" b="1" dirty="0" smtClean="0">
                <a:solidFill>
                  <a:srgbClr val="000066"/>
                </a:solidFill>
              </a:rPr>
              <a:t>ulture: 46</a:t>
            </a:r>
            <a:endParaRPr lang="en-US" sz="1600" b="1" dirty="0">
              <a:solidFill>
                <a:srgbClr val="000066"/>
              </a:solidFill>
            </a:endParaRPr>
          </a:p>
          <a:p>
            <a:r>
              <a:rPr lang="en-US" sz="1600" b="1" dirty="0">
                <a:solidFill>
                  <a:srgbClr val="000066"/>
                </a:solidFill>
              </a:rPr>
              <a:t>- LPA: </a:t>
            </a:r>
            <a:r>
              <a:rPr lang="en-US" sz="1600" b="1" dirty="0" smtClean="0">
                <a:solidFill>
                  <a:srgbClr val="000066"/>
                </a:solidFill>
              </a:rPr>
              <a:t>51</a:t>
            </a:r>
            <a:endParaRPr lang="en-US" sz="1600" b="1" dirty="0">
              <a:solidFill>
                <a:srgbClr val="000066"/>
              </a:solidFill>
            </a:endParaRPr>
          </a:p>
          <a:p>
            <a:r>
              <a:rPr lang="en-US" sz="1600" b="1" dirty="0" smtClean="0">
                <a:solidFill>
                  <a:srgbClr val="000066"/>
                </a:solidFill>
              </a:rPr>
              <a:t>- Liquid culture: 28</a:t>
            </a:r>
          </a:p>
          <a:p>
            <a:r>
              <a:rPr lang="en-US" sz="1600" b="1" dirty="0" smtClean="0">
                <a:solidFill>
                  <a:srgbClr val="000066"/>
                </a:solidFill>
              </a:rPr>
              <a:t>- </a:t>
            </a:r>
            <a:r>
              <a:rPr lang="en-IN" sz="1600" b="1" dirty="0" smtClean="0">
                <a:solidFill>
                  <a:srgbClr val="000066"/>
                </a:solidFill>
              </a:rPr>
              <a:t>CB-NAAT: 121</a:t>
            </a:r>
            <a:endParaRPr lang="en-IN" sz="1600" b="1" dirty="0">
              <a:solidFill>
                <a:srgbClr val="000066"/>
              </a:solidFill>
            </a:endParaRPr>
          </a:p>
        </p:txBody>
      </p:sp>
      <p:sp>
        <p:nvSpPr>
          <p:cNvPr id="2" name="Oval 102"/>
          <p:cNvSpPr/>
          <p:nvPr/>
        </p:nvSpPr>
        <p:spPr>
          <a:xfrm>
            <a:off x="4114800" y="56388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102"/>
          <p:cNvSpPr/>
          <p:nvPr/>
        </p:nvSpPr>
        <p:spPr>
          <a:xfrm>
            <a:off x="3491880" y="1678781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5-Point Star 99"/>
          <p:cNvSpPr/>
          <p:nvPr/>
        </p:nvSpPr>
        <p:spPr>
          <a:xfrm>
            <a:off x="4191000" y="5105400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5-Point Star 99"/>
          <p:cNvSpPr/>
          <p:nvPr/>
        </p:nvSpPr>
        <p:spPr>
          <a:xfrm>
            <a:off x="2667000" y="4114800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5-Point Star 99"/>
          <p:cNvSpPr/>
          <p:nvPr/>
        </p:nvSpPr>
        <p:spPr>
          <a:xfrm>
            <a:off x="3275856" y="3301429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102"/>
          <p:cNvSpPr/>
          <p:nvPr/>
        </p:nvSpPr>
        <p:spPr>
          <a:xfrm>
            <a:off x="3962400" y="152400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8" name="5-Point Star 87"/>
          <p:cNvSpPr/>
          <p:nvPr/>
        </p:nvSpPr>
        <p:spPr>
          <a:xfrm>
            <a:off x="3360738" y="5888038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1" name="5-Point Star 90"/>
          <p:cNvSpPr/>
          <p:nvPr/>
        </p:nvSpPr>
        <p:spPr>
          <a:xfrm>
            <a:off x="3817938" y="6116638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" name="5-Point Star 91"/>
          <p:cNvSpPr/>
          <p:nvPr/>
        </p:nvSpPr>
        <p:spPr>
          <a:xfrm>
            <a:off x="3962400" y="5202238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4" name="5-Point Star 93"/>
          <p:cNvSpPr/>
          <p:nvPr/>
        </p:nvSpPr>
        <p:spPr>
          <a:xfrm>
            <a:off x="3132138" y="4005064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5" name="5-Point Star 94"/>
          <p:cNvSpPr/>
          <p:nvPr/>
        </p:nvSpPr>
        <p:spPr>
          <a:xfrm>
            <a:off x="6134100" y="2362200"/>
            <a:ext cx="68263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9" name="5-Point Star 98"/>
          <p:cNvSpPr/>
          <p:nvPr/>
        </p:nvSpPr>
        <p:spPr>
          <a:xfrm>
            <a:off x="5918200" y="3208338"/>
            <a:ext cx="68263" cy="555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1" name="5-Point Star 100"/>
          <p:cNvSpPr/>
          <p:nvPr/>
        </p:nvSpPr>
        <p:spPr>
          <a:xfrm>
            <a:off x="2667000" y="3476625"/>
            <a:ext cx="68263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3883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614738"/>
            <a:ext cx="1714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84" name="Picture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15" y="4234929"/>
            <a:ext cx="17145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Oval 96"/>
          <p:cNvSpPr/>
          <p:nvPr/>
        </p:nvSpPr>
        <p:spPr>
          <a:xfrm>
            <a:off x="6804025" y="2435746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733800" y="535305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97167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IN" b="1" dirty="0" smtClean="0">
                <a:solidFill>
                  <a:srgbClr val="C0504D">
                    <a:lumMod val="50000"/>
                  </a:srgbClr>
                </a:solidFill>
              </a:rPr>
              <a:t>C-DST labs: 64</a:t>
            </a:r>
          </a:p>
          <a:p>
            <a:pPr>
              <a:defRPr/>
            </a:pPr>
            <a:r>
              <a:rPr lang="en-IN" b="1" dirty="0" smtClean="0">
                <a:solidFill>
                  <a:srgbClr val="C0504D">
                    <a:lumMod val="50000"/>
                  </a:srgbClr>
                </a:solidFill>
              </a:rPr>
              <a:t>SL-DST: 24</a:t>
            </a:r>
            <a:endParaRPr lang="en-IN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36964" y="5160963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779912" y="602424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604716" y="537616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851920" y="414908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716016" y="436510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83929" y="4942333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24596" y="414908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923928" y="544522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116884" y="393600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89364" y="299990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660232" y="242088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452320" y="249584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828852" y="3212976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563888" y="371703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627784" y="357596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203848" y="321592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843808" y="278092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627784" y="227982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788024" y="263986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540820" y="256490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292080" y="321592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12160" y="220486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409329" y="185769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964756" y="1412776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3131840" y="91167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100660" y="155679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748732" y="1127696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34" name="TextBox 15"/>
          <p:cNvSpPr txBox="1">
            <a:spLocks noChangeArrowheads="1"/>
          </p:cNvSpPr>
          <p:nvPr/>
        </p:nvSpPr>
        <p:spPr bwMode="auto">
          <a:xfrm>
            <a:off x="5940152" y="5055145"/>
            <a:ext cx="9476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</a:rPr>
              <a:t>CB-NAAT Sites</a:t>
            </a:r>
            <a:endParaRPr lang="en-US" sz="1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5" name="Oval 102"/>
          <p:cNvSpPr/>
          <p:nvPr/>
        </p:nvSpPr>
        <p:spPr>
          <a:xfrm>
            <a:off x="3653929" y="3068960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6" name="5-Point Star 91"/>
          <p:cNvSpPr>
            <a:spLocks noChangeArrowheads="1"/>
          </p:cNvSpPr>
          <p:nvPr/>
        </p:nvSpPr>
        <p:spPr bwMode="auto">
          <a:xfrm>
            <a:off x="7308304" y="2348880"/>
            <a:ext cx="68263" cy="55563"/>
          </a:xfrm>
          <a:custGeom>
            <a:avLst/>
            <a:gdLst>
              <a:gd name="T0" fmla="*/ 34132 w 68263"/>
              <a:gd name="T1" fmla="*/ 0 h 55563"/>
              <a:gd name="T2" fmla="*/ 0 w 68263"/>
              <a:gd name="T3" fmla="*/ 21223 h 55563"/>
              <a:gd name="T4" fmla="*/ 13037 w 68263"/>
              <a:gd name="T5" fmla="*/ 55563 h 55563"/>
              <a:gd name="T6" fmla="*/ 55226 w 68263"/>
              <a:gd name="T7" fmla="*/ 55563 h 55563"/>
              <a:gd name="T8" fmla="*/ 68263 w 68263"/>
              <a:gd name="T9" fmla="*/ 21223 h 555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095 w 68263"/>
              <a:gd name="T16" fmla="*/ 21223 h 55563"/>
              <a:gd name="T17" fmla="*/ 47168 w 68263"/>
              <a:gd name="T18" fmla="*/ 42446 h 555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263" h="55563">
                <a:moveTo>
                  <a:pt x="0" y="21223"/>
                </a:moveTo>
                <a:lnTo>
                  <a:pt x="26074" y="21223"/>
                </a:lnTo>
                <a:lnTo>
                  <a:pt x="34132" y="0"/>
                </a:lnTo>
                <a:lnTo>
                  <a:pt x="42189" y="21223"/>
                </a:lnTo>
                <a:lnTo>
                  <a:pt x="68263" y="21223"/>
                </a:lnTo>
                <a:lnTo>
                  <a:pt x="47168" y="34340"/>
                </a:lnTo>
                <a:lnTo>
                  <a:pt x="55226" y="55563"/>
                </a:lnTo>
                <a:lnTo>
                  <a:pt x="34132" y="42446"/>
                </a:lnTo>
                <a:lnTo>
                  <a:pt x="13037" y="55563"/>
                </a:lnTo>
                <a:lnTo>
                  <a:pt x="21095" y="34340"/>
                </a:lnTo>
                <a:lnTo>
                  <a:pt x="0" y="21223"/>
                </a:lnTo>
                <a:close/>
              </a:path>
            </a:pathLst>
          </a:custGeom>
          <a:solidFill>
            <a:srgbClr val="FF33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IN" dirty="0">
              <a:solidFill>
                <a:prstClr val="black"/>
              </a:solidFill>
            </a:endParaRPr>
          </a:p>
        </p:txBody>
      </p:sp>
      <p:pic>
        <p:nvPicPr>
          <p:cNvPr id="137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38" y="5612606"/>
            <a:ext cx="1714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5-Point Star 137"/>
          <p:cNvSpPr/>
          <p:nvPr/>
        </p:nvSpPr>
        <p:spPr>
          <a:xfrm>
            <a:off x="3779912" y="1789261"/>
            <a:ext cx="66675" cy="5556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0" name="5-Point Star 91"/>
          <p:cNvSpPr>
            <a:spLocks noChangeArrowheads="1"/>
          </p:cNvSpPr>
          <p:nvPr/>
        </p:nvSpPr>
        <p:spPr bwMode="auto">
          <a:xfrm>
            <a:off x="6876256" y="2581349"/>
            <a:ext cx="68263" cy="55563"/>
          </a:xfrm>
          <a:custGeom>
            <a:avLst/>
            <a:gdLst>
              <a:gd name="T0" fmla="*/ 34132 w 68263"/>
              <a:gd name="T1" fmla="*/ 0 h 55563"/>
              <a:gd name="T2" fmla="*/ 0 w 68263"/>
              <a:gd name="T3" fmla="*/ 21223 h 55563"/>
              <a:gd name="T4" fmla="*/ 13037 w 68263"/>
              <a:gd name="T5" fmla="*/ 55563 h 55563"/>
              <a:gd name="T6" fmla="*/ 55226 w 68263"/>
              <a:gd name="T7" fmla="*/ 55563 h 55563"/>
              <a:gd name="T8" fmla="*/ 68263 w 68263"/>
              <a:gd name="T9" fmla="*/ 21223 h 555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095 w 68263"/>
              <a:gd name="T16" fmla="*/ 21223 h 55563"/>
              <a:gd name="T17" fmla="*/ 47168 w 68263"/>
              <a:gd name="T18" fmla="*/ 42446 h 555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263" h="55563">
                <a:moveTo>
                  <a:pt x="0" y="21223"/>
                </a:moveTo>
                <a:lnTo>
                  <a:pt x="26074" y="21223"/>
                </a:lnTo>
                <a:lnTo>
                  <a:pt x="34132" y="0"/>
                </a:lnTo>
                <a:lnTo>
                  <a:pt x="42189" y="21223"/>
                </a:lnTo>
                <a:lnTo>
                  <a:pt x="68263" y="21223"/>
                </a:lnTo>
                <a:lnTo>
                  <a:pt x="47168" y="34340"/>
                </a:lnTo>
                <a:lnTo>
                  <a:pt x="55226" y="55563"/>
                </a:lnTo>
                <a:lnTo>
                  <a:pt x="34132" y="42446"/>
                </a:lnTo>
                <a:lnTo>
                  <a:pt x="13037" y="55563"/>
                </a:lnTo>
                <a:lnTo>
                  <a:pt x="21095" y="34340"/>
                </a:lnTo>
                <a:lnTo>
                  <a:pt x="0" y="21223"/>
                </a:lnTo>
                <a:close/>
              </a:path>
            </a:pathLst>
          </a:custGeom>
          <a:solidFill>
            <a:srgbClr val="FF33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41" name="5-Point Star 140"/>
          <p:cNvSpPr/>
          <p:nvPr/>
        </p:nvSpPr>
        <p:spPr>
          <a:xfrm>
            <a:off x="3563888" y="2005285"/>
            <a:ext cx="68262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869953" y="2132856"/>
            <a:ext cx="53975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" name="5-Point Star 142"/>
          <p:cNvSpPr/>
          <p:nvPr/>
        </p:nvSpPr>
        <p:spPr>
          <a:xfrm>
            <a:off x="5657453" y="2653357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4" name="5-Point Star 143"/>
          <p:cNvSpPr/>
          <p:nvPr/>
        </p:nvSpPr>
        <p:spPr>
          <a:xfrm>
            <a:off x="5292080" y="2492896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804248" y="234888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380312" y="2711872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47" name="5-Point Star 146"/>
          <p:cNvSpPr/>
          <p:nvPr/>
        </p:nvSpPr>
        <p:spPr>
          <a:xfrm>
            <a:off x="4572000" y="3717032"/>
            <a:ext cx="68262" cy="55562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8" name="5-Point Star 147"/>
          <p:cNvSpPr/>
          <p:nvPr/>
        </p:nvSpPr>
        <p:spPr>
          <a:xfrm>
            <a:off x="3779912" y="4941168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868416" y="429604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50" name="5-Point Star 149"/>
          <p:cNvSpPr/>
          <p:nvPr/>
        </p:nvSpPr>
        <p:spPr>
          <a:xfrm>
            <a:off x="3970338" y="6021288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1" name="5-Point Star 150"/>
          <p:cNvSpPr/>
          <p:nvPr/>
        </p:nvSpPr>
        <p:spPr>
          <a:xfrm>
            <a:off x="3711650" y="5749702"/>
            <a:ext cx="68262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2" name="5-Point Star 151"/>
          <p:cNvSpPr/>
          <p:nvPr/>
        </p:nvSpPr>
        <p:spPr>
          <a:xfrm>
            <a:off x="3304654" y="5527676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5-Point Star 152"/>
          <p:cNvSpPr/>
          <p:nvPr/>
        </p:nvSpPr>
        <p:spPr>
          <a:xfrm>
            <a:off x="3407568" y="5583238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4" name="5-Point Star 153"/>
          <p:cNvSpPr/>
          <p:nvPr/>
        </p:nvSpPr>
        <p:spPr>
          <a:xfrm>
            <a:off x="3509913" y="5603875"/>
            <a:ext cx="68263" cy="55562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520949" y="40457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884636" y="4296048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57" name="5-Point Star 156"/>
          <p:cNvSpPr/>
          <p:nvPr/>
        </p:nvSpPr>
        <p:spPr>
          <a:xfrm>
            <a:off x="2633117" y="4293096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8" name="5-Point Star 157"/>
          <p:cNvSpPr/>
          <p:nvPr/>
        </p:nvSpPr>
        <p:spPr>
          <a:xfrm>
            <a:off x="2699792" y="4021509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9" name="5-Point Star 158"/>
          <p:cNvSpPr/>
          <p:nvPr/>
        </p:nvSpPr>
        <p:spPr>
          <a:xfrm>
            <a:off x="2777133" y="4149080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0" name="5-Point Star 159"/>
          <p:cNvSpPr/>
          <p:nvPr/>
        </p:nvSpPr>
        <p:spPr>
          <a:xfrm>
            <a:off x="2633117" y="3949501"/>
            <a:ext cx="66675" cy="55563"/>
          </a:xfrm>
          <a:prstGeom prst="star5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1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029491"/>
            <a:ext cx="171450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" name="Plus 161"/>
          <p:cNvSpPr/>
          <p:nvPr/>
        </p:nvSpPr>
        <p:spPr>
          <a:xfrm>
            <a:off x="5722937" y="3656026"/>
            <a:ext cx="127000" cy="152400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4" name="Plus 163"/>
          <p:cNvSpPr/>
          <p:nvPr/>
        </p:nvSpPr>
        <p:spPr>
          <a:xfrm>
            <a:off x="3076848" y="3041650"/>
            <a:ext cx="199008" cy="161744"/>
          </a:xfrm>
          <a:prstGeom prst="mathPlus">
            <a:avLst/>
          </a:prstGeom>
          <a:solidFill>
            <a:srgbClr val="0000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780184" y="19812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543800" y="2064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307012" y="2750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791200" y="25979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459412" y="243222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545012" y="3969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249612" y="18288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505200" y="4572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5383212" y="32004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667000" y="32837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563812" y="31242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259012" y="3131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249612" y="4655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3554412" y="52649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545012" y="28956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495800" y="3048000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3706812" y="25217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706812" y="2826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2487612" y="3969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487612" y="3893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2590800" y="38171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7086600" y="30551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3048000" y="15311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3097212" y="13025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3630612" y="5798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4164012" y="5417344"/>
            <a:ext cx="103188" cy="69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STOP TB </a:t>
            </a:r>
            <a:r>
              <a:rPr lang="en-US" b="1" dirty="0" smtClean="0"/>
              <a:t>Strategy(2006)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058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■ In DOTS collaboration </a:t>
            </a:r>
            <a:r>
              <a:rPr lang="en-US" sz="2400" dirty="0"/>
              <a:t>,</a:t>
            </a:r>
            <a:r>
              <a:rPr lang="en-US" sz="2400" dirty="0" smtClean="0"/>
              <a:t>STOP </a:t>
            </a:r>
            <a:r>
              <a:rPr lang="en-US" sz="2400" dirty="0"/>
              <a:t>TB </a:t>
            </a:r>
            <a:r>
              <a:rPr lang="en-US" sz="2400" dirty="0" smtClean="0"/>
              <a:t>strategy was started with additional six components-</a:t>
            </a:r>
          </a:p>
          <a:p>
            <a:pPr marL="0" indent="0">
              <a:buNone/>
            </a:pPr>
            <a:r>
              <a:rPr lang="en-US" sz="2400" dirty="0"/>
              <a:t>1. Pursue high-quality DOTS expansion and enhancement</a:t>
            </a:r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Address TB/HIV, MDR-TB, and the needs of poor and vulnerable populations</a:t>
            </a:r>
          </a:p>
          <a:p>
            <a:pPr marL="0" indent="0">
              <a:buNone/>
            </a:pPr>
            <a:r>
              <a:rPr lang="en-US" sz="2400" dirty="0" smtClean="0"/>
              <a:t>3</a:t>
            </a:r>
            <a:r>
              <a:rPr lang="en-US" sz="2400" dirty="0"/>
              <a:t>. Contribute to health system strengthening based on primary health care</a:t>
            </a:r>
          </a:p>
          <a:p>
            <a:pPr marL="0" indent="0">
              <a:buNone/>
            </a:pPr>
            <a:r>
              <a:rPr lang="en-US" sz="2400" dirty="0" smtClean="0"/>
              <a:t>4</a:t>
            </a:r>
            <a:r>
              <a:rPr lang="en-US" sz="2400" dirty="0"/>
              <a:t>. Engage all care providers</a:t>
            </a:r>
          </a:p>
          <a:p>
            <a:pPr marL="0" indent="0">
              <a:buNone/>
            </a:pPr>
            <a:r>
              <a:rPr lang="en-US" sz="2400" dirty="0" smtClean="0"/>
              <a:t>5</a:t>
            </a:r>
            <a:r>
              <a:rPr lang="en-US" sz="2400" dirty="0"/>
              <a:t>. Empower people with TB, and communities through partnership</a:t>
            </a:r>
          </a:p>
          <a:p>
            <a:pPr marL="0" indent="0">
              <a:buNone/>
            </a:pPr>
            <a:r>
              <a:rPr lang="en-US" sz="2400" dirty="0" smtClean="0"/>
              <a:t>6</a:t>
            </a:r>
            <a:r>
              <a:rPr lang="en-US" sz="2400" dirty="0"/>
              <a:t>. Enable and promote </a:t>
            </a:r>
            <a:r>
              <a:rPr lang="en-US" sz="2400" dirty="0" smtClean="0"/>
              <a:t>research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2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76200"/>
            <a:ext cx="27432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SYMPTOMATOLOGY OF T.B.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>
          <a:xfrm>
            <a:off x="0" y="762000"/>
            <a:ext cx="91440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6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86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Introduction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5143512"/>
          </a:xfrm>
        </p:spPr>
        <p:txBody>
          <a:bodyPr>
            <a:normAutofit/>
          </a:bodyPr>
          <a:lstStyle/>
          <a:p>
            <a:r>
              <a:rPr lang="en-US" dirty="0"/>
              <a:t>Tuberculosis is one of the leading causes of mortality in India- killing -2 persons every three minute, nearly 1,000 every day.</a:t>
            </a:r>
          </a:p>
          <a:p>
            <a:r>
              <a:rPr lang="en-US" dirty="0" smtClean="0"/>
              <a:t>Tuberculosis </a:t>
            </a:r>
            <a:r>
              <a:rPr lang="en-US" dirty="0"/>
              <a:t>(TB) is </a:t>
            </a:r>
            <a:r>
              <a:rPr lang="en-US" dirty="0" smtClean="0"/>
              <a:t>an infectious disease </a:t>
            </a:r>
            <a:r>
              <a:rPr lang="en-US" dirty="0"/>
              <a:t>caused </a:t>
            </a:r>
            <a:r>
              <a:rPr lang="en-US" dirty="0" smtClean="0"/>
              <a:t>by </a:t>
            </a:r>
            <a:r>
              <a:rPr lang="en-US" i="1" dirty="0" smtClean="0"/>
              <a:t>Mycobacterium </a:t>
            </a:r>
            <a:r>
              <a:rPr lang="en-US" i="1" dirty="0"/>
              <a:t>tuberculosis</a:t>
            </a:r>
          </a:p>
          <a:p>
            <a:r>
              <a:rPr lang="en-US" dirty="0" smtClean="0"/>
              <a:t>If </a:t>
            </a:r>
            <a:r>
              <a:rPr lang="en-US" dirty="0"/>
              <a:t>l</a:t>
            </a:r>
            <a:r>
              <a:rPr lang="en-US" dirty="0" smtClean="0"/>
              <a:t>eft </a:t>
            </a:r>
            <a:r>
              <a:rPr lang="en-US" dirty="0"/>
              <a:t>untreated, a</a:t>
            </a:r>
            <a:r>
              <a:rPr lang="en-US" dirty="0" smtClean="0"/>
              <a:t> </a:t>
            </a:r>
            <a:r>
              <a:rPr lang="en-US" dirty="0"/>
              <a:t>person with </a:t>
            </a:r>
            <a:r>
              <a:rPr lang="en-US" dirty="0" smtClean="0"/>
              <a:t>sputum positive </a:t>
            </a:r>
            <a:r>
              <a:rPr lang="en-US" dirty="0"/>
              <a:t>TB will infect an average of </a:t>
            </a:r>
            <a:r>
              <a:rPr lang="en-US" dirty="0" smtClean="0"/>
              <a:t>10 to15 </a:t>
            </a:r>
            <a:r>
              <a:rPr lang="en-US" dirty="0"/>
              <a:t>people </a:t>
            </a:r>
            <a:r>
              <a:rPr lang="en-US" dirty="0" smtClean="0"/>
              <a:t>in a </a:t>
            </a:r>
            <a:r>
              <a:rPr lang="en-US" dirty="0"/>
              <a:t>year. </a:t>
            </a:r>
          </a:p>
          <a:p>
            <a:r>
              <a:rPr lang="en-US" dirty="0" smtClean="0"/>
              <a:t>Multi Drug Resistance and co-infection with HIV has weakened our battle against the disease.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2819400" cy="1676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7391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3933056"/>
            <a:ext cx="8291264" cy="292494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075182"/>
              </p:ext>
            </p:extLst>
          </p:nvPr>
        </p:nvGraphicFramePr>
        <p:xfrm>
          <a:off x="15240" y="533399"/>
          <a:ext cx="9128759" cy="6324600"/>
        </p:xfrm>
        <a:graphic>
          <a:graphicData uri="http://schemas.openxmlformats.org/drawingml/2006/table">
            <a:tbl>
              <a:tblPr/>
              <a:tblGrid>
                <a:gridCol w="1777032"/>
                <a:gridCol w="3878278"/>
                <a:gridCol w="1777032"/>
                <a:gridCol w="1696417"/>
              </a:tblGrid>
              <a:tr h="1075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Type of Patient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Regimen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Duration in months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Category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Color of box: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RED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New Sputum Positive Seriously ill sputum negative, Seriously ill extra pulmonary,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(HRZE)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(HR)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2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Category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Color of box: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Sputum Positive relapse Sputum Positive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Sputum Positive treatment after default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(HRZES)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(HRZE)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 (HRE)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0" y="34637"/>
            <a:ext cx="3048000" cy="381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TREATMENT   REGIMEN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3" y="0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/>
              <a:t>MDR-TB &amp; XDR-TB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4236" y="2971800"/>
            <a:ext cx="8229600" cy="3200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/>
              <a:t>MDR-TB</a:t>
            </a:r>
            <a:r>
              <a:rPr lang="en-IN" dirty="0"/>
              <a:t> is defined as resistance to isoniazid and rifampicin, with or without resistance to other anti-TB drugs.</a:t>
            </a:r>
          </a:p>
          <a:p>
            <a:r>
              <a:rPr lang="en-IN" b="1" dirty="0"/>
              <a:t>XDR-TB</a:t>
            </a:r>
            <a:r>
              <a:rPr lang="en-IN" dirty="0"/>
              <a:t> is defined as resistance to at least Isoniazid and Rifampicin (i.e. MDR-TB) plus resistance to any of the </a:t>
            </a:r>
            <a:r>
              <a:rPr lang="en-IN" dirty="0" err="1"/>
              <a:t>fluoro</a:t>
            </a:r>
            <a:r>
              <a:rPr lang="en-IN" dirty="0"/>
              <a:t>-quinolones and any one of the second line injectable drugs (</a:t>
            </a:r>
            <a:r>
              <a:rPr lang="en-IN" dirty="0" err="1"/>
              <a:t>amikacin</a:t>
            </a:r>
            <a:r>
              <a:rPr lang="en-IN" dirty="0"/>
              <a:t>, kanamycin or </a:t>
            </a:r>
            <a:r>
              <a:rPr lang="en-IN" dirty="0" err="1"/>
              <a:t>capreomycin</a:t>
            </a:r>
            <a:r>
              <a:rPr lang="en-IN" dirty="0"/>
              <a:t>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31944" r="31507" b="49405"/>
          <a:stretch/>
        </p:blipFill>
        <p:spPr bwMode="auto">
          <a:xfrm>
            <a:off x="457201" y="1371600"/>
            <a:ext cx="8153400" cy="15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4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Revised National TB Control Programme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16666" r="8471" b="26727"/>
          <a:stretch/>
        </p:blipFill>
        <p:spPr bwMode="auto">
          <a:xfrm>
            <a:off x="380999" y="533399"/>
            <a:ext cx="8519887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999" y="533399"/>
            <a:ext cx="1219201" cy="38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464127"/>
            <a:ext cx="42672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TREATEMENT OF MDR T.B.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8927" y="1600200"/>
            <a:ext cx="75438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RNTCP Regimen for MDR TB: 6 (9) Km </a:t>
            </a:r>
            <a:r>
              <a:rPr lang="en-US" dirty="0" err="1">
                <a:solidFill>
                  <a:schemeClr val="tx1"/>
                </a:solidFill>
              </a:rPr>
              <a:t>Lvx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Eto</a:t>
            </a:r>
            <a:r>
              <a:rPr lang="en-US" dirty="0">
                <a:solidFill>
                  <a:schemeClr val="tx1"/>
                </a:solidFill>
              </a:rPr>
              <a:t> Cs Z E / 18 </a:t>
            </a:r>
            <a:r>
              <a:rPr lang="en-US" dirty="0" err="1">
                <a:solidFill>
                  <a:schemeClr val="tx1"/>
                </a:solidFill>
              </a:rPr>
              <a:t>Lvx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Eto</a:t>
            </a:r>
            <a:r>
              <a:rPr lang="en-US" dirty="0">
                <a:solidFill>
                  <a:schemeClr val="tx1"/>
                </a:solidFill>
              </a:rPr>
              <a:t> Cs E [Reserve/Substitute drugs: PAS, </a:t>
            </a:r>
            <a:r>
              <a:rPr lang="en-US" dirty="0" err="1">
                <a:solidFill>
                  <a:schemeClr val="tx1"/>
                </a:solidFill>
              </a:rPr>
              <a:t>Mfx</a:t>
            </a:r>
            <a:r>
              <a:rPr lang="en-US" dirty="0">
                <a:solidFill>
                  <a:schemeClr val="tx1"/>
                </a:solidFill>
              </a:rPr>
              <a:t>, Cm]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7227" y="3657600"/>
            <a:ext cx="42672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TREATEMENT OF XDR T.B.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5182" y="4953000"/>
            <a:ext cx="7543800" cy="1295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RNTCP Regimen for XDR TB: 6-12 Cm, PAS, </a:t>
            </a:r>
            <a:r>
              <a:rPr lang="en-US" dirty="0" err="1">
                <a:solidFill>
                  <a:schemeClr val="tx1"/>
                </a:solidFill>
              </a:rPr>
              <a:t>Mfx</a:t>
            </a:r>
            <a:r>
              <a:rPr lang="en-US" dirty="0">
                <a:solidFill>
                  <a:schemeClr val="tx1"/>
                </a:solidFill>
              </a:rPr>
              <a:t>, High dose-H, </a:t>
            </a:r>
            <a:r>
              <a:rPr lang="en-US" dirty="0" err="1">
                <a:solidFill>
                  <a:schemeClr val="tx1"/>
                </a:solidFill>
              </a:rPr>
              <a:t>Cfz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Lzd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Amx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Clv</a:t>
            </a:r>
            <a:r>
              <a:rPr lang="en-US" dirty="0">
                <a:solidFill>
                  <a:schemeClr val="tx1"/>
                </a:solidFill>
              </a:rPr>
              <a:t> / 18 PAS, </a:t>
            </a:r>
            <a:r>
              <a:rPr lang="en-US" dirty="0" err="1">
                <a:solidFill>
                  <a:schemeClr val="tx1"/>
                </a:solidFill>
              </a:rPr>
              <a:t>Mfx</a:t>
            </a:r>
            <a:r>
              <a:rPr lang="en-US" dirty="0">
                <a:solidFill>
                  <a:schemeClr val="tx1"/>
                </a:solidFill>
              </a:rPr>
              <a:t>, High dose-H, </a:t>
            </a:r>
            <a:r>
              <a:rPr lang="en-US" dirty="0" err="1">
                <a:solidFill>
                  <a:schemeClr val="tx1"/>
                </a:solidFill>
              </a:rPr>
              <a:t>Cfz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Lzd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Amx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Clv</a:t>
            </a:r>
            <a:r>
              <a:rPr lang="en-US" dirty="0">
                <a:solidFill>
                  <a:schemeClr val="tx1"/>
                </a:solidFill>
              </a:rPr>
              <a:t> [Reserve/Substitute drugs: Clarithromycin, </a:t>
            </a:r>
            <a:r>
              <a:rPr lang="en-US" dirty="0" err="1">
                <a:solidFill>
                  <a:schemeClr val="tx1"/>
                </a:solidFill>
              </a:rPr>
              <a:t>Thiacetazone</a:t>
            </a:r>
            <a:r>
              <a:rPr lang="en-US" dirty="0"/>
              <a:t>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9091" r="23251" b="16667"/>
          <a:stretch/>
        </p:blipFill>
        <p:spPr bwMode="auto">
          <a:xfrm>
            <a:off x="0" y="228600"/>
            <a:ext cx="8915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2860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8531" r="24367" b="22223"/>
          <a:stretch/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04800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TB HIV Collaboration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058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 2007, the first National Framework for joint TB-HIV collaborative activities was developed </a:t>
            </a:r>
            <a:r>
              <a:rPr lang="en-US" dirty="0"/>
              <a:t>which endorsed a differential strategy reflective of the heterogeneity of TB-HIV epidemic. </a:t>
            </a:r>
          </a:p>
          <a:p>
            <a:r>
              <a:rPr lang="en-US" dirty="0"/>
              <a:t>Coordinated TB-HIV interventions were implemented including establishment of a coordinating body at national and state level, dedicated human resources, integration of surveillance, joint monitoring and evaluation, capacity building and operational research.</a:t>
            </a:r>
          </a:p>
          <a:p>
            <a:r>
              <a:rPr lang="en-US" dirty="0"/>
              <a:t>Interventions have focused on </a:t>
            </a:r>
            <a:r>
              <a:rPr lang="en-US" dirty="0">
                <a:solidFill>
                  <a:srgbClr val="FF0000"/>
                </a:solidFill>
              </a:rPr>
              <a:t>improving services for HIV-infected patients</a:t>
            </a:r>
            <a:r>
              <a:rPr lang="en-US" dirty="0" smtClean="0"/>
              <a:t>, with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intensified TB case finding</a:t>
            </a:r>
            <a:r>
              <a:rPr lang="en-US" dirty="0"/>
              <a:t> at HIV care settings and linking with TB treatment; and for TB patients with </a:t>
            </a:r>
            <a:r>
              <a:rPr lang="en-US" dirty="0">
                <a:solidFill>
                  <a:srgbClr val="FF0000"/>
                </a:solidFill>
              </a:rPr>
              <a:t>provider initiated HIV testing and counseling, provision of ART and decentralized </a:t>
            </a:r>
            <a:r>
              <a:rPr lang="en-US" dirty="0" smtClean="0">
                <a:solidFill>
                  <a:srgbClr val="FF0000"/>
                </a:solidFill>
              </a:rPr>
              <a:t>CPT.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873" y="1524000"/>
            <a:ext cx="8001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ESTIMATED HIV-POSTIVE INCIDENT TB CASES: 0.11 MILLION IN 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873" y="2514600"/>
            <a:ext cx="8001000" cy="3983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PERCENTAGE OF NOTIFIED TB PATIENTS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TESTING OF HIV : 72%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6581" y="3276600"/>
            <a:ext cx="8084127" cy="4675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% OF </a:t>
            </a:r>
            <a:r>
              <a:rPr lang="en-US" dirty="0" smtClean="0">
                <a:solidFill>
                  <a:schemeClr val="tx1"/>
                </a:solidFill>
              </a:rPr>
              <a:t>TB PATIENTS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AN </a:t>
            </a:r>
            <a:r>
              <a:rPr lang="en-US" dirty="0" smtClean="0">
                <a:solidFill>
                  <a:schemeClr val="tx1"/>
                </a:solidFill>
              </a:rPr>
              <a:t>HIV TEST RESULT WHO WERE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HIV-POSITIVE: 4.3%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217" y="4211780"/>
            <a:ext cx="8077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% </a:t>
            </a:r>
            <a:r>
              <a:rPr lang="en-US" dirty="0" smtClean="0">
                <a:solidFill>
                  <a:schemeClr val="tx1"/>
                </a:solidFill>
              </a:rPr>
              <a:t>OF NOTIFIED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HIV-POSITIVE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TB PATIENTS STARTED ON ART: 91%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782" y="-152400"/>
            <a:ext cx="8229600" cy="990600"/>
          </a:xfrm>
          <a:noFill/>
        </p:spPr>
        <p:txBody>
          <a:bodyPr/>
          <a:lstStyle/>
          <a:p>
            <a:pPr algn="ctr"/>
            <a:r>
              <a:rPr lang="en-US" b="1" dirty="0" smtClean="0"/>
              <a:t>TB HIV Collaboration…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41217" y="5181600"/>
            <a:ext cx="8014855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94% HIV </a:t>
            </a:r>
            <a:r>
              <a:rPr lang="en-US" dirty="0" smtClean="0">
                <a:solidFill>
                  <a:schemeClr val="tx1"/>
                </a:solidFill>
              </a:rPr>
              <a:t>INFECTED TB PATIENTS WERE INITIATED ON CPT.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neffective </a:t>
            </a:r>
            <a:r>
              <a:rPr lang="en-US" sz="2000" dirty="0"/>
              <a:t>and delayed diagnosis of TB in both the private and public sector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Practitioners do not stick to standard RNTCP treatment protocol.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P</a:t>
            </a:r>
            <a:r>
              <a:rPr lang="en-US" sz="2000" dirty="0" smtClean="0"/>
              <a:t>atients </a:t>
            </a:r>
            <a:r>
              <a:rPr lang="en-US" sz="2000" dirty="0"/>
              <a:t>accessing private providers not linked or engaged with RNTCP;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arge-scale </a:t>
            </a:r>
            <a:r>
              <a:rPr lang="en-US" sz="2000" dirty="0"/>
              <a:t>expansion of patient notification from the private sector</a:t>
            </a:r>
            <a:r>
              <a:rPr lang="en-US" sz="2000" dirty="0" smtClean="0"/>
              <a:t>;</a:t>
            </a:r>
          </a:p>
          <a:p>
            <a:endParaRPr lang="en-US" sz="2000" dirty="0"/>
          </a:p>
          <a:p>
            <a:r>
              <a:rPr lang="en-US" sz="2000" dirty="0" smtClean="0"/>
              <a:t>Inadequate </a:t>
            </a:r>
            <a:r>
              <a:rPr lang="en-US" sz="2000" dirty="0"/>
              <a:t>staffing at all levels, to be addressed through improved HRD, </a:t>
            </a:r>
            <a:r>
              <a:rPr lang="en-US" sz="2000" dirty="0" smtClean="0"/>
              <a:t>to reduce </a:t>
            </a:r>
            <a:r>
              <a:rPr lang="en-US" sz="2000" dirty="0"/>
              <a:t>reliance on a limited pool of TB-dedicated </a:t>
            </a:r>
            <a:r>
              <a:rPr lang="en-US" sz="2000" dirty="0" smtClean="0"/>
              <a:t>staff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</a:t>
            </a:r>
            <a:r>
              <a:rPr lang="en-US" sz="2000" dirty="0" smtClean="0"/>
              <a:t>nforcement </a:t>
            </a:r>
            <a:r>
              <a:rPr lang="en-US" sz="2000" dirty="0"/>
              <a:t>of regulations for prescribing and sale of anti-TB </a:t>
            </a:r>
            <a:r>
              <a:rPr lang="en-US" sz="2000" dirty="0" smtClean="0"/>
              <a:t>drugs; promoting </a:t>
            </a:r>
            <a:r>
              <a:rPr lang="en-US" sz="2000" dirty="0"/>
              <a:t>rational use of first- and second-line anti-TB drugs outside </a:t>
            </a:r>
            <a:r>
              <a:rPr lang="en-US" sz="2000" dirty="0" smtClean="0"/>
              <a:t>the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  <a:r>
              <a:rPr lang="en-US" sz="2000" dirty="0"/>
              <a:t>to prevent MDR and XDR TB; </a:t>
            </a:r>
          </a:p>
          <a:p>
            <a:endParaRPr lang="en-US" sz="2000" dirty="0"/>
          </a:p>
          <a:p>
            <a:r>
              <a:rPr lang="en-US" sz="2000" dirty="0" smtClean="0"/>
              <a:t>Developing </a:t>
            </a:r>
            <a:r>
              <a:rPr lang="en-US" sz="2000" dirty="0"/>
              <a:t>and implementing airborne infection control measures in </a:t>
            </a:r>
            <a:r>
              <a:rPr lang="en-US" sz="2000" dirty="0" smtClean="0"/>
              <a:t>health facilities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76200"/>
            <a:ext cx="5181600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Major </a:t>
            </a:r>
            <a:r>
              <a:rPr lang="en-US" sz="3200" b="1" dirty="0" smtClean="0">
                <a:solidFill>
                  <a:prstClr val="black"/>
                </a:solidFill>
              </a:rPr>
              <a:t>challenges : RNTCP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00B300"/>
                </a:solidFill>
                <a:latin typeface="ArrusBT-Bold"/>
              </a:rPr>
              <a:t>Major </a:t>
            </a:r>
            <a:r>
              <a:rPr lang="en-US" b="1" dirty="0" err="1" smtClean="0">
                <a:solidFill>
                  <a:srgbClr val="00B300"/>
                </a:solidFill>
                <a:latin typeface="ArrusBT-Bold"/>
              </a:rPr>
              <a:t>Achievements</a:t>
            </a:r>
            <a:r>
              <a:rPr lang="en-US" dirty="0" err="1" smtClean="0"/>
              <a:t>:RNTCP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701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Since its inception, the </a:t>
            </a:r>
            <a:r>
              <a:rPr lang="en-US" dirty="0" err="1"/>
              <a:t>programme</a:t>
            </a:r>
            <a:r>
              <a:rPr lang="en-US" dirty="0"/>
              <a:t> has initiated more than 19 million</a:t>
            </a:r>
          </a:p>
          <a:p>
            <a:r>
              <a:rPr lang="en-US" dirty="0"/>
              <a:t>patients on treatment, thus saving more than 3.1 million additional lives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2209800"/>
            <a:ext cx="7315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Since 2007, RNTCP has also achieved the new smear-positive </a:t>
            </a:r>
            <a:r>
              <a:rPr lang="en-US" dirty="0" smtClean="0"/>
              <a:t>case-detection rate </a:t>
            </a:r>
            <a:r>
              <a:rPr lang="en-US" dirty="0"/>
              <a:t>of more than 70% in line with the global targets for TB control </a:t>
            </a:r>
            <a:r>
              <a:rPr lang="en-US" dirty="0" smtClean="0"/>
              <a:t>while maintaining </a:t>
            </a:r>
            <a:r>
              <a:rPr lang="en-US" dirty="0"/>
              <a:t>the treatment success rate of &gt;85%.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733800"/>
            <a:ext cx="769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Treatment services were decentralized through a network of more than</a:t>
            </a:r>
          </a:p>
          <a:p>
            <a:r>
              <a:rPr lang="en-US" dirty="0"/>
              <a:t>640 000 DOT </a:t>
            </a:r>
            <a:r>
              <a:rPr lang="en-US" dirty="0" err="1"/>
              <a:t>centres</a:t>
            </a:r>
            <a:r>
              <a:rPr lang="en-US" dirty="0"/>
              <a:t>/providers using patient-wise boxes both for adults</a:t>
            </a:r>
          </a:p>
          <a:p>
            <a:r>
              <a:rPr lang="en-US" dirty="0"/>
              <a:t>and </a:t>
            </a:r>
            <a:r>
              <a:rPr lang="en-US" dirty="0" err="1"/>
              <a:t>paediatric</a:t>
            </a:r>
            <a:r>
              <a:rPr lang="en-US" dirty="0"/>
              <a:t> patients.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4953000"/>
            <a:ext cx="7924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Successful involvement of 330 medical colleges, 2569 NGOs, 13 150 private</a:t>
            </a:r>
          </a:p>
          <a:p>
            <a:r>
              <a:rPr lang="en-US" dirty="0"/>
              <a:t>practitioners and over 150 corporate sector health units was achieved</a:t>
            </a:r>
          </a:p>
        </p:txBody>
      </p:sp>
    </p:spTree>
    <p:extLst>
      <p:ext uri="{BB962C8B-B14F-4D97-AF65-F5344CB8AC3E}">
        <p14:creationId xmlns:p14="http://schemas.microsoft.com/office/powerpoint/2010/main" val="27881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7"/>
          <p:cNvGrpSpPr>
            <a:grpSpLocks/>
          </p:cNvGrpSpPr>
          <p:nvPr/>
        </p:nvGrpSpPr>
        <p:grpSpPr bwMode="auto">
          <a:xfrm>
            <a:off x="152400" y="1634584"/>
            <a:ext cx="9144000" cy="5028570"/>
            <a:chOff x="46164" y="1410608"/>
            <a:chExt cx="9143876" cy="5028286"/>
          </a:xfrm>
        </p:grpSpPr>
        <p:sp>
          <p:nvSpPr>
            <p:cNvPr id="7174" name="Rectangle 2"/>
            <p:cNvSpPr>
              <a:spLocks noChangeArrowheads="1"/>
            </p:cNvSpPr>
            <p:nvPr/>
          </p:nvSpPr>
          <p:spPr bwMode="auto">
            <a:xfrm>
              <a:off x="2961940" y="1410608"/>
              <a:ext cx="2978364" cy="7693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incidence, 2014</a:t>
              </a:r>
              <a:endParaRPr lang="en-GB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6109835" y="1413340"/>
              <a:ext cx="2810308" cy="76939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number of deaths,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2014</a:t>
              </a:r>
              <a:endParaRPr lang="en-US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6219805" y="2511339"/>
              <a:ext cx="2700337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>
                  <a:solidFill>
                    <a:prstClr val="black"/>
                  </a:solidFill>
                </a:rPr>
                <a:t>    </a:t>
              </a:r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1.1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million*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3062059" y="2564904"/>
              <a:ext cx="2778125" cy="149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9.6 million </a:t>
              </a:r>
            </a:p>
            <a:p>
              <a:pPr algn="ctr">
                <a:spcBef>
                  <a:spcPct val="20000"/>
                </a:spcBef>
              </a:pPr>
              <a:endParaRPr lang="en-GB" sz="2000" dirty="0" smtClean="0">
                <a:solidFill>
                  <a:prstClr val="black"/>
                </a:solidFill>
                <a:cs typeface="Tahoma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GB" sz="1600" dirty="0">
                <a:solidFill>
                  <a:prstClr val="black"/>
                </a:solidFill>
                <a:cs typeface="Tahoma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GB" sz="20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9" name="Rectangle 7"/>
            <p:cNvSpPr>
              <a:spLocks noChangeArrowheads="1"/>
            </p:cNvSpPr>
            <p:nvPr/>
          </p:nvSpPr>
          <p:spPr bwMode="auto">
            <a:xfrm>
              <a:off x="179512" y="2696116"/>
              <a:ext cx="2566406" cy="4616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/>
                <a:t>All forms of </a:t>
              </a:r>
              <a:r>
                <a:rPr lang="en-GB" sz="2400" dirty="0" smtClean="0"/>
                <a:t>TB</a:t>
              </a:r>
              <a:endParaRPr lang="en-GB" sz="2400" dirty="0"/>
            </a:p>
          </p:txBody>
        </p:sp>
        <p:sp>
          <p:nvSpPr>
            <p:cNvPr id="7180" name="Rectangle 8"/>
            <p:cNvSpPr>
              <a:spLocks noChangeArrowheads="1"/>
            </p:cNvSpPr>
            <p:nvPr/>
          </p:nvSpPr>
          <p:spPr bwMode="auto">
            <a:xfrm>
              <a:off x="179512" y="4764103"/>
              <a:ext cx="2566406" cy="8309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Multidrug-resistant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179512" y="3730903"/>
              <a:ext cx="2566406" cy="4616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HIV-associated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2" name="Rectangle 10"/>
            <p:cNvSpPr>
              <a:spLocks noChangeArrowheads="1"/>
            </p:cNvSpPr>
            <p:nvPr/>
          </p:nvSpPr>
          <p:spPr bwMode="auto">
            <a:xfrm>
              <a:off x="2998560" y="3546224"/>
              <a:ext cx="280831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>
                  <a:solidFill>
                    <a:prstClr val="black"/>
                  </a:solidFill>
                </a:rPr>
                <a:t> 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1.2 </a:t>
              </a:r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million</a:t>
              </a:r>
            </a:p>
            <a:p>
              <a:pPr algn="ctr"/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 </a:t>
              </a:r>
              <a:endParaRPr lang="en-GB" sz="20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3" name="Rectangle 11"/>
            <p:cNvSpPr>
              <a:spLocks noChangeArrowheads="1"/>
            </p:cNvSpPr>
            <p:nvPr/>
          </p:nvSpPr>
          <p:spPr bwMode="auto">
            <a:xfrm>
              <a:off x="6219805" y="3546224"/>
              <a:ext cx="2759454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390,000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5" name="TextBox 14"/>
            <p:cNvSpPr txBox="1">
              <a:spLocks noChangeArrowheads="1"/>
            </p:cNvSpPr>
            <p:nvPr/>
          </p:nvSpPr>
          <p:spPr bwMode="auto">
            <a:xfrm>
              <a:off x="46164" y="6100359"/>
              <a:ext cx="9143876" cy="338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3300"/>
                  </a:solidFill>
                </a:rPr>
                <a:t>Source: </a:t>
              </a:r>
              <a:r>
                <a:rPr lang="en-GB" sz="1600" dirty="0" smtClean="0">
                  <a:solidFill>
                    <a:srgbClr val="003300"/>
                  </a:solidFill>
                </a:rPr>
                <a:t>WHO </a:t>
              </a:r>
              <a:r>
                <a:rPr lang="en-GB" sz="1600" dirty="0">
                  <a:solidFill>
                    <a:srgbClr val="003300"/>
                  </a:solidFill>
                </a:rPr>
                <a:t>Global Tuberculosis </a:t>
              </a:r>
              <a:r>
                <a:rPr lang="en-GB" sz="1600" dirty="0" smtClean="0">
                  <a:solidFill>
                    <a:srgbClr val="003300"/>
                  </a:solidFill>
                </a:rPr>
                <a:t>Report 2015</a:t>
              </a:r>
              <a:endParaRPr lang="en-GB" sz="1600" dirty="0">
                <a:solidFill>
                  <a:srgbClr val="003300"/>
                </a:solidFill>
              </a:endParaRPr>
            </a:p>
          </p:txBody>
        </p:sp>
        <p:cxnSp>
          <p:nvCxnSpPr>
            <p:cNvPr id="7186" name="Straight Connector 16"/>
            <p:cNvCxnSpPr>
              <a:cxnSpLocks noChangeShapeType="1"/>
            </p:cNvCxnSpPr>
            <p:nvPr/>
          </p:nvCxnSpPr>
          <p:spPr bwMode="auto">
            <a:xfrm>
              <a:off x="6019054" y="2564904"/>
              <a:ext cx="0" cy="309634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755576" y="6403231"/>
            <a:ext cx="8281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dirty="0">
                <a:solidFill>
                  <a:srgbClr val="003300"/>
                </a:solidFill>
              </a:rPr>
              <a:t>* Excluding deaths attributed to HIV/TB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3728" y="406405"/>
            <a:ext cx="658822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</a:rPr>
              <a:t>         </a:t>
            </a:r>
            <a:r>
              <a:rPr lang="en-US" sz="3600" b="1" dirty="0" smtClean="0">
                <a:solidFill>
                  <a:prstClr val="white"/>
                </a:solidFill>
              </a:rPr>
              <a:t>The </a:t>
            </a:r>
            <a:r>
              <a:rPr lang="en-US" sz="3600" b="1" dirty="0">
                <a:solidFill>
                  <a:prstClr val="white"/>
                </a:solidFill>
              </a:rPr>
              <a:t>global TB situation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1631" y="502920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300,000</a:t>
            </a:r>
          </a:p>
        </p:txBody>
      </p:sp>
    </p:spTree>
    <p:extLst>
      <p:ext uri="{BB962C8B-B14F-4D97-AF65-F5344CB8AC3E}">
        <p14:creationId xmlns:p14="http://schemas.microsoft.com/office/powerpoint/2010/main" val="38532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8229600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• By March 2013, all districts in the country were covered by PMDT services.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300"/>
                </a:solidFill>
                <a:latin typeface="ArrusBT-Bold"/>
              </a:rPr>
              <a:t>Major </a:t>
            </a:r>
            <a:r>
              <a:rPr lang="en-US" b="1" dirty="0" err="1" smtClean="0">
                <a:solidFill>
                  <a:srgbClr val="00B300"/>
                </a:solidFill>
                <a:latin typeface="ArrusBT-Bold"/>
              </a:rPr>
              <a:t>Achievements</a:t>
            </a:r>
            <a:r>
              <a:rPr lang="en-US" dirty="0" err="1" smtClean="0"/>
              <a:t>:RNTCP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85999"/>
            <a:ext cx="82296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In a workshop “TB-India Vision 2020”, RNTCP has developed strategies for</a:t>
            </a:r>
          </a:p>
          <a:p>
            <a:r>
              <a:rPr lang="en-US" dirty="0"/>
              <a:t>intensified TB control activities for achieving 2020 TB targets.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077200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National Strategic Plan</a:t>
            </a:r>
            <a:r>
              <a:rPr lang="en-US" b="1" dirty="0" smtClean="0"/>
              <a:t> (NSP)(</a:t>
            </a:r>
            <a:r>
              <a:rPr lang="en-US" b="1" dirty="0"/>
              <a:t>2012-17)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48000"/>
            <a:ext cx="914400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RNTCP</a:t>
            </a:r>
            <a:r>
              <a:rPr lang="en-US" dirty="0">
                <a:solidFill>
                  <a:prstClr val="white"/>
                </a:solidFill>
              </a:rPr>
              <a:t> defined newer objectives of 'Universal Access to TB Care' </a:t>
            </a:r>
            <a:r>
              <a:rPr lang="en-US" sz="2400" dirty="0">
                <a:solidFill>
                  <a:prstClr val="white"/>
                </a:solidFill>
              </a:rPr>
              <a:t>for</a:t>
            </a:r>
            <a:r>
              <a:rPr lang="en-US" dirty="0">
                <a:solidFill>
                  <a:prstClr val="white"/>
                </a:solidFill>
              </a:rPr>
              <a:t> TB control in India in 2010.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sz="3600" b="1" dirty="0" smtClean="0"/>
              <a:t>Vision</a:t>
            </a:r>
          </a:p>
          <a:p>
            <a:pPr marL="0" indent="0">
              <a:buNone/>
            </a:pPr>
            <a:r>
              <a:rPr lang="en-US" sz="3600" dirty="0" smtClean="0"/>
              <a:t>		      TB-free India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Goal</a:t>
            </a:r>
          </a:p>
          <a:p>
            <a:r>
              <a:rPr lang="en-US" sz="3600" dirty="0"/>
              <a:t>D</a:t>
            </a:r>
            <a:r>
              <a:rPr lang="en-US" sz="3600" dirty="0" smtClean="0"/>
              <a:t>ecrease </a:t>
            </a:r>
            <a:r>
              <a:rPr lang="en-US" sz="3600" dirty="0"/>
              <a:t>the morbidity and mortality </a:t>
            </a:r>
            <a:r>
              <a:rPr lang="en-US" sz="3600" dirty="0" smtClean="0"/>
              <a:t>by early </a:t>
            </a:r>
            <a:r>
              <a:rPr lang="en-US" sz="3600" dirty="0"/>
              <a:t>diagnosis </a:t>
            </a:r>
            <a:r>
              <a:rPr lang="en-US" sz="3600" dirty="0" smtClean="0"/>
              <a:t>and  </a:t>
            </a:r>
            <a:r>
              <a:rPr lang="en-US" sz="3600" dirty="0"/>
              <a:t>treatment to all TB </a:t>
            </a:r>
            <a:r>
              <a:rPr lang="en-US" sz="3600" dirty="0" smtClean="0"/>
              <a:t>cases thereby </a:t>
            </a:r>
            <a:r>
              <a:rPr lang="en-US" sz="3600" dirty="0"/>
              <a:t>cutting the chain </a:t>
            </a:r>
            <a:r>
              <a:rPr lang="en-US" sz="3600" dirty="0" smtClean="0"/>
              <a:t>of transmission.</a:t>
            </a:r>
            <a:endParaRPr lang="en-US" sz="3600" dirty="0"/>
          </a:p>
          <a:p>
            <a:pPr marL="0" indent="0">
              <a:buNone/>
            </a:pPr>
            <a:r>
              <a:rPr lang="en-US" b="1" dirty="0" smtClean="0"/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9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3999" cy="990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                      Objectives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34772" y="1752600"/>
            <a:ext cx="195117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Case </a:t>
            </a:r>
            <a:r>
              <a:rPr lang="en-US" sz="2400" dirty="0">
                <a:solidFill>
                  <a:prstClr val="white"/>
                </a:solidFill>
              </a:rPr>
              <a:t>detection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298" y="2121932"/>
            <a:ext cx="6629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RNTCP Objective :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70</a:t>
            </a:r>
            <a:r>
              <a:rPr lang="en-US" sz="2000" dirty="0">
                <a:solidFill>
                  <a:prstClr val="white"/>
                </a:solidFill>
              </a:rPr>
              <a:t>% </a:t>
            </a:r>
            <a:r>
              <a:rPr lang="en-US" sz="2000" dirty="0" smtClean="0">
                <a:solidFill>
                  <a:prstClr val="white"/>
                </a:solidFill>
              </a:rPr>
              <a:t>of estimated  New Smear Positive TB cases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121932"/>
            <a:ext cx="7391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NSP objective: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To  Achieve 90% Notification rate for all cases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9711" y="3189389"/>
            <a:ext cx="24064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Treatment</a:t>
            </a:r>
            <a:r>
              <a:rPr lang="en-US" sz="2000" dirty="0" smtClean="0">
                <a:solidFill>
                  <a:prstClr val="white"/>
                </a:solidFill>
              </a:rPr>
              <a:t> success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7298" y="3635664"/>
            <a:ext cx="52959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RNTCP Objective: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85% of all New Smear positive TB cases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617893"/>
            <a:ext cx="679080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NSP </a:t>
            </a:r>
            <a:r>
              <a:rPr lang="en-US" sz="2000" dirty="0" smtClean="0">
                <a:solidFill>
                  <a:prstClr val="white"/>
                </a:solidFill>
              </a:rPr>
              <a:t>Objective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90% success rate amongst New </a:t>
            </a:r>
            <a:r>
              <a:rPr lang="en-US" dirty="0">
                <a:solidFill>
                  <a:prstClr val="white"/>
                </a:solidFill>
              </a:rPr>
              <a:t>&amp; </a:t>
            </a:r>
            <a:r>
              <a:rPr lang="en-US" dirty="0" smtClean="0">
                <a:solidFill>
                  <a:prstClr val="white"/>
                </a:solidFill>
              </a:rPr>
              <a:t>85% amongst retreatment TB cases registered under RNTCP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9155" y="4996934"/>
            <a:ext cx="214609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Drug resistant TB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2504" y="5366266"/>
            <a:ext cx="65150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NSP Objective: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Improve the successful outcome of treatment of MDR cases</a:t>
            </a:r>
          </a:p>
        </p:txBody>
      </p:sp>
    </p:spTree>
    <p:extLst>
      <p:ext uri="{BB962C8B-B14F-4D97-AF65-F5344CB8AC3E}">
        <p14:creationId xmlns:p14="http://schemas.microsoft.com/office/powerpoint/2010/main" val="23049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1828800"/>
            <a:ext cx="3048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TB-HIV Collaboration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4038600"/>
            <a:ext cx="2057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Private Sector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6303" y="2321096"/>
            <a:ext cx="5486400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NSP </a:t>
            </a:r>
            <a:r>
              <a:rPr lang="en-US" sz="2000" dirty="0" smtClean="0">
                <a:solidFill>
                  <a:prstClr val="white"/>
                </a:solidFill>
              </a:rPr>
              <a:t>Objective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Decrease Mortality and morbidity of HIV associated TB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599" y="4553275"/>
            <a:ext cx="5105401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NSP </a:t>
            </a:r>
            <a:r>
              <a:rPr lang="en-US" sz="2000" dirty="0" smtClean="0">
                <a:solidFill>
                  <a:prstClr val="white"/>
                </a:solidFill>
              </a:rPr>
              <a:t>Objective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Improve the outcome of TB care in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23578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RNTCP UPDATE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Single window services for TB HIV co infected patients</a:t>
            </a:r>
          </a:p>
          <a:p>
            <a:endParaRPr lang="en-IN" dirty="0" smtClean="0"/>
          </a:p>
          <a:p>
            <a:r>
              <a:rPr lang="en-IN" dirty="0" smtClean="0"/>
              <a:t>Introduction of Daily Regimen for drug sensitive TB </a:t>
            </a:r>
            <a:r>
              <a:rPr lang="en-IN" smtClean="0"/>
              <a:t>under RNTCP</a:t>
            </a:r>
          </a:p>
          <a:p>
            <a:endParaRPr lang="en-IN" dirty="0" smtClean="0"/>
          </a:p>
          <a:p>
            <a:r>
              <a:rPr lang="en-IN" dirty="0" smtClean="0"/>
              <a:t>Scale up CBNAAT </a:t>
            </a:r>
          </a:p>
          <a:p>
            <a:endParaRPr lang="en-IN" dirty="0" smtClean="0"/>
          </a:p>
          <a:p>
            <a:r>
              <a:rPr lang="en-IN" dirty="0" smtClean="0"/>
              <a:t>Newer anti TB drug. </a:t>
            </a: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9679" t="20239" r="4968" b="12201"/>
          <a:stretch/>
        </p:blipFill>
        <p:spPr bwMode="auto">
          <a:xfrm>
            <a:off x="228600" y="2057400"/>
            <a:ext cx="40386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7212" t="11687" r="45353" b="15907"/>
          <a:stretch/>
        </p:blipFill>
        <p:spPr bwMode="auto">
          <a:xfrm>
            <a:off x="4849090" y="2133600"/>
            <a:ext cx="3761509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9090" y="2133600"/>
            <a:ext cx="3913910" cy="388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52400"/>
            <a:ext cx="3605644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NIKSHAY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143000"/>
            <a:ext cx="83820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CASE BASED WEB BASED APPLICATION LAUNCHED ON MAY 2012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52400"/>
            <a:ext cx="3605644" cy="685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</a:rPr>
              <a:t>NIKSHAY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7620000" cy="381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TB Patients Registered under RNTCP  Till 18th March 2014 : 38,61,201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09800"/>
            <a:ext cx="76200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Peripheral Health Institutes (PHI) </a:t>
            </a:r>
            <a:r>
              <a:rPr lang="en-US" dirty="0" smtClean="0">
                <a:solidFill>
                  <a:prstClr val="white"/>
                </a:solidFill>
              </a:rPr>
              <a:t>registered </a:t>
            </a:r>
            <a:r>
              <a:rPr lang="en-US" dirty="0">
                <a:solidFill>
                  <a:prstClr val="white"/>
                </a:solidFill>
              </a:rPr>
              <a:t>: 47,461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3027218"/>
            <a:ext cx="3657600" cy="5541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Patients notified : 20,8617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038600"/>
            <a:ext cx="76200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Culture &amp; Drug Resistant Labs Patients registered </a:t>
            </a:r>
            <a:r>
              <a:rPr lang="en-US" dirty="0">
                <a:solidFill>
                  <a:prstClr val="white"/>
                </a:solidFill>
              </a:rPr>
              <a:t>: 1,20,717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5105400"/>
            <a:ext cx="76200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Drug Resistant Tuberculosis Patients </a:t>
            </a:r>
            <a:r>
              <a:rPr lang="en-US" dirty="0" smtClean="0">
                <a:solidFill>
                  <a:prstClr val="white"/>
                </a:solidFill>
              </a:rPr>
              <a:t>registered : </a:t>
            </a:r>
            <a:r>
              <a:rPr lang="en-US" dirty="0">
                <a:solidFill>
                  <a:prstClr val="white"/>
                </a:solidFill>
              </a:rPr>
              <a:t>10,788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4636" y="-20782"/>
            <a:ext cx="2438400" cy="304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Till 18th March 2014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867400"/>
            <a:ext cx="8382000" cy="838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By end-2014, 82 309 private </a:t>
            </a:r>
            <a:r>
              <a:rPr lang="en-US" dirty="0" smtClean="0"/>
              <a:t>health facilities </a:t>
            </a:r>
            <a:r>
              <a:rPr lang="en-US" dirty="0"/>
              <a:t>were registered for TB notification in </a:t>
            </a:r>
            <a:r>
              <a:rPr lang="en-US" dirty="0" err="1"/>
              <a:t>Nikshay</a:t>
            </a:r>
            <a:r>
              <a:rPr lang="en-US" dirty="0"/>
              <a:t> and cumulatively 1 643 </a:t>
            </a:r>
            <a:r>
              <a:rPr lang="en-US" dirty="0" smtClean="0"/>
              <a:t>521 TB </a:t>
            </a:r>
            <a:r>
              <a:rPr lang="en-US" dirty="0"/>
              <a:t>patients were notified from the private sector through this tool. </a:t>
            </a:r>
          </a:p>
        </p:txBody>
      </p:sp>
    </p:spTree>
    <p:extLst>
      <p:ext uri="{BB962C8B-B14F-4D97-AF65-F5344CB8AC3E}">
        <p14:creationId xmlns:p14="http://schemas.microsoft.com/office/powerpoint/2010/main" val="27060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510145"/>
            <a:ext cx="5181600" cy="340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312458"/>
            <a:ext cx="1370013" cy="182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586"/>
            <a:ext cx="1581148" cy="2108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514600" y="574964"/>
            <a:ext cx="39624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CB-NAAT MACHINE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4495800"/>
            <a:ext cx="1504948" cy="417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40386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CARTRIDGE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1184564"/>
            <a:ext cx="2057400" cy="568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FALCON TUBE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26473" y="1752600"/>
            <a:ext cx="180974" cy="838200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4900" y="5638800"/>
            <a:ext cx="7656513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  SHOULD BE &lt; 20° C</a:t>
            </a:r>
          </a:p>
          <a:p>
            <a:pPr algn="ctr"/>
            <a:r>
              <a:rPr lang="en-US" dirty="0" smtClean="0"/>
              <a:t>4 SAMPLES AT A TIME, 12 SAMPLES IN A DAY</a:t>
            </a:r>
          </a:p>
          <a:p>
            <a:pPr algn="ctr"/>
            <a:r>
              <a:rPr lang="en-US" dirty="0" smtClean="0"/>
              <a:t>TIME 1 HR 50 MIN.  SAMPLE: SOLVENT  1:2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81000"/>
            <a:ext cx="4724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RESEARCH &amp; DEVELOPMENT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467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diagnostic platform called the </a:t>
            </a:r>
            <a:r>
              <a:rPr lang="en-US" dirty="0" err="1">
                <a:solidFill>
                  <a:schemeClr val="tx1"/>
                </a:solidFill>
              </a:rPr>
              <a:t>GeneXpert</a:t>
            </a:r>
            <a:r>
              <a:rPr lang="en-US" dirty="0">
                <a:solidFill>
                  <a:schemeClr val="tx1"/>
                </a:solidFill>
              </a:rPr>
              <a:t> Omni® </a:t>
            </a:r>
            <a:r>
              <a:rPr lang="en-US" dirty="0" smtClean="0">
                <a:solidFill>
                  <a:schemeClr val="tx1"/>
                </a:solidFill>
              </a:rPr>
              <a:t>is in development.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438400"/>
            <a:ext cx="7467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 next-generation cartridge called </a:t>
            </a:r>
            <a:r>
              <a:rPr lang="en-US" dirty="0" err="1">
                <a:solidFill>
                  <a:schemeClr val="tx1"/>
                </a:solidFill>
              </a:rPr>
              <a:t>Xpert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UltraR</a:t>
            </a:r>
            <a:r>
              <a:rPr lang="en-US" dirty="0">
                <a:solidFill>
                  <a:schemeClr val="tx1"/>
                </a:solidFill>
              </a:rPr>
              <a:t> is also </a:t>
            </a:r>
            <a:r>
              <a:rPr lang="en-US" dirty="0" smtClean="0">
                <a:solidFill>
                  <a:schemeClr val="tx1"/>
                </a:solidFill>
              </a:rPr>
              <a:t>in development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429000"/>
            <a:ext cx="74676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Eight new or repurposed anti-TB drugs are in </a:t>
            </a:r>
            <a:r>
              <a:rPr lang="en-US" dirty="0" smtClean="0">
                <a:solidFill>
                  <a:schemeClr val="tx1"/>
                </a:solidFill>
              </a:rPr>
              <a:t>advanced phases </a:t>
            </a:r>
            <a:r>
              <a:rPr lang="en-US" dirty="0">
                <a:solidFill>
                  <a:schemeClr val="tx1"/>
                </a:solidFill>
              </a:rPr>
              <a:t>of clinical development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tx1"/>
                </a:solidFill>
              </a:rPr>
              <a:t>anti-TB drug candidate (TBA-354) is in Phase </a:t>
            </a:r>
            <a:r>
              <a:rPr lang="en-US" dirty="0" smtClean="0">
                <a:solidFill>
                  <a:schemeClr val="tx1"/>
                </a:solidFill>
              </a:rPr>
              <a:t>I.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testing.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724400"/>
            <a:ext cx="7543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Fifteen vaccine candidates are in clinical trials. </a:t>
            </a:r>
            <a:r>
              <a:rPr lang="en-US" dirty="0" smtClean="0">
                <a:solidFill>
                  <a:schemeClr val="tx1"/>
                </a:solidFill>
              </a:rPr>
              <a:t>Their emphasis </a:t>
            </a:r>
            <a:r>
              <a:rPr lang="en-US" dirty="0">
                <a:solidFill>
                  <a:schemeClr val="tx1"/>
                </a:solidFill>
              </a:rPr>
              <a:t>has shifted from children to adolescents </a:t>
            </a:r>
            <a:r>
              <a:rPr lang="en-US" dirty="0" smtClean="0">
                <a:solidFill>
                  <a:schemeClr val="tx1"/>
                </a:solidFill>
              </a:rPr>
              <a:t>and adults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25794" r="52256" b="40278"/>
          <a:stretch/>
        </p:blipFill>
        <p:spPr bwMode="auto">
          <a:xfrm>
            <a:off x="0" y="0"/>
            <a:ext cx="257475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t="13730" r="23060" b="13163"/>
          <a:stretch/>
        </p:blipFill>
        <p:spPr bwMode="auto">
          <a:xfrm>
            <a:off x="152400" y="1970421"/>
            <a:ext cx="8839200" cy="459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9" t="68466" r="23273" b="19602"/>
          <a:stretch/>
        </p:blipFill>
        <p:spPr bwMode="auto">
          <a:xfrm>
            <a:off x="6497782" y="0"/>
            <a:ext cx="2646218" cy="8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399"/>
            <a:ext cx="8991600" cy="6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ctangle 1"/>
          <p:cNvSpPr/>
          <p:nvPr/>
        </p:nvSpPr>
        <p:spPr>
          <a:xfrm>
            <a:off x="381000" y="76199"/>
            <a:ext cx="1143000" cy="3048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3" y="1447800"/>
            <a:ext cx="4953000" cy="419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TB India 2015 annual status report.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5299" y="2514600"/>
            <a:ext cx="4953000" cy="4883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Global Tuberculosis Report 2015.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154" y="3657600"/>
            <a:ext cx="7768937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Tuberculosis control in the South East Asia Region. Annual TB Report 2015.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9154" y="4648200"/>
            <a:ext cx="70866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Park’s Text Book of community medicine 23</a:t>
            </a:r>
            <a:r>
              <a:rPr lang="en-US" baseline="30000" dirty="0" smtClean="0"/>
              <a:t>rd</a:t>
            </a:r>
            <a:r>
              <a:rPr lang="en-US" dirty="0" smtClean="0"/>
              <a:t> edition.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0"/>
            <a:ext cx="1752600" cy="381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9154" y="5638800"/>
            <a:ext cx="7540337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Revised National TB </a:t>
            </a:r>
            <a:r>
              <a:rPr lang="en-US" dirty="0" err="1" smtClean="0"/>
              <a:t>Programme</a:t>
            </a:r>
            <a:r>
              <a:rPr lang="en-US" dirty="0" smtClean="0"/>
              <a:t> Training Course for program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5" t="13690" r="28829" b="11309"/>
          <a:stretch/>
        </p:blipFill>
        <p:spPr bwMode="auto">
          <a:xfrm>
            <a:off x="41564" y="419100"/>
            <a:ext cx="6359236" cy="5867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45037" y="529937"/>
            <a:ext cx="990600" cy="586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K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Y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344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1.In which Year was RNTCP pilot started?</a:t>
            </a:r>
          </a:p>
          <a:p>
            <a:endParaRPr lang="en-IN" sz="2400" dirty="0" smtClean="0"/>
          </a:p>
          <a:p>
            <a:r>
              <a:rPr lang="en-IN" sz="2400" dirty="0" smtClean="0"/>
              <a:t>a.1962</a:t>
            </a:r>
          </a:p>
          <a:p>
            <a:endParaRPr lang="en-IN" sz="2400" dirty="0" smtClean="0"/>
          </a:p>
          <a:p>
            <a:r>
              <a:rPr lang="en-IN" sz="2400" dirty="0" smtClean="0"/>
              <a:t>b.1984</a:t>
            </a:r>
          </a:p>
          <a:p>
            <a:endParaRPr lang="en-IN" sz="2400" dirty="0" smtClean="0"/>
          </a:p>
          <a:p>
            <a:r>
              <a:rPr lang="en-IN" sz="2400" dirty="0" smtClean="0"/>
              <a:t>c.1993</a:t>
            </a:r>
          </a:p>
          <a:p>
            <a:endParaRPr lang="en-IN" sz="2400" dirty="0" smtClean="0"/>
          </a:p>
          <a:p>
            <a:r>
              <a:rPr lang="en-IN" sz="2400" dirty="0" smtClean="0"/>
              <a:t>d.1990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642918"/>
            <a:ext cx="76438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2.What were the Objectives of the Revised National Tuberculosis Control Program?</a:t>
            </a:r>
          </a:p>
          <a:p>
            <a:endParaRPr lang="en-IN" sz="2400" dirty="0" smtClean="0"/>
          </a:p>
          <a:p>
            <a:pPr marL="457200" indent="-457200">
              <a:buAutoNum type="alphaLcPeriod"/>
            </a:pPr>
            <a:r>
              <a:rPr lang="en-IN" sz="2400" dirty="0" smtClean="0"/>
              <a:t>(</a:t>
            </a:r>
            <a:r>
              <a:rPr lang="en-IN" sz="2400" dirty="0" err="1" smtClean="0"/>
              <a:t>i</a:t>
            </a:r>
            <a:r>
              <a:rPr lang="en-IN" sz="2400" dirty="0" smtClean="0"/>
              <a:t>)65%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90%  of estimated cases.</a:t>
            </a:r>
          </a:p>
          <a:p>
            <a:pPr marL="457200" indent="-457200"/>
            <a:endParaRPr lang="en-IN" sz="2400" dirty="0" smtClean="0"/>
          </a:p>
          <a:p>
            <a:pPr marL="457200" indent="-457200"/>
            <a:r>
              <a:rPr lang="en-IN" sz="2400" dirty="0" smtClean="0"/>
              <a:t>b.	(</a:t>
            </a:r>
            <a:r>
              <a:rPr lang="en-IN" sz="2400" dirty="0" err="1" smtClean="0"/>
              <a:t>i</a:t>
            </a:r>
            <a:r>
              <a:rPr lang="en-IN" sz="2400" dirty="0" smtClean="0"/>
              <a:t>)95%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100%  of estimated cases.</a:t>
            </a:r>
          </a:p>
          <a:p>
            <a:r>
              <a:rPr lang="en-IN" sz="2400" dirty="0" smtClean="0"/>
              <a:t> </a:t>
            </a:r>
          </a:p>
          <a:p>
            <a:pPr marL="457200" indent="-457200"/>
            <a:r>
              <a:rPr lang="en-IN" sz="2400" dirty="0" smtClean="0"/>
              <a:t>c.	(</a:t>
            </a:r>
            <a:r>
              <a:rPr lang="en-IN" sz="2400" dirty="0" err="1" smtClean="0"/>
              <a:t>i</a:t>
            </a:r>
            <a:r>
              <a:rPr lang="en-IN" sz="2400" dirty="0" smtClean="0"/>
              <a:t>)50%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100%  of estimated cases.</a:t>
            </a:r>
          </a:p>
          <a:p>
            <a:r>
              <a:rPr lang="en-IN" sz="2400" dirty="0" smtClean="0"/>
              <a:t> </a:t>
            </a:r>
          </a:p>
          <a:p>
            <a:pPr marL="457200" indent="-457200"/>
            <a:r>
              <a:rPr lang="en-IN" sz="2400" dirty="0" smtClean="0"/>
              <a:t>d.	(</a:t>
            </a:r>
            <a:r>
              <a:rPr lang="en-IN" sz="2400" dirty="0" err="1" smtClean="0"/>
              <a:t>i</a:t>
            </a:r>
            <a:r>
              <a:rPr lang="en-IN" sz="2400" dirty="0" smtClean="0"/>
              <a:t>)85% cure rate of infectious cases of  tuberculosis </a:t>
            </a:r>
          </a:p>
          <a:p>
            <a:pPr marL="457200" indent="-457200"/>
            <a:r>
              <a:rPr lang="en-IN" sz="2400" dirty="0" smtClean="0"/>
              <a:t>	(ii)to detect at least 70%  of estimated cases.</a:t>
            </a:r>
          </a:p>
          <a:p>
            <a:r>
              <a:rPr lang="en-IN" sz="2400" dirty="0" smtClean="0"/>
              <a:t> </a:t>
            </a:r>
          </a:p>
          <a:p>
            <a:pPr marL="457200" indent="-457200"/>
            <a:endParaRPr lang="en-IN" sz="2400" dirty="0" smtClean="0"/>
          </a:p>
          <a:p>
            <a:r>
              <a:rPr lang="en-IN" sz="2400" dirty="0" smtClean="0"/>
              <a:t>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00042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3.What is the population for every Tuberculosis Unit in an urban area?</a:t>
            </a:r>
          </a:p>
          <a:p>
            <a:endParaRPr lang="en-IN" sz="2400" dirty="0" smtClean="0"/>
          </a:p>
          <a:p>
            <a:r>
              <a:rPr lang="en-IN" sz="2400" dirty="0" smtClean="0"/>
              <a:t>a.1,00,000</a:t>
            </a:r>
          </a:p>
          <a:p>
            <a:endParaRPr lang="en-IN" sz="2400" dirty="0" smtClean="0"/>
          </a:p>
          <a:p>
            <a:r>
              <a:rPr lang="en-IN" sz="2400" dirty="0" smtClean="0"/>
              <a:t>b.5,00,000</a:t>
            </a:r>
          </a:p>
          <a:p>
            <a:endParaRPr lang="en-IN" sz="2400" dirty="0" smtClean="0"/>
          </a:p>
          <a:p>
            <a:r>
              <a:rPr lang="en-IN" sz="2400" dirty="0" smtClean="0"/>
              <a:t>c,.40,000</a:t>
            </a:r>
          </a:p>
          <a:p>
            <a:endParaRPr lang="en-IN" sz="2400" dirty="0" smtClean="0"/>
          </a:p>
          <a:p>
            <a:r>
              <a:rPr lang="en-IN" sz="2400" dirty="0" smtClean="0"/>
              <a:t>d.2,00,000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628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4.Which of the following is a second line </a:t>
            </a:r>
            <a:r>
              <a:rPr lang="en-IN" sz="2400" dirty="0" err="1" smtClean="0"/>
              <a:t>Antitubercular</a:t>
            </a:r>
            <a:r>
              <a:rPr lang="en-IN" sz="2400" dirty="0" smtClean="0"/>
              <a:t> drug?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a.Rifampicin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err="1" smtClean="0"/>
              <a:t>b.Ethambutol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err="1" smtClean="0"/>
              <a:t>c.Isoniazid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err="1" smtClean="0"/>
              <a:t>d.Levofloxacin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714356"/>
            <a:ext cx="7215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5.  </a:t>
            </a:r>
            <a:r>
              <a:rPr lang="en-IN" sz="2400" b="1" dirty="0" smtClean="0"/>
              <a:t>MDR-TB</a:t>
            </a:r>
            <a:r>
              <a:rPr lang="en-IN" sz="2400" dirty="0" smtClean="0"/>
              <a:t> is defined as resistance to? </a:t>
            </a:r>
          </a:p>
          <a:p>
            <a:endParaRPr lang="en-IN" sz="2400" dirty="0" smtClean="0"/>
          </a:p>
          <a:p>
            <a:pPr marL="342900" indent="-342900">
              <a:buAutoNum type="alphaLcPeriod"/>
            </a:pPr>
            <a:r>
              <a:rPr lang="en-IN" sz="2400" dirty="0" err="1" smtClean="0"/>
              <a:t>Isoniazid</a:t>
            </a:r>
            <a:r>
              <a:rPr lang="en-IN" sz="2400" dirty="0" smtClean="0"/>
              <a:t> and </a:t>
            </a:r>
            <a:r>
              <a:rPr lang="en-IN" sz="2400" dirty="0" err="1" smtClean="0"/>
              <a:t>rifampicin</a:t>
            </a:r>
            <a:r>
              <a:rPr lang="en-IN" sz="2400" dirty="0" smtClean="0"/>
              <a:t>, with or without resistance to other anti-TB drugs.</a:t>
            </a:r>
          </a:p>
          <a:p>
            <a:pPr marL="342900" indent="-342900">
              <a:buAutoNum type="alphaLcPeriod"/>
            </a:pPr>
            <a:endParaRPr lang="en-IN" sz="2400" dirty="0" smtClean="0"/>
          </a:p>
          <a:p>
            <a:pPr marL="342900" indent="-342900">
              <a:buFontTx/>
              <a:buAutoNum type="alphaLcPeriod"/>
            </a:pPr>
            <a:r>
              <a:rPr lang="en-IN" sz="2400" dirty="0" err="1" smtClean="0"/>
              <a:t>Isoniazid</a:t>
            </a:r>
            <a:r>
              <a:rPr lang="en-IN" sz="2400" dirty="0" smtClean="0"/>
              <a:t> and </a:t>
            </a:r>
            <a:r>
              <a:rPr lang="en-IN" sz="2400" dirty="0" err="1" smtClean="0"/>
              <a:t>ethambutol</a:t>
            </a:r>
            <a:r>
              <a:rPr lang="en-IN" sz="2400" dirty="0" smtClean="0"/>
              <a:t>, with or without resistance to other anti-TB drugs.</a:t>
            </a:r>
          </a:p>
          <a:p>
            <a:pPr marL="342900" indent="-342900">
              <a:buFontTx/>
              <a:buAutoNum type="alphaLcPeriod"/>
            </a:pPr>
            <a:endParaRPr lang="en-IN" sz="2400" dirty="0" smtClean="0"/>
          </a:p>
          <a:p>
            <a:pPr marL="342900" indent="-342900">
              <a:buFontTx/>
              <a:buAutoNum type="alphaLcPeriod"/>
            </a:pPr>
            <a:r>
              <a:rPr lang="en-IN" sz="2400" dirty="0" err="1" smtClean="0"/>
              <a:t>Rifampicin</a:t>
            </a:r>
            <a:r>
              <a:rPr lang="en-IN" sz="2400" dirty="0" smtClean="0"/>
              <a:t> and </a:t>
            </a:r>
            <a:r>
              <a:rPr lang="en-IN" sz="2400" dirty="0" err="1" smtClean="0"/>
              <a:t>pyrazinamide</a:t>
            </a:r>
            <a:r>
              <a:rPr lang="en-IN" sz="2400" dirty="0" smtClean="0"/>
              <a:t>, with or without resistance to other anti-TB drugs.</a:t>
            </a:r>
          </a:p>
          <a:p>
            <a:pPr marL="342900" indent="-342900">
              <a:buFontTx/>
              <a:buAutoNum type="alphaLcPeriod"/>
            </a:pPr>
            <a:endParaRPr lang="en-IN" sz="2400" dirty="0" smtClean="0"/>
          </a:p>
          <a:p>
            <a:pPr marL="342900" indent="-342900">
              <a:buFontTx/>
              <a:buAutoNum type="alphaLcPeriod"/>
            </a:pPr>
            <a:r>
              <a:rPr lang="en-IN" sz="2400" dirty="0" smtClean="0"/>
              <a:t>All first line </a:t>
            </a:r>
            <a:r>
              <a:rPr lang="en-IN" sz="2400" dirty="0" err="1" smtClean="0"/>
              <a:t>antitubercular</a:t>
            </a:r>
            <a:r>
              <a:rPr lang="en-IN" sz="2400" dirty="0" smtClean="0"/>
              <a:t> drugs.</a:t>
            </a:r>
          </a:p>
          <a:p>
            <a:pPr marL="342900" indent="-342900">
              <a:buAutoNum type="alphaLcPeriod"/>
            </a:pPr>
            <a:endParaRPr lang="en-IN" sz="24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7"/>
          <p:cNvGrpSpPr>
            <a:grpSpLocks/>
          </p:cNvGrpSpPr>
          <p:nvPr/>
        </p:nvGrpSpPr>
        <p:grpSpPr bwMode="auto">
          <a:xfrm>
            <a:off x="0" y="1352550"/>
            <a:ext cx="9144000" cy="5367332"/>
            <a:chOff x="46164" y="1410608"/>
            <a:chExt cx="9143876" cy="5367030"/>
          </a:xfrm>
        </p:grpSpPr>
        <p:sp>
          <p:nvSpPr>
            <p:cNvPr id="7174" name="Rectangle 2"/>
            <p:cNvSpPr>
              <a:spLocks noChangeArrowheads="1"/>
            </p:cNvSpPr>
            <p:nvPr/>
          </p:nvSpPr>
          <p:spPr bwMode="auto">
            <a:xfrm>
              <a:off x="2961940" y="1410608"/>
              <a:ext cx="2978364" cy="76939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incidence, 2014</a:t>
              </a:r>
              <a:endParaRPr lang="en-GB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6109835" y="1413340"/>
              <a:ext cx="2979396" cy="76939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Estimated number of deaths, </a:t>
              </a:r>
              <a:r>
                <a:rPr lang="en-GB" sz="2200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2014</a:t>
              </a:r>
              <a:endParaRPr lang="en-US" sz="22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6219805" y="2511339"/>
              <a:ext cx="2700337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>
                  <a:solidFill>
                    <a:prstClr val="black"/>
                  </a:solidFill>
                </a:rPr>
                <a:t>   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0.22 million*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7" name="Rectangle 5"/>
            <p:cNvSpPr>
              <a:spLocks noChangeArrowheads="1"/>
            </p:cNvSpPr>
            <p:nvPr/>
          </p:nvSpPr>
          <p:spPr bwMode="auto">
            <a:xfrm>
              <a:off x="3028746" y="2513702"/>
              <a:ext cx="2778125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2.2 million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79" name="Rectangle 7"/>
            <p:cNvSpPr>
              <a:spLocks noChangeArrowheads="1"/>
            </p:cNvSpPr>
            <p:nvPr/>
          </p:nvSpPr>
          <p:spPr bwMode="auto">
            <a:xfrm>
              <a:off x="179512" y="2696116"/>
              <a:ext cx="2566406" cy="4616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/>
                <a:t>All forms of </a:t>
              </a:r>
              <a:r>
                <a:rPr lang="en-GB" sz="2400" dirty="0" smtClean="0"/>
                <a:t>TB</a:t>
              </a:r>
              <a:endParaRPr lang="en-GB" sz="2400" dirty="0"/>
            </a:p>
          </p:txBody>
        </p:sp>
        <p:sp>
          <p:nvSpPr>
            <p:cNvPr id="7180" name="Rectangle 8"/>
            <p:cNvSpPr>
              <a:spLocks noChangeArrowheads="1"/>
            </p:cNvSpPr>
            <p:nvPr/>
          </p:nvSpPr>
          <p:spPr bwMode="auto">
            <a:xfrm>
              <a:off x="179512" y="4764103"/>
              <a:ext cx="2566406" cy="8309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Multidrug-resistant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1" name="Rectangle 9"/>
            <p:cNvSpPr>
              <a:spLocks noChangeArrowheads="1"/>
            </p:cNvSpPr>
            <p:nvPr/>
          </p:nvSpPr>
          <p:spPr bwMode="auto">
            <a:xfrm>
              <a:off x="179512" y="3730903"/>
              <a:ext cx="2566406" cy="4616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GB" sz="2400" dirty="0">
                  <a:cs typeface="Tahoma" pitchFamily="34" charset="0"/>
                </a:rPr>
                <a:t>HIV-associated </a:t>
              </a:r>
              <a:r>
                <a:rPr lang="en-GB" sz="2400" dirty="0" smtClean="0">
                  <a:cs typeface="Tahoma" pitchFamily="34" charset="0"/>
                </a:rPr>
                <a:t>TB</a:t>
              </a:r>
              <a:endParaRPr lang="en-GB" sz="2400" dirty="0">
                <a:cs typeface="Tahoma" pitchFamily="34" charset="0"/>
              </a:endParaRPr>
            </a:p>
          </p:txBody>
        </p:sp>
        <p:sp>
          <p:nvSpPr>
            <p:cNvPr id="7182" name="Rectangle 10"/>
            <p:cNvSpPr>
              <a:spLocks noChangeArrowheads="1"/>
            </p:cNvSpPr>
            <p:nvPr/>
          </p:nvSpPr>
          <p:spPr bwMode="auto">
            <a:xfrm>
              <a:off x="3013652" y="3697577"/>
              <a:ext cx="280831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>
                  <a:solidFill>
                    <a:prstClr val="black"/>
                  </a:solidFill>
                </a:rPr>
                <a:t>  </a:t>
              </a:r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0.11 </a:t>
              </a:r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million</a:t>
              </a:r>
            </a:p>
            <a:p>
              <a:pPr algn="ctr"/>
              <a:r>
                <a:rPr lang="en-GB" sz="2400" dirty="0">
                  <a:solidFill>
                    <a:prstClr val="black"/>
                  </a:solidFill>
                  <a:cs typeface="Tahoma" pitchFamily="34" charset="0"/>
                </a:rPr>
                <a:t> </a:t>
              </a:r>
              <a:endParaRPr lang="en-GB" sz="20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3" name="Rectangle 11"/>
            <p:cNvSpPr>
              <a:spLocks noChangeArrowheads="1"/>
            </p:cNvSpPr>
            <p:nvPr/>
          </p:nvSpPr>
          <p:spPr bwMode="auto">
            <a:xfrm>
              <a:off x="6240587" y="3697577"/>
              <a:ext cx="2759454" cy="46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 smtClean="0">
                  <a:solidFill>
                    <a:prstClr val="black"/>
                  </a:solidFill>
                  <a:cs typeface="Tahoma" pitchFamily="34" charset="0"/>
                </a:rPr>
                <a:t>31,000</a:t>
              </a:r>
              <a:endParaRPr lang="en-GB" sz="2400" dirty="0">
                <a:solidFill>
                  <a:prstClr val="black"/>
                </a:solidFill>
                <a:cs typeface="Tahoma" pitchFamily="34" charset="0"/>
              </a:endParaRPr>
            </a:p>
          </p:txBody>
        </p:sp>
        <p:sp>
          <p:nvSpPr>
            <p:cNvPr id="7185" name="TextBox 14"/>
            <p:cNvSpPr txBox="1">
              <a:spLocks noChangeArrowheads="1"/>
            </p:cNvSpPr>
            <p:nvPr/>
          </p:nvSpPr>
          <p:spPr bwMode="auto">
            <a:xfrm>
              <a:off x="46164" y="6439103"/>
              <a:ext cx="9143876" cy="338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003300"/>
                  </a:solidFill>
                </a:rPr>
                <a:t>Source: </a:t>
              </a:r>
              <a:r>
                <a:rPr lang="en-GB" sz="1600" dirty="0" smtClean="0">
                  <a:solidFill>
                    <a:srgbClr val="003300"/>
                  </a:solidFill>
                </a:rPr>
                <a:t>WHO </a:t>
              </a:r>
              <a:r>
                <a:rPr lang="en-GB" sz="1600" dirty="0">
                  <a:solidFill>
                    <a:srgbClr val="003300"/>
                  </a:solidFill>
                </a:rPr>
                <a:t>Global Tuberculosis </a:t>
              </a:r>
              <a:r>
                <a:rPr lang="en-GB" sz="1600" dirty="0" smtClean="0">
                  <a:solidFill>
                    <a:srgbClr val="003300"/>
                  </a:solidFill>
                </a:rPr>
                <a:t>Report 2015</a:t>
              </a:r>
              <a:endParaRPr lang="en-GB" sz="1600" dirty="0">
                <a:solidFill>
                  <a:srgbClr val="003300"/>
                </a:solidFill>
              </a:endParaRPr>
            </a:p>
          </p:txBody>
        </p:sp>
        <p:cxnSp>
          <p:nvCxnSpPr>
            <p:cNvPr id="7186" name="Straight Connector 16"/>
            <p:cNvCxnSpPr>
              <a:cxnSpLocks noChangeShapeType="1"/>
            </p:cNvCxnSpPr>
            <p:nvPr/>
          </p:nvCxnSpPr>
          <p:spPr bwMode="auto">
            <a:xfrm>
              <a:off x="6019054" y="2564904"/>
              <a:ext cx="0" cy="309634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755576" y="6403231"/>
            <a:ext cx="8281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dirty="0">
                <a:solidFill>
                  <a:srgbClr val="003300"/>
                </a:solidFill>
              </a:rPr>
              <a:t>* Excluding deaths attributed to HIV/TB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23728" y="406405"/>
            <a:ext cx="6588224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</a:rPr>
              <a:t>         India TB situation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7526" y="4948535"/>
            <a:ext cx="262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       71,000 </a:t>
            </a:r>
          </a:p>
        </p:txBody>
      </p:sp>
    </p:spTree>
    <p:extLst>
      <p:ext uri="{BB962C8B-B14F-4D97-AF65-F5344CB8AC3E}">
        <p14:creationId xmlns:p14="http://schemas.microsoft.com/office/powerpoint/2010/main" val="14632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7" t="18474" r="24653" b="23786"/>
          <a:stretch/>
        </p:blipFill>
        <p:spPr bwMode="auto">
          <a:xfrm>
            <a:off x="0" y="838199"/>
            <a:ext cx="9144000" cy="606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76200"/>
            <a:ext cx="62484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ESTIMATED INCIDENCE OF TB IN TOP 10 HIGH BURDEN COUNTRIES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2" y="6458858"/>
            <a:ext cx="118268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519" y="21771"/>
            <a:ext cx="8229600" cy="816429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b="1" dirty="0"/>
              <a:t>Evolution of TB Control in India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3BB-5879-425A-A0E8-D5BEF8B31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4/25/2022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9FB5-222D-490B-96DE-8889472C5DD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144" y="1143000"/>
            <a:ext cx="793865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1950s-60s  	Important TB research at TRC and NTI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363" y="1925781"/>
            <a:ext cx="7459684" cy="5224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1962  		National TB Programme (NTP)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1466" y="2868467"/>
            <a:ext cx="718819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</a:rPr>
              <a:t>1992  		</a:t>
            </a:r>
            <a:r>
              <a:rPr lang="en-US" sz="2400" b="1" dirty="0">
                <a:solidFill>
                  <a:schemeClr val="tx1"/>
                </a:solidFill>
              </a:rPr>
              <a:t>NTP Reviewed and concluded its failure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8308" y="3713999"/>
            <a:ext cx="6885213" cy="463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1993  </a:t>
            </a:r>
            <a:r>
              <a:rPr lang="en-US" sz="2400" b="1" dirty="0" smtClean="0">
                <a:solidFill>
                  <a:prstClr val="black"/>
                </a:solidFill>
              </a:rPr>
              <a:t>             RNTCP </a:t>
            </a:r>
            <a:r>
              <a:rPr lang="en-US" sz="2400" b="1" dirty="0">
                <a:solidFill>
                  <a:prstClr val="black"/>
                </a:solidFill>
              </a:rPr>
              <a:t>pilot began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1516" y="4387477"/>
            <a:ext cx="647699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1997-2006      </a:t>
            </a:r>
            <a:r>
              <a:rPr lang="en-US" sz="2400" b="1" dirty="0" smtClean="0">
                <a:solidFill>
                  <a:schemeClr val="tx1"/>
                </a:solidFill>
              </a:rPr>
              <a:t>RNTCP </a:t>
            </a:r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5925458"/>
            <a:ext cx="5638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National Strategic Policy: 2012-17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2344" y="2868467"/>
            <a:ext cx="609600" cy="3038021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145" y="6458858"/>
            <a:ext cx="1182255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20192" y="5181600"/>
            <a:ext cx="6095998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2006 -2011     </a:t>
            </a:r>
            <a:r>
              <a:rPr lang="en-US" sz="2400" b="1" dirty="0" smtClean="0">
                <a:solidFill>
                  <a:schemeClr val="tx1"/>
                </a:solidFill>
              </a:rPr>
              <a:t>RNTCP I</a:t>
            </a:r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0836"/>
            <a:ext cx="3810000" cy="53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RNTCP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7696200" cy="495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    Before </a:t>
            </a:r>
            <a:r>
              <a:rPr lang="en-US" sz="2400" b="1" dirty="0">
                <a:solidFill>
                  <a:schemeClr val="tx1"/>
                </a:solidFill>
                <a:latin typeface="MS PGothic" pitchFamily="34" charset="-128"/>
                <a:ea typeface="MS PGothic" pitchFamily="34" charset="-128"/>
              </a:rPr>
              <a:t>the Revised National 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Tuberculosis 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Control Program (RNTCP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) came into force the 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existing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   National 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Tuberculosis program (</a:t>
            </a:r>
            <a:r>
              <a:rPr lang="en-US" sz="2400" b="1" dirty="0" smtClean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NTP) had </a:t>
            </a: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the following objectives: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To identify and treat as large a number of TB patients as possible so that infectious cases are rendered non- infectious.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prstClr val="black"/>
                </a:solidFill>
                <a:latin typeface="MS PGothic" pitchFamily="34" charset="-128"/>
                <a:ea typeface="MS PGothic" pitchFamily="34" charset="-128"/>
              </a:rPr>
              <a:t>To reduce the magnitude of TB problem in the country to a level where it ceases to be a public health problem.</a:t>
            </a:r>
          </a:p>
        </p:txBody>
      </p:sp>
    </p:spTree>
    <p:extLst>
      <p:ext uri="{BB962C8B-B14F-4D97-AF65-F5344CB8AC3E}">
        <p14:creationId xmlns:p14="http://schemas.microsoft.com/office/powerpoint/2010/main" val="41391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3810000" cy="53340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FAILURE OF NTP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/>
          </a:bodyPr>
          <a:lstStyle/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low rates of case detection and treatment completion (30%),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continuing high mortality (50 per 100,000)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 </a:t>
            </a:r>
            <a:r>
              <a:rPr lang="en-US" dirty="0">
                <a:solidFill>
                  <a:schemeClr val="tx1"/>
                </a:solidFill>
              </a:rPr>
              <a:t>rates of default (40–60</a:t>
            </a:r>
            <a:r>
              <a:rPr lang="en-US" dirty="0" smtClean="0">
                <a:solidFill>
                  <a:schemeClr val="tx1"/>
                </a:solidFill>
              </a:rPr>
              <a:t>%),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REASONS: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emphasis on detection rather than cure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Inadequate </a:t>
            </a:r>
            <a:r>
              <a:rPr lang="en-IN" dirty="0">
                <a:solidFill>
                  <a:schemeClr val="tx1"/>
                </a:solidFill>
              </a:rPr>
              <a:t>budget and insufficient </a:t>
            </a:r>
            <a:r>
              <a:rPr lang="en-IN" dirty="0" smtClean="0">
                <a:solidFill>
                  <a:schemeClr val="tx1"/>
                </a:solidFill>
              </a:rPr>
              <a:t>managerial capacity</a:t>
            </a:r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Shortage and interrupted supply </a:t>
            </a:r>
            <a:r>
              <a:rPr lang="en-IN" dirty="0">
                <a:solidFill>
                  <a:schemeClr val="tx1"/>
                </a:solidFill>
              </a:rPr>
              <a:t>of drugs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Emphasis </a:t>
            </a:r>
            <a:r>
              <a:rPr lang="en-IN" dirty="0">
                <a:solidFill>
                  <a:schemeClr val="tx1"/>
                </a:solidFill>
              </a:rPr>
              <a:t>on x-ray diagnosis resulting </a:t>
            </a:r>
            <a:r>
              <a:rPr lang="en-IN" dirty="0" smtClean="0">
                <a:solidFill>
                  <a:schemeClr val="tx1"/>
                </a:solidFill>
              </a:rPr>
              <a:t>in inaccurate </a:t>
            </a:r>
            <a:r>
              <a:rPr lang="en-IN" dirty="0">
                <a:solidFill>
                  <a:schemeClr val="tx1"/>
                </a:solidFill>
              </a:rPr>
              <a:t>diagnosis</a:t>
            </a:r>
          </a:p>
          <a:p>
            <a:pPr lvl="1"/>
            <a:r>
              <a:rPr lang="en-IN" dirty="0">
                <a:solidFill>
                  <a:schemeClr val="tx1"/>
                </a:solidFill>
              </a:rPr>
              <a:t>Poor quality sputum microscopy</a:t>
            </a:r>
          </a:p>
          <a:p>
            <a:pPr lvl="1"/>
            <a:r>
              <a:rPr lang="en-IN" dirty="0">
                <a:solidFill>
                  <a:schemeClr val="tx1"/>
                </a:solidFill>
              </a:rPr>
              <a:t>Multiplicity of treatment regimens.</a:t>
            </a:r>
          </a:p>
        </p:txBody>
      </p:sp>
    </p:spTree>
    <p:extLst>
      <p:ext uri="{BB962C8B-B14F-4D97-AF65-F5344CB8AC3E}">
        <p14:creationId xmlns:p14="http://schemas.microsoft.com/office/powerpoint/2010/main" val="24452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8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2337</Words>
  <Application>Microsoft Office PowerPoint</Application>
  <PresentationFormat>On-screen Show (4:3)</PresentationFormat>
  <Paragraphs>408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46</vt:i4>
      </vt:variant>
    </vt:vector>
  </HeadingPairs>
  <TitlesOfParts>
    <vt:vector size="79" baseType="lpstr">
      <vt:lpstr>MS PGothic</vt:lpstr>
      <vt:lpstr>Algerian</vt:lpstr>
      <vt:lpstr>Arial</vt:lpstr>
      <vt:lpstr>Arial Black</vt:lpstr>
      <vt:lpstr>ArrusBT-Bold</vt:lpstr>
      <vt:lpstr>Batang</vt:lpstr>
      <vt:lpstr>Bookman Old Style</vt:lpstr>
      <vt:lpstr>Calibri</vt:lpstr>
      <vt:lpstr>Comic Sans MS</vt:lpstr>
      <vt:lpstr>Gill Sans MT</vt:lpstr>
      <vt:lpstr>Tahoma</vt:lpstr>
      <vt:lpstr>Times New Roman</vt:lpstr>
      <vt:lpstr>Wingdings</vt:lpstr>
      <vt:lpstr>Wingdings 3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9_Office Theme</vt:lpstr>
      <vt:lpstr>Origin</vt:lpstr>
      <vt:lpstr>1_Origin</vt:lpstr>
      <vt:lpstr>Office Theme</vt:lpstr>
      <vt:lpstr>2_Origin</vt:lpstr>
      <vt:lpstr>8_Office Theme</vt:lpstr>
      <vt:lpstr>3_Origin</vt:lpstr>
      <vt:lpstr>4_Origin</vt:lpstr>
      <vt:lpstr>5_Origin</vt:lpstr>
      <vt:lpstr>6_Origin</vt:lpstr>
      <vt:lpstr>10_Office Theme</vt:lpstr>
      <vt:lpstr>11_Office Theme</vt:lpstr>
      <vt:lpstr>8_Origin</vt:lpstr>
      <vt:lpstr> NATIONAL TUBERCULOSIS ELIMINATION PROGRAMME </vt:lpstr>
      <vt:lpstr>Introduction</vt:lpstr>
      <vt:lpstr>PowerPoint Presentation</vt:lpstr>
      <vt:lpstr>PowerPoint Presentation</vt:lpstr>
      <vt:lpstr>PowerPoint Presentation</vt:lpstr>
      <vt:lpstr>PowerPoint Presentation</vt:lpstr>
      <vt:lpstr>Evolution of TB Control in India</vt:lpstr>
      <vt:lpstr>PowerPoint Presentation</vt:lpstr>
      <vt:lpstr>FAILURE OF NTP</vt:lpstr>
      <vt:lpstr>Revised National Tuberculosis Control Programme(1993)</vt:lpstr>
      <vt:lpstr>DOTS: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 TB Strategy(2006)</vt:lpstr>
      <vt:lpstr>PowerPoint Presentation</vt:lpstr>
      <vt:lpstr>PowerPoint Presentation</vt:lpstr>
      <vt:lpstr>PowerPoint Presentation</vt:lpstr>
      <vt:lpstr>MDR-TB &amp; XDR-TB</vt:lpstr>
      <vt:lpstr>PowerPoint Presentation</vt:lpstr>
      <vt:lpstr>PowerPoint Presentation</vt:lpstr>
      <vt:lpstr>PowerPoint Presentation</vt:lpstr>
      <vt:lpstr>PowerPoint Presentation</vt:lpstr>
      <vt:lpstr>TB HIV Collaboration</vt:lpstr>
      <vt:lpstr>TB HIV Collaboration…</vt:lpstr>
      <vt:lpstr>PowerPoint Presentation</vt:lpstr>
      <vt:lpstr>Major Achievements:RNTCP</vt:lpstr>
      <vt:lpstr>PowerPoint Presentation</vt:lpstr>
      <vt:lpstr>National Strategic Plan (NSP)(2012-17)</vt:lpstr>
      <vt:lpstr>                            Objectives</vt:lpstr>
      <vt:lpstr>Objectives</vt:lpstr>
      <vt:lpstr>                 RNTCP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Dell</cp:lastModifiedBy>
  <cp:revision>139</cp:revision>
  <dcterms:created xsi:type="dcterms:W3CDTF">2006-08-16T00:00:00Z</dcterms:created>
  <dcterms:modified xsi:type="dcterms:W3CDTF">2022-04-25T12:04:05Z</dcterms:modified>
</cp:coreProperties>
</file>