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42" r:id="rId3"/>
    <p:sldId id="329" r:id="rId4"/>
    <p:sldId id="257" r:id="rId5"/>
    <p:sldId id="324" r:id="rId6"/>
    <p:sldId id="261" r:id="rId7"/>
    <p:sldId id="339" r:id="rId8"/>
    <p:sldId id="340" r:id="rId9"/>
    <p:sldId id="265" r:id="rId10"/>
    <p:sldId id="341" r:id="rId11"/>
    <p:sldId id="330" r:id="rId12"/>
    <p:sldId id="331" r:id="rId13"/>
    <p:sldId id="328" r:id="rId14"/>
    <p:sldId id="327" r:id="rId15"/>
    <p:sldId id="343" r:id="rId16"/>
    <p:sldId id="269" r:id="rId17"/>
    <p:sldId id="271" r:id="rId18"/>
    <p:sldId id="332" r:id="rId19"/>
    <p:sldId id="272" r:id="rId20"/>
    <p:sldId id="273" r:id="rId21"/>
    <p:sldId id="322" r:id="rId22"/>
    <p:sldId id="275" r:id="rId23"/>
    <p:sldId id="333" r:id="rId24"/>
    <p:sldId id="345" r:id="rId25"/>
    <p:sldId id="276" r:id="rId26"/>
    <p:sldId id="334" r:id="rId27"/>
    <p:sldId id="278" r:id="rId28"/>
    <p:sldId id="279" r:id="rId29"/>
    <p:sldId id="326" r:id="rId30"/>
    <p:sldId id="335" r:id="rId31"/>
    <p:sldId id="281" r:id="rId32"/>
    <p:sldId id="282" r:id="rId33"/>
    <p:sldId id="286" r:id="rId34"/>
    <p:sldId id="288" r:id="rId35"/>
    <p:sldId id="325" r:id="rId36"/>
    <p:sldId id="289" r:id="rId37"/>
    <p:sldId id="290" r:id="rId38"/>
    <p:sldId id="291" r:id="rId39"/>
    <p:sldId id="292" r:id="rId40"/>
    <p:sldId id="299" r:id="rId41"/>
    <p:sldId id="336" r:id="rId42"/>
    <p:sldId id="293" r:id="rId43"/>
    <p:sldId id="294" r:id="rId44"/>
    <p:sldId id="295" r:id="rId45"/>
    <p:sldId id="296" r:id="rId46"/>
    <p:sldId id="337" r:id="rId47"/>
    <p:sldId id="304" r:id="rId48"/>
    <p:sldId id="338" r:id="rId49"/>
    <p:sldId id="297" r:id="rId50"/>
    <p:sldId id="298" r:id="rId51"/>
    <p:sldId id="300" r:id="rId52"/>
    <p:sldId id="318" r:id="rId53"/>
    <p:sldId id="302" r:id="rId54"/>
    <p:sldId id="303" r:id="rId55"/>
    <p:sldId id="305" r:id="rId56"/>
    <p:sldId id="306" r:id="rId57"/>
    <p:sldId id="307" r:id="rId58"/>
    <p:sldId id="308" r:id="rId59"/>
    <p:sldId id="309" r:id="rId60"/>
    <p:sldId id="310" r:id="rId61"/>
    <p:sldId id="311" r:id="rId62"/>
    <p:sldId id="312" r:id="rId63"/>
    <p:sldId id="313" r:id="rId64"/>
    <p:sldId id="314" r:id="rId65"/>
    <p:sldId id="31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0" autoAdjust="0"/>
    <p:restoredTop sz="94660"/>
  </p:normalViewPr>
  <p:slideViewPr>
    <p:cSldViewPr>
      <p:cViewPr varScale="1">
        <p:scale>
          <a:sx n="65" d="100"/>
          <a:sy n="65" d="100"/>
        </p:scale>
        <p:origin x="-71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867A0-6C7B-4791-9AC4-B904CF7FDC34}" type="datetimeFigureOut">
              <a:rPr lang="en-US" smtClean="0"/>
              <a:pPr/>
              <a:t>4/3/2020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E7118-6430-41A7-8A5E-79323F3EE8D8}" type="slidenum">
              <a:rPr lang="en-US" smtClean="0"/>
              <a:pPr/>
              <a:t>‹#›</a:t>
            </a:fld>
            <a:endParaRPr lang="en-US"/>
          </a:p>
        </p:txBody>
      </p:sp>
    </p:spTree>
    <p:extLst>
      <p:ext uri="{BB962C8B-B14F-4D97-AF65-F5344CB8AC3E}">
        <p14:creationId xmlns:p14="http://schemas.microsoft.com/office/powerpoint/2010/main" val="1581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A01F51F4-FAAA-40D4-8FA5-E7D3481B9663}" type="slidenum">
              <a:rPr lang="en-IN"/>
              <a:pPr/>
              <a:t>5</a:t>
            </a:fld>
            <a:endParaRPr lang="en-IN"/>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DE7118-6430-41A7-8A5E-79323F3EE8D8}"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DE7118-6430-41A7-8A5E-79323F3EE8D8}"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2B539D-C3F7-4C7E-A64E-8737864EC19E}"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EA2FE-F67F-4FEE-B4A1-FF23E62E7D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B539D-C3F7-4C7E-A64E-8737864EC19E}"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EA2FE-F67F-4FEE-B4A1-FF23E62E7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B539D-C3F7-4C7E-A64E-8737864EC19E}"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EA2FE-F67F-4FEE-B4A1-FF23E62E7D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B539D-C3F7-4C7E-A64E-8737864EC19E}"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EA2FE-F67F-4FEE-B4A1-FF23E62E7D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B539D-C3F7-4C7E-A64E-8737864EC19E}"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EA2FE-F67F-4FEE-B4A1-FF23E62E7D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2B539D-C3F7-4C7E-A64E-8737864EC19E}"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EA2FE-F67F-4FEE-B4A1-FF23E62E7D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B539D-C3F7-4C7E-A64E-8737864EC19E}" type="datetimeFigureOut">
              <a:rPr lang="en-US" smtClean="0"/>
              <a:pPr/>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EA2FE-F67F-4FEE-B4A1-FF23E62E7D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B539D-C3F7-4C7E-A64E-8737864EC19E}" type="datetimeFigureOut">
              <a:rPr lang="en-US" smtClean="0"/>
              <a:pPr/>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EA2FE-F67F-4FEE-B4A1-FF23E62E7D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B539D-C3F7-4C7E-A64E-8737864EC19E}" type="datetimeFigureOut">
              <a:rPr lang="en-US" smtClean="0"/>
              <a:pPr/>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EA2FE-F67F-4FEE-B4A1-FF23E62E7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B539D-C3F7-4C7E-A64E-8737864EC19E}"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EA2FE-F67F-4FEE-B4A1-FF23E62E7D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B539D-C3F7-4C7E-A64E-8737864EC19E}"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EA2FE-F67F-4FEE-B4A1-FF23E62E7D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B539D-C3F7-4C7E-A64E-8737864EC19E}" type="datetimeFigureOut">
              <a:rPr lang="en-US" smtClean="0"/>
              <a:pPr/>
              <a:t>4/3/2020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EA2FE-F67F-4FEE-B4A1-FF23E62E7D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Achalasia Cardia</a:t>
            </a:r>
            <a:endParaRPr lang="en-US" dirty="0"/>
          </a:p>
        </p:txBody>
      </p:sp>
      <p:sp>
        <p:nvSpPr>
          <p:cNvPr id="3" name="Subtitle 2"/>
          <p:cNvSpPr>
            <a:spLocks noGrp="1"/>
          </p:cNvSpPr>
          <p:nvPr>
            <p:ph type="subTitle" idx="1"/>
          </p:nvPr>
        </p:nvSpPr>
        <p:spPr/>
        <p:txBody>
          <a:bodyPr/>
          <a:lstStyle/>
          <a:p>
            <a:r>
              <a:rPr lang="en-US" dirty="0" smtClean="0"/>
              <a:t>By dr jagdish karia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IN" dirty="0"/>
          </a:p>
        </p:txBody>
      </p:sp>
      <p:sp>
        <p:nvSpPr>
          <p:cNvPr id="3" name="Content Placeholder 2"/>
          <p:cNvSpPr>
            <a:spLocks noGrp="1"/>
          </p:cNvSpPr>
          <p:nvPr>
            <p:ph idx="1"/>
          </p:nvPr>
        </p:nvSpPr>
        <p:spPr/>
        <p:txBody>
          <a:bodyPr>
            <a:normAutofit fontScale="92500" lnSpcReduction="20000"/>
          </a:bodyPr>
          <a:lstStyle/>
          <a:p>
            <a:r>
              <a:rPr lang="en-GB" dirty="0" err="1" smtClean="0"/>
              <a:t>Myenteric</a:t>
            </a:r>
            <a:r>
              <a:rPr lang="en-GB" dirty="0" smtClean="0"/>
              <a:t> plexus damaged or inflamed</a:t>
            </a:r>
          </a:p>
          <a:p>
            <a:endParaRPr lang="en-GB" dirty="0"/>
          </a:p>
          <a:p>
            <a:r>
              <a:rPr lang="en-GB" dirty="0" smtClean="0"/>
              <a:t>Loss of inhibitory ganglion cells in plexus</a:t>
            </a:r>
          </a:p>
          <a:p>
            <a:endParaRPr lang="en-GB" dirty="0"/>
          </a:p>
          <a:p>
            <a:r>
              <a:rPr lang="en-GB" dirty="0" smtClean="0"/>
              <a:t>Neurotransmitter inhibition decreased( NO)</a:t>
            </a:r>
          </a:p>
          <a:p>
            <a:endParaRPr lang="en-GB" dirty="0"/>
          </a:p>
          <a:p>
            <a:r>
              <a:rPr lang="en-GB" dirty="0" smtClean="0"/>
              <a:t>Imbalance of Ach. And nitric oxide (NO)</a:t>
            </a:r>
          </a:p>
          <a:p>
            <a:pPr marL="0" indent="0">
              <a:buNone/>
            </a:pPr>
            <a:endParaRPr lang="en-GB" dirty="0"/>
          </a:p>
          <a:p>
            <a:pPr marL="0" indent="0">
              <a:buNone/>
            </a:pPr>
            <a:r>
              <a:rPr lang="en-GB" dirty="0" smtClean="0"/>
              <a:t>                             Achalasia </a:t>
            </a:r>
            <a:r>
              <a:rPr lang="en-GB" dirty="0" err="1" smtClean="0"/>
              <a:t>cardia</a:t>
            </a:r>
            <a:r>
              <a:rPr lang="en-GB" dirty="0" smtClean="0"/>
              <a:t> </a:t>
            </a:r>
            <a:endParaRPr lang="en-IN" dirty="0"/>
          </a:p>
        </p:txBody>
      </p:sp>
      <p:cxnSp>
        <p:nvCxnSpPr>
          <p:cNvPr id="5" name="Straight Arrow Connector 4"/>
          <p:cNvCxnSpPr/>
          <p:nvPr/>
        </p:nvCxnSpPr>
        <p:spPr>
          <a:xfrm>
            <a:off x="4267200" y="19812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267200" y="2971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67200" y="3810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67200" y="4724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167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GB" dirty="0" smtClean="0"/>
              <a:t>Also following points are responsible in many cases as Aetiology</a:t>
            </a:r>
          </a:p>
          <a:p>
            <a:endParaRPr lang="en-GB" dirty="0"/>
          </a:p>
          <a:p>
            <a:r>
              <a:rPr lang="en-GB" dirty="0" smtClean="0"/>
              <a:t>Stress</a:t>
            </a:r>
          </a:p>
          <a:p>
            <a:r>
              <a:rPr lang="en-GB" dirty="0" smtClean="0"/>
              <a:t>Vitamin B1 deficiency</a:t>
            </a:r>
          </a:p>
          <a:p>
            <a:r>
              <a:rPr lang="en-GB" dirty="0" smtClean="0"/>
              <a:t>Diffuse </a:t>
            </a:r>
            <a:r>
              <a:rPr lang="en-GB" dirty="0" err="1" smtClean="0"/>
              <a:t>esopgageal</a:t>
            </a:r>
            <a:r>
              <a:rPr lang="en-GB" dirty="0" smtClean="0"/>
              <a:t> spasm-cork screw </a:t>
            </a:r>
            <a:r>
              <a:rPr lang="en-GB" dirty="0" err="1" smtClean="0"/>
              <a:t>esophagus</a:t>
            </a:r>
            <a:endParaRPr lang="en-GB" dirty="0" smtClean="0"/>
          </a:p>
          <a:p>
            <a:r>
              <a:rPr lang="en-GB" dirty="0" smtClean="0"/>
              <a:t>It’s a pre cancerous condition…7 times more prone for squamous cell ca. </a:t>
            </a:r>
            <a:r>
              <a:rPr lang="en-GB" dirty="0" err="1" smtClean="0"/>
              <a:t>esophagus</a:t>
            </a:r>
            <a:r>
              <a:rPr lang="en-GB" dirty="0" smtClean="0"/>
              <a:t>.</a:t>
            </a:r>
            <a:endParaRPr lang="en-IN" dirty="0"/>
          </a:p>
        </p:txBody>
      </p:sp>
    </p:spTree>
    <p:extLst>
      <p:ext uri="{BB962C8B-B14F-4D97-AF65-F5344CB8AC3E}">
        <p14:creationId xmlns:p14="http://schemas.microsoft.com/office/powerpoint/2010/main" val="1660574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Pathology of Achalasia </a:t>
            </a:r>
            <a:r>
              <a:rPr lang="en-GB" dirty="0" err="1" smtClean="0"/>
              <a:t>cardia</a:t>
            </a:r>
            <a:endParaRPr lang="en-IN" dirty="0"/>
          </a:p>
        </p:txBody>
      </p:sp>
      <p:sp>
        <p:nvSpPr>
          <p:cNvPr id="3" name="Content Placeholder 2"/>
          <p:cNvSpPr>
            <a:spLocks noGrp="1"/>
          </p:cNvSpPr>
          <p:nvPr>
            <p:ph idx="1"/>
          </p:nvPr>
        </p:nvSpPr>
        <p:spPr/>
        <p:txBody>
          <a:bodyPr>
            <a:normAutofit fontScale="92500" lnSpcReduction="10000"/>
          </a:bodyPr>
          <a:lstStyle/>
          <a:p>
            <a:r>
              <a:rPr lang="en-GB" dirty="0" smtClean="0"/>
              <a:t>Thickening of circular muscle fibres in distal </a:t>
            </a:r>
            <a:r>
              <a:rPr lang="en-GB" dirty="0" err="1" smtClean="0"/>
              <a:t>esophagus</a:t>
            </a:r>
            <a:endParaRPr lang="en-GB" dirty="0" smtClean="0"/>
          </a:p>
          <a:p>
            <a:r>
              <a:rPr lang="en-GB" dirty="0" smtClean="0"/>
              <a:t>Reduced or depletion of ganglion cells more so of nitric oxide (NO) producing cells</a:t>
            </a:r>
          </a:p>
          <a:p>
            <a:r>
              <a:rPr lang="en-GB" dirty="0" smtClean="0"/>
              <a:t>Neural fibrosis</a:t>
            </a:r>
          </a:p>
          <a:p>
            <a:r>
              <a:rPr lang="en-GB" dirty="0" smtClean="0"/>
              <a:t>Absence of peristalsis and </a:t>
            </a:r>
          </a:p>
          <a:p>
            <a:r>
              <a:rPr lang="en-GB" dirty="0" smtClean="0"/>
              <a:t>Raised LES pressure with functional obstruction of LES</a:t>
            </a:r>
          </a:p>
          <a:p>
            <a:r>
              <a:rPr lang="en-GB" dirty="0" smtClean="0"/>
              <a:t>Dilatation of proximal </a:t>
            </a:r>
            <a:r>
              <a:rPr lang="en-GB" dirty="0" err="1" smtClean="0"/>
              <a:t>esophagus</a:t>
            </a:r>
            <a:endParaRPr lang="en-IN" dirty="0"/>
          </a:p>
        </p:txBody>
      </p:sp>
    </p:spTree>
    <p:extLst>
      <p:ext uri="{BB962C8B-B14F-4D97-AF65-F5344CB8AC3E}">
        <p14:creationId xmlns:p14="http://schemas.microsoft.com/office/powerpoint/2010/main" val="130040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GB" dirty="0" smtClean="0"/>
              <a:t>The symptom complex in achalasia or </a:t>
            </a:r>
            <a:r>
              <a:rPr lang="en-GB" dirty="0" err="1" smtClean="0"/>
              <a:t>cardiospasm</a:t>
            </a:r>
            <a:r>
              <a:rPr lang="en-GB" dirty="0" smtClean="0"/>
              <a:t> is very pathognomonic.</a:t>
            </a:r>
          </a:p>
          <a:p>
            <a:r>
              <a:rPr lang="en-GB" dirty="0" smtClean="0"/>
              <a:t>It can be divided into 3 stages</a:t>
            </a:r>
          </a:p>
          <a:p>
            <a:r>
              <a:rPr lang="en-GB" dirty="0" smtClean="0"/>
              <a:t>1 :  </a:t>
            </a:r>
            <a:r>
              <a:rPr lang="en-GB" dirty="0" err="1" smtClean="0"/>
              <a:t>cardiospasm</a:t>
            </a:r>
            <a:r>
              <a:rPr lang="en-GB" dirty="0" smtClean="0"/>
              <a:t> without food regurgitation</a:t>
            </a:r>
          </a:p>
          <a:p>
            <a:r>
              <a:rPr lang="en-GB" dirty="0" smtClean="0"/>
              <a:t>2 ;  </a:t>
            </a:r>
            <a:r>
              <a:rPr lang="en-GB" dirty="0" err="1" smtClean="0"/>
              <a:t>Cardiospsm</a:t>
            </a:r>
            <a:r>
              <a:rPr lang="en-GB" dirty="0" smtClean="0"/>
              <a:t> with immediate food regurgitation</a:t>
            </a:r>
          </a:p>
          <a:p>
            <a:r>
              <a:rPr lang="en-GB" dirty="0" smtClean="0"/>
              <a:t>3 : </a:t>
            </a:r>
            <a:r>
              <a:rPr lang="en-GB" dirty="0" err="1" smtClean="0"/>
              <a:t>cardiospasm</a:t>
            </a:r>
            <a:r>
              <a:rPr lang="en-GB" dirty="0" smtClean="0"/>
              <a:t> with dilated </a:t>
            </a:r>
            <a:r>
              <a:rPr lang="en-GB" dirty="0" err="1" smtClean="0"/>
              <a:t>esophagus</a:t>
            </a:r>
            <a:r>
              <a:rPr lang="en-GB" dirty="0" smtClean="0"/>
              <a:t>. The retention of food is in dilated </a:t>
            </a:r>
            <a:r>
              <a:rPr lang="en-GB" dirty="0" err="1" smtClean="0"/>
              <a:t>esophagus</a:t>
            </a:r>
            <a:r>
              <a:rPr lang="en-GB" dirty="0" smtClean="0"/>
              <a:t> which comes out at irregular interval</a:t>
            </a:r>
            <a:endParaRPr lang="en-IN" dirty="0"/>
          </a:p>
        </p:txBody>
      </p:sp>
    </p:spTree>
    <p:extLst>
      <p:ext uri="{BB962C8B-B14F-4D97-AF65-F5344CB8AC3E}">
        <p14:creationId xmlns:p14="http://schemas.microsoft.com/office/powerpoint/2010/main" val="2657835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presentation</a:t>
            </a:r>
            <a:endParaRPr lang="en-IN" dirty="0"/>
          </a:p>
        </p:txBody>
      </p:sp>
      <p:sp>
        <p:nvSpPr>
          <p:cNvPr id="3" name="Content Placeholder 2"/>
          <p:cNvSpPr>
            <a:spLocks noGrp="1"/>
          </p:cNvSpPr>
          <p:nvPr>
            <p:ph idx="1"/>
          </p:nvPr>
        </p:nvSpPr>
        <p:spPr/>
        <p:txBody>
          <a:bodyPr>
            <a:normAutofit lnSpcReduction="10000"/>
          </a:bodyPr>
          <a:lstStyle/>
          <a:p>
            <a:r>
              <a:rPr lang="en-GB" dirty="0" smtClean="0"/>
              <a:t>Incidence :   6 :: 100,000 population</a:t>
            </a:r>
          </a:p>
          <a:p>
            <a:r>
              <a:rPr lang="en-GB" dirty="0" smtClean="0"/>
              <a:t>Common in females of 20-40 years age</a:t>
            </a:r>
          </a:p>
          <a:p>
            <a:r>
              <a:rPr lang="en-GB" dirty="0" smtClean="0"/>
              <a:t>Retrosternal chest pain may be there</a:t>
            </a:r>
          </a:p>
          <a:p>
            <a:r>
              <a:rPr lang="en-GB" dirty="0" smtClean="0"/>
              <a:t>Dysphagia (difficulty in swallowing): slowly &amp; progressive and more for liquids than solids. </a:t>
            </a:r>
          </a:p>
          <a:p>
            <a:pPr marL="0" indent="0">
              <a:buNone/>
            </a:pPr>
            <a:r>
              <a:rPr lang="en-GB" dirty="0" smtClean="0"/>
              <a:t>  - Regurgitation of liquid / food in mouth.</a:t>
            </a:r>
          </a:p>
          <a:p>
            <a:pPr marL="0" indent="0">
              <a:buNone/>
            </a:pPr>
            <a:r>
              <a:rPr lang="en-GB" dirty="0"/>
              <a:t> </a:t>
            </a:r>
            <a:r>
              <a:rPr lang="en-GB" dirty="0" smtClean="0"/>
              <a:t>  -malnutrition with ill health</a:t>
            </a:r>
          </a:p>
          <a:p>
            <a:pPr marL="0" indent="0">
              <a:buNone/>
            </a:pPr>
            <a:r>
              <a:rPr lang="en-GB" dirty="0"/>
              <a:t> </a:t>
            </a:r>
            <a:r>
              <a:rPr lang="en-GB" dirty="0" smtClean="0"/>
              <a:t>  -Bad smell from mouth  i.e. halitosis</a:t>
            </a:r>
            <a:endParaRPr lang="en-IN" dirty="0"/>
          </a:p>
        </p:txBody>
      </p:sp>
    </p:spTree>
    <p:extLst>
      <p:ext uri="{BB962C8B-B14F-4D97-AF65-F5344CB8AC3E}">
        <p14:creationId xmlns:p14="http://schemas.microsoft.com/office/powerpoint/2010/main" val="167933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GB" dirty="0" smtClean="0"/>
              <a:t>Weight loss</a:t>
            </a:r>
          </a:p>
          <a:p>
            <a:r>
              <a:rPr lang="en-GB" dirty="0" smtClean="0"/>
              <a:t>Recurrent respiratory infection due spillage of food in R.S.</a:t>
            </a:r>
          </a:p>
          <a:p>
            <a:r>
              <a:rPr lang="en-GB" dirty="0" smtClean="0"/>
              <a:t>Features of anaemia, glossitis, stomatitis, bald tongue</a:t>
            </a:r>
          </a:p>
          <a:p>
            <a:r>
              <a:rPr lang="en-GB" dirty="0" smtClean="0"/>
              <a:t>Inhalation of Amyl nitrate will release sphincter which can help to differentiate from pseudo achalasia</a:t>
            </a:r>
          </a:p>
          <a:p>
            <a:endParaRPr lang="en-IN" dirty="0"/>
          </a:p>
        </p:txBody>
      </p:sp>
    </p:spTree>
    <p:extLst>
      <p:ext uri="{BB962C8B-B14F-4D97-AF65-F5344CB8AC3E}">
        <p14:creationId xmlns:p14="http://schemas.microsoft.com/office/powerpoint/2010/main" val="3013217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a:t>
            </a:r>
            <a:endParaRPr lang="en-US" dirty="0"/>
          </a:p>
        </p:txBody>
      </p:sp>
      <p:pic>
        <p:nvPicPr>
          <p:cNvPr id="4" name="Content Placeholder 3" descr="achalasia-cardia-16-638 (1).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17-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 Bolus </a:t>
            </a:r>
            <a:endParaRPr lang="en-IN" dirty="0"/>
          </a:p>
        </p:txBody>
      </p:sp>
      <p:sp>
        <p:nvSpPr>
          <p:cNvPr id="3" name="Content Placeholder 2"/>
          <p:cNvSpPr>
            <a:spLocks noGrp="1"/>
          </p:cNvSpPr>
          <p:nvPr>
            <p:ph idx="1"/>
          </p:nvPr>
        </p:nvSpPr>
        <p:spPr/>
        <p:txBody>
          <a:bodyPr/>
          <a:lstStyle/>
          <a:p>
            <a:r>
              <a:rPr lang="en-GB" dirty="0" smtClean="0"/>
              <a:t>Pencil tip like smooth narrowing of lower end of </a:t>
            </a:r>
            <a:r>
              <a:rPr lang="en-GB" dirty="0" err="1" smtClean="0"/>
              <a:t>esophagus</a:t>
            </a:r>
            <a:endParaRPr lang="en-GB" dirty="0" smtClean="0"/>
          </a:p>
          <a:p>
            <a:r>
              <a:rPr lang="en-GB" dirty="0" err="1" smtClean="0"/>
              <a:t>Esophagus</a:t>
            </a:r>
            <a:r>
              <a:rPr lang="en-GB" dirty="0" smtClean="0"/>
              <a:t> is dilated proximal to narrowing….called </a:t>
            </a:r>
            <a:r>
              <a:rPr lang="en-GB" b="1" dirty="0" smtClean="0"/>
              <a:t>cucumber </a:t>
            </a:r>
            <a:r>
              <a:rPr lang="en-GB" b="1" dirty="0" err="1" smtClean="0"/>
              <a:t>esopgagus</a:t>
            </a:r>
            <a:endParaRPr lang="en-GB" b="1" dirty="0" smtClean="0"/>
          </a:p>
          <a:p>
            <a:r>
              <a:rPr lang="en-GB" dirty="0" smtClean="0"/>
              <a:t>Absence of </a:t>
            </a:r>
            <a:r>
              <a:rPr lang="en-GB" dirty="0" err="1" smtClean="0"/>
              <a:t>fundic</a:t>
            </a:r>
            <a:r>
              <a:rPr lang="en-GB" dirty="0" smtClean="0"/>
              <a:t> gas bubble</a:t>
            </a:r>
          </a:p>
          <a:p>
            <a:r>
              <a:rPr lang="en-GB" dirty="0" smtClean="0"/>
              <a:t>Lateral view of chest may show air and fluid level in </a:t>
            </a:r>
            <a:r>
              <a:rPr lang="en-GB" dirty="0" err="1" smtClean="0"/>
              <a:t>esophagus</a:t>
            </a:r>
            <a:r>
              <a:rPr lang="en-GB" dirty="0" smtClean="0"/>
              <a:t> in the posterior mediastinum behind the cardiac shadow.</a:t>
            </a:r>
            <a:endParaRPr lang="en-IN" dirty="0"/>
          </a:p>
        </p:txBody>
      </p:sp>
    </p:spTree>
    <p:extLst>
      <p:ext uri="{BB962C8B-B14F-4D97-AF65-F5344CB8AC3E}">
        <p14:creationId xmlns:p14="http://schemas.microsoft.com/office/powerpoint/2010/main" val="423567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18-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GB" dirty="0" smtClean="0"/>
              <a:t>HISTORY:</a:t>
            </a:r>
          </a:p>
          <a:p>
            <a:endParaRPr lang="en-GB" dirty="0" smtClean="0"/>
          </a:p>
          <a:p>
            <a:r>
              <a:rPr lang="en-GB" dirty="0" smtClean="0"/>
              <a:t>Annual incidence is about 6 per 100,000 populations</a:t>
            </a:r>
          </a:p>
          <a:p>
            <a:r>
              <a:rPr lang="en-GB" dirty="0" smtClean="0"/>
              <a:t>M:F :: 2:3</a:t>
            </a:r>
          </a:p>
          <a:p>
            <a:r>
              <a:rPr lang="en-GB" dirty="0" smtClean="0"/>
              <a:t>Usually affect people of 30-40 years age </a:t>
            </a:r>
          </a:p>
          <a:p>
            <a:r>
              <a:rPr lang="en-GB" dirty="0" smtClean="0"/>
              <a:t>It </a:t>
            </a:r>
            <a:r>
              <a:rPr lang="en-GB" dirty="0"/>
              <a:t>was first seen by Thomas </a:t>
            </a:r>
            <a:r>
              <a:rPr lang="en-GB" dirty="0" err="1"/>
              <a:t>willis</a:t>
            </a:r>
            <a:r>
              <a:rPr lang="en-GB" dirty="0"/>
              <a:t> in 1672</a:t>
            </a:r>
            <a:endParaRPr lang="en-IN" dirty="0"/>
          </a:p>
          <a:p>
            <a:endParaRPr lang="en-GB" dirty="0" smtClean="0"/>
          </a:p>
          <a:p>
            <a:endParaRPr lang="en-GB" dirty="0" smtClean="0"/>
          </a:p>
          <a:p>
            <a:endParaRPr lang="en-IN" dirty="0"/>
          </a:p>
        </p:txBody>
      </p:sp>
    </p:spTree>
    <p:extLst>
      <p:ext uri="{BB962C8B-B14F-4D97-AF65-F5344CB8AC3E}">
        <p14:creationId xmlns:p14="http://schemas.microsoft.com/office/powerpoint/2010/main" val="217521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19-638.jpg"/>
          <p:cNvPicPr>
            <a:picLocks noGrp="1" noChangeAspect="1"/>
          </p:cNvPicPr>
          <p:nvPr>
            <p:ph idx="1"/>
          </p:nvPr>
        </p:nvPicPr>
        <p:blipFill>
          <a:blip r:embed="rId2" cstate="print"/>
          <a:stretch>
            <a:fillRect/>
          </a:stretch>
        </p:blipFill>
        <p:spPr>
          <a:xfrm>
            <a:off x="1524000" y="1676400"/>
            <a:ext cx="6076950" cy="42957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Esophageal peristalsis</a:t>
            </a:r>
            <a:endParaRPr lang="en-US" dirty="0"/>
          </a:p>
        </p:txBody>
      </p:sp>
      <p:pic>
        <p:nvPicPr>
          <p:cNvPr id="4" name="Content Placeholder 3" descr="pic-swallowing-disorder.jpg"/>
          <p:cNvPicPr>
            <a:picLocks noGrp="1" noChangeAspect="1"/>
          </p:cNvPicPr>
          <p:nvPr>
            <p:ph idx="1"/>
          </p:nvPr>
        </p:nvPicPr>
        <p:blipFill>
          <a:blip r:embed="rId2" cstate="print"/>
          <a:stretch>
            <a:fillRect/>
          </a:stretch>
        </p:blipFill>
        <p:spPr>
          <a:xfrm>
            <a:off x="2362200" y="1447800"/>
            <a:ext cx="4419599" cy="5410200"/>
          </a:xfrm>
        </p:spPr>
      </p:pic>
    </p:spTree>
    <p:extLst>
      <p:ext uri="{BB962C8B-B14F-4D97-AF65-F5344CB8AC3E}">
        <p14:creationId xmlns:p14="http://schemas.microsoft.com/office/powerpoint/2010/main" val="52928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21-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GB" dirty="0" smtClean="0"/>
              <a:t>During endoscopy biopsy of mucosa should be done to rule out carcinoma in doubtful cases</a:t>
            </a:r>
          </a:p>
          <a:p>
            <a:endParaRPr lang="en-GB" dirty="0"/>
          </a:p>
          <a:p>
            <a:r>
              <a:rPr lang="en-GB" dirty="0" smtClean="0"/>
              <a:t>Endoscopic ultrasound (EUS) can help to rule out malignancy.</a:t>
            </a:r>
          </a:p>
          <a:p>
            <a:endParaRPr lang="en-GB" dirty="0"/>
          </a:p>
          <a:p>
            <a:r>
              <a:rPr lang="en-GB" dirty="0" smtClean="0"/>
              <a:t>CT scan can also help in doubtful cases</a:t>
            </a:r>
          </a:p>
          <a:p>
            <a:endParaRPr lang="en-IN" dirty="0"/>
          </a:p>
        </p:txBody>
      </p:sp>
    </p:spTree>
    <p:extLst>
      <p:ext uri="{BB962C8B-B14F-4D97-AF65-F5344CB8AC3E}">
        <p14:creationId xmlns:p14="http://schemas.microsoft.com/office/powerpoint/2010/main" val="2652834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150114" y="137922"/>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812">
            <a:solidFill>
              <a:srgbClr val="CFC50D"/>
            </a:solidFill>
          </a:ln>
        </p:spPr>
        <p:txBody>
          <a:bodyPr wrap="square" lIns="0" tIns="0" rIns="0" bIns="0" rtlCol="0">
            <a:noAutofit/>
          </a:bodyPr>
          <a:lstStyle/>
          <a:p>
            <a:endParaRPr/>
          </a:p>
        </p:txBody>
      </p:sp>
      <p:sp>
        <p:nvSpPr>
          <p:cNvPr id="12" name="object 12"/>
          <p:cNvSpPr/>
          <p:nvPr/>
        </p:nvSpPr>
        <p:spPr>
          <a:xfrm>
            <a:off x="1212862" y="935482"/>
            <a:ext cx="266052" cy="338581"/>
          </a:xfrm>
          <a:custGeom>
            <a:avLst/>
            <a:gdLst/>
            <a:ahLst/>
            <a:cxnLst/>
            <a:rect l="l" t="t" r="r" b="b"/>
            <a:pathLst>
              <a:path w="266052" h="338581">
                <a:moveTo>
                  <a:pt x="78219" y="101091"/>
                </a:moveTo>
                <a:lnTo>
                  <a:pt x="75044" y="94487"/>
                </a:lnTo>
                <a:lnTo>
                  <a:pt x="75044" y="78358"/>
                </a:lnTo>
                <a:lnTo>
                  <a:pt x="78473" y="71500"/>
                </a:lnTo>
                <a:lnTo>
                  <a:pt x="85458" y="66420"/>
                </a:lnTo>
                <a:lnTo>
                  <a:pt x="91845" y="62503"/>
                </a:lnTo>
                <a:lnTo>
                  <a:pt x="102903" y="58118"/>
                </a:lnTo>
                <a:lnTo>
                  <a:pt x="115797" y="55487"/>
                </a:lnTo>
                <a:lnTo>
                  <a:pt x="130543" y="54609"/>
                </a:lnTo>
                <a:lnTo>
                  <a:pt x="137110" y="54771"/>
                </a:lnTo>
                <a:lnTo>
                  <a:pt x="151312" y="56503"/>
                </a:lnTo>
                <a:lnTo>
                  <a:pt x="163093" y="60132"/>
                </a:lnTo>
                <a:lnTo>
                  <a:pt x="172453" y="65658"/>
                </a:lnTo>
                <a:lnTo>
                  <a:pt x="181527" y="75952"/>
                </a:lnTo>
                <a:lnTo>
                  <a:pt x="187027" y="87602"/>
                </a:lnTo>
                <a:lnTo>
                  <a:pt x="190614" y="101980"/>
                </a:lnTo>
                <a:lnTo>
                  <a:pt x="256781" y="99059"/>
                </a:lnTo>
                <a:lnTo>
                  <a:pt x="254956" y="81853"/>
                </a:lnTo>
                <a:lnTo>
                  <a:pt x="251805" y="69008"/>
                </a:lnTo>
                <a:lnTo>
                  <a:pt x="247144" y="57095"/>
                </a:lnTo>
                <a:lnTo>
                  <a:pt x="240966" y="46113"/>
                </a:lnTo>
                <a:lnTo>
                  <a:pt x="233259" y="36056"/>
                </a:lnTo>
                <a:lnTo>
                  <a:pt x="224015" y="26923"/>
                </a:lnTo>
                <a:lnTo>
                  <a:pt x="209563" y="16790"/>
                </a:lnTo>
                <a:lnTo>
                  <a:pt x="199156" y="11667"/>
                </a:lnTo>
                <a:lnTo>
                  <a:pt x="187690" y="7471"/>
                </a:lnTo>
                <a:lnTo>
                  <a:pt x="175168" y="4205"/>
                </a:lnTo>
                <a:lnTo>
                  <a:pt x="161595" y="1870"/>
                </a:lnTo>
                <a:lnTo>
                  <a:pt x="146972" y="467"/>
                </a:lnTo>
                <a:lnTo>
                  <a:pt x="131305" y="0"/>
                </a:lnTo>
                <a:lnTo>
                  <a:pt x="129152" y="9"/>
                </a:lnTo>
                <a:lnTo>
                  <a:pt x="115037" y="551"/>
                </a:lnTo>
                <a:lnTo>
                  <a:pt x="101756" y="1941"/>
                </a:lnTo>
                <a:lnTo>
                  <a:pt x="89308" y="4189"/>
                </a:lnTo>
                <a:lnTo>
                  <a:pt x="77695" y="7305"/>
                </a:lnTo>
                <a:lnTo>
                  <a:pt x="66916" y="11302"/>
                </a:lnTo>
                <a:lnTo>
                  <a:pt x="53090" y="18406"/>
                </a:lnTo>
                <a:lnTo>
                  <a:pt x="42600" y="25890"/>
                </a:lnTo>
                <a:lnTo>
                  <a:pt x="33575" y="34571"/>
                </a:lnTo>
                <a:lnTo>
                  <a:pt x="26009" y="44450"/>
                </a:lnTo>
                <a:lnTo>
                  <a:pt x="20411" y="54306"/>
                </a:lnTo>
                <a:lnTo>
                  <a:pt x="15639" y="66195"/>
                </a:lnTo>
                <a:lnTo>
                  <a:pt x="12777" y="78517"/>
                </a:lnTo>
                <a:lnTo>
                  <a:pt x="11823" y="91312"/>
                </a:lnTo>
                <a:lnTo>
                  <a:pt x="12275" y="100611"/>
                </a:lnTo>
                <a:lnTo>
                  <a:pt x="14499" y="113339"/>
                </a:lnTo>
                <a:lnTo>
                  <a:pt x="18579" y="125356"/>
                </a:lnTo>
                <a:lnTo>
                  <a:pt x="24516" y="136658"/>
                </a:lnTo>
                <a:lnTo>
                  <a:pt x="32310" y="147240"/>
                </a:lnTo>
                <a:lnTo>
                  <a:pt x="41960" y="157098"/>
                </a:lnTo>
                <a:lnTo>
                  <a:pt x="52890" y="165244"/>
                </a:lnTo>
                <a:lnTo>
                  <a:pt x="62534" y="170687"/>
                </a:lnTo>
                <a:lnTo>
                  <a:pt x="73726" y="175832"/>
                </a:lnTo>
                <a:lnTo>
                  <a:pt x="86464" y="180680"/>
                </a:lnTo>
                <a:lnTo>
                  <a:pt x="100747" y="185230"/>
                </a:lnTo>
                <a:lnTo>
                  <a:pt x="116573" y="189483"/>
                </a:lnTo>
                <a:lnTo>
                  <a:pt x="122309" y="190922"/>
                </a:lnTo>
                <a:lnTo>
                  <a:pt x="138853" y="195137"/>
                </a:lnTo>
                <a:lnTo>
                  <a:pt x="152223" y="198667"/>
                </a:lnTo>
                <a:lnTo>
                  <a:pt x="162411" y="201520"/>
                </a:lnTo>
                <a:lnTo>
                  <a:pt x="169405" y="203707"/>
                </a:lnTo>
                <a:lnTo>
                  <a:pt x="184815" y="210884"/>
                </a:lnTo>
                <a:lnTo>
                  <a:pt x="193154" y="217931"/>
                </a:lnTo>
                <a:lnTo>
                  <a:pt x="197726" y="223392"/>
                </a:lnTo>
                <a:lnTo>
                  <a:pt x="200012" y="229996"/>
                </a:lnTo>
                <a:lnTo>
                  <a:pt x="200012" y="237743"/>
                </a:lnTo>
                <a:lnTo>
                  <a:pt x="198735" y="247591"/>
                </a:lnTo>
                <a:lnTo>
                  <a:pt x="193401" y="259035"/>
                </a:lnTo>
                <a:lnTo>
                  <a:pt x="183883" y="269239"/>
                </a:lnTo>
                <a:lnTo>
                  <a:pt x="175263" y="274925"/>
                </a:lnTo>
                <a:lnTo>
                  <a:pt x="164099" y="279308"/>
                </a:lnTo>
                <a:lnTo>
                  <a:pt x="150920" y="281946"/>
                </a:lnTo>
                <a:lnTo>
                  <a:pt x="135750" y="282828"/>
                </a:lnTo>
                <a:lnTo>
                  <a:pt x="121912" y="281938"/>
                </a:lnTo>
                <a:lnTo>
                  <a:pt x="108979" y="279102"/>
                </a:lnTo>
                <a:lnTo>
                  <a:pt x="97628" y="274319"/>
                </a:lnTo>
                <a:lnTo>
                  <a:pt x="87871" y="267588"/>
                </a:lnTo>
                <a:lnTo>
                  <a:pt x="78824" y="257719"/>
                </a:lnTo>
                <a:lnTo>
                  <a:pt x="72612" y="247159"/>
                </a:lnTo>
                <a:lnTo>
                  <a:pt x="67753" y="234612"/>
                </a:lnTo>
                <a:lnTo>
                  <a:pt x="64249" y="220090"/>
                </a:lnTo>
                <a:lnTo>
                  <a:pt x="0" y="226313"/>
                </a:lnTo>
                <a:lnTo>
                  <a:pt x="3121" y="244873"/>
                </a:lnTo>
                <a:lnTo>
                  <a:pt x="6701" y="258183"/>
                </a:lnTo>
                <a:lnTo>
                  <a:pt x="11290" y="270509"/>
                </a:lnTo>
                <a:lnTo>
                  <a:pt x="16888" y="281845"/>
                </a:lnTo>
                <a:lnTo>
                  <a:pt x="23496" y="292188"/>
                </a:lnTo>
                <a:lnTo>
                  <a:pt x="31112" y="301534"/>
                </a:lnTo>
                <a:lnTo>
                  <a:pt x="39738" y="309879"/>
                </a:lnTo>
                <a:lnTo>
                  <a:pt x="47232" y="315727"/>
                </a:lnTo>
                <a:lnTo>
                  <a:pt x="56983" y="321800"/>
                </a:lnTo>
                <a:lnTo>
                  <a:pt x="67665" y="326934"/>
                </a:lnTo>
                <a:lnTo>
                  <a:pt x="79282" y="331131"/>
                </a:lnTo>
                <a:lnTo>
                  <a:pt x="91833" y="334393"/>
                </a:lnTo>
                <a:lnTo>
                  <a:pt x="105321" y="336721"/>
                </a:lnTo>
                <a:lnTo>
                  <a:pt x="119748" y="338117"/>
                </a:lnTo>
                <a:lnTo>
                  <a:pt x="135115" y="338581"/>
                </a:lnTo>
                <a:lnTo>
                  <a:pt x="145069" y="338413"/>
                </a:lnTo>
                <a:lnTo>
                  <a:pt x="159026" y="337546"/>
                </a:lnTo>
                <a:lnTo>
                  <a:pt x="172125" y="335940"/>
                </a:lnTo>
                <a:lnTo>
                  <a:pt x="184362" y="333591"/>
                </a:lnTo>
                <a:lnTo>
                  <a:pt x="195734" y="330493"/>
                </a:lnTo>
                <a:lnTo>
                  <a:pt x="206235" y="326643"/>
                </a:lnTo>
                <a:lnTo>
                  <a:pt x="223923" y="317227"/>
                </a:lnTo>
                <a:lnTo>
                  <a:pt x="234032" y="309462"/>
                </a:lnTo>
                <a:lnTo>
                  <a:pt x="242868" y="300456"/>
                </a:lnTo>
                <a:lnTo>
                  <a:pt x="250431" y="290194"/>
                </a:lnTo>
                <a:lnTo>
                  <a:pt x="258548" y="274784"/>
                </a:lnTo>
                <a:lnTo>
                  <a:pt x="262717" y="262743"/>
                </a:lnTo>
                <a:lnTo>
                  <a:pt x="265218" y="250315"/>
                </a:lnTo>
                <a:lnTo>
                  <a:pt x="266052" y="237489"/>
                </a:lnTo>
                <a:lnTo>
                  <a:pt x="266012" y="234078"/>
                </a:lnTo>
                <a:lnTo>
                  <a:pt x="264951" y="220225"/>
                </a:lnTo>
                <a:lnTo>
                  <a:pt x="262444" y="207476"/>
                </a:lnTo>
                <a:lnTo>
                  <a:pt x="258493" y="195832"/>
                </a:lnTo>
                <a:lnTo>
                  <a:pt x="253098" y="185292"/>
                </a:lnTo>
                <a:lnTo>
                  <a:pt x="246721" y="176341"/>
                </a:lnTo>
                <a:lnTo>
                  <a:pt x="238108" y="167066"/>
                </a:lnTo>
                <a:lnTo>
                  <a:pt x="228169" y="158988"/>
                </a:lnTo>
                <a:lnTo>
                  <a:pt x="216903" y="152145"/>
                </a:lnTo>
                <a:lnTo>
                  <a:pt x="199276" y="144318"/>
                </a:lnTo>
                <a:lnTo>
                  <a:pt x="187985" y="140304"/>
                </a:lnTo>
                <a:lnTo>
                  <a:pt x="175259" y="136334"/>
                </a:lnTo>
                <a:lnTo>
                  <a:pt x="161104" y="132407"/>
                </a:lnTo>
                <a:lnTo>
                  <a:pt x="145529" y="128523"/>
                </a:lnTo>
                <a:lnTo>
                  <a:pt x="144019" y="128164"/>
                </a:lnTo>
                <a:lnTo>
                  <a:pt x="126653" y="123714"/>
                </a:lnTo>
                <a:lnTo>
                  <a:pt x="112056" y="119346"/>
                </a:lnTo>
                <a:lnTo>
                  <a:pt x="100223" y="115055"/>
                </a:lnTo>
                <a:lnTo>
                  <a:pt x="91147" y="110835"/>
                </a:lnTo>
                <a:lnTo>
                  <a:pt x="84823" y="106679"/>
                </a:lnTo>
                <a:lnTo>
                  <a:pt x="78219" y="101091"/>
                </a:lnTo>
                <a:close/>
              </a:path>
            </a:pathLst>
          </a:custGeom>
          <a:solidFill>
            <a:srgbClr val="FDFDFD"/>
          </a:solidFill>
        </p:spPr>
        <p:txBody>
          <a:bodyPr wrap="square" lIns="0" tIns="0" rIns="0" bIns="0" rtlCol="0">
            <a:noAutofit/>
          </a:bodyPr>
          <a:lstStyle/>
          <a:p>
            <a:endParaRPr/>
          </a:p>
        </p:txBody>
      </p:sp>
      <p:sp>
        <p:nvSpPr>
          <p:cNvPr id="13" name="object 13"/>
          <p:cNvSpPr/>
          <p:nvPr/>
        </p:nvSpPr>
        <p:spPr>
          <a:xfrm>
            <a:off x="892352" y="941070"/>
            <a:ext cx="260972" cy="332739"/>
          </a:xfrm>
          <a:custGeom>
            <a:avLst/>
            <a:gdLst/>
            <a:ahLst/>
            <a:cxnLst/>
            <a:rect l="l" t="t" r="r" b="b"/>
            <a:pathLst>
              <a:path w="260972" h="332739">
                <a:moveTo>
                  <a:pt x="66078" y="0"/>
                </a:moveTo>
                <a:lnTo>
                  <a:pt x="0" y="0"/>
                </a:lnTo>
                <a:lnTo>
                  <a:pt x="47" y="183668"/>
                </a:lnTo>
                <a:lnTo>
                  <a:pt x="366" y="199082"/>
                </a:lnTo>
                <a:lnTo>
                  <a:pt x="986" y="213255"/>
                </a:lnTo>
                <a:lnTo>
                  <a:pt x="1907" y="226190"/>
                </a:lnTo>
                <a:lnTo>
                  <a:pt x="3129" y="237885"/>
                </a:lnTo>
                <a:lnTo>
                  <a:pt x="6477" y="257555"/>
                </a:lnTo>
                <a:lnTo>
                  <a:pt x="11204" y="271658"/>
                </a:lnTo>
                <a:lnTo>
                  <a:pt x="17171" y="282927"/>
                </a:lnTo>
                <a:lnTo>
                  <a:pt x="25006" y="293877"/>
                </a:lnTo>
                <a:lnTo>
                  <a:pt x="40274" y="308539"/>
                </a:lnTo>
                <a:lnTo>
                  <a:pt x="51053" y="315693"/>
                </a:lnTo>
                <a:lnTo>
                  <a:pt x="63284" y="321944"/>
                </a:lnTo>
                <a:lnTo>
                  <a:pt x="79468" y="327373"/>
                </a:lnTo>
                <a:lnTo>
                  <a:pt x="91080" y="329727"/>
                </a:lnTo>
                <a:lnTo>
                  <a:pt x="104104" y="331403"/>
                </a:lnTo>
                <a:lnTo>
                  <a:pt x="118541" y="332406"/>
                </a:lnTo>
                <a:lnTo>
                  <a:pt x="134391" y="332739"/>
                </a:lnTo>
                <a:lnTo>
                  <a:pt x="134669" y="332739"/>
                </a:lnTo>
                <a:lnTo>
                  <a:pt x="149544" y="332332"/>
                </a:lnTo>
                <a:lnTo>
                  <a:pt x="163249" y="331137"/>
                </a:lnTo>
                <a:lnTo>
                  <a:pt x="175783" y="329156"/>
                </a:lnTo>
                <a:lnTo>
                  <a:pt x="187148" y="326388"/>
                </a:lnTo>
                <a:lnTo>
                  <a:pt x="206006" y="318898"/>
                </a:lnTo>
                <a:lnTo>
                  <a:pt x="217382" y="312328"/>
                </a:lnTo>
                <a:lnTo>
                  <a:pt x="227330" y="304750"/>
                </a:lnTo>
                <a:lnTo>
                  <a:pt x="235851" y="296163"/>
                </a:lnTo>
                <a:lnTo>
                  <a:pt x="246821" y="279860"/>
                </a:lnTo>
                <a:lnTo>
                  <a:pt x="251921" y="268073"/>
                </a:lnTo>
                <a:lnTo>
                  <a:pt x="255612" y="255142"/>
                </a:lnTo>
                <a:lnTo>
                  <a:pt x="257869" y="241484"/>
                </a:lnTo>
                <a:lnTo>
                  <a:pt x="259854" y="218405"/>
                </a:lnTo>
                <a:lnTo>
                  <a:pt x="260475" y="204472"/>
                </a:lnTo>
                <a:lnTo>
                  <a:pt x="260848" y="188946"/>
                </a:lnTo>
                <a:lnTo>
                  <a:pt x="260972" y="0"/>
                </a:lnTo>
                <a:lnTo>
                  <a:pt x="194894" y="0"/>
                </a:lnTo>
                <a:lnTo>
                  <a:pt x="194871" y="187643"/>
                </a:lnTo>
                <a:lnTo>
                  <a:pt x="194604" y="203329"/>
                </a:lnTo>
                <a:lnTo>
                  <a:pt x="194035" y="216717"/>
                </a:lnTo>
                <a:lnTo>
                  <a:pt x="193162" y="227807"/>
                </a:lnTo>
                <a:lnTo>
                  <a:pt x="191985" y="236600"/>
                </a:lnTo>
                <a:lnTo>
                  <a:pt x="190043" y="244052"/>
                </a:lnTo>
                <a:lnTo>
                  <a:pt x="184108" y="255212"/>
                </a:lnTo>
                <a:lnTo>
                  <a:pt x="174802" y="264794"/>
                </a:lnTo>
                <a:lnTo>
                  <a:pt x="170744" y="267685"/>
                </a:lnTo>
                <a:lnTo>
                  <a:pt x="160265" y="272512"/>
                </a:lnTo>
                <a:lnTo>
                  <a:pt x="147478" y="275395"/>
                </a:lnTo>
                <a:lnTo>
                  <a:pt x="132384" y="276351"/>
                </a:lnTo>
                <a:lnTo>
                  <a:pt x="123861" y="276042"/>
                </a:lnTo>
                <a:lnTo>
                  <a:pt x="110312" y="273996"/>
                </a:lnTo>
                <a:lnTo>
                  <a:pt x="98603" y="270035"/>
                </a:lnTo>
                <a:lnTo>
                  <a:pt x="88734" y="264159"/>
                </a:lnTo>
                <a:lnTo>
                  <a:pt x="79411" y="255166"/>
                </a:lnTo>
                <a:lnTo>
                  <a:pt x="72666" y="244396"/>
                </a:lnTo>
                <a:lnTo>
                  <a:pt x="68529" y="231901"/>
                </a:lnTo>
                <a:lnTo>
                  <a:pt x="67267" y="221511"/>
                </a:lnTo>
                <a:lnTo>
                  <a:pt x="66607" y="209931"/>
                </a:lnTo>
                <a:lnTo>
                  <a:pt x="66210" y="195156"/>
                </a:lnTo>
                <a:lnTo>
                  <a:pt x="66078" y="177164"/>
                </a:lnTo>
                <a:lnTo>
                  <a:pt x="66078" y="0"/>
                </a:lnTo>
                <a:close/>
              </a:path>
            </a:pathLst>
          </a:custGeom>
          <a:solidFill>
            <a:srgbClr val="FDFDFD"/>
          </a:solidFill>
        </p:spPr>
        <p:txBody>
          <a:bodyPr wrap="square" lIns="0" tIns="0" rIns="0" bIns="0" rtlCol="0">
            <a:noAutofit/>
          </a:bodyPr>
          <a:lstStyle/>
          <a:p>
            <a:endParaRPr/>
          </a:p>
        </p:txBody>
      </p:sp>
      <p:sp>
        <p:nvSpPr>
          <p:cNvPr id="14" name="object 14"/>
          <p:cNvSpPr/>
          <p:nvPr/>
        </p:nvSpPr>
        <p:spPr>
          <a:xfrm>
            <a:off x="581901" y="941070"/>
            <a:ext cx="248919" cy="327278"/>
          </a:xfrm>
          <a:custGeom>
            <a:avLst/>
            <a:gdLst/>
            <a:ahLst/>
            <a:cxnLst/>
            <a:rect l="l" t="t" r="r" b="b"/>
            <a:pathLst>
              <a:path w="248919" h="327278">
                <a:moveTo>
                  <a:pt x="66078" y="272033"/>
                </a:moveTo>
                <a:lnTo>
                  <a:pt x="66078" y="183006"/>
                </a:lnTo>
                <a:lnTo>
                  <a:pt x="230390" y="183006"/>
                </a:lnTo>
                <a:lnTo>
                  <a:pt x="230390" y="127888"/>
                </a:lnTo>
                <a:lnTo>
                  <a:pt x="66078" y="127888"/>
                </a:lnTo>
                <a:lnTo>
                  <a:pt x="66078" y="55244"/>
                </a:lnTo>
                <a:lnTo>
                  <a:pt x="242671" y="55244"/>
                </a:lnTo>
                <a:lnTo>
                  <a:pt x="242671" y="0"/>
                </a:lnTo>
                <a:lnTo>
                  <a:pt x="0" y="0"/>
                </a:lnTo>
                <a:lnTo>
                  <a:pt x="0" y="327278"/>
                </a:lnTo>
                <a:lnTo>
                  <a:pt x="248919" y="327278"/>
                </a:lnTo>
                <a:lnTo>
                  <a:pt x="248919" y="272033"/>
                </a:lnTo>
                <a:lnTo>
                  <a:pt x="66078" y="272033"/>
                </a:lnTo>
                <a:close/>
              </a:path>
            </a:pathLst>
          </a:custGeom>
          <a:solidFill>
            <a:srgbClr val="FDFDFD"/>
          </a:solidFill>
        </p:spPr>
        <p:txBody>
          <a:bodyPr wrap="square" lIns="0" tIns="0" rIns="0" bIns="0" rtlCol="0">
            <a:noAutofit/>
          </a:bodyPr>
          <a:lstStyle/>
          <a:p>
            <a:endParaRPr/>
          </a:p>
        </p:txBody>
      </p:sp>
      <p:sp>
        <p:nvSpPr>
          <p:cNvPr id="15" name="object 15"/>
          <p:cNvSpPr/>
          <p:nvPr/>
        </p:nvSpPr>
        <p:spPr>
          <a:xfrm>
            <a:off x="892352" y="941070"/>
            <a:ext cx="260972" cy="332739"/>
          </a:xfrm>
          <a:custGeom>
            <a:avLst/>
            <a:gdLst/>
            <a:ahLst/>
            <a:cxnLst/>
            <a:rect l="l" t="t" r="r" b="b"/>
            <a:pathLst>
              <a:path w="260972" h="332739">
                <a:moveTo>
                  <a:pt x="0" y="0"/>
                </a:moveTo>
                <a:lnTo>
                  <a:pt x="66078" y="0"/>
                </a:lnTo>
                <a:lnTo>
                  <a:pt x="66078" y="177164"/>
                </a:lnTo>
                <a:lnTo>
                  <a:pt x="66210" y="195156"/>
                </a:lnTo>
                <a:lnTo>
                  <a:pt x="66607" y="209931"/>
                </a:lnTo>
                <a:lnTo>
                  <a:pt x="67267" y="221511"/>
                </a:lnTo>
                <a:lnTo>
                  <a:pt x="68529" y="231901"/>
                </a:lnTo>
                <a:lnTo>
                  <a:pt x="72666" y="244396"/>
                </a:lnTo>
                <a:lnTo>
                  <a:pt x="79411" y="255166"/>
                </a:lnTo>
                <a:lnTo>
                  <a:pt x="88734" y="264159"/>
                </a:lnTo>
                <a:lnTo>
                  <a:pt x="98603" y="270035"/>
                </a:lnTo>
                <a:lnTo>
                  <a:pt x="110312" y="273996"/>
                </a:lnTo>
                <a:lnTo>
                  <a:pt x="123861" y="276042"/>
                </a:lnTo>
                <a:lnTo>
                  <a:pt x="132384" y="276351"/>
                </a:lnTo>
                <a:lnTo>
                  <a:pt x="147478" y="275395"/>
                </a:lnTo>
                <a:lnTo>
                  <a:pt x="160265" y="272512"/>
                </a:lnTo>
                <a:lnTo>
                  <a:pt x="170744" y="267685"/>
                </a:lnTo>
                <a:lnTo>
                  <a:pt x="184108" y="255212"/>
                </a:lnTo>
                <a:lnTo>
                  <a:pt x="190043" y="244052"/>
                </a:lnTo>
                <a:lnTo>
                  <a:pt x="193162" y="227807"/>
                </a:lnTo>
                <a:lnTo>
                  <a:pt x="194035" y="216717"/>
                </a:lnTo>
                <a:lnTo>
                  <a:pt x="194604" y="203329"/>
                </a:lnTo>
                <a:lnTo>
                  <a:pt x="194871" y="187643"/>
                </a:lnTo>
                <a:lnTo>
                  <a:pt x="194894" y="180975"/>
                </a:lnTo>
                <a:lnTo>
                  <a:pt x="194894" y="0"/>
                </a:lnTo>
                <a:lnTo>
                  <a:pt x="260972" y="0"/>
                </a:lnTo>
                <a:lnTo>
                  <a:pt x="260972" y="171830"/>
                </a:lnTo>
                <a:lnTo>
                  <a:pt x="260848" y="188946"/>
                </a:lnTo>
                <a:lnTo>
                  <a:pt x="260475" y="204472"/>
                </a:lnTo>
                <a:lnTo>
                  <a:pt x="259854" y="218405"/>
                </a:lnTo>
                <a:lnTo>
                  <a:pt x="258986" y="230743"/>
                </a:lnTo>
                <a:lnTo>
                  <a:pt x="256506" y="250624"/>
                </a:lnTo>
                <a:lnTo>
                  <a:pt x="251921" y="268073"/>
                </a:lnTo>
                <a:lnTo>
                  <a:pt x="246821" y="279860"/>
                </a:lnTo>
                <a:lnTo>
                  <a:pt x="240312" y="290488"/>
                </a:lnTo>
                <a:lnTo>
                  <a:pt x="227330" y="304750"/>
                </a:lnTo>
                <a:lnTo>
                  <a:pt x="217382" y="312328"/>
                </a:lnTo>
                <a:lnTo>
                  <a:pt x="206006" y="318898"/>
                </a:lnTo>
                <a:lnTo>
                  <a:pt x="187148" y="326388"/>
                </a:lnTo>
                <a:lnTo>
                  <a:pt x="175783" y="329156"/>
                </a:lnTo>
                <a:lnTo>
                  <a:pt x="163249" y="331137"/>
                </a:lnTo>
                <a:lnTo>
                  <a:pt x="149544" y="332332"/>
                </a:lnTo>
                <a:lnTo>
                  <a:pt x="134669" y="332739"/>
                </a:lnTo>
                <a:lnTo>
                  <a:pt x="134391" y="332739"/>
                </a:lnTo>
                <a:lnTo>
                  <a:pt x="118541" y="332406"/>
                </a:lnTo>
                <a:lnTo>
                  <a:pt x="104104" y="331403"/>
                </a:lnTo>
                <a:lnTo>
                  <a:pt x="91080" y="329727"/>
                </a:lnTo>
                <a:lnTo>
                  <a:pt x="79468" y="327373"/>
                </a:lnTo>
                <a:lnTo>
                  <a:pt x="63284" y="321944"/>
                </a:lnTo>
                <a:lnTo>
                  <a:pt x="51053" y="315693"/>
                </a:lnTo>
                <a:lnTo>
                  <a:pt x="40274" y="308539"/>
                </a:lnTo>
                <a:lnTo>
                  <a:pt x="30950" y="300453"/>
                </a:lnTo>
                <a:lnTo>
                  <a:pt x="17171" y="282927"/>
                </a:lnTo>
                <a:lnTo>
                  <a:pt x="11204" y="271658"/>
                </a:lnTo>
                <a:lnTo>
                  <a:pt x="7103" y="260047"/>
                </a:lnTo>
                <a:lnTo>
                  <a:pt x="4652" y="248340"/>
                </a:lnTo>
                <a:lnTo>
                  <a:pt x="1907" y="226190"/>
                </a:lnTo>
                <a:lnTo>
                  <a:pt x="986" y="213255"/>
                </a:lnTo>
                <a:lnTo>
                  <a:pt x="366" y="199082"/>
                </a:lnTo>
                <a:lnTo>
                  <a:pt x="47" y="183668"/>
                </a:lnTo>
                <a:lnTo>
                  <a:pt x="0" y="174497"/>
                </a:lnTo>
                <a:lnTo>
                  <a:pt x="0" y="0"/>
                </a:lnTo>
                <a:close/>
              </a:path>
            </a:pathLst>
          </a:custGeom>
          <a:ln w="13716">
            <a:solidFill>
              <a:srgbClr val="384F54"/>
            </a:solidFill>
          </a:ln>
        </p:spPr>
        <p:txBody>
          <a:bodyPr wrap="square" lIns="0" tIns="0" rIns="0" bIns="0" rtlCol="0">
            <a:noAutofit/>
          </a:bodyPr>
          <a:lstStyle/>
          <a:p>
            <a:endParaRPr/>
          </a:p>
        </p:txBody>
      </p:sp>
      <p:sp>
        <p:nvSpPr>
          <p:cNvPr id="16" name="object 16"/>
          <p:cNvSpPr/>
          <p:nvPr/>
        </p:nvSpPr>
        <p:spPr>
          <a:xfrm>
            <a:off x="581901" y="941070"/>
            <a:ext cx="248919" cy="327278"/>
          </a:xfrm>
          <a:custGeom>
            <a:avLst/>
            <a:gdLst/>
            <a:ahLst/>
            <a:cxnLst/>
            <a:rect l="l" t="t" r="r" b="b"/>
            <a:pathLst>
              <a:path w="248919" h="327278">
                <a:moveTo>
                  <a:pt x="0" y="0"/>
                </a:moveTo>
                <a:lnTo>
                  <a:pt x="242671" y="0"/>
                </a:lnTo>
                <a:lnTo>
                  <a:pt x="242671" y="55244"/>
                </a:lnTo>
                <a:lnTo>
                  <a:pt x="66078" y="55244"/>
                </a:lnTo>
                <a:lnTo>
                  <a:pt x="66078" y="127888"/>
                </a:lnTo>
                <a:lnTo>
                  <a:pt x="230390" y="127888"/>
                </a:lnTo>
                <a:lnTo>
                  <a:pt x="230390" y="183006"/>
                </a:lnTo>
                <a:lnTo>
                  <a:pt x="66078" y="183006"/>
                </a:lnTo>
                <a:lnTo>
                  <a:pt x="66078" y="272033"/>
                </a:lnTo>
                <a:lnTo>
                  <a:pt x="248919" y="272033"/>
                </a:lnTo>
                <a:lnTo>
                  <a:pt x="248919" y="327278"/>
                </a:lnTo>
                <a:lnTo>
                  <a:pt x="0" y="327278"/>
                </a:lnTo>
                <a:lnTo>
                  <a:pt x="0" y="0"/>
                </a:lnTo>
                <a:close/>
              </a:path>
            </a:pathLst>
          </a:custGeom>
          <a:ln w="13716">
            <a:solidFill>
              <a:srgbClr val="384F54"/>
            </a:solidFill>
          </a:ln>
        </p:spPr>
        <p:txBody>
          <a:bodyPr wrap="square" lIns="0" tIns="0" rIns="0" bIns="0" rtlCol="0">
            <a:noAutofit/>
          </a:bodyPr>
          <a:lstStyle/>
          <a:p>
            <a:endParaRPr/>
          </a:p>
        </p:txBody>
      </p:sp>
      <p:sp>
        <p:nvSpPr>
          <p:cNvPr id="17" name="object 17"/>
          <p:cNvSpPr/>
          <p:nvPr/>
        </p:nvSpPr>
        <p:spPr>
          <a:xfrm>
            <a:off x="1212862" y="935482"/>
            <a:ext cx="266052" cy="338581"/>
          </a:xfrm>
          <a:custGeom>
            <a:avLst/>
            <a:gdLst/>
            <a:ahLst/>
            <a:cxnLst/>
            <a:rect l="l" t="t" r="r" b="b"/>
            <a:pathLst>
              <a:path w="266052" h="338581">
                <a:moveTo>
                  <a:pt x="131305" y="0"/>
                </a:moveTo>
                <a:lnTo>
                  <a:pt x="146972" y="467"/>
                </a:lnTo>
                <a:lnTo>
                  <a:pt x="161595" y="1870"/>
                </a:lnTo>
                <a:lnTo>
                  <a:pt x="175168" y="4205"/>
                </a:lnTo>
                <a:lnTo>
                  <a:pt x="187690" y="7471"/>
                </a:lnTo>
                <a:lnTo>
                  <a:pt x="199156" y="11667"/>
                </a:lnTo>
                <a:lnTo>
                  <a:pt x="209563" y="16790"/>
                </a:lnTo>
                <a:lnTo>
                  <a:pt x="218907" y="22839"/>
                </a:lnTo>
                <a:lnTo>
                  <a:pt x="224015" y="26923"/>
                </a:lnTo>
                <a:lnTo>
                  <a:pt x="233259" y="36056"/>
                </a:lnTo>
                <a:lnTo>
                  <a:pt x="240966" y="46113"/>
                </a:lnTo>
                <a:lnTo>
                  <a:pt x="247144" y="57095"/>
                </a:lnTo>
                <a:lnTo>
                  <a:pt x="251805" y="69008"/>
                </a:lnTo>
                <a:lnTo>
                  <a:pt x="254956" y="81853"/>
                </a:lnTo>
                <a:lnTo>
                  <a:pt x="256607" y="95634"/>
                </a:lnTo>
                <a:lnTo>
                  <a:pt x="256781" y="99059"/>
                </a:lnTo>
                <a:lnTo>
                  <a:pt x="190614" y="101980"/>
                </a:lnTo>
                <a:lnTo>
                  <a:pt x="187027" y="87602"/>
                </a:lnTo>
                <a:lnTo>
                  <a:pt x="181527" y="75952"/>
                </a:lnTo>
                <a:lnTo>
                  <a:pt x="174135" y="67079"/>
                </a:lnTo>
                <a:lnTo>
                  <a:pt x="163093" y="60132"/>
                </a:lnTo>
                <a:lnTo>
                  <a:pt x="151312" y="56503"/>
                </a:lnTo>
                <a:lnTo>
                  <a:pt x="137110" y="54771"/>
                </a:lnTo>
                <a:lnTo>
                  <a:pt x="130543" y="54609"/>
                </a:lnTo>
                <a:lnTo>
                  <a:pt x="115797" y="55487"/>
                </a:lnTo>
                <a:lnTo>
                  <a:pt x="102903" y="58118"/>
                </a:lnTo>
                <a:lnTo>
                  <a:pt x="91845" y="62503"/>
                </a:lnTo>
                <a:lnTo>
                  <a:pt x="85458" y="66420"/>
                </a:lnTo>
                <a:lnTo>
                  <a:pt x="78473" y="71500"/>
                </a:lnTo>
                <a:lnTo>
                  <a:pt x="75044" y="78358"/>
                </a:lnTo>
                <a:lnTo>
                  <a:pt x="75044" y="86740"/>
                </a:lnTo>
                <a:lnTo>
                  <a:pt x="75044" y="94487"/>
                </a:lnTo>
                <a:lnTo>
                  <a:pt x="78219" y="101091"/>
                </a:lnTo>
                <a:lnTo>
                  <a:pt x="84823" y="106679"/>
                </a:lnTo>
                <a:lnTo>
                  <a:pt x="91147" y="110835"/>
                </a:lnTo>
                <a:lnTo>
                  <a:pt x="100223" y="115055"/>
                </a:lnTo>
                <a:lnTo>
                  <a:pt x="112056" y="119346"/>
                </a:lnTo>
                <a:lnTo>
                  <a:pt x="126653" y="123714"/>
                </a:lnTo>
                <a:lnTo>
                  <a:pt x="144019" y="128164"/>
                </a:lnTo>
                <a:lnTo>
                  <a:pt x="145529" y="128523"/>
                </a:lnTo>
                <a:lnTo>
                  <a:pt x="161104" y="132407"/>
                </a:lnTo>
                <a:lnTo>
                  <a:pt x="175259" y="136334"/>
                </a:lnTo>
                <a:lnTo>
                  <a:pt x="187985" y="140304"/>
                </a:lnTo>
                <a:lnTo>
                  <a:pt x="199276" y="144318"/>
                </a:lnTo>
                <a:lnTo>
                  <a:pt x="209124" y="148375"/>
                </a:lnTo>
                <a:lnTo>
                  <a:pt x="228169" y="158988"/>
                </a:lnTo>
                <a:lnTo>
                  <a:pt x="238108" y="167066"/>
                </a:lnTo>
                <a:lnTo>
                  <a:pt x="246721" y="176341"/>
                </a:lnTo>
                <a:lnTo>
                  <a:pt x="253098" y="185292"/>
                </a:lnTo>
                <a:lnTo>
                  <a:pt x="258493" y="195832"/>
                </a:lnTo>
                <a:lnTo>
                  <a:pt x="262444" y="207476"/>
                </a:lnTo>
                <a:lnTo>
                  <a:pt x="264951" y="220225"/>
                </a:lnTo>
                <a:lnTo>
                  <a:pt x="266012" y="234078"/>
                </a:lnTo>
                <a:lnTo>
                  <a:pt x="266052" y="237489"/>
                </a:lnTo>
                <a:lnTo>
                  <a:pt x="265218" y="250315"/>
                </a:lnTo>
                <a:lnTo>
                  <a:pt x="262717" y="262743"/>
                </a:lnTo>
                <a:lnTo>
                  <a:pt x="258548" y="274784"/>
                </a:lnTo>
                <a:lnTo>
                  <a:pt x="252711" y="286445"/>
                </a:lnTo>
                <a:lnTo>
                  <a:pt x="242868" y="300456"/>
                </a:lnTo>
                <a:lnTo>
                  <a:pt x="234032" y="309462"/>
                </a:lnTo>
                <a:lnTo>
                  <a:pt x="223923" y="317227"/>
                </a:lnTo>
                <a:lnTo>
                  <a:pt x="212540" y="323769"/>
                </a:lnTo>
                <a:lnTo>
                  <a:pt x="195734" y="330493"/>
                </a:lnTo>
                <a:lnTo>
                  <a:pt x="184362" y="333591"/>
                </a:lnTo>
                <a:lnTo>
                  <a:pt x="172125" y="335940"/>
                </a:lnTo>
                <a:lnTo>
                  <a:pt x="159026" y="337546"/>
                </a:lnTo>
                <a:lnTo>
                  <a:pt x="145069" y="338413"/>
                </a:lnTo>
                <a:lnTo>
                  <a:pt x="135115" y="338581"/>
                </a:lnTo>
                <a:lnTo>
                  <a:pt x="119748" y="338117"/>
                </a:lnTo>
                <a:lnTo>
                  <a:pt x="105321" y="336721"/>
                </a:lnTo>
                <a:lnTo>
                  <a:pt x="91833" y="334393"/>
                </a:lnTo>
                <a:lnTo>
                  <a:pt x="79282" y="331131"/>
                </a:lnTo>
                <a:lnTo>
                  <a:pt x="67665" y="326934"/>
                </a:lnTo>
                <a:lnTo>
                  <a:pt x="56983" y="321800"/>
                </a:lnTo>
                <a:lnTo>
                  <a:pt x="47232" y="315727"/>
                </a:lnTo>
                <a:lnTo>
                  <a:pt x="39738" y="309879"/>
                </a:lnTo>
                <a:lnTo>
                  <a:pt x="31112" y="301534"/>
                </a:lnTo>
                <a:lnTo>
                  <a:pt x="23496" y="292188"/>
                </a:lnTo>
                <a:lnTo>
                  <a:pt x="16888" y="281845"/>
                </a:lnTo>
                <a:lnTo>
                  <a:pt x="11290" y="270509"/>
                </a:lnTo>
                <a:lnTo>
                  <a:pt x="6701" y="258183"/>
                </a:lnTo>
                <a:lnTo>
                  <a:pt x="3121" y="244873"/>
                </a:lnTo>
                <a:lnTo>
                  <a:pt x="549" y="230582"/>
                </a:lnTo>
                <a:lnTo>
                  <a:pt x="0" y="226313"/>
                </a:lnTo>
                <a:lnTo>
                  <a:pt x="64249" y="220090"/>
                </a:lnTo>
                <a:lnTo>
                  <a:pt x="67753" y="234612"/>
                </a:lnTo>
                <a:lnTo>
                  <a:pt x="72612" y="247159"/>
                </a:lnTo>
                <a:lnTo>
                  <a:pt x="78824" y="257719"/>
                </a:lnTo>
                <a:lnTo>
                  <a:pt x="86391" y="266282"/>
                </a:lnTo>
                <a:lnTo>
                  <a:pt x="97628" y="274319"/>
                </a:lnTo>
                <a:lnTo>
                  <a:pt x="108979" y="279102"/>
                </a:lnTo>
                <a:lnTo>
                  <a:pt x="121912" y="281938"/>
                </a:lnTo>
                <a:lnTo>
                  <a:pt x="135750" y="282828"/>
                </a:lnTo>
                <a:lnTo>
                  <a:pt x="150920" y="281946"/>
                </a:lnTo>
                <a:lnTo>
                  <a:pt x="164099" y="279308"/>
                </a:lnTo>
                <a:lnTo>
                  <a:pt x="175263" y="274925"/>
                </a:lnTo>
                <a:lnTo>
                  <a:pt x="183883" y="269239"/>
                </a:lnTo>
                <a:lnTo>
                  <a:pt x="193401" y="259035"/>
                </a:lnTo>
                <a:lnTo>
                  <a:pt x="198735" y="247591"/>
                </a:lnTo>
                <a:lnTo>
                  <a:pt x="200012" y="237743"/>
                </a:lnTo>
                <a:lnTo>
                  <a:pt x="200012" y="229996"/>
                </a:lnTo>
                <a:lnTo>
                  <a:pt x="197726" y="223392"/>
                </a:lnTo>
                <a:lnTo>
                  <a:pt x="193154" y="217931"/>
                </a:lnTo>
                <a:lnTo>
                  <a:pt x="184815" y="210884"/>
                </a:lnTo>
                <a:lnTo>
                  <a:pt x="172134" y="204726"/>
                </a:lnTo>
                <a:lnTo>
                  <a:pt x="162411" y="201520"/>
                </a:lnTo>
                <a:lnTo>
                  <a:pt x="152223" y="198667"/>
                </a:lnTo>
                <a:lnTo>
                  <a:pt x="138853" y="195137"/>
                </a:lnTo>
                <a:lnTo>
                  <a:pt x="122309" y="190922"/>
                </a:lnTo>
                <a:lnTo>
                  <a:pt x="116573" y="189483"/>
                </a:lnTo>
                <a:lnTo>
                  <a:pt x="100747" y="185230"/>
                </a:lnTo>
                <a:lnTo>
                  <a:pt x="86464" y="180680"/>
                </a:lnTo>
                <a:lnTo>
                  <a:pt x="73726" y="175832"/>
                </a:lnTo>
                <a:lnTo>
                  <a:pt x="62534" y="170687"/>
                </a:lnTo>
                <a:lnTo>
                  <a:pt x="52890" y="165244"/>
                </a:lnTo>
                <a:lnTo>
                  <a:pt x="44795" y="159505"/>
                </a:lnTo>
                <a:lnTo>
                  <a:pt x="32310" y="147240"/>
                </a:lnTo>
                <a:lnTo>
                  <a:pt x="24516" y="136658"/>
                </a:lnTo>
                <a:lnTo>
                  <a:pt x="18579" y="125356"/>
                </a:lnTo>
                <a:lnTo>
                  <a:pt x="14499" y="113339"/>
                </a:lnTo>
                <a:lnTo>
                  <a:pt x="12275" y="100611"/>
                </a:lnTo>
                <a:lnTo>
                  <a:pt x="11823" y="91312"/>
                </a:lnTo>
                <a:lnTo>
                  <a:pt x="12777" y="78517"/>
                </a:lnTo>
                <a:lnTo>
                  <a:pt x="15639" y="66195"/>
                </a:lnTo>
                <a:lnTo>
                  <a:pt x="20411" y="54306"/>
                </a:lnTo>
                <a:lnTo>
                  <a:pt x="26009" y="44450"/>
                </a:lnTo>
                <a:lnTo>
                  <a:pt x="33575" y="34571"/>
                </a:lnTo>
                <a:lnTo>
                  <a:pt x="42600" y="25890"/>
                </a:lnTo>
                <a:lnTo>
                  <a:pt x="53090" y="18406"/>
                </a:lnTo>
                <a:lnTo>
                  <a:pt x="65050" y="12119"/>
                </a:lnTo>
                <a:lnTo>
                  <a:pt x="77695" y="7305"/>
                </a:lnTo>
                <a:lnTo>
                  <a:pt x="89308" y="4189"/>
                </a:lnTo>
                <a:lnTo>
                  <a:pt x="101756" y="1941"/>
                </a:lnTo>
                <a:lnTo>
                  <a:pt x="115037" y="551"/>
                </a:lnTo>
                <a:lnTo>
                  <a:pt x="129152" y="9"/>
                </a:lnTo>
                <a:lnTo>
                  <a:pt x="131305" y="0"/>
                </a:lnTo>
                <a:close/>
              </a:path>
            </a:pathLst>
          </a:custGeom>
          <a:ln w="13716">
            <a:solidFill>
              <a:srgbClr val="384F54"/>
            </a:solidFill>
          </a:ln>
        </p:spPr>
        <p:txBody>
          <a:bodyPr wrap="square" lIns="0" tIns="0" rIns="0" bIns="0" rtlCol="0">
            <a:noAutofit/>
          </a:bodyPr>
          <a:lstStyle/>
          <a:p>
            <a:endParaRPr/>
          </a:p>
        </p:txBody>
      </p:sp>
      <p:sp>
        <p:nvSpPr>
          <p:cNvPr id="18" name="object 18"/>
          <p:cNvSpPr/>
          <p:nvPr/>
        </p:nvSpPr>
        <p:spPr>
          <a:xfrm>
            <a:off x="381000" y="1524000"/>
            <a:ext cx="4134612" cy="4191000"/>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4419600" y="1630679"/>
            <a:ext cx="5257800" cy="2484120"/>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txBox="1"/>
          <p:nvPr/>
        </p:nvSpPr>
        <p:spPr>
          <a:xfrm>
            <a:off x="581901" y="941070"/>
            <a:ext cx="242671" cy="55244"/>
          </a:xfrm>
          <a:prstGeom prst="rect">
            <a:avLst/>
          </a:prstGeom>
        </p:spPr>
        <p:txBody>
          <a:bodyPr wrap="square" lIns="0" tIns="0" rIns="0" bIns="0" rtlCol="0">
            <a:noAutofit/>
          </a:bodyPr>
          <a:lstStyle/>
          <a:p>
            <a:endParaRPr/>
          </a:p>
        </p:txBody>
      </p:sp>
      <p:sp>
        <p:nvSpPr>
          <p:cNvPr id="8" name="object 8"/>
          <p:cNvSpPr txBox="1"/>
          <p:nvPr/>
        </p:nvSpPr>
        <p:spPr>
          <a:xfrm>
            <a:off x="581901" y="996314"/>
            <a:ext cx="66078" cy="72644"/>
          </a:xfrm>
          <a:prstGeom prst="rect">
            <a:avLst/>
          </a:prstGeom>
        </p:spPr>
        <p:txBody>
          <a:bodyPr wrap="square" lIns="0" tIns="0" rIns="0" bIns="0" rtlCol="0">
            <a:noAutofit/>
          </a:bodyPr>
          <a:lstStyle/>
          <a:p>
            <a:pPr marL="25400">
              <a:lnSpc>
                <a:spcPts val="550"/>
              </a:lnSpc>
              <a:spcBef>
                <a:spcPts val="22"/>
              </a:spcBef>
            </a:pPr>
            <a:endParaRPr sz="550"/>
          </a:p>
        </p:txBody>
      </p:sp>
      <p:sp>
        <p:nvSpPr>
          <p:cNvPr id="7" name="object 7"/>
          <p:cNvSpPr txBox="1"/>
          <p:nvPr/>
        </p:nvSpPr>
        <p:spPr>
          <a:xfrm>
            <a:off x="647979" y="996314"/>
            <a:ext cx="176593" cy="72644"/>
          </a:xfrm>
          <a:prstGeom prst="rect">
            <a:avLst/>
          </a:prstGeom>
        </p:spPr>
        <p:txBody>
          <a:bodyPr wrap="square" lIns="0" tIns="0" rIns="0" bIns="0" rtlCol="0">
            <a:noAutofit/>
          </a:bodyPr>
          <a:lstStyle/>
          <a:p>
            <a:pPr marL="25400">
              <a:lnSpc>
                <a:spcPts val="550"/>
              </a:lnSpc>
              <a:spcBef>
                <a:spcPts val="22"/>
              </a:spcBef>
            </a:pPr>
            <a:endParaRPr sz="550"/>
          </a:p>
        </p:txBody>
      </p:sp>
      <p:sp>
        <p:nvSpPr>
          <p:cNvPr id="6" name="object 6"/>
          <p:cNvSpPr txBox="1"/>
          <p:nvPr/>
        </p:nvSpPr>
        <p:spPr>
          <a:xfrm>
            <a:off x="581901" y="1068959"/>
            <a:ext cx="230390" cy="55117"/>
          </a:xfrm>
          <a:prstGeom prst="rect">
            <a:avLst/>
          </a:prstGeom>
        </p:spPr>
        <p:txBody>
          <a:bodyPr wrap="square" lIns="0" tIns="0" rIns="0" bIns="0" rtlCol="0">
            <a:noAutofit/>
          </a:bodyPr>
          <a:lstStyle/>
          <a:p>
            <a:endParaRPr/>
          </a:p>
        </p:txBody>
      </p:sp>
      <p:sp>
        <p:nvSpPr>
          <p:cNvPr id="5" name="object 5"/>
          <p:cNvSpPr txBox="1"/>
          <p:nvPr/>
        </p:nvSpPr>
        <p:spPr>
          <a:xfrm>
            <a:off x="581901" y="1124077"/>
            <a:ext cx="66078" cy="89026"/>
          </a:xfrm>
          <a:prstGeom prst="rect">
            <a:avLst/>
          </a:prstGeom>
        </p:spPr>
        <p:txBody>
          <a:bodyPr wrap="square" lIns="0" tIns="0" rIns="0" bIns="0" rtlCol="0">
            <a:noAutofit/>
          </a:bodyPr>
          <a:lstStyle/>
          <a:p>
            <a:pPr marL="25400">
              <a:lnSpc>
                <a:spcPts val="700"/>
              </a:lnSpc>
              <a:spcBef>
                <a:spcPts val="0"/>
              </a:spcBef>
            </a:pPr>
            <a:endParaRPr sz="700"/>
          </a:p>
        </p:txBody>
      </p:sp>
      <p:sp>
        <p:nvSpPr>
          <p:cNvPr id="4" name="object 4"/>
          <p:cNvSpPr txBox="1"/>
          <p:nvPr/>
        </p:nvSpPr>
        <p:spPr>
          <a:xfrm>
            <a:off x="647979" y="1124077"/>
            <a:ext cx="164312" cy="89026"/>
          </a:xfrm>
          <a:prstGeom prst="rect">
            <a:avLst/>
          </a:prstGeom>
        </p:spPr>
        <p:txBody>
          <a:bodyPr wrap="square" lIns="0" tIns="0" rIns="0" bIns="0" rtlCol="0">
            <a:noAutofit/>
          </a:bodyPr>
          <a:lstStyle/>
          <a:p>
            <a:pPr marL="25400">
              <a:lnSpc>
                <a:spcPts val="700"/>
              </a:lnSpc>
              <a:spcBef>
                <a:spcPts val="0"/>
              </a:spcBef>
            </a:pPr>
            <a:endParaRPr sz="700"/>
          </a:p>
        </p:txBody>
      </p:sp>
      <p:sp>
        <p:nvSpPr>
          <p:cNvPr id="3" name="object 3"/>
          <p:cNvSpPr txBox="1"/>
          <p:nvPr/>
        </p:nvSpPr>
        <p:spPr>
          <a:xfrm>
            <a:off x="581901" y="1213103"/>
            <a:ext cx="248919" cy="55245"/>
          </a:xfrm>
          <a:prstGeom prst="rect">
            <a:avLst/>
          </a:prstGeom>
        </p:spPr>
        <p:txBody>
          <a:bodyPr wrap="square" lIns="0" tIns="0" rIns="0" bIns="0" rtlCol="0">
            <a:noAutofit/>
          </a:bodyPr>
          <a:lstStyle/>
          <a:p>
            <a:endParaRPr/>
          </a:p>
        </p:txBody>
      </p:sp>
      <p:sp>
        <p:nvSpPr>
          <p:cNvPr id="2" name="object 2"/>
          <p:cNvSpPr txBox="1"/>
          <p:nvPr/>
        </p:nvSpPr>
        <p:spPr>
          <a:xfrm>
            <a:off x="150114" y="137922"/>
            <a:ext cx="8869680" cy="658368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1982565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22-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D.D.</a:t>
            </a:r>
            <a:endParaRPr lang="en-IN" dirty="0"/>
          </a:p>
        </p:txBody>
      </p:sp>
      <p:sp>
        <p:nvSpPr>
          <p:cNvPr id="3" name="Content Placeholder 2"/>
          <p:cNvSpPr>
            <a:spLocks noGrp="1"/>
          </p:cNvSpPr>
          <p:nvPr>
            <p:ph idx="1"/>
          </p:nvPr>
        </p:nvSpPr>
        <p:spPr/>
        <p:txBody>
          <a:bodyPr/>
          <a:lstStyle/>
          <a:p>
            <a:r>
              <a:rPr lang="en-GB" dirty="0" smtClean="0"/>
              <a:t>Carcinoma </a:t>
            </a:r>
            <a:r>
              <a:rPr lang="en-GB" dirty="0" err="1" smtClean="0"/>
              <a:t>esophagus</a:t>
            </a:r>
            <a:endParaRPr lang="en-GB" dirty="0" smtClean="0"/>
          </a:p>
          <a:p>
            <a:endParaRPr lang="en-GB" dirty="0" smtClean="0"/>
          </a:p>
          <a:p>
            <a:r>
              <a:rPr lang="en-GB" dirty="0" smtClean="0"/>
              <a:t>Stricture </a:t>
            </a:r>
            <a:r>
              <a:rPr lang="en-GB" dirty="0" err="1" smtClean="0"/>
              <a:t>esophagus</a:t>
            </a:r>
            <a:endParaRPr lang="en-GB" dirty="0" smtClean="0"/>
          </a:p>
          <a:p>
            <a:endParaRPr lang="en-GB" dirty="0" smtClean="0"/>
          </a:p>
          <a:p>
            <a:r>
              <a:rPr lang="en-GB" dirty="0" smtClean="0"/>
              <a:t>Scleroderma</a:t>
            </a:r>
            <a:endParaRPr lang="en-IN" dirty="0"/>
          </a:p>
        </p:txBody>
      </p:sp>
    </p:spTree>
    <p:extLst>
      <p:ext uri="{BB962C8B-B14F-4D97-AF65-F5344CB8AC3E}">
        <p14:creationId xmlns:p14="http://schemas.microsoft.com/office/powerpoint/2010/main" val="1534897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24-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Botulinum</a:t>
            </a:r>
            <a:r>
              <a:rPr lang="en-US" dirty="0" smtClean="0"/>
              <a:t> neurotoxin</a:t>
            </a:r>
            <a:endParaRPr lang="en-US" dirty="0"/>
          </a:p>
        </p:txBody>
      </p:sp>
      <p:pic>
        <p:nvPicPr>
          <p:cNvPr id="4" name="Content Placeholder 3" descr="achalasia-cardia-25-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GB" dirty="0" smtClean="0"/>
              <a:t>Tab. </a:t>
            </a:r>
            <a:r>
              <a:rPr lang="en-GB" dirty="0" err="1" smtClean="0"/>
              <a:t>Nifedipine</a:t>
            </a:r>
            <a:r>
              <a:rPr lang="en-GB" dirty="0" smtClean="0"/>
              <a:t>  10   mg s/l is used </a:t>
            </a:r>
          </a:p>
          <a:p>
            <a:endParaRPr lang="en-GB" dirty="0"/>
          </a:p>
          <a:p>
            <a:r>
              <a:rPr lang="en-GB" dirty="0" err="1" smtClean="0"/>
              <a:t>Nitroglycerine</a:t>
            </a:r>
            <a:r>
              <a:rPr lang="en-GB" dirty="0" smtClean="0"/>
              <a:t>  sub lingual</a:t>
            </a:r>
          </a:p>
          <a:p>
            <a:r>
              <a:rPr lang="en-GB" dirty="0" smtClean="0"/>
              <a:t>Amyl nitrate inhalation will cause  sphincter relaxation in achalasia but not in             </a:t>
            </a:r>
            <a:r>
              <a:rPr lang="en-GB" b="1" dirty="0" smtClean="0"/>
              <a:t>pseudo</a:t>
            </a:r>
            <a:r>
              <a:rPr lang="en-GB" dirty="0" smtClean="0"/>
              <a:t> </a:t>
            </a:r>
            <a:r>
              <a:rPr lang="en-GB" b="1" dirty="0" smtClean="0"/>
              <a:t>achalasia     </a:t>
            </a:r>
            <a:r>
              <a:rPr lang="en-GB" dirty="0" smtClean="0"/>
              <a:t>( seen in carcinoma </a:t>
            </a:r>
            <a:r>
              <a:rPr lang="en-GB" dirty="0" err="1" smtClean="0"/>
              <a:t>esophagus</a:t>
            </a:r>
            <a:r>
              <a:rPr lang="en-GB" dirty="0" smtClean="0"/>
              <a:t>) </a:t>
            </a:r>
            <a:endParaRPr lang="en-IN" dirty="0"/>
          </a:p>
        </p:txBody>
      </p:sp>
    </p:spTree>
    <p:extLst>
      <p:ext uri="{BB962C8B-B14F-4D97-AF65-F5344CB8AC3E}">
        <p14:creationId xmlns:p14="http://schemas.microsoft.com/office/powerpoint/2010/main" val="145614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GB" dirty="0" smtClean="0"/>
              <a:t>Failure of relaxation of </a:t>
            </a:r>
            <a:r>
              <a:rPr lang="en-GB" dirty="0" err="1" smtClean="0"/>
              <a:t>cardia</a:t>
            </a:r>
            <a:r>
              <a:rPr lang="en-GB" dirty="0" smtClean="0"/>
              <a:t> due to disorganised peristalsis of </a:t>
            </a:r>
            <a:r>
              <a:rPr lang="en-GB" dirty="0" err="1" smtClean="0"/>
              <a:t>esophagus</a:t>
            </a:r>
            <a:r>
              <a:rPr lang="en-GB" dirty="0" smtClean="0"/>
              <a:t>.</a:t>
            </a:r>
          </a:p>
          <a:p>
            <a:r>
              <a:rPr lang="en-GB" dirty="0" smtClean="0"/>
              <a:t>It is due to failure of integration of vagal impulses and cause functional obstruction.</a:t>
            </a:r>
          </a:p>
          <a:p>
            <a:r>
              <a:rPr lang="en-GB" dirty="0" smtClean="0"/>
              <a:t>It was first seen by Thomas </a:t>
            </a:r>
            <a:r>
              <a:rPr lang="en-GB" dirty="0" err="1" smtClean="0"/>
              <a:t>willis</a:t>
            </a:r>
            <a:r>
              <a:rPr lang="en-GB" dirty="0" smtClean="0"/>
              <a:t> in 1672</a:t>
            </a:r>
            <a:endParaRPr lang="en-IN" dirty="0"/>
          </a:p>
        </p:txBody>
      </p:sp>
    </p:spTree>
    <p:extLst>
      <p:ext uri="{BB962C8B-B14F-4D97-AF65-F5344CB8AC3E}">
        <p14:creationId xmlns:p14="http://schemas.microsoft.com/office/powerpoint/2010/main" val="2973125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BOTOX</a:t>
            </a:r>
            <a:endParaRPr lang="en-IN" dirty="0"/>
          </a:p>
        </p:txBody>
      </p:sp>
      <p:sp>
        <p:nvSpPr>
          <p:cNvPr id="3" name="Content Placeholder 2"/>
          <p:cNvSpPr>
            <a:spLocks noGrp="1"/>
          </p:cNvSpPr>
          <p:nvPr>
            <p:ph idx="1"/>
          </p:nvPr>
        </p:nvSpPr>
        <p:spPr/>
        <p:txBody>
          <a:bodyPr/>
          <a:lstStyle/>
          <a:p>
            <a:r>
              <a:rPr lang="en-GB" dirty="0" smtClean="0"/>
              <a:t>Botulin toxin is neurotoxic  and derived from clostridium botulin  bacteria.</a:t>
            </a:r>
          </a:p>
          <a:p>
            <a:r>
              <a:rPr lang="en-GB" dirty="0" smtClean="0"/>
              <a:t>It blocks the cholinergic nerve endings and cause flaccid paralysis of muscle.</a:t>
            </a:r>
          </a:p>
          <a:p>
            <a:r>
              <a:rPr lang="en-GB" dirty="0" smtClean="0"/>
              <a:t>The effect may reduce to half in 6-12 months and may need inject  again. So its used now only if pt. is unfit for other interventions</a:t>
            </a:r>
            <a:endParaRPr lang="en-IN" dirty="0"/>
          </a:p>
        </p:txBody>
      </p:sp>
    </p:spTree>
    <p:extLst>
      <p:ext uri="{BB962C8B-B14F-4D97-AF65-F5344CB8AC3E}">
        <p14:creationId xmlns:p14="http://schemas.microsoft.com/office/powerpoint/2010/main" val="2333150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26-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27-638.jpg"/>
          <p:cNvPicPr>
            <a:picLocks noGrp="1" noChangeAspect="1"/>
          </p:cNvPicPr>
          <p:nvPr>
            <p:ph idx="1"/>
          </p:nvPr>
        </p:nvPicPr>
        <p:blipFill>
          <a:blip r:embed="rId3"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29-638 (1).jpg"/>
          <p:cNvPicPr>
            <a:picLocks noGrp="1" noChangeAspect="1"/>
          </p:cNvPicPr>
          <p:nvPr>
            <p:ph idx="1"/>
          </p:nvPr>
        </p:nvPicPr>
        <p:blipFill>
          <a:blip r:embed="rId3"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30-320.jpg"/>
          <p:cNvPicPr>
            <a:picLocks noGrp="1" noChangeAspect="1"/>
          </p:cNvPicPr>
          <p:nvPr>
            <p:ph idx="1"/>
          </p:nvPr>
        </p:nvPicPr>
        <p:blipFill>
          <a:blip r:embed="rId2" cstate="print"/>
          <a:stretch>
            <a:fillRect/>
          </a:stretch>
        </p:blipFill>
        <p:spPr>
          <a:xfrm>
            <a:off x="1704149" y="1828800"/>
            <a:ext cx="6122855" cy="43434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Balloon dilatation</a:t>
            </a:r>
            <a:endParaRPr lang="en-IN" dirty="0"/>
          </a:p>
        </p:txBody>
      </p:sp>
      <p:sp>
        <p:nvSpPr>
          <p:cNvPr id="3" name="Content Placeholder 2"/>
          <p:cNvSpPr>
            <a:spLocks noGrp="1"/>
          </p:cNvSpPr>
          <p:nvPr>
            <p:ph idx="1"/>
          </p:nvPr>
        </p:nvSpPr>
        <p:spPr/>
        <p:txBody>
          <a:bodyPr>
            <a:normAutofit fontScale="92500"/>
          </a:bodyPr>
          <a:lstStyle/>
          <a:p>
            <a:r>
              <a:rPr lang="en-GB" dirty="0" smtClean="0"/>
              <a:t>Now a days plastic balloons are preferred to rubber balloons with diameter of 30 mm to 40 mm. </a:t>
            </a:r>
          </a:p>
          <a:p>
            <a:r>
              <a:rPr lang="en-GB" dirty="0" smtClean="0"/>
              <a:t>These  are made such that they will not get size more than 30 mm and by chance inflated more than that, then it will breakdown vertically and not cause damage to oesophageal wall</a:t>
            </a:r>
          </a:p>
          <a:p>
            <a:r>
              <a:rPr lang="en-GB" dirty="0" smtClean="0"/>
              <a:t>Rubber balloon can inflate more and may burst transversely and cause perforation of oesophagus</a:t>
            </a:r>
            <a:endParaRPr lang="en-IN" dirty="0"/>
          </a:p>
        </p:txBody>
      </p:sp>
    </p:spTree>
    <p:extLst>
      <p:ext uri="{BB962C8B-B14F-4D97-AF65-F5344CB8AC3E}">
        <p14:creationId xmlns:p14="http://schemas.microsoft.com/office/powerpoint/2010/main" val="2741672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31-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32-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33-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34-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Achalasia = failure to relax</a:t>
            </a:r>
            <a:endParaRPr lang="en-US" dirty="0"/>
          </a:p>
        </p:txBody>
      </p:sp>
      <p:pic>
        <p:nvPicPr>
          <p:cNvPr id="4" name="Content Placeholder 3" descr="achalasia-cardia-3-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41-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GB" dirty="0" smtClean="0"/>
              <a:t>Usually a longitudinal cut made 2 cm proximal to thickened  muscle and 1 cm distal to the Gastro oesophageal junction .</a:t>
            </a:r>
          </a:p>
          <a:p>
            <a:r>
              <a:rPr lang="en-GB" dirty="0" smtClean="0"/>
              <a:t>Usually totally 6 cm is </a:t>
            </a:r>
            <a:r>
              <a:rPr lang="en-GB" dirty="0" err="1" smtClean="0"/>
              <a:t>sifficient</a:t>
            </a:r>
            <a:r>
              <a:rPr lang="en-GB" dirty="0" smtClean="0"/>
              <a:t>.</a:t>
            </a:r>
            <a:endParaRPr lang="en-IN" dirty="0"/>
          </a:p>
        </p:txBody>
      </p:sp>
    </p:spTree>
    <p:extLst>
      <p:ext uri="{BB962C8B-B14F-4D97-AF65-F5344CB8AC3E}">
        <p14:creationId xmlns:p14="http://schemas.microsoft.com/office/powerpoint/2010/main" val="1582529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35-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Fundoplication </a:t>
            </a:r>
            <a:endParaRPr lang="en-US" dirty="0"/>
          </a:p>
        </p:txBody>
      </p:sp>
      <p:pic>
        <p:nvPicPr>
          <p:cNvPr id="4" name="Content Placeholder 3" descr="achalasia-cardia-36-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37-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Toupet</a:t>
            </a:r>
            <a:r>
              <a:rPr lang="en-US" dirty="0" smtClean="0"/>
              <a:t> fundoplication 270 degree</a:t>
            </a:r>
            <a:endParaRPr lang="en-US" dirty="0"/>
          </a:p>
        </p:txBody>
      </p:sp>
      <p:pic>
        <p:nvPicPr>
          <p:cNvPr id="4" name="Content Placeholder 3" descr="achalasia-cardia-38-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GB" b="1" dirty="0" err="1" smtClean="0"/>
              <a:t>Nissen</a:t>
            </a:r>
            <a:r>
              <a:rPr lang="en-GB" b="1" dirty="0" smtClean="0"/>
              <a:t>  fundoplication </a:t>
            </a:r>
            <a:r>
              <a:rPr lang="en-GB" dirty="0" smtClean="0"/>
              <a:t>is 360  degree wrapping of fundus from behind the </a:t>
            </a:r>
            <a:r>
              <a:rPr lang="en-GB" dirty="0" err="1" smtClean="0"/>
              <a:t>esophagus</a:t>
            </a:r>
            <a:r>
              <a:rPr lang="en-GB" dirty="0"/>
              <a:t> </a:t>
            </a:r>
            <a:r>
              <a:rPr lang="en-GB" dirty="0" smtClean="0"/>
              <a:t>with 3 stiches.</a:t>
            </a:r>
          </a:p>
          <a:p>
            <a:r>
              <a:rPr lang="en-GB" dirty="0" smtClean="0"/>
              <a:t>This sometimes cause more narrowing of OG junction and requires reversal operation also. So now not popular 3 stitches but 2 stiches is most sufficient to serve the purpose without causing more narrowing.</a:t>
            </a:r>
            <a:endParaRPr lang="en-IN" dirty="0"/>
          </a:p>
        </p:txBody>
      </p:sp>
    </p:spTree>
    <p:extLst>
      <p:ext uri="{BB962C8B-B14F-4D97-AF65-F5344CB8AC3E}">
        <p14:creationId xmlns:p14="http://schemas.microsoft.com/office/powerpoint/2010/main" val="206416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 oral endoscopic </a:t>
            </a:r>
            <a:r>
              <a:rPr lang="en-US" dirty="0" err="1" smtClean="0"/>
              <a:t>myotomy</a:t>
            </a:r>
            <a:r>
              <a:rPr lang="en-US" dirty="0" smtClean="0"/>
              <a:t>-POEM</a:t>
            </a:r>
            <a:endParaRPr lang="en-US" dirty="0"/>
          </a:p>
        </p:txBody>
      </p:sp>
      <p:pic>
        <p:nvPicPr>
          <p:cNvPr id="4" name="Content Placeholder 3" descr="achalasia-cardia-47-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POEM </a:t>
            </a:r>
            <a:endParaRPr lang="en-IN" dirty="0"/>
          </a:p>
        </p:txBody>
      </p:sp>
      <p:sp>
        <p:nvSpPr>
          <p:cNvPr id="3" name="Content Placeholder 2"/>
          <p:cNvSpPr>
            <a:spLocks noGrp="1"/>
          </p:cNvSpPr>
          <p:nvPr>
            <p:ph idx="1"/>
          </p:nvPr>
        </p:nvSpPr>
        <p:spPr/>
        <p:txBody>
          <a:bodyPr>
            <a:normAutofit lnSpcReduction="10000"/>
          </a:bodyPr>
          <a:lstStyle/>
          <a:p>
            <a:r>
              <a:rPr lang="en-GB" dirty="0" err="1" smtClean="0"/>
              <a:t>Heusing</a:t>
            </a:r>
            <a:r>
              <a:rPr lang="en-GB" dirty="0" smtClean="0"/>
              <a:t> endoscope , methylene blue dye is  diluted by saline and injected in the </a:t>
            </a:r>
            <a:r>
              <a:rPr lang="en-GB" dirty="0" err="1" smtClean="0"/>
              <a:t>submucosa</a:t>
            </a:r>
            <a:r>
              <a:rPr lang="en-GB" dirty="0" smtClean="0"/>
              <a:t> of </a:t>
            </a:r>
            <a:r>
              <a:rPr lang="en-GB" dirty="0" err="1" smtClean="0"/>
              <a:t>esophagus</a:t>
            </a:r>
            <a:r>
              <a:rPr lang="en-GB" dirty="0" smtClean="0"/>
              <a:t> 15 cm above the ES junction.</a:t>
            </a:r>
          </a:p>
          <a:p>
            <a:r>
              <a:rPr lang="en-GB" dirty="0" smtClean="0"/>
              <a:t>2 cm incision in mucosa is made proximally to enter </a:t>
            </a:r>
            <a:r>
              <a:rPr lang="en-GB" dirty="0" err="1" smtClean="0"/>
              <a:t>submucosal</a:t>
            </a:r>
            <a:r>
              <a:rPr lang="en-GB" dirty="0" smtClean="0"/>
              <a:t> space. Adequate tunnel in this space is created and with endoscopic knife lower oesophageal sphincter is cut.</a:t>
            </a:r>
          </a:p>
          <a:p>
            <a:r>
              <a:rPr lang="en-GB" dirty="0" smtClean="0"/>
              <a:t>Mucosa is closed </a:t>
            </a:r>
            <a:r>
              <a:rPr lang="en-GB" smtClean="0"/>
              <a:t>with clips. </a:t>
            </a:r>
            <a:endParaRPr lang="en-IN" dirty="0"/>
          </a:p>
        </p:txBody>
      </p:sp>
    </p:spTree>
    <p:extLst>
      <p:ext uri="{BB962C8B-B14F-4D97-AF65-F5344CB8AC3E}">
        <p14:creationId xmlns:p14="http://schemas.microsoft.com/office/powerpoint/2010/main" val="1152619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39-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IN" b="1" dirty="0" smtClean="0"/>
              <a:t>Innervation </a:t>
            </a:r>
            <a:r>
              <a:rPr lang="en-IN" b="1" smtClean="0"/>
              <a:t>of oesophagus</a:t>
            </a:r>
            <a:endParaRPr lang="en-IN" b="1" dirty="0" smtClean="0"/>
          </a:p>
        </p:txBody>
      </p:sp>
      <p:sp>
        <p:nvSpPr>
          <p:cNvPr id="31747" name="Rectangle 3"/>
          <p:cNvSpPr>
            <a:spLocks noGrp="1" noChangeArrowheads="1"/>
          </p:cNvSpPr>
          <p:nvPr>
            <p:ph type="body" sz="half" idx="1"/>
          </p:nvPr>
        </p:nvSpPr>
        <p:spPr/>
        <p:txBody>
          <a:bodyPr/>
          <a:lstStyle/>
          <a:p>
            <a:pPr marL="533400" indent="-533400" eaLnBrk="1" hangingPunct="1">
              <a:buNone/>
            </a:pPr>
            <a:r>
              <a:rPr lang="en-IN" dirty="0" smtClean="0"/>
              <a:t> SHOWING ARRANGEMENTS OF NERVES OF ESPHAGUS I.E.  INTRINSIC  NERVE PLEXUSES </a:t>
            </a:r>
          </a:p>
        </p:txBody>
      </p:sp>
      <p:pic>
        <p:nvPicPr>
          <p:cNvPr id="31748" name="Picture 4"/>
          <p:cNvPicPr>
            <a:picLocks noGrp="1" noChangeAspect="1" noChangeArrowheads="1"/>
          </p:cNvPicPr>
          <p:nvPr>
            <p:ph type="body" sz="half" idx="2"/>
          </p:nvPr>
        </p:nvPicPr>
        <p:blipFill>
          <a:blip r:embed="rId3" cstate="print"/>
          <a:srcRect/>
          <a:stretch>
            <a:fillRect/>
          </a:stretch>
        </p:blipFill>
        <p:spPr>
          <a:xfrm>
            <a:off x="4716463" y="1484313"/>
            <a:ext cx="4038600" cy="4752975"/>
          </a:xfrm>
          <a:noFill/>
        </p:spPr>
      </p:pic>
    </p:spTree>
    <p:extLst>
      <p:ext uri="{BB962C8B-B14F-4D97-AF65-F5344CB8AC3E}">
        <p14:creationId xmlns:p14="http://schemas.microsoft.com/office/powerpoint/2010/main" val="39624473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40-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42-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33525" y="1715294"/>
            <a:ext cx="6076950"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44-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45-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48-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49-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50-638.jpg"/>
          <p:cNvPicPr>
            <a:picLocks noGrp="1" noChangeAspect="1"/>
          </p:cNvPicPr>
          <p:nvPr>
            <p:ph idx="1"/>
          </p:nvPr>
        </p:nvPicPr>
        <p:blipFill>
          <a:blip r:embed="rId2" cstate="print"/>
          <a:stretch>
            <a:fillRect/>
          </a:stretch>
        </p:blipFill>
        <p:spPr>
          <a:xfrm>
            <a:off x="1533525" y="1600200"/>
            <a:ext cx="6076950" cy="4295775"/>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51-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52-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cardia-6-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a:t>
            </a:r>
            <a:r>
              <a:rPr lang="en-US" dirty="0"/>
              <a:t>1</a:t>
            </a:r>
          </a:p>
        </p:txBody>
      </p:sp>
      <p:sp>
        <p:nvSpPr>
          <p:cNvPr id="3" name="Content Placeholder 2"/>
          <p:cNvSpPr>
            <a:spLocks noGrp="1"/>
          </p:cNvSpPr>
          <p:nvPr>
            <p:ph idx="1"/>
          </p:nvPr>
        </p:nvSpPr>
        <p:spPr/>
        <p:txBody>
          <a:bodyPr/>
          <a:lstStyle/>
          <a:p>
            <a:r>
              <a:rPr lang="en-US" dirty="0" smtClean="0"/>
              <a:t>Achalasia </a:t>
            </a:r>
            <a:r>
              <a:rPr lang="en-US" dirty="0" err="1" smtClean="0"/>
              <a:t>cardia</a:t>
            </a:r>
            <a:r>
              <a:rPr lang="en-US" dirty="0" smtClean="0"/>
              <a:t> means……….</a:t>
            </a:r>
          </a:p>
          <a:p>
            <a:endParaRPr lang="en-US" dirty="0" smtClean="0"/>
          </a:p>
          <a:p>
            <a:endParaRPr lang="en-US" dirty="0" smtClean="0"/>
          </a:p>
          <a:p>
            <a:r>
              <a:rPr lang="en-US" dirty="0" smtClean="0"/>
              <a:t>A:   lack of contraction</a:t>
            </a:r>
          </a:p>
          <a:p>
            <a:r>
              <a:rPr lang="en-US" dirty="0" smtClean="0"/>
              <a:t>B:    lack of relaxation</a:t>
            </a:r>
          </a:p>
          <a:p>
            <a:r>
              <a:rPr lang="en-US" dirty="0" smtClean="0"/>
              <a:t>C:     lack of nerve supply</a:t>
            </a:r>
          </a:p>
          <a:p>
            <a:r>
              <a:rPr lang="en-US" dirty="0" smtClean="0"/>
              <a:t>D:     lack of blood supply</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2</a:t>
            </a:r>
            <a:endParaRPr lang="en-US" dirty="0"/>
          </a:p>
        </p:txBody>
      </p:sp>
      <p:sp>
        <p:nvSpPr>
          <p:cNvPr id="3" name="Content Placeholder 2"/>
          <p:cNvSpPr>
            <a:spLocks noGrp="1"/>
          </p:cNvSpPr>
          <p:nvPr>
            <p:ph idx="1"/>
          </p:nvPr>
        </p:nvSpPr>
        <p:spPr/>
        <p:txBody>
          <a:bodyPr/>
          <a:lstStyle/>
          <a:p>
            <a:r>
              <a:rPr lang="en-US" dirty="0" smtClean="0"/>
              <a:t>Surgical  operation  for achalasia </a:t>
            </a:r>
            <a:r>
              <a:rPr lang="en-US" dirty="0" err="1" smtClean="0"/>
              <a:t>cardia</a:t>
            </a:r>
            <a:r>
              <a:rPr lang="en-US" dirty="0" smtClean="0"/>
              <a:t> called </a:t>
            </a:r>
          </a:p>
          <a:p>
            <a:endParaRPr lang="en-US" dirty="0" smtClean="0"/>
          </a:p>
          <a:p>
            <a:r>
              <a:rPr lang="en-US" dirty="0" smtClean="0"/>
              <a:t>A </a:t>
            </a:r>
            <a:r>
              <a:rPr lang="en-US" b="1" dirty="0" smtClean="0"/>
              <a:t>:    </a:t>
            </a:r>
            <a:r>
              <a:rPr lang="en-US" dirty="0" smtClean="0"/>
              <a:t>Heller’s  operation </a:t>
            </a:r>
          </a:p>
          <a:p>
            <a:r>
              <a:rPr lang="en-US" dirty="0" smtClean="0"/>
              <a:t>B:      lord’s plication</a:t>
            </a:r>
          </a:p>
          <a:p>
            <a:r>
              <a:rPr lang="en-US" dirty="0" smtClean="0"/>
              <a:t>C :      esophagectomy</a:t>
            </a:r>
          </a:p>
          <a:p>
            <a:r>
              <a:rPr lang="en-US" dirty="0" smtClean="0"/>
              <a:t>D:      esophagotomy</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3</a:t>
            </a:r>
            <a:endParaRPr lang="en-US" dirty="0"/>
          </a:p>
        </p:txBody>
      </p:sp>
      <p:sp>
        <p:nvSpPr>
          <p:cNvPr id="3" name="Content Placeholder 2"/>
          <p:cNvSpPr>
            <a:spLocks noGrp="1"/>
          </p:cNvSpPr>
          <p:nvPr>
            <p:ph idx="1"/>
          </p:nvPr>
        </p:nvSpPr>
        <p:spPr/>
        <p:txBody>
          <a:bodyPr/>
          <a:lstStyle/>
          <a:p>
            <a:r>
              <a:rPr lang="en-US" dirty="0" smtClean="0"/>
              <a:t>Barium bolus picture of </a:t>
            </a:r>
            <a:r>
              <a:rPr lang="en-US" dirty="0"/>
              <a:t>A</a:t>
            </a:r>
            <a:r>
              <a:rPr lang="en-US" dirty="0" smtClean="0"/>
              <a:t>chalasia </a:t>
            </a:r>
            <a:r>
              <a:rPr lang="en-US" dirty="0" err="1" smtClean="0"/>
              <a:t>cardia</a:t>
            </a:r>
            <a:r>
              <a:rPr lang="en-US" dirty="0" smtClean="0"/>
              <a:t> is like …….</a:t>
            </a:r>
          </a:p>
          <a:p>
            <a:endParaRPr lang="en-US" dirty="0" smtClean="0"/>
          </a:p>
          <a:p>
            <a:r>
              <a:rPr lang="en-US" dirty="0" smtClean="0"/>
              <a:t>A :   tail of bird</a:t>
            </a:r>
          </a:p>
          <a:p>
            <a:r>
              <a:rPr lang="en-US" dirty="0" smtClean="0"/>
              <a:t>B :    eye of bird</a:t>
            </a:r>
          </a:p>
          <a:p>
            <a:r>
              <a:rPr lang="en-US" dirty="0" smtClean="0"/>
              <a:t>C:      beak of bird</a:t>
            </a:r>
          </a:p>
          <a:p>
            <a:r>
              <a:rPr lang="en-US" dirty="0" smtClean="0"/>
              <a:t>D:     feather of bird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4</a:t>
            </a:r>
            <a:endParaRPr lang="en-US" dirty="0"/>
          </a:p>
        </p:txBody>
      </p:sp>
      <p:sp>
        <p:nvSpPr>
          <p:cNvPr id="3" name="Content Placeholder 2"/>
          <p:cNvSpPr>
            <a:spLocks noGrp="1"/>
          </p:cNvSpPr>
          <p:nvPr>
            <p:ph idx="1"/>
          </p:nvPr>
        </p:nvSpPr>
        <p:spPr/>
        <p:txBody>
          <a:bodyPr/>
          <a:lstStyle/>
          <a:p>
            <a:r>
              <a:rPr lang="en-US" dirty="0" smtClean="0"/>
              <a:t>Achalasia </a:t>
            </a:r>
            <a:r>
              <a:rPr lang="en-US" dirty="0" err="1" smtClean="0"/>
              <a:t>cardia</a:t>
            </a:r>
            <a:r>
              <a:rPr lang="en-US" dirty="0" smtClean="0"/>
              <a:t> produces dilatation of ……</a:t>
            </a:r>
          </a:p>
          <a:p>
            <a:endParaRPr lang="en-US" dirty="0" smtClean="0"/>
          </a:p>
          <a:p>
            <a:r>
              <a:rPr lang="en-US" dirty="0" smtClean="0"/>
              <a:t>A  stomach</a:t>
            </a:r>
          </a:p>
          <a:p>
            <a:r>
              <a:rPr lang="en-US" dirty="0" smtClean="0"/>
              <a:t>B</a:t>
            </a:r>
            <a:r>
              <a:rPr lang="en-US" b="1" dirty="0" smtClean="0"/>
              <a:t>:  </a:t>
            </a:r>
            <a:r>
              <a:rPr lang="en-US" dirty="0" smtClean="0"/>
              <a:t>esophagus</a:t>
            </a:r>
          </a:p>
          <a:p>
            <a:r>
              <a:rPr lang="en-US" dirty="0" smtClean="0"/>
              <a:t>C:   lower esophageal  sphincter</a:t>
            </a:r>
          </a:p>
          <a:p>
            <a:r>
              <a:rPr lang="en-US" dirty="0" smtClean="0"/>
              <a:t>D:   upper esophageal sphincter</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5</a:t>
            </a:r>
            <a:endParaRPr lang="en-US" dirty="0"/>
          </a:p>
        </p:txBody>
      </p:sp>
      <p:sp>
        <p:nvSpPr>
          <p:cNvPr id="3" name="Content Placeholder 2"/>
          <p:cNvSpPr>
            <a:spLocks noGrp="1"/>
          </p:cNvSpPr>
          <p:nvPr>
            <p:ph idx="1"/>
          </p:nvPr>
        </p:nvSpPr>
        <p:spPr/>
        <p:txBody>
          <a:bodyPr/>
          <a:lstStyle/>
          <a:p>
            <a:r>
              <a:rPr lang="en-US" dirty="0" smtClean="0"/>
              <a:t>Chaga’s disease is produced by parasite….</a:t>
            </a:r>
          </a:p>
          <a:p>
            <a:endParaRPr lang="en-US" dirty="0" smtClean="0"/>
          </a:p>
          <a:p>
            <a:r>
              <a:rPr lang="en-US" dirty="0" smtClean="0"/>
              <a:t>A:   plasmodium vivax</a:t>
            </a:r>
          </a:p>
          <a:p>
            <a:r>
              <a:rPr lang="en-US" dirty="0" smtClean="0"/>
              <a:t>B ;   Entamoeba hystolytica</a:t>
            </a:r>
          </a:p>
          <a:p>
            <a:r>
              <a:rPr lang="en-US" dirty="0" smtClean="0"/>
              <a:t>C:    trypenosoma cruzi</a:t>
            </a:r>
          </a:p>
          <a:p>
            <a:r>
              <a:rPr lang="en-US" dirty="0" smtClean="0"/>
              <a:t>D:    ancylostoma duodenale</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Types </a:t>
            </a:r>
            <a:endParaRPr lang="en-IN" dirty="0"/>
          </a:p>
        </p:txBody>
      </p:sp>
      <p:sp>
        <p:nvSpPr>
          <p:cNvPr id="6" name="Content Placeholder 5"/>
          <p:cNvSpPr>
            <a:spLocks noGrp="1"/>
          </p:cNvSpPr>
          <p:nvPr>
            <p:ph idx="1"/>
          </p:nvPr>
        </p:nvSpPr>
        <p:spPr/>
        <p:txBody>
          <a:bodyPr/>
          <a:lstStyle/>
          <a:p>
            <a:r>
              <a:rPr lang="en-GB" b="1" dirty="0" smtClean="0"/>
              <a:t> Idiopathic </a:t>
            </a:r>
            <a:r>
              <a:rPr lang="en-GB" dirty="0" smtClean="0"/>
              <a:t>:There is either degeneration or absence of Inhibitory ganglions (Nitric Oxide) in the  </a:t>
            </a:r>
            <a:r>
              <a:rPr lang="en-GB" dirty="0" err="1" smtClean="0"/>
              <a:t>myenteric</a:t>
            </a:r>
            <a:r>
              <a:rPr lang="en-GB" dirty="0" smtClean="0"/>
              <a:t> (</a:t>
            </a:r>
            <a:r>
              <a:rPr lang="en-GB" dirty="0" err="1" smtClean="0"/>
              <a:t>aurbech’s</a:t>
            </a:r>
            <a:r>
              <a:rPr lang="en-GB" dirty="0" smtClean="0"/>
              <a:t> plexus) plexus in the </a:t>
            </a:r>
            <a:r>
              <a:rPr lang="en-GB" dirty="0" err="1" smtClean="0"/>
              <a:t>esophagus</a:t>
            </a:r>
            <a:r>
              <a:rPr lang="en-GB" dirty="0" smtClean="0"/>
              <a:t>. </a:t>
            </a:r>
            <a:r>
              <a:rPr lang="en-GB" dirty="0"/>
              <a:t>T</a:t>
            </a:r>
            <a:r>
              <a:rPr lang="en-GB" dirty="0" smtClean="0"/>
              <a:t>hus imbalance of Ach. and nitric oxide, cause more resting tone of LOS </a:t>
            </a:r>
          </a:p>
          <a:p>
            <a:r>
              <a:rPr lang="en-GB" dirty="0" smtClean="0"/>
              <a:t>As a result the </a:t>
            </a:r>
            <a:r>
              <a:rPr lang="en-GB" dirty="0" err="1" smtClean="0"/>
              <a:t>esophagus</a:t>
            </a:r>
            <a:r>
              <a:rPr lang="en-GB" dirty="0" smtClean="0"/>
              <a:t> gets dilated and tortuous and hypertrophic. It fails to relax At lower end when bolus reaches lower end .</a:t>
            </a:r>
          </a:p>
          <a:p>
            <a:pPr marL="0" indent="0">
              <a:buNone/>
            </a:pPr>
            <a:endParaRPr lang="en-IN" b="1" dirty="0"/>
          </a:p>
        </p:txBody>
      </p:sp>
    </p:spTree>
    <p:extLst>
      <p:ext uri="{BB962C8B-B14F-4D97-AF65-F5344CB8AC3E}">
        <p14:creationId xmlns:p14="http://schemas.microsoft.com/office/powerpoint/2010/main" val="352952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achalasia</a:t>
            </a:r>
            <a:endParaRPr lang="en-IN" dirty="0"/>
          </a:p>
        </p:txBody>
      </p:sp>
      <p:sp>
        <p:nvSpPr>
          <p:cNvPr id="3" name="Content Placeholder 2"/>
          <p:cNvSpPr>
            <a:spLocks noGrp="1"/>
          </p:cNvSpPr>
          <p:nvPr>
            <p:ph idx="1"/>
          </p:nvPr>
        </p:nvSpPr>
        <p:spPr/>
        <p:txBody>
          <a:bodyPr/>
          <a:lstStyle/>
          <a:p>
            <a:r>
              <a:rPr lang="en-GB" b="1" dirty="0" smtClean="0"/>
              <a:t>Acquired achalasia</a:t>
            </a:r>
            <a:r>
              <a:rPr lang="en-GB" dirty="0" smtClean="0"/>
              <a:t>: this is  more seen in </a:t>
            </a:r>
            <a:r>
              <a:rPr lang="en-GB" dirty="0"/>
              <a:t>S</a:t>
            </a:r>
            <a:r>
              <a:rPr lang="en-GB" dirty="0" smtClean="0"/>
              <a:t>outh America, caused by TRYPANOSOMA CRUZI (sleeping sickness). </a:t>
            </a:r>
          </a:p>
          <a:p>
            <a:r>
              <a:rPr lang="en-GB" dirty="0" smtClean="0"/>
              <a:t>The parasite destroys ganglion cells of the auerbach’s plexus</a:t>
            </a:r>
          </a:p>
          <a:p>
            <a:r>
              <a:rPr lang="en-GB" b="1" dirty="0" smtClean="0"/>
              <a:t>Pseudo achalasia</a:t>
            </a:r>
            <a:r>
              <a:rPr lang="en-GB" dirty="0" smtClean="0"/>
              <a:t>: its really a case of tumour at </a:t>
            </a:r>
            <a:r>
              <a:rPr lang="en-GB" dirty="0" err="1" smtClean="0"/>
              <a:t>cardia</a:t>
            </a:r>
            <a:r>
              <a:rPr lang="en-GB" dirty="0" smtClean="0"/>
              <a:t> which presents early with dysphagia. Endoscopy will confirm the diagnosis.</a:t>
            </a:r>
            <a:endParaRPr lang="en-IN" dirty="0"/>
          </a:p>
        </p:txBody>
      </p:sp>
    </p:spTree>
    <p:extLst>
      <p:ext uri="{BB962C8B-B14F-4D97-AF65-F5344CB8AC3E}">
        <p14:creationId xmlns:p14="http://schemas.microsoft.com/office/powerpoint/2010/main" val="612903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Trypanosome  </a:t>
            </a:r>
            <a:r>
              <a:rPr lang="en-US" dirty="0" err="1" smtClean="0"/>
              <a:t>cruzi</a:t>
            </a:r>
            <a:endParaRPr lang="en-US" dirty="0"/>
          </a:p>
        </p:txBody>
      </p:sp>
      <p:pic>
        <p:nvPicPr>
          <p:cNvPr id="4" name="Content Placeholder 3" descr="achalasia-cardia-11-638.jpg"/>
          <p:cNvPicPr>
            <a:picLocks noGrp="1" noChangeAspect="1"/>
          </p:cNvPicPr>
          <p:nvPr>
            <p:ph idx="1"/>
          </p:nvPr>
        </p:nvPicPr>
        <p:blipFill>
          <a:blip r:embed="rId2" cstate="print"/>
          <a:stretch>
            <a:fillRect/>
          </a:stretch>
        </p:blipFill>
        <p:spPr>
          <a:xfrm>
            <a:off x="1533525" y="1715294"/>
            <a:ext cx="6076950" cy="42957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1014</Words>
  <Application>Microsoft Office PowerPoint</Application>
  <PresentationFormat>On-screen Show (4:3)</PresentationFormat>
  <Paragraphs>144</Paragraphs>
  <Slides>65</Slides>
  <Notes>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Achalasia Cardia</vt:lpstr>
      <vt:lpstr>PowerPoint Presentation</vt:lpstr>
      <vt:lpstr>PowerPoint Presentation</vt:lpstr>
      <vt:lpstr>Achalasia = failure to relax</vt:lpstr>
      <vt:lpstr>Innervation of oesophagus</vt:lpstr>
      <vt:lpstr>PowerPoint Presentation</vt:lpstr>
      <vt:lpstr>Types </vt:lpstr>
      <vt:lpstr>Types of achalasia</vt:lpstr>
      <vt:lpstr>Trypanosome  cruzi</vt:lpstr>
      <vt:lpstr>pathophysiology</vt:lpstr>
      <vt:lpstr>PowerPoint Presentation</vt:lpstr>
      <vt:lpstr>Pathology of Achalasia cardia</vt:lpstr>
      <vt:lpstr>PowerPoint Presentation</vt:lpstr>
      <vt:lpstr>Clinical presentation</vt:lpstr>
      <vt:lpstr>PowerPoint Presentation</vt:lpstr>
      <vt:lpstr>Investigations </vt:lpstr>
      <vt:lpstr>PowerPoint Presentation</vt:lpstr>
      <vt:lpstr>Ba. Bolus </vt:lpstr>
      <vt:lpstr>PowerPoint Presentation</vt:lpstr>
      <vt:lpstr>PowerPoint Presentation</vt:lpstr>
      <vt:lpstr>Esophageal peristalsis</vt:lpstr>
      <vt:lpstr>PowerPoint Presentation</vt:lpstr>
      <vt:lpstr>PowerPoint Presentation</vt:lpstr>
      <vt:lpstr>PowerPoint Presentation</vt:lpstr>
      <vt:lpstr>PowerPoint Presentation</vt:lpstr>
      <vt:lpstr>D.D.</vt:lpstr>
      <vt:lpstr>PowerPoint Presentation</vt:lpstr>
      <vt:lpstr>Botulinum neurotoxin</vt:lpstr>
      <vt:lpstr>PowerPoint Presentation</vt:lpstr>
      <vt:lpstr>BOTOX</vt:lpstr>
      <vt:lpstr>PowerPoint Presentation</vt:lpstr>
      <vt:lpstr>PowerPoint Presentation</vt:lpstr>
      <vt:lpstr>PowerPoint Presentation</vt:lpstr>
      <vt:lpstr>PowerPoint Presentation</vt:lpstr>
      <vt:lpstr>Balloon dilatation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Fundoplication </vt:lpstr>
      <vt:lpstr>PowerPoint Presentation</vt:lpstr>
      <vt:lpstr>Toupet fundoplication 270 degree</vt:lpstr>
      <vt:lpstr>PowerPoint Presentation</vt:lpstr>
      <vt:lpstr>Per oral endoscopic myotomy-POEM</vt:lpstr>
      <vt:lpstr>POEM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M.C.Q.  1</vt:lpstr>
      <vt:lpstr>M.C.Q.  2</vt:lpstr>
      <vt:lpstr>M.C.Q.  3</vt:lpstr>
      <vt:lpstr>M.C.Q.  4</vt:lpstr>
      <vt:lpstr>M.C.Q.  5</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Achalasia cardia</dc:title>
  <dc:creator>user</dc:creator>
  <cp:lastModifiedBy>jadish</cp:lastModifiedBy>
  <cp:revision>36</cp:revision>
  <dcterms:created xsi:type="dcterms:W3CDTF">2017-09-19T04:30:46Z</dcterms:created>
  <dcterms:modified xsi:type="dcterms:W3CDTF">2020-04-03T05:33:55Z</dcterms:modified>
</cp:coreProperties>
</file>