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70" r:id="rId4"/>
    <p:sldId id="258" r:id="rId5"/>
    <p:sldId id="259" r:id="rId6"/>
    <p:sldId id="271" r:id="rId7"/>
    <p:sldId id="261" r:id="rId8"/>
    <p:sldId id="268" r:id="rId9"/>
    <p:sldId id="269" r:id="rId10"/>
    <p:sldId id="262" r:id="rId11"/>
    <p:sldId id="263" r:id="rId12"/>
    <p:sldId id="264" r:id="rId13"/>
    <p:sldId id="265" r:id="rId14"/>
    <p:sldId id="272" r:id="rId15"/>
    <p:sldId id="273" r:id="rId16"/>
    <p:sldId id="266" r:id="rId17"/>
    <p:sldId id="267" r:id="rId18"/>
    <p:sldId id="274" r:id="rId19"/>
    <p:sldId id="275" r:id="rId20"/>
    <p:sldId id="277" r:id="rId21"/>
    <p:sldId id="276" r:id="rId22"/>
    <p:sldId id="279" r:id="rId23"/>
    <p:sldId id="278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E6A75-8A5A-4EDD-9D26-B0E0F468A027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F1A80-540C-4E98-905D-6685CA1BCF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515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F1A80-540C-4E98-905D-6685CA1BCFE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544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98AF-D3A5-4ECB-809C-0C9F03394B73}" type="datetimeFigureOut">
              <a:rPr lang="en-US" smtClean="0"/>
              <a:pPr/>
              <a:t>5/14/2020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1B463-5B54-44D0-8E16-806B8C9445A1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Surgical infections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/>
              <a:t>infection of a wound can be defined as the invasion of organisms</a:t>
            </a:r>
          </a:p>
          <a:p>
            <a:r>
              <a:rPr lang="en-IN" dirty="0"/>
              <a:t>through tissues following a breakdown of local and systemic</a:t>
            </a:r>
          </a:p>
          <a:p>
            <a:r>
              <a:rPr lang="en-IN" dirty="0"/>
              <a:t>host defences, leading to cellulitis, </a:t>
            </a:r>
            <a:r>
              <a:rPr lang="en-IN" dirty="0" err="1"/>
              <a:t>lymphangitis</a:t>
            </a:r>
            <a:r>
              <a:rPr lang="en-IN" dirty="0"/>
              <a:t>, abscess and</a:t>
            </a:r>
          </a:p>
          <a:p>
            <a:r>
              <a:rPr lang="en-IN" dirty="0"/>
              <a:t>bacteraemia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DEFINITON- collection of pus</a:t>
            </a:r>
          </a:p>
          <a:p>
            <a:r>
              <a:rPr lang="en-US" dirty="0" smtClean="0"/>
              <a:t>CLINICAL FEATURES-</a:t>
            </a:r>
            <a:r>
              <a:rPr lang="en-US" dirty="0" err="1" smtClean="0"/>
              <a:t>calor</a:t>
            </a:r>
            <a:r>
              <a:rPr lang="en-US" dirty="0" smtClean="0"/>
              <a:t>, </a:t>
            </a:r>
            <a:r>
              <a:rPr lang="en-US" dirty="0" err="1" smtClean="0"/>
              <a:t>rubor</a:t>
            </a:r>
            <a:r>
              <a:rPr lang="en-US" dirty="0" smtClean="0"/>
              <a:t>, </a:t>
            </a:r>
            <a:r>
              <a:rPr lang="en-US" dirty="0" err="1" smtClean="0"/>
              <a:t>dolour</a:t>
            </a:r>
            <a:r>
              <a:rPr lang="en-US" dirty="0" smtClean="0"/>
              <a:t>, tumor , loss of function</a:t>
            </a:r>
          </a:p>
          <a:p>
            <a:r>
              <a:rPr lang="en-US" dirty="0" smtClean="0"/>
              <a:t>ETIOLOGY- a puncture wound, surgery, metastatic following </a:t>
            </a:r>
            <a:r>
              <a:rPr lang="en-US" dirty="0" err="1" smtClean="0"/>
              <a:t>bactaremia</a:t>
            </a:r>
            <a:endParaRPr lang="en-US" dirty="0" smtClean="0"/>
          </a:p>
          <a:p>
            <a:r>
              <a:rPr lang="en-US" dirty="0" smtClean="0"/>
              <a:t>ORGNISMS- staph. </a:t>
            </a:r>
            <a:r>
              <a:rPr lang="en-US" dirty="0" err="1" smtClean="0"/>
              <a:t>aurues</a:t>
            </a:r>
            <a:endParaRPr lang="en-US" dirty="0" smtClean="0"/>
          </a:p>
          <a:p>
            <a:r>
              <a:rPr lang="en-US" dirty="0" smtClean="0"/>
              <a:t>PATHOLOGY- PUS formed by dying WBC that release cytokines, oxygen free radicals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Surrounded by </a:t>
            </a:r>
            <a:r>
              <a:rPr lang="en-US" dirty="0" err="1" smtClean="0"/>
              <a:t>pyogenic</a:t>
            </a:r>
            <a:r>
              <a:rPr lang="en-US" dirty="0" smtClean="0"/>
              <a:t> membrane(composed of </a:t>
            </a:r>
            <a:r>
              <a:rPr lang="en-US" dirty="0" err="1" smtClean="0"/>
              <a:t>fibrinous</a:t>
            </a:r>
            <a:r>
              <a:rPr lang="en-US" dirty="0" smtClean="0"/>
              <a:t> </a:t>
            </a:r>
            <a:r>
              <a:rPr lang="en-US" dirty="0" err="1" smtClean="0"/>
              <a:t>exudate</a:t>
            </a:r>
            <a:r>
              <a:rPr lang="en-US" dirty="0" smtClean="0"/>
              <a:t>, </a:t>
            </a:r>
            <a:r>
              <a:rPr lang="en-US" dirty="0" err="1" smtClean="0"/>
              <a:t>oedema</a:t>
            </a:r>
            <a:r>
              <a:rPr lang="en-US" dirty="0" smtClean="0"/>
              <a:t> and cells) and acute </a:t>
            </a:r>
            <a:r>
              <a:rPr lang="en-US" dirty="0" err="1" smtClean="0"/>
              <a:t>inflaymatory</a:t>
            </a:r>
            <a:r>
              <a:rPr lang="en-US" dirty="0" smtClean="0"/>
              <a:t> response</a:t>
            </a:r>
          </a:p>
          <a:p>
            <a:r>
              <a:rPr lang="en-US" dirty="0" smtClean="0"/>
              <a:t>Granulation tissue(macrophages, </a:t>
            </a:r>
            <a:r>
              <a:rPr lang="en-US" dirty="0" err="1" smtClean="0"/>
              <a:t>angiogenisis</a:t>
            </a:r>
            <a:r>
              <a:rPr lang="en-US" dirty="0" smtClean="0"/>
              <a:t>, </a:t>
            </a:r>
            <a:r>
              <a:rPr lang="en-US" dirty="0" err="1" smtClean="0"/>
              <a:t>fibroblsts</a:t>
            </a:r>
            <a:r>
              <a:rPr lang="en-US" dirty="0" smtClean="0"/>
              <a:t>) forms later on with collagen deposition</a:t>
            </a:r>
          </a:p>
          <a:p>
            <a:r>
              <a:rPr lang="en-US" dirty="0" smtClean="0"/>
              <a:t>CHRONIC ABSCESS, ANTIBIOMA</a:t>
            </a:r>
          </a:p>
          <a:p>
            <a:r>
              <a:rPr lang="en-US" dirty="0" smtClean="0"/>
              <a:t>CONTAINS HYPEROSMOLAR MATERIAL- PRESSURE, PAIN</a:t>
            </a:r>
          </a:p>
          <a:p>
            <a:r>
              <a:rPr lang="en-US" dirty="0" smtClean="0"/>
              <a:t>SPREAD ALONG PLANES OF LEAST RESISTANCE AND POINT TOWARDS SKIN</a:t>
            </a:r>
          </a:p>
          <a:p>
            <a:r>
              <a:rPr lang="en-US" dirty="0" smtClean="0"/>
              <a:t>TAKE 7-10 DAYS TO DEVELOP AFTER SURGERY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DIAGNOSIS- USG, CT, MRI</a:t>
            </a:r>
          </a:p>
          <a:p>
            <a:r>
              <a:rPr lang="en-US" dirty="0" smtClean="0"/>
              <a:t>PRINCIPLES OF TREATMENT-</a:t>
            </a:r>
          </a:p>
          <a:p>
            <a:r>
              <a:rPr lang="en-IN" dirty="0" smtClean="0"/>
              <a:t>Abscesses </a:t>
            </a:r>
            <a:r>
              <a:rPr lang="en-IN" dirty="0"/>
              <a:t>need drainage</a:t>
            </a:r>
          </a:p>
          <a:p>
            <a:r>
              <a:rPr lang="en-IN" dirty="0" smtClean="0"/>
              <a:t>Modern </a:t>
            </a:r>
            <a:r>
              <a:rPr lang="en-IN" dirty="0"/>
              <a:t>imaging techniques may allow guided aspiration</a:t>
            </a:r>
          </a:p>
          <a:p>
            <a:r>
              <a:rPr lang="en-IN" dirty="0" smtClean="0"/>
              <a:t>Antibiotics </a:t>
            </a:r>
            <a:r>
              <a:rPr lang="en-IN" dirty="0"/>
              <a:t>are indicated if the abscess is not localised (</a:t>
            </a:r>
            <a:r>
              <a:rPr lang="en-IN" dirty="0" smtClean="0"/>
              <a:t>e.g. evidence </a:t>
            </a:r>
            <a:r>
              <a:rPr lang="en-IN" dirty="0"/>
              <a:t>of cellulitis) or the cavity is not left open to </a:t>
            </a:r>
            <a:r>
              <a:rPr lang="en-IN" dirty="0" smtClean="0"/>
              <a:t>drain freely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Healing by secondary intention is </a:t>
            </a:r>
            <a:r>
              <a:rPr lang="en-IN" dirty="0" smtClean="0"/>
              <a:t>encouraged</a:t>
            </a:r>
          </a:p>
          <a:p>
            <a:r>
              <a:rPr lang="en-IN" dirty="0" smtClean="0"/>
              <a:t>When </a:t>
            </a:r>
            <a:r>
              <a:rPr lang="en-IN" dirty="0"/>
              <a:t>the cavity is left open to drain freely, there is no </a:t>
            </a:r>
            <a:r>
              <a:rPr lang="en-IN" dirty="0" smtClean="0"/>
              <a:t>need for </a:t>
            </a:r>
            <a:r>
              <a:rPr lang="en-IN" dirty="0"/>
              <a:t>antibiotic therapy </a:t>
            </a:r>
          </a:p>
          <a:p>
            <a:r>
              <a:rPr lang="en-IN" dirty="0" smtClean="0"/>
              <a:t> </a:t>
            </a:r>
            <a:r>
              <a:rPr lang="en-IN" dirty="0"/>
              <a:t>Antibiotics should be used if </a:t>
            </a:r>
            <a:r>
              <a:rPr lang="en-IN" dirty="0" smtClean="0"/>
              <a:t>the abscess </a:t>
            </a:r>
            <a:r>
              <a:rPr lang="en-IN" dirty="0"/>
              <a:t>cavity is closed after drainage, but the cavity should </a:t>
            </a:r>
            <a:r>
              <a:rPr lang="en-IN" dirty="0" smtClean="0"/>
              <a:t>not be </a:t>
            </a:r>
            <a:r>
              <a:rPr lang="en-IN" dirty="0"/>
              <a:t>closed if there is any risk of retained </a:t>
            </a:r>
            <a:r>
              <a:rPr lang="en-IN" dirty="0" err="1"/>
              <a:t>loculi</a:t>
            </a:r>
            <a:r>
              <a:rPr lang="en-IN" dirty="0"/>
              <a:t> or foreign </a:t>
            </a:r>
            <a:r>
              <a:rPr lang="en-IN" dirty="0" smtClean="0"/>
              <a:t>material</a:t>
            </a:r>
            <a:endParaRPr lang="en-IN" dirty="0"/>
          </a:p>
          <a:p>
            <a:r>
              <a:rPr lang="en-US" dirty="0" smtClean="0"/>
              <a:t>COMPLICATIONS- in persistent chronic abscess Sinus or fistula formation, Keep in mind mycobacteria, </a:t>
            </a:r>
            <a:r>
              <a:rPr lang="en-US" dirty="0" err="1" smtClean="0"/>
              <a:t>actinomyces</a:t>
            </a:r>
            <a:endParaRPr lang="en-US" dirty="0" smtClean="0"/>
          </a:p>
          <a:p>
            <a:r>
              <a:rPr lang="en-IN" dirty="0" smtClean="0"/>
              <a:t>ABDOMINAL ABSCEESS -</a:t>
            </a:r>
            <a:r>
              <a:rPr lang="en-IN" dirty="0" err="1" smtClean="0"/>
              <a:t>Perianastomotic</a:t>
            </a:r>
            <a:r>
              <a:rPr lang="en-IN" dirty="0" smtClean="0"/>
              <a:t> </a:t>
            </a:r>
            <a:r>
              <a:rPr lang="en-IN" dirty="0"/>
              <a:t>contamination may be the cause </a:t>
            </a:r>
          </a:p>
          <a:p>
            <a:r>
              <a:rPr lang="en-IN" dirty="0" smtClean="0"/>
              <a:t>more </a:t>
            </a:r>
            <a:r>
              <a:rPr lang="en-IN" dirty="0"/>
              <a:t>usually </a:t>
            </a:r>
            <a:r>
              <a:rPr lang="en-IN" dirty="0" smtClean="0"/>
              <a:t>the result </a:t>
            </a:r>
            <a:r>
              <a:rPr lang="en-IN" dirty="0"/>
              <a:t>of anastomotic leakage. </a:t>
            </a:r>
          </a:p>
          <a:p>
            <a:r>
              <a:rPr lang="en-IN" dirty="0" smtClean="0"/>
              <a:t>difficult </a:t>
            </a:r>
            <a:r>
              <a:rPr lang="en-IN" dirty="0"/>
              <a:t>to </a:t>
            </a:r>
            <a:r>
              <a:rPr lang="en-IN" dirty="0" smtClean="0"/>
              <a:t>diagnose or </a:t>
            </a:r>
            <a:r>
              <a:rPr lang="en-IN" dirty="0"/>
              <a:t>locate even when there is strong clinical suspicion that it </a:t>
            </a:r>
            <a:r>
              <a:rPr lang="en-IN" dirty="0" smtClean="0"/>
              <a:t>is present  USG, (CT</a:t>
            </a:r>
            <a:r>
              <a:rPr lang="en-IN" dirty="0"/>
              <a:t>), (</a:t>
            </a:r>
            <a:r>
              <a:rPr lang="en-IN" dirty="0" smtClean="0"/>
              <a:t>MRI</a:t>
            </a:r>
            <a:r>
              <a:rPr lang="en-IN" dirty="0"/>
              <a:t>) and isotope scans are all </a:t>
            </a:r>
            <a:r>
              <a:rPr lang="en-IN" dirty="0" smtClean="0"/>
              <a:t>useful and </a:t>
            </a:r>
            <a:r>
              <a:rPr lang="en-IN" dirty="0"/>
              <a:t>may allow guided aspiration without the need for </a:t>
            </a:r>
            <a:r>
              <a:rPr lang="en-IN" dirty="0" smtClean="0"/>
              <a:t>surgical intervention</a:t>
            </a:r>
            <a:r>
              <a:rPr lang="en-IN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cellulitis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DEFINITION- non-</a:t>
            </a:r>
            <a:r>
              <a:rPr lang="en-US" dirty="0" err="1" smtClean="0"/>
              <a:t>suppurative</a:t>
            </a:r>
            <a:r>
              <a:rPr lang="en-US" dirty="0" smtClean="0"/>
              <a:t> invasive infection of tissues with poor </a:t>
            </a:r>
            <a:r>
              <a:rPr lang="en-US" dirty="0" err="1" smtClean="0"/>
              <a:t>localisation</a:t>
            </a:r>
            <a:r>
              <a:rPr lang="en-US" dirty="0" smtClean="0"/>
              <a:t> with signs of inflammation</a:t>
            </a:r>
          </a:p>
          <a:p>
            <a:r>
              <a:rPr lang="en-US" dirty="0" smtClean="0"/>
              <a:t>ETIOLOGY- b-hemolytic streptococci, staphylococci, </a:t>
            </a:r>
            <a:r>
              <a:rPr lang="en-US" dirty="0" err="1" smtClean="0"/>
              <a:t>c.perfrigenes</a:t>
            </a:r>
            <a:endParaRPr lang="en-US" dirty="0" smtClean="0"/>
          </a:p>
          <a:p>
            <a:r>
              <a:rPr lang="en-US" dirty="0" smtClean="0"/>
              <a:t>SEQUELE- tissue destruction, gangrene, ulceration due to release of proteases</a:t>
            </a:r>
          </a:p>
          <a:p>
            <a:r>
              <a:rPr lang="en-IN" dirty="0" smtClean="0"/>
              <a:t>SYSTEMIC SIGNS </a:t>
            </a:r>
            <a:r>
              <a:rPr lang="en-IN" dirty="0"/>
              <a:t>(the old-fashioned term toxaemia) </a:t>
            </a:r>
            <a:r>
              <a:rPr lang="en-IN" dirty="0" smtClean="0"/>
              <a:t>common</a:t>
            </a:r>
            <a:r>
              <a:rPr lang="en-IN" dirty="0"/>
              <a:t>, with chills, fever and rigors</a:t>
            </a:r>
            <a:r>
              <a:rPr lang="en-IN" dirty="0" smtClean="0"/>
              <a:t>.</a:t>
            </a:r>
          </a:p>
          <a:p>
            <a:r>
              <a:rPr lang="en-IN" dirty="0" smtClean="0"/>
              <a:t> Due to </a:t>
            </a:r>
            <a:r>
              <a:rPr lang="en-IN" dirty="0"/>
              <a:t>release </a:t>
            </a:r>
            <a:r>
              <a:rPr lang="en-IN" dirty="0" smtClean="0"/>
              <a:t>of toxins </a:t>
            </a:r>
            <a:r>
              <a:rPr lang="en-IN" dirty="0"/>
              <a:t>into the circulation, which stimulate a </a:t>
            </a:r>
            <a:r>
              <a:rPr lang="en-IN" dirty="0" smtClean="0"/>
              <a:t>cytokine-mediated systemic </a:t>
            </a:r>
            <a:r>
              <a:rPr lang="en-IN" dirty="0"/>
              <a:t>inflammatory response even though blood cultures </a:t>
            </a:r>
            <a:r>
              <a:rPr lang="en-IN" dirty="0" smtClean="0"/>
              <a:t>are negative</a:t>
            </a:r>
            <a:r>
              <a:rPr lang="en-IN" dirty="0"/>
              <a:t>.</a:t>
            </a:r>
            <a:endParaRPr lang="en-US" dirty="0" smtClean="0"/>
          </a:p>
          <a:p>
            <a:r>
              <a:rPr lang="en-US" dirty="0" smtClean="0"/>
              <a:t>LYMPHANGITIS- Similar process with painful red streaks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https://</a:t>
            </a:r>
            <a:r>
              <a:rPr lang="en-IN" dirty="0" smtClean="0"/>
              <a:t>youtu.be/yl6R_3Jrs_s</a:t>
            </a:r>
            <a:r>
              <a:rPr lang="en-IN" dirty="0" smtClean="0"/>
              <a:t/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multiple trauma, burns or pancreatitis without </a:t>
            </a:r>
            <a:r>
              <a:rPr lang="en-IN" dirty="0" smtClean="0"/>
              <a:t>infection or </a:t>
            </a:r>
            <a:r>
              <a:rPr lang="en-IN" dirty="0"/>
              <a:t>s</a:t>
            </a:r>
            <a:r>
              <a:rPr lang="en-IN" dirty="0" smtClean="0"/>
              <a:t>erious infection{ which </a:t>
            </a:r>
            <a:r>
              <a:rPr lang="en-IN" dirty="0"/>
              <a:t>release </a:t>
            </a:r>
            <a:r>
              <a:rPr lang="en-IN" dirty="0" smtClean="0"/>
              <a:t> </a:t>
            </a:r>
            <a:r>
              <a:rPr lang="en-IN" dirty="0"/>
              <a:t>lipopolysaccharide endotoxin </a:t>
            </a:r>
            <a:r>
              <a:rPr lang="en-IN" dirty="0" smtClean="0"/>
              <a:t>from the </a:t>
            </a:r>
            <a:r>
              <a:rPr lang="en-IN" dirty="0"/>
              <a:t>walls of dying Gram-negative bacilli (mainly Escherichia </a:t>
            </a:r>
            <a:r>
              <a:rPr lang="en-IN" dirty="0" smtClean="0"/>
              <a:t>coli) or </a:t>
            </a:r>
            <a:r>
              <a:rPr lang="en-IN" dirty="0"/>
              <a:t>other bacteria or </a:t>
            </a:r>
            <a:r>
              <a:rPr lang="en-IN" dirty="0" smtClean="0"/>
              <a:t>fungi}</a:t>
            </a:r>
          </a:p>
          <a:p>
            <a:r>
              <a:rPr lang="en-IN" dirty="0" smtClean="0"/>
              <a:t>Stimulate macrophage &gt; release cytokines</a:t>
            </a:r>
          </a:p>
          <a:p>
            <a:r>
              <a:rPr lang="en-IN" dirty="0" smtClean="0"/>
              <a:t>Cytokines IL-1 &amp; TNF stimulate neutrophil endothelial adhesion and </a:t>
            </a:r>
            <a:r>
              <a:rPr lang="en-IN" dirty="0" err="1" smtClean="0"/>
              <a:t>chemotaxis</a:t>
            </a:r>
            <a:r>
              <a:rPr lang="en-IN" dirty="0" smtClean="0"/>
              <a:t> outside</a:t>
            </a:r>
          </a:p>
          <a:p>
            <a:r>
              <a:rPr lang="en-IN" dirty="0"/>
              <a:t>Release </a:t>
            </a:r>
            <a:r>
              <a:rPr lang="en-IN" dirty="0" err="1"/>
              <a:t>lysosomal</a:t>
            </a:r>
            <a:r>
              <a:rPr lang="en-IN" dirty="0"/>
              <a:t> enzymes, oxidants </a:t>
            </a:r>
            <a:r>
              <a:rPr lang="en-IN" dirty="0" smtClean="0"/>
              <a:t>and free radicals which kill bacteria but also damage adjacent tissue</a:t>
            </a:r>
          </a:p>
          <a:p>
            <a:r>
              <a:rPr lang="en-IN" dirty="0"/>
              <a:t>Coagulation, </a:t>
            </a:r>
            <a:r>
              <a:rPr lang="en-IN" dirty="0" smtClean="0"/>
              <a:t>complement and </a:t>
            </a:r>
            <a:r>
              <a:rPr lang="en-IN" dirty="0" err="1"/>
              <a:t>fibrinolytic</a:t>
            </a:r>
            <a:r>
              <a:rPr lang="en-IN" dirty="0"/>
              <a:t> pathways are also stimulated as part of </a:t>
            </a:r>
            <a:r>
              <a:rPr lang="en-IN" dirty="0" smtClean="0"/>
              <a:t>the normal </a:t>
            </a:r>
            <a:r>
              <a:rPr lang="en-IN" dirty="0"/>
              <a:t>inflammatory response</a:t>
            </a:r>
            <a:r>
              <a:rPr lang="en-IN" dirty="0" smtClean="0"/>
              <a:t>.</a:t>
            </a:r>
          </a:p>
          <a:p>
            <a:r>
              <a:rPr lang="en-IN" dirty="0" smtClean="0"/>
              <a:t>If this response occurs in excess, it may damage host and is called SIRS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70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IN" dirty="0" smtClean="0"/>
              <a:t> </a:t>
            </a:r>
            <a:r>
              <a:rPr lang="en-IN" dirty="0"/>
              <a:t>high </a:t>
            </a:r>
            <a:r>
              <a:rPr lang="en-IN" dirty="0" smtClean="0"/>
              <a:t>circulating levels </a:t>
            </a:r>
            <a:r>
              <a:rPr lang="en-IN" dirty="0"/>
              <a:t>of cytokines and activated </a:t>
            </a:r>
            <a:r>
              <a:rPr lang="en-IN" dirty="0" smtClean="0"/>
              <a:t>neutrophils stimulate fever</a:t>
            </a:r>
            <a:r>
              <a:rPr lang="en-IN" dirty="0"/>
              <a:t>, tachycardia and </a:t>
            </a:r>
            <a:r>
              <a:rPr lang="en-IN" dirty="0" err="1"/>
              <a:t>tachypnoea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The activated </a:t>
            </a:r>
            <a:r>
              <a:rPr lang="en-IN" dirty="0" smtClean="0"/>
              <a:t>neutrophils adhere </a:t>
            </a:r>
            <a:r>
              <a:rPr lang="en-IN" dirty="0"/>
              <a:t>to vascular endothelium in key organs remote from </a:t>
            </a:r>
            <a:r>
              <a:rPr lang="en-IN" dirty="0" smtClean="0"/>
              <a:t>the source </a:t>
            </a:r>
            <a:r>
              <a:rPr lang="en-IN" dirty="0"/>
              <a:t>of infection and damage it, leading to increased </a:t>
            </a:r>
            <a:r>
              <a:rPr lang="en-IN" dirty="0" smtClean="0"/>
              <a:t>vascular permeability</a:t>
            </a:r>
            <a:r>
              <a:rPr lang="en-IN" dirty="0"/>
              <a:t>, which in turn leads </a:t>
            </a:r>
            <a:r>
              <a:rPr lang="en-IN" dirty="0" smtClean="0"/>
              <a:t>to more neutrophils outside capillaries and more cellular </a:t>
            </a:r>
            <a:r>
              <a:rPr lang="en-IN" dirty="0"/>
              <a:t>damage within </a:t>
            </a:r>
            <a:r>
              <a:rPr lang="en-IN" dirty="0" smtClean="0"/>
              <a:t>the organs</a:t>
            </a:r>
            <a:r>
              <a:rPr lang="en-IN" dirty="0"/>
              <a:t>, </a:t>
            </a:r>
            <a:r>
              <a:rPr lang="en-IN" dirty="0" smtClean="0"/>
              <a:t>which become </a:t>
            </a:r>
            <a:r>
              <a:rPr lang="en-IN" dirty="0"/>
              <a:t>dysfunctional and give rise to the </a:t>
            </a:r>
            <a:r>
              <a:rPr lang="en-IN" dirty="0" smtClean="0"/>
              <a:t>clinical picture </a:t>
            </a:r>
            <a:r>
              <a:rPr lang="en-IN" dirty="0"/>
              <a:t>of MODS. </a:t>
            </a:r>
            <a:endParaRPr lang="en-IN" dirty="0" smtClean="0"/>
          </a:p>
          <a:p>
            <a:r>
              <a:rPr lang="en-IN" dirty="0" smtClean="0"/>
              <a:t>In </a:t>
            </a:r>
            <a:r>
              <a:rPr lang="en-IN" dirty="0"/>
              <a:t>its most severe form, MODS may </a:t>
            </a:r>
            <a:r>
              <a:rPr lang="en-IN" dirty="0" smtClean="0"/>
              <a:t>progress into </a:t>
            </a:r>
            <a:r>
              <a:rPr lang="en-IN" dirty="0"/>
              <a:t>multiple system organ failure (MSOF). </a:t>
            </a:r>
            <a:endParaRPr lang="en-IN" dirty="0" smtClean="0"/>
          </a:p>
          <a:p>
            <a:r>
              <a:rPr lang="en-IN" dirty="0" smtClean="0"/>
              <a:t>Respiratory</a:t>
            </a:r>
            <a:r>
              <a:rPr lang="en-IN" dirty="0"/>
              <a:t>, </a:t>
            </a:r>
            <a:r>
              <a:rPr lang="en-IN" dirty="0" smtClean="0"/>
              <a:t>cardiac, intestinal</a:t>
            </a:r>
            <a:r>
              <a:rPr lang="en-IN" dirty="0"/>
              <a:t>, renal and liver failure ensue in combination </a:t>
            </a:r>
            <a:r>
              <a:rPr lang="en-IN" dirty="0" smtClean="0"/>
              <a:t>with circulatory </a:t>
            </a:r>
            <a:r>
              <a:rPr lang="en-IN" dirty="0"/>
              <a:t>failure and shock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In this state, the body’s </a:t>
            </a:r>
            <a:r>
              <a:rPr lang="en-IN" dirty="0" smtClean="0"/>
              <a:t>resistance to </a:t>
            </a:r>
            <a:r>
              <a:rPr lang="en-IN" dirty="0"/>
              <a:t>infection is reduced and a vicious cycle develops where </a:t>
            </a:r>
            <a:r>
              <a:rPr lang="en-IN" dirty="0" smtClean="0"/>
              <a:t>the more </a:t>
            </a:r>
            <a:r>
              <a:rPr lang="en-IN" dirty="0"/>
              <a:t>organs that fail, the more likely it becomes that death </a:t>
            </a:r>
            <a:r>
              <a:rPr lang="en-IN" dirty="0" smtClean="0"/>
              <a:t>will follow </a:t>
            </a:r>
            <a:r>
              <a:rPr lang="en-IN" dirty="0"/>
              <a:t>despite all that a modern intensive care unit can do </a:t>
            </a:r>
            <a:r>
              <a:rPr lang="en-IN" dirty="0" smtClean="0"/>
              <a:t>for organ </a:t>
            </a:r>
            <a:r>
              <a:rPr lang="en-IN" dirty="0"/>
              <a:t>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452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HYPERTHERMIA-&gt;  38  OR HYOPOTHERMIA &lt;36</a:t>
            </a:r>
          </a:p>
          <a:p>
            <a:r>
              <a:rPr lang="en-US" dirty="0" smtClean="0"/>
              <a:t>TACHYCARDIA- &gt;90/MIN WITH NO BETABLOCKERS  OR TACHYPNOEA &gt;20/MIN</a:t>
            </a:r>
          </a:p>
          <a:p>
            <a:r>
              <a:rPr lang="en-US" dirty="0" smtClean="0"/>
              <a:t>WBC COUNT- &gt;12000 OR  &lt;4000</a:t>
            </a:r>
          </a:p>
          <a:p>
            <a:r>
              <a:rPr lang="en-US" dirty="0" smtClean="0"/>
              <a:t>SEPSIS- SIRS  with a documented infection ( </a:t>
            </a:r>
            <a:r>
              <a:rPr lang="en-IN" dirty="0" smtClean="0"/>
              <a:t>Sepsis may </a:t>
            </a:r>
            <a:r>
              <a:rPr lang="en-IN" dirty="0"/>
              <a:t>follow anastomotic </a:t>
            </a:r>
            <a:r>
              <a:rPr lang="en-IN" dirty="0" smtClean="0"/>
              <a:t>breakdown. Aerobic </a:t>
            </a:r>
            <a:r>
              <a:rPr lang="en-IN" dirty="0"/>
              <a:t>Gram-negative bacilli are mainly responsible, </a:t>
            </a:r>
            <a:r>
              <a:rPr lang="en-IN" dirty="0" smtClean="0"/>
              <a:t>but S</a:t>
            </a:r>
            <a:r>
              <a:rPr lang="en-IN" dirty="0"/>
              <a:t>. </a:t>
            </a:r>
            <a:r>
              <a:rPr lang="en-IN" dirty="0" err="1"/>
              <a:t>aureus</a:t>
            </a:r>
            <a:r>
              <a:rPr lang="en-IN" dirty="0"/>
              <a:t> and fungi may be involved, particularly after the use </a:t>
            </a:r>
            <a:r>
              <a:rPr lang="en-IN" dirty="0" smtClean="0"/>
              <a:t>of broad-spectrum </a:t>
            </a:r>
            <a:r>
              <a:rPr lang="en-IN" dirty="0"/>
              <a:t>antibiotics</a:t>
            </a:r>
            <a:r>
              <a:rPr lang="en-US" dirty="0" smtClean="0"/>
              <a:t> )</a:t>
            </a:r>
          </a:p>
          <a:p>
            <a:r>
              <a:rPr lang="en-US" dirty="0" smtClean="0"/>
              <a:t>SEVERE SEPSIS OR SEPSIS SYNDROME- SEPSIS with evidence of one or more organ </a:t>
            </a:r>
            <a:r>
              <a:rPr lang="en-US" dirty="0"/>
              <a:t>failure{(respiratory (acute respiratory </a:t>
            </a:r>
            <a:r>
              <a:rPr lang="en-US" dirty="0" smtClean="0"/>
              <a:t>distress syndrome</a:t>
            </a:r>
            <a:r>
              <a:rPr lang="en-US" dirty="0"/>
              <a:t>), cardiovascular (septic shock follows </a:t>
            </a:r>
            <a:r>
              <a:rPr lang="en-US" dirty="0" smtClean="0"/>
              <a:t>compromise of </a:t>
            </a:r>
            <a:r>
              <a:rPr lang="en-US" dirty="0"/>
              <a:t>cardiac function and fall in peripheral vascular resistance</a:t>
            </a:r>
            <a:r>
              <a:rPr lang="en-US" dirty="0" smtClean="0"/>
              <a:t>), renal </a:t>
            </a:r>
            <a:r>
              <a:rPr lang="en-US" dirty="0"/>
              <a:t>(usually acute tubular necrosis), hepatic, blood </a:t>
            </a:r>
            <a:r>
              <a:rPr lang="en-US" dirty="0" smtClean="0"/>
              <a:t>coagulation systems </a:t>
            </a:r>
            <a:r>
              <a:rPr lang="en-US" dirty="0"/>
              <a:t>or central nervous </a:t>
            </a:r>
            <a:r>
              <a:rPr lang="en-US" dirty="0" smtClean="0"/>
              <a:t>system</a:t>
            </a:r>
          </a:p>
          <a:p>
            <a:r>
              <a:rPr lang="en-IN" dirty="0"/>
              <a:t>MODS is the effect that SIRS </a:t>
            </a:r>
            <a:r>
              <a:rPr lang="en-IN" dirty="0" smtClean="0"/>
              <a:t>produces systemically</a:t>
            </a:r>
            <a:endParaRPr lang="en-IN" dirty="0"/>
          </a:p>
          <a:p>
            <a:r>
              <a:rPr lang="en-IN" dirty="0" smtClean="0"/>
              <a:t>MSOF </a:t>
            </a:r>
            <a:r>
              <a:rPr lang="en-IN" dirty="0"/>
              <a:t>is the end stage of uncontrolled MODS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BACTAREMIA-  bacteria in blood, usually transient , follows some procedures undertaken through infected tissues ( infected bile, infected urine)</a:t>
            </a:r>
          </a:p>
          <a:p>
            <a:r>
              <a:rPr lang="en-IN" dirty="0"/>
              <a:t>unusual following superficial SSIs but </a:t>
            </a:r>
            <a:r>
              <a:rPr lang="en-IN" dirty="0" smtClean="0"/>
              <a:t>common after </a:t>
            </a:r>
            <a:r>
              <a:rPr lang="en-IN" dirty="0"/>
              <a:t>anastomotic breakdown (deep space SSI</a:t>
            </a:r>
            <a:r>
              <a:rPr lang="en-IN" dirty="0" smtClean="0"/>
              <a:t>)</a:t>
            </a:r>
          </a:p>
          <a:p>
            <a:r>
              <a:rPr lang="en-IN" dirty="0"/>
              <a:t>also occur through bacterial colonisation of </a:t>
            </a:r>
            <a:r>
              <a:rPr lang="en-IN" dirty="0" smtClean="0"/>
              <a:t>indwelling intravenous </a:t>
            </a:r>
            <a:r>
              <a:rPr lang="en-IN" dirty="0" err="1"/>
              <a:t>cannulae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-important when prosthesis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Treatment of surgical infections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dirty="0"/>
              <a:t>Major surgical infections with systemic </a:t>
            </a:r>
            <a:r>
              <a:rPr lang="en-IN" dirty="0" smtClean="0"/>
              <a:t>signs, </a:t>
            </a:r>
            <a:r>
              <a:rPr lang="en-IN" dirty="0"/>
              <a:t>evidence of spreading infection, cellulitis or </a:t>
            </a:r>
            <a:r>
              <a:rPr lang="en-IN" dirty="0" smtClean="0"/>
              <a:t>bacteraemia need </a:t>
            </a:r>
            <a:r>
              <a:rPr lang="en-IN" dirty="0"/>
              <a:t>treatment with appropriate </a:t>
            </a:r>
            <a:r>
              <a:rPr lang="en-IN" dirty="0" smtClean="0"/>
              <a:t>antibiotics</a:t>
            </a:r>
          </a:p>
          <a:p>
            <a:r>
              <a:rPr lang="en-IN" dirty="0"/>
              <a:t>empirical initially </a:t>
            </a:r>
            <a:r>
              <a:rPr lang="en-IN" dirty="0" smtClean="0"/>
              <a:t>but </a:t>
            </a:r>
            <a:r>
              <a:rPr lang="en-IN" dirty="0"/>
              <a:t>best based </a:t>
            </a:r>
            <a:r>
              <a:rPr lang="en-IN" dirty="0" smtClean="0"/>
              <a:t>on culture and sensitivities </a:t>
            </a:r>
            <a:r>
              <a:rPr lang="en-IN" dirty="0"/>
              <a:t>of isolates harvested at </a:t>
            </a:r>
            <a:r>
              <a:rPr lang="en-IN" dirty="0" smtClean="0"/>
              <a:t>surgery </a:t>
            </a:r>
            <a:r>
              <a:rPr lang="en-IN" b="1" dirty="0"/>
              <a:t>but remember, </a:t>
            </a:r>
            <a:r>
              <a:rPr lang="en-IN" dirty="0"/>
              <a:t>change of </a:t>
            </a:r>
            <a:r>
              <a:rPr lang="en-IN" dirty="0" smtClean="0"/>
              <a:t>antibiotics promotes </a:t>
            </a:r>
            <a:r>
              <a:rPr lang="en-IN" dirty="0"/>
              <a:t>resistance and </a:t>
            </a:r>
            <a:r>
              <a:rPr lang="en-IN" dirty="0" smtClean="0"/>
              <a:t> </a:t>
            </a:r>
            <a:r>
              <a:rPr lang="en-IN" dirty="0"/>
              <a:t>complications, </a:t>
            </a:r>
            <a:r>
              <a:rPr lang="en-IN" dirty="0" smtClean="0"/>
              <a:t>such as </a:t>
            </a:r>
            <a:r>
              <a:rPr lang="en-IN" dirty="0"/>
              <a:t>C. </a:t>
            </a:r>
            <a:r>
              <a:rPr lang="en-IN" dirty="0" err="1" smtClean="0"/>
              <a:t>difficile</a:t>
            </a:r>
            <a:endParaRPr lang="en-IN" dirty="0" smtClean="0"/>
          </a:p>
          <a:p>
            <a:r>
              <a:rPr lang="en-IN" dirty="0"/>
              <a:t>If an infected wound is under tension, or there is clear </a:t>
            </a:r>
            <a:r>
              <a:rPr lang="en-IN" dirty="0" smtClean="0"/>
              <a:t>evidence of </a:t>
            </a:r>
            <a:r>
              <a:rPr lang="en-IN" dirty="0"/>
              <a:t>suppuration, sutures or </a:t>
            </a:r>
            <a:r>
              <a:rPr lang="en-IN" dirty="0" smtClean="0"/>
              <a:t>clips </a:t>
            </a:r>
            <a:r>
              <a:rPr lang="en-IN" dirty="0"/>
              <a:t>removed, </a:t>
            </a:r>
            <a:r>
              <a:rPr lang="en-IN" dirty="0" smtClean="0"/>
              <a:t>with curettage </a:t>
            </a:r>
            <a:r>
              <a:rPr lang="en-IN" dirty="0"/>
              <a:t>if necessary, to allow pus to drain </a:t>
            </a:r>
            <a:r>
              <a:rPr lang="en-IN" dirty="0" smtClean="0"/>
              <a:t>adequately followed by delayed primary or secondary suture</a:t>
            </a:r>
          </a:p>
          <a:p>
            <a:r>
              <a:rPr lang="en-IN" dirty="0" smtClean="0"/>
              <a:t>In infected surgeries wound may be left open at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7789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Taking culture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 smtClean="0"/>
              <a:t> </a:t>
            </a:r>
            <a:r>
              <a:rPr lang="en-IN" dirty="0"/>
              <a:t>specimens should </a:t>
            </a:r>
            <a:r>
              <a:rPr lang="en-IN" dirty="0" smtClean="0"/>
              <a:t>be sent fresh</a:t>
            </a:r>
          </a:p>
          <a:p>
            <a:r>
              <a:rPr lang="en-IN" dirty="0" smtClean="0"/>
              <a:t> </a:t>
            </a:r>
            <a:r>
              <a:rPr lang="en-IN" dirty="0"/>
              <a:t>Swabs </a:t>
            </a:r>
            <a:r>
              <a:rPr lang="en-IN" dirty="0" smtClean="0"/>
              <a:t> placed in </a:t>
            </a:r>
            <a:r>
              <a:rPr lang="en-IN" dirty="0"/>
              <a:t>transport </a:t>
            </a:r>
            <a:r>
              <a:rPr lang="en-IN" dirty="0" smtClean="0"/>
              <a:t>medium</a:t>
            </a:r>
          </a:p>
          <a:p>
            <a:r>
              <a:rPr lang="en-IN" dirty="0" smtClean="0"/>
              <a:t>the </a:t>
            </a:r>
            <a:r>
              <a:rPr lang="en-IN" dirty="0"/>
              <a:t>larger the volume of pus </a:t>
            </a:r>
            <a:r>
              <a:rPr lang="en-IN" dirty="0" smtClean="0"/>
              <a:t>sent, the </a:t>
            </a:r>
            <a:r>
              <a:rPr lang="en-IN" dirty="0"/>
              <a:t>more likely is the accurate identification of the </a:t>
            </a:r>
            <a:r>
              <a:rPr lang="en-IN" dirty="0" smtClean="0"/>
              <a:t>organism involved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Provide </a:t>
            </a:r>
            <a:r>
              <a:rPr lang="en-IN" dirty="0"/>
              <a:t>the microbiologist </a:t>
            </a:r>
            <a:r>
              <a:rPr lang="en-IN" dirty="0" smtClean="0"/>
              <a:t> full information</a:t>
            </a:r>
            <a:endParaRPr lang="en-IN" dirty="0"/>
          </a:p>
          <a:p>
            <a:r>
              <a:rPr lang="en-IN" dirty="0" smtClean="0"/>
              <a:t>If bacteraemia </a:t>
            </a:r>
            <a:r>
              <a:rPr lang="en-IN" dirty="0"/>
              <a:t>is suspected, </a:t>
            </a:r>
            <a:r>
              <a:rPr lang="en-IN" dirty="0" smtClean="0"/>
              <a:t>but culture </a:t>
            </a:r>
            <a:r>
              <a:rPr lang="en-IN" dirty="0"/>
              <a:t>negative, then </a:t>
            </a:r>
            <a:r>
              <a:rPr lang="en-IN" dirty="0" smtClean="0"/>
              <a:t>repeat specimens </a:t>
            </a:r>
            <a:r>
              <a:rPr lang="en-IN" dirty="0"/>
              <a:t>for blood culture </a:t>
            </a:r>
            <a:endParaRPr lang="en-IN" dirty="0" smtClean="0"/>
          </a:p>
          <a:p>
            <a:r>
              <a:rPr lang="en-IN" dirty="0" smtClean="0"/>
              <a:t>Gram-stain may provide immediate clues</a:t>
            </a:r>
          </a:p>
          <a:p>
            <a:r>
              <a:rPr lang="en-IN" dirty="0" err="1" smtClean="0"/>
              <a:t>Sesitivity</a:t>
            </a:r>
            <a:r>
              <a:rPr lang="en-IN" dirty="0" smtClean="0"/>
              <a:t> done by disc diffusion method</a:t>
            </a:r>
          </a:p>
          <a:p>
            <a:r>
              <a:rPr lang="en-IN" b="1" dirty="0"/>
              <a:t>Dressings</a:t>
            </a:r>
            <a:r>
              <a:rPr lang="en-IN" dirty="0"/>
              <a:t>- </a:t>
            </a:r>
            <a:r>
              <a:rPr lang="en-IN" dirty="0">
                <a:solidFill>
                  <a:srgbClr val="FF0000"/>
                </a:solidFill>
              </a:rPr>
              <a:t>topical antibiotics </a:t>
            </a:r>
            <a:r>
              <a:rPr lang="en-IN" dirty="0"/>
              <a:t>should be avoided because of </a:t>
            </a:r>
            <a:r>
              <a:rPr lang="en-IN" dirty="0" smtClean="0"/>
              <a:t>the risks </a:t>
            </a:r>
            <a:r>
              <a:rPr lang="en-IN" dirty="0"/>
              <a:t>of allergy and resistance. </a:t>
            </a:r>
            <a:endParaRPr lang="en-IN" dirty="0" smtClean="0"/>
          </a:p>
          <a:p>
            <a:r>
              <a:rPr lang="en-IN" dirty="0" smtClean="0">
                <a:solidFill>
                  <a:srgbClr val="FF0000"/>
                </a:solidFill>
              </a:rPr>
              <a:t>Topical </a:t>
            </a:r>
            <a:r>
              <a:rPr lang="en-IN" dirty="0">
                <a:solidFill>
                  <a:srgbClr val="FF0000"/>
                </a:solidFill>
              </a:rPr>
              <a:t>antiseptics </a:t>
            </a:r>
            <a:r>
              <a:rPr lang="en-IN" dirty="0"/>
              <a:t>inhibit </a:t>
            </a:r>
            <a:r>
              <a:rPr lang="en-IN" dirty="0" smtClean="0"/>
              <a:t>epithelial ingrowth </a:t>
            </a:r>
            <a:r>
              <a:rPr lang="en-IN" dirty="0"/>
              <a:t>and should only be used on superficial </a:t>
            </a:r>
            <a:r>
              <a:rPr lang="en-IN" dirty="0" smtClean="0"/>
              <a:t>wounds for </a:t>
            </a:r>
            <a:r>
              <a:rPr lang="en-IN" dirty="0"/>
              <a:t>a short period to clear infection from heavily </a:t>
            </a:r>
            <a:r>
              <a:rPr lang="en-IN" dirty="0" smtClean="0"/>
              <a:t>contaminated wounds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301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Koch’s postulates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sz="3600" b="1" dirty="0">
                <a:solidFill>
                  <a:srgbClr val="33CDCD"/>
                </a:solidFill>
                <a:latin typeface="Futura-Bold"/>
              </a:rPr>
              <a:t>Koch’s postulates proving whether a </a:t>
            </a:r>
            <a:r>
              <a:rPr lang="en-IN" sz="3600" b="1" dirty="0" smtClean="0">
                <a:solidFill>
                  <a:srgbClr val="33CDCD"/>
                </a:solidFill>
                <a:latin typeface="Futura-Bold"/>
              </a:rPr>
              <a:t>given organism </a:t>
            </a:r>
            <a:r>
              <a:rPr lang="en-IN" sz="3600" b="1" dirty="0">
                <a:solidFill>
                  <a:srgbClr val="33CDCD"/>
                </a:solidFill>
                <a:latin typeface="Futura-Bold"/>
              </a:rPr>
              <a:t>is the cause of a given </a:t>
            </a:r>
            <a:r>
              <a:rPr lang="en-IN" sz="3600" b="1" dirty="0" smtClean="0">
                <a:solidFill>
                  <a:srgbClr val="33CDCD"/>
                </a:solidFill>
                <a:latin typeface="Futura-Bold"/>
              </a:rPr>
              <a:t>disease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000000"/>
                </a:solidFill>
                <a:latin typeface="Futura-Book"/>
              </a:rPr>
              <a:t>    It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must be found in every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case</a:t>
            </a:r>
          </a:p>
          <a:p>
            <a:r>
              <a:rPr lang="en-IN" sz="800" dirty="0" smtClean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It should be possible to isolate it from the host and grow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it </a:t>
            </a:r>
            <a:r>
              <a:rPr lang="en-US" dirty="0" smtClean="0">
                <a:solidFill>
                  <a:srgbClr val="000000"/>
                </a:solidFill>
                <a:latin typeface="Futura-Book"/>
              </a:rPr>
              <a:t>in culture</a:t>
            </a:r>
          </a:p>
          <a:p>
            <a:r>
              <a:rPr lang="en-IN" sz="800" dirty="0" smtClean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It should reproduce the disease when injected into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another </a:t>
            </a:r>
            <a:r>
              <a:rPr lang="en-US" dirty="0" smtClean="0">
                <a:solidFill>
                  <a:srgbClr val="000000"/>
                </a:solidFill>
                <a:latin typeface="Futura-Book"/>
              </a:rPr>
              <a:t>healthy 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host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It should be recovered from an experimentally infected host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N" dirty="0">
                <a:solidFill>
                  <a:srgbClr val="FFFFFF"/>
                </a:solidFill>
                <a:latin typeface="Futura-Book"/>
              </a:rPr>
              <a:t>Type Name (example) Indications and comments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Debriding agents 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Benoxyl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–benzoic acid</a:t>
            </a:r>
          </a:p>
          <a:p>
            <a:r>
              <a:rPr lang="en-US" dirty="0" err="1">
                <a:solidFill>
                  <a:srgbClr val="000000"/>
                </a:solidFill>
                <a:latin typeface="Futura-Light"/>
              </a:rPr>
              <a:t>Aserbine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–benzoic acid</a:t>
            </a:r>
          </a:p>
          <a:p>
            <a:r>
              <a:rPr lang="en-US" dirty="0" err="1">
                <a:solidFill>
                  <a:srgbClr val="000000"/>
                </a:solidFill>
                <a:latin typeface="Futura-Light"/>
              </a:rPr>
              <a:t>Variclene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–lactic acid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Used only in necrotic sloughing skin ulcers. Provide acidic environment.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Claimed to enhance healing with debriding action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Enzymatic agents 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Varidase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–streptokinase/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streptodornase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 Activate fibrinolysis and liquefy pus on chronic skin ulcers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Bead dressings </a:t>
            </a:r>
            <a:r>
              <a:rPr lang="en-IN" dirty="0" err="1">
                <a:solidFill>
                  <a:srgbClr val="000000"/>
                </a:solidFill>
                <a:latin typeface="Futura-Light"/>
              </a:rPr>
              <a:t>Debrisan</a:t>
            </a:r>
            <a:r>
              <a:rPr lang="en-IN" dirty="0">
                <a:solidFill>
                  <a:srgbClr val="000000"/>
                </a:solidFill>
                <a:latin typeface="Futura-Light"/>
              </a:rPr>
              <a:t> Remove bacteria and excess moisture by capillary action in deep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granulating wounds. Antimicrobials</a:t>
            </a:r>
          </a:p>
          <a:p>
            <a:r>
              <a:rPr lang="en-IN" dirty="0" err="1">
                <a:solidFill>
                  <a:srgbClr val="000000"/>
                </a:solidFill>
                <a:latin typeface="Futura-Light"/>
              </a:rPr>
              <a:t>Iodosorb</a:t>
            </a:r>
            <a:r>
              <a:rPr lang="en-IN" dirty="0">
                <a:solidFill>
                  <a:srgbClr val="000000"/>
                </a:solidFill>
                <a:latin typeface="Futura-Light"/>
              </a:rPr>
              <a:t> May be added but with questionable topical benefit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Other paste dressings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Polymeric films 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Opsite</a:t>
            </a:r>
            <a:endParaRPr lang="en-US" dirty="0">
              <a:solidFill>
                <a:srgbClr val="000000"/>
              </a:solidFill>
              <a:latin typeface="Futura-Light"/>
            </a:endParaRPr>
          </a:p>
          <a:p>
            <a:r>
              <a:rPr lang="en-US" dirty="0" err="1">
                <a:solidFill>
                  <a:srgbClr val="000000"/>
                </a:solidFill>
                <a:latin typeface="Futura-Light"/>
              </a:rPr>
              <a:t>Bioclusive</a:t>
            </a:r>
            <a:endParaRPr lang="en-US" dirty="0">
              <a:solidFill>
                <a:srgbClr val="000000"/>
              </a:solidFill>
              <a:latin typeface="Futura-Light"/>
            </a:endParaRPr>
          </a:p>
          <a:p>
            <a:r>
              <a:rPr lang="en-US" dirty="0" err="1">
                <a:solidFill>
                  <a:srgbClr val="000000"/>
                </a:solidFill>
                <a:latin typeface="Futura-Light"/>
              </a:rPr>
              <a:t>Tegaderm</a:t>
            </a:r>
            <a:endParaRPr lang="en-US" dirty="0">
              <a:solidFill>
                <a:srgbClr val="000000"/>
              </a:solidFill>
              <a:latin typeface="Futura-Light"/>
            </a:endParaRP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Primary adhesive transparent dressing for sutured wounds or donor sites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Foams 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Silastic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 (elastomer)</a:t>
            </a:r>
          </a:p>
          <a:p>
            <a:r>
              <a:rPr lang="en-US" dirty="0" err="1">
                <a:solidFill>
                  <a:srgbClr val="000000"/>
                </a:solidFill>
                <a:latin typeface="Futura-Light"/>
              </a:rPr>
              <a:t>Lyofoam</a:t>
            </a:r>
            <a:endParaRPr lang="en-US" dirty="0">
              <a:solidFill>
                <a:srgbClr val="000000"/>
              </a:solidFill>
              <a:latin typeface="Futura-Light"/>
            </a:endParaRPr>
          </a:p>
          <a:p>
            <a:r>
              <a:rPr lang="en-US" dirty="0" err="1">
                <a:solidFill>
                  <a:srgbClr val="000000"/>
                </a:solidFill>
                <a:latin typeface="Futura-Light"/>
              </a:rPr>
              <a:t>Allevyn</a:t>
            </a:r>
            <a:endParaRPr lang="en-US" dirty="0">
              <a:solidFill>
                <a:srgbClr val="000000"/>
              </a:solidFill>
              <a:latin typeface="Futura-Light"/>
            </a:endParaRP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Elastomeric dressing can be shaped to fit deep cavities and granulating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wounds. Absorbent and non-adherent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Hydrogels 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Geliperm</a:t>
            </a:r>
            <a:endParaRPr lang="en-US" dirty="0">
              <a:solidFill>
                <a:srgbClr val="000000"/>
              </a:solidFill>
              <a:latin typeface="Futura-Light"/>
            </a:endParaRPr>
          </a:p>
          <a:p>
            <a:r>
              <a:rPr lang="en-US" dirty="0" err="1">
                <a:solidFill>
                  <a:srgbClr val="000000"/>
                </a:solidFill>
                <a:latin typeface="Futura-Light"/>
              </a:rPr>
              <a:t>Intrasite</a:t>
            </a:r>
            <a:endParaRPr lang="en-US" dirty="0">
              <a:solidFill>
                <a:srgbClr val="000000"/>
              </a:solidFill>
              <a:latin typeface="Futura-Light"/>
            </a:endParaRP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Maintain moist environment. Polymers can absorb exudate or antiseptics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(but adding antiseptics is of doubtful benefit). Semi-permeable, allow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gas exchange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Hydrocolloids 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Comfeel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 Complete occlusion. Promote 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epithelialisation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 and granulation tissue.</a:t>
            </a:r>
          </a:p>
          <a:p>
            <a:r>
              <a:rPr lang="en-IN" dirty="0" err="1">
                <a:solidFill>
                  <a:srgbClr val="000000"/>
                </a:solidFill>
                <a:latin typeface="Futura-Light"/>
              </a:rPr>
              <a:t>Granuflex</a:t>
            </a:r>
            <a:r>
              <a:rPr lang="en-IN" dirty="0">
                <a:solidFill>
                  <a:srgbClr val="000000"/>
                </a:solidFill>
                <a:latin typeface="Futura-Light"/>
              </a:rPr>
              <a:t> Maintain moisture without gaseous exchange across them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Fibrous polymers 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Kaltostat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 Absorptive alginate dressings. Derived from natural (seaweed) source</a:t>
            </a:r>
          </a:p>
          <a:p>
            <a:r>
              <a:rPr lang="en-IN" dirty="0" err="1">
                <a:solidFill>
                  <a:srgbClr val="000000"/>
                </a:solidFill>
                <a:latin typeface="Futura-Light"/>
              </a:rPr>
              <a:t>Sorbsan</a:t>
            </a:r>
            <a:r>
              <a:rPr lang="en-IN" dirty="0">
                <a:solidFill>
                  <a:srgbClr val="000000"/>
                </a:solidFill>
                <a:latin typeface="Futura-Light"/>
              </a:rPr>
              <a:t> Like polymeric hydrocolloids and hydrogels, they can be used to pack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deep wounds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Biological membranes Porcine skin, amnion Used for superficial chronic skin ulcers. No proven advantage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Simple miscellaneous Gauzes: viscose/cotton with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non-adherent coating (</a:t>
            </a:r>
            <a:r>
              <a:rPr lang="en-US" dirty="0" err="1">
                <a:solidFill>
                  <a:srgbClr val="000000"/>
                </a:solidFill>
                <a:latin typeface="Futura-Light"/>
              </a:rPr>
              <a:t>Melolin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)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Simple absorptive dressings only used as secondary dressings to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absorb exudate. Added antimicrobials probably confer no benefit.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Added charcoal absorbents may reduce swelling. Relatively cheap but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of questionable effectiveness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Tulles: non-adherent paraffin</a:t>
            </a:r>
          </a:p>
          <a:p>
            <a:r>
              <a:rPr lang="en-US" dirty="0">
                <a:solidFill>
                  <a:srgbClr val="000000"/>
                </a:solidFill>
                <a:latin typeface="Futura-Light"/>
              </a:rPr>
              <a:t>impregnation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8291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prophylaxis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b="1" dirty="0"/>
              <a:t>Prophylactic antibiotics- </a:t>
            </a:r>
            <a:r>
              <a:rPr lang="en-IN" b="1" dirty="0" smtClean="0"/>
              <a:t> </a:t>
            </a:r>
            <a:r>
              <a:rPr lang="en-IN" dirty="0"/>
              <a:t>they should be used when local </a:t>
            </a:r>
            <a:r>
              <a:rPr lang="en-IN" dirty="0" smtClean="0"/>
              <a:t>wound defences </a:t>
            </a:r>
            <a:r>
              <a:rPr lang="en-IN" dirty="0"/>
              <a:t>are not established (the decisive period). </a:t>
            </a:r>
            <a:endParaRPr lang="en-IN" dirty="0" smtClean="0"/>
          </a:p>
          <a:p>
            <a:r>
              <a:rPr lang="en-IN" dirty="0" smtClean="0"/>
              <a:t>Ideally, maximal </a:t>
            </a:r>
            <a:r>
              <a:rPr lang="en-IN" dirty="0"/>
              <a:t>blood and tissue levels should be present at the </a:t>
            </a:r>
            <a:r>
              <a:rPr lang="en-IN" dirty="0" smtClean="0"/>
              <a:t>time, </a:t>
            </a:r>
            <a:r>
              <a:rPr lang="en-IN" dirty="0"/>
              <a:t>first incision is made and before </a:t>
            </a:r>
            <a:r>
              <a:rPr lang="en-IN" dirty="0" smtClean="0"/>
              <a:t>contamination occurs.</a:t>
            </a:r>
          </a:p>
          <a:p>
            <a:r>
              <a:rPr lang="en-IN" dirty="0" smtClean="0"/>
              <a:t> </a:t>
            </a:r>
            <a:r>
              <a:rPr lang="en-IN" dirty="0"/>
              <a:t>Intravenous administration at induction of </a:t>
            </a:r>
            <a:r>
              <a:rPr lang="en-IN" dirty="0" smtClean="0"/>
              <a:t>anaesthesia is </a:t>
            </a:r>
            <a:r>
              <a:rPr lang="en-IN" dirty="0"/>
              <a:t>optimal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In long operations or when there is excessive </a:t>
            </a:r>
            <a:r>
              <a:rPr lang="en-IN" dirty="0" smtClean="0"/>
              <a:t>blood loss </a:t>
            </a:r>
            <a:r>
              <a:rPr lang="en-IN" dirty="0"/>
              <a:t>or when unexpected contamination occurs, antibiotics </a:t>
            </a:r>
            <a:r>
              <a:rPr lang="en-IN" dirty="0" smtClean="0"/>
              <a:t>may be </a:t>
            </a:r>
            <a:r>
              <a:rPr lang="en-IN" dirty="0"/>
              <a:t>repeated at 4-hourly intervals during the surgery, as </a:t>
            </a:r>
            <a:r>
              <a:rPr lang="en-IN" dirty="0" smtClean="0"/>
              <a:t>tissue antibiotic </a:t>
            </a:r>
            <a:r>
              <a:rPr lang="en-IN" dirty="0"/>
              <a:t>levels often fall faster than serum levels. </a:t>
            </a:r>
            <a:endParaRPr lang="en-IN" dirty="0" smtClean="0"/>
          </a:p>
          <a:p>
            <a:r>
              <a:rPr lang="en-IN" dirty="0" smtClean="0"/>
              <a:t>There </a:t>
            </a:r>
            <a:r>
              <a:rPr lang="en-IN" dirty="0"/>
              <a:t>is </a:t>
            </a:r>
            <a:r>
              <a:rPr lang="en-IN" dirty="0" smtClean="0"/>
              <a:t>no evidence </a:t>
            </a:r>
            <a:r>
              <a:rPr lang="en-IN" dirty="0"/>
              <a:t>that further doses of antibiotics after surgery are </a:t>
            </a:r>
            <a:r>
              <a:rPr lang="en-IN" dirty="0" smtClean="0"/>
              <a:t>of any </a:t>
            </a:r>
            <a:r>
              <a:rPr lang="en-IN" dirty="0"/>
              <a:t>value in prophylaxis against infection and the practice </a:t>
            </a:r>
            <a:r>
              <a:rPr lang="en-IN" dirty="0" smtClean="0"/>
              <a:t>can only </a:t>
            </a:r>
            <a:r>
              <a:rPr lang="en-IN" dirty="0"/>
              <a:t>encourage the development of antibiotic resistance. </a:t>
            </a:r>
            <a:endParaRPr lang="en-IN" dirty="0" smtClean="0"/>
          </a:p>
          <a:p>
            <a:r>
              <a:rPr lang="en-IN" dirty="0" smtClean="0"/>
              <a:t>The choice </a:t>
            </a:r>
            <a:r>
              <a:rPr lang="en-IN" dirty="0"/>
              <a:t>of an antibiotic depends on the expected spectrum </a:t>
            </a:r>
            <a:r>
              <a:rPr lang="en-IN" dirty="0" smtClean="0"/>
              <a:t>of organisms </a:t>
            </a:r>
            <a:r>
              <a:rPr lang="en-IN" dirty="0"/>
              <a:t>likely to be encountered, the cost and local </a:t>
            </a:r>
            <a:r>
              <a:rPr lang="en-IN" dirty="0" smtClean="0"/>
              <a:t>hospital policies</a:t>
            </a:r>
            <a:r>
              <a:rPr lang="en-IN" dirty="0"/>
              <a:t>, which are based on experience of local resistance trend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20035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Continue as therapy </a:t>
            </a:r>
            <a:r>
              <a:rPr lang="en-IN" dirty="0" smtClean="0"/>
              <a:t>if </a:t>
            </a:r>
          </a:p>
          <a:p>
            <a:pPr marL="0" indent="0">
              <a:buNone/>
            </a:pPr>
            <a:r>
              <a:rPr lang="en-IN" dirty="0" smtClean="0"/>
              <a:t>1. </a:t>
            </a:r>
            <a:r>
              <a:rPr lang="en-IN" dirty="0"/>
              <a:t>there is unexpected contamination </a:t>
            </a:r>
          </a:p>
          <a:p>
            <a:pPr marL="0" indent="0">
              <a:buNone/>
            </a:pPr>
            <a:r>
              <a:rPr lang="en-IN" dirty="0" smtClean="0"/>
              <a:t>2.if </a:t>
            </a:r>
            <a:r>
              <a:rPr lang="en-IN" dirty="0"/>
              <a:t>a prosthetic is implanted in a patient with a septic source</a:t>
            </a:r>
          </a:p>
          <a:p>
            <a:r>
              <a:rPr lang="en-IN" dirty="0" smtClean="0"/>
              <a:t> </a:t>
            </a:r>
            <a:r>
              <a:rPr lang="en-IN" dirty="0" err="1"/>
              <a:t>Benzylpenicillin</a:t>
            </a:r>
            <a:r>
              <a:rPr lang="en-IN" dirty="0"/>
              <a:t> should be used if Clostridium gas </a:t>
            </a:r>
            <a:r>
              <a:rPr lang="en-IN" dirty="0" smtClean="0"/>
              <a:t>gangrene infection </a:t>
            </a:r>
            <a:r>
              <a:rPr lang="en-IN" dirty="0"/>
              <a:t>is a possibility</a:t>
            </a:r>
          </a:p>
          <a:p>
            <a:r>
              <a:rPr lang="en-IN" dirty="0" smtClean="0"/>
              <a:t> </a:t>
            </a:r>
            <a:r>
              <a:rPr lang="en-IN" dirty="0"/>
              <a:t>Patients with heart valve disease or a prosthesis should </a:t>
            </a:r>
            <a:r>
              <a:rPr lang="en-IN" dirty="0" smtClean="0"/>
              <a:t>be protected </a:t>
            </a:r>
            <a:r>
              <a:rPr lang="en-IN" dirty="0"/>
              <a:t>from bacteraemia caused by dental </a:t>
            </a:r>
            <a:r>
              <a:rPr lang="en-IN" dirty="0" smtClean="0"/>
              <a:t>work( single dose of amoxicillin), urethral instrumentation (single dose of </a:t>
            </a:r>
            <a:r>
              <a:rPr lang="en-IN" dirty="0" err="1" smtClean="0"/>
              <a:t>gentamcin</a:t>
            </a:r>
            <a:r>
              <a:rPr lang="en-IN" dirty="0" smtClean="0"/>
              <a:t>)or </a:t>
            </a:r>
            <a:r>
              <a:rPr lang="en-IN" dirty="0"/>
              <a:t>visceral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6587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3573301"/>
              </p:ext>
            </p:extLst>
          </p:nvPr>
        </p:nvGraphicFramePr>
        <p:xfrm>
          <a:off x="467544" y="1628800"/>
          <a:ext cx="8229600" cy="4824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89219">
                <a:tc>
                  <a:txBody>
                    <a:bodyPr/>
                    <a:lstStyle/>
                    <a:p>
                      <a:r>
                        <a:rPr lang="en-IN" sz="2400" dirty="0" smtClean="0">
                          <a:solidFill>
                            <a:srgbClr val="FF0000"/>
                          </a:solidFill>
                          <a:effectLst>
                            <a:glow rad="228600">
                              <a:schemeClr val="accent2">
                                <a:satMod val="175000"/>
                                <a:alpha val="40000"/>
                              </a:schemeClr>
                            </a:glow>
                          </a:effectLst>
                        </a:rPr>
                        <a:t>surgery</a:t>
                      </a:r>
                      <a:endParaRPr lang="en-US" sz="2400" dirty="0">
                        <a:solidFill>
                          <a:srgbClr val="FF0000"/>
                        </a:solidFill>
                        <a:effectLst>
                          <a:glow rad="228600">
                            <a:schemeClr val="accent2">
                              <a:satMod val="175000"/>
                              <a:alpha val="40000"/>
                            </a:schemeClr>
                          </a:glo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Likely organisms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Possible prophylaxis</a:t>
                      </a:r>
                      <a:endParaRPr lang="en-US" dirty="0"/>
                    </a:p>
                  </a:txBody>
                  <a:tcPr/>
                </a:tc>
              </a:tr>
              <a:tr h="6892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9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9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9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9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921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4194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b="1" dirty="0">
                <a:solidFill>
                  <a:srgbClr val="33CDCD"/>
                </a:solidFill>
                <a:latin typeface="Futura-Bold"/>
              </a:rPr>
              <a:t>Avoiding surgical site infections</a:t>
            </a:r>
          </a:p>
          <a:p>
            <a:pPr algn="just">
              <a:buFont typeface="Wingdings" pitchFamily="2" charset="2"/>
              <a:buChar char="Ø"/>
            </a:pPr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Staff should always wash their hands between patients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Length of patient stay should be kept to a minimum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Preoperative shaving should be done immediately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before </a:t>
            </a:r>
            <a:r>
              <a:rPr lang="en-US" dirty="0" smtClean="0">
                <a:solidFill>
                  <a:srgbClr val="000000"/>
                </a:solidFill>
                <a:latin typeface="Futura-Book"/>
              </a:rPr>
              <a:t>surgery</a:t>
            </a:r>
            <a:endParaRPr lang="en-US" dirty="0">
              <a:solidFill>
                <a:srgbClr val="000000"/>
              </a:solidFill>
              <a:latin typeface="Futura-Book"/>
            </a:endParaRP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Antiseptic skin preparation should be standardised</a:t>
            </a:r>
          </a:p>
          <a:p>
            <a:r>
              <a:rPr lang="en-US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Attention to theatre technique and discipline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Avoid hypothermia </a:t>
            </a:r>
            <a:r>
              <a:rPr lang="en-IN" dirty="0" err="1">
                <a:solidFill>
                  <a:srgbClr val="000000"/>
                </a:solidFill>
                <a:latin typeface="Futura-Book"/>
              </a:rPr>
              <a:t>perioperatively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 and ensure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supplemental </a:t>
            </a:r>
            <a:r>
              <a:rPr lang="en-US" dirty="0" smtClean="0">
                <a:solidFill>
                  <a:srgbClr val="000000"/>
                </a:solidFill>
                <a:latin typeface="Futura-Book"/>
              </a:rPr>
              <a:t>oxygenation 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in recovery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6009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For the first operation of the day, aqueous antiseptics </a:t>
            </a:r>
            <a:r>
              <a:rPr lang="en-IN" dirty="0" smtClean="0"/>
              <a:t>used </a:t>
            </a:r>
            <a:r>
              <a:rPr lang="en-IN" dirty="0"/>
              <a:t>for hand </a:t>
            </a:r>
            <a:r>
              <a:rPr lang="en-IN" dirty="0" smtClean="0"/>
              <a:t>washing</a:t>
            </a:r>
            <a:endParaRPr lang="en-IN" dirty="0"/>
          </a:p>
          <a:p>
            <a:r>
              <a:rPr lang="en-IN" dirty="0" smtClean="0"/>
              <a:t> </a:t>
            </a:r>
            <a:r>
              <a:rPr lang="en-IN" dirty="0"/>
              <a:t>scrub should include the nails.</a:t>
            </a:r>
          </a:p>
          <a:p>
            <a:r>
              <a:rPr lang="en-IN" dirty="0"/>
              <a:t>Subsequent scrubbing -</a:t>
            </a:r>
            <a:r>
              <a:rPr lang="en-IN" dirty="0" smtClean="0"/>
              <a:t> </a:t>
            </a:r>
            <a:r>
              <a:rPr lang="en-IN" dirty="0"/>
              <a:t>washing to </a:t>
            </a:r>
            <a:r>
              <a:rPr lang="en-IN" dirty="0" smtClean="0"/>
              <a:t>the elbows</a:t>
            </a:r>
            <a:r>
              <a:rPr lang="en-IN" dirty="0"/>
              <a:t>, as repeated extensive scrubbing releases more </a:t>
            </a:r>
            <a:r>
              <a:rPr lang="en-IN" dirty="0" smtClean="0"/>
              <a:t>organisms than </a:t>
            </a:r>
            <a:r>
              <a:rPr lang="en-IN" dirty="0"/>
              <a:t>it removes.</a:t>
            </a:r>
          </a:p>
          <a:p>
            <a:r>
              <a:rPr lang="en-IN" dirty="0"/>
              <a:t>One application of an alcoholic antiseptic is adequate for </a:t>
            </a:r>
            <a:r>
              <a:rPr lang="en-IN" dirty="0" smtClean="0"/>
              <a:t>skin preparation </a:t>
            </a:r>
            <a:r>
              <a:rPr lang="en-IN" dirty="0"/>
              <a:t>of the operative site. </a:t>
            </a:r>
            <a:r>
              <a:rPr lang="en-IN" dirty="0" smtClean="0"/>
              <a:t> </a:t>
            </a:r>
            <a:r>
              <a:rPr lang="en-IN" dirty="0"/>
              <a:t>more than </a:t>
            </a:r>
            <a:r>
              <a:rPr lang="en-IN" dirty="0" smtClean="0"/>
              <a:t>95% </a:t>
            </a:r>
            <a:r>
              <a:rPr lang="en-IN" dirty="0"/>
              <a:t>reduction in bacterial </a:t>
            </a:r>
            <a:r>
              <a:rPr lang="en-IN" dirty="0" smtClean="0"/>
              <a:t>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3865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Numbers of staff in the theatre and </a:t>
            </a:r>
            <a:r>
              <a:rPr lang="en-IN" dirty="0" smtClean="0"/>
              <a:t>movement in </a:t>
            </a:r>
            <a:r>
              <a:rPr lang="en-IN" dirty="0"/>
              <a:t>and out of theatre should be kept to a minimum</a:t>
            </a:r>
            <a:r>
              <a:rPr lang="en-IN" dirty="0" smtClean="0"/>
              <a:t>.</a:t>
            </a:r>
          </a:p>
          <a:p>
            <a:r>
              <a:rPr lang="en-IN" dirty="0" smtClean="0"/>
              <a:t> Careful and </a:t>
            </a:r>
            <a:r>
              <a:rPr lang="en-IN" dirty="0"/>
              <a:t>regular </a:t>
            </a:r>
            <a:r>
              <a:rPr lang="en-IN" dirty="0" smtClean="0"/>
              <a:t>surveillance </a:t>
            </a:r>
            <a:r>
              <a:rPr lang="en-IN" dirty="0"/>
              <a:t>to ensure the quality of </a:t>
            </a:r>
            <a:r>
              <a:rPr lang="en-IN" dirty="0" smtClean="0"/>
              <a:t>theatre ventilation</a:t>
            </a:r>
            <a:r>
              <a:rPr lang="en-IN" dirty="0"/>
              <a:t>, instrument sterilisation and aseptic technique.</a:t>
            </a:r>
          </a:p>
          <a:p>
            <a:r>
              <a:rPr lang="en-IN" dirty="0"/>
              <a:t>Operator skill -</a:t>
            </a:r>
            <a:r>
              <a:rPr lang="en-IN" dirty="0" smtClean="0"/>
              <a:t> </a:t>
            </a:r>
            <a:r>
              <a:rPr lang="en-IN" dirty="0"/>
              <a:t>gentle manipulation and dissection of </a:t>
            </a:r>
            <a:r>
              <a:rPr lang="en-IN" err="1" smtClean="0"/>
              <a:t>tissues</a:t>
            </a:r>
            <a:r>
              <a:rPr lang="en-IN" smtClean="0"/>
              <a:t>, avoid </a:t>
            </a:r>
            <a:r>
              <a:rPr lang="en-IN" dirty="0"/>
              <a:t>dead spaces </a:t>
            </a:r>
            <a:r>
              <a:rPr lang="en-IN" dirty="0" smtClean="0"/>
              <a:t>and haematomas, use diathermy </a:t>
            </a:r>
            <a:r>
              <a:rPr lang="en-IN" dirty="0"/>
              <a:t>minimum.</a:t>
            </a:r>
          </a:p>
          <a:p>
            <a:r>
              <a:rPr lang="en-IN" dirty="0"/>
              <a:t>There is no evidence that drains, incision drapes or </a:t>
            </a:r>
            <a:r>
              <a:rPr lang="en-IN" dirty="0" smtClean="0"/>
              <a:t>wound guards </a:t>
            </a:r>
            <a:r>
              <a:rPr lang="en-IN" dirty="0"/>
              <a:t>help to reduce wound infection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6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3600" b="1" dirty="0">
                <a:solidFill>
                  <a:srgbClr val="33CDCD"/>
                </a:solidFill>
                <a:latin typeface="Futura-Bold"/>
              </a:rPr>
              <a:t>Advances in the control of infection in surgery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Aseptic operating theatre techniques have enhanced the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use </a:t>
            </a:r>
            <a:r>
              <a:rPr lang="en-US" dirty="0" smtClean="0">
                <a:solidFill>
                  <a:srgbClr val="000000"/>
                </a:solidFill>
                <a:latin typeface="Futura-Book"/>
              </a:rPr>
              <a:t>of 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antiseptics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Antibiotics have reduced postoperative infection rates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after </a:t>
            </a:r>
            <a:r>
              <a:rPr lang="en-US" dirty="0" smtClean="0">
                <a:solidFill>
                  <a:srgbClr val="000000"/>
                </a:solidFill>
                <a:latin typeface="Futura-Book"/>
              </a:rPr>
              <a:t>elective 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and emergency surgery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Delayed primary, or secondary, closure remains useful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in </a:t>
            </a:r>
            <a:r>
              <a:rPr lang="en-US" dirty="0" smtClean="0">
                <a:solidFill>
                  <a:srgbClr val="000000"/>
                </a:solidFill>
                <a:latin typeface="Futura-Book"/>
              </a:rPr>
              <a:t>contaminated 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wounds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90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Normally prevention by</a:t>
            </a:r>
          </a:p>
          <a:p>
            <a:r>
              <a:rPr lang="en-US" dirty="0" smtClean="0"/>
              <a:t>Intact epithelial surface</a:t>
            </a:r>
          </a:p>
          <a:p>
            <a:r>
              <a:rPr lang="en-US" dirty="0" smtClean="0"/>
              <a:t>Chemical-gastric acid</a:t>
            </a:r>
          </a:p>
          <a:p>
            <a:r>
              <a:rPr lang="en-US" dirty="0" err="1" smtClean="0"/>
              <a:t>Humoral</a:t>
            </a:r>
            <a:r>
              <a:rPr lang="en-US" dirty="0" smtClean="0"/>
              <a:t>- antibodies</a:t>
            </a:r>
          </a:p>
          <a:p>
            <a:r>
              <a:rPr lang="en-US" dirty="0" smtClean="0"/>
              <a:t>Cellular-macrophages, </a:t>
            </a:r>
            <a:r>
              <a:rPr lang="en-US" dirty="0" err="1" smtClean="0"/>
              <a:t>neutrophils</a:t>
            </a:r>
            <a:endParaRPr lang="en-US" dirty="0" smtClean="0"/>
          </a:p>
          <a:p>
            <a:r>
              <a:rPr lang="en-US" i="1" dirty="0" smtClean="0"/>
              <a:t>All these responses may be compromised by surgery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infection,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 smtClean="0"/>
              <a:t>Causes of reduced host resistance below</a:t>
            </a:r>
          </a:p>
          <a:p>
            <a:r>
              <a:rPr lang="en-IN" dirty="0">
                <a:solidFill>
                  <a:srgbClr val="000000"/>
                </a:solidFill>
                <a:latin typeface="Futura-Book"/>
              </a:rPr>
              <a:t>Metabolic: malnutrition (including obesity),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diabetes, </a:t>
            </a:r>
            <a:r>
              <a:rPr lang="en-US" dirty="0" err="1" smtClean="0">
                <a:solidFill>
                  <a:srgbClr val="000000"/>
                </a:solidFill>
                <a:latin typeface="Futura-Book"/>
              </a:rPr>
              <a:t>uraemia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, jaundice</a:t>
            </a:r>
          </a:p>
          <a:p>
            <a:r>
              <a:rPr lang="en-IN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IN" dirty="0">
                <a:solidFill>
                  <a:srgbClr val="000000"/>
                </a:solidFill>
                <a:latin typeface="Futura-Book"/>
              </a:rPr>
              <a:t>Disseminated disease: cancer </a:t>
            </a:r>
            <a:r>
              <a:rPr lang="en-IN" dirty="0" smtClean="0">
                <a:solidFill>
                  <a:srgbClr val="000000"/>
                </a:solidFill>
                <a:latin typeface="Futura-Book"/>
              </a:rPr>
              <a:t>and</a:t>
            </a:r>
            <a:r>
              <a:rPr lang="en-US" dirty="0" smtClean="0">
                <a:solidFill>
                  <a:srgbClr val="000000"/>
                </a:solidFill>
                <a:latin typeface="Futura-Book"/>
              </a:rPr>
              <a:t> 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(AIDS)</a:t>
            </a:r>
          </a:p>
          <a:p>
            <a:r>
              <a:rPr lang="en-US" sz="800" dirty="0">
                <a:solidFill>
                  <a:srgbClr val="33CDCD"/>
                </a:solidFill>
                <a:latin typeface="ZapfDingbatsStd"/>
              </a:rPr>
              <a:t> </a:t>
            </a:r>
            <a:r>
              <a:rPr lang="en-US" dirty="0">
                <a:solidFill>
                  <a:srgbClr val="000000"/>
                </a:solidFill>
                <a:latin typeface="Futura-Book"/>
              </a:rPr>
              <a:t>Iatrogenic: radiotherapy, chemotherapy, steroids</a:t>
            </a:r>
            <a:endParaRPr lang="en-US" dirty="0" smtClean="0"/>
          </a:p>
          <a:p>
            <a:r>
              <a:rPr lang="en-US" b="1" dirty="0" smtClean="0"/>
              <a:t>Risk factors for increased wound infection</a:t>
            </a:r>
          </a:p>
          <a:p>
            <a:pPr>
              <a:buNone/>
            </a:pPr>
            <a:r>
              <a:rPr lang="en-US" dirty="0" smtClean="0"/>
              <a:t>      All in above list + </a:t>
            </a:r>
          </a:p>
          <a:p>
            <a:pPr>
              <a:buNone/>
            </a:pPr>
            <a:r>
              <a:rPr lang="en-US" dirty="0" smtClean="0"/>
              <a:t>foreign body,</a:t>
            </a:r>
          </a:p>
          <a:p>
            <a:pPr>
              <a:buNone/>
            </a:pPr>
            <a:r>
              <a:rPr lang="en-US" dirty="0" smtClean="0"/>
              <a:t> poor perfusion(shock , </a:t>
            </a:r>
            <a:r>
              <a:rPr lang="en-US" dirty="0" err="1" smtClean="0"/>
              <a:t>ischaemia</a:t>
            </a:r>
            <a:r>
              <a:rPr lang="en-US" dirty="0" smtClean="0"/>
              <a:t>), </a:t>
            </a:r>
          </a:p>
          <a:p>
            <a:pPr>
              <a:buNone/>
            </a:pPr>
            <a:r>
              <a:rPr lang="en-US" dirty="0" smtClean="0"/>
              <a:t>poor surgical technique( </a:t>
            </a:r>
            <a:r>
              <a:rPr lang="en-IN" dirty="0" smtClean="0"/>
              <a:t>Devitalised </a:t>
            </a:r>
            <a:r>
              <a:rPr lang="en-IN" dirty="0"/>
              <a:t>tissue, excessive </a:t>
            </a:r>
            <a:r>
              <a:rPr lang="en-IN" dirty="0" smtClean="0"/>
              <a:t>dead space </a:t>
            </a:r>
            <a:r>
              <a:rPr lang="en-IN" dirty="0"/>
              <a:t>or haematoma, sutures and </a:t>
            </a:r>
            <a:r>
              <a:rPr lang="en-IN" dirty="0" smtClean="0"/>
              <a:t>drains, silk not for skin closure</a:t>
            </a:r>
            <a:r>
              <a:rPr lang="en-US" dirty="0"/>
              <a:t>)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due to suspension of oral feeding during perioperative period </a:t>
            </a:r>
            <a:r>
              <a:rPr lang="en-IN" dirty="0"/>
              <a:t>bacteria (particularly </a:t>
            </a:r>
            <a:r>
              <a:rPr lang="en-IN" dirty="0" smtClean="0"/>
              <a:t>aerobic Gram-negative </a:t>
            </a:r>
            <a:r>
              <a:rPr lang="en-IN" dirty="0"/>
              <a:t>bacilli) tend to colonise the normally </a:t>
            </a:r>
            <a:r>
              <a:rPr lang="en-IN" dirty="0" smtClean="0"/>
              <a:t>sterile upper </a:t>
            </a:r>
            <a:r>
              <a:rPr lang="en-IN" dirty="0"/>
              <a:t>gastrointestinal tract. They may then translocate to </a:t>
            </a:r>
            <a:r>
              <a:rPr lang="en-IN" dirty="0" smtClean="0"/>
              <a:t>the mesenteric </a:t>
            </a:r>
            <a:r>
              <a:rPr lang="en-IN" dirty="0"/>
              <a:t>nodes and cause the release of endotoxins (</a:t>
            </a:r>
            <a:r>
              <a:rPr lang="en-IN" dirty="0" smtClean="0"/>
              <a:t>lipopolysaccharide in </a:t>
            </a:r>
            <a:r>
              <a:rPr lang="en-IN" dirty="0"/>
              <a:t>bacterial cell walls), which can be one cause </a:t>
            </a:r>
            <a:r>
              <a:rPr lang="en-IN" dirty="0" smtClean="0"/>
              <a:t>of a </a:t>
            </a:r>
            <a:r>
              <a:rPr lang="en-IN" dirty="0"/>
              <a:t>harmful systemic inflammatory response through the </a:t>
            </a:r>
            <a:r>
              <a:rPr lang="en-IN" dirty="0" smtClean="0"/>
              <a:t>excessive release </a:t>
            </a:r>
            <a:r>
              <a:rPr lang="en-IN" dirty="0"/>
              <a:t>of </a:t>
            </a:r>
            <a:r>
              <a:rPr lang="en-IN" dirty="0" err="1"/>
              <a:t>proinflammatory</a:t>
            </a:r>
            <a:r>
              <a:rPr lang="en-IN" dirty="0"/>
              <a:t> cytokines and activation </a:t>
            </a:r>
            <a:r>
              <a:rPr lang="en-IN" dirty="0" smtClean="0"/>
              <a:t>of macrophages</a:t>
            </a:r>
            <a:endParaRPr lang="en-US" dirty="0" smtClean="0"/>
          </a:p>
          <a:p>
            <a:r>
              <a:rPr lang="en-US" dirty="0" err="1" smtClean="0"/>
              <a:t>Pathogenicity</a:t>
            </a:r>
            <a:r>
              <a:rPr lang="en-US" dirty="0" smtClean="0"/>
              <a:t> of organism, size of </a:t>
            </a:r>
            <a:r>
              <a:rPr lang="en-US" dirty="0" err="1" smtClean="0"/>
              <a:t>inoculum</a:t>
            </a:r>
            <a:endParaRPr lang="en-US" dirty="0" smtClean="0"/>
          </a:p>
          <a:p>
            <a:r>
              <a:rPr lang="en-IN" dirty="0"/>
              <a:t>There is a delay before host defences can become </a:t>
            </a:r>
            <a:r>
              <a:rPr lang="en-IN" dirty="0" smtClean="0"/>
              <a:t>mobilised after </a:t>
            </a:r>
            <a:r>
              <a:rPr lang="en-IN" dirty="0"/>
              <a:t>a breach in an epithelial surface, whether </a:t>
            </a:r>
            <a:r>
              <a:rPr lang="en-IN" dirty="0" smtClean="0"/>
              <a:t>caused by </a:t>
            </a:r>
            <a:r>
              <a:rPr lang="en-IN" dirty="0"/>
              <a:t>trauma or surgery. The acute inflammatory, </a:t>
            </a:r>
            <a:r>
              <a:rPr lang="en-IN" dirty="0" err="1"/>
              <a:t>humoral</a:t>
            </a:r>
            <a:r>
              <a:rPr lang="en-IN" dirty="0"/>
              <a:t> </a:t>
            </a:r>
            <a:r>
              <a:rPr lang="en-IN" dirty="0" smtClean="0"/>
              <a:t>and cellular </a:t>
            </a:r>
            <a:r>
              <a:rPr lang="en-IN" dirty="0"/>
              <a:t>defences take up to 4 hours to be mobilised. This </a:t>
            </a:r>
            <a:r>
              <a:rPr lang="en-IN" dirty="0" smtClean="0"/>
              <a:t>is called </a:t>
            </a:r>
            <a:r>
              <a:rPr lang="en-IN" dirty="0"/>
              <a:t>the ‘decisive </a:t>
            </a:r>
            <a:r>
              <a:rPr lang="en-IN" dirty="0" smtClean="0"/>
              <a:t>period               </a:t>
            </a:r>
            <a:r>
              <a:rPr lang="en-US" dirty="0" smtClean="0"/>
              <a:t>Decisive period- 4 hrs, use </a:t>
            </a:r>
            <a:r>
              <a:rPr lang="en-US" dirty="0" err="1" smtClean="0"/>
              <a:t>porphylactic</a:t>
            </a:r>
            <a:r>
              <a:rPr lang="en-US" dirty="0" smtClean="0"/>
              <a:t> antibiotics, above MIC90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Opportunitic</a:t>
            </a:r>
            <a:r>
              <a:rPr lang="en-IN" dirty="0" smtClean="0"/>
              <a:t> 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In the circumstances of reduced </a:t>
            </a:r>
            <a:r>
              <a:rPr lang="en-IN" dirty="0" smtClean="0"/>
              <a:t>host resistance </a:t>
            </a:r>
            <a:r>
              <a:rPr lang="en-IN" dirty="0"/>
              <a:t>to infection, microorganisms that are not </a:t>
            </a:r>
            <a:r>
              <a:rPr lang="en-IN" dirty="0" smtClean="0"/>
              <a:t>normally pathogenic </a:t>
            </a:r>
            <a:r>
              <a:rPr lang="en-IN" dirty="0"/>
              <a:t>may start to behave as pathogens. </a:t>
            </a:r>
            <a:endParaRPr lang="en-IN" dirty="0" smtClean="0"/>
          </a:p>
          <a:p>
            <a:r>
              <a:rPr lang="en-IN" dirty="0" smtClean="0"/>
              <a:t>This </a:t>
            </a:r>
            <a:r>
              <a:rPr lang="en-IN" dirty="0"/>
              <a:t>is known </a:t>
            </a:r>
            <a:r>
              <a:rPr lang="en-IN" dirty="0" smtClean="0"/>
              <a:t>as opportunistic </a:t>
            </a:r>
            <a:r>
              <a:rPr lang="en-IN" dirty="0"/>
              <a:t>infection. </a:t>
            </a:r>
            <a:endParaRPr lang="en-IN" dirty="0" smtClean="0"/>
          </a:p>
          <a:p>
            <a:r>
              <a:rPr lang="en-IN" dirty="0" smtClean="0"/>
              <a:t>Opportunistic </a:t>
            </a:r>
            <a:r>
              <a:rPr lang="en-IN" dirty="0"/>
              <a:t>infection with fungi is </a:t>
            </a:r>
            <a:r>
              <a:rPr lang="en-IN" dirty="0" smtClean="0"/>
              <a:t>an example</a:t>
            </a:r>
            <a:r>
              <a:rPr lang="en-IN" dirty="0"/>
              <a:t>, particularly when prolonged and changing </a:t>
            </a:r>
            <a:r>
              <a:rPr lang="en-IN" dirty="0" smtClean="0"/>
              <a:t>antibiotic regimens </a:t>
            </a:r>
            <a:r>
              <a:rPr lang="en-IN" dirty="0"/>
              <a:t>have been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088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Site Infection (SSI)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IN" dirty="0" smtClean="0"/>
              <a:t>Classified as </a:t>
            </a:r>
          </a:p>
          <a:p>
            <a:r>
              <a:rPr lang="en-IN" b="1" dirty="0" smtClean="0"/>
              <a:t> </a:t>
            </a:r>
            <a:r>
              <a:rPr lang="en-IN" b="1" dirty="0"/>
              <a:t>superficial </a:t>
            </a:r>
            <a:r>
              <a:rPr lang="en-IN" dirty="0"/>
              <a:t>surgical site infection (SSSI). </a:t>
            </a:r>
            <a:endParaRPr lang="en-IN" dirty="0" smtClean="0"/>
          </a:p>
          <a:p>
            <a:r>
              <a:rPr lang="en-IN" dirty="0" smtClean="0"/>
              <a:t> </a:t>
            </a:r>
            <a:r>
              <a:rPr lang="en-IN" b="1" dirty="0"/>
              <a:t>deep</a:t>
            </a:r>
            <a:r>
              <a:rPr lang="en-IN" dirty="0"/>
              <a:t> SSI (infection in the deeper </a:t>
            </a:r>
            <a:r>
              <a:rPr lang="en-IN" dirty="0" err="1"/>
              <a:t>musculofascial</a:t>
            </a:r>
            <a:r>
              <a:rPr lang="en-IN" dirty="0"/>
              <a:t> layers)</a:t>
            </a:r>
          </a:p>
          <a:p>
            <a:r>
              <a:rPr lang="en-IN" dirty="0" smtClean="0"/>
              <a:t> </a:t>
            </a:r>
            <a:r>
              <a:rPr lang="en-IN" b="1" dirty="0"/>
              <a:t>organ space </a:t>
            </a:r>
            <a:r>
              <a:rPr lang="en-IN" dirty="0"/>
              <a:t>infection (such as an abdominal abscess after </a:t>
            </a:r>
            <a:r>
              <a:rPr lang="en-IN" dirty="0" smtClean="0"/>
              <a:t>anastomotic </a:t>
            </a:r>
            <a:r>
              <a:rPr lang="en-IN" dirty="0"/>
              <a:t>leak).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human body harbours approximately 1014 organisms.</a:t>
            </a:r>
          </a:p>
          <a:p>
            <a:r>
              <a:rPr lang="en-IN" dirty="0"/>
              <a:t>They can be released into tissues by surgery, </a:t>
            </a:r>
            <a:r>
              <a:rPr lang="en-IN" dirty="0" smtClean="0"/>
              <a:t>contamination being </a:t>
            </a:r>
            <a:r>
              <a:rPr lang="en-IN" dirty="0"/>
              <a:t>most severe when a hollow </a:t>
            </a:r>
            <a:r>
              <a:rPr lang="en-IN" dirty="0" err="1"/>
              <a:t>viscus</a:t>
            </a:r>
            <a:r>
              <a:rPr lang="en-IN" dirty="0"/>
              <a:t> perforates (e.g. </a:t>
            </a:r>
            <a:r>
              <a:rPr lang="en-IN" dirty="0" smtClean="0"/>
              <a:t>faecal peritonitis </a:t>
            </a:r>
            <a:r>
              <a:rPr lang="en-IN" dirty="0"/>
              <a:t>following a diverticular perforation</a:t>
            </a:r>
            <a:r>
              <a:rPr lang="en-IN" dirty="0" smtClean="0"/>
              <a:t>).</a:t>
            </a:r>
          </a:p>
          <a:p>
            <a:r>
              <a:rPr lang="en-IN" dirty="0" smtClean="0"/>
              <a:t> </a:t>
            </a:r>
            <a:r>
              <a:rPr lang="en-IN" dirty="0"/>
              <a:t>Any </a:t>
            </a:r>
            <a:r>
              <a:rPr lang="en-IN" dirty="0" smtClean="0"/>
              <a:t>infection that </a:t>
            </a:r>
            <a:r>
              <a:rPr lang="en-IN" dirty="0"/>
              <a:t>follows surgery may be termed primary or </a:t>
            </a:r>
            <a:r>
              <a:rPr lang="en-IN" dirty="0" smtClean="0"/>
              <a:t>secondary</a:t>
            </a:r>
          </a:p>
          <a:p>
            <a:r>
              <a:rPr lang="en-IN" b="1" dirty="0"/>
              <a:t>Primary: </a:t>
            </a:r>
            <a:r>
              <a:rPr lang="en-IN" dirty="0"/>
              <a:t>present in or on the host and so </a:t>
            </a:r>
            <a:r>
              <a:rPr lang="en-IN" dirty="0" smtClean="0"/>
              <a:t>acquired from </a:t>
            </a:r>
            <a:r>
              <a:rPr lang="en-IN" dirty="0"/>
              <a:t>an endogenous source (such as an SSSI </a:t>
            </a:r>
            <a:r>
              <a:rPr lang="en-IN" dirty="0" smtClean="0"/>
              <a:t>following contamination </a:t>
            </a:r>
            <a:r>
              <a:rPr lang="en-IN" dirty="0"/>
              <a:t>of the wound from a perforated appendix)</a:t>
            </a:r>
          </a:p>
          <a:p>
            <a:r>
              <a:rPr lang="en-IN" dirty="0" smtClean="0"/>
              <a:t> </a:t>
            </a:r>
            <a:r>
              <a:rPr lang="en-IN" b="1" dirty="0"/>
              <a:t>Secondary or exogenous (HAI): </a:t>
            </a:r>
            <a:r>
              <a:rPr lang="en-IN" dirty="0"/>
              <a:t>acquired from a </a:t>
            </a:r>
            <a:r>
              <a:rPr lang="en-IN" dirty="0" smtClean="0"/>
              <a:t>source outside </a:t>
            </a:r>
            <a:r>
              <a:rPr lang="en-IN" dirty="0"/>
              <a:t>the body such as the operating theatre (</a:t>
            </a:r>
            <a:r>
              <a:rPr lang="en-IN" dirty="0" smtClean="0"/>
              <a:t>inadequate air </a:t>
            </a:r>
            <a:r>
              <a:rPr lang="en-IN" dirty="0"/>
              <a:t>filtration, poor antisepsis) or the ward (e.g. poor </a:t>
            </a:r>
            <a:r>
              <a:rPr lang="en-IN" dirty="0" smtClean="0"/>
              <a:t>hand washing </a:t>
            </a:r>
            <a:r>
              <a:rPr lang="en-IN" dirty="0"/>
              <a:t>compliance)</a:t>
            </a:r>
          </a:p>
          <a:p>
            <a:r>
              <a:rPr lang="en-US" b="1" dirty="0" smtClean="0"/>
              <a:t>MAJOR SSI- </a:t>
            </a:r>
            <a:r>
              <a:rPr lang="en-US" dirty="0" smtClean="0"/>
              <a:t>wound that either discharges significant quantity of pus spontaneously or needs a secondary  procedure to drain it. With systemic signs like tachycardia, pyrexia and a raised WBC count</a:t>
            </a:r>
          </a:p>
          <a:p>
            <a:r>
              <a:rPr lang="en-US" b="1" dirty="0" smtClean="0"/>
              <a:t>MINOR SSI- </a:t>
            </a:r>
            <a:r>
              <a:rPr lang="en-US" dirty="0" smtClean="0"/>
              <a:t>no systemic signs</a:t>
            </a:r>
          </a:p>
          <a:p>
            <a:r>
              <a:rPr lang="en-US" b="1" dirty="0" smtClean="0"/>
              <a:t>SCORING SYSTEMS- </a:t>
            </a:r>
            <a:r>
              <a:rPr lang="en-US" dirty="0" smtClean="0"/>
              <a:t>SOUTHOMPTON , ASEPSIS system ,</a:t>
            </a:r>
            <a:r>
              <a:rPr lang="en-IN" dirty="0" smtClean="0"/>
              <a:t>a </a:t>
            </a:r>
            <a:r>
              <a:rPr lang="en-IN" dirty="0"/>
              <a:t>30-day follow-up </a:t>
            </a:r>
            <a:r>
              <a:rPr lang="en-IN" dirty="0" smtClean="0"/>
              <a:t>period for </a:t>
            </a:r>
            <a:r>
              <a:rPr lang="en-IN" dirty="0"/>
              <a:t>non-prosthetic surgery and one year after implanted hip </a:t>
            </a:r>
            <a:r>
              <a:rPr lang="en-IN" dirty="0" smtClean="0"/>
              <a:t>and knee </a:t>
            </a:r>
            <a:r>
              <a:rPr lang="en-IN" dirty="0"/>
              <a:t>surgery.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Southampton wound grading system.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IN" dirty="0">
              <a:solidFill>
                <a:srgbClr val="000000"/>
              </a:solidFill>
              <a:latin typeface="Futura-Book"/>
            </a:endParaRPr>
          </a:p>
          <a:p>
            <a:r>
              <a:rPr lang="en-US" dirty="0">
                <a:solidFill>
                  <a:srgbClr val="FFFFFF"/>
                </a:solidFill>
                <a:latin typeface="Futura-Book"/>
              </a:rPr>
              <a:t>Grade Appearanc</a:t>
            </a:r>
            <a:r>
              <a:rPr lang="en-US" sz="5600" dirty="0">
                <a:solidFill>
                  <a:srgbClr val="FFFFFF"/>
                </a:solidFill>
                <a:latin typeface="Futura-Book"/>
              </a:rPr>
              <a:t>e</a:t>
            </a:r>
          </a:p>
          <a:p>
            <a:r>
              <a:rPr lang="en-US" sz="5600" b="1" dirty="0">
                <a:solidFill>
                  <a:srgbClr val="000000"/>
                </a:solidFill>
                <a:latin typeface="Futura-Light"/>
              </a:rPr>
              <a:t>0 </a:t>
            </a:r>
            <a:r>
              <a:rPr lang="en-US" sz="5600" b="1" dirty="0" smtClean="0">
                <a:solidFill>
                  <a:srgbClr val="000000"/>
                </a:solidFill>
                <a:latin typeface="Futura-Light"/>
              </a:rPr>
              <a:t>   Normal </a:t>
            </a:r>
            <a:r>
              <a:rPr lang="en-US" sz="5600" b="1" dirty="0">
                <a:solidFill>
                  <a:srgbClr val="000000"/>
                </a:solidFill>
                <a:latin typeface="Futura-Light"/>
              </a:rPr>
              <a:t>healing</a:t>
            </a:r>
          </a:p>
          <a:p>
            <a:r>
              <a:rPr lang="en-IN" sz="5600" b="1" dirty="0">
                <a:solidFill>
                  <a:srgbClr val="000000"/>
                </a:solidFill>
                <a:latin typeface="Futura-Light"/>
              </a:rPr>
              <a:t>I </a:t>
            </a:r>
            <a:r>
              <a:rPr lang="en-IN" sz="5600" b="1" dirty="0" smtClean="0">
                <a:solidFill>
                  <a:srgbClr val="000000"/>
                </a:solidFill>
                <a:latin typeface="Futura-Light"/>
              </a:rPr>
              <a:t>     Normal </a:t>
            </a:r>
            <a:r>
              <a:rPr lang="en-IN" sz="5600" b="1" dirty="0">
                <a:solidFill>
                  <a:srgbClr val="000000"/>
                </a:solidFill>
                <a:latin typeface="Futura-Light"/>
              </a:rPr>
              <a:t>healing with mild bruising or erythema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Ia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Some bruising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Ib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Considerable bruising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Ic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Mild erythema</a:t>
            </a:r>
          </a:p>
          <a:p>
            <a:r>
              <a:rPr lang="en-IN" sz="5600" b="1" dirty="0">
                <a:solidFill>
                  <a:srgbClr val="000000"/>
                </a:solidFill>
                <a:latin typeface="Futura-Light"/>
              </a:rPr>
              <a:t>II </a:t>
            </a:r>
            <a:r>
              <a:rPr lang="en-IN" sz="5600" b="1" dirty="0" smtClean="0">
                <a:solidFill>
                  <a:srgbClr val="000000"/>
                </a:solidFill>
                <a:latin typeface="Futura-Light"/>
              </a:rPr>
              <a:t>    Erythema </a:t>
            </a:r>
            <a:r>
              <a:rPr lang="en-IN" sz="5600" b="1" dirty="0">
                <a:solidFill>
                  <a:srgbClr val="000000"/>
                </a:solidFill>
                <a:latin typeface="Futura-Light"/>
              </a:rPr>
              <a:t>plus other signs of inflammation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IIa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At one point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IIb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Around sutures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IIc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Along wound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IId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Around wound</a:t>
            </a:r>
          </a:p>
          <a:p>
            <a:r>
              <a:rPr lang="en-IN" sz="5600" b="1" dirty="0" smtClean="0">
                <a:solidFill>
                  <a:srgbClr val="000000"/>
                </a:solidFill>
                <a:latin typeface="Futura-Light"/>
              </a:rPr>
              <a:t>III      </a:t>
            </a:r>
            <a:r>
              <a:rPr lang="en-IN" sz="5600" b="1" dirty="0">
                <a:solidFill>
                  <a:srgbClr val="000000"/>
                </a:solidFill>
                <a:latin typeface="Futura-Light"/>
              </a:rPr>
              <a:t>Clear or </a:t>
            </a:r>
            <a:r>
              <a:rPr lang="en-IN" sz="5600" b="1" dirty="0" err="1">
                <a:solidFill>
                  <a:srgbClr val="000000"/>
                </a:solidFill>
                <a:latin typeface="Futura-Light"/>
              </a:rPr>
              <a:t>haemoserous</a:t>
            </a:r>
            <a:r>
              <a:rPr lang="en-IN" sz="5600" b="1" dirty="0">
                <a:solidFill>
                  <a:srgbClr val="000000"/>
                </a:solidFill>
                <a:latin typeface="Futura-Light"/>
              </a:rPr>
              <a:t> discharge</a:t>
            </a:r>
          </a:p>
          <a:p>
            <a:r>
              <a:rPr lang="en-IN" sz="5600" dirty="0" err="1">
                <a:solidFill>
                  <a:srgbClr val="000000"/>
                </a:solidFill>
                <a:latin typeface="Futura-Light"/>
              </a:rPr>
              <a:t>IIIa</a:t>
            </a:r>
            <a:r>
              <a:rPr lang="en-IN" sz="5600" dirty="0">
                <a:solidFill>
                  <a:srgbClr val="000000"/>
                </a:solidFill>
                <a:latin typeface="Futura-Light"/>
              </a:rPr>
              <a:t> At one point only (</a:t>
            </a:r>
            <a:r>
              <a:rPr lang="en-IN" sz="5600" dirty="0">
                <a:solidFill>
                  <a:srgbClr val="000000"/>
                </a:solidFill>
                <a:latin typeface="Symbol-Regular"/>
              </a:rPr>
              <a:t>£</a:t>
            </a:r>
            <a:r>
              <a:rPr lang="en-IN" sz="5600" dirty="0">
                <a:solidFill>
                  <a:srgbClr val="000000"/>
                </a:solidFill>
                <a:latin typeface="Futura-Light"/>
              </a:rPr>
              <a:t>2 cm)</a:t>
            </a:r>
          </a:p>
          <a:p>
            <a:r>
              <a:rPr lang="en-IN" sz="5600" dirty="0" err="1">
                <a:solidFill>
                  <a:srgbClr val="000000"/>
                </a:solidFill>
                <a:latin typeface="Futura-Light"/>
              </a:rPr>
              <a:t>IIIb</a:t>
            </a:r>
            <a:r>
              <a:rPr lang="en-IN" sz="5600" dirty="0">
                <a:solidFill>
                  <a:srgbClr val="000000"/>
                </a:solidFill>
                <a:latin typeface="Futura-Light"/>
              </a:rPr>
              <a:t> Along wound (&gt;2 cm)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IIIc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Large volume</a:t>
            </a:r>
          </a:p>
          <a:p>
            <a:r>
              <a:rPr lang="en-US" sz="5600" dirty="0" err="1">
                <a:solidFill>
                  <a:srgbClr val="000000"/>
                </a:solidFill>
                <a:latin typeface="Futura-Light"/>
              </a:rPr>
              <a:t>IIId</a:t>
            </a:r>
            <a:r>
              <a:rPr lang="en-US" sz="5600" dirty="0">
                <a:solidFill>
                  <a:srgbClr val="000000"/>
                </a:solidFill>
                <a:latin typeface="Futura-Light"/>
              </a:rPr>
              <a:t> Prolonged (&gt;3 days)</a:t>
            </a:r>
          </a:p>
          <a:p>
            <a:r>
              <a:rPr lang="en-US" sz="5600" b="1" dirty="0">
                <a:solidFill>
                  <a:srgbClr val="000000"/>
                </a:solidFill>
                <a:latin typeface="Futura-Bold"/>
              </a:rPr>
              <a:t>Major complication</a:t>
            </a:r>
          </a:p>
          <a:p>
            <a:r>
              <a:rPr lang="en-US" sz="5600" b="1" dirty="0" smtClean="0">
                <a:solidFill>
                  <a:srgbClr val="000000"/>
                </a:solidFill>
                <a:latin typeface="Futura-Light"/>
              </a:rPr>
              <a:t>IV     </a:t>
            </a:r>
            <a:r>
              <a:rPr lang="en-US" sz="5600" b="1" dirty="0">
                <a:solidFill>
                  <a:srgbClr val="000000"/>
                </a:solidFill>
                <a:latin typeface="Futura-Light"/>
              </a:rPr>
              <a:t>Pus</a:t>
            </a:r>
          </a:p>
          <a:p>
            <a:r>
              <a:rPr lang="en-IN" sz="5600" dirty="0" err="1">
                <a:solidFill>
                  <a:srgbClr val="000000"/>
                </a:solidFill>
                <a:latin typeface="Futura-Light"/>
              </a:rPr>
              <a:t>IVa</a:t>
            </a:r>
            <a:r>
              <a:rPr lang="en-IN" sz="5600" dirty="0">
                <a:solidFill>
                  <a:srgbClr val="000000"/>
                </a:solidFill>
                <a:latin typeface="Futura-Light"/>
              </a:rPr>
              <a:t> At one point only (</a:t>
            </a:r>
            <a:r>
              <a:rPr lang="en-IN" sz="5600" dirty="0">
                <a:solidFill>
                  <a:srgbClr val="000000"/>
                </a:solidFill>
                <a:latin typeface="Symbol-Regular"/>
              </a:rPr>
              <a:t>£</a:t>
            </a:r>
            <a:r>
              <a:rPr lang="en-IN" sz="5600" dirty="0">
                <a:solidFill>
                  <a:srgbClr val="000000"/>
                </a:solidFill>
                <a:latin typeface="Futura-Light"/>
              </a:rPr>
              <a:t>2 cm)</a:t>
            </a:r>
          </a:p>
          <a:p>
            <a:r>
              <a:rPr lang="en-IN" sz="5600" dirty="0" err="1">
                <a:solidFill>
                  <a:srgbClr val="000000"/>
                </a:solidFill>
                <a:latin typeface="Futura-Light"/>
              </a:rPr>
              <a:t>IVb</a:t>
            </a:r>
            <a:r>
              <a:rPr lang="en-IN" sz="5600" dirty="0">
                <a:solidFill>
                  <a:srgbClr val="000000"/>
                </a:solidFill>
                <a:latin typeface="Futura-Light"/>
              </a:rPr>
              <a:t> Along wound (&gt;2 cm)</a:t>
            </a:r>
          </a:p>
          <a:p>
            <a:r>
              <a:rPr lang="en-IN" sz="5600" b="1" dirty="0" smtClean="0">
                <a:solidFill>
                  <a:srgbClr val="000000"/>
                </a:solidFill>
                <a:latin typeface="Futura-Light"/>
              </a:rPr>
              <a:t>V     </a:t>
            </a:r>
            <a:r>
              <a:rPr lang="en-IN" sz="5600" b="1" dirty="0">
                <a:solidFill>
                  <a:srgbClr val="000000"/>
                </a:solidFill>
                <a:latin typeface="Futura-Light"/>
              </a:rPr>
              <a:t>Deep or severe wound infection with or without tissue</a:t>
            </a:r>
          </a:p>
          <a:p>
            <a:r>
              <a:rPr lang="en-US" sz="5600" b="1" dirty="0">
                <a:solidFill>
                  <a:srgbClr val="000000"/>
                </a:solidFill>
                <a:latin typeface="Futura-Light"/>
              </a:rPr>
              <a:t>breakdown; </a:t>
            </a:r>
            <a:r>
              <a:rPr lang="en-US" sz="5600" b="1" dirty="0" err="1">
                <a:solidFill>
                  <a:srgbClr val="000000"/>
                </a:solidFill>
                <a:latin typeface="Futura-Light"/>
              </a:rPr>
              <a:t>haematoma</a:t>
            </a:r>
            <a:r>
              <a:rPr lang="en-US" sz="5600" b="1" dirty="0">
                <a:solidFill>
                  <a:srgbClr val="000000"/>
                </a:solidFill>
                <a:latin typeface="Futura-Light"/>
              </a:rPr>
              <a:t> requiring aspiration</a:t>
            </a:r>
            <a:endParaRPr lang="en-US" sz="5600" b="1" dirty="0"/>
          </a:p>
        </p:txBody>
      </p:sp>
    </p:spTree>
    <p:extLst>
      <p:ext uri="{BB962C8B-B14F-4D97-AF65-F5344CB8AC3E}">
        <p14:creationId xmlns:p14="http://schemas.microsoft.com/office/powerpoint/2010/main" xmlns="" val="321217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ASEPSIS wound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IN" dirty="0">
              <a:solidFill>
                <a:srgbClr val="000000"/>
              </a:solidFill>
              <a:latin typeface="Futura-Book"/>
            </a:endParaRPr>
          </a:p>
          <a:p>
            <a:r>
              <a:rPr lang="en-US" dirty="0">
                <a:solidFill>
                  <a:srgbClr val="FFFFFF"/>
                </a:solidFill>
                <a:latin typeface="Futura-Book"/>
              </a:rPr>
              <a:t>Criterion Points</a:t>
            </a:r>
          </a:p>
          <a:p>
            <a:r>
              <a:rPr lang="en-US" b="1" dirty="0">
                <a:solidFill>
                  <a:srgbClr val="000000"/>
                </a:solidFill>
                <a:latin typeface="Futura-Bold"/>
              </a:rPr>
              <a:t>A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dditional treatment 0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Antibiotics for wound infection 10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Drainage of pus under local anaesthesia 5</a:t>
            </a:r>
          </a:p>
          <a:p>
            <a:r>
              <a:rPr lang="en-IN" dirty="0">
                <a:solidFill>
                  <a:srgbClr val="000000"/>
                </a:solidFill>
                <a:latin typeface="Futura-Light"/>
              </a:rPr>
              <a:t>Debridement of wound under general anaesthesia 10</a:t>
            </a:r>
          </a:p>
          <a:p>
            <a:r>
              <a:rPr lang="en-US" b="1" dirty="0">
                <a:solidFill>
                  <a:srgbClr val="000000"/>
                </a:solidFill>
                <a:latin typeface="Futura-Bold"/>
              </a:rPr>
              <a:t>S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erous </a:t>
            </a:r>
            <a:r>
              <a:rPr lang="en-US" dirty="0" smtClean="0"/>
              <a:t>discharge*  </a:t>
            </a:r>
            <a:r>
              <a:rPr lang="en-US" dirty="0" smtClean="0">
                <a:solidFill>
                  <a:srgbClr val="000000"/>
                </a:solidFill>
                <a:latin typeface="Futura-Light"/>
              </a:rPr>
              <a:t>Daily 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0–5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Futura-Bold"/>
              </a:rPr>
              <a:t>E</a:t>
            </a:r>
            <a:r>
              <a:rPr lang="en-US" dirty="0" smtClean="0">
                <a:solidFill>
                  <a:srgbClr val="000000"/>
                </a:solidFill>
                <a:latin typeface="Futura-Light"/>
              </a:rPr>
              <a:t>rythema*</a:t>
            </a:r>
            <a:r>
              <a:rPr lang="en-US" sz="800" dirty="0" smtClean="0">
                <a:solidFill>
                  <a:srgbClr val="000000"/>
                </a:solidFill>
                <a:latin typeface="Futura-Light"/>
              </a:rPr>
              <a:t>a 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Daily 0–5</a:t>
            </a:r>
          </a:p>
          <a:p>
            <a:r>
              <a:rPr lang="en-US" b="1" dirty="0">
                <a:solidFill>
                  <a:srgbClr val="000000"/>
                </a:solidFill>
                <a:latin typeface="Futura-Bold"/>
              </a:rPr>
              <a:t>P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urulent </a:t>
            </a:r>
            <a:r>
              <a:rPr lang="en-US" dirty="0" smtClean="0">
                <a:solidFill>
                  <a:srgbClr val="000000"/>
                </a:solidFill>
                <a:latin typeface="Futura-Light"/>
              </a:rPr>
              <a:t>exudate*</a:t>
            </a:r>
            <a:r>
              <a:rPr lang="en-US" sz="800" dirty="0" smtClean="0">
                <a:solidFill>
                  <a:srgbClr val="000000"/>
                </a:solidFill>
                <a:latin typeface="Futura-Light"/>
              </a:rPr>
              <a:t>a 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Daily 0–10</a:t>
            </a:r>
          </a:p>
          <a:p>
            <a:r>
              <a:rPr lang="en-IN" b="1" dirty="0">
                <a:solidFill>
                  <a:srgbClr val="000000"/>
                </a:solidFill>
                <a:latin typeface="Futura-Bold"/>
              </a:rPr>
              <a:t>S</a:t>
            </a:r>
            <a:r>
              <a:rPr lang="en-IN" dirty="0">
                <a:solidFill>
                  <a:srgbClr val="000000"/>
                </a:solidFill>
                <a:latin typeface="Futura-Light"/>
              </a:rPr>
              <a:t>eparation of deep </a:t>
            </a:r>
            <a:r>
              <a:rPr lang="en-IN" dirty="0" smtClean="0">
                <a:solidFill>
                  <a:srgbClr val="000000"/>
                </a:solidFill>
                <a:latin typeface="Futura-Light"/>
              </a:rPr>
              <a:t>tissues*</a:t>
            </a:r>
            <a:r>
              <a:rPr lang="en-IN" sz="800" dirty="0" smtClean="0">
                <a:solidFill>
                  <a:srgbClr val="000000"/>
                </a:solidFill>
                <a:latin typeface="Futura-Light"/>
              </a:rPr>
              <a:t>a </a:t>
            </a:r>
            <a:r>
              <a:rPr lang="en-IN" dirty="0">
                <a:solidFill>
                  <a:srgbClr val="000000"/>
                </a:solidFill>
                <a:latin typeface="Futura-Light"/>
              </a:rPr>
              <a:t>Daily 0–10</a:t>
            </a:r>
          </a:p>
          <a:p>
            <a:r>
              <a:rPr lang="en-IN" b="1" dirty="0">
                <a:solidFill>
                  <a:srgbClr val="000000"/>
                </a:solidFill>
                <a:latin typeface="Futura-Bold"/>
              </a:rPr>
              <a:t>I</a:t>
            </a:r>
            <a:r>
              <a:rPr lang="en-IN" dirty="0">
                <a:solidFill>
                  <a:srgbClr val="000000"/>
                </a:solidFill>
                <a:latin typeface="Futura-Light"/>
              </a:rPr>
              <a:t>solation of bacteria from wound 10</a:t>
            </a:r>
          </a:p>
          <a:p>
            <a:r>
              <a:rPr lang="en-IN" b="1" dirty="0">
                <a:solidFill>
                  <a:srgbClr val="000000"/>
                </a:solidFill>
                <a:latin typeface="Futura-Bold"/>
              </a:rPr>
              <a:t>S</a:t>
            </a:r>
            <a:r>
              <a:rPr lang="en-IN" dirty="0">
                <a:solidFill>
                  <a:srgbClr val="000000"/>
                </a:solidFill>
                <a:latin typeface="Futura-Light"/>
              </a:rPr>
              <a:t>tay as inpatient prolonged over 14 days as </a:t>
            </a:r>
            <a:r>
              <a:rPr lang="en-IN" dirty="0" smtClean="0">
                <a:solidFill>
                  <a:srgbClr val="000000"/>
                </a:solidFill>
                <a:latin typeface="Futura-Light"/>
              </a:rPr>
              <a:t>result </a:t>
            </a:r>
            <a:r>
              <a:rPr lang="en-US" dirty="0" smtClean="0">
                <a:solidFill>
                  <a:srgbClr val="000000"/>
                </a:solidFill>
                <a:latin typeface="Futura-Light"/>
              </a:rPr>
              <a:t>of </a:t>
            </a:r>
            <a:r>
              <a:rPr lang="en-US" dirty="0">
                <a:solidFill>
                  <a:srgbClr val="000000"/>
                </a:solidFill>
                <a:latin typeface="Futura-Light"/>
              </a:rPr>
              <a:t>wound </a:t>
            </a:r>
            <a:r>
              <a:rPr lang="en-US" dirty="0" smtClean="0">
                <a:solidFill>
                  <a:srgbClr val="000000"/>
                </a:solidFill>
                <a:latin typeface="Futura-Light"/>
              </a:rPr>
              <a:t>infection 5</a:t>
            </a:r>
            <a:endParaRPr lang="en-US" dirty="0">
              <a:solidFill>
                <a:srgbClr val="000000"/>
              </a:solidFill>
              <a:latin typeface="Futura-Light"/>
            </a:endParaRPr>
          </a:p>
          <a:p>
            <a:r>
              <a:rPr lang="en-IN" sz="2200" dirty="0" smtClean="0">
                <a:solidFill>
                  <a:srgbClr val="000000"/>
                </a:solidFill>
                <a:latin typeface="Futura-Light"/>
              </a:rPr>
              <a:t>* </a:t>
            </a:r>
            <a:r>
              <a:rPr lang="en-IN" sz="2200" dirty="0">
                <a:solidFill>
                  <a:srgbClr val="000000"/>
                </a:solidFill>
                <a:latin typeface="Futura-Light"/>
              </a:rPr>
              <a:t>Scored for 5 of the first 7 days only, the remainder being scored if present in the first </a:t>
            </a:r>
            <a:r>
              <a:rPr lang="en-IN" sz="2200" dirty="0" smtClean="0">
                <a:solidFill>
                  <a:srgbClr val="000000"/>
                </a:solidFill>
                <a:latin typeface="Futura-Light"/>
              </a:rPr>
              <a:t>two </a:t>
            </a:r>
            <a:r>
              <a:rPr lang="en-US" sz="2200" dirty="0" smtClean="0">
                <a:solidFill>
                  <a:srgbClr val="000000"/>
                </a:solidFill>
                <a:latin typeface="Futura-Light"/>
              </a:rPr>
              <a:t>months</a:t>
            </a:r>
            <a:r>
              <a:rPr lang="en-US" sz="2200" dirty="0">
                <a:solidFill>
                  <a:srgbClr val="000000"/>
                </a:solidFill>
                <a:latin typeface="Futura-Light"/>
              </a:rPr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21683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2535</Words>
  <Application>Microsoft Office PowerPoint</Application>
  <PresentationFormat>On-screen Show (4:3)</PresentationFormat>
  <Paragraphs>230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Surgical infections</vt:lpstr>
      <vt:lpstr>Koch’s postulates</vt:lpstr>
      <vt:lpstr>Slide 3</vt:lpstr>
      <vt:lpstr>physiology</vt:lpstr>
      <vt:lpstr>Causes of infection,</vt:lpstr>
      <vt:lpstr>Opportunitic infection</vt:lpstr>
      <vt:lpstr>Surgical Site Infection (SSI) </vt:lpstr>
      <vt:lpstr>Southampton wound grading system.</vt:lpstr>
      <vt:lpstr>The ASEPSIS wound score</vt:lpstr>
      <vt:lpstr>ABSCESS</vt:lpstr>
      <vt:lpstr>Slide 11</vt:lpstr>
      <vt:lpstr>Slide 12</vt:lpstr>
      <vt:lpstr>cellulitis</vt:lpstr>
      <vt:lpstr>https://youtu.be/yl6R_3Jrs_s </vt:lpstr>
      <vt:lpstr>Slide 15</vt:lpstr>
      <vt:lpstr>SIRS</vt:lpstr>
      <vt:lpstr>Slide 17</vt:lpstr>
      <vt:lpstr>Treatment of surgical infections</vt:lpstr>
      <vt:lpstr>Taking culture sensitivity</vt:lpstr>
      <vt:lpstr>Slide 20</vt:lpstr>
      <vt:lpstr>prophylaxis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infections</dc:title>
  <dc:creator>Dr.Bhavin</dc:creator>
  <cp:lastModifiedBy>BHAVIN KIRITKUMAR SHAH</cp:lastModifiedBy>
  <cp:revision>41</cp:revision>
  <dcterms:created xsi:type="dcterms:W3CDTF">2014-12-06T04:13:39Z</dcterms:created>
  <dcterms:modified xsi:type="dcterms:W3CDTF">2020-05-14T05:05:14Z</dcterms:modified>
</cp:coreProperties>
</file>