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174" y="767007"/>
            <a:ext cx="8375650" cy="1407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1" u="sng">
                <a:solidFill>
                  <a:srgbClr val="EB76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1" u="sng">
                <a:solidFill>
                  <a:srgbClr val="EB76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1" u="sng">
                <a:solidFill>
                  <a:srgbClr val="EB76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2780" y="440133"/>
            <a:ext cx="3758438" cy="34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1" u="sng">
                <a:solidFill>
                  <a:srgbClr val="EB76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864" y="1287526"/>
            <a:ext cx="8764270" cy="429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74" y="767007"/>
            <a:ext cx="8375650" cy="2462213"/>
          </a:xfrm>
        </p:spPr>
        <p:txBody>
          <a:bodyPr/>
          <a:lstStyle/>
          <a:p>
            <a:pPr algn="ctr"/>
            <a:r>
              <a:rPr lang="en-US" sz="8000" u="none" dirty="0" smtClean="0"/>
              <a:t>Lumbar canal </a:t>
            </a:r>
            <a:r>
              <a:rPr lang="en-US" sz="8000" u="none" dirty="0" err="1" smtClean="0"/>
              <a:t>stenosis</a:t>
            </a:r>
            <a:endParaRPr lang="en-US" sz="8000" u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092881"/>
          </a:xfrm>
        </p:spPr>
        <p:txBody>
          <a:bodyPr/>
          <a:lstStyle/>
          <a:p>
            <a:pPr algn="r"/>
            <a:r>
              <a:rPr lang="en-US" sz="2800" u="none" dirty="0" smtClean="0">
                <a:solidFill>
                  <a:srgbClr val="002060"/>
                </a:solidFill>
              </a:rPr>
              <a:t>-Dr. </a:t>
            </a:r>
            <a:r>
              <a:rPr lang="en-US" sz="2800" u="none" dirty="0" err="1" smtClean="0">
                <a:solidFill>
                  <a:srgbClr val="002060"/>
                </a:solidFill>
              </a:rPr>
              <a:t>Malkesh</a:t>
            </a:r>
            <a:r>
              <a:rPr lang="en-US" sz="2800" u="none" dirty="0" smtClean="0">
                <a:solidFill>
                  <a:srgbClr val="002060"/>
                </a:solidFill>
              </a:rPr>
              <a:t> </a:t>
            </a:r>
            <a:r>
              <a:rPr lang="en-US" sz="2800" u="none" dirty="0" smtClean="0">
                <a:solidFill>
                  <a:srgbClr val="002060"/>
                </a:solidFill>
              </a:rPr>
              <a:t>Shah M.S.(Ortho.)</a:t>
            </a:r>
          </a:p>
          <a:p>
            <a:pPr algn="r"/>
            <a:r>
              <a:rPr lang="en-US" sz="2800" u="none" dirty="0" smtClean="0">
                <a:solidFill>
                  <a:srgbClr val="002060"/>
                </a:solidFill>
              </a:rPr>
              <a:t>Associate Professor</a:t>
            </a:r>
          </a:p>
          <a:p>
            <a:pPr algn="r"/>
            <a:r>
              <a:rPr lang="en-US" sz="2800" u="none" dirty="0" smtClean="0">
                <a:solidFill>
                  <a:srgbClr val="002060"/>
                </a:solidFill>
              </a:rPr>
              <a:t>Dept. of </a:t>
            </a:r>
            <a:r>
              <a:rPr lang="en-US" sz="2800" u="none" dirty="0" err="1" smtClean="0">
                <a:solidFill>
                  <a:srgbClr val="002060"/>
                </a:solidFill>
              </a:rPr>
              <a:t>Orthopaedics</a:t>
            </a:r>
            <a:r>
              <a:rPr lang="en-US" sz="2800" u="none" dirty="0" smtClean="0">
                <a:solidFill>
                  <a:srgbClr val="002060"/>
                </a:solidFill>
              </a:rPr>
              <a:t>, SBKS MI&amp;RC,</a:t>
            </a:r>
          </a:p>
          <a:p>
            <a:pPr algn="r"/>
            <a:r>
              <a:rPr lang="en-US" sz="2800" u="none" dirty="0" err="1" smtClean="0">
                <a:solidFill>
                  <a:srgbClr val="002060"/>
                </a:solidFill>
              </a:rPr>
              <a:t>Piparia</a:t>
            </a:r>
            <a:r>
              <a:rPr lang="en-US" sz="2800" u="none" dirty="0" smtClean="0">
                <a:solidFill>
                  <a:srgbClr val="002060"/>
                </a:solidFill>
              </a:rPr>
              <a:t>, </a:t>
            </a:r>
            <a:r>
              <a:rPr lang="en-US" sz="2800" u="none" dirty="0" err="1" smtClean="0">
                <a:solidFill>
                  <a:srgbClr val="002060"/>
                </a:solidFill>
              </a:rPr>
              <a:t>Waghodia</a:t>
            </a:r>
            <a:r>
              <a:rPr lang="en-US" sz="2800" u="none" dirty="0" smtClean="0">
                <a:solidFill>
                  <a:srgbClr val="002060"/>
                </a:solidFill>
              </a:rPr>
              <a:t>, </a:t>
            </a:r>
            <a:r>
              <a:rPr lang="en-US" sz="2800" u="none" dirty="0" err="1" smtClean="0">
                <a:solidFill>
                  <a:srgbClr val="002060"/>
                </a:solidFill>
              </a:rPr>
              <a:t>Vadodar</a:t>
            </a:r>
            <a:r>
              <a:rPr lang="en-US" u="none" dirty="0" err="1" smtClean="0">
                <a:solidFill>
                  <a:srgbClr val="002060"/>
                </a:solidFill>
              </a:rPr>
              <a:t>a</a:t>
            </a:r>
            <a:endParaRPr lang="en-US" u="none" dirty="0" smtClean="0">
              <a:solidFill>
                <a:srgbClr val="002060"/>
              </a:solidFill>
            </a:endParaRPr>
          </a:p>
          <a:p>
            <a:endParaRPr lang="en-US" u="non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92937"/>
            <a:ext cx="4472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0" u="none" spc="-10" dirty="0">
                <a:solidFill>
                  <a:srgbClr val="FF0000"/>
                </a:solidFill>
                <a:latin typeface="Arial Black"/>
                <a:cs typeface="Arial Black"/>
              </a:rPr>
              <a:t>Physical </a:t>
            </a:r>
            <a:r>
              <a:rPr sz="2800" b="0" i="0" u="none" spc="-20" dirty="0">
                <a:solidFill>
                  <a:srgbClr val="FF0000"/>
                </a:solidFill>
                <a:latin typeface="Arial Black"/>
                <a:cs typeface="Arial Black"/>
              </a:rPr>
              <a:t>examination</a:t>
            </a:r>
            <a:r>
              <a:rPr sz="2800" b="0" i="0" u="none" spc="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b="0" i="0" u="none" spc="-5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0402" y="1346962"/>
            <a:ext cx="5964555" cy="4605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-"/>
              <a:tabLst>
                <a:tab pos="241300" algn="l"/>
              </a:tabLst>
            </a:pPr>
            <a:r>
              <a:rPr sz="2000" spc="35" dirty="0">
                <a:latin typeface="Arial"/>
                <a:cs typeface="Arial"/>
              </a:rPr>
              <a:t>Reduced </a:t>
            </a:r>
            <a:r>
              <a:rPr sz="2000" spc="90" dirty="0">
                <a:latin typeface="Arial"/>
                <a:cs typeface="Arial"/>
              </a:rPr>
              <a:t>spinal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130" dirty="0">
                <a:latin typeface="Arial"/>
                <a:cs typeface="Arial"/>
              </a:rPr>
              <a:t>mobility.</a:t>
            </a:r>
            <a:endParaRPr sz="2000">
              <a:latin typeface="Arial"/>
              <a:cs typeface="Arial"/>
            </a:endParaRPr>
          </a:p>
          <a:p>
            <a:pPr marL="255270" marR="982344" indent="-255270">
              <a:lnSpc>
                <a:spcPct val="100000"/>
              </a:lnSpc>
              <a:spcBef>
                <a:spcPts val="2450"/>
              </a:spcBef>
              <a:buChar char="-"/>
              <a:tabLst>
                <a:tab pos="255270" algn="l"/>
              </a:tabLst>
            </a:pPr>
            <a:r>
              <a:rPr sz="2000" spc="75" dirty="0">
                <a:latin typeface="Arial"/>
                <a:cs typeface="Arial"/>
              </a:rPr>
              <a:t>Extension is </a:t>
            </a:r>
            <a:r>
              <a:rPr sz="2000" spc="120" dirty="0">
                <a:latin typeface="Arial"/>
                <a:cs typeface="Arial"/>
              </a:rPr>
              <a:t>more </a:t>
            </a:r>
            <a:r>
              <a:rPr sz="2000" spc="85" dirty="0">
                <a:latin typeface="Arial"/>
                <a:cs typeface="Arial"/>
              </a:rPr>
              <a:t>usually </a:t>
            </a:r>
            <a:r>
              <a:rPr sz="2000" spc="130" dirty="0">
                <a:latin typeface="Arial"/>
                <a:cs typeface="Arial"/>
              </a:rPr>
              <a:t>limited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than  </a:t>
            </a:r>
            <a:r>
              <a:rPr sz="2000" spc="120" dirty="0">
                <a:latin typeface="Arial"/>
                <a:cs typeface="Arial"/>
              </a:rPr>
              <a:t>flexion.</a:t>
            </a:r>
            <a:endParaRPr sz="2000">
              <a:latin typeface="Arial"/>
              <a:cs typeface="Arial"/>
            </a:endParaRPr>
          </a:p>
          <a:p>
            <a:pPr marL="335280" indent="-309880">
              <a:lnSpc>
                <a:spcPct val="100000"/>
              </a:lnSpc>
              <a:spcBef>
                <a:spcPts val="2400"/>
              </a:spcBef>
              <a:buChar char="-"/>
              <a:tabLst>
                <a:tab pos="335280" algn="l"/>
                <a:tab pos="335915" algn="l"/>
              </a:tabLst>
            </a:pPr>
            <a:r>
              <a:rPr sz="2000" spc="90" dirty="0">
                <a:latin typeface="Arial"/>
                <a:cs typeface="Arial"/>
              </a:rPr>
              <a:t>Lumbar, </a:t>
            </a:r>
            <a:r>
              <a:rPr sz="2000" spc="80" dirty="0">
                <a:latin typeface="Arial"/>
                <a:cs typeface="Arial"/>
              </a:rPr>
              <a:t>paraspinal </a:t>
            </a:r>
            <a:r>
              <a:rPr sz="2000" spc="85" dirty="0">
                <a:latin typeface="Arial"/>
                <a:cs typeface="Arial"/>
              </a:rPr>
              <a:t>and </a:t>
            </a:r>
            <a:r>
              <a:rPr sz="2000" spc="100" dirty="0">
                <a:latin typeface="Arial"/>
                <a:cs typeface="Arial"/>
              </a:rPr>
              <a:t>gluteal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tenderness.</a:t>
            </a:r>
            <a:endParaRPr sz="2000">
              <a:latin typeface="Arial"/>
              <a:cs typeface="Arial"/>
            </a:endParaRPr>
          </a:p>
          <a:p>
            <a:pPr marL="350520" marR="726440" indent="-325120">
              <a:lnSpc>
                <a:spcPct val="100000"/>
              </a:lnSpc>
              <a:spcBef>
                <a:spcPts val="2400"/>
              </a:spcBef>
              <a:buFont typeface="Arial"/>
              <a:buChar char="-"/>
              <a:tabLst>
                <a:tab pos="417830" algn="l"/>
                <a:tab pos="418465" algn="l"/>
              </a:tabLst>
            </a:pPr>
            <a:r>
              <a:rPr dirty="0"/>
              <a:t>	</a:t>
            </a:r>
            <a:r>
              <a:rPr sz="2000" spc="95" dirty="0">
                <a:latin typeface="Arial"/>
                <a:cs typeface="Arial"/>
              </a:rPr>
              <a:t>Hip, </a:t>
            </a:r>
            <a:r>
              <a:rPr sz="2000" spc="85" dirty="0">
                <a:latin typeface="Arial"/>
                <a:cs typeface="Arial"/>
              </a:rPr>
              <a:t>and </a:t>
            </a:r>
            <a:r>
              <a:rPr sz="2000" spc="75" dirty="0">
                <a:latin typeface="Arial"/>
                <a:cs typeface="Arial"/>
              </a:rPr>
              <a:t>knee </a:t>
            </a:r>
            <a:r>
              <a:rPr sz="2000" spc="110" dirty="0">
                <a:latin typeface="Arial"/>
                <a:cs typeface="Arial"/>
              </a:rPr>
              <a:t>slightly flexed </a:t>
            </a:r>
            <a:r>
              <a:rPr sz="2000" spc="85" dirty="0">
                <a:latin typeface="Arial"/>
                <a:cs typeface="Arial"/>
              </a:rPr>
              <a:t>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150" dirty="0">
                <a:latin typeface="Arial"/>
                <a:cs typeface="Arial"/>
              </a:rPr>
              <a:t>trunk  </a:t>
            </a:r>
            <a:r>
              <a:rPr sz="2000" spc="105" dirty="0">
                <a:latin typeface="Arial"/>
                <a:cs typeface="Arial"/>
              </a:rPr>
              <a:t>stooped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forward.</a:t>
            </a:r>
            <a:endParaRPr sz="2000">
              <a:latin typeface="Arial"/>
              <a:cs typeface="Arial"/>
            </a:endParaRPr>
          </a:p>
          <a:p>
            <a:pPr marL="335280" indent="-309880">
              <a:lnSpc>
                <a:spcPct val="100000"/>
              </a:lnSpc>
              <a:spcBef>
                <a:spcPts val="2400"/>
              </a:spcBef>
              <a:buChar char="-"/>
              <a:tabLst>
                <a:tab pos="335280" algn="l"/>
                <a:tab pos="335915" algn="l"/>
              </a:tabLst>
            </a:pPr>
            <a:r>
              <a:rPr sz="2000" spc="105" dirty="0">
                <a:latin typeface="Arial"/>
                <a:cs typeface="Arial"/>
              </a:rPr>
              <a:t>Hamstring tightness </a:t>
            </a:r>
            <a:r>
              <a:rPr sz="2000" spc="75" dirty="0">
                <a:latin typeface="Arial"/>
                <a:cs typeface="Arial"/>
              </a:rPr>
              <a:t>is </a:t>
            </a:r>
            <a:r>
              <a:rPr sz="2000" spc="120" dirty="0">
                <a:latin typeface="Arial"/>
                <a:cs typeface="Arial"/>
              </a:rPr>
              <a:t>often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present.</a:t>
            </a:r>
            <a:endParaRPr sz="2000">
              <a:latin typeface="Arial"/>
              <a:cs typeface="Arial"/>
            </a:endParaRPr>
          </a:p>
          <a:p>
            <a:pPr marL="335280" indent="-309880">
              <a:lnSpc>
                <a:spcPct val="100000"/>
              </a:lnSpc>
              <a:spcBef>
                <a:spcPts val="2405"/>
              </a:spcBef>
              <a:buChar char="-"/>
              <a:tabLst>
                <a:tab pos="335280" algn="l"/>
                <a:tab pos="335915" algn="l"/>
              </a:tabLst>
            </a:pPr>
            <a:r>
              <a:rPr sz="2000" spc="95" dirty="0">
                <a:latin typeface="Arial"/>
                <a:cs typeface="Arial"/>
              </a:rPr>
              <a:t>Neurologic </a:t>
            </a:r>
            <a:r>
              <a:rPr sz="2000" spc="105" dirty="0">
                <a:latin typeface="Arial"/>
                <a:cs typeface="Arial"/>
              </a:rPr>
              <a:t>examination </a:t>
            </a:r>
            <a:r>
              <a:rPr sz="2000" spc="90" dirty="0">
                <a:latin typeface="Arial"/>
                <a:cs typeface="Arial"/>
              </a:rPr>
              <a:t>typically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normal</a:t>
            </a:r>
            <a:endParaRPr sz="2000">
              <a:latin typeface="Arial"/>
              <a:cs typeface="Arial"/>
            </a:endParaRPr>
          </a:p>
          <a:p>
            <a:pPr marL="269875" marR="5080">
              <a:lnSpc>
                <a:spcPct val="100000"/>
              </a:lnSpc>
            </a:pPr>
            <a:r>
              <a:rPr sz="2000" spc="130" dirty="0">
                <a:latin typeface="Arial"/>
                <a:cs typeface="Arial"/>
              </a:rPr>
              <a:t>or </a:t>
            </a:r>
            <a:r>
              <a:rPr sz="2000" spc="40" dirty="0">
                <a:latin typeface="Arial"/>
                <a:cs typeface="Arial"/>
              </a:rPr>
              <a:t>reveals </a:t>
            </a:r>
            <a:r>
              <a:rPr sz="2000" spc="105" dirty="0">
                <a:latin typeface="Arial"/>
                <a:cs typeface="Arial"/>
              </a:rPr>
              <a:t>only </a:t>
            </a:r>
            <a:r>
              <a:rPr sz="2000" spc="75" dirty="0">
                <a:latin typeface="Arial"/>
                <a:cs typeface="Arial"/>
              </a:rPr>
              <a:t>such </a:t>
            </a:r>
            <a:r>
              <a:rPr sz="2000" spc="-10" dirty="0">
                <a:latin typeface="Arial"/>
                <a:cs typeface="Arial"/>
              </a:rPr>
              <a:t>a </a:t>
            </a:r>
            <a:r>
              <a:rPr sz="2000" spc="155" dirty="0">
                <a:latin typeface="Arial"/>
                <a:cs typeface="Arial"/>
              </a:rPr>
              <a:t>mild </a:t>
            </a:r>
            <a:r>
              <a:rPr sz="2000" spc="55" dirty="0">
                <a:latin typeface="Arial"/>
                <a:cs typeface="Arial"/>
              </a:rPr>
              <a:t>weakness,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sensory  </a:t>
            </a:r>
            <a:r>
              <a:rPr sz="2000" spc="60" dirty="0">
                <a:latin typeface="Arial"/>
                <a:cs typeface="Arial"/>
              </a:rPr>
              <a:t>changes </a:t>
            </a:r>
            <a:r>
              <a:rPr sz="2000" spc="85" dirty="0">
                <a:latin typeface="Arial"/>
                <a:cs typeface="Arial"/>
              </a:rPr>
              <a:t>and </a:t>
            </a:r>
            <a:r>
              <a:rPr sz="2000" spc="125" dirty="0">
                <a:latin typeface="Arial"/>
                <a:cs typeface="Arial"/>
              </a:rPr>
              <a:t>difficulty </a:t>
            </a:r>
            <a:r>
              <a:rPr sz="2000" spc="130" dirty="0">
                <a:latin typeface="Arial"/>
                <a:cs typeface="Arial"/>
              </a:rPr>
              <a:t>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walking.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92937"/>
            <a:ext cx="2651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0" u="none" spc="-10" dirty="0">
                <a:solidFill>
                  <a:srgbClr val="FF0000"/>
                </a:solidFill>
                <a:latin typeface="Arial Black"/>
                <a:cs typeface="Arial Black"/>
              </a:rPr>
              <a:t>Special test </a:t>
            </a:r>
            <a:r>
              <a:rPr sz="2800" b="0" i="0" u="none" spc="-5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8895">
              <a:lnSpc>
                <a:spcPct val="100000"/>
              </a:lnSpc>
              <a:spcBef>
                <a:spcPts val="100"/>
              </a:spcBef>
            </a:pPr>
            <a:r>
              <a:rPr u="none" spc="80" dirty="0"/>
              <a:t>1) </a:t>
            </a:r>
            <a:r>
              <a:rPr spc="-25" dirty="0"/>
              <a:t>Stoop</a:t>
            </a:r>
            <a:r>
              <a:rPr spc="80" dirty="0"/>
              <a:t> </a:t>
            </a:r>
            <a:r>
              <a:rPr spc="140" dirty="0"/>
              <a:t>test-</a:t>
            </a:r>
          </a:p>
          <a:p>
            <a:pPr marL="486409" indent="-280670">
              <a:lnSpc>
                <a:spcPct val="100000"/>
              </a:lnSpc>
              <a:spcBef>
                <a:spcPts val="2920"/>
              </a:spcBef>
              <a:buFont typeface="Wingdings"/>
              <a:buChar char=""/>
              <a:tabLst>
                <a:tab pos="487045" algn="l"/>
              </a:tabLst>
            </a:pPr>
            <a:r>
              <a:rPr sz="2000" b="0" u="none" spc="80" dirty="0">
                <a:latin typeface="Arial"/>
                <a:cs typeface="Arial"/>
              </a:rPr>
              <a:t>Ask</a:t>
            </a:r>
            <a:r>
              <a:rPr sz="2000" b="0" u="none" spc="75" dirty="0">
                <a:latin typeface="Arial"/>
                <a:cs typeface="Arial"/>
              </a:rPr>
              <a:t> </a:t>
            </a:r>
            <a:r>
              <a:rPr sz="2000" b="0" u="none" spc="110" dirty="0">
                <a:latin typeface="Arial"/>
                <a:cs typeface="Arial"/>
              </a:rPr>
              <a:t>patient</a:t>
            </a:r>
            <a:r>
              <a:rPr sz="2000" b="0" u="none" spc="65" dirty="0">
                <a:latin typeface="Arial"/>
                <a:cs typeface="Arial"/>
              </a:rPr>
              <a:t> </a:t>
            </a:r>
            <a:r>
              <a:rPr sz="2000" b="0" u="none" spc="150" dirty="0">
                <a:latin typeface="Arial"/>
                <a:cs typeface="Arial"/>
              </a:rPr>
              <a:t>to</a:t>
            </a:r>
            <a:r>
              <a:rPr sz="2000" b="0" u="none" spc="75" dirty="0">
                <a:latin typeface="Arial"/>
                <a:cs typeface="Arial"/>
              </a:rPr>
              <a:t> </a:t>
            </a:r>
            <a:r>
              <a:rPr sz="2000" b="0" u="none" spc="95" dirty="0">
                <a:latin typeface="Arial"/>
                <a:cs typeface="Arial"/>
              </a:rPr>
              <a:t>walk</a:t>
            </a:r>
            <a:r>
              <a:rPr sz="2000" b="0" u="none" spc="65" dirty="0">
                <a:latin typeface="Arial"/>
                <a:cs typeface="Arial"/>
              </a:rPr>
              <a:t> </a:t>
            </a:r>
            <a:r>
              <a:rPr sz="2000" b="0" u="none" spc="490" dirty="0">
                <a:latin typeface="Arial"/>
                <a:cs typeface="Arial"/>
              </a:rPr>
              <a:t>---</a:t>
            </a:r>
            <a:r>
              <a:rPr sz="2000" b="0" u="none" spc="80" dirty="0">
                <a:latin typeface="Arial"/>
                <a:cs typeface="Arial"/>
              </a:rPr>
              <a:t> </a:t>
            </a:r>
            <a:r>
              <a:rPr sz="2000" b="0" u="none" spc="95" dirty="0">
                <a:latin typeface="Arial"/>
                <a:cs typeface="Arial"/>
              </a:rPr>
              <a:t>pain</a:t>
            </a:r>
            <a:r>
              <a:rPr sz="2000" b="0" u="none" spc="60" dirty="0">
                <a:latin typeface="Arial"/>
                <a:cs typeface="Arial"/>
              </a:rPr>
              <a:t> </a:t>
            </a:r>
            <a:r>
              <a:rPr sz="2000" b="0" u="none" spc="204" dirty="0">
                <a:latin typeface="Arial"/>
                <a:cs typeface="Arial"/>
              </a:rPr>
              <a:t>develop---</a:t>
            </a:r>
            <a:r>
              <a:rPr sz="2000" b="0" u="none" spc="70" dirty="0">
                <a:latin typeface="Arial"/>
                <a:cs typeface="Arial"/>
              </a:rPr>
              <a:t> </a:t>
            </a:r>
            <a:r>
              <a:rPr sz="2000" b="0" u="none" spc="105" dirty="0">
                <a:latin typeface="Arial"/>
                <a:cs typeface="Arial"/>
              </a:rPr>
              <a:t>continue</a:t>
            </a:r>
            <a:r>
              <a:rPr sz="2000" b="0" u="none" spc="35" dirty="0">
                <a:latin typeface="Arial"/>
                <a:cs typeface="Arial"/>
              </a:rPr>
              <a:t> </a:t>
            </a:r>
            <a:r>
              <a:rPr sz="2000" b="0" u="none" spc="150" dirty="0">
                <a:latin typeface="Arial"/>
                <a:cs typeface="Arial"/>
              </a:rPr>
              <a:t>to</a:t>
            </a:r>
            <a:r>
              <a:rPr sz="2000" b="0" u="none" spc="75" dirty="0">
                <a:latin typeface="Arial"/>
                <a:cs typeface="Arial"/>
              </a:rPr>
              <a:t> </a:t>
            </a:r>
            <a:r>
              <a:rPr sz="2000" b="0" u="none" spc="265" dirty="0">
                <a:latin typeface="Arial"/>
                <a:cs typeface="Arial"/>
              </a:rPr>
              <a:t>walk---</a:t>
            </a:r>
            <a:endParaRPr sz="2000">
              <a:latin typeface="Arial"/>
              <a:cs typeface="Arial"/>
            </a:endParaRPr>
          </a:p>
          <a:p>
            <a:pPr marL="528955">
              <a:lnSpc>
                <a:spcPct val="100000"/>
              </a:lnSpc>
            </a:pPr>
            <a:r>
              <a:rPr sz="2000" b="0" u="none" spc="495" dirty="0">
                <a:latin typeface="Arial"/>
                <a:cs typeface="Arial"/>
              </a:rPr>
              <a:t>---- </a:t>
            </a:r>
            <a:r>
              <a:rPr sz="2000" b="0" u="none" spc="105" dirty="0">
                <a:latin typeface="Arial"/>
                <a:cs typeface="Arial"/>
              </a:rPr>
              <a:t>patient </a:t>
            </a:r>
            <a:r>
              <a:rPr sz="2000" b="0" u="none" spc="50" dirty="0">
                <a:latin typeface="Arial"/>
                <a:cs typeface="Arial"/>
              </a:rPr>
              <a:t>assumes </a:t>
            </a:r>
            <a:r>
              <a:rPr sz="2000" b="0" u="none" spc="-10" dirty="0">
                <a:latin typeface="Arial"/>
                <a:cs typeface="Arial"/>
              </a:rPr>
              <a:t>a </a:t>
            </a:r>
            <a:r>
              <a:rPr sz="2000" b="0" u="none" spc="105" dirty="0">
                <a:latin typeface="Arial"/>
                <a:cs typeface="Arial"/>
              </a:rPr>
              <a:t>stooped </a:t>
            </a:r>
            <a:r>
              <a:rPr sz="2000" b="0" u="none" spc="220" dirty="0">
                <a:latin typeface="Arial"/>
                <a:cs typeface="Arial"/>
              </a:rPr>
              <a:t>posture---</a:t>
            </a:r>
            <a:r>
              <a:rPr sz="2000" b="0" u="none" spc="-330" dirty="0">
                <a:latin typeface="Arial"/>
                <a:cs typeface="Arial"/>
              </a:rPr>
              <a:t> </a:t>
            </a:r>
            <a:r>
              <a:rPr sz="2000" b="0" u="none" spc="130" dirty="0">
                <a:latin typeface="Arial"/>
                <a:cs typeface="Arial"/>
              </a:rPr>
              <a:t>symptom </a:t>
            </a:r>
            <a:r>
              <a:rPr sz="2000" b="0" u="none" spc="70" dirty="0">
                <a:latin typeface="Arial"/>
                <a:cs typeface="Arial"/>
              </a:rPr>
              <a:t>disappear—</a:t>
            </a:r>
            <a:endParaRPr sz="2000">
              <a:latin typeface="Arial"/>
              <a:cs typeface="Arial"/>
            </a:endParaRPr>
          </a:p>
          <a:p>
            <a:pPr marL="528955" marR="480059">
              <a:lnSpc>
                <a:spcPct val="100000"/>
              </a:lnSpc>
            </a:pPr>
            <a:r>
              <a:rPr sz="2000" b="0" u="none" spc="495" dirty="0">
                <a:latin typeface="Arial"/>
                <a:cs typeface="Arial"/>
              </a:rPr>
              <a:t>----</a:t>
            </a:r>
            <a:r>
              <a:rPr sz="2000" b="0" u="none" spc="-120" dirty="0">
                <a:latin typeface="Arial"/>
                <a:cs typeface="Arial"/>
              </a:rPr>
              <a:t> </a:t>
            </a:r>
            <a:r>
              <a:rPr sz="2000" b="0" u="none" spc="105" dirty="0">
                <a:latin typeface="Arial"/>
                <a:cs typeface="Arial"/>
              </a:rPr>
              <a:t>the </a:t>
            </a:r>
            <a:r>
              <a:rPr sz="2000" b="0" u="none" spc="95" dirty="0">
                <a:latin typeface="Arial"/>
                <a:cs typeface="Arial"/>
              </a:rPr>
              <a:t>pain </a:t>
            </a:r>
            <a:r>
              <a:rPr sz="2000" b="0" u="none" spc="35" dirty="0">
                <a:latin typeface="Arial"/>
                <a:cs typeface="Arial"/>
              </a:rPr>
              <a:t>decreases </a:t>
            </a:r>
            <a:r>
              <a:rPr sz="2000" b="0" u="none" spc="95" dirty="0">
                <a:latin typeface="Arial"/>
                <a:cs typeface="Arial"/>
              </a:rPr>
              <a:t>by </a:t>
            </a:r>
            <a:r>
              <a:rPr sz="2000" b="0" u="none" spc="120" dirty="0">
                <a:latin typeface="Arial"/>
                <a:cs typeface="Arial"/>
              </a:rPr>
              <a:t>forward </a:t>
            </a:r>
            <a:r>
              <a:rPr sz="2000" b="0" u="none" spc="114" dirty="0">
                <a:latin typeface="Arial"/>
                <a:cs typeface="Arial"/>
              </a:rPr>
              <a:t>bending </a:t>
            </a:r>
            <a:r>
              <a:rPr sz="2000" b="0" u="none" spc="40" dirty="0">
                <a:latin typeface="Arial"/>
                <a:cs typeface="Arial"/>
              </a:rPr>
              <a:t>because </a:t>
            </a:r>
            <a:r>
              <a:rPr sz="2000" b="0" u="none" spc="105" dirty="0">
                <a:latin typeface="Arial"/>
                <a:cs typeface="Arial"/>
              </a:rPr>
              <a:t>the </a:t>
            </a:r>
            <a:r>
              <a:rPr sz="2000" b="0" u="none" spc="50" dirty="0">
                <a:latin typeface="Arial"/>
                <a:cs typeface="Arial"/>
              </a:rPr>
              <a:t>canal  </a:t>
            </a:r>
            <a:r>
              <a:rPr sz="2000" b="0" u="none" spc="120" dirty="0">
                <a:latin typeface="Arial"/>
                <a:cs typeface="Arial"/>
              </a:rPr>
              <a:t>length </a:t>
            </a:r>
            <a:r>
              <a:rPr sz="2000" b="0" u="none" spc="55" dirty="0">
                <a:latin typeface="Arial"/>
                <a:cs typeface="Arial"/>
              </a:rPr>
              <a:t>increase </a:t>
            </a:r>
            <a:r>
              <a:rPr sz="2000" b="0" u="none" spc="95" dirty="0">
                <a:latin typeface="Arial"/>
                <a:cs typeface="Arial"/>
              </a:rPr>
              <a:t>by </a:t>
            </a:r>
            <a:r>
              <a:rPr sz="2000" b="0" u="none" spc="125" dirty="0">
                <a:latin typeface="Arial"/>
                <a:cs typeface="Arial"/>
              </a:rPr>
              <a:t>2.2</a:t>
            </a:r>
            <a:r>
              <a:rPr sz="2000" b="0" u="none" spc="15" dirty="0">
                <a:latin typeface="Arial"/>
                <a:cs typeface="Arial"/>
              </a:rPr>
              <a:t> </a:t>
            </a:r>
            <a:r>
              <a:rPr sz="2000" b="0" u="none" spc="160" dirty="0">
                <a:latin typeface="Arial"/>
                <a:cs typeface="Arial"/>
              </a:rPr>
              <a:t>mm.</a:t>
            </a:r>
            <a:endParaRPr sz="200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  <a:spcBef>
                <a:spcPts val="25"/>
              </a:spcBef>
            </a:pPr>
            <a:endParaRPr sz="4100">
              <a:latin typeface="Arial"/>
              <a:cs typeface="Arial"/>
            </a:endParaRPr>
          </a:p>
          <a:p>
            <a:pPr marL="2474595">
              <a:lnSpc>
                <a:spcPct val="100000"/>
              </a:lnSpc>
            </a:pPr>
            <a:r>
              <a:rPr u="none" spc="80" dirty="0"/>
              <a:t>2) </a:t>
            </a:r>
            <a:r>
              <a:rPr spc="5" dirty="0"/>
              <a:t>Lumbar </a:t>
            </a:r>
            <a:r>
              <a:rPr spc="25" dirty="0"/>
              <a:t>extension test </a:t>
            </a:r>
            <a:r>
              <a:rPr spc="-5" dirty="0"/>
              <a:t>–(</a:t>
            </a:r>
            <a:r>
              <a:rPr spc="-5" dirty="0">
                <a:solidFill>
                  <a:srgbClr val="6F2F9F"/>
                </a:solidFill>
              </a:rPr>
              <a:t>Katz </a:t>
            </a:r>
            <a:r>
              <a:rPr spc="50" dirty="0">
                <a:solidFill>
                  <a:srgbClr val="6F2F9F"/>
                </a:solidFill>
              </a:rPr>
              <a:t>et</a:t>
            </a:r>
            <a:r>
              <a:rPr spc="28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al)</a:t>
            </a:r>
          </a:p>
          <a:p>
            <a:pPr marL="692785" marR="528955" indent="-487045">
              <a:lnSpc>
                <a:spcPct val="103099"/>
              </a:lnSpc>
              <a:spcBef>
                <a:spcPts val="3204"/>
              </a:spcBef>
              <a:buSzPct val="120000"/>
              <a:buFont typeface="Wingdings"/>
              <a:buChar char=""/>
              <a:tabLst>
                <a:tab pos="638810" algn="l"/>
                <a:tab pos="640080" algn="l"/>
              </a:tabLst>
            </a:pPr>
            <a:r>
              <a:rPr sz="2000" b="0" u="none" spc="75" dirty="0">
                <a:latin typeface="Arial"/>
                <a:cs typeface="Arial"/>
              </a:rPr>
              <a:t>Ask </a:t>
            </a:r>
            <a:r>
              <a:rPr sz="2000" b="0" u="none" spc="105" dirty="0">
                <a:latin typeface="Arial"/>
                <a:cs typeface="Arial"/>
              </a:rPr>
              <a:t>the standing </a:t>
            </a:r>
            <a:r>
              <a:rPr sz="2000" b="0" u="none" spc="110" dirty="0">
                <a:latin typeface="Arial"/>
                <a:cs typeface="Arial"/>
              </a:rPr>
              <a:t>patient </a:t>
            </a:r>
            <a:r>
              <a:rPr sz="2000" b="0" u="none" spc="155" dirty="0">
                <a:latin typeface="Arial"/>
                <a:cs typeface="Arial"/>
              </a:rPr>
              <a:t>to </a:t>
            </a:r>
            <a:r>
              <a:rPr sz="2000" b="0" u="none" spc="105" dirty="0">
                <a:latin typeface="Arial"/>
                <a:cs typeface="Arial"/>
              </a:rPr>
              <a:t>hyperextend the </a:t>
            </a:r>
            <a:r>
              <a:rPr sz="2000" b="0" u="none" spc="120" dirty="0">
                <a:latin typeface="Arial"/>
                <a:cs typeface="Arial"/>
              </a:rPr>
              <a:t>lumbar </a:t>
            </a:r>
            <a:r>
              <a:rPr sz="2000" b="0" u="none" spc="85" dirty="0">
                <a:latin typeface="Arial"/>
                <a:cs typeface="Arial"/>
              </a:rPr>
              <a:t>spine</a:t>
            </a:r>
            <a:r>
              <a:rPr sz="2000" b="0" u="none" spc="-270" dirty="0">
                <a:latin typeface="Arial"/>
                <a:cs typeface="Arial"/>
              </a:rPr>
              <a:t> </a:t>
            </a:r>
            <a:r>
              <a:rPr sz="2000" b="0" u="none" spc="150" dirty="0">
                <a:latin typeface="Arial"/>
                <a:cs typeface="Arial"/>
              </a:rPr>
              <a:t>for  30 to </a:t>
            </a:r>
            <a:r>
              <a:rPr sz="2000" b="0" u="none" spc="155" dirty="0">
                <a:latin typeface="Arial"/>
                <a:cs typeface="Arial"/>
              </a:rPr>
              <a:t>60 </a:t>
            </a:r>
            <a:r>
              <a:rPr sz="2000" b="0" u="none" spc="70" dirty="0">
                <a:latin typeface="Arial"/>
                <a:cs typeface="Arial"/>
              </a:rPr>
              <a:t>second. </a:t>
            </a:r>
            <a:r>
              <a:rPr sz="2000" b="0" u="none" spc="45" dirty="0">
                <a:latin typeface="Arial"/>
                <a:cs typeface="Arial"/>
              </a:rPr>
              <a:t>A </a:t>
            </a:r>
            <a:r>
              <a:rPr sz="2000" b="0" u="none" spc="90" dirty="0">
                <a:latin typeface="Arial"/>
                <a:cs typeface="Arial"/>
              </a:rPr>
              <a:t>positive </a:t>
            </a:r>
            <a:r>
              <a:rPr sz="2000" b="0" u="none" spc="100" dirty="0">
                <a:latin typeface="Arial"/>
                <a:cs typeface="Arial"/>
              </a:rPr>
              <a:t>test </a:t>
            </a:r>
            <a:r>
              <a:rPr sz="2000" b="0" u="none" spc="75" dirty="0">
                <a:latin typeface="Arial"/>
                <a:cs typeface="Arial"/>
              </a:rPr>
              <a:t>is </a:t>
            </a:r>
            <a:r>
              <a:rPr sz="2000" b="0" u="none" spc="114" dirty="0">
                <a:latin typeface="Arial"/>
                <a:cs typeface="Arial"/>
              </a:rPr>
              <a:t>reproduction </a:t>
            </a:r>
            <a:r>
              <a:rPr sz="2000" b="0" u="none" spc="145" dirty="0">
                <a:latin typeface="Arial"/>
                <a:cs typeface="Arial"/>
              </a:rPr>
              <a:t>of </a:t>
            </a:r>
            <a:r>
              <a:rPr sz="2000" b="0" u="none" spc="100" dirty="0">
                <a:latin typeface="Arial"/>
                <a:cs typeface="Arial"/>
              </a:rPr>
              <a:t>the  </a:t>
            </a:r>
            <a:r>
              <a:rPr sz="2000" b="0" u="none" spc="135" dirty="0">
                <a:latin typeface="Arial"/>
                <a:cs typeface="Arial"/>
              </a:rPr>
              <a:t>buttock </a:t>
            </a:r>
            <a:r>
              <a:rPr sz="2000" b="0" u="none" spc="130" dirty="0">
                <a:latin typeface="Arial"/>
                <a:cs typeface="Arial"/>
              </a:rPr>
              <a:t>or </a:t>
            </a:r>
            <a:r>
              <a:rPr sz="2000" b="0" u="none" spc="85" dirty="0">
                <a:latin typeface="Arial"/>
                <a:cs typeface="Arial"/>
              </a:rPr>
              <a:t>leg</a:t>
            </a:r>
            <a:r>
              <a:rPr sz="2000" b="0" u="none" spc="-70" dirty="0">
                <a:latin typeface="Arial"/>
                <a:cs typeface="Arial"/>
              </a:rPr>
              <a:t> </a:t>
            </a:r>
            <a:r>
              <a:rPr sz="2000" b="0" u="none" spc="90" dirty="0">
                <a:latin typeface="Arial"/>
                <a:cs typeface="Arial"/>
              </a:rPr>
              <a:t>pain.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9979"/>
            <a:ext cx="3681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0" u="none" dirty="0">
                <a:solidFill>
                  <a:srgbClr val="FF0000"/>
                </a:solidFill>
                <a:latin typeface="Arial Black"/>
                <a:cs typeface="Arial Black"/>
              </a:rPr>
              <a:t>Different </a:t>
            </a:r>
            <a:r>
              <a:rPr sz="2400" b="0" i="0" u="none" dirty="0">
                <a:solidFill>
                  <a:srgbClr val="FF0000"/>
                </a:solidFill>
                <a:latin typeface="Arial Black"/>
                <a:cs typeface="Arial Black"/>
              </a:rPr>
              <a:t>diagnosis</a:t>
            </a:r>
            <a:r>
              <a:rPr sz="2400" b="0" i="0" u="none" spc="-18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b="0" i="0" u="none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322577"/>
            <a:ext cx="310451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93370" algn="l"/>
              </a:tabLst>
            </a:pPr>
            <a:r>
              <a:rPr sz="2000" spc="-5" dirty="0">
                <a:latin typeface="Arial"/>
                <a:cs typeface="Arial"/>
              </a:rPr>
              <a:t>Back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pain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293370" algn="l"/>
              </a:tabLst>
            </a:pPr>
            <a:r>
              <a:rPr sz="2000" spc="75" dirty="0">
                <a:latin typeface="Arial"/>
                <a:cs typeface="Arial"/>
              </a:rPr>
              <a:t>Malignancy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293370" algn="l"/>
              </a:tabLst>
            </a:pPr>
            <a:r>
              <a:rPr sz="2000" spc="110" dirty="0">
                <a:latin typeface="Arial"/>
                <a:cs typeface="Arial"/>
              </a:rPr>
              <a:t>infection</a:t>
            </a:r>
            <a:endParaRPr sz="20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293370" algn="l"/>
              </a:tabLst>
            </a:pPr>
            <a:r>
              <a:rPr sz="2000" spc="50" dirty="0">
                <a:latin typeface="Arial"/>
                <a:cs typeface="Arial"/>
              </a:rPr>
              <a:t>Vascular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claudication</a:t>
            </a:r>
            <a:endParaRPr sz="2000">
              <a:latin typeface="Arial"/>
              <a:cs typeface="Arial"/>
            </a:endParaRPr>
          </a:p>
          <a:p>
            <a:pPr marL="373380" indent="-361315">
              <a:lnSpc>
                <a:spcPct val="100000"/>
              </a:lnSpc>
              <a:spcBef>
                <a:spcPts val="2405"/>
              </a:spcBef>
              <a:buFont typeface="Wingdings"/>
              <a:buChar char=""/>
              <a:tabLst>
                <a:tab pos="373380" algn="l"/>
                <a:tab pos="374015" algn="l"/>
              </a:tabLst>
            </a:pPr>
            <a:r>
              <a:rPr sz="2000" spc="55" dirty="0">
                <a:latin typeface="Arial"/>
                <a:cs typeface="Arial"/>
              </a:rPr>
              <a:t>Peripheral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neuropathy</a:t>
            </a:r>
            <a:endParaRPr sz="2000">
              <a:latin typeface="Arial"/>
              <a:cs typeface="Arial"/>
            </a:endParaRPr>
          </a:p>
          <a:p>
            <a:pPr marL="373380" indent="-361315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373380" algn="l"/>
                <a:tab pos="374015" algn="l"/>
              </a:tabLst>
            </a:pPr>
            <a:r>
              <a:rPr sz="2000" spc="100" dirty="0">
                <a:latin typeface="Arial"/>
                <a:cs typeface="Arial"/>
              </a:rPr>
              <a:t>Hip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92937"/>
            <a:ext cx="233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0" u="none" spc="-25" dirty="0">
                <a:solidFill>
                  <a:srgbClr val="FF0000"/>
                </a:solidFill>
                <a:latin typeface="Arial Black"/>
                <a:cs typeface="Arial Black"/>
              </a:rPr>
              <a:t>Treatment</a:t>
            </a:r>
            <a:r>
              <a:rPr sz="2800" b="0" i="0" u="none" spc="-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b="0" i="0" u="none" spc="-5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87526"/>
            <a:ext cx="8754110" cy="5012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0">
              <a:lnSpc>
                <a:spcPct val="100000"/>
              </a:lnSpc>
              <a:spcBef>
                <a:spcPts val="100"/>
              </a:spcBef>
            </a:pP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Conerservative-</a:t>
            </a:r>
            <a:endParaRPr sz="2400">
              <a:latin typeface="Arial"/>
              <a:cs typeface="Arial"/>
            </a:endParaRPr>
          </a:p>
          <a:p>
            <a:pPr marL="381000" indent="-368935">
              <a:lnSpc>
                <a:spcPct val="100000"/>
              </a:lnSpc>
              <a:spcBef>
                <a:spcPts val="3254"/>
              </a:spcBef>
              <a:buSzPct val="120000"/>
              <a:buFont typeface="Wingdings"/>
              <a:buChar char=""/>
              <a:tabLst>
                <a:tab pos="381635" algn="l"/>
              </a:tabLst>
            </a:pPr>
            <a:r>
              <a:rPr sz="2000" spc="-5" dirty="0">
                <a:latin typeface="Arial"/>
                <a:cs typeface="Arial"/>
              </a:rPr>
              <a:t>NSAIDS(non </a:t>
            </a:r>
            <a:r>
              <a:rPr sz="2000" spc="95" dirty="0">
                <a:latin typeface="Arial"/>
                <a:cs typeface="Arial"/>
              </a:rPr>
              <a:t>steroidal </a:t>
            </a:r>
            <a:r>
              <a:rPr sz="2000" spc="135" dirty="0">
                <a:latin typeface="Arial"/>
                <a:cs typeface="Arial"/>
              </a:rPr>
              <a:t>anti-inflammatory </a:t>
            </a:r>
            <a:r>
              <a:rPr sz="2000" spc="105" dirty="0">
                <a:latin typeface="Arial"/>
                <a:cs typeface="Arial"/>
              </a:rPr>
              <a:t>drug) </a:t>
            </a:r>
            <a:r>
              <a:rPr sz="2000" spc="85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5" dirty="0">
                <a:latin typeface="Arial"/>
                <a:cs typeface="Arial"/>
              </a:rPr>
              <a:t>analgesics.</a:t>
            </a:r>
            <a:endParaRPr sz="2000">
              <a:latin typeface="Arial"/>
              <a:cs typeface="Arial"/>
            </a:endParaRPr>
          </a:p>
          <a:p>
            <a:pPr marL="320040" indent="-307975">
              <a:lnSpc>
                <a:spcPct val="100000"/>
              </a:lnSpc>
              <a:spcBef>
                <a:spcPts val="145"/>
              </a:spcBef>
              <a:buFont typeface="Wingdings"/>
              <a:buChar char=""/>
              <a:tabLst>
                <a:tab pos="320675" algn="l"/>
              </a:tabLst>
            </a:pPr>
            <a:r>
              <a:rPr sz="2000" spc="75" dirty="0">
                <a:latin typeface="Arial"/>
                <a:cs typeface="Arial"/>
              </a:rPr>
              <a:t>Epidural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injection</a:t>
            </a:r>
            <a:endParaRPr sz="2000">
              <a:latin typeface="Arial"/>
              <a:cs typeface="Arial"/>
            </a:endParaRPr>
          </a:p>
          <a:p>
            <a:pPr marL="320040" indent="-307975">
              <a:lnSpc>
                <a:spcPct val="100000"/>
              </a:lnSpc>
              <a:buFont typeface="Wingdings"/>
              <a:buChar char=""/>
              <a:tabLst>
                <a:tab pos="320675" algn="l"/>
              </a:tabLst>
            </a:pPr>
            <a:r>
              <a:rPr sz="2000" spc="120" dirty="0">
                <a:latin typeface="Arial"/>
                <a:cs typeface="Arial"/>
              </a:rPr>
              <a:t>lumbar </a:t>
            </a:r>
            <a:r>
              <a:rPr sz="2000" spc="80" dirty="0">
                <a:latin typeface="Arial"/>
                <a:cs typeface="Arial"/>
              </a:rPr>
              <a:t>corset </a:t>
            </a:r>
            <a:r>
              <a:rPr sz="2000" spc="114" dirty="0">
                <a:latin typeface="Arial"/>
                <a:cs typeface="Arial"/>
              </a:rPr>
              <a:t>should </a:t>
            </a:r>
            <a:r>
              <a:rPr sz="2000" spc="70" dirty="0">
                <a:latin typeface="Arial"/>
                <a:cs typeface="Arial"/>
              </a:rPr>
              <a:t>be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used.</a:t>
            </a:r>
            <a:endParaRPr sz="2000">
              <a:latin typeface="Arial"/>
              <a:cs typeface="Arial"/>
            </a:endParaRPr>
          </a:p>
          <a:p>
            <a:pPr marL="320040" indent="-307975">
              <a:lnSpc>
                <a:spcPct val="100000"/>
              </a:lnSpc>
              <a:buFont typeface="Wingdings"/>
              <a:buChar char=""/>
              <a:tabLst>
                <a:tab pos="320675" algn="l"/>
              </a:tabLst>
            </a:pPr>
            <a:r>
              <a:rPr sz="2000" spc="90" dirty="0">
                <a:latin typeface="Arial"/>
                <a:cs typeface="Arial"/>
              </a:rPr>
              <a:t>Calcitonin </a:t>
            </a:r>
            <a:r>
              <a:rPr sz="2000" spc="40" dirty="0">
                <a:latin typeface="Arial"/>
                <a:cs typeface="Arial"/>
              </a:rPr>
              <a:t>has </a:t>
            </a:r>
            <a:r>
              <a:rPr sz="2000" spc="60" dirty="0">
                <a:latin typeface="Arial"/>
                <a:cs typeface="Arial"/>
              </a:rPr>
              <a:t>also </a:t>
            </a:r>
            <a:r>
              <a:rPr sz="2000" spc="70" dirty="0">
                <a:latin typeface="Arial"/>
                <a:cs typeface="Arial"/>
              </a:rPr>
              <a:t>be </a:t>
            </a:r>
            <a:r>
              <a:rPr sz="2000" spc="75" dirty="0">
                <a:latin typeface="Arial"/>
                <a:cs typeface="Arial"/>
              </a:rPr>
              <a:t>used </a:t>
            </a:r>
            <a:r>
              <a:rPr sz="2000" spc="130" dirty="0">
                <a:latin typeface="Arial"/>
                <a:cs typeface="Arial"/>
              </a:rPr>
              <a:t>in </a:t>
            </a:r>
            <a:r>
              <a:rPr sz="2000" spc="105" dirty="0">
                <a:latin typeface="Arial"/>
                <a:cs typeface="Arial"/>
              </a:rPr>
              <a:t>patient </a:t>
            </a:r>
            <a:r>
              <a:rPr sz="2000" spc="135" dirty="0">
                <a:latin typeface="Arial"/>
                <a:cs typeface="Arial"/>
              </a:rPr>
              <a:t>with intermittent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claudication.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"/>
            </a:pPr>
            <a:endParaRPr sz="4100">
              <a:latin typeface="Arial"/>
              <a:cs typeface="Arial"/>
            </a:endParaRPr>
          </a:p>
          <a:p>
            <a:pPr marL="1955800">
              <a:lnSpc>
                <a:spcPct val="100000"/>
              </a:lnSpc>
            </a:pP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Physiotherapy </a:t>
            </a:r>
            <a:r>
              <a:rPr sz="24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treatment</a:t>
            </a:r>
            <a:r>
              <a:rPr sz="2400" b="1" u="heavy" spc="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381000" indent="-368935">
              <a:lnSpc>
                <a:spcPct val="100000"/>
              </a:lnSpc>
              <a:spcBef>
                <a:spcPts val="3279"/>
              </a:spcBef>
              <a:buSzPct val="120000"/>
              <a:buFont typeface="Wingdings"/>
              <a:buChar char=""/>
              <a:tabLst>
                <a:tab pos="381635" algn="l"/>
              </a:tabLst>
            </a:pPr>
            <a:r>
              <a:rPr sz="2000" spc="90" dirty="0">
                <a:latin typeface="Arial"/>
                <a:cs typeface="Arial"/>
              </a:rPr>
              <a:t>Improve </a:t>
            </a:r>
            <a:r>
              <a:rPr sz="2000" spc="110" dirty="0">
                <a:latin typeface="Arial"/>
                <a:cs typeface="Arial"/>
              </a:rPr>
              <a:t>strength, </a:t>
            </a:r>
            <a:r>
              <a:rPr sz="2000" spc="75" dirty="0">
                <a:latin typeface="Arial"/>
                <a:cs typeface="Arial"/>
              </a:rPr>
              <a:t>endurance </a:t>
            </a:r>
            <a:r>
              <a:rPr sz="2000" spc="85" dirty="0">
                <a:latin typeface="Arial"/>
                <a:cs typeface="Arial"/>
              </a:rPr>
              <a:t>and </a:t>
            </a:r>
            <a:r>
              <a:rPr sz="2000" spc="105" dirty="0">
                <a:latin typeface="Arial"/>
                <a:cs typeface="Arial"/>
              </a:rPr>
              <a:t>tone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105" dirty="0">
                <a:latin typeface="Arial"/>
                <a:cs typeface="Arial"/>
              </a:rPr>
              <a:t>abdominal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muscle.</a:t>
            </a:r>
            <a:endParaRPr sz="2000">
              <a:latin typeface="Arial"/>
              <a:cs typeface="Arial"/>
            </a:endParaRPr>
          </a:p>
          <a:p>
            <a:pPr marL="320040" indent="-307975">
              <a:lnSpc>
                <a:spcPct val="100000"/>
              </a:lnSpc>
              <a:spcBef>
                <a:spcPts val="145"/>
              </a:spcBef>
              <a:buFont typeface="Wingdings"/>
              <a:buChar char=""/>
              <a:tabLst>
                <a:tab pos="320675" algn="l"/>
              </a:tabLst>
            </a:pPr>
            <a:r>
              <a:rPr sz="2000" spc="-5" dirty="0">
                <a:latin typeface="Arial"/>
                <a:cs typeface="Arial"/>
              </a:rPr>
              <a:t>Back </a:t>
            </a:r>
            <a:r>
              <a:rPr sz="2000" spc="100" dirty="0">
                <a:latin typeface="Arial"/>
                <a:cs typeface="Arial"/>
              </a:rPr>
              <a:t>ergonomics </a:t>
            </a:r>
            <a:r>
              <a:rPr sz="2000" spc="95" dirty="0">
                <a:latin typeface="Arial"/>
                <a:cs typeface="Arial"/>
              </a:rPr>
              <a:t>avoiding </a:t>
            </a:r>
            <a:r>
              <a:rPr sz="2000" spc="100" dirty="0">
                <a:latin typeface="Arial"/>
                <a:cs typeface="Arial"/>
              </a:rPr>
              <a:t>extension </a:t>
            </a:r>
            <a:r>
              <a:rPr sz="2000" spc="114" dirty="0">
                <a:latin typeface="Arial"/>
                <a:cs typeface="Arial"/>
              </a:rPr>
              <a:t>attitude </a:t>
            </a:r>
            <a:r>
              <a:rPr sz="2000" spc="45" dirty="0">
                <a:latin typeface="Arial"/>
                <a:cs typeface="Arial"/>
              </a:rPr>
              <a:t>are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taught.</a:t>
            </a:r>
            <a:endParaRPr sz="2000">
              <a:latin typeface="Arial"/>
              <a:cs typeface="Arial"/>
            </a:endParaRPr>
          </a:p>
          <a:p>
            <a:pPr marL="320040" indent="-307975">
              <a:lnSpc>
                <a:spcPct val="100000"/>
              </a:lnSpc>
              <a:buFont typeface="Wingdings"/>
              <a:buChar char=""/>
              <a:tabLst>
                <a:tab pos="320675" algn="l"/>
              </a:tabLst>
            </a:pPr>
            <a:r>
              <a:rPr sz="2000" spc="90" dirty="0">
                <a:latin typeface="Arial"/>
                <a:cs typeface="Arial"/>
              </a:rPr>
              <a:t>Lumbar </a:t>
            </a:r>
            <a:r>
              <a:rPr sz="2000" spc="80" dirty="0">
                <a:latin typeface="Arial"/>
                <a:cs typeface="Arial"/>
              </a:rPr>
              <a:t>corset </a:t>
            </a:r>
            <a:r>
              <a:rPr sz="2000" spc="114" dirty="0">
                <a:latin typeface="Arial"/>
                <a:cs typeface="Arial"/>
              </a:rPr>
              <a:t>should </a:t>
            </a:r>
            <a:r>
              <a:rPr sz="2000" spc="70" dirty="0">
                <a:latin typeface="Arial"/>
                <a:cs typeface="Arial"/>
              </a:rPr>
              <a:t>be </a:t>
            </a:r>
            <a:r>
              <a:rPr sz="2000" spc="75" dirty="0">
                <a:latin typeface="Arial"/>
                <a:cs typeface="Arial"/>
              </a:rPr>
              <a:t>used </a:t>
            </a:r>
            <a:r>
              <a:rPr sz="2000" spc="100" dirty="0">
                <a:latin typeface="Arial"/>
                <a:cs typeface="Arial"/>
              </a:rPr>
              <a:t>provide </a:t>
            </a:r>
            <a:r>
              <a:rPr sz="2000" spc="80" dirty="0">
                <a:latin typeface="Arial"/>
                <a:cs typeface="Arial"/>
              </a:rPr>
              <a:t>back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support.</a:t>
            </a:r>
            <a:endParaRPr sz="2000">
              <a:latin typeface="Arial"/>
              <a:cs typeface="Arial"/>
            </a:endParaRPr>
          </a:p>
          <a:p>
            <a:pPr marL="320040" indent="-307975">
              <a:lnSpc>
                <a:spcPct val="100000"/>
              </a:lnSpc>
              <a:buFont typeface="Wingdings"/>
              <a:buChar char=""/>
              <a:tabLst>
                <a:tab pos="320675" algn="l"/>
              </a:tabLst>
            </a:pPr>
            <a:r>
              <a:rPr sz="2000" spc="45" dirty="0">
                <a:latin typeface="Arial"/>
                <a:cs typeface="Arial"/>
              </a:rPr>
              <a:t>Emphasis </a:t>
            </a:r>
            <a:r>
              <a:rPr sz="2000" spc="120" dirty="0">
                <a:latin typeface="Arial"/>
                <a:cs typeface="Arial"/>
              </a:rPr>
              <a:t>on </a:t>
            </a:r>
            <a:r>
              <a:rPr sz="2000" spc="125" dirty="0">
                <a:latin typeface="Arial"/>
                <a:cs typeface="Arial"/>
              </a:rPr>
              <a:t>flexion </a:t>
            </a:r>
            <a:r>
              <a:rPr sz="2000" spc="65" dirty="0">
                <a:latin typeface="Arial"/>
                <a:cs typeface="Arial"/>
              </a:rPr>
              <a:t>exercise </a:t>
            </a:r>
            <a:r>
              <a:rPr sz="2000" spc="85" dirty="0">
                <a:latin typeface="Arial"/>
                <a:cs typeface="Arial"/>
              </a:rPr>
              <a:t>and generalized </a:t>
            </a:r>
            <a:r>
              <a:rPr sz="2000" spc="125" dirty="0">
                <a:latin typeface="Arial"/>
                <a:cs typeface="Arial"/>
              </a:rPr>
              <a:t>flexion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attitude</a:t>
            </a:r>
            <a:endParaRPr sz="2000">
              <a:latin typeface="Arial"/>
              <a:cs typeface="Arial"/>
            </a:endParaRPr>
          </a:p>
          <a:p>
            <a:pPr marL="399415">
              <a:lnSpc>
                <a:spcPct val="100000"/>
              </a:lnSpc>
              <a:spcBef>
                <a:spcPts val="335"/>
              </a:spcBef>
            </a:pPr>
            <a:r>
              <a:rPr sz="2000" spc="100" dirty="0">
                <a:latin typeface="Arial"/>
                <a:cs typeface="Arial"/>
              </a:rPr>
              <a:t>avoiding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extension.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0187"/>
            <a:ext cx="8713470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indent="-27622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88925" algn="l"/>
              </a:tabLst>
            </a:pPr>
            <a:r>
              <a:rPr sz="1800" spc="45" dirty="0">
                <a:latin typeface="Arial"/>
                <a:cs typeface="Arial"/>
              </a:rPr>
              <a:t>Gentle </a:t>
            </a:r>
            <a:r>
              <a:rPr sz="1800" spc="35" dirty="0">
                <a:latin typeface="Arial"/>
                <a:cs typeface="Arial"/>
              </a:rPr>
              <a:t>passive </a:t>
            </a:r>
            <a:r>
              <a:rPr sz="1800" spc="100" dirty="0">
                <a:latin typeface="Arial"/>
                <a:cs typeface="Arial"/>
              </a:rPr>
              <a:t>manipulation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technique.</a:t>
            </a:r>
            <a:endParaRPr sz="18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165"/>
              </a:spcBef>
              <a:buFont typeface="Wingdings"/>
              <a:buChar char=""/>
              <a:tabLst>
                <a:tab pos="361315" algn="l"/>
                <a:tab pos="361950" algn="l"/>
              </a:tabLst>
            </a:pPr>
            <a:r>
              <a:rPr sz="1800" spc="80" dirty="0">
                <a:latin typeface="Arial"/>
                <a:cs typeface="Arial"/>
              </a:rPr>
              <a:t>Lumbar </a:t>
            </a:r>
            <a:r>
              <a:rPr sz="1800" spc="100" dirty="0">
                <a:latin typeface="Arial"/>
                <a:cs typeface="Arial"/>
              </a:rPr>
              <a:t>traction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35" dirty="0">
                <a:latin typeface="Arial"/>
                <a:cs typeface="Arial"/>
              </a:rPr>
              <a:t>releave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spasm.</a:t>
            </a:r>
            <a:endParaRPr sz="18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spcBef>
                <a:spcPts val="2160"/>
              </a:spcBef>
              <a:buFont typeface="Wingdings"/>
              <a:buChar char=""/>
              <a:tabLst>
                <a:tab pos="288925" algn="l"/>
                <a:tab pos="6976109" algn="l"/>
              </a:tabLst>
            </a:pPr>
            <a:r>
              <a:rPr sz="1800" spc="60" dirty="0">
                <a:latin typeface="Arial"/>
                <a:cs typeface="Arial"/>
              </a:rPr>
              <a:t>Walking </a:t>
            </a:r>
            <a:r>
              <a:rPr sz="1800" spc="105" dirty="0">
                <a:latin typeface="Arial"/>
                <a:cs typeface="Arial"/>
              </a:rPr>
              <a:t>on </a:t>
            </a:r>
            <a:r>
              <a:rPr sz="1800" spc="85" dirty="0">
                <a:latin typeface="Arial"/>
                <a:cs typeface="Arial"/>
              </a:rPr>
              <a:t>inclined </a:t>
            </a:r>
            <a:r>
              <a:rPr sz="1800" spc="95" dirty="0">
                <a:latin typeface="Arial"/>
                <a:cs typeface="Arial"/>
              </a:rPr>
              <a:t>treadmill. </a:t>
            </a:r>
            <a:r>
              <a:rPr sz="1800" spc="40" dirty="0">
                <a:latin typeface="Arial"/>
                <a:cs typeface="Arial"/>
              </a:rPr>
              <a:t>Harness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supported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treadmill	</a:t>
            </a:r>
            <a:r>
              <a:rPr sz="1800" spc="95" dirty="0">
                <a:latin typeface="Arial"/>
                <a:cs typeface="Arial"/>
              </a:rPr>
              <a:t>ambulation.</a:t>
            </a:r>
            <a:endParaRPr sz="1800">
              <a:latin typeface="Arial"/>
              <a:cs typeface="Arial"/>
            </a:endParaRPr>
          </a:p>
          <a:p>
            <a:pPr marL="361315" indent="-349250">
              <a:lnSpc>
                <a:spcPct val="100000"/>
              </a:lnSpc>
              <a:spcBef>
                <a:spcPts val="2160"/>
              </a:spcBef>
              <a:buFont typeface="Wingdings"/>
              <a:buChar char=""/>
              <a:tabLst>
                <a:tab pos="361315" algn="l"/>
                <a:tab pos="361950" algn="l"/>
              </a:tabLst>
            </a:pPr>
            <a:r>
              <a:rPr sz="1800" spc="65" dirty="0">
                <a:latin typeface="Arial"/>
                <a:cs typeface="Arial"/>
              </a:rPr>
              <a:t>Strong </a:t>
            </a:r>
            <a:r>
              <a:rPr sz="1800" spc="90" dirty="0">
                <a:latin typeface="Arial"/>
                <a:cs typeface="Arial"/>
              </a:rPr>
              <a:t>isometric </a:t>
            </a:r>
            <a:r>
              <a:rPr sz="1800" spc="55" dirty="0">
                <a:latin typeface="Arial"/>
                <a:cs typeface="Arial"/>
              </a:rPr>
              <a:t>exercise </a:t>
            </a:r>
            <a:r>
              <a:rPr sz="1800" spc="125" dirty="0">
                <a:latin typeface="Arial"/>
                <a:cs typeface="Arial"/>
              </a:rPr>
              <a:t>for</a:t>
            </a:r>
            <a:r>
              <a:rPr sz="1800" spc="85" dirty="0">
                <a:latin typeface="Arial"/>
                <a:cs typeface="Arial"/>
              </a:rPr>
              <a:t> abdomen.</a:t>
            </a:r>
            <a:endParaRPr sz="18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spcBef>
                <a:spcPts val="2160"/>
              </a:spcBef>
              <a:buFont typeface="Wingdings"/>
              <a:buChar char=""/>
              <a:tabLst>
                <a:tab pos="288925" algn="l"/>
                <a:tab pos="1102360" algn="l"/>
              </a:tabLst>
            </a:pPr>
            <a:r>
              <a:rPr sz="1800" spc="40" dirty="0">
                <a:latin typeface="Arial"/>
                <a:cs typeface="Arial"/>
              </a:rPr>
              <a:t>Single	</a:t>
            </a:r>
            <a:r>
              <a:rPr sz="1800" spc="20" dirty="0">
                <a:latin typeface="Arial"/>
                <a:cs typeface="Arial"/>
              </a:rPr>
              <a:t>Knee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65" dirty="0">
                <a:latin typeface="Arial"/>
                <a:cs typeface="Arial"/>
              </a:rPr>
              <a:t>chest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exercise.</a:t>
            </a:r>
            <a:endParaRPr sz="18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spcBef>
                <a:spcPts val="2160"/>
              </a:spcBef>
              <a:buFont typeface="Wingdings"/>
              <a:buChar char=""/>
              <a:tabLst>
                <a:tab pos="288925" algn="l"/>
              </a:tabLst>
            </a:pPr>
            <a:r>
              <a:rPr sz="1800" spc="40" dirty="0">
                <a:latin typeface="Arial"/>
                <a:cs typeface="Arial"/>
              </a:rPr>
              <a:t>Spinal </a:t>
            </a:r>
            <a:r>
              <a:rPr sz="1800" spc="114" dirty="0">
                <a:latin typeface="Arial"/>
                <a:cs typeface="Arial"/>
              </a:rPr>
              <a:t>flexion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exercise.</a:t>
            </a:r>
            <a:endParaRPr sz="18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spcBef>
                <a:spcPts val="2165"/>
              </a:spcBef>
              <a:buFont typeface="Wingdings"/>
              <a:buChar char=""/>
              <a:tabLst>
                <a:tab pos="288925" algn="l"/>
              </a:tabLst>
            </a:pPr>
            <a:r>
              <a:rPr sz="1800" spc="90" dirty="0">
                <a:latin typeface="Arial"/>
                <a:cs typeface="Arial"/>
              </a:rPr>
              <a:t>Hamstring </a:t>
            </a:r>
            <a:r>
              <a:rPr sz="1800" spc="95" dirty="0">
                <a:latin typeface="Arial"/>
                <a:cs typeface="Arial"/>
              </a:rPr>
              <a:t>stretching </a:t>
            </a:r>
            <a:r>
              <a:rPr sz="1800" spc="105" dirty="0">
                <a:latin typeface="Arial"/>
                <a:cs typeface="Arial"/>
              </a:rPr>
              <a:t>performed </a:t>
            </a:r>
            <a:r>
              <a:rPr sz="1800" spc="80" dirty="0">
                <a:latin typeface="Arial"/>
                <a:cs typeface="Arial"/>
              </a:rPr>
              <a:t>by </a:t>
            </a:r>
            <a:r>
              <a:rPr sz="1800" spc="105" dirty="0">
                <a:latin typeface="Arial"/>
                <a:cs typeface="Arial"/>
              </a:rPr>
              <a:t>extending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60" dirty="0">
                <a:latin typeface="Arial"/>
                <a:cs typeface="Arial"/>
              </a:rPr>
              <a:t>knee </a:t>
            </a:r>
            <a:r>
              <a:rPr sz="1800" spc="120" dirty="0">
                <a:latin typeface="Arial"/>
                <a:cs typeface="Arial"/>
              </a:rPr>
              <a:t>with hip </a:t>
            </a:r>
            <a:r>
              <a:rPr sz="1800" spc="100" dirty="0">
                <a:latin typeface="Arial"/>
                <a:cs typeface="Arial"/>
              </a:rPr>
              <a:t>flexed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125" dirty="0">
                <a:latin typeface="Arial"/>
                <a:cs typeface="Arial"/>
              </a:rPr>
              <a:t>90*.</a:t>
            </a:r>
            <a:endParaRPr sz="1800">
              <a:latin typeface="Arial"/>
              <a:cs typeface="Arial"/>
            </a:endParaRPr>
          </a:p>
          <a:p>
            <a:pPr marL="288925" marR="33020" indent="-288925">
              <a:lnSpc>
                <a:spcPct val="100000"/>
              </a:lnSpc>
              <a:spcBef>
                <a:spcPts val="2160"/>
              </a:spcBef>
              <a:buFont typeface="Wingdings"/>
              <a:buChar char=""/>
              <a:tabLst>
                <a:tab pos="288925" algn="l"/>
              </a:tabLst>
            </a:pPr>
            <a:r>
              <a:rPr sz="1800" spc="85" dirty="0">
                <a:latin typeface="Arial"/>
                <a:cs typeface="Arial"/>
              </a:rPr>
              <a:t>Hip </a:t>
            </a:r>
            <a:r>
              <a:rPr sz="1800" spc="114" dirty="0">
                <a:latin typeface="Arial"/>
                <a:cs typeface="Arial"/>
              </a:rPr>
              <a:t>flexor </a:t>
            </a:r>
            <a:r>
              <a:rPr sz="1800" spc="95" dirty="0">
                <a:latin typeface="Arial"/>
                <a:cs typeface="Arial"/>
              </a:rPr>
              <a:t>stretching </a:t>
            </a:r>
            <a:r>
              <a:rPr sz="1800" spc="65" dirty="0">
                <a:latin typeface="Arial"/>
                <a:cs typeface="Arial"/>
              </a:rPr>
              <a:t>is </a:t>
            </a:r>
            <a:r>
              <a:rPr sz="1800" spc="105" dirty="0">
                <a:latin typeface="Arial"/>
                <a:cs typeface="Arial"/>
              </a:rPr>
              <a:t>performed </a:t>
            </a:r>
            <a:r>
              <a:rPr sz="1800" spc="80" dirty="0">
                <a:latin typeface="Arial"/>
                <a:cs typeface="Arial"/>
              </a:rPr>
              <a:t>by </a:t>
            </a:r>
            <a:r>
              <a:rPr sz="1800" spc="90" dirty="0">
                <a:latin typeface="Arial"/>
                <a:cs typeface="Arial"/>
              </a:rPr>
              <a:t>maintains </a:t>
            </a:r>
            <a:r>
              <a:rPr sz="1800" spc="95" dirty="0">
                <a:latin typeface="Arial"/>
                <a:cs typeface="Arial"/>
              </a:rPr>
              <a:t>posterior </a:t>
            </a:r>
            <a:r>
              <a:rPr sz="1800" spc="65" dirty="0">
                <a:latin typeface="Arial"/>
                <a:cs typeface="Arial"/>
              </a:rPr>
              <a:t>pelvic </a:t>
            </a:r>
            <a:r>
              <a:rPr sz="1800" spc="140" dirty="0">
                <a:latin typeface="Arial"/>
                <a:cs typeface="Arial"/>
              </a:rPr>
              <a:t>tilt </a:t>
            </a:r>
            <a:r>
              <a:rPr sz="1800" spc="85" dirty="0">
                <a:latin typeface="Arial"/>
                <a:cs typeface="Arial"/>
              </a:rPr>
              <a:t>while </a:t>
            </a:r>
            <a:r>
              <a:rPr sz="1800" spc="110" dirty="0">
                <a:latin typeface="Arial"/>
                <a:cs typeface="Arial"/>
              </a:rPr>
              <a:t>in 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95" dirty="0">
                <a:latin typeface="Arial"/>
                <a:cs typeface="Arial"/>
              </a:rPr>
              <a:t>half </a:t>
            </a:r>
            <a:r>
              <a:rPr sz="1800" spc="90" dirty="0">
                <a:latin typeface="Arial"/>
                <a:cs typeface="Arial"/>
              </a:rPr>
              <a:t>kneeling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posture.</a:t>
            </a:r>
            <a:endParaRPr sz="18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spcBef>
                <a:spcPts val="2160"/>
              </a:spcBef>
              <a:buFont typeface="Wingdings"/>
              <a:buChar char=""/>
              <a:tabLst>
                <a:tab pos="288925" algn="l"/>
              </a:tabLst>
            </a:pPr>
            <a:r>
              <a:rPr sz="1800" spc="95" dirty="0">
                <a:latin typeface="Arial"/>
                <a:cs typeface="Arial"/>
              </a:rPr>
              <a:t>Mini </a:t>
            </a:r>
            <a:r>
              <a:rPr sz="1800" spc="65" dirty="0">
                <a:latin typeface="Arial"/>
                <a:cs typeface="Arial"/>
              </a:rPr>
              <a:t>squats </a:t>
            </a:r>
            <a:r>
              <a:rPr sz="1800" spc="130" dirty="0">
                <a:latin typeface="Arial"/>
                <a:cs typeface="Arial"/>
              </a:rPr>
              <a:t>for </a:t>
            </a:r>
            <a:r>
              <a:rPr sz="1800" spc="70" dirty="0">
                <a:latin typeface="Arial"/>
                <a:cs typeface="Arial"/>
              </a:rPr>
              <a:t>general </a:t>
            </a:r>
            <a:r>
              <a:rPr sz="1800" spc="85" dirty="0">
                <a:latin typeface="Arial"/>
                <a:cs typeface="Arial"/>
              </a:rPr>
              <a:t>lower </a:t>
            </a:r>
            <a:r>
              <a:rPr sz="1800" spc="110" dirty="0">
                <a:latin typeface="Arial"/>
                <a:cs typeface="Arial"/>
              </a:rPr>
              <a:t>extremity </a:t>
            </a:r>
            <a:r>
              <a:rPr sz="1800" spc="105" dirty="0">
                <a:latin typeface="Arial"/>
                <a:cs typeface="Arial"/>
              </a:rPr>
              <a:t>strengthing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exercises.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133" y="446278"/>
            <a:ext cx="292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heavy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Surgical</a:t>
            </a:r>
            <a:r>
              <a:rPr sz="2400" i="0" u="heavy" spc="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treatment-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77797"/>
            <a:ext cx="265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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9550" y="1228089"/>
            <a:ext cx="7233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5" dirty="0">
                <a:latin typeface="Arial"/>
                <a:cs typeface="Arial"/>
              </a:rPr>
              <a:t>Surgical </a:t>
            </a:r>
            <a:r>
              <a:rPr sz="2000" spc="114" dirty="0">
                <a:latin typeface="Arial"/>
                <a:cs typeface="Arial"/>
              </a:rPr>
              <a:t>treatment </a:t>
            </a:r>
            <a:r>
              <a:rPr sz="2000" spc="75" dirty="0">
                <a:latin typeface="Arial"/>
                <a:cs typeface="Arial"/>
              </a:rPr>
              <a:t>is </a:t>
            </a:r>
            <a:r>
              <a:rPr sz="2000" spc="95" dirty="0">
                <a:latin typeface="Arial"/>
                <a:cs typeface="Arial"/>
              </a:rPr>
              <a:t>indicated </a:t>
            </a:r>
            <a:r>
              <a:rPr sz="2000" spc="130" dirty="0">
                <a:latin typeface="Arial"/>
                <a:cs typeface="Arial"/>
              </a:rPr>
              <a:t>in </a:t>
            </a:r>
            <a:r>
              <a:rPr sz="2000" spc="105" dirty="0">
                <a:latin typeface="Arial"/>
                <a:cs typeface="Arial"/>
              </a:rPr>
              <a:t>patient </a:t>
            </a:r>
            <a:r>
              <a:rPr sz="2000" spc="135" dirty="0">
                <a:latin typeface="Arial"/>
                <a:cs typeface="Arial"/>
              </a:rPr>
              <a:t>with </a:t>
            </a:r>
            <a:r>
              <a:rPr sz="2000" spc="100" dirty="0">
                <a:latin typeface="Arial"/>
                <a:cs typeface="Arial"/>
              </a:rPr>
              <a:t>moderate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130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551177"/>
            <a:ext cx="884301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10" dirty="0">
                <a:latin typeface="Arial"/>
                <a:cs typeface="Arial"/>
              </a:rPr>
              <a:t>marked </a:t>
            </a:r>
            <a:r>
              <a:rPr sz="2000" spc="95" dirty="0">
                <a:latin typeface="Arial"/>
                <a:cs typeface="Arial"/>
              </a:rPr>
              <a:t>compression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60" dirty="0">
                <a:latin typeface="Arial"/>
                <a:cs typeface="Arial"/>
              </a:rPr>
              <a:t>nerve </a:t>
            </a:r>
            <a:r>
              <a:rPr sz="2000" spc="145" dirty="0">
                <a:latin typeface="Arial"/>
                <a:cs typeface="Arial"/>
              </a:rPr>
              <a:t>root </a:t>
            </a:r>
            <a:r>
              <a:rPr sz="2000" spc="130" dirty="0">
                <a:latin typeface="Arial"/>
                <a:cs typeface="Arial"/>
              </a:rPr>
              <a:t>or </a:t>
            </a:r>
            <a:r>
              <a:rPr sz="2000" spc="30" dirty="0">
                <a:latin typeface="Arial"/>
                <a:cs typeface="Arial"/>
              </a:rPr>
              <a:t>severe </a:t>
            </a:r>
            <a:r>
              <a:rPr sz="2000" spc="55" dirty="0">
                <a:latin typeface="Arial"/>
                <a:cs typeface="Arial"/>
              </a:rPr>
              <a:t>cauda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equina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100" dirty="0">
                <a:latin typeface="Arial"/>
                <a:cs typeface="Arial"/>
              </a:rPr>
              <a:t>syndrome.</a:t>
            </a:r>
            <a:endParaRPr sz="2000">
              <a:latin typeface="Arial"/>
              <a:cs typeface="Arial"/>
            </a:endParaRPr>
          </a:p>
          <a:p>
            <a:pPr marL="1426845" indent="-1414780">
              <a:lnSpc>
                <a:spcPct val="100000"/>
              </a:lnSpc>
              <a:spcBef>
                <a:spcPts val="2400"/>
              </a:spcBef>
              <a:buFont typeface="Wingdings"/>
              <a:buChar char=""/>
              <a:tabLst>
                <a:tab pos="1426845" algn="l"/>
                <a:tab pos="1427480" algn="l"/>
              </a:tabLst>
            </a:pPr>
            <a:r>
              <a:rPr sz="2000" spc="60" dirty="0">
                <a:latin typeface="Arial"/>
                <a:cs typeface="Arial"/>
              </a:rPr>
              <a:t>The </a:t>
            </a:r>
            <a:r>
              <a:rPr sz="2000" spc="105" dirty="0">
                <a:latin typeface="Arial"/>
                <a:cs typeface="Arial"/>
              </a:rPr>
              <a:t>aim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90" dirty="0">
                <a:latin typeface="Arial"/>
                <a:cs typeface="Arial"/>
              </a:rPr>
              <a:t>surgery </a:t>
            </a:r>
            <a:r>
              <a:rPr sz="2000" spc="75" dirty="0">
                <a:latin typeface="Arial"/>
                <a:cs typeface="Arial"/>
              </a:rPr>
              <a:t>is </a:t>
            </a:r>
            <a:r>
              <a:rPr sz="2000" spc="150" dirty="0">
                <a:latin typeface="Arial"/>
                <a:cs typeface="Arial"/>
              </a:rPr>
              <a:t>to </a:t>
            </a:r>
            <a:r>
              <a:rPr sz="2000" spc="80" dirty="0">
                <a:latin typeface="Arial"/>
                <a:cs typeface="Arial"/>
              </a:rPr>
              <a:t>decompress </a:t>
            </a:r>
            <a:r>
              <a:rPr sz="2000" spc="105" dirty="0">
                <a:latin typeface="Arial"/>
                <a:cs typeface="Arial"/>
              </a:rPr>
              <a:t>the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cord.</a:t>
            </a:r>
            <a:endParaRPr sz="2000">
              <a:latin typeface="Arial"/>
              <a:cs typeface="Arial"/>
            </a:endParaRPr>
          </a:p>
          <a:p>
            <a:pPr marR="805180" algn="ctr">
              <a:lnSpc>
                <a:spcPct val="100000"/>
              </a:lnSpc>
              <a:spcBef>
                <a:spcPts val="2300"/>
              </a:spcBef>
            </a:pPr>
            <a:r>
              <a:rPr sz="2100" b="1" i="1" u="sng" spc="-80" dirty="0">
                <a:solidFill>
                  <a:srgbClr val="EB767B"/>
                </a:solidFill>
                <a:uFill>
                  <a:solidFill>
                    <a:srgbClr val="EB767B"/>
                  </a:solidFill>
                </a:uFill>
                <a:latin typeface="Arial"/>
                <a:cs typeface="Arial"/>
              </a:rPr>
              <a:t>For </a:t>
            </a:r>
            <a:r>
              <a:rPr sz="2100" b="1" i="1" u="sng" spc="-35" dirty="0">
                <a:solidFill>
                  <a:srgbClr val="EB767B"/>
                </a:solidFill>
                <a:uFill>
                  <a:solidFill>
                    <a:srgbClr val="EB767B"/>
                  </a:solidFill>
                </a:uFill>
                <a:latin typeface="Arial"/>
                <a:cs typeface="Arial"/>
              </a:rPr>
              <a:t>central </a:t>
            </a:r>
            <a:r>
              <a:rPr sz="2100" b="1" i="1" u="sng" spc="-65" dirty="0">
                <a:solidFill>
                  <a:srgbClr val="EB767B"/>
                </a:solidFill>
                <a:uFill>
                  <a:solidFill>
                    <a:srgbClr val="EB767B"/>
                  </a:solidFill>
                </a:uFill>
                <a:latin typeface="Arial"/>
                <a:cs typeface="Arial"/>
              </a:rPr>
              <a:t>canal</a:t>
            </a:r>
            <a:r>
              <a:rPr sz="2100" b="1" i="1" u="sng" spc="175" dirty="0">
                <a:solidFill>
                  <a:srgbClr val="EB767B"/>
                </a:solidFill>
                <a:uFill>
                  <a:solidFill>
                    <a:srgbClr val="EB767B"/>
                  </a:solidFill>
                </a:uFill>
                <a:latin typeface="Arial"/>
                <a:cs typeface="Arial"/>
              </a:rPr>
              <a:t> </a:t>
            </a:r>
            <a:r>
              <a:rPr sz="2100" b="1" i="1" u="sng" spc="-65" dirty="0">
                <a:solidFill>
                  <a:srgbClr val="EB767B"/>
                </a:solidFill>
                <a:uFill>
                  <a:solidFill>
                    <a:srgbClr val="EB767B"/>
                  </a:solidFill>
                </a:uFill>
                <a:latin typeface="Arial"/>
                <a:cs typeface="Arial"/>
              </a:rPr>
              <a:t>stenosis</a:t>
            </a:r>
            <a:endParaRPr sz="2100">
              <a:latin typeface="Arial"/>
              <a:cs typeface="Arial"/>
            </a:endParaRPr>
          </a:p>
          <a:p>
            <a:pPr marL="401320" indent="-388620">
              <a:lnSpc>
                <a:spcPct val="100000"/>
              </a:lnSpc>
              <a:spcBef>
                <a:spcPts val="2385"/>
              </a:spcBef>
              <a:buFont typeface="Wingdings"/>
              <a:buChar char=""/>
              <a:tabLst>
                <a:tab pos="400685" algn="l"/>
                <a:tab pos="401320" algn="l"/>
                <a:tab pos="2631440" algn="l"/>
              </a:tabLst>
            </a:pP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LAMINECTOMY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490" dirty="0">
                <a:latin typeface="Arial"/>
                <a:cs typeface="Arial"/>
              </a:rPr>
              <a:t>-	</a:t>
            </a:r>
            <a:r>
              <a:rPr sz="2000" spc="85" dirty="0">
                <a:latin typeface="Arial"/>
                <a:cs typeface="Arial"/>
              </a:rPr>
              <a:t>Decompression </a:t>
            </a:r>
            <a:r>
              <a:rPr sz="2000" spc="105" dirty="0">
                <a:latin typeface="Arial"/>
                <a:cs typeface="Arial"/>
              </a:rPr>
              <a:t>laminectomy </a:t>
            </a:r>
            <a:r>
              <a:rPr sz="2000" spc="75" dirty="0">
                <a:latin typeface="Arial"/>
                <a:cs typeface="Arial"/>
              </a:rPr>
              <a:t>is </a:t>
            </a:r>
            <a:r>
              <a:rPr sz="2000" spc="95" dirty="0">
                <a:latin typeface="Arial"/>
                <a:cs typeface="Arial"/>
              </a:rPr>
              <a:t>useful. </a:t>
            </a:r>
            <a:r>
              <a:rPr sz="2000" spc="105" dirty="0">
                <a:latin typeface="Arial"/>
                <a:cs typeface="Arial"/>
              </a:rPr>
              <a:t>It </a:t>
            </a:r>
            <a:r>
              <a:rPr sz="2000" spc="75" dirty="0">
                <a:latin typeface="Arial"/>
                <a:cs typeface="Arial"/>
              </a:rPr>
              <a:t>is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120" dirty="0">
                <a:latin typeface="Arial"/>
                <a:cs typeface="Arial"/>
              </a:rPr>
              <a:t>mostly</a:t>
            </a:r>
            <a:endParaRPr sz="2000">
              <a:latin typeface="Arial"/>
              <a:cs typeface="Arial"/>
            </a:endParaRPr>
          </a:p>
          <a:p>
            <a:pPr marL="2684780">
              <a:lnSpc>
                <a:spcPct val="100000"/>
              </a:lnSpc>
            </a:pPr>
            <a:r>
              <a:rPr sz="2000" spc="95" dirty="0">
                <a:latin typeface="Arial"/>
                <a:cs typeface="Arial"/>
              </a:rPr>
              <a:t>done </a:t>
            </a:r>
            <a:r>
              <a:rPr sz="2000" spc="130" dirty="0">
                <a:latin typeface="Arial"/>
                <a:cs typeface="Arial"/>
              </a:rPr>
              <a:t>in </a:t>
            </a:r>
            <a:r>
              <a:rPr sz="2000" spc="85" dirty="0">
                <a:latin typeface="Arial"/>
                <a:cs typeface="Arial"/>
              </a:rPr>
              <a:t>central </a:t>
            </a:r>
            <a:r>
              <a:rPr sz="2000" spc="50" dirty="0">
                <a:latin typeface="Arial"/>
                <a:cs typeface="Arial"/>
              </a:rPr>
              <a:t>canal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stenosis.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599508"/>
            <a:ext cx="22688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1320" indent="-3886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00685" algn="l"/>
                <a:tab pos="401320" algn="l"/>
              </a:tabLst>
            </a:pP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DISCECTOMY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49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5019" y="4599508"/>
            <a:ext cx="634301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85" dirty="0">
                <a:latin typeface="Arial"/>
                <a:cs typeface="Arial"/>
              </a:rPr>
              <a:t>Discetomy and </a:t>
            </a:r>
            <a:r>
              <a:rPr sz="2000" spc="105" dirty="0">
                <a:latin typeface="Arial"/>
                <a:cs typeface="Arial"/>
              </a:rPr>
              <a:t>osteotomy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120" dirty="0">
                <a:latin typeface="Arial"/>
                <a:cs typeface="Arial"/>
              </a:rPr>
              <a:t>inferior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articular</a:t>
            </a:r>
            <a:endParaRPr sz="20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  <a:spcBef>
                <a:spcPts val="5"/>
              </a:spcBef>
            </a:pPr>
            <a:r>
              <a:rPr sz="2000" spc="65" dirty="0">
                <a:latin typeface="Arial"/>
                <a:cs typeface="Arial"/>
              </a:rPr>
              <a:t>process </a:t>
            </a:r>
            <a:r>
              <a:rPr sz="2000" spc="85" dirty="0">
                <a:latin typeface="Arial"/>
                <a:cs typeface="Arial"/>
              </a:rPr>
              <a:t>helps </a:t>
            </a:r>
            <a:r>
              <a:rPr sz="2000" spc="150" dirty="0">
                <a:latin typeface="Arial"/>
                <a:cs typeface="Arial"/>
              </a:rPr>
              <a:t>to </a:t>
            </a:r>
            <a:r>
              <a:rPr sz="2000" spc="80" dirty="0">
                <a:latin typeface="Arial"/>
                <a:cs typeface="Arial"/>
              </a:rPr>
              <a:t>remove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110" dirty="0">
                <a:latin typeface="Arial"/>
                <a:cs typeface="Arial"/>
              </a:rPr>
              <a:t>hypertrophic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element.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8453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For </a:t>
            </a:r>
            <a:r>
              <a:rPr spc="-20" dirty="0"/>
              <a:t>lateral </a:t>
            </a:r>
            <a:r>
              <a:rPr spc="-65" dirty="0"/>
              <a:t>canal</a:t>
            </a:r>
            <a:r>
              <a:rPr spc="95" dirty="0"/>
              <a:t> </a:t>
            </a:r>
            <a:r>
              <a:rPr spc="-70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63497"/>
            <a:ext cx="436308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1320" indent="-3886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00685" algn="l"/>
                <a:tab pos="401320" algn="l"/>
              </a:tabLst>
            </a:pP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LAMINECTOMY</a:t>
            </a:r>
            <a:endParaRPr sz="2000">
              <a:latin typeface="Arial"/>
              <a:cs typeface="Arial"/>
            </a:endParaRPr>
          </a:p>
          <a:p>
            <a:pPr marL="401320" indent="-388620">
              <a:lnSpc>
                <a:spcPct val="100000"/>
              </a:lnSpc>
              <a:spcBef>
                <a:spcPts val="2400"/>
              </a:spcBef>
              <a:buFont typeface="Wingdings"/>
              <a:buChar char=""/>
              <a:tabLst>
                <a:tab pos="400685" algn="l"/>
                <a:tab pos="401320" algn="l"/>
              </a:tabLst>
            </a:pP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</a:t>
            </a:r>
            <a:r>
              <a:rPr sz="200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EXCISION</a:t>
            </a:r>
            <a:endParaRPr sz="2000">
              <a:latin typeface="Arial"/>
              <a:cs typeface="Arial"/>
            </a:endParaRPr>
          </a:p>
          <a:p>
            <a:pPr marL="401320" indent="-388620">
              <a:lnSpc>
                <a:spcPct val="100000"/>
              </a:lnSpc>
              <a:spcBef>
                <a:spcPts val="2400"/>
              </a:spcBef>
              <a:buFont typeface="Wingdings"/>
              <a:buChar char=""/>
              <a:tabLst>
                <a:tab pos="400685" algn="l"/>
                <a:tab pos="401320" algn="l"/>
              </a:tabLst>
            </a:pPr>
            <a:r>
              <a:rPr sz="20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PARTIAL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MEDIAL</a:t>
            </a:r>
            <a:r>
              <a:rPr sz="200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FACETECTOMY</a:t>
            </a:r>
            <a:endParaRPr sz="2000">
              <a:latin typeface="Arial"/>
              <a:cs typeface="Arial"/>
            </a:endParaRPr>
          </a:p>
          <a:p>
            <a:pPr marL="401320" indent="-388620">
              <a:lnSpc>
                <a:spcPct val="100000"/>
              </a:lnSpc>
              <a:spcBef>
                <a:spcPts val="2400"/>
              </a:spcBef>
              <a:buFont typeface="Wingdings"/>
              <a:buChar char=""/>
              <a:tabLst>
                <a:tab pos="400685" algn="l"/>
                <a:tab pos="401320" algn="l"/>
              </a:tabLst>
            </a:pP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FORAMINOTOMY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112133"/>
            <a:ext cx="227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112133"/>
            <a:ext cx="880427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3615" marR="301625" indent="214629">
              <a:lnSpc>
                <a:spcPct val="100000"/>
              </a:lnSpc>
              <a:spcBef>
                <a:spcPts val="100"/>
              </a:spcBef>
            </a:pPr>
            <a:r>
              <a:rPr sz="2000" spc="45" dirty="0">
                <a:latin typeface="Arial"/>
                <a:cs typeface="Arial"/>
              </a:rPr>
              <a:t>Spinal </a:t>
            </a:r>
            <a:r>
              <a:rPr sz="2000" spc="114" dirty="0">
                <a:latin typeface="Arial"/>
                <a:cs typeface="Arial"/>
              </a:rPr>
              <a:t>fusion </a:t>
            </a:r>
            <a:r>
              <a:rPr sz="2000" spc="150" dirty="0">
                <a:latin typeface="Arial"/>
                <a:cs typeface="Arial"/>
              </a:rPr>
              <a:t>to </a:t>
            </a:r>
            <a:r>
              <a:rPr sz="2000" spc="80" dirty="0">
                <a:latin typeface="Arial"/>
                <a:cs typeface="Arial"/>
              </a:rPr>
              <a:t>stabilise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120" dirty="0">
                <a:latin typeface="Arial"/>
                <a:cs typeface="Arial"/>
              </a:rPr>
              <a:t>lumbar </a:t>
            </a:r>
            <a:r>
              <a:rPr sz="2000" spc="85" dirty="0">
                <a:latin typeface="Arial"/>
                <a:cs typeface="Arial"/>
              </a:rPr>
              <a:t>spine </a:t>
            </a:r>
            <a:r>
              <a:rPr sz="2000" spc="75" dirty="0">
                <a:latin typeface="Arial"/>
                <a:cs typeface="Arial"/>
              </a:rPr>
              <a:t>is </a:t>
            </a:r>
            <a:r>
              <a:rPr sz="2000" spc="85" dirty="0">
                <a:latin typeface="Arial"/>
                <a:cs typeface="Arial"/>
              </a:rPr>
              <a:t>usually </a:t>
            </a:r>
            <a:r>
              <a:rPr sz="2000" spc="145" dirty="0">
                <a:latin typeface="Arial"/>
                <a:cs typeface="Arial"/>
              </a:rPr>
              <a:t>not  </a:t>
            </a:r>
            <a:r>
              <a:rPr sz="2000" spc="105" dirty="0">
                <a:latin typeface="Arial"/>
                <a:cs typeface="Arial"/>
              </a:rPr>
              <a:t>required </a:t>
            </a:r>
            <a:r>
              <a:rPr sz="2000" spc="5" dirty="0">
                <a:latin typeface="Arial"/>
                <a:cs typeface="Arial"/>
              </a:rPr>
              <a:t>as </a:t>
            </a:r>
            <a:r>
              <a:rPr sz="2000" spc="105" dirty="0">
                <a:latin typeface="Arial"/>
                <a:cs typeface="Arial"/>
              </a:rPr>
              <a:t>instability </a:t>
            </a:r>
            <a:r>
              <a:rPr sz="2000" spc="75" dirty="0">
                <a:latin typeface="Arial"/>
                <a:cs typeface="Arial"/>
              </a:rPr>
              <a:t>is </a:t>
            </a:r>
            <a:r>
              <a:rPr sz="2000" spc="40" dirty="0">
                <a:latin typeface="Arial"/>
                <a:cs typeface="Arial"/>
              </a:rPr>
              <a:t>less </a:t>
            </a:r>
            <a:r>
              <a:rPr sz="2000" spc="120" dirty="0">
                <a:latin typeface="Arial"/>
                <a:cs typeface="Arial"/>
              </a:rPr>
              <a:t>commonly </a:t>
            </a:r>
            <a:r>
              <a:rPr sz="2000" spc="40" dirty="0">
                <a:latin typeface="Arial"/>
                <a:cs typeface="Arial"/>
              </a:rPr>
              <a:t>seen </a:t>
            </a:r>
            <a:r>
              <a:rPr sz="2000" spc="130" dirty="0">
                <a:latin typeface="Arial"/>
                <a:cs typeface="Arial"/>
              </a:rPr>
              <a:t>in </a:t>
            </a:r>
            <a:r>
              <a:rPr sz="2000" spc="120" dirty="0">
                <a:latin typeface="Arial"/>
                <a:cs typeface="Arial"/>
              </a:rPr>
              <a:t>lumbar </a:t>
            </a:r>
            <a:r>
              <a:rPr sz="2000" spc="50" dirty="0">
                <a:latin typeface="Arial"/>
                <a:cs typeface="Arial"/>
              </a:rPr>
              <a:t>canal  </a:t>
            </a:r>
            <a:r>
              <a:rPr sz="2000" spc="75" dirty="0">
                <a:latin typeface="Arial"/>
                <a:cs typeface="Arial"/>
              </a:rPr>
              <a:t>stenosis.</a:t>
            </a:r>
            <a:endParaRPr sz="2000">
              <a:latin typeface="Arial"/>
              <a:cs typeface="Arial"/>
            </a:endParaRPr>
          </a:p>
          <a:p>
            <a:pPr marL="942340" marR="5080" indent="-94234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942340" algn="l"/>
                <a:tab pos="942975" algn="l"/>
              </a:tabLst>
            </a:pPr>
            <a:r>
              <a:rPr sz="2000" spc="60" dirty="0">
                <a:latin typeface="Arial"/>
                <a:cs typeface="Arial"/>
              </a:rPr>
              <a:t>The </a:t>
            </a:r>
            <a:r>
              <a:rPr sz="2000" spc="90" dirty="0">
                <a:latin typeface="Arial"/>
                <a:cs typeface="Arial"/>
              </a:rPr>
              <a:t>neurogenic claudication </a:t>
            </a:r>
            <a:r>
              <a:rPr sz="2000" spc="95" dirty="0">
                <a:latin typeface="Arial"/>
                <a:cs typeface="Arial"/>
              </a:rPr>
              <a:t>respond </a:t>
            </a:r>
            <a:r>
              <a:rPr sz="2000" spc="114" dirty="0">
                <a:latin typeface="Arial"/>
                <a:cs typeface="Arial"/>
              </a:rPr>
              <a:t>poorly </a:t>
            </a:r>
            <a:r>
              <a:rPr sz="2000" spc="150" dirty="0">
                <a:latin typeface="Arial"/>
                <a:cs typeface="Arial"/>
              </a:rPr>
              <a:t>to </a:t>
            </a:r>
            <a:r>
              <a:rPr sz="2000" spc="105" dirty="0">
                <a:latin typeface="Arial"/>
                <a:cs typeface="Arial"/>
              </a:rPr>
              <a:t>the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conservative  </a:t>
            </a:r>
            <a:r>
              <a:rPr sz="2000" spc="114" dirty="0">
                <a:latin typeface="Arial"/>
                <a:cs typeface="Arial"/>
              </a:rPr>
              <a:t>treatment </a:t>
            </a:r>
            <a:r>
              <a:rPr sz="2000" spc="150" dirty="0">
                <a:latin typeface="Arial"/>
                <a:cs typeface="Arial"/>
              </a:rPr>
              <a:t>but </a:t>
            </a:r>
            <a:r>
              <a:rPr sz="2000" spc="100" dirty="0">
                <a:latin typeface="Arial"/>
                <a:cs typeface="Arial"/>
              </a:rPr>
              <a:t>respond </a:t>
            </a:r>
            <a:r>
              <a:rPr sz="2000" spc="90" dirty="0">
                <a:latin typeface="Arial"/>
                <a:cs typeface="Arial"/>
              </a:rPr>
              <a:t>well </a:t>
            </a:r>
            <a:r>
              <a:rPr sz="2000" spc="150" dirty="0">
                <a:latin typeface="Arial"/>
                <a:cs typeface="Arial"/>
              </a:rPr>
              <a:t>to </a:t>
            </a:r>
            <a:r>
              <a:rPr sz="2000" spc="85" dirty="0">
                <a:latin typeface="Arial"/>
                <a:cs typeface="Arial"/>
              </a:rPr>
              <a:t>surgical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decompression.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152400"/>
            <a:ext cx="41910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8794" y="4877561"/>
            <a:ext cx="55314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Arial"/>
                <a:cs typeface="Arial"/>
              </a:rPr>
              <a:t>A </a:t>
            </a:r>
            <a:r>
              <a:rPr sz="1800" spc="95" dirty="0">
                <a:latin typeface="Arial"/>
                <a:cs typeface="Arial"/>
              </a:rPr>
              <a:t>patient </a:t>
            </a:r>
            <a:r>
              <a:rPr sz="1800" spc="120" dirty="0">
                <a:latin typeface="Arial"/>
                <a:cs typeface="Arial"/>
              </a:rPr>
              <a:t>with </a:t>
            </a:r>
            <a:r>
              <a:rPr sz="1800" spc="100" dirty="0">
                <a:latin typeface="Arial"/>
                <a:cs typeface="Arial"/>
              </a:rPr>
              <a:t>constitutional </a:t>
            </a:r>
            <a:r>
              <a:rPr sz="1800" spc="65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125" dirty="0">
                <a:latin typeface="Arial"/>
                <a:cs typeface="Arial"/>
              </a:rPr>
              <a:t>L3-L4 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114" dirty="0">
                <a:latin typeface="Arial"/>
                <a:cs typeface="Arial"/>
              </a:rPr>
              <a:t>L4-L5. </a:t>
            </a:r>
            <a:r>
              <a:rPr sz="1800" spc="55" dirty="0">
                <a:latin typeface="Arial"/>
                <a:cs typeface="Arial"/>
              </a:rPr>
              <a:t>Figure </a:t>
            </a:r>
            <a:r>
              <a:rPr sz="1800" spc="60" dirty="0">
                <a:latin typeface="Arial"/>
                <a:cs typeface="Arial"/>
              </a:rPr>
              <a:t>5a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120" dirty="0">
                <a:latin typeface="Arial"/>
                <a:cs typeface="Arial"/>
              </a:rPr>
              <a:t>T1-weighted </a:t>
            </a:r>
            <a:r>
              <a:rPr sz="1800" spc="-35" dirty="0">
                <a:latin typeface="Arial"/>
                <a:cs typeface="Arial"/>
              </a:rPr>
              <a:t>MRI </a:t>
            </a:r>
            <a:r>
              <a:rPr sz="1800" spc="95" dirty="0">
                <a:latin typeface="Arial"/>
                <a:cs typeface="Arial"/>
              </a:rPr>
              <a:t>showing  </a:t>
            </a:r>
            <a:r>
              <a:rPr sz="1800" spc="100" dirty="0">
                <a:latin typeface="Arial"/>
                <a:cs typeface="Arial"/>
              </a:rPr>
              <a:t>narrowing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5" dirty="0">
                <a:latin typeface="Arial"/>
                <a:cs typeface="Arial"/>
              </a:rPr>
              <a:t>the </a:t>
            </a:r>
            <a:r>
              <a:rPr sz="1800" spc="65" dirty="0">
                <a:latin typeface="Arial"/>
                <a:cs typeface="Arial"/>
              </a:rPr>
              <a:t>thecal </a:t>
            </a:r>
            <a:r>
              <a:rPr sz="1800" spc="5" dirty="0">
                <a:latin typeface="Arial"/>
                <a:cs typeface="Arial"/>
              </a:rPr>
              <a:t>sac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45" dirty="0">
                <a:latin typeface="Arial"/>
                <a:cs typeface="Arial"/>
              </a:rPr>
              <a:t>L3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45" dirty="0">
                <a:latin typeface="Arial"/>
                <a:cs typeface="Arial"/>
              </a:rPr>
              <a:t>L5 </a:t>
            </a:r>
            <a:r>
              <a:rPr sz="1800" spc="75" dirty="0">
                <a:latin typeface="Arial"/>
                <a:cs typeface="Arial"/>
              </a:rPr>
              <a:t>and  </a:t>
            </a:r>
            <a:r>
              <a:rPr sz="1800" spc="95" dirty="0">
                <a:latin typeface="Arial"/>
                <a:cs typeface="Arial"/>
              </a:rPr>
              <a:t>constriction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sac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114" dirty="0">
                <a:latin typeface="Arial"/>
                <a:cs typeface="Arial"/>
              </a:rPr>
              <a:t>L3-L4. </a:t>
            </a:r>
            <a:r>
              <a:rPr sz="1800" spc="45" dirty="0">
                <a:latin typeface="Arial"/>
                <a:cs typeface="Arial"/>
              </a:rPr>
              <a:t>The </a:t>
            </a:r>
            <a:r>
              <a:rPr sz="1800" spc="130" dirty="0">
                <a:latin typeface="Arial"/>
                <a:cs typeface="Arial"/>
              </a:rPr>
              <a:t>third </a:t>
            </a:r>
            <a:r>
              <a:rPr sz="1800" spc="75" dirty="0">
                <a:latin typeface="Arial"/>
                <a:cs typeface="Arial"/>
              </a:rPr>
              <a:t>and  </a:t>
            </a:r>
            <a:r>
              <a:rPr sz="1800" spc="130" dirty="0">
                <a:latin typeface="Arial"/>
                <a:cs typeface="Arial"/>
              </a:rPr>
              <a:t>fourth </a:t>
            </a:r>
            <a:r>
              <a:rPr sz="1800" spc="105" dirty="0">
                <a:latin typeface="Arial"/>
                <a:cs typeface="Arial"/>
              </a:rPr>
              <a:t>lumbar </a:t>
            </a:r>
            <a:r>
              <a:rPr sz="1800" spc="55" dirty="0">
                <a:latin typeface="Arial"/>
                <a:cs typeface="Arial"/>
              </a:rPr>
              <a:t>discs </a:t>
            </a:r>
            <a:r>
              <a:rPr sz="1800" spc="110" dirty="0">
                <a:latin typeface="Arial"/>
                <a:cs typeface="Arial"/>
              </a:rPr>
              <a:t>protrude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posteriorly.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52400"/>
            <a:ext cx="2960585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2971800"/>
            <a:ext cx="311241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600" y="376427"/>
            <a:ext cx="4191000" cy="4576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340" y="4953761"/>
            <a:ext cx="27089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05" dirty="0">
                <a:latin typeface="Arial"/>
                <a:cs typeface="Arial"/>
              </a:rPr>
              <a:t>figure </a:t>
            </a:r>
            <a:r>
              <a:rPr sz="1800" spc="130" dirty="0">
                <a:latin typeface="Arial"/>
                <a:cs typeface="Arial"/>
              </a:rPr>
              <a:t>5b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35" dirty="0">
                <a:latin typeface="Arial"/>
                <a:cs typeface="Arial"/>
              </a:rPr>
              <a:t>MRI </a:t>
            </a:r>
            <a:r>
              <a:rPr sz="1800" spc="95" dirty="0">
                <a:latin typeface="Arial"/>
                <a:cs typeface="Arial"/>
              </a:rPr>
              <a:t>showing  </a:t>
            </a:r>
            <a:r>
              <a:rPr sz="1800" spc="55" dirty="0">
                <a:latin typeface="Arial"/>
                <a:cs typeface="Arial"/>
              </a:rPr>
              <a:t>transverse </a:t>
            </a:r>
            <a:r>
              <a:rPr sz="1800" spc="100" dirty="0">
                <a:latin typeface="Arial"/>
                <a:cs typeface="Arial"/>
              </a:rPr>
              <a:t>narrowing </a:t>
            </a:r>
            <a:r>
              <a:rPr sz="1800" spc="125" dirty="0">
                <a:latin typeface="Arial"/>
                <a:cs typeface="Arial"/>
              </a:rPr>
              <a:t>of 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70" dirty="0">
                <a:latin typeface="Arial"/>
                <a:cs typeface="Arial"/>
              </a:rPr>
              <a:t>spina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65" dirty="0">
                <a:latin typeface="Arial"/>
                <a:cs typeface="Arial"/>
              </a:rPr>
              <a:t>causing  </a:t>
            </a:r>
            <a:r>
              <a:rPr sz="1800" spc="80" dirty="0">
                <a:latin typeface="Arial"/>
                <a:cs typeface="Arial"/>
              </a:rPr>
              <a:t>compression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0" dirty="0">
                <a:latin typeface="Arial"/>
                <a:cs typeface="Arial"/>
              </a:rPr>
              <a:t>the  </a:t>
            </a:r>
            <a:r>
              <a:rPr sz="1800" spc="70" dirty="0">
                <a:latin typeface="Arial"/>
                <a:cs typeface="Arial"/>
              </a:rPr>
              <a:t>nervous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structures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0628" y="5106161"/>
            <a:ext cx="3482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Arial"/>
                <a:cs typeface="Arial"/>
              </a:rPr>
              <a:t>Figure </a:t>
            </a:r>
            <a:r>
              <a:rPr sz="1800" spc="75" dirty="0">
                <a:latin typeface="Arial"/>
                <a:cs typeface="Arial"/>
              </a:rPr>
              <a:t>5c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90" dirty="0">
                <a:latin typeface="Arial"/>
                <a:cs typeface="Arial"/>
              </a:rPr>
              <a:t>AP </a:t>
            </a:r>
            <a:r>
              <a:rPr sz="1800" spc="95" dirty="0">
                <a:latin typeface="Arial"/>
                <a:cs typeface="Arial"/>
              </a:rPr>
              <a:t>radiograph </a:t>
            </a:r>
            <a:r>
              <a:rPr sz="1800" spc="85" dirty="0">
                <a:latin typeface="Arial"/>
                <a:cs typeface="Arial"/>
              </a:rPr>
              <a:t>after  </a:t>
            </a:r>
            <a:r>
              <a:rPr sz="1800" spc="80" dirty="0">
                <a:latin typeface="Arial"/>
                <a:cs typeface="Arial"/>
              </a:rPr>
              <a:t>bilateral </a:t>
            </a:r>
            <a:r>
              <a:rPr sz="1800" spc="90" dirty="0">
                <a:latin typeface="Arial"/>
                <a:cs typeface="Arial"/>
              </a:rPr>
              <a:t>laminectomy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90" dirty="0">
                <a:latin typeface="Arial"/>
                <a:cs typeface="Arial"/>
              </a:rPr>
              <a:t>the  </a:t>
            </a:r>
            <a:r>
              <a:rPr sz="1800" spc="85" dirty="0">
                <a:latin typeface="Arial"/>
                <a:cs typeface="Arial"/>
              </a:rPr>
              <a:t>stenotic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levels.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624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152400"/>
            <a:ext cx="32766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4115180"/>
            <a:ext cx="41116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00785" algn="l"/>
              </a:tabLst>
            </a:pPr>
            <a:r>
              <a:rPr sz="1800" spc="-10" dirty="0">
                <a:latin typeface="Arial"/>
                <a:cs typeface="Arial"/>
              </a:rPr>
              <a:t>CT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95" dirty="0">
                <a:latin typeface="Arial"/>
                <a:cs typeface="Arial"/>
              </a:rPr>
              <a:t>patient </a:t>
            </a:r>
            <a:r>
              <a:rPr sz="1800" spc="120" dirty="0">
                <a:latin typeface="Arial"/>
                <a:cs typeface="Arial"/>
              </a:rPr>
              <a:t>with </a:t>
            </a:r>
            <a:r>
              <a:rPr sz="1800" spc="30" dirty="0">
                <a:latin typeface="Arial"/>
                <a:cs typeface="Arial"/>
              </a:rPr>
              <a:t>severe  </a:t>
            </a:r>
            <a:r>
              <a:rPr sz="1800" spc="65" dirty="0">
                <a:latin typeface="Arial"/>
                <a:cs typeface="Arial"/>
              </a:rPr>
              <a:t>degenerative stenosis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125" dirty="0">
                <a:latin typeface="Arial"/>
                <a:cs typeface="Arial"/>
              </a:rPr>
              <a:t>L4-L5 </a:t>
            </a:r>
            <a:r>
              <a:rPr sz="1800" spc="55" dirty="0">
                <a:latin typeface="Arial"/>
                <a:cs typeface="Arial"/>
              </a:rPr>
              <a:t>level.  </a:t>
            </a:r>
            <a:r>
              <a:rPr sz="1800" spc="50" dirty="0">
                <a:latin typeface="Arial"/>
                <a:cs typeface="Arial"/>
              </a:rPr>
              <a:t>The </a:t>
            </a:r>
            <a:r>
              <a:rPr sz="1800" spc="75" dirty="0">
                <a:latin typeface="Arial"/>
                <a:cs typeface="Arial"/>
              </a:rPr>
              <a:t>central </a:t>
            </a:r>
            <a:r>
              <a:rPr sz="1800" spc="120" dirty="0">
                <a:latin typeface="Arial"/>
                <a:cs typeface="Arial"/>
              </a:rPr>
              <a:t>portion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75" dirty="0">
                <a:latin typeface="Arial"/>
                <a:cs typeface="Arial"/>
              </a:rPr>
              <a:t>spinal 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20" dirty="0">
                <a:latin typeface="Arial"/>
                <a:cs typeface="Arial"/>
              </a:rPr>
              <a:t>nerve-root </a:t>
            </a:r>
            <a:r>
              <a:rPr sz="1800" spc="40" dirty="0">
                <a:latin typeface="Arial"/>
                <a:cs typeface="Arial"/>
              </a:rPr>
              <a:t>canals </a:t>
            </a:r>
            <a:r>
              <a:rPr sz="1800" spc="35" dirty="0">
                <a:latin typeface="Arial"/>
                <a:cs typeface="Arial"/>
              </a:rPr>
              <a:t>are  </a:t>
            </a:r>
            <a:r>
              <a:rPr sz="1800" spc="85" dirty="0">
                <a:latin typeface="Arial"/>
                <a:cs typeface="Arial"/>
              </a:rPr>
              <a:t>narrowed	</a:t>
            </a:r>
            <a:r>
              <a:rPr sz="1800" spc="80" dirty="0">
                <a:latin typeface="Arial"/>
                <a:cs typeface="Arial"/>
              </a:rPr>
              <a:t>by </a:t>
            </a:r>
            <a:r>
              <a:rPr sz="1800" spc="65" dirty="0">
                <a:latin typeface="Arial"/>
                <a:cs typeface="Arial"/>
              </a:rPr>
              <a:t>degenerative </a:t>
            </a:r>
            <a:r>
              <a:rPr sz="1800" spc="50" dirty="0">
                <a:latin typeface="Arial"/>
                <a:cs typeface="Arial"/>
              </a:rPr>
              <a:t>changes 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25" dirty="0">
                <a:latin typeface="Arial"/>
                <a:cs typeface="Arial"/>
              </a:rPr>
              <a:t>both </a:t>
            </a:r>
            <a:r>
              <a:rPr sz="1800" spc="90" dirty="0">
                <a:latin typeface="Arial"/>
                <a:cs typeface="Arial"/>
              </a:rPr>
              <a:t>superior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105" dirty="0">
                <a:latin typeface="Arial"/>
                <a:cs typeface="Arial"/>
              </a:rPr>
              <a:t>inferior  </a:t>
            </a:r>
            <a:r>
              <a:rPr sz="1800" spc="85" dirty="0">
                <a:latin typeface="Arial"/>
                <a:cs typeface="Arial"/>
              </a:rPr>
              <a:t>articular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processes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6028" y="4724476"/>
            <a:ext cx="26104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AP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radiograph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85" dirty="0">
                <a:latin typeface="Arial"/>
                <a:cs typeface="Arial"/>
              </a:rPr>
              <a:t>after </a:t>
            </a:r>
            <a:r>
              <a:rPr sz="1800" spc="110" dirty="0">
                <a:latin typeface="Arial"/>
                <a:cs typeface="Arial"/>
              </a:rPr>
              <a:t>total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laminectomy 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105" dirty="0">
                <a:latin typeface="Arial"/>
                <a:cs typeface="Arial"/>
              </a:rPr>
              <a:t>undercutting  </a:t>
            </a:r>
            <a:r>
              <a:rPr sz="1800" spc="80" dirty="0">
                <a:latin typeface="Arial"/>
                <a:cs typeface="Arial"/>
              </a:rPr>
              <a:t>facetectomy at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114" dirty="0">
                <a:latin typeface="Arial"/>
                <a:cs typeface="Arial"/>
              </a:rPr>
              <a:t>L4-L5.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767007"/>
            <a:ext cx="8147684" cy="14071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390"/>
              </a:spcBef>
            </a:pPr>
            <a:r>
              <a:rPr sz="3200" spc="150" dirty="0">
                <a:latin typeface="Arial"/>
                <a:cs typeface="Arial"/>
              </a:rPr>
              <a:t>Lumbar </a:t>
            </a:r>
            <a:r>
              <a:rPr sz="3200" spc="80" dirty="0">
                <a:latin typeface="Arial"/>
                <a:cs typeface="Arial"/>
              </a:rPr>
              <a:t>canal </a:t>
            </a:r>
            <a:r>
              <a:rPr sz="3200" spc="125" dirty="0">
                <a:latin typeface="Arial"/>
                <a:cs typeface="Arial"/>
              </a:rPr>
              <a:t>stenosis </a:t>
            </a:r>
            <a:r>
              <a:rPr sz="1800" spc="6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50" dirty="0">
                <a:latin typeface="Arial"/>
                <a:cs typeface="Arial"/>
              </a:rPr>
              <a:t>cauda </a:t>
            </a:r>
            <a:r>
              <a:rPr sz="1800" spc="70" dirty="0">
                <a:latin typeface="Arial"/>
                <a:cs typeface="Arial"/>
              </a:rPr>
              <a:t>equina </a:t>
            </a:r>
            <a:r>
              <a:rPr sz="1800" spc="80" dirty="0">
                <a:latin typeface="Arial"/>
                <a:cs typeface="Arial"/>
              </a:rPr>
              <a:t>compression 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90" dirty="0">
                <a:latin typeface="Arial"/>
                <a:cs typeface="Arial"/>
              </a:rPr>
              <a:t>which the </a:t>
            </a:r>
            <a:r>
              <a:rPr sz="1800" spc="75" dirty="0">
                <a:latin typeface="Arial"/>
                <a:cs typeface="Arial"/>
              </a:rPr>
              <a:t>lateral </a:t>
            </a:r>
            <a:r>
              <a:rPr sz="1800" spc="114" dirty="0">
                <a:latin typeface="Arial"/>
                <a:cs typeface="Arial"/>
              </a:rPr>
              <a:t>or </a:t>
            </a:r>
            <a:r>
              <a:rPr sz="1800" spc="95" dirty="0">
                <a:latin typeface="Arial"/>
                <a:cs typeface="Arial"/>
              </a:rPr>
              <a:t>anteroposterior </a:t>
            </a:r>
            <a:r>
              <a:rPr sz="1800" spc="90" dirty="0">
                <a:latin typeface="Arial"/>
                <a:cs typeface="Arial"/>
              </a:rPr>
              <a:t>diameter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70" dirty="0">
                <a:latin typeface="Arial"/>
                <a:cs typeface="Arial"/>
              </a:rPr>
              <a:t>spine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60" dirty="0">
                <a:latin typeface="Arial"/>
                <a:cs typeface="Arial"/>
              </a:rPr>
              <a:t>is  </a:t>
            </a:r>
            <a:r>
              <a:rPr sz="1800" spc="90" dirty="0">
                <a:latin typeface="Arial"/>
                <a:cs typeface="Arial"/>
              </a:rPr>
              <a:t>narrow </a:t>
            </a:r>
            <a:r>
              <a:rPr sz="1800" spc="120" dirty="0">
                <a:latin typeface="Arial"/>
                <a:cs typeface="Arial"/>
              </a:rPr>
              <a:t>with </a:t>
            </a:r>
            <a:r>
              <a:rPr sz="1800" spc="114" dirty="0">
                <a:latin typeface="Arial"/>
                <a:cs typeface="Arial"/>
              </a:rPr>
              <a:t>or </a:t>
            </a:r>
            <a:r>
              <a:rPr sz="1800" spc="125" dirty="0">
                <a:latin typeface="Arial"/>
                <a:cs typeface="Arial"/>
              </a:rPr>
              <a:t>without </a:t>
            </a:r>
            <a:r>
              <a:rPr sz="1800" spc="55" dirty="0">
                <a:latin typeface="Arial"/>
                <a:cs typeface="Arial"/>
              </a:rPr>
              <a:t>change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90" dirty="0">
                <a:latin typeface="Arial"/>
                <a:cs typeface="Arial"/>
              </a:rPr>
              <a:t>cross-sectional </a:t>
            </a:r>
            <a:r>
              <a:rPr sz="1800" spc="35" dirty="0">
                <a:latin typeface="Arial"/>
                <a:cs typeface="Arial"/>
              </a:rPr>
              <a:t>area. </a:t>
            </a:r>
            <a:r>
              <a:rPr sz="1800" spc="90" dirty="0">
                <a:latin typeface="Arial"/>
                <a:cs typeface="Arial"/>
              </a:rPr>
              <a:t>It </a:t>
            </a:r>
            <a:r>
              <a:rPr sz="1800" spc="65" dirty="0">
                <a:latin typeface="Arial"/>
                <a:cs typeface="Arial"/>
              </a:rPr>
              <a:t>is </a:t>
            </a:r>
            <a:r>
              <a:rPr sz="1800" spc="90" dirty="0">
                <a:latin typeface="Arial"/>
                <a:cs typeface="Arial"/>
              </a:rPr>
              <a:t>defined </a:t>
            </a:r>
            <a:r>
              <a:rPr sz="1800" spc="5" dirty="0">
                <a:latin typeface="Arial"/>
                <a:cs typeface="Arial"/>
              </a:rPr>
              <a:t>as  </a:t>
            </a:r>
            <a:r>
              <a:rPr sz="1800" spc="90" dirty="0">
                <a:latin typeface="Arial"/>
                <a:cs typeface="Arial"/>
              </a:rPr>
              <a:t>Narrowing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75" dirty="0">
                <a:latin typeface="Arial"/>
                <a:cs typeface="Arial"/>
              </a:rPr>
              <a:t>spinal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55" dirty="0">
                <a:latin typeface="Arial"/>
                <a:cs typeface="Arial"/>
              </a:rPr>
              <a:t>,nerve </a:t>
            </a:r>
            <a:r>
              <a:rPr sz="1800" spc="125" dirty="0">
                <a:latin typeface="Arial"/>
                <a:cs typeface="Arial"/>
              </a:rPr>
              <a:t>root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114" dirty="0">
                <a:latin typeface="Arial"/>
                <a:cs typeface="Arial"/>
              </a:rPr>
              <a:t>or </a:t>
            </a:r>
            <a:r>
              <a:rPr sz="1800" spc="75" dirty="0">
                <a:latin typeface="Arial"/>
                <a:cs typeface="Arial"/>
              </a:rPr>
              <a:t>vertebral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foramina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2984" y="2971927"/>
            <a:ext cx="6010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Arial"/>
                <a:cs typeface="Arial"/>
              </a:rPr>
              <a:t>Lumbar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65" dirty="0">
                <a:latin typeface="Arial"/>
                <a:cs typeface="Arial"/>
              </a:rPr>
              <a:t>stenosis is </a:t>
            </a:r>
            <a:r>
              <a:rPr sz="1800" spc="110" dirty="0">
                <a:latin typeface="Arial"/>
                <a:cs typeface="Arial"/>
              </a:rPr>
              <a:t>common </a:t>
            </a:r>
            <a:r>
              <a:rPr sz="1800" spc="25" dirty="0">
                <a:latin typeface="Arial"/>
                <a:cs typeface="Arial"/>
              </a:rPr>
              <a:t>cause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70" dirty="0">
                <a:latin typeface="Arial"/>
                <a:cs typeface="Arial"/>
              </a:rPr>
              <a:t>back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pain.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28194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9044" y="228600"/>
            <a:ext cx="3105911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0" y="152400"/>
            <a:ext cx="2286000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3962780"/>
            <a:ext cx="39681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Arial"/>
                <a:cs typeface="Arial"/>
              </a:rPr>
              <a:t>A </a:t>
            </a:r>
            <a:r>
              <a:rPr sz="1800" spc="95" dirty="0">
                <a:latin typeface="Arial"/>
                <a:cs typeface="Arial"/>
              </a:rPr>
              <a:t>patient </a:t>
            </a:r>
            <a:r>
              <a:rPr sz="1800" spc="120" dirty="0">
                <a:latin typeface="Arial"/>
                <a:cs typeface="Arial"/>
              </a:rPr>
              <a:t>with </a:t>
            </a:r>
            <a:r>
              <a:rPr sz="1800" spc="100" dirty="0">
                <a:latin typeface="Arial"/>
                <a:cs typeface="Arial"/>
              </a:rPr>
              <a:t>marked </a:t>
            </a:r>
            <a:r>
              <a:rPr sz="1800" spc="75" dirty="0">
                <a:latin typeface="Arial"/>
                <a:cs typeface="Arial"/>
              </a:rPr>
              <a:t>spinal </a:t>
            </a:r>
            <a:r>
              <a:rPr sz="1800" spc="45" dirty="0">
                <a:latin typeface="Arial"/>
                <a:cs typeface="Arial"/>
              </a:rPr>
              <a:t>canal  </a:t>
            </a:r>
            <a:r>
              <a:rPr sz="1800" spc="65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125" dirty="0">
                <a:latin typeface="Arial"/>
                <a:cs typeface="Arial"/>
              </a:rPr>
              <a:t>L2-L3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30" dirty="0">
                <a:latin typeface="Arial"/>
                <a:cs typeface="Arial"/>
              </a:rPr>
              <a:t>severe </a:t>
            </a:r>
            <a:r>
              <a:rPr sz="1800" spc="185" dirty="0">
                <a:latin typeface="Arial"/>
                <a:cs typeface="Arial"/>
              </a:rPr>
              <a:t>root- 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65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125" dirty="0">
                <a:latin typeface="Arial"/>
                <a:cs typeface="Arial"/>
              </a:rPr>
              <a:t>L3-L4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114" dirty="0">
                <a:latin typeface="Arial"/>
                <a:cs typeface="Arial"/>
              </a:rPr>
              <a:t>L4-L5,  </a:t>
            </a:r>
            <a:r>
              <a:rPr sz="1800" spc="100" dirty="0">
                <a:latin typeface="Arial"/>
                <a:cs typeface="Arial"/>
              </a:rPr>
              <a:t>who </a:t>
            </a:r>
            <a:r>
              <a:rPr sz="1800" spc="80" dirty="0">
                <a:latin typeface="Arial"/>
                <a:cs typeface="Arial"/>
              </a:rPr>
              <a:t>had </a:t>
            </a:r>
            <a:r>
              <a:rPr sz="1800" spc="110" dirty="0">
                <a:latin typeface="Arial"/>
                <a:cs typeface="Arial"/>
              </a:rPr>
              <a:t>total </a:t>
            </a:r>
            <a:r>
              <a:rPr sz="1800" spc="90" dirty="0">
                <a:latin typeface="Arial"/>
                <a:cs typeface="Arial"/>
              </a:rPr>
              <a:t>laminectomy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180" dirty="0">
                <a:latin typeface="Arial"/>
                <a:cs typeface="Arial"/>
              </a:rPr>
              <a:t>L2-  </a:t>
            </a:r>
            <a:r>
              <a:rPr sz="1800" spc="45" dirty="0">
                <a:latin typeface="Arial"/>
                <a:cs typeface="Arial"/>
              </a:rPr>
              <a:t>L3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110" dirty="0">
                <a:latin typeface="Arial"/>
                <a:cs typeface="Arial"/>
              </a:rPr>
              <a:t>laminotomy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125" dirty="0">
                <a:latin typeface="Arial"/>
                <a:cs typeface="Arial"/>
              </a:rPr>
              <a:t>L3-L4 </a:t>
            </a:r>
            <a:r>
              <a:rPr sz="1800" spc="105" dirty="0">
                <a:latin typeface="Arial"/>
                <a:cs typeface="Arial"/>
              </a:rPr>
              <a:t>on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the  </a:t>
            </a:r>
            <a:r>
              <a:rPr sz="1800" spc="110" dirty="0">
                <a:latin typeface="Arial"/>
                <a:cs typeface="Arial"/>
              </a:rPr>
              <a:t>left </a:t>
            </a:r>
            <a:r>
              <a:rPr sz="1800" spc="80" dirty="0">
                <a:latin typeface="Arial"/>
                <a:cs typeface="Arial"/>
              </a:rPr>
              <a:t>and </a:t>
            </a:r>
            <a:r>
              <a:rPr sz="1800" spc="125" dirty="0">
                <a:latin typeface="Arial"/>
                <a:cs typeface="Arial"/>
              </a:rPr>
              <a:t>L4-L5 </a:t>
            </a:r>
            <a:r>
              <a:rPr sz="1800" spc="105" dirty="0">
                <a:latin typeface="Arial"/>
                <a:cs typeface="Arial"/>
              </a:rPr>
              <a:t>on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14" dirty="0">
                <a:latin typeface="Arial"/>
                <a:cs typeface="Arial"/>
              </a:rPr>
              <a:t>right. </a:t>
            </a:r>
            <a:r>
              <a:rPr sz="1800" spc="55" dirty="0">
                <a:latin typeface="Arial"/>
                <a:cs typeface="Arial"/>
              </a:rPr>
              <a:t>Figure  </a:t>
            </a:r>
            <a:r>
              <a:rPr sz="1800" spc="65" dirty="0">
                <a:latin typeface="Arial"/>
                <a:cs typeface="Arial"/>
              </a:rPr>
              <a:t>7a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50" dirty="0">
                <a:latin typeface="Arial"/>
                <a:cs typeface="Arial"/>
              </a:rPr>
              <a:t>Preoperative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MRI.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6828" y="4267580"/>
            <a:ext cx="1403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Arial"/>
                <a:cs typeface="Arial"/>
              </a:rPr>
              <a:t>Preoperative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90" dirty="0">
                <a:latin typeface="Arial"/>
                <a:cs typeface="Arial"/>
              </a:rPr>
              <a:t>myelogram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1809" y="4267580"/>
            <a:ext cx="1520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Arial"/>
                <a:cs typeface="Arial"/>
              </a:rPr>
              <a:t>Postoperative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90" dirty="0">
                <a:latin typeface="Arial"/>
                <a:cs typeface="Arial"/>
              </a:rPr>
              <a:t>radiograph.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2904744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1800" y="457200"/>
            <a:ext cx="6172199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4572076"/>
            <a:ext cx="8150859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Arial"/>
                <a:cs typeface="Arial"/>
              </a:rPr>
              <a:t>A </a:t>
            </a:r>
            <a:r>
              <a:rPr sz="1800" spc="95" dirty="0">
                <a:latin typeface="Arial"/>
                <a:cs typeface="Arial"/>
              </a:rPr>
              <a:t>patient </a:t>
            </a:r>
            <a:r>
              <a:rPr sz="1800" spc="125" dirty="0">
                <a:latin typeface="Arial"/>
                <a:cs typeface="Arial"/>
              </a:rPr>
              <a:t>with </a:t>
            </a:r>
            <a:r>
              <a:rPr sz="1800" spc="135" dirty="0">
                <a:latin typeface="Arial"/>
                <a:cs typeface="Arial"/>
              </a:rPr>
              <a:t>mild </a:t>
            </a:r>
            <a:r>
              <a:rPr sz="1800" spc="65" dirty="0">
                <a:latin typeface="Arial"/>
                <a:cs typeface="Arial"/>
              </a:rPr>
              <a:t>degenerative </a:t>
            </a:r>
            <a:r>
              <a:rPr sz="1800" spc="80" dirty="0">
                <a:latin typeface="Arial"/>
                <a:cs typeface="Arial"/>
              </a:rPr>
              <a:t>spondylolisthesis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45" dirty="0">
                <a:latin typeface="Arial"/>
                <a:cs typeface="Arial"/>
              </a:rPr>
              <a:t>L4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125" dirty="0">
                <a:latin typeface="Arial"/>
                <a:cs typeface="Arial"/>
              </a:rPr>
              <a:t>nerve-root 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65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25" dirty="0">
                <a:latin typeface="Arial"/>
                <a:cs typeface="Arial"/>
              </a:rPr>
              <a:t>L4-L5 </a:t>
            </a:r>
            <a:r>
              <a:rPr sz="1800" spc="45" dirty="0">
                <a:latin typeface="Arial"/>
                <a:cs typeface="Arial"/>
              </a:rPr>
              <a:t>levels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120" dirty="0">
                <a:latin typeface="Arial"/>
                <a:cs typeface="Arial"/>
              </a:rPr>
              <a:t>whom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80" dirty="0">
                <a:latin typeface="Arial"/>
                <a:cs typeface="Arial"/>
              </a:rPr>
              <a:t>bilateral </a:t>
            </a:r>
            <a:r>
              <a:rPr sz="1800" spc="110" dirty="0">
                <a:latin typeface="Arial"/>
                <a:cs typeface="Arial"/>
              </a:rPr>
              <a:t>laminotomy </a:t>
            </a:r>
            <a:r>
              <a:rPr sz="1800" spc="-5" dirty="0">
                <a:latin typeface="Arial"/>
                <a:cs typeface="Arial"/>
              </a:rPr>
              <a:t>(c) </a:t>
            </a:r>
            <a:r>
              <a:rPr sz="1800" spc="30" dirty="0">
                <a:latin typeface="Arial"/>
                <a:cs typeface="Arial"/>
              </a:rPr>
              <a:t>was  </a:t>
            </a:r>
            <a:r>
              <a:rPr sz="1800" spc="70" dirty="0">
                <a:latin typeface="Arial"/>
                <a:cs typeface="Arial"/>
              </a:rPr>
              <a:t>carried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out.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4038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228600"/>
            <a:ext cx="3733800" cy="421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4648276"/>
            <a:ext cx="4829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Arial"/>
                <a:cs typeface="Arial"/>
              </a:rPr>
              <a:t>patient </a:t>
            </a:r>
            <a:r>
              <a:rPr sz="1800" spc="125" dirty="0">
                <a:latin typeface="Arial"/>
                <a:cs typeface="Arial"/>
              </a:rPr>
              <a:t>with </a:t>
            </a:r>
            <a:r>
              <a:rPr sz="1800" spc="65" dirty="0">
                <a:latin typeface="Arial"/>
                <a:cs typeface="Arial"/>
              </a:rPr>
              <a:t>degenerative </a:t>
            </a:r>
            <a:r>
              <a:rPr sz="1800" spc="80" dirty="0">
                <a:latin typeface="Arial"/>
                <a:cs typeface="Arial"/>
              </a:rPr>
              <a:t>spondylolisthesis 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45" dirty="0">
                <a:latin typeface="Arial"/>
                <a:cs typeface="Arial"/>
              </a:rPr>
              <a:t>L4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45" dirty="0">
                <a:latin typeface="Arial"/>
                <a:cs typeface="Arial"/>
              </a:rPr>
              <a:t>L5 </a:t>
            </a:r>
            <a:r>
              <a:rPr sz="1800" spc="65" dirty="0">
                <a:latin typeface="Arial"/>
                <a:cs typeface="Arial"/>
              </a:rPr>
              <a:t>causing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85" dirty="0">
                <a:latin typeface="Arial"/>
                <a:cs typeface="Arial"/>
              </a:rPr>
              <a:t>complete  </a:t>
            </a:r>
            <a:r>
              <a:rPr sz="1800" spc="90" dirty="0">
                <a:latin typeface="Arial"/>
                <a:cs typeface="Arial"/>
              </a:rPr>
              <a:t>myelographic </a:t>
            </a:r>
            <a:r>
              <a:rPr sz="1800" spc="100" dirty="0">
                <a:latin typeface="Arial"/>
                <a:cs typeface="Arial"/>
              </a:rPr>
              <a:t>block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125" dirty="0">
                <a:latin typeface="Arial"/>
                <a:cs typeface="Arial"/>
              </a:rPr>
              <a:t>L4-L5 </a:t>
            </a:r>
            <a:r>
              <a:rPr sz="1800" spc="-15" dirty="0">
                <a:latin typeface="Arial"/>
                <a:cs typeface="Arial"/>
              </a:rPr>
              <a:t>(a) </a:t>
            </a:r>
            <a:r>
              <a:rPr sz="1800" spc="100" dirty="0">
                <a:latin typeface="Arial"/>
                <a:cs typeface="Arial"/>
              </a:rPr>
              <a:t>who </a:t>
            </a:r>
            <a:r>
              <a:rPr sz="1800" spc="75" dirty="0">
                <a:latin typeface="Arial"/>
                <a:cs typeface="Arial"/>
              </a:rPr>
              <a:t>had  </a:t>
            </a:r>
            <a:r>
              <a:rPr sz="1800" spc="110" dirty="0">
                <a:latin typeface="Arial"/>
                <a:cs typeface="Arial"/>
              </a:rPr>
              <a:t>total </a:t>
            </a:r>
            <a:r>
              <a:rPr sz="1800" spc="90" dirty="0">
                <a:latin typeface="Arial"/>
                <a:cs typeface="Arial"/>
              </a:rPr>
              <a:t>laminectomy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45" dirty="0">
                <a:latin typeface="Arial"/>
                <a:cs typeface="Arial"/>
              </a:rPr>
              <a:t>L3 </a:t>
            </a:r>
            <a:r>
              <a:rPr sz="1800" spc="135" dirty="0">
                <a:latin typeface="Arial"/>
                <a:cs typeface="Arial"/>
              </a:rPr>
              <a:t>to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L5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0828" y="4648276"/>
            <a:ext cx="26136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Arial"/>
                <a:cs typeface="Arial"/>
              </a:rPr>
              <a:t>intertransverse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00" dirty="0">
                <a:latin typeface="Arial"/>
                <a:cs typeface="Arial"/>
              </a:rPr>
              <a:t>fusion </a:t>
            </a:r>
            <a:r>
              <a:rPr sz="1800" spc="85" dirty="0">
                <a:latin typeface="Arial"/>
                <a:cs typeface="Arial"/>
              </a:rPr>
              <a:t>at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L4-S1.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37338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228600"/>
            <a:ext cx="41148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1194" y="4648276"/>
            <a:ext cx="52857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Arial"/>
                <a:cs typeface="Arial"/>
              </a:rPr>
              <a:t>Total </a:t>
            </a:r>
            <a:r>
              <a:rPr sz="1800" spc="90" dirty="0">
                <a:latin typeface="Arial"/>
                <a:cs typeface="Arial"/>
              </a:rPr>
              <a:t>laminectomy </a:t>
            </a:r>
            <a:r>
              <a:rPr sz="1800" spc="80" dirty="0">
                <a:latin typeface="Arial"/>
                <a:cs typeface="Arial"/>
              </a:rPr>
              <a:t>and </a:t>
            </a:r>
            <a:r>
              <a:rPr sz="1800" spc="85" dirty="0">
                <a:latin typeface="Arial"/>
                <a:cs typeface="Arial"/>
              </a:rPr>
              <a:t>bilateral </a:t>
            </a:r>
            <a:r>
              <a:rPr sz="1800" spc="75" dirty="0">
                <a:latin typeface="Arial"/>
                <a:cs typeface="Arial"/>
              </a:rPr>
              <a:t>intertransverse  </a:t>
            </a:r>
            <a:r>
              <a:rPr sz="1800" spc="55" dirty="0">
                <a:latin typeface="Arial"/>
                <a:cs typeface="Arial"/>
              </a:rPr>
              <a:t>process </a:t>
            </a:r>
            <a:r>
              <a:rPr sz="1800" spc="105" dirty="0">
                <a:latin typeface="Arial"/>
                <a:cs typeface="Arial"/>
              </a:rPr>
              <a:t>fusion </a:t>
            </a:r>
            <a:r>
              <a:rPr sz="1800" spc="120" dirty="0">
                <a:latin typeface="Arial"/>
                <a:cs typeface="Arial"/>
              </a:rPr>
              <a:t>with </a:t>
            </a:r>
            <a:r>
              <a:rPr sz="1800" spc="90" dirty="0">
                <a:latin typeface="Arial"/>
                <a:cs typeface="Arial"/>
              </a:rPr>
              <a:t>internal </a:t>
            </a:r>
            <a:r>
              <a:rPr sz="1800" spc="120" dirty="0">
                <a:latin typeface="Arial"/>
                <a:cs typeface="Arial"/>
              </a:rPr>
              <a:t>fixation </a:t>
            </a:r>
            <a:r>
              <a:rPr sz="1800" spc="75" dirty="0">
                <a:latin typeface="Arial"/>
                <a:cs typeface="Arial"/>
              </a:rPr>
              <a:t>(compact  </a:t>
            </a:r>
            <a:r>
              <a:rPr sz="1800" spc="-5" dirty="0">
                <a:latin typeface="Arial"/>
                <a:cs typeface="Arial"/>
              </a:rPr>
              <a:t>CD </a:t>
            </a:r>
            <a:r>
              <a:rPr sz="1800" spc="55" dirty="0">
                <a:latin typeface="Arial"/>
                <a:cs typeface="Arial"/>
              </a:rPr>
              <a:t>system) </a:t>
            </a:r>
            <a:r>
              <a:rPr sz="1800" spc="130" dirty="0">
                <a:latin typeface="Arial"/>
                <a:cs typeface="Arial"/>
              </a:rPr>
              <a:t>for </a:t>
            </a:r>
            <a:r>
              <a:rPr sz="1800" spc="65" dirty="0">
                <a:latin typeface="Arial"/>
                <a:cs typeface="Arial"/>
              </a:rPr>
              <a:t>degenerative </a:t>
            </a:r>
            <a:r>
              <a:rPr sz="1800" spc="80" dirty="0">
                <a:latin typeface="Arial"/>
                <a:cs typeface="Arial"/>
              </a:rPr>
              <a:t>spondylolisthesis 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45" dirty="0">
                <a:latin typeface="Arial"/>
                <a:cs typeface="Arial"/>
              </a:rPr>
              <a:t>L4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80" dirty="0">
                <a:latin typeface="Arial"/>
                <a:cs typeface="Arial"/>
              </a:rPr>
              <a:t>spinal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70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110" dirty="0">
                <a:latin typeface="Arial"/>
                <a:cs typeface="Arial"/>
              </a:rPr>
              <a:t>L4-L5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37338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304800"/>
            <a:ext cx="3400044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55394" y="4724476"/>
            <a:ext cx="528574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Arial"/>
                <a:cs typeface="Arial"/>
              </a:rPr>
              <a:t>Radiographs </a:t>
            </a:r>
            <a:r>
              <a:rPr sz="1800" spc="95" dirty="0">
                <a:latin typeface="Arial"/>
                <a:cs typeface="Arial"/>
              </a:rPr>
              <a:t>showing </a:t>
            </a:r>
            <a:r>
              <a:rPr sz="1800" spc="105" dirty="0">
                <a:latin typeface="Arial"/>
                <a:cs typeface="Arial"/>
              </a:rPr>
              <a:t>regrowth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0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posterior</a:t>
            </a:r>
            <a:endParaRPr sz="1800">
              <a:latin typeface="Arial"/>
              <a:cs typeface="Arial"/>
            </a:endParaRPr>
          </a:p>
          <a:p>
            <a:pPr marL="12700" marR="534670">
              <a:lnSpc>
                <a:spcPct val="100000"/>
              </a:lnSpc>
              <a:spcBef>
                <a:spcPts val="5"/>
              </a:spcBef>
            </a:pPr>
            <a:r>
              <a:rPr sz="1800" spc="75" dirty="0">
                <a:latin typeface="Arial"/>
                <a:cs typeface="Arial"/>
              </a:rPr>
              <a:t>vertebral </a:t>
            </a:r>
            <a:r>
              <a:rPr sz="1800" spc="60" dirty="0">
                <a:latin typeface="Arial"/>
                <a:cs typeface="Arial"/>
              </a:rPr>
              <a:t>arch </a:t>
            </a:r>
            <a:r>
              <a:rPr sz="1800" spc="85" dirty="0">
                <a:latin typeface="Arial"/>
                <a:cs typeface="Arial"/>
              </a:rPr>
              <a:t>after </a:t>
            </a:r>
            <a:r>
              <a:rPr sz="1800" spc="75" dirty="0">
                <a:latin typeface="Arial"/>
                <a:cs typeface="Arial"/>
              </a:rPr>
              <a:t>central </a:t>
            </a:r>
            <a:r>
              <a:rPr sz="1800" spc="90" dirty="0">
                <a:latin typeface="Arial"/>
                <a:cs typeface="Arial"/>
              </a:rPr>
              <a:t>laminectomy </a:t>
            </a:r>
            <a:r>
              <a:rPr sz="1800" spc="75" dirty="0">
                <a:latin typeface="Arial"/>
                <a:cs typeface="Arial"/>
              </a:rPr>
              <a:t>at  </a:t>
            </a:r>
            <a:r>
              <a:rPr sz="1800" spc="45" dirty="0">
                <a:latin typeface="Arial"/>
                <a:cs typeface="Arial"/>
              </a:rPr>
              <a:t>L3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45" dirty="0">
                <a:latin typeface="Arial"/>
                <a:cs typeface="Arial"/>
              </a:rPr>
              <a:t>L5 </a:t>
            </a:r>
            <a:r>
              <a:rPr sz="1800" spc="95" dirty="0">
                <a:latin typeface="Arial"/>
                <a:cs typeface="Arial"/>
              </a:rPr>
              <a:t>immediately </a:t>
            </a:r>
            <a:r>
              <a:rPr sz="1800" spc="85" dirty="0">
                <a:latin typeface="Arial"/>
                <a:cs typeface="Arial"/>
              </a:rPr>
              <a:t>after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surgery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2628900" cy="4112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6600" y="304800"/>
            <a:ext cx="25908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304800"/>
            <a:ext cx="2743200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4572076"/>
            <a:ext cx="82162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306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Arial"/>
                <a:cs typeface="Arial"/>
              </a:rPr>
              <a:t>A </a:t>
            </a:r>
            <a:r>
              <a:rPr sz="1800" spc="95" dirty="0">
                <a:latin typeface="Arial"/>
                <a:cs typeface="Arial"/>
              </a:rPr>
              <a:t>patient </a:t>
            </a:r>
            <a:r>
              <a:rPr sz="1800" spc="100" dirty="0">
                <a:latin typeface="Arial"/>
                <a:cs typeface="Arial"/>
              </a:rPr>
              <a:t>who </a:t>
            </a:r>
            <a:r>
              <a:rPr sz="1800" spc="80" dirty="0">
                <a:latin typeface="Arial"/>
                <a:cs typeface="Arial"/>
              </a:rPr>
              <a:t>had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95" dirty="0">
                <a:latin typeface="Arial"/>
                <a:cs typeface="Arial"/>
              </a:rPr>
              <a:t>combined </a:t>
            </a:r>
            <a:r>
              <a:rPr sz="1800" spc="75" dirty="0">
                <a:latin typeface="Arial"/>
                <a:cs typeface="Arial"/>
              </a:rPr>
              <a:t>spinal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65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45" dirty="0">
                <a:latin typeface="Arial"/>
                <a:cs typeface="Arial"/>
              </a:rPr>
              <a:t>L1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50" dirty="0">
                <a:latin typeface="Arial"/>
                <a:cs typeface="Arial"/>
              </a:rPr>
              <a:t>L5.  Preoperative </a:t>
            </a:r>
            <a:r>
              <a:rPr sz="1800" spc="-35" dirty="0">
                <a:latin typeface="Arial"/>
                <a:cs typeface="Arial"/>
              </a:rPr>
              <a:t>MRI </a:t>
            </a:r>
            <a:r>
              <a:rPr sz="1800" spc="75" dirty="0">
                <a:latin typeface="Arial"/>
                <a:cs typeface="Arial"/>
              </a:rPr>
              <a:t>showed </a:t>
            </a:r>
            <a:r>
              <a:rPr sz="1800" spc="80" dirty="0">
                <a:latin typeface="Arial"/>
                <a:cs typeface="Arial"/>
              </a:rPr>
              <a:t>compression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75" dirty="0">
                <a:latin typeface="Arial"/>
                <a:cs typeface="Arial"/>
              </a:rPr>
              <a:t>nervous </a:t>
            </a:r>
            <a:r>
              <a:rPr sz="1800" spc="85" dirty="0">
                <a:latin typeface="Arial"/>
                <a:cs typeface="Arial"/>
              </a:rPr>
              <a:t>structures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90" dirty="0">
                <a:latin typeface="Arial"/>
                <a:cs typeface="Arial"/>
              </a:rPr>
              <a:t>the  </a:t>
            </a:r>
            <a:r>
              <a:rPr sz="1800" spc="114" dirty="0">
                <a:latin typeface="Arial"/>
                <a:cs typeface="Arial"/>
              </a:rPr>
              <a:t>first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125" dirty="0">
                <a:latin typeface="Arial"/>
                <a:cs typeface="Arial"/>
              </a:rPr>
              <a:t>four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105" dirty="0">
                <a:latin typeface="Arial"/>
                <a:cs typeface="Arial"/>
              </a:rPr>
              <a:t>lumbar </a:t>
            </a:r>
            <a:r>
              <a:rPr sz="1800" spc="45" dirty="0">
                <a:latin typeface="Arial"/>
                <a:cs typeface="Arial"/>
              </a:rPr>
              <a:t>levels </a:t>
            </a:r>
            <a:r>
              <a:rPr sz="1800" spc="-15" dirty="0">
                <a:latin typeface="Arial"/>
                <a:cs typeface="Arial"/>
              </a:rPr>
              <a:t>(a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55" dirty="0">
                <a:latin typeface="Arial"/>
                <a:cs typeface="Arial"/>
              </a:rPr>
              <a:t>b), </a:t>
            </a:r>
            <a:r>
              <a:rPr sz="1800" spc="135" dirty="0">
                <a:latin typeface="Arial"/>
                <a:cs typeface="Arial"/>
              </a:rPr>
              <a:t>but </a:t>
            </a:r>
            <a:r>
              <a:rPr sz="1800" spc="80" dirty="0">
                <a:latin typeface="Arial"/>
                <a:cs typeface="Arial"/>
              </a:rPr>
              <a:t>compression </a:t>
            </a:r>
            <a:r>
              <a:rPr sz="1800" spc="85" dirty="0">
                <a:latin typeface="Arial"/>
                <a:cs typeface="Arial"/>
              </a:rPr>
              <a:t>at </a:t>
            </a:r>
            <a:r>
              <a:rPr sz="1800" spc="130" dirty="0">
                <a:latin typeface="Arial"/>
                <a:cs typeface="Arial"/>
              </a:rPr>
              <a:t>L1-L2 </a:t>
            </a:r>
            <a:r>
              <a:rPr sz="1800" spc="30" dirty="0">
                <a:latin typeface="Arial"/>
                <a:cs typeface="Arial"/>
              </a:rPr>
              <a:t>was </a:t>
            </a:r>
            <a:r>
              <a:rPr sz="1800" spc="70" dirty="0">
                <a:latin typeface="Arial"/>
                <a:cs typeface="Arial"/>
              </a:rPr>
              <a:t>considered  relatively </a:t>
            </a:r>
            <a:r>
              <a:rPr sz="1800" spc="120" dirty="0">
                <a:latin typeface="Arial"/>
                <a:cs typeface="Arial"/>
              </a:rPr>
              <a:t>mild. </a:t>
            </a:r>
            <a:r>
              <a:rPr sz="1800" spc="45" dirty="0">
                <a:latin typeface="Arial"/>
                <a:cs typeface="Arial"/>
              </a:rPr>
              <a:t>Bilateral </a:t>
            </a:r>
            <a:r>
              <a:rPr sz="1800" spc="110" dirty="0">
                <a:latin typeface="Arial"/>
                <a:cs typeface="Arial"/>
              </a:rPr>
              <a:t>laminotomy </a:t>
            </a:r>
            <a:r>
              <a:rPr sz="1800" spc="30" dirty="0">
                <a:latin typeface="Arial"/>
                <a:cs typeface="Arial"/>
              </a:rPr>
              <a:t>was </a:t>
            </a:r>
            <a:r>
              <a:rPr sz="1800" spc="105" dirty="0">
                <a:latin typeface="Arial"/>
                <a:cs typeface="Arial"/>
              </a:rPr>
              <a:t>performed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125" dirty="0">
                <a:latin typeface="Arial"/>
                <a:cs typeface="Arial"/>
              </a:rPr>
              <a:t>L2-L3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125" dirty="0">
                <a:latin typeface="Arial"/>
                <a:cs typeface="Arial"/>
              </a:rPr>
              <a:t>L4-L5 </a:t>
            </a:r>
            <a:r>
              <a:rPr sz="1800" spc="10" dirty="0">
                <a:latin typeface="Arial"/>
                <a:cs typeface="Arial"/>
              </a:rPr>
              <a:t>(c).  </a:t>
            </a:r>
            <a:r>
              <a:rPr sz="1800" spc="35" dirty="0">
                <a:latin typeface="Arial"/>
                <a:cs typeface="Arial"/>
              </a:rPr>
              <a:t>One year </a:t>
            </a:r>
            <a:r>
              <a:rPr sz="1800" spc="85" dirty="0">
                <a:latin typeface="Arial"/>
                <a:cs typeface="Arial"/>
              </a:rPr>
              <a:t>after </a:t>
            </a:r>
            <a:r>
              <a:rPr sz="1800" spc="80" dirty="0">
                <a:latin typeface="Arial"/>
                <a:cs typeface="Arial"/>
              </a:rPr>
              <a:t>surgery radicular </a:t>
            </a:r>
            <a:r>
              <a:rPr sz="1800" spc="100" dirty="0">
                <a:latin typeface="Arial"/>
                <a:cs typeface="Arial"/>
              </a:rPr>
              <a:t>symptoms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recurred.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70078"/>
            <a:ext cx="84226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9710" algn="l"/>
                <a:tab pos="6473190" algn="l"/>
              </a:tabLst>
            </a:pPr>
            <a:r>
              <a:rPr sz="2400" b="1" u="heavy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NON</a:t>
            </a:r>
            <a:r>
              <a:rPr sz="2400" b="1" u="heavy" spc="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SURGICAL	</a:t>
            </a:r>
            <a:r>
              <a:rPr sz="2400" b="1" u="heavy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TREATMENT</a:t>
            </a:r>
            <a:r>
              <a:rPr sz="2400" b="1" u="heavy" spc="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APPROACH	</a:t>
            </a:r>
            <a:r>
              <a:rPr sz="2400" b="1" u="heavy" spc="-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FOR</a:t>
            </a:r>
            <a:r>
              <a:rPr sz="2400" b="1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PATIENT</a:t>
            </a:r>
            <a:endParaRPr sz="2400">
              <a:latin typeface="Arial"/>
              <a:cs typeface="Arial"/>
            </a:endParaRPr>
          </a:p>
          <a:p>
            <a:pPr marL="605155" algn="ctr">
              <a:lnSpc>
                <a:spcPct val="100000"/>
              </a:lnSpc>
              <a:spcBef>
                <a:spcPts val="2880"/>
              </a:spcBef>
            </a:pPr>
            <a:r>
              <a:rPr sz="2400" b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WITH </a:t>
            </a:r>
            <a:r>
              <a:rPr sz="2400" b="1" u="heavy" spc="-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LUMBAR</a:t>
            </a:r>
            <a:r>
              <a:rPr sz="2400" b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STENOSIS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93319"/>
            <a:ext cx="26689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none" spc="-45" dirty="0">
                <a:solidFill>
                  <a:srgbClr val="A2171E"/>
                </a:solidFill>
                <a:latin typeface="Arial"/>
                <a:cs typeface="Arial"/>
              </a:rPr>
              <a:t>Case</a:t>
            </a:r>
            <a:r>
              <a:rPr sz="2400" i="0" u="none" spc="-10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2400" i="0" u="none" spc="60" dirty="0">
                <a:solidFill>
                  <a:srgbClr val="A2171E"/>
                </a:solidFill>
                <a:latin typeface="Arial"/>
                <a:cs typeface="Arial"/>
              </a:rPr>
              <a:t>description-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44626"/>
            <a:ext cx="8900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0256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latin typeface="Arial"/>
                <a:cs typeface="Arial"/>
              </a:rPr>
              <a:t>The </a:t>
            </a:r>
            <a:r>
              <a:rPr sz="1800" spc="114" dirty="0">
                <a:latin typeface="Arial"/>
                <a:cs typeface="Arial"/>
              </a:rPr>
              <a:t>two </a:t>
            </a:r>
            <a:r>
              <a:rPr sz="1800" spc="95" dirty="0">
                <a:latin typeface="Arial"/>
                <a:cs typeface="Arial"/>
              </a:rPr>
              <a:t>patient </a:t>
            </a:r>
            <a:r>
              <a:rPr sz="1800" spc="55" dirty="0">
                <a:latin typeface="Arial"/>
                <a:cs typeface="Arial"/>
              </a:rPr>
              <a:t>selected </a:t>
            </a:r>
            <a:r>
              <a:rPr sz="1800" spc="130" dirty="0">
                <a:latin typeface="Arial"/>
                <a:cs typeface="Arial"/>
              </a:rPr>
              <a:t>for </a:t>
            </a:r>
            <a:r>
              <a:rPr sz="1800" spc="100" dirty="0">
                <a:latin typeface="Arial"/>
                <a:cs typeface="Arial"/>
              </a:rPr>
              <a:t>this </a:t>
            </a:r>
            <a:r>
              <a:rPr sz="1800" dirty="0">
                <a:latin typeface="Arial"/>
                <a:cs typeface="Arial"/>
              </a:rPr>
              <a:t>case </a:t>
            </a:r>
            <a:r>
              <a:rPr sz="1800" spc="105" dirty="0">
                <a:latin typeface="Arial"/>
                <a:cs typeface="Arial"/>
              </a:rPr>
              <a:t>report </a:t>
            </a:r>
            <a:r>
              <a:rPr sz="1800" spc="80" dirty="0">
                <a:latin typeface="Arial"/>
                <a:cs typeface="Arial"/>
              </a:rPr>
              <a:t>had  </a:t>
            </a:r>
            <a:r>
              <a:rPr sz="1800" spc="95" dirty="0">
                <a:latin typeface="Arial"/>
                <a:cs typeface="Arial"/>
              </a:rPr>
              <a:t>pathology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70" dirty="0">
                <a:latin typeface="Arial"/>
                <a:cs typeface="Arial"/>
              </a:rPr>
              <a:t>clinical </a:t>
            </a:r>
            <a:r>
              <a:rPr sz="1800" spc="85" dirty="0">
                <a:latin typeface="Arial"/>
                <a:cs typeface="Arial"/>
              </a:rPr>
              <a:t>presentation </a:t>
            </a:r>
            <a:r>
              <a:rPr sz="1800" spc="80" dirty="0">
                <a:latin typeface="Arial"/>
                <a:cs typeface="Arial"/>
              </a:rPr>
              <a:t>consistent </a:t>
            </a:r>
            <a:r>
              <a:rPr sz="1800" spc="120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75" dirty="0">
                <a:latin typeface="Arial"/>
                <a:cs typeface="Arial"/>
              </a:rPr>
              <a:t>diagnosis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05" dirty="0">
                <a:latin typeface="Arial"/>
                <a:cs typeface="Arial"/>
              </a:rPr>
              <a:t>lumbar </a:t>
            </a:r>
            <a:r>
              <a:rPr sz="1800" spc="75" dirty="0">
                <a:latin typeface="Arial"/>
                <a:cs typeface="Arial"/>
              </a:rPr>
              <a:t>spinal  </a:t>
            </a:r>
            <a:r>
              <a:rPr sz="1800" spc="65" dirty="0">
                <a:latin typeface="Arial"/>
                <a:cs typeface="Arial"/>
              </a:rPr>
              <a:t>stenosis.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590927"/>
            <a:ext cx="11188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AGE  </a:t>
            </a:r>
            <a:r>
              <a:rPr sz="1800" spc="-110" dirty="0">
                <a:latin typeface="Arial"/>
                <a:cs typeface="Arial"/>
              </a:rPr>
              <a:t>GENDER  </a:t>
            </a:r>
            <a:r>
              <a:rPr sz="1800" spc="-45" dirty="0">
                <a:latin typeface="Arial"/>
                <a:cs typeface="Arial"/>
              </a:rPr>
              <a:t>HEIGHT  </a:t>
            </a:r>
            <a:r>
              <a:rPr sz="1800" spc="-75" dirty="0">
                <a:latin typeface="Arial"/>
                <a:cs typeface="Arial"/>
              </a:rPr>
              <a:t>WEIGHT  </a:t>
            </a:r>
            <a:r>
              <a:rPr sz="1800" spc="-50" dirty="0">
                <a:latin typeface="Arial"/>
                <a:cs typeface="Arial"/>
              </a:rPr>
              <a:t>ME</a:t>
            </a:r>
            <a:r>
              <a:rPr sz="1800" spc="-55" dirty="0">
                <a:latin typeface="Arial"/>
                <a:cs typeface="Arial"/>
              </a:rPr>
              <a:t>D</a:t>
            </a:r>
            <a:r>
              <a:rPr sz="1800" spc="140" dirty="0">
                <a:latin typeface="Arial"/>
                <a:cs typeface="Arial"/>
              </a:rPr>
              <a:t>./H/S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7394" y="2042286"/>
            <a:ext cx="26022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00"/>
              </a:spcBef>
            </a:pP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</a:t>
            </a:r>
            <a:r>
              <a:rPr sz="180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702310">
              <a:lnSpc>
                <a:spcPct val="100000"/>
              </a:lnSpc>
              <a:spcBef>
                <a:spcPts val="2160"/>
              </a:spcBef>
            </a:pPr>
            <a:r>
              <a:rPr sz="1800" spc="130" dirty="0">
                <a:latin typeface="Arial"/>
                <a:cs typeface="Arial"/>
              </a:rPr>
              <a:t>76</a:t>
            </a:r>
            <a:endParaRPr sz="1800">
              <a:latin typeface="Arial"/>
              <a:cs typeface="Arial"/>
            </a:endParaRPr>
          </a:p>
          <a:p>
            <a:pPr marL="589915">
              <a:lnSpc>
                <a:spcPct val="100000"/>
              </a:lnSpc>
            </a:pPr>
            <a:r>
              <a:rPr sz="1800" spc="70" dirty="0">
                <a:latin typeface="Arial"/>
                <a:cs typeface="Arial"/>
              </a:rPr>
              <a:t>male</a:t>
            </a:r>
            <a:endParaRPr sz="1800">
              <a:latin typeface="Arial"/>
              <a:cs typeface="Arial"/>
            </a:endParaRPr>
          </a:p>
          <a:p>
            <a:pPr marL="550545">
              <a:lnSpc>
                <a:spcPct val="100000"/>
              </a:lnSpc>
            </a:pPr>
            <a:r>
              <a:rPr sz="1800" spc="135" dirty="0">
                <a:latin typeface="Arial"/>
                <a:cs typeface="Arial"/>
              </a:rPr>
              <a:t>190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  <a:p>
            <a:pPr marL="754380">
              <a:lnSpc>
                <a:spcPct val="100000"/>
              </a:lnSpc>
            </a:pPr>
            <a:r>
              <a:rPr sz="1800" spc="130" dirty="0">
                <a:latin typeface="Arial"/>
                <a:cs typeface="Arial"/>
              </a:rPr>
              <a:t>99</a:t>
            </a:r>
            <a:endParaRPr sz="1800">
              <a:latin typeface="Arial"/>
              <a:cs typeface="Arial"/>
            </a:endParaRPr>
          </a:p>
          <a:p>
            <a:pPr marL="252095" marR="5080" indent="-240029">
              <a:lnSpc>
                <a:spcPct val="100000"/>
              </a:lnSpc>
            </a:pPr>
            <a:r>
              <a:rPr sz="1800" spc="70" dirty="0">
                <a:latin typeface="Arial"/>
                <a:cs typeface="Arial"/>
              </a:rPr>
              <a:t>Left </a:t>
            </a:r>
            <a:r>
              <a:rPr sz="1800" spc="65" dirty="0">
                <a:latin typeface="Arial"/>
                <a:cs typeface="Arial"/>
              </a:rPr>
              <a:t>knee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osteoarthritis  </a:t>
            </a:r>
            <a:r>
              <a:rPr sz="1800" spc="75" dirty="0">
                <a:latin typeface="Arial"/>
                <a:cs typeface="Arial"/>
              </a:rPr>
              <a:t>Hypertension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952" y="2042286"/>
            <a:ext cx="351091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100"/>
              </a:spcBef>
            </a:pP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</a:t>
            </a:r>
            <a:r>
              <a:rPr sz="180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673100">
              <a:lnSpc>
                <a:spcPct val="100000"/>
              </a:lnSpc>
              <a:spcBef>
                <a:spcPts val="2160"/>
              </a:spcBef>
            </a:pPr>
            <a:r>
              <a:rPr sz="1800" spc="130" dirty="0">
                <a:latin typeface="Arial"/>
                <a:cs typeface="Arial"/>
              </a:rPr>
              <a:t>58</a:t>
            </a:r>
            <a:endParaRPr sz="1800">
              <a:latin typeface="Arial"/>
              <a:cs typeface="Arial"/>
            </a:endParaRPr>
          </a:p>
          <a:p>
            <a:pPr marL="541655">
              <a:lnSpc>
                <a:spcPct val="100000"/>
              </a:lnSpc>
            </a:pPr>
            <a:r>
              <a:rPr sz="1800" spc="75" dirty="0">
                <a:latin typeface="Arial"/>
                <a:cs typeface="Arial"/>
              </a:rPr>
              <a:t>female</a:t>
            </a:r>
            <a:endParaRPr sz="1800">
              <a:latin typeface="Arial"/>
              <a:cs typeface="Arial"/>
            </a:endParaRPr>
          </a:p>
          <a:p>
            <a:pPr marL="626110">
              <a:lnSpc>
                <a:spcPct val="100000"/>
              </a:lnSpc>
            </a:pPr>
            <a:r>
              <a:rPr sz="1800" spc="135" dirty="0">
                <a:latin typeface="Arial"/>
                <a:cs typeface="Arial"/>
              </a:rPr>
              <a:t>152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  <a:p>
            <a:pPr marL="724535">
              <a:lnSpc>
                <a:spcPct val="100000"/>
              </a:lnSpc>
            </a:pPr>
            <a:r>
              <a:rPr sz="1800" spc="130" dirty="0">
                <a:latin typeface="Arial"/>
                <a:cs typeface="Arial"/>
              </a:rPr>
              <a:t>55</a:t>
            </a:r>
            <a:endParaRPr sz="1800">
              <a:latin typeface="Arial"/>
              <a:cs typeface="Arial"/>
            </a:endParaRPr>
          </a:p>
          <a:p>
            <a:pPr marL="230504" marR="5080" indent="1270">
              <a:lnSpc>
                <a:spcPct val="100000"/>
              </a:lnSpc>
            </a:pPr>
            <a:r>
              <a:rPr sz="1800" spc="135" dirty="0">
                <a:latin typeface="Arial"/>
                <a:cs typeface="Arial"/>
              </a:rPr>
              <a:t>9 </a:t>
            </a:r>
            <a:r>
              <a:rPr sz="1800" spc="75" dirty="0">
                <a:latin typeface="Arial"/>
                <a:cs typeface="Arial"/>
              </a:rPr>
              <a:t>yr. </a:t>
            </a:r>
            <a:r>
              <a:rPr sz="1800" spc="85" dirty="0">
                <a:latin typeface="Arial"/>
                <a:cs typeface="Arial"/>
              </a:rPr>
              <a:t>after kidney </a:t>
            </a:r>
            <a:r>
              <a:rPr sz="1800" spc="90" dirty="0">
                <a:latin typeface="Arial"/>
                <a:cs typeface="Arial"/>
              </a:rPr>
              <a:t>transplant.  </a:t>
            </a:r>
            <a:r>
              <a:rPr sz="1800" spc="135" dirty="0">
                <a:latin typeface="Arial"/>
                <a:cs typeface="Arial"/>
              </a:rPr>
              <a:t>2 </a:t>
            </a:r>
            <a:r>
              <a:rPr sz="1800" spc="75" dirty="0">
                <a:latin typeface="Arial"/>
                <a:cs typeface="Arial"/>
              </a:rPr>
              <a:t>yr. </a:t>
            </a:r>
            <a:r>
              <a:rPr sz="1800" spc="85" dirty="0">
                <a:latin typeface="Arial"/>
                <a:cs typeface="Arial"/>
              </a:rPr>
              <a:t>after </a:t>
            </a:r>
            <a:r>
              <a:rPr sz="1800" spc="110" dirty="0">
                <a:latin typeface="Arial"/>
                <a:cs typeface="Arial"/>
              </a:rPr>
              <a:t>left </a:t>
            </a:r>
            <a:r>
              <a:rPr sz="1800" spc="100" dirty="0">
                <a:latin typeface="Arial"/>
                <a:cs typeface="Arial"/>
              </a:rPr>
              <a:t>tibial </a:t>
            </a:r>
            <a:r>
              <a:rPr sz="1800" spc="70" dirty="0">
                <a:latin typeface="Arial"/>
                <a:cs typeface="Arial"/>
              </a:rPr>
              <a:t>plateau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#</a:t>
            </a:r>
            <a:endParaRPr sz="18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</a:pPr>
            <a:r>
              <a:rPr sz="1800" spc="125" dirty="0">
                <a:latin typeface="Arial"/>
                <a:cs typeface="Arial"/>
              </a:rPr>
              <a:t>Non-insulin </a:t>
            </a:r>
            <a:r>
              <a:rPr sz="1800" spc="85" dirty="0">
                <a:latin typeface="Arial"/>
                <a:cs typeface="Arial"/>
              </a:rPr>
              <a:t>dependent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diabe-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155" dirty="0">
                <a:latin typeface="Arial"/>
                <a:cs typeface="Arial"/>
              </a:rPr>
              <a:t>-tes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mellitus.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785436"/>
            <a:ext cx="464248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954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Arial"/>
                <a:cs typeface="Arial"/>
              </a:rPr>
              <a:t>Hypertension.</a:t>
            </a:r>
            <a:endParaRPr sz="1800">
              <a:latin typeface="Arial"/>
              <a:cs typeface="Arial"/>
            </a:endParaRPr>
          </a:p>
          <a:p>
            <a:pPr marL="1254760" marR="5080" indent="-1242695">
              <a:lnSpc>
                <a:spcPct val="100000"/>
              </a:lnSpc>
              <a:spcBef>
                <a:spcPts val="5"/>
              </a:spcBef>
              <a:tabLst>
                <a:tab pos="1104265" algn="l"/>
              </a:tabLst>
            </a:pPr>
            <a:r>
              <a:rPr sz="1800" spc="-15" dirty="0">
                <a:latin typeface="Arial"/>
                <a:cs typeface="Arial"/>
              </a:rPr>
              <a:t>MEDICA.	</a:t>
            </a:r>
            <a:r>
              <a:rPr sz="1800" spc="80" dirty="0">
                <a:latin typeface="Arial"/>
                <a:cs typeface="Arial"/>
              </a:rPr>
              <a:t>Immunosuppressive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medication  </a:t>
            </a:r>
            <a:r>
              <a:rPr sz="1800" spc="80" dirty="0">
                <a:latin typeface="Arial"/>
                <a:cs typeface="Arial"/>
              </a:rPr>
              <a:t>prednisone, </a:t>
            </a:r>
            <a:r>
              <a:rPr sz="1800" spc="70" dirty="0">
                <a:latin typeface="Arial"/>
                <a:cs typeface="Arial"/>
              </a:rPr>
              <a:t>Tylenol,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codeine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4770" y="5060441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l</a:t>
            </a:r>
            <a:r>
              <a:rPr sz="1800" spc="45" dirty="0">
                <a:latin typeface="Arial"/>
                <a:cs typeface="Arial"/>
              </a:rPr>
              <a:t>tace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0" y="1982723"/>
            <a:ext cx="3658235" cy="4267200"/>
          </a:xfrm>
          <a:custGeom>
            <a:avLst/>
            <a:gdLst/>
            <a:ahLst/>
            <a:cxnLst/>
            <a:rect l="l" t="t" r="r" b="b"/>
            <a:pathLst>
              <a:path w="3658235" h="4267200">
                <a:moveTo>
                  <a:pt x="3657727" y="0"/>
                </a:moveTo>
                <a:lnTo>
                  <a:pt x="3656076" y="4267200"/>
                </a:lnTo>
              </a:path>
              <a:path w="3658235" h="4267200">
                <a:moveTo>
                  <a:pt x="76200" y="74675"/>
                </a:moveTo>
                <a:lnTo>
                  <a:pt x="0" y="4037076"/>
                </a:lnTo>
              </a:path>
            </a:pathLst>
          </a:custGeom>
          <a:ln w="9144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3876" y="0"/>
            <a:ext cx="1270" cy="5792470"/>
          </a:xfrm>
          <a:custGeom>
            <a:avLst/>
            <a:gdLst/>
            <a:ahLst/>
            <a:cxnLst/>
            <a:rect l="l" t="t" r="r" b="b"/>
            <a:pathLst>
              <a:path w="1270" h="5792470">
                <a:moveTo>
                  <a:pt x="762" y="0"/>
                </a:moveTo>
                <a:lnTo>
                  <a:pt x="0" y="5791987"/>
                </a:lnTo>
              </a:path>
            </a:pathLst>
          </a:custGeom>
          <a:ln w="9144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73507"/>
            <a:ext cx="1062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i="0" u="none" spc="-95" dirty="0">
                <a:solidFill>
                  <a:srgbClr val="000000"/>
                </a:solidFill>
                <a:latin typeface="Arial"/>
                <a:cs typeface="Arial"/>
              </a:rPr>
              <a:t>PAST</a:t>
            </a:r>
            <a:r>
              <a:rPr sz="1800" b="0" i="0" u="none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i="0" u="none" spc="80" dirty="0">
                <a:solidFill>
                  <a:srgbClr val="000000"/>
                </a:solidFill>
                <a:latin typeface="Arial"/>
                <a:cs typeface="Arial"/>
              </a:rPr>
              <a:t>H/S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0869" y="273507"/>
            <a:ext cx="7066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marR="5080" indent="-57785">
              <a:lnSpc>
                <a:spcPct val="100000"/>
              </a:lnSpc>
              <a:spcBef>
                <a:spcPts val="100"/>
              </a:spcBef>
              <a:tabLst>
                <a:tab pos="3446779" algn="l"/>
              </a:tabLst>
            </a:pPr>
            <a:r>
              <a:rPr sz="1800" spc="135" dirty="0">
                <a:latin typeface="Arial"/>
                <a:cs typeface="Arial"/>
              </a:rPr>
              <a:t>10 </a:t>
            </a:r>
            <a:r>
              <a:rPr sz="1800" spc="35" dirty="0">
                <a:latin typeface="Arial"/>
                <a:cs typeface="Arial"/>
              </a:rPr>
              <a:t>ys. </a:t>
            </a:r>
            <a:r>
              <a:rPr sz="1800" spc="80" dirty="0">
                <a:latin typeface="Arial"/>
                <a:cs typeface="Arial"/>
              </a:rPr>
              <a:t>History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00" dirty="0">
                <a:latin typeface="Arial"/>
                <a:cs typeface="Arial"/>
              </a:rPr>
              <a:t>low </a:t>
            </a:r>
            <a:r>
              <a:rPr sz="1800" spc="70" dirty="0">
                <a:latin typeface="Arial"/>
                <a:cs typeface="Arial"/>
              </a:rPr>
              <a:t>back </a:t>
            </a:r>
            <a:r>
              <a:rPr sz="1800" spc="85" dirty="0">
                <a:latin typeface="Arial"/>
                <a:cs typeface="Arial"/>
              </a:rPr>
              <a:t>pain </a:t>
            </a:r>
            <a:r>
              <a:rPr sz="1800" spc="135" dirty="0">
                <a:latin typeface="Arial"/>
                <a:cs typeface="Arial"/>
              </a:rPr>
              <a:t>25 </a:t>
            </a:r>
            <a:r>
              <a:rPr sz="1800" spc="35" dirty="0">
                <a:latin typeface="Arial"/>
                <a:cs typeface="Arial"/>
              </a:rPr>
              <a:t>ys. </a:t>
            </a:r>
            <a:r>
              <a:rPr sz="1800" spc="80" dirty="0">
                <a:latin typeface="Arial"/>
                <a:cs typeface="Arial"/>
              </a:rPr>
              <a:t>History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00" dirty="0">
                <a:latin typeface="Arial"/>
                <a:cs typeface="Arial"/>
              </a:rPr>
              <a:t>low </a:t>
            </a:r>
            <a:r>
              <a:rPr sz="1800" spc="70" dirty="0">
                <a:latin typeface="Arial"/>
                <a:cs typeface="Arial"/>
              </a:rPr>
              <a:t>back </a:t>
            </a:r>
            <a:r>
              <a:rPr sz="1800" spc="85" dirty="0">
                <a:latin typeface="Arial"/>
                <a:cs typeface="Arial"/>
              </a:rPr>
              <a:t>pain 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135" dirty="0">
                <a:latin typeface="Arial"/>
                <a:cs typeface="Arial"/>
              </a:rPr>
              <a:t>6 month </a:t>
            </a:r>
            <a:r>
              <a:rPr sz="1800" spc="95" dirty="0">
                <a:latin typeface="Arial"/>
                <a:cs typeface="Arial"/>
              </a:rPr>
              <a:t>history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of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25" dirty="0">
                <a:latin typeface="Arial"/>
                <a:cs typeface="Arial"/>
              </a:rPr>
              <a:t>right	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135" dirty="0">
                <a:latin typeface="Arial"/>
                <a:cs typeface="Arial"/>
              </a:rPr>
              <a:t>7 </a:t>
            </a:r>
            <a:r>
              <a:rPr sz="1800" spc="114" dirty="0">
                <a:latin typeface="Arial"/>
                <a:cs typeface="Arial"/>
              </a:rPr>
              <a:t>months </a:t>
            </a:r>
            <a:r>
              <a:rPr sz="1800" spc="95" dirty="0">
                <a:latin typeface="Arial"/>
                <a:cs typeface="Arial"/>
              </a:rPr>
              <a:t>history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05" dirty="0">
                <a:latin typeface="Arial"/>
                <a:cs typeface="Arial"/>
              </a:rPr>
              <a:t>left  </a:t>
            </a:r>
            <a:r>
              <a:rPr sz="1800" spc="75" dirty="0">
                <a:latin typeface="Arial"/>
                <a:cs typeface="Arial"/>
              </a:rPr>
              <a:t>leg </a:t>
            </a:r>
            <a:r>
              <a:rPr sz="1800" spc="85" dirty="0">
                <a:latin typeface="Arial"/>
                <a:cs typeface="Arial"/>
              </a:rPr>
              <a:t>pain </a:t>
            </a:r>
            <a:r>
              <a:rPr sz="1800" spc="65" dirty="0">
                <a:latin typeface="Arial"/>
                <a:cs typeface="Arial"/>
              </a:rPr>
              <a:t>exacerbated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by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walk	</a:t>
            </a:r>
            <a:r>
              <a:rPr sz="1800" spc="90" dirty="0">
                <a:latin typeface="Arial"/>
                <a:cs typeface="Arial"/>
              </a:rPr>
              <a:t>anterior </a:t>
            </a:r>
            <a:r>
              <a:rPr sz="1800" spc="75" dirty="0">
                <a:latin typeface="Arial"/>
                <a:cs typeface="Arial"/>
              </a:rPr>
              <a:t>leg </a:t>
            </a:r>
            <a:r>
              <a:rPr sz="1800" spc="85" dirty="0">
                <a:latin typeface="Arial"/>
                <a:cs typeface="Arial"/>
              </a:rPr>
              <a:t>pain </a:t>
            </a:r>
            <a:r>
              <a:rPr sz="1800" spc="65" dirty="0">
                <a:latin typeface="Arial"/>
                <a:cs typeface="Arial"/>
              </a:rPr>
              <a:t>exacerbated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by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8442" y="1097026"/>
            <a:ext cx="4364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4465" algn="l"/>
                <a:tab pos="3426460" algn="l"/>
              </a:tabLst>
            </a:pPr>
            <a:r>
              <a:rPr sz="1800" spc="440" dirty="0">
                <a:latin typeface="Arial"/>
                <a:cs typeface="Arial"/>
              </a:rPr>
              <a:t>-</a:t>
            </a:r>
            <a:r>
              <a:rPr sz="1800" spc="60" dirty="0">
                <a:latin typeface="Arial"/>
                <a:cs typeface="Arial"/>
              </a:rPr>
              <a:t>i</a:t>
            </a:r>
            <a:r>
              <a:rPr sz="1800" spc="155" dirty="0">
                <a:latin typeface="Arial"/>
                <a:cs typeface="Arial"/>
              </a:rPr>
              <a:t>n</a:t>
            </a:r>
            <a:r>
              <a:rPr sz="1800" spc="95" dirty="0">
                <a:latin typeface="Arial"/>
                <a:cs typeface="Arial"/>
              </a:rPr>
              <a:t>g.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Onset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170" dirty="0">
                <a:latin typeface="Arial"/>
                <a:cs typeface="Arial"/>
              </a:rPr>
              <a:t>o</a:t>
            </a:r>
            <a:r>
              <a:rPr sz="1800" spc="85" dirty="0">
                <a:latin typeface="Arial"/>
                <a:cs typeface="Arial"/>
              </a:rPr>
              <a:t>f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the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l</a:t>
            </a:r>
            <a:r>
              <a:rPr sz="1800" spc="60" dirty="0">
                <a:latin typeface="Arial"/>
                <a:cs typeface="Arial"/>
              </a:rPr>
              <a:t>owe</a:t>
            </a:r>
            <a:r>
              <a:rPr sz="1800" spc="135" dirty="0">
                <a:latin typeface="Arial"/>
                <a:cs typeface="Arial"/>
              </a:rPr>
              <a:t>r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spc="175" dirty="0">
                <a:latin typeface="Arial"/>
                <a:cs typeface="Arial"/>
              </a:rPr>
              <a:t>xt</a:t>
            </a:r>
            <a:r>
              <a:rPr sz="1800" spc="15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45" dirty="0">
                <a:latin typeface="Arial"/>
                <a:cs typeface="Arial"/>
              </a:rPr>
              <a:t>w</a:t>
            </a:r>
            <a:r>
              <a:rPr sz="1800" spc="35" dirty="0">
                <a:latin typeface="Arial"/>
                <a:cs typeface="Arial"/>
              </a:rPr>
              <a:t>a</a:t>
            </a:r>
            <a:r>
              <a:rPr sz="1800" spc="100" dirty="0">
                <a:latin typeface="Arial"/>
                <a:cs typeface="Arial"/>
              </a:rPr>
              <a:t>lki</a:t>
            </a:r>
            <a:r>
              <a:rPr sz="1800" spc="175" dirty="0">
                <a:latin typeface="Arial"/>
                <a:cs typeface="Arial"/>
              </a:rPr>
              <a:t>n</a:t>
            </a:r>
            <a:r>
              <a:rPr sz="1800" spc="95" dirty="0">
                <a:latin typeface="Arial"/>
                <a:cs typeface="Arial"/>
              </a:rPr>
              <a:t>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8442" y="1371346"/>
            <a:ext cx="33502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latin typeface="Arial"/>
                <a:cs typeface="Arial"/>
              </a:rPr>
              <a:t>-emity </a:t>
            </a:r>
            <a:r>
              <a:rPr sz="1800" spc="114" dirty="0">
                <a:latin typeface="Arial"/>
                <a:cs typeface="Arial"/>
              </a:rPr>
              <a:t>symptom </a:t>
            </a:r>
            <a:r>
              <a:rPr sz="1800" spc="30" dirty="0">
                <a:latin typeface="Arial"/>
                <a:cs typeface="Arial"/>
              </a:rPr>
              <a:t>was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gradual.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65" dirty="0">
                <a:latin typeface="Arial"/>
                <a:cs typeface="Arial"/>
              </a:rPr>
              <a:t>No </a:t>
            </a:r>
            <a:r>
              <a:rPr sz="1800" spc="75" dirty="0">
                <a:latin typeface="Arial"/>
                <a:cs typeface="Arial"/>
              </a:rPr>
              <a:t>spinal </a:t>
            </a:r>
            <a:r>
              <a:rPr sz="1800" spc="90" dirty="0">
                <a:latin typeface="Arial"/>
                <a:cs typeface="Arial"/>
              </a:rPr>
              <a:t>trauma </a:t>
            </a:r>
            <a:r>
              <a:rPr sz="1800" spc="30" dirty="0">
                <a:latin typeface="Arial"/>
                <a:cs typeface="Arial"/>
              </a:rPr>
              <a:t>was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report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4935" y="1920366"/>
            <a:ext cx="3447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Arial"/>
                <a:cs typeface="Arial"/>
              </a:rPr>
              <a:t>No </a:t>
            </a:r>
            <a:r>
              <a:rPr sz="1800" spc="75" dirty="0">
                <a:latin typeface="Arial"/>
                <a:cs typeface="Arial"/>
              </a:rPr>
              <a:t>spinal </a:t>
            </a:r>
            <a:r>
              <a:rPr sz="1800" spc="90" dirty="0">
                <a:latin typeface="Arial"/>
                <a:cs typeface="Arial"/>
              </a:rPr>
              <a:t>trauma </a:t>
            </a:r>
            <a:r>
              <a:rPr sz="1800" spc="30" dirty="0">
                <a:latin typeface="Arial"/>
                <a:cs typeface="Arial"/>
              </a:rPr>
              <a:t>was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reported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7399" y="3291662"/>
            <a:ext cx="67030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6460" algn="l"/>
              </a:tabLst>
            </a:pPr>
            <a:r>
              <a:rPr sz="1800" spc="70" dirty="0">
                <a:latin typeface="Arial"/>
                <a:cs typeface="Arial"/>
              </a:rPr>
              <a:t>Right facet </a:t>
            </a:r>
            <a:r>
              <a:rPr sz="1800" spc="20" dirty="0">
                <a:latin typeface="Arial"/>
                <a:cs typeface="Arial"/>
              </a:rPr>
              <a:t>OA </a:t>
            </a:r>
            <a:r>
              <a:rPr sz="1800" spc="80" dirty="0">
                <a:latin typeface="Arial"/>
                <a:cs typeface="Arial"/>
              </a:rPr>
              <a:t>at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145" dirty="0">
                <a:latin typeface="Arial"/>
                <a:cs typeface="Arial"/>
              </a:rPr>
              <a:t>L3-4,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45" dirty="0">
                <a:latin typeface="Arial"/>
                <a:cs typeface="Arial"/>
              </a:rPr>
              <a:t>L4-5,	</a:t>
            </a:r>
            <a:r>
              <a:rPr sz="1800" spc="100" dirty="0">
                <a:latin typeface="Arial"/>
                <a:cs typeface="Arial"/>
              </a:rPr>
              <a:t>Mild </a:t>
            </a:r>
            <a:r>
              <a:rPr sz="1800" spc="75" dirty="0">
                <a:latin typeface="Arial"/>
                <a:cs typeface="Arial"/>
              </a:rPr>
              <a:t>central </a:t>
            </a:r>
            <a:r>
              <a:rPr sz="1800" spc="65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150" dirty="0">
                <a:latin typeface="Arial"/>
                <a:cs typeface="Arial"/>
              </a:rPr>
              <a:t>L2-3.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3291662"/>
            <a:ext cx="1423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DIAGNOSTIC</a:t>
            </a:r>
            <a:endParaRPr sz="18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Arial"/>
                <a:cs typeface="Arial"/>
              </a:rPr>
              <a:t>IMAGING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3653" y="3566541"/>
            <a:ext cx="353885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8530" marR="5080" indent="-92646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Severe </a:t>
            </a:r>
            <a:r>
              <a:rPr sz="1800" spc="75" dirty="0">
                <a:latin typeface="Arial"/>
                <a:cs typeface="Arial"/>
              </a:rPr>
              <a:t>central </a:t>
            </a:r>
            <a:r>
              <a:rPr sz="1800" spc="65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155" dirty="0">
                <a:latin typeface="Arial"/>
                <a:cs typeface="Arial"/>
              </a:rPr>
              <a:t>L3-4,  </a:t>
            </a:r>
            <a:r>
              <a:rPr sz="1800" spc="150" dirty="0">
                <a:latin typeface="Arial"/>
                <a:cs typeface="Arial"/>
              </a:rPr>
              <a:t>L4-5.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65" dirty="0">
                <a:latin typeface="Arial"/>
                <a:cs typeface="Arial"/>
              </a:rPr>
              <a:t>Right </a:t>
            </a:r>
            <a:r>
              <a:rPr sz="1800" spc="70" dirty="0">
                <a:latin typeface="Arial"/>
                <a:cs typeface="Arial"/>
              </a:rPr>
              <a:t>lateral </a:t>
            </a:r>
            <a:r>
              <a:rPr sz="1800" spc="65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155" dirty="0">
                <a:latin typeface="Arial"/>
                <a:cs typeface="Arial"/>
              </a:rPr>
              <a:t>L4-5.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8442" y="3566541"/>
            <a:ext cx="32899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Arial"/>
                <a:cs typeface="Arial"/>
              </a:rPr>
              <a:t>L5-S1.</a:t>
            </a:r>
            <a:endParaRPr sz="1800">
              <a:latin typeface="Arial"/>
              <a:cs typeface="Arial"/>
            </a:endParaRPr>
          </a:p>
          <a:p>
            <a:pPr marL="85725" marR="114935" indent="-73660">
              <a:lnSpc>
                <a:spcPct val="100000"/>
              </a:lnSpc>
            </a:pPr>
            <a:r>
              <a:rPr sz="1800" spc="60" dirty="0">
                <a:latin typeface="Arial"/>
                <a:cs typeface="Arial"/>
              </a:rPr>
              <a:t>Degenerative </a:t>
            </a:r>
            <a:r>
              <a:rPr sz="1800" spc="65" dirty="0">
                <a:latin typeface="Arial"/>
                <a:cs typeface="Arial"/>
              </a:rPr>
              <a:t>disc </a:t>
            </a:r>
            <a:r>
              <a:rPr sz="1800" spc="35" dirty="0">
                <a:latin typeface="Arial"/>
                <a:cs typeface="Arial"/>
              </a:rPr>
              <a:t>disease </a:t>
            </a:r>
            <a:r>
              <a:rPr sz="1800" spc="75" dirty="0">
                <a:latin typeface="Arial"/>
                <a:cs typeface="Arial"/>
              </a:rPr>
              <a:t>at  </a:t>
            </a:r>
            <a:r>
              <a:rPr sz="1800" spc="145" dirty="0">
                <a:latin typeface="Arial"/>
                <a:cs typeface="Arial"/>
              </a:rPr>
              <a:t>L3-4,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L5-S1.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100" dirty="0">
                <a:latin typeface="Arial"/>
                <a:cs typeface="Arial"/>
              </a:rPr>
              <a:t>Mild </a:t>
            </a:r>
            <a:r>
              <a:rPr sz="1800" spc="75" dirty="0">
                <a:latin typeface="Arial"/>
                <a:cs typeface="Arial"/>
              </a:rPr>
              <a:t>central </a:t>
            </a:r>
            <a:r>
              <a:rPr sz="1800" spc="65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150" dirty="0">
                <a:latin typeface="Arial"/>
                <a:cs typeface="Arial"/>
              </a:rPr>
              <a:t>L2-3.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70" dirty="0">
                <a:latin typeface="Arial"/>
                <a:cs typeface="Arial"/>
              </a:rPr>
              <a:t>Moderate </a:t>
            </a:r>
            <a:r>
              <a:rPr sz="1800" spc="75" dirty="0">
                <a:latin typeface="Arial"/>
                <a:cs typeface="Arial"/>
              </a:rPr>
              <a:t>central </a:t>
            </a:r>
            <a:r>
              <a:rPr sz="1800" spc="65" dirty="0">
                <a:latin typeface="Arial"/>
                <a:cs typeface="Arial"/>
              </a:rPr>
              <a:t>stenosis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sz="1800" spc="145" dirty="0">
                <a:latin typeface="Arial"/>
                <a:cs typeface="Arial"/>
              </a:rPr>
              <a:t>L3-4,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45" dirty="0">
                <a:latin typeface="Arial"/>
                <a:cs typeface="Arial"/>
              </a:rPr>
              <a:t>L4-5.</a:t>
            </a:r>
            <a:endParaRPr sz="1800">
              <a:latin typeface="Arial"/>
              <a:cs typeface="Arial"/>
            </a:endParaRPr>
          </a:p>
          <a:p>
            <a:pPr marL="158750" marR="332105" indent="-146685">
              <a:lnSpc>
                <a:spcPct val="100000"/>
              </a:lnSpc>
            </a:pPr>
            <a:r>
              <a:rPr sz="1800" spc="65" dirty="0">
                <a:latin typeface="Arial"/>
                <a:cs typeface="Arial"/>
              </a:rPr>
              <a:t>Central </a:t>
            </a:r>
            <a:r>
              <a:rPr sz="1800" spc="100" dirty="0">
                <a:latin typeface="Arial"/>
                <a:cs typeface="Arial"/>
              </a:rPr>
              <a:t>disk </a:t>
            </a:r>
            <a:r>
              <a:rPr sz="1800" spc="85" dirty="0">
                <a:latin typeface="Arial"/>
                <a:cs typeface="Arial"/>
              </a:rPr>
              <a:t>herniations </a:t>
            </a:r>
            <a:r>
              <a:rPr sz="1800" spc="75" dirty="0">
                <a:latin typeface="Arial"/>
                <a:cs typeface="Arial"/>
              </a:rPr>
              <a:t>at  </a:t>
            </a:r>
            <a:r>
              <a:rPr sz="1800" spc="145" dirty="0">
                <a:latin typeface="Arial"/>
                <a:cs typeface="Arial"/>
              </a:rPr>
              <a:t>L3-4,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L5-S1.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51076" y="1523"/>
            <a:ext cx="1905" cy="5715000"/>
          </a:xfrm>
          <a:custGeom>
            <a:avLst/>
            <a:gdLst/>
            <a:ahLst/>
            <a:cxnLst/>
            <a:rect l="l" t="t" r="r" b="b"/>
            <a:pathLst>
              <a:path w="1905" h="5715000">
                <a:moveTo>
                  <a:pt x="1650" y="0"/>
                </a:moveTo>
                <a:lnTo>
                  <a:pt x="0" y="5715000"/>
                </a:lnTo>
              </a:path>
            </a:pathLst>
          </a:custGeom>
          <a:ln w="9144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789676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87"/>
                </a:lnTo>
              </a:path>
            </a:pathLst>
          </a:custGeom>
          <a:ln w="9144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09753"/>
            <a:ext cx="501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none" spc="40" dirty="0">
                <a:solidFill>
                  <a:srgbClr val="A2171E"/>
                </a:solidFill>
                <a:latin typeface="Arial"/>
                <a:cs typeface="Arial"/>
              </a:rPr>
              <a:t>Inter </a:t>
            </a:r>
            <a:r>
              <a:rPr sz="2400" i="0" u="none" spc="-25" dirty="0">
                <a:solidFill>
                  <a:srgbClr val="A2171E"/>
                </a:solidFill>
                <a:latin typeface="Arial"/>
                <a:cs typeface="Arial"/>
              </a:rPr>
              <a:t>physical </a:t>
            </a:r>
            <a:r>
              <a:rPr sz="2400" i="0" u="none" spc="15" dirty="0">
                <a:solidFill>
                  <a:srgbClr val="A2171E"/>
                </a:solidFill>
                <a:latin typeface="Arial"/>
                <a:cs typeface="Arial"/>
              </a:rPr>
              <a:t>therapy</a:t>
            </a:r>
            <a:r>
              <a:rPr sz="2400" i="0" u="none" spc="15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2400" i="0" u="none" spc="65" dirty="0">
                <a:solidFill>
                  <a:srgbClr val="A2171E"/>
                </a:solidFill>
                <a:latin typeface="Arial"/>
                <a:cs typeface="Arial"/>
              </a:rPr>
              <a:t>evaluation-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91564"/>
            <a:ext cx="8808085" cy="5016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2425" indent="-340360">
              <a:lnSpc>
                <a:spcPct val="100000"/>
              </a:lnSpc>
              <a:spcBef>
                <a:spcPts val="105"/>
              </a:spcBef>
              <a:buClr>
                <a:srgbClr val="A2171E"/>
              </a:buClr>
              <a:buSzPct val="120000"/>
              <a:buFont typeface="Wingdings"/>
              <a:buChar char=""/>
              <a:tabLst>
                <a:tab pos="353060" algn="l"/>
              </a:tabLst>
            </a:pPr>
            <a:r>
              <a:rPr sz="2000" b="1" spc="-10" dirty="0">
                <a:latin typeface="Arial"/>
                <a:cs typeface="Arial"/>
              </a:rPr>
              <a:t>Visual </a:t>
            </a:r>
            <a:r>
              <a:rPr sz="2000" b="1" spc="5" dirty="0">
                <a:latin typeface="Arial"/>
                <a:cs typeface="Arial"/>
              </a:rPr>
              <a:t>analog </a:t>
            </a:r>
            <a:r>
              <a:rPr sz="2000" b="1" spc="20" dirty="0">
                <a:latin typeface="Arial"/>
                <a:cs typeface="Arial"/>
              </a:rPr>
              <a:t>pain </a:t>
            </a:r>
            <a:r>
              <a:rPr sz="2000" b="1" spc="-30" dirty="0">
                <a:latin typeface="Arial"/>
                <a:cs typeface="Arial"/>
              </a:rPr>
              <a:t>scale</a:t>
            </a:r>
            <a:r>
              <a:rPr sz="2000" b="1" spc="145" dirty="0">
                <a:latin typeface="Arial"/>
                <a:cs typeface="Arial"/>
              </a:rPr>
              <a:t> </a:t>
            </a:r>
            <a:r>
              <a:rPr sz="2000" b="1" spc="155" dirty="0">
                <a:latin typeface="Arial"/>
                <a:cs typeface="Arial"/>
              </a:rPr>
              <a:t>(0-10)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"/>
            </a:pPr>
            <a:endParaRPr sz="43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"/>
              <a:tabLst>
                <a:tab pos="294640" algn="l"/>
              </a:tabLst>
            </a:pPr>
            <a:r>
              <a:rPr sz="2000" b="1" spc="30" dirty="0">
                <a:latin typeface="Arial"/>
                <a:cs typeface="Arial"/>
              </a:rPr>
              <a:t>Modified </a:t>
            </a:r>
            <a:r>
              <a:rPr sz="2000" b="1" spc="-15" dirty="0">
                <a:latin typeface="Arial"/>
                <a:cs typeface="Arial"/>
              </a:rPr>
              <a:t>oswestry </a:t>
            </a:r>
            <a:r>
              <a:rPr sz="2000" b="1" spc="5" dirty="0">
                <a:latin typeface="Arial"/>
                <a:cs typeface="Arial"/>
              </a:rPr>
              <a:t>low back </a:t>
            </a:r>
            <a:r>
              <a:rPr sz="2000" b="1" spc="20" dirty="0">
                <a:latin typeface="Arial"/>
                <a:cs typeface="Arial"/>
              </a:rPr>
              <a:t>pain</a:t>
            </a:r>
            <a:r>
              <a:rPr sz="2000" b="1" spc="17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questionnaire</a:t>
            </a:r>
            <a:endParaRPr sz="2000">
              <a:latin typeface="Arial"/>
              <a:cs typeface="Arial"/>
            </a:endParaRPr>
          </a:p>
          <a:p>
            <a:pPr marL="1108710" marR="558800" indent="-285115">
              <a:lnSpc>
                <a:spcPts val="2220"/>
              </a:lnSpc>
              <a:spcBef>
                <a:spcPts val="225"/>
              </a:spcBef>
            </a:pPr>
            <a:r>
              <a:rPr sz="2000" spc="80" dirty="0">
                <a:latin typeface="Arial"/>
                <a:cs typeface="Arial"/>
              </a:rPr>
              <a:t>(</a:t>
            </a:r>
            <a:r>
              <a:rPr sz="1800" spc="80" dirty="0">
                <a:latin typeface="Arial"/>
                <a:cs typeface="Arial"/>
              </a:rPr>
              <a:t>10 </a:t>
            </a:r>
            <a:r>
              <a:rPr sz="1800" spc="25" dirty="0">
                <a:latin typeface="Arial"/>
                <a:cs typeface="Arial"/>
              </a:rPr>
              <a:t>areas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75" dirty="0">
                <a:latin typeface="Arial"/>
                <a:cs typeface="Arial"/>
              </a:rPr>
              <a:t>daily </a:t>
            </a:r>
            <a:r>
              <a:rPr sz="1800" spc="100" dirty="0">
                <a:latin typeface="Arial"/>
                <a:cs typeface="Arial"/>
              </a:rPr>
              <a:t>living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55" dirty="0">
                <a:latin typeface="Arial"/>
                <a:cs typeface="Arial"/>
              </a:rPr>
              <a:t>expresses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60" dirty="0">
                <a:latin typeface="Arial"/>
                <a:cs typeface="Arial"/>
              </a:rPr>
              <a:t>degree </a:t>
            </a:r>
            <a:r>
              <a:rPr sz="1800" spc="125" dirty="0">
                <a:latin typeface="Arial"/>
                <a:cs typeface="Arial"/>
              </a:rPr>
              <a:t>of </a:t>
            </a:r>
            <a:r>
              <a:rPr sz="1800" spc="90" dirty="0">
                <a:latin typeface="Arial"/>
                <a:cs typeface="Arial"/>
              </a:rPr>
              <a:t>disability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-10" dirty="0">
                <a:latin typeface="Arial"/>
                <a:cs typeface="Arial"/>
              </a:rPr>
              <a:t>a  </a:t>
            </a:r>
            <a:r>
              <a:rPr sz="1800" spc="55" dirty="0">
                <a:latin typeface="Arial"/>
                <a:cs typeface="Arial"/>
              </a:rPr>
              <a:t>percentage)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5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"/>
              <a:tabLst>
                <a:tab pos="294640" algn="l"/>
              </a:tabLst>
            </a:pPr>
            <a:r>
              <a:rPr sz="2000" b="1" spc="25" dirty="0">
                <a:latin typeface="Arial"/>
                <a:cs typeface="Arial"/>
              </a:rPr>
              <a:t>The </a:t>
            </a:r>
            <a:r>
              <a:rPr sz="2000" b="1" spc="35" dirty="0">
                <a:latin typeface="Arial"/>
                <a:cs typeface="Arial"/>
              </a:rPr>
              <a:t>Roland-Morris </a:t>
            </a:r>
            <a:r>
              <a:rPr sz="2000" b="1" spc="5" dirty="0">
                <a:latin typeface="Arial"/>
                <a:cs typeface="Arial"/>
              </a:rPr>
              <a:t>disability</a:t>
            </a:r>
            <a:r>
              <a:rPr sz="2000" b="1" spc="60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questionnaire</a:t>
            </a:r>
            <a:endParaRPr sz="2000">
              <a:latin typeface="Arial"/>
              <a:cs typeface="Arial"/>
            </a:endParaRPr>
          </a:p>
          <a:p>
            <a:pPr marL="962025" marR="5080" indent="-59690">
              <a:lnSpc>
                <a:spcPts val="2220"/>
              </a:lnSpc>
              <a:spcBef>
                <a:spcPts val="225"/>
              </a:spcBef>
            </a:pPr>
            <a:r>
              <a:rPr sz="2000" spc="55" dirty="0">
                <a:latin typeface="Arial"/>
                <a:cs typeface="Arial"/>
              </a:rPr>
              <a:t>(</a:t>
            </a:r>
            <a:r>
              <a:rPr sz="1800" spc="55" dirty="0">
                <a:latin typeface="Arial"/>
                <a:cs typeface="Arial"/>
              </a:rPr>
              <a:t>It </a:t>
            </a:r>
            <a:r>
              <a:rPr sz="1800" spc="85" dirty="0">
                <a:latin typeface="Arial"/>
                <a:cs typeface="Arial"/>
              </a:rPr>
              <a:t>contain </a:t>
            </a:r>
            <a:r>
              <a:rPr sz="1800" spc="130" dirty="0">
                <a:latin typeface="Arial"/>
                <a:cs typeface="Arial"/>
              </a:rPr>
              <a:t>24 </a:t>
            </a:r>
            <a:r>
              <a:rPr sz="1800" spc="95" dirty="0">
                <a:latin typeface="Arial"/>
                <a:cs typeface="Arial"/>
              </a:rPr>
              <a:t>items </a:t>
            </a:r>
            <a:r>
              <a:rPr sz="1800" spc="55" dirty="0">
                <a:latin typeface="Arial"/>
                <a:cs typeface="Arial"/>
              </a:rPr>
              <a:t>selected </a:t>
            </a:r>
            <a:r>
              <a:rPr sz="1800" spc="145" dirty="0">
                <a:latin typeface="Arial"/>
                <a:cs typeface="Arial"/>
              </a:rPr>
              <a:t>from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30" dirty="0">
                <a:latin typeface="Arial"/>
                <a:cs typeface="Arial"/>
              </a:rPr>
              <a:t>136 </a:t>
            </a:r>
            <a:r>
              <a:rPr sz="1800" spc="114" dirty="0">
                <a:latin typeface="Arial"/>
                <a:cs typeface="Arial"/>
              </a:rPr>
              <a:t>item </a:t>
            </a:r>
            <a:r>
              <a:rPr sz="1800" spc="55" dirty="0">
                <a:latin typeface="Arial"/>
                <a:cs typeface="Arial"/>
              </a:rPr>
              <a:t>sickness </a:t>
            </a:r>
            <a:r>
              <a:rPr sz="1800" spc="95" dirty="0">
                <a:latin typeface="Arial"/>
                <a:cs typeface="Arial"/>
              </a:rPr>
              <a:t>impact </a:t>
            </a:r>
            <a:r>
              <a:rPr sz="1800" spc="100" dirty="0">
                <a:latin typeface="Arial"/>
                <a:cs typeface="Arial"/>
              </a:rPr>
              <a:t>profile 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95" dirty="0">
                <a:latin typeface="Arial"/>
                <a:cs typeface="Arial"/>
              </a:rPr>
              <a:t>reports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50" dirty="0">
                <a:latin typeface="Arial"/>
                <a:cs typeface="Arial"/>
              </a:rPr>
              <a:t>score </a:t>
            </a:r>
            <a:r>
              <a:rPr sz="1800" spc="140" dirty="0">
                <a:latin typeface="Arial"/>
                <a:cs typeface="Arial"/>
              </a:rPr>
              <a:t>from </a:t>
            </a:r>
            <a:r>
              <a:rPr sz="1800" spc="135" dirty="0">
                <a:latin typeface="Arial"/>
                <a:cs typeface="Arial"/>
              </a:rPr>
              <a:t>0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110" dirty="0">
                <a:latin typeface="Arial"/>
                <a:cs typeface="Arial"/>
              </a:rPr>
              <a:t>24, </a:t>
            </a:r>
            <a:r>
              <a:rPr sz="1800" spc="120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50" dirty="0">
                <a:latin typeface="Arial"/>
                <a:cs typeface="Arial"/>
              </a:rPr>
              <a:t>score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0" dirty="0">
                <a:latin typeface="Arial"/>
                <a:cs typeface="Arial"/>
              </a:rPr>
              <a:t>reflecting the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greatest</a:t>
            </a:r>
            <a:endParaRPr sz="1800">
              <a:latin typeface="Arial"/>
              <a:cs typeface="Arial"/>
            </a:endParaRPr>
          </a:p>
          <a:p>
            <a:pPr marL="889000">
              <a:lnSpc>
                <a:spcPts val="2075"/>
              </a:lnSpc>
            </a:pPr>
            <a:r>
              <a:rPr sz="1800" spc="100" dirty="0">
                <a:latin typeface="Arial"/>
                <a:cs typeface="Arial"/>
              </a:rPr>
              <a:t>limitation.)</a:t>
            </a:r>
            <a:endParaRPr sz="18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2140"/>
              </a:spcBef>
              <a:buSzPct val="90000"/>
              <a:buFont typeface="Wingdings"/>
              <a:buChar char=""/>
              <a:tabLst>
                <a:tab pos="267335" algn="l"/>
              </a:tabLst>
            </a:pPr>
            <a:r>
              <a:rPr sz="2000" b="1" spc="-55" dirty="0">
                <a:latin typeface="Arial"/>
                <a:cs typeface="Arial"/>
              </a:rPr>
              <a:t>Physical</a:t>
            </a:r>
            <a:r>
              <a:rPr sz="2000" b="1" spc="30" dirty="0">
                <a:latin typeface="Arial"/>
                <a:cs typeface="Arial"/>
              </a:rPr>
              <a:t> examination</a:t>
            </a:r>
            <a:endParaRPr sz="2000">
              <a:latin typeface="Arial"/>
              <a:cs typeface="Arial"/>
            </a:endParaRPr>
          </a:p>
          <a:p>
            <a:pPr marL="294640" indent="-28194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294640" algn="l"/>
              </a:tabLst>
            </a:pPr>
            <a:r>
              <a:rPr sz="2000" b="1" spc="5" dirty="0">
                <a:latin typeface="Arial"/>
                <a:cs typeface="Arial"/>
              </a:rPr>
              <a:t>Neurological </a:t>
            </a:r>
            <a:r>
              <a:rPr sz="2000" b="1" spc="30" dirty="0">
                <a:latin typeface="Arial"/>
                <a:cs typeface="Arial"/>
              </a:rPr>
              <a:t>examination </a:t>
            </a:r>
            <a:r>
              <a:rPr sz="1800" spc="40" dirty="0">
                <a:latin typeface="Arial"/>
                <a:cs typeface="Arial"/>
              </a:rPr>
              <a:t>(Lower </a:t>
            </a:r>
            <a:r>
              <a:rPr sz="1800" spc="110" dirty="0">
                <a:latin typeface="Arial"/>
                <a:cs typeface="Arial"/>
              </a:rPr>
              <a:t>extremity </a:t>
            </a:r>
            <a:r>
              <a:rPr sz="1800" spc="75" dirty="0">
                <a:latin typeface="Arial"/>
                <a:cs typeface="Arial"/>
              </a:rPr>
              <a:t>reflexes, </a:t>
            </a:r>
            <a:r>
              <a:rPr sz="1800" spc="65" dirty="0">
                <a:latin typeface="Arial"/>
                <a:cs typeface="Arial"/>
              </a:rPr>
              <a:t>sensation,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399540">
              <a:lnSpc>
                <a:spcPct val="100000"/>
              </a:lnSpc>
              <a:spcBef>
                <a:spcPts val="20"/>
              </a:spcBef>
            </a:pPr>
            <a:r>
              <a:rPr sz="1800" spc="85" dirty="0">
                <a:latin typeface="Arial"/>
                <a:cs typeface="Arial"/>
              </a:rPr>
              <a:t>manual </a:t>
            </a:r>
            <a:r>
              <a:rPr sz="1800" spc="70" dirty="0">
                <a:latin typeface="Arial"/>
                <a:cs typeface="Arial"/>
              </a:rPr>
              <a:t>muscle </a:t>
            </a:r>
            <a:r>
              <a:rPr sz="1800" spc="95" dirty="0">
                <a:latin typeface="Arial"/>
                <a:cs typeface="Arial"/>
              </a:rPr>
              <a:t>testing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50" dirty="0">
                <a:latin typeface="Arial"/>
                <a:cs typeface="Arial"/>
              </a:rPr>
              <a:t>assessment </a:t>
            </a:r>
            <a:r>
              <a:rPr sz="1800" spc="130" dirty="0">
                <a:latin typeface="Arial"/>
                <a:cs typeface="Arial"/>
              </a:rPr>
              <a:t>of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SLR)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9979"/>
            <a:ext cx="70656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i="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Black"/>
                <a:cs typeface="Arial Black"/>
              </a:rPr>
              <a:t>CLASSIFICATION </a:t>
            </a:r>
            <a:r>
              <a:rPr sz="2800" b="0" i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Black"/>
                <a:cs typeface="Arial Black"/>
              </a:rPr>
              <a:t>OF </a:t>
            </a:r>
            <a:r>
              <a:rPr sz="2800" b="0" i="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Black"/>
                <a:cs typeface="Arial Black"/>
              </a:rPr>
              <a:t>SPINAL </a:t>
            </a:r>
            <a:r>
              <a:rPr sz="2800" b="0" i="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Black"/>
                <a:cs typeface="Arial Black"/>
              </a:rPr>
              <a:t>CANAL </a:t>
            </a:r>
            <a:r>
              <a:rPr sz="2800" b="0" i="0" u="none" spc="-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b="0" i="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Black"/>
                <a:cs typeface="Arial Black"/>
              </a:rPr>
              <a:t>STENOSIS-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91437"/>
            <a:ext cx="6564630" cy="4097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3444" indent="-88138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893444" algn="l"/>
                <a:tab pos="894080" algn="l"/>
              </a:tabLst>
            </a:pPr>
            <a:r>
              <a:rPr sz="2800" spc="-90" dirty="0">
                <a:latin typeface="Arial"/>
                <a:cs typeface="Arial"/>
              </a:rPr>
              <a:t>GENERALISED/LOCALISED</a:t>
            </a:r>
            <a:endParaRPr sz="2800">
              <a:latin typeface="Arial"/>
              <a:cs typeface="Arial"/>
            </a:endParaRPr>
          </a:p>
          <a:p>
            <a:pPr marL="893444" indent="-88138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893444" algn="l"/>
                <a:tab pos="894080" algn="l"/>
              </a:tabLst>
            </a:pPr>
            <a:r>
              <a:rPr sz="2800" spc="-120" dirty="0">
                <a:latin typeface="Arial"/>
                <a:cs typeface="Arial"/>
              </a:rPr>
              <a:t>SEGMENTAL</a:t>
            </a:r>
            <a:endParaRPr sz="2800">
              <a:latin typeface="Arial"/>
              <a:cs typeface="Arial"/>
            </a:endParaRPr>
          </a:p>
          <a:p>
            <a:pPr marL="3403600" lvl="1" indent="-274320">
              <a:lnSpc>
                <a:spcPct val="100000"/>
              </a:lnSpc>
              <a:spcBef>
                <a:spcPts val="1000"/>
              </a:spcBef>
              <a:buAutoNum type="alphaLcParenR"/>
              <a:tabLst>
                <a:tab pos="3404235" algn="l"/>
              </a:tabLst>
            </a:pPr>
            <a:r>
              <a:rPr sz="1800" spc="65" dirty="0">
                <a:latin typeface="Arial"/>
                <a:cs typeface="Arial"/>
              </a:rPr>
              <a:t>Central</a:t>
            </a:r>
            <a:endParaRPr sz="1800">
              <a:latin typeface="Arial"/>
              <a:cs typeface="Arial"/>
            </a:endParaRPr>
          </a:p>
          <a:p>
            <a:pPr marL="3444875" lvl="1" indent="-292735">
              <a:lnSpc>
                <a:spcPct val="100000"/>
              </a:lnSpc>
              <a:spcBef>
                <a:spcPts val="335"/>
              </a:spcBef>
              <a:buAutoNum type="alphaLcParenR"/>
              <a:tabLst>
                <a:tab pos="3445510" algn="l"/>
              </a:tabLst>
            </a:pPr>
            <a:r>
              <a:rPr sz="1800" spc="50" dirty="0">
                <a:latin typeface="Arial"/>
                <a:cs typeface="Arial"/>
              </a:rPr>
              <a:t>Lateral</a:t>
            </a:r>
            <a:endParaRPr sz="1800">
              <a:latin typeface="Arial"/>
              <a:cs typeface="Arial"/>
            </a:endParaRPr>
          </a:p>
          <a:p>
            <a:pPr marL="3417570" lvl="1" indent="-265430">
              <a:lnSpc>
                <a:spcPct val="100000"/>
              </a:lnSpc>
              <a:buAutoNum type="alphaLcParenR"/>
              <a:tabLst>
                <a:tab pos="3418204" algn="l"/>
              </a:tabLst>
            </a:pPr>
            <a:r>
              <a:rPr sz="1800" spc="65" dirty="0">
                <a:latin typeface="Arial"/>
                <a:cs typeface="Arial"/>
              </a:rPr>
              <a:t>Foraminal</a:t>
            </a:r>
            <a:endParaRPr sz="1800">
              <a:latin typeface="Arial"/>
              <a:cs typeface="Arial"/>
            </a:endParaRPr>
          </a:p>
          <a:p>
            <a:pPr marL="3444875" lvl="1" indent="-292735">
              <a:lnSpc>
                <a:spcPct val="100000"/>
              </a:lnSpc>
              <a:buAutoNum type="alphaLcParenR"/>
              <a:tabLst>
                <a:tab pos="3445510" algn="l"/>
              </a:tabLst>
            </a:pPr>
            <a:r>
              <a:rPr sz="1800" spc="60" dirty="0">
                <a:latin typeface="Arial"/>
                <a:cs typeface="Arial"/>
              </a:rPr>
              <a:t>Farout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AutoNum type="alphaLcParenR"/>
            </a:pPr>
            <a:endParaRPr sz="3650">
              <a:latin typeface="Arial"/>
              <a:cs typeface="Arial"/>
            </a:endParaRPr>
          </a:p>
          <a:p>
            <a:pPr marL="668020" indent="-655320">
              <a:lnSpc>
                <a:spcPct val="100000"/>
              </a:lnSpc>
              <a:buFont typeface="Wingdings"/>
              <a:buChar char=""/>
              <a:tabLst>
                <a:tab pos="667385" algn="l"/>
                <a:tab pos="668020" algn="l"/>
              </a:tabLst>
            </a:pPr>
            <a:r>
              <a:rPr sz="2800" spc="20" dirty="0">
                <a:latin typeface="Arial"/>
                <a:cs typeface="Arial"/>
              </a:rPr>
              <a:t>ANATOMICAL</a:t>
            </a:r>
            <a:endParaRPr sz="2800">
              <a:latin typeface="Arial"/>
              <a:cs typeface="Arial"/>
            </a:endParaRPr>
          </a:p>
          <a:p>
            <a:pPr marL="3781425" lvl="1" indent="-274320">
              <a:lnSpc>
                <a:spcPct val="100000"/>
              </a:lnSpc>
              <a:spcBef>
                <a:spcPts val="940"/>
              </a:spcBef>
              <a:buAutoNum type="alphaLcParenR"/>
              <a:tabLst>
                <a:tab pos="3782060" algn="l"/>
              </a:tabLst>
            </a:pPr>
            <a:r>
              <a:rPr sz="1800" spc="45" dirty="0">
                <a:latin typeface="Arial"/>
                <a:cs typeface="Arial"/>
              </a:rPr>
              <a:t>Cervical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–seen</a:t>
            </a:r>
            <a:endParaRPr sz="1800">
              <a:latin typeface="Arial"/>
              <a:cs typeface="Arial"/>
            </a:endParaRPr>
          </a:p>
          <a:p>
            <a:pPr marL="3810635" lvl="1" indent="-292735">
              <a:lnSpc>
                <a:spcPct val="100000"/>
              </a:lnSpc>
              <a:spcBef>
                <a:spcPts val="340"/>
              </a:spcBef>
              <a:buAutoNum type="alphaLcParenR"/>
              <a:tabLst>
                <a:tab pos="3811270" algn="l"/>
              </a:tabLst>
            </a:pPr>
            <a:r>
              <a:rPr sz="1800" spc="60" dirty="0">
                <a:latin typeface="Arial"/>
                <a:cs typeface="Arial"/>
              </a:rPr>
              <a:t>Thoracic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–rare</a:t>
            </a:r>
            <a:endParaRPr sz="1800">
              <a:latin typeface="Arial"/>
              <a:cs typeface="Arial"/>
            </a:endParaRPr>
          </a:p>
          <a:p>
            <a:pPr marL="3855720" lvl="1" indent="-337820">
              <a:lnSpc>
                <a:spcPct val="100000"/>
              </a:lnSpc>
              <a:buAutoNum type="alphaLcParenR"/>
              <a:tabLst>
                <a:tab pos="3855720" algn="l"/>
                <a:tab pos="3856354" algn="l"/>
              </a:tabLst>
            </a:pPr>
            <a:r>
              <a:rPr sz="1800" spc="80" dirty="0">
                <a:latin typeface="Arial"/>
                <a:cs typeface="Arial"/>
              </a:rPr>
              <a:t>Lumbar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114" dirty="0">
                <a:latin typeface="Arial"/>
                <a:cs typeface="Arial"/>
              </a:rPr>
              <a:t>most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common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56946"/>
            <a:ext cx="3700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66065" algn="l"/>
              </a:tabLst>
            </a:pPr>
            <a:r>
              <a:rPr sz="1800" spc="55" dirty="0">
                <a:latin typeface="Arial"/>
                <a:cs typeface="Arial"/>
              </a:rPr>
              <a:t>Assessment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0" dirty="0">
                <a:latin typeface="Arial"/>
                <a:cs typeface="Arial"/>
              </a:rPr>
              <a:t>bony </a:t>
            </a:r>
            <a:r>
              <a:rPr sz="1800" spc="85" dirty="0">
                <a:latin typeface="Arial"/>
                <a:cs typeface="Arial"/>
              </a:rPr>
              <a:t>land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114" dirty="0">
                <a:latin typeface="Arial"/>
                <a:cs typeface="Arial"/>
              </a:rPr>
              <a:t>mark</a:t>
            </a:r>
            <a:endParaRPr sz="1800">
              <a:latin typeface="Arial"/>
              <a:cs typeface="Arial"/>
            </a:endParaRPr>
          </a:p>
          <a:p>
            <a:pPr marL="265430" indent="-253365">
              <a:lnSpc>
                <a:spcPct val="100000"/>
              </a:lnSpc>
              <a:buFont typeface="Wingdings"/>
              <a:buChar char=""/>
              <a:tabLst>
                <a:tab pos="266065" algn="l"/>
              </a:tabLst>
            </a:pPr>
            <a:r>
              <a:rPr sz="1800" spc="60" dirty="0">
                <a:latin typeface="Arial"/>
                <a:cs typeface="Arial"/>
              </a:rPr>
              <a:t>Active </a:t>
            </a:r>
            <a:r>
              <a:rPr sz="1800" spc="75" dirty="0">
                <a:latin typeface="Arial"/>
                <a:cs typeface="Arial"/>
              </a:rPr>
              <a:t>spinal </a:t>
            </a:r>
            <a:r>
              <a:rPr sz="1800" spc="65" dirty="0">
                <a:latin typeface="Arial"/>
                <a:cs typeface="Arial"/>
              </a:rPr>
              <a:t>range </a:t>
            </a:r>
            <a:r>
              <a:rPr sz="1800" spc="125" dirty="0">
                <a:latin typeface="Arial"/>
                <a:cs typeface="Arial"/>
              </a:rPr>
              <a:t>of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motion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825193"/>
            <a:ext cx="8837930" cy="4266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spc="30" dirty="0">
                <a:latin typeface="Arial"/>
                <a:cs typeface="Arial"/>
              </a:rPr>
              <a:t>Treadmill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15" dirty="0">
                <a:latin typeface="Arial"/>
                <a:cs typeface="Arial"/>
              </a:rPr>
              <a:t>walking</a:t>
            </a:r>
            <a:endParaRPr sz="2000">
              <a:latin typeface="Arial"/>
              <a:cs typeface="Arial"/>
            </a:endParaRPr>
          </a:p>
          <a:p>
            <a:pPr marL="1035050" marR="460375">
              <a:lnSpc>
                <a:spcPct val="100000"/>
              </a:lnSpc>
              <a:spcBef>
                <a:spcPts val="25"/>
              </a:spcBef>
            </a:pPr>
            <a:r>
              <a:rPr sz="1800" spc="40" dirty="0">
                <a:latin typeface="Arial"/>
                <a:cs typeface="Arial"/>
              </a:rPr>
              <a:t>(Patient </a:t>
            </a:r>
            <a:r>
              <a:rPr sz="1800" spc="80" dirty="0">
                <a:latin typeface="Arial"/>
                <a:cs typeface="Arial"/>
              </a:rPr>
              <a:t>ambulate </a:t>
            </a:r>
            <a:r>
              <a:rPr sz="1800" spc="105" dirty="0">
                <a:latin typeface="Arial"/>
                <a:cs typeface="Arial"/>
              </a:rPr>
              <a:t>on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50" dirty="0">
                <a:latin typeface="Arial"/>
                <a:cs typeface="Arial"/>
              </a:rPr>
              <a:t>level </a:t>
            </a:r>
            <a:r>
              <a:rPr sz="1800" spc="105" dirty="0">
                <a:latin typeface="Arial"/>
                <a:cs typeface="Arial"/>
              </a:rPr>
              <a:t>treadmill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100" dirty="0">
                <a:latin typeface="Arial"/>
                <a:cs typeface="Arial"/>
              </a:rPr>
              <a:t>treadmill </a:t>
            </a:r>
            <a:r>
              <a:rPr sz="1800" spc="120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140" dirty="0">
                <a:latin typeface="Arial"/>
                <a:cs typeface="Arial"/>
              </a:rPr>
              <a:t>15*  </a:t>
            </a:r>
            <a:r>
              <a:rPr sz="1800" spc="80" dirty="0">
                <a:latin typeface="Arial"/>
                <a:cs typeface="Arial"/>
              </a:rPr>
              <a:t>incline. </a:t>
            </a:r>
            <a:r>
              <a:rPr sz="1800" spc="45" dirty="0">
                <a:latin typeface="Arial"/>
                <a:cs typeface="Arial"/>
              </a:rPr>
              <a:t>The </a:t>
            </a:r>
            <a:r>
              <a:rPr sz="1800" spc="95" dirty="0">
                <a:latin typeface="Arial"/>
                <a:cs typeface="Arial"/>
              </a:rPr>
              <a:t>patient </a:t>
            </a:r>
            <a:r>
              <a:rPr sz="1800" spc="55" dirty="0">
                <a:latin typeface="Arial"/>
                <a:cs typeface="Arial"/>
              </a:rPr>
              <a:t>were asked </a:t>
            </a:r>
            <a:r>
              <a:rPr sz="1800" spc="80" dirty="0">
                <a:latin typeface="Arial"/>
                <a:cs typeface="Arial"/>
              </a:rPr>
              <a:t>ambulate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85" dirty="0">
                <a:latin typeface="Arial"/>
                <a:cs typeface="Arial"/>
              </a:rPr>
              <a:t>walk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95" dirty="0">
                <a:latin typeface="Arial"/>
                <a:cs typeface="Arial"/>
              </a:rPr>
              <a:t>comfortable  </a:t>
            </a:r>
            <a:r>
              <a:rPr sz="1800" spc="30" dirty="0">
                <a:latin typeface="Arial"/>
                <a:cs typeface="Arial"/>
              </a:rPr>
              <a:t>pace </a:t>
            </a:r>
            <a:r>
              <a:rPr sz="1800" spc="125" dirty="0">
                <a:latin typeface="Arial"/>
                <a:cs typeface="Arial"/>
              </a:rPr>
              <a:t>without </a:t>
            </a:r>
            <a:r>
              <a:rPr sz="1800" spc="75" dirty="0">
                <a:latin typeface="Arial"/>
                <a:cs typeface="Arial"/>
              </a:rPr>
              <a:t>handrails. </a:t>
            </a:r>
            <a:r>
              <a:rPr sz="1800" spc="45" dirty="0">
                <a:latin typeface="Arial"/>
                <a:cs typeface="Arial"/>
              </a:rPr>
              <a:t>The </a:t>
            </a:r>
            <a:r>
              <a:rPr sz="1800" spc="100" dirty="0">
                <a:latin typeface="Arial"/>
                <a:cs typeface="Arial"/>
              </a:rPr>
              <a:t>walking </a:t>
            </a:r>
            <a:r>
              <a:rPr sz="1800" spc="114" dirty="0">
                <a:latin typeface="Arial"/>
                <a:cs typeface="Arial"/>
              </a:rPr>
              <a:t>time </a:t>
            </a:r>
            <a:r>
              <a:rPr sz="1800" spc="125" dirty="0">
                <a:latin typeface="Arial"/>
                <a:cs typeface="Arial"/>
              </a:rPr>
              <a:t>till until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10" dirty="0">
                <a:latin typeface="Arial"/>
                <a:cs typeface="Arial"/>
              </a:rPr>
              <a:t>symptom </a:t>
            </a:r>
            <a:r>
              <a:rPr sz="1800" spc="125" dirty="0">
                <a:latin typeface="Arial"/>
                <a:cs typeface="Arial"/>
              </a:rPr>
              <a:t>of  </a:t>
            </a:r>
            <a:r>
              <a:rPr sz="1800" spc="95" dirty="0">
                <a:latin typeface="Arial"/>
                <a:cs typeface="Arial"/>
              </a:rPr>
              <a:t>low </a:t>
            </a:r>
            <a:r>
              <a:rPr sz="1800" spc="70" dirty="0">
                <a:latin typeface="Arial"/>
                <a:cs typeface="Arial"/>
              </a:rPr>
              <a:t>back </a:t>
            </a:r>
            <a:r>
              <a:rPr sz="1800" spc="85" dirty="0">
                <a:latin typeface="Arial"/>
                <a:cs typeface="Arial"/>
              </a:rPr>
              <a:t>pain </a:t>
            </a:r>
            <a:r>
              <a:rPr sz="1800" spc="114" dirty="0">
                <a:latin typeface="Arial"/>
                <a:cs typeface="Arial"/>
              </a:rPr>
              <a:t>or </a:t>
            </a:r>
            <a:r>
              <a:rPr sz="1800" spc="85" dirty="0">
                <a:latin typeface="Arial"/>
                <a:cs typeface="Arial"/>
              </a:rPr>
              <a:t>lower </a:t>
            </a:r>
            <a:r>
              <a:rPr sz="1800" spc="110" dirty="0">
                <a:latin typeface="Arial"/>
                <a:cs typeface="Arial"/>
              </a:rPr>
              <a:t>extremity </a:t>
            </a:r>
            <a:r>
              <a:rPr sz="1800" spc="85" dirty="0">
                <a:latin typeface="Arial"/>
                <a:cs typeface="Arial"/>
              </a:rPr>
              <a:t>pain </a:t>
            </a:r>
            <a:r>
              <a:rPr sz="1800" spc="55" dirty="0">
                <a:latin typeface="Arial"/>
                <a:cs typeface="Arial"/>
              </a:rPr>
              <a:t>increased </a:t>
            </a:r>
            <a:r>
              <a:rPr sz="1800" spc="65" dirty="0">
                <a:latin typeface="Arial"/>
                <a:cs typeface="Arial"/>
              </a:rPr>
              <a:t>over </a:t>
            </a:r>
            <a:r>
              <a:rPr sz="1800" spc="9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  <a:p>
            <a:pPr marL="1035050" marR="5080">
              <a:lnSpc>
                <a:spcPct val="100000"/>
              </a:lnSpc>
            </a:pPr>
            <a:r>
              <a:rPr sz="1800" spc="75" dirty="0">
                <a:latin typeface="Arial"/>
                <a:cs typeface="Arial"/>
              </a:rPr>
              <a:t>recorded </a:t>
            </a:r>
            <a:r>
              <a:rPr sz="1800" spc="85" dirty="0">
                <a:latin typeface="Arial"/>
                <a:cs typeface="Arial"/>
              </a:rPr>
              <a:t>before </a:t>
            </a:r>
            <a:r>
              <a:rPr sz="1800" spc="90" dirty="0">
                <a:latin typeface="Arial"/>
                <a:cs typeface="Arial"/>
              </a:rPr>
              <a:t>the test </a:t>
            </a:r>
            <a:r>
              <a:rPr sz="1800" spc="70" dirty="0">
                <a:latin typeface="Arial"/>
                <a:cs typeface="Arial"/>
              </a:rPr>
              <a:t>began,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10" dirty="0">
                <a:latin typeface="Arial"/>
                <a:cs typeface="Arial"/>
              </a:rPr>
              <a:t>maximal </a:t>
            </a:r>
            <a:r>
              <a:rPr sz="1800" spc="100" dirty="0">
                <a:latin typeface="Arial"/>
                <a:cs typeface="Arial"/>
              </a:rPr>
              <a:t>walking </a:t>
            </a:r>
            <a:r>
              <a:rPr sz="1800" spc="114" dirty="0">
                <a:latin typeface="Arial"/>
                <a:cs typeface="Arial"/>
              </a:rPr>
              <a:t>time limited  </a:t>
            </a:r>
            <a:r>
              <a:rPr sz="1800" spc="80" dirty="0">
                <a:latin typeface="Arial"/>
                <a:cs typeface="Arial"/>
              </a:rPr>
              <a:t>by </a:t>
            </a:r>
            <a:r>
              <a:rPr sz="1800" spc="85" dirty="0">
                <a:latin typeface="Arial"/>
                <a:cs typeface="Arial"/>
              </a:rPr>
              <a:t>either </a:t>
            </a:r>
            <a:r>
              <a:rPr sz="1800" spc="90" dirty="0">
                <a:latin typeface="Arial"/>
                <a:cs typeface="Arial"/>
              </a:rPr>
              <a:t>fatigue </a:t>
            </a:r>
            <a:r>
              <a:rPr sz="1800" spc="114" dirty="0">
                <a:latin typeface="Arial"/>
                <a:cs typeface="Arial"/>
              </a:rPr>
              <a:t>or </a:t>
            </a:r>
            <a:r>
              <a:rPr sz="1800" spc="100" dirty="0">
                <a:latin typeface="Arial"/>
                <a:cs typeface="Arial"/>
              </a:rPr>
              <a:t>symptoms </a:t>
            </a:r>
            <a:r>
              <a:rPr sz="1800" spc="55" dirty="0">
                <a:latin typeface="Arial"/>
                <a:cs typeface="Arial"/>
              </a:rPr>
              <a:t>were </a:t>
            </a:r>
            <a:r>
              <a:rPr sz="1800" spc="75" dirty="0">
                <a:latin typeface="Arial"/>
                <a:cs typeface="Arial"/>
              </a:rPr>
              <a:t>recorded. </a:t>
            </a:r>
            <a:r>
              <a:rPr sz="1800" spc="50" dirty="0">
                <a:latin typeface="Arial"/>
                <a:cs typeface="Arial"/>
              </a:rPr>
              <a:t>Patient </a:t>
            </a:r>
            <a:r>
              <a:rPr sz="1800" spc="85" dirty="0">
                <a:latin typeface="Arial"/>
                <a:cs typeface="Arial"/>
              </a:rPr>
              <a:t>walk </a:t>
            </a:r>
            <a:r>
              <a:rPr sz="1800" spc="135" dirty="0">
                <a:latin typeface="Arial"/>
                <a:cs typeface="Arial"/>
              </a:rPr>
              <a:t>maximum 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35" dirty="0">
                <a:latin typeface="Arial"/>
                <a:cs typeface="Arial"/>
              </a:rPr>
              <a:t>15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min.)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20" dirty="0">
                <a:solidFill>
                  <a:srgbClr val="A2171E"/>
                </a:solidFill>
                <a:latin typeface="Arial"/>
                <a:cs typeface="Arial"/>
              </a:rPr>
              <a:t>Outcome</a:t>
            </a:r>
            <a:r>
              <a:rPr sz="2400" b="1" spc="45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A2171E"/>
                </a:solidFill>
                <a:latin typeface="Arial"/>
                <a:cs typeface="Arial"/>
              </a:rPr>
              <a:t>measure-</a:t>
            </a:r>
            <a:endParaRPr sz="2400">
              <a:latin typeface="Arial"/>
              <a:cs typeface="Arial"/>
            </a:endParaRPr>
          </a:p>
          <a:p>
            <a:pPr marL="3080385" lvl="1" indent="-292735">
              <a:lnSpc>
                <a:spcPct val="100000"/>
              </a:lnSpc>
              <a:spcBef>
                <a:spcPts val="85"/>
              </a:spcBef>
              <a:buAutoNum type="arabicParenR"/>
              <a:tabLst>
                <a:tab pos="3081020" algn="l"/>
              </a:tabLst>
            </a:pPr>
            <a:r>
              <a:rPr sz="1800" spc="-75" dirty="0">
                <a:latin typeface="Arial"/>
                <a:cs typeface="Arial"/>
              </a:rPr>
              <a:t>VAS</a:t>
            </a:r>
            <a:endParaRPr sz="1800">
              <a:latin typeface="Arial"/>
              <a:cs typeface="Arial"/>
            </a:endParaRPr>
          </a:p>
          <a:p>
            <a:pPr marL="3080385" lvl="1" indent="-292735">
              <a:lnSpc>
                <a:spcPct val="100000"/>
              </a:lnSpc>
              <a:buAutoNum type="arabicParenR"/>
              <a:tabLst>
                <a:tab pos="3081020" algn="l"/>
              </a:tabLst>
            </a:pPr>
            <a:r>
              <a:rPr sz="1800" spc="95" dirty="0">
                <a:latin typeface="Arial"/>
                <a:cs typeface="Arial"/>
              </a:rPr>
              <a:t>Modified </a:t>
            </a:r>
            <a:r>
              <a:rPr sz="1800" spc="65" dirty="0">
                <a:latin typeface="Arial"/>
                <a:cs typeface="Arial"/>
              </a:rPr>
              <a:t>oswestry </a:t>
            </a:r>
            <a:r>
              <a:rPr sz="1800" spc="95" dirty="0">
                <a:latin typeface="Arial"/>
                <a:cs typeface="Arial"/>
              </a:rPr>
              <a:t>low </a:t>
            </a:r>
            <a:r>
              <a:rPr sz="1800" spc="70" dirty="0">
                <a:latin typeface="Arial"/>
                <a:cs typeface="Arial"/>
              </a:rPr>
              <a:t>back </a:t>
            </a:r>
            <a:r>
              <a:rPr sz="1800" spc="85" dirty="0">
                <a:latin typeface="Arial"/>
                <a:cs typeface="Arial"/>
              </a:rPr>
              <a:t>pain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questionnaire</a:t>
            </a:r>
            <a:endParaRPr sz="1800">
              <a:latin typeface="Arial"/>
              <a:cs typeface="Arial"/>
            </a:endParaRPr>
          </a:p>
          <a:p>
            <a:pPr marL="3080385" lvl="1" indent="-292735">
              <a:lnSpc>
                <a:spcPct val="100000"/>
              </a:lnSpc>
              <a:buAutoNum type="arabicParenR"/>
              <a:tabLst>
                <a:tab pos="3081020" algn="l"/>
              </a:tabLst>
            </a:pPr>
            <a:r>
              <a:rPr sz="1800" spc="100" dirty="0">
                <a:latin typeface="Arial"/>
                <a:cs typeface="Arial"/>
              </a:rPr>
              <a:t>Roland- </a:t>
            </a:r>
            <a:r>
              <a:rPr sz="1800" spc="85" dirty="0">
                <a:latin typeface="Arial"/>
                <a:cs typeface="Arial"/>
              </a:rPr>
              <a:t>Morris </a:t>
            </a:r>
            <a:r>
              <a:rPr sz="1800" spc="90" dirty="0">
                <a:latin typeface="Arial"/>
                <a:cs typeface="Arial"/>
              </a:rPr>
              <a:t>disability </a:t>
            </a:r>
            <a:r>
              <a:rPr sz="1800" spc="70" dirty="0">
                <a:latin typeface="Arial"/>
                <a:cs typeface="Arial"/>
              </a:rPr>
              <a:t>evaluation</a:t>
            </a:r>
            <a:endParaRPr sz="1800">
              <a:latin typeface="Arial"/>
              <a:cs typeface="Arial"/>
            </a:endParaRPr>
          </a:p>
          <a:p>
            <a:pPr marL="3080385" lvl="1" indent="-292735">
              <a:lnSpc>
                <a:spcPct val="100000"/>
              </a:lnSpc>
              <a:buAutoNum type="arabicParenR"/>
              <a:tabLst>
                <a:tab pos="3081020" algn="l"/>
              </a:tabLst>
            </a:pPr>
            <a:r>
              <a:rPr sz="1800" spc="75" dirty="0">
                <a:latin typeface="Arial"/>
                <a:cs typeface="Arial"/>
              </a:rPr>
              <a:t>Two </a:t>
            </a:r>
            <a:r>
              <a:rPr sz="1800" spc="60" dirty="0">
                <a:latin typeface="Arial"/>
                <a:cs typeface="Arial"/>
              </a:rPr>
              <a:t>stage </a:t>
            </a:r>
            <a:r>
              <a:rPr sz="1800" spc="100" dirty="0">
                <a:latin typeface="Arial"/>
                <a:cs typeface="Arial"/>
              </a:rPr>
              <a:t>treadmill</a:t>
            </a:r>
            <a:r>
              <a:rPr sz="1800" spc="90" dirty="0">
                <a:latin typeface="Arial"/>
                <a:cs typeface="Arial"/>
              </a:rPr>
              <a:t> test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17119"/>
            <a:ext cx="67570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none" dirty="0">
                <a:solidFill>
                  <a:srgbClr val="A2171E"/>
                </a:solidFill>
                <a:latin typeface="Arial"/>
                <a:cs typeface="Arial"/>
              </a:rPr>
              <a:t>Finding </a:t>
            </a:r>
            <a:r>
              <a:rPr sz="2400" i="0" u="none" spc="45" dirty="0">
                <a:solidFill>
                  <a:srgbClr val="A2171E"/>
                </a:solidFill>
                <a:latin typeface="Arial"/>
                <a:cs typeface="Arial"/>
              </a:rPr>
              <a:t>of </a:t>
            </a:r>
            <a:r>
              <a:rPr sz="2400" i="0" u="none" spc="35" dirty="0">
                <a:solidFill>
                  <a:srgbClr val="A2171E"/>
                </a:solidFill>
                <a:latin typeface="Arial"/>
                <a:cs typeface="Arial"/>
              </a:rPr>
              <a:t>initial </a:t>
            </a:r>
            <a:r>
              <a:rPr sz="2400" i="0" u="none" spc="-25" dirty="0">
                <a:solidFill>
                  <a:srgbClr val="A2171E"/>
                </a:solidFill>
                <a:latin typeface="Arial"/>
                <a:cs typeface="Arial"/>
              </a:rPr>
              <a:t>physical </a:t>
            </a:r>
            <a:r>
              <a:rPr sz="2400" i="0" u="none" spc="20" dirty="0">
                <a:solidFill>
                  <a:srgbClr val="A2171E"/>
                </a:solidFill>
                <a:latin typeface="Arial"/>
                <a:cs typeface="Arial"/>
              </a:rPr>
              <a:t>therapy</a:t>
            </a:r>
            <a:r>
              <a:rPr sz="2400" i="0" u="none" spc="270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2400" i="0" u="none" spc="65" dirty="0">
                <a:solidFill>
                  <a:srgbClr val="A2171E"/>
                </a:solidFill>
                <a:latin typeface="Arial"/>
                <a:cs typeface="Arial"/>
              </a:rPr>
              <a:t>evaluation-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956818"/>
            <a:ext cx="8948420" cy="478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2565" marR="5080" indent="-1460500">
              <a:lnSpc>
                <a:spcPct val="100200"/>
              </a:lnSpc>
              <a:spcBef>
                <a:spcPts val="100"/>
              </a:spcBef>
              <a:tabLst>
                <a:tab pos="1407160" algn="l"/>
              </a:tabLst>
            </a:pP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</a:t>
            </a:r>
            <a:r>
              <a:rPr sz="20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3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000" b="1" spc="335" dirty="0">
                <a:latin typeface="Arial"/>
                <a:cs typeface="Arial"/>
              </a:rPr>
              <a:t>-	</a:t>
            </a:r>
            <a:r>
              <a:rPr sz="1800" spc="45" dirty="0">
                <a:latin typeface="Arial"/>
                <a:cs typeface="Arial"/>
              </a:rPr>
              <a:t>Had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75" dirty="0">
                <a:latin typeface="Arial"/>
                <a:cs typeface="Arial"/>
              </a:rPr>
              <a:t>leg </a:t>
            </a:r>
            <a:r>
              <a:rPr sz="1800" spc="100" dirty="0">
                <a:latin typeface="Arial"/>
                <a:cs typeface="Arial"/>
              </a:rPr>
              <a:t>length </a:t>
            </a:r>
            <a:r>
              <a:rPr sz="1800" spc="60" dirty="0">
                <a:latin typeface="Arial"/>
                <a:cs typeface="Arial"/>
              </a:rPr>
              <a:t>discrepancy, </a:t>
            </a:r>
            <a:r>
              <a:rPr sz="1800" spc="120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110" dirty="0">
                <a:latin typeface="Arial"/>
                <a:cs typeface="Arial"/>
              </a:rPr>
              <a:t>long </a:t>
            </a:r>
            <a:r>
              <a:rPr sz="1800" spc="130" dirty="0">
                <a:latin typeface="Arial"/>
                <a:cs typeface="Arial"/>
              </a:rPr>
              <a:t>right </a:t>
            </a:r>
            <a:r>
              <a:rPr sz="1800" spc="75" dirty="0">
                <a:latin typeface="Arial"/>
                <a:cs typeface="Arial"/>
              </a:rPr>
              <a:t>leg. </a:t>
            </a:r>
            <a:r>
              <a:rPr sz="1800" spc="90" dirty="0">
                <a:latin typeface="Arial"/>
                <a:cs typeface="Arial"/>
              </a:rPr>
              <a:t>Peripherali-  </a:t>
            </a:r>
            <a:r>
              <a:rPr sz="1800" spc="100" dirty="0">
                <a:latin typeface="Arial"/>
                <a:cs typeface="Arial"/>
              </a:rPr>
              <a:t>zation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00" dirty="0">
                <a:latin typeface="Arial"/>
                <a:cs typeface="Arial"/>
              </a:rPr>
              <a:t>symptoms </a:t>
            </a:r>
            <a:r>
              <a:rPr sz="1800" spc="120" dirty="0">
                <a:latin typeface="Arial"/>
                <a:cs typeface="Arial"/>
              </a:rPr>
              <a:t>with </a:t>
            </a:r>
            <a:r>
              <a:rPr sz="1800" spc="105" dirty="0">
                <a:latin typeface="Arial"/>
                <a:cs typeface="Arial"/>
              </a:rPr>
              <a:t>lumbar </a:t>
            </a:r>
            <a:r>
              <a:rPr sz="1800" spc="85" dirty="0">
                <a:latin typeface="Arial"/>
                <a:cs typeface="Arial"/>
              </a:rPr>
              <a:t>extension. </a:t>
            </a:r>
            <a:r>
              <a:rPr sz="1800" spc="50" dirty="0">
                <a:latin typeface="Arial"/>
                <a:cs typeface="Arial"/>
              </a:rPr>
              <a:t>Patient </a:t>
            </a:r>
            <a:r>
              <a:rPr sz="1800" spc="80" dirty="0">
                <a:latin typeface="Arial"/>
                <a:cs typeface="Arial"/>
              </a:rPr>
              <a:t>had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80" dirty="0">
                <a:latin typeface="Arial"/>
                <a:cs typeface="Arial"/>
              </a:rPr>
              <a:t>positive  </a:t>
            </a:r>
            <a:r>
              <a:rPr sz="1800" spc="105" dirty="0">
                <a:latin typeface="Arial"/>
                <a:cs typeface="Arial"/>
              </a:rPr>
              <a:t>findings on </a:t>
            </a:r>
            <a:r>
              <a:rPr sz="1800" spc="85" dirty="0">
                <a:latin typeface="Arial"/>
                <a:cs typeface="Arial"/>
              </a:rPr>
              <a:t>neurological </a:t>
            </a:r>
            <a:r>
              <a:rPr sz="1800" spc="50" dirty="0">
                <a:latin typeface="Arial"/>
                <a:cs typeface="Arial"/>
              </a:rPr>
              <a:t>assessment </a:t>
            </a:r>
            <a:r>
              <a:rPr sz="1800" spc="110" dirty="0">
                <a:latin typeface="Arial"/>
                <a:cs typeface="Arial"/>
              </a:rPr>
              <a:t>in </a:t>
            </a:r>
            <a:r>
              <a:rPr sz="1800" spc="95" dirty="0">
                <a:latin typeface="Arial"/>
                <a:cs typeface="Arial"/>
              </a:rPr>
              <a:t>the </a:t>
            </a:r>
            <a:r>
              <a:rPr sz="1800" spc="135" dirty="0">
                <a:latin typeface="Arial"/>
                <a:cs typeface="Arial"/>
              </a:rPr>
              <a:t>form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5" dirty="0">
                <a:latin typeface="Arial"/>
                <a:cs typeface="Arial"/>
              </a:rPr>
              <a:t>reflex, </a:t>
            </a:r>
            <a:r>
              <a:rPr sz="1800" spc="55" dirty="0">
                <a:latin typeface="Arial"/>
                <a:cs typeface="Arial"/>
              </a:rPr>
              <a:t>sensory, 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140" dirty="0">
                <a:latin typeface="Arial"/>
                <a:cs typeface="Arial"/>
              </a:rPr>
              <a:t>motor </a:t>
            </a:r>
            <a:r>
              <a:rPr sz="1800" spc="50" dirty="0">
                <a:latin typeface="Arial"/>
                <a:cs typeface="Arial"/>
              </a:rPr>
              <a:t>changes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80" dirty="0">
                <a:latin typeface="Arial"/>
                <a:cs typeface="Arial"/>
              </a:rPr>
              <a:t>well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80" dirty="0">
                <a:latin typeface="Arial"/>
                <a:cs typeface="Arial"/>
              </a:rPr>
              <a:t>positive </a:t>
            </a:r>
            <a:r>
              <a:rPr sz="1800" spc="-145" dirty="0">
                <a:latin typeface="Arial"/>
                <a:cs typeface="Arial"/>
              </a:rPr>
              <a:t>SLR </a:t>
            </a:r>
            <a:r>
              <a:rPr sz="1800" spc="85" dirty="0">
                <a:latin typeface="Arial"/>
                <a:cs typeface="Arial"/>
              </a:rPr>
              <a:t>test. </a:t>
            </a:r>
            <a:r>
              <a:rPr sz="1800" spc="50" dirty="0">
                <a:latin typeface="Arial"/>
                <a:cs typeface="Arial"/>
              </a:rPr>
              <a:t>The </a:t>
            </a:r>
            <a:r>
              <a:rPr sz="1800" spc="85" dirty="0">
                <a:latin typeface="Arial"/>
                <a:cs typeface="Arial"/>
              </a:rPr>
              <a:t>result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0" dirty="0">
                <a:latin typeface="Arial"/>
                <a:cs typeface="Arial"/>
              </a:rPr>
              <a:t>the  </a:t>
            </a:r>
            <a:r>
              <a:rPr sz="1800" spc="114" dirty="0">
                <a:latin typeface="Arial"/>
                <a:cs typeface="Arial"/>
              </a:rPr>
              <a:t>two </a:t>
            </a:r>
            <a:r>
              <a:rPr sz="1800" spc="60" dirty="0">
                <a:latin typeface="Arial"/>
                <a:cs typeface="Arial"/>
              </a:rPr>
              <a:t>stage </a:t>
            </a:r>
            <a:r>
              <a:rPr sz="1800" spc="100" dirty="0">
                <a:latin typeface="Arial"/>
                <a:cs typeface="Arial"/>
              </a:rPr>
              <a:t>treadmill </a:t>
            </a:r>
            <a:r>
              <a:rPr sz="1800" spc="85" dirty="0">
                <a:latin typeface="Arial"/>
                <a:cs typeface="Arial"/>
              </a:rPr>
              <a:t>test </a:t>
            </a:r>
            <a:r>
              <a:rPr sz="1800" spc="75" dirty="0">
                <a:latin typeface="Arial"/>
                <a:cs typeface="Arial"/>
              </a:rPr>
              <a:t>showed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95" dirty="0">
                <a:latin typeface="Arial"/>
                <a:cs typeface="Arial"/>
              </a:rPr>
              <a:t>longer walking </a:t>
            </a:r>
            <a:r>
              <a:rPr sz="1800" spc="114" dirty="0">
                <a:latin typeface="Arial"/>
                <a:cs typeface="Arial"/>
              </a:rPr>
              <a:t>time </a:t>
            </a:r>
            <a:r>
              <a:rPr sz="1800" spc="105" dirty="0">
                <a:latin typeface="Arial"/>
                <a:cs typeface="Arial"/>
              </a:rPr>
              <a:t>on </a:t>
            </a:r>
            <a:r>
              <a:rPr sz="1800" spc="95" dirty="0">
                <a:latin typeface="Arial"/>
                <a:cs typeface="Arial"/>
              </a:rPr>
              <a:t>the </a:t>
            </a:r>
            <a:r>
              <a:rPr sz="1800" spc="155" dirty="0">
                <a:latin typeface="Arial"/>
                <a:cs typeface="Arial"/>
              </a:rPr>
              <a:t>incli-  </a:t>
            </a:r>
            <a:r>
              <a:rPr sz="1800" spc="80" dirty="0">
                <a:latin typeface="Arial"/>
                <a:cs typeface="Arial"/>
              </a:rPr>
              <a:t>ned </a:t>
            </a:r>
            <a:r>
              <a:rPr sz="1800" spc="95" dirty="0">
                <a:latin typeface="Arial"/>
                <a:cs typeface="Arial"/>
              </a:rPr>
              <a:t>treadmill, </a:t>
            </a:r>
            <a:r>
              <a:rPr sz="1800" spc="50" dirty="0">
                <a:latin typeface="Arial"/>
                <a:cs typeface="Arial"/>
              </a:rPr>
              <a:t>an </a:t>
            </a:r>
            <a:r>
              <a:rPr sz="1800" spc="65" dirty="0">
                <a:latin typeface="Arial"/>
                <a:cs typeface="Arial"/>
              </a:rPr>
              <a:t>earlier </a:t>
            </a:r>
            <a:r>
              <a:rPr sz="1800" spc="75" dirty="0">
                <a:latin typeface="Arial"/>
                <a:cs typeface="Arial"/>
              </a:rPr>
              <a:t>onset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00" dirty="0">
                <a:latin typeface="Arial"/>
                <a:cs typeface="Arial"/>
              </a:rPr>
              <a:t>symptoms </a:t>
            </a:r>
            <a:r>
              <a:rPr sz="1800" spc="105" dirty="0">
                <a:latin typeface="Arial"/>
                <a:cs typeface="Arial"/>
              </a:rPr>
              <a:t>on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50" dirty="0">
                <a:latin typeface="Arial"/>
                <a:cs typeface="Arial"/>
              </a:rPr>
              <a:t>level </a:t>
            </a:r>
            <a:r>
              <a:rPr sz="1800" spc="100" dirty="0">
                <a:latin typeface="Arial"/>
                <a:cs typeface="Arial"/>
              </a:rPr>
              <a:t>treadmill 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95" dirty="0">
                <a:latin typeface="Arial"/>
                <a:cs typeface="Arial"/>
              </a:rPr>
              <a:t>longer </a:t>
            </a:r>
            <a:r>
              <a:rPr sz="1800" spc="55" dirty="0">
                <a:latin typeface="Arial"/>
                <a:cs typeface="Arial"/>
              </a:rPr>
              <a:t>recovery </a:t>
            </a:r>
            <a:r>
              <a:rPr sz="1800" spc="85" dirty="0">
                <a:latin typeface="Arial"/>
                <a:cs typeface="Arial"/>
              </a:rPr>
              <a:t>after </a:t>
            </a:r>
            <a:r>
              <a:rPr sz="1800" spc="50" dirty="0">
                <a:latin typeface="Arial"/>
                <a:cs typeface="Arial"/>
              </a:rPr>
              <a:t>level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treadmill.</a:t>
            </a:r>
            <a:endParaRPr sz="1800">
              <a:latin typeface="Arial"/>
              <a:cs typeface="Arial"/>
            </a:endParaRPr>
          </a:p>
          <a:p>
            <a:pPr marL="1550670" marR="42545" indent="-1537970">
              <a:lnSpc>
                <a:spcPct val="100000"/>
              </a:lnSpc>
              <a:spcBef>
                <a:spcPts val="2140"/>
              </a:spcBef>
              <a:tabLst>
                <a:tab pos="1487805" algn="l"/>
              </a:tabLst>
            </a:pP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</a:t>
            </a:r>
            <a:r>
              <a:rPr sz="20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000" b="1" u="sng" spc="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spc="490" dirty="0">
                <a:latin typeface="Arial"/>
                <a:cs typeface="Arial"/>
              </a:rPr>
              <a:t>-	</a:t>
            </a:r>
            <a:r>
              <a:rPr sz="2000" spc="80" dirty="0">
                <a:latin typeface="Arial"/>
                <a:cs typeface="Arial"/>
              </a:rPr>
              <a:t>Peripheralization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114" dirty="0">
                <a:latin typeface="Arial"/>
                <a:cs typeface="Arial"/>
              </a:rPr>
              <a:t>symptoms </a:t>
            </a:r>
            <a:r>
              <a:rPr sz="2000" spc="135" dirty="0">
                <a:latin typeface="Arial"/>
                <a:cs typeface="Arial"/>
              </a:rPr>
              <a:t>with </a:t>
            </a:r>
            <a:r>
              <a:rPr sz="2000" spc="120" dirty="0">
                <a:latin typeface="Arial"/>
                <a:cs typeface="Arial"/>
              </a:rPr>
              <a:t>lumbar </a:t>
            </a:r>
            <a:r>
              <a:rPr sz="2000" spc="100" dirty="0">
                <a:latin typeface="Arial"/>
                <a:cs typeface="Arial"/>
              </a:rPr>
              <a:t>extension. </a:t>
            </a:r>
            <a:r>
              <a:rPr sz="2000" spc="55" dirty="0">
                <a:latin typeface="Arial"/>
                <a:cs typeface="Arial"/>
              </a:rPr>
              <a:t>The  </a:t>
            </a:r>
            <a:r>
              <a:rPr sz="2000" spc="130" dirty="0">
                <a:latin typeface="Arial"/>
                <a:cs typeface="Arial"/>
              </a:rPr>
              <a:t>two </a:t>
            </a:r>
            <a:r>
              <a:rPr sz="2000" spc="65" dirty="0">
                <a:latin typeface="Arial"/>
                <a:cs typeface="Arial"/>
              </a:rPr>
              <a:t>stage </a:t>
            </a:r>
            <a:r>
              <a:rPr sz="2000" spc="114" dirty="0">
                <a:latin typeface="Arial"/>
                <a:cs typeface="Arial"/>
              </a:rPr>
              <a:t>treadmill </a:t>
            </a:r>
            <a:r>
              <a:rPr sz="2000" spc="100" dirty="0">
                <a:latin typeface="Arial"/>
                <a:cs typeface="Arial"/>
              </a:rPr>
              <a:t>test result </a:t>
            </a:r>
            <a:r>
              <a:rPr sz="2000" spc="5" dirty="0">
                <a:latin typeface="Arial"/>
                <a:cs typeface="Arial"/>
              </a:rPr>
              <a:t>as </a:t>
            </a:r>
            <a:r>
              <a:rPr sz="2000" spc="75" dirty="0">
                <a:latin typeface="Arial"/>
                <a:cs typeface="Arial"/>
              </a:rPr>
              <a:t>earlier </a:t>
            </a:r>
            <a:r>
              <a:rPr sz="2000" spc="90" dirty="0">
                <a:latin typeface="Arial"/>
                <a:cs typeface="Arial"/>
              </a:rPr>
              <a:t>onset </a:t>
            </a:r>
            <a:r>
              <a:rPr sz="2000" spc="145" dirty="0">
                <a:latin typeface="Arial"/>
                <a:cs typeface="Arial"/>
              </a:rPr>
              <a:t>of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symptoms  </a:t>
            </a:r>
            <a:r>
              <a:rPr sz="2000" spc="85" dirty="0">
                <a:latin typeface="Arial"/>
                <a:cs typeface="Arial"/>
              </a:rPr>
              <a:t>and </a:t>
            </a:r>
            <a:r>
              <a:rPr sz="2000" spc="-10" dirty="0">
                <a:latin typeface="Arial"/>
                <a:cs typeface="Arial"/>
              </a:rPr>
              <a:t>a </a:t>
            </a:r>
            <a:r>
              <a:rPr sz="2000" spc="105" dirty="0">
                <a:latin typeface="Arial"/>
                <a:cs typeface="Arial"/>
              </a:rPr>
              <a:t>longer </a:t>
            </a:r>
            <a:r>
              <a:rPr sz="2000" spc="60" dirty="0">
                <a:latin typeface="Arial"/>
                <a:cs typeface="Arial"/>
              </a:rPr>
              <a:t>recovery </a:t>
            </a:r>
            <a:r>
              <a:rPr sz="2000" spc="130" dirty="0">
                <a:latin typeface="Arial"/>
                <a:cs typeface="Arial"/>
              </a:rPr>
              <a:t>time </a:t>
            </a:r>
            <a:r>
              <a:rPr sz="2000" spc="140" dirty="0">
                <a:latin typeface="Arial"/>
                <a:cs typeface="Arial"/>
              </a:rPr>
              <a:t>with </a:t>
            </a:r>
            <a:r>
              <a:rPr sz="2000" spc="55" dirty="0">
                <a:latin typeface="Arial"/>
                <a:cs typeface="Arial"/>
              </a:rPr>
              <a:t>level </a:t>
            </a:r>
            <a:r>
              <a:rPr sz="2000" spc="114" dirty="0">
                <a:latin typeface="Arial"/>
                <a:cs typeface="Arial"/>
              </a:rPr>
              <a:t>treadmill </a:t>
            </a:r>
            <a:r>
              <a:rPr sz="2000" spc="110" dirty="0">
                <a:latin typeface="Arial"/>
                <a:cs typeface="Arial"/>
              </a:rPr>
              <a:t>ambulation  </a:t>
            </a:r>
            <a:r>
              <a:rPr sz="2000" spc="105" dirty="0">
                <a:latin typeface="Arial"/>
                <a:cs typeface="Arial"/>
              </a:rPr>
              <a:t>than </a:t>
            </a:r>
            <a:r>
              <a:rPr sz="2000" spc="140" dirty="0">
                <a:latin typeface="Arial"/>
                <a:cs typeface="Arial"/>
              </a:rPr>
              <a:t>with </a:t>
            </a:r>
            <a:r>
              <a:rPr sz="2000" spc="100" dirty="0">
                <a:latin typeface="Arial"/>
                <a:cs typeface="Arial"/>
              </a:rPr>
              <a:t>inclined </a:t>
            </a:r>
            <a:r>
              <a:rPr sz="2000" spc="114" dirty="0">
                <a:latin typeface="Arial"/>
                <a:cs typeface="Arial"/>
              </a:rPr>
              <a:t>treadmill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ambulation.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sz="2400" b="1" spc="45" dirty="0">
                <a:solidFill>
                  <a:srgbClr val="A2171E"/>
                </a:solidFill>
                <a:latin typeface="Arial"/>
                <a:cs typeface="Arial"/>
              </a:rPr>
              <a:t>Treatment</a:t>
            </a:r>
            <a:r>
              <a:rPr sz="2400" b="1" spc="60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2400" b="1" spc="140" dirty="0">
                <a:solidFill>
                  <a:srgbClr val="A2171E"/>
                </a:solidFill>
                <a:latin typeface="Arial"/>
                <a:cs typeface="Arial"/>
              </a:rPr>
              <a:t>plan-</a:t>
            </a:r>
            <a:endParaRPr sz="2400">
              <a:latin typeface="Arial"/>
              <a:cs typeface="Arial"/>
            </a:endParaRPr>
          </a:p>
          <a:p>
            <a:pPr marL="1911350" marR="504825" indent="-59690">
              <a:lnSpc>
                <a:spcPct val="109400"/>
              </a:lnSpc>
              <a:spcBef>
                <a:spcPts val="400"/>
              </a:spcBef>
            </a:pPr>
            <a:r>
              <a:rPr sz="1800" spc="50" dirty="0">
                <a:latin typeface="Arial"/>
                <a:cs typeface="Arial"/>
              </a:rPr>
              <a:t>Both </a:t>
            </a:r>
            <a:r>
              <a:rPr sz="1800" spc="85" dirty="0">
                <a:latin typeface="Arial"/>
                <a:cs typeface="Arial"/>
              </a:rPr>
              <a:t>patients </a:t>
            </a:r>
            <a:r>
              <a:rPr sz="1800" spc="50" dirty="0">
                <a:latin typeface="Arial"/>
                <a:cs typeface="Arial"/>
              </a:rPr>
              <a:t>received </a:t>
            </a:r>
            <a:r>
              <a:rPr sz="1800" spc="60" dirty="0">
                <a:latin typeface="Arial"/>
                <a:cs typeface="Arial"/>
              </a:rPr>
              <a:t>physical </a:t>
            </a:r>
            <a:r>
              <a:rPr sz="1800" spc="80" dirty="0">
                <a:latin typeface="Arial"/>
                <a:cs typeface="Arial"/>
              </a:rPr>
              <a:t>therapy </a:t>
            </a:r>
            <a:r>
              <a:rPr sz="1800" spc="130" dirty="0">
                <a:latin typeface="Arial"/>
                <a:cs typeface="Arial"/>
              </a:rPr>
              <a:t>for </a:t>
            </a:r>
            <a:r>
              <a:rPr sz="1800" spc="-175" dirty="0">
                <a:latin typeface="Arial"/>
                <a:cs typeface="Arial"/>
              </a:rPr>
              <a:t>LSS </a:t>
            </a:r>
            <a:r>
              <a:rPr sz="1800" spc="65" dirty="0">
                <a:latin typeface="Arial"/>
                <a:cs typeface="Arial"/>
              </a:rPr>
              <a:t>over </a:t>
            </a:r>
            <a:r>
              <a:rPr sz="1800" spc="135" dirty="0">
                <a:latin typeface="Arial"/>
                <a:cs typeface="Arial"/>
              </a:rPr>
              <a:t>6 </a:t>
            </a:r>
            <a:r>
              <a:rPr sz="1800" spc="60" dirty="0">
                <a:latin typeface="Arial"/>
                <a:cs typeface="Arial"/>
              </a:rPr>
              <a:t>week  </a:t>
            </a:r>
            <a:r>
              <a:rPr sz="1800" spc="95" dirty="0">
                <a:latin typeface="Arial"/>
                <a:cs typeface="Arial"/>
              </a:rPr>
              <a:t>period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135" dirty="0">
                <a:latin typeface="Arial"/>
                <a:cs typeface="Arial"/>
              </a:rPr>
              <a:t>4 </a:t>
            </a:r>
            <a:r>
              <a:rPr sz="1800" spc="50" dirty="0">
                <a:latin typeface="Arial"/>
                <a:cs typeface="Arial"/>
              </a:rPr>
              <a:t>weeks </a:t>
            </a:r>
            <a:r>
              <a:rPr sz="1800" spc="160" dirty="0">
                <a:latin typeface="Arial"/>
                <a:cs typeface="Arial"/>
              </a:rPr>
              <a:t>follow-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up.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39" y="300939"/>
            <a:ext cx="12344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i="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</a:t>
            </a:r>
            <a:r>
              <a:rPr sz="2000" i="0" u="sng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i="0" u="sng" spc="3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1-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5600" y="911097"/>
            <a:ext cx="7811134" cy="527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890" marR="788035" indent="-389890">
              <a:lnSpc>
                <a:spcPct val="100400"/>
              </a:lnSpc>
              <a:spcBef>
                <a:spcPts val="95"/>
              </a:spcBef>
              <a:buChar char="-"/>
              <a:tabLst>
                <a:tab pos="389890" algn="l"/>
                <a:tab pos="390525" algn="l"/>
                <a:tab pos="1407795" algn="l"/>
                <a:tab pos="1703705" algn="l"/>
                <a:tab pos="2688590" algn="l"/>
                <a:tab pos="4859020" algn="l"/>
              </a:tabLst>
            </a:pPr>
            <a:r>
              <a:rPr sz="2000" spc="-35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een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eight	</a:t>
            </a:r>
            <a:r>
              <a:rPr sz="1800" spc="80" dirty="0">
                <a:latin typeface="Arial"/>
                <a:cs typeface="Arial"/>
              </a:rPr>
              <a:t>visit. </a:t>
            </a:r>
            <a:r>
              <a:rPr sz="1800" spc="45" dirty="0">
                <a:latin typeface="Arial"/>
                <a:cs typeface="Arial"/>
              </a:rPr>
              <a:t>The </a:t>
            </a:r>
            <a:r>
              <a:rPr sz="1800" spc="105" dirty="0">
                <a:latin typeface="Arial"/>
                <a:cs typeface="Arial"/>
              </a:rPr>
              <a:t>treatmentment </a:t>
            </a:r>
            <a:r>
              <a:rPr sz="1800" spc="70" dirty="0">
                <a:latin typeface="Arial"/>
                <a:cs typeface="Arial"/>
              </a:rPr>
              <a:t>approach </a:t>
            </a:r>
            <a:r>
              <a:rPr sz="1800" spc="80" dirty="0">
                <a:latin typeface="Arial"/>
                <a:cs typeface="Arial"/>
              </a:rPr>
              <a:t>had </a:t>
            </a:r>
            <a:r>
              <a:rPr sz="1800" spc="114" dirty="0">
                <a:latin typeface="Arial"/>
                <a:cs typeface="Arial"/>
              </a:rPr>
              <a:t>two  </a:t>
            </a:r>
            <a:r>
              <a:rPr sz="1800" spc="100" dirty="0">
                <a:latin typeface="Arial"/>
                <a:cs typeface="Arial"/>
              </a:rPr>
              <a:t>compnent </a:t>
            </a:r>
            <a:r>
              <a:rPr sz="1800" spc="40" dirty="0">
                <a:latin typeface="Arial"/>
                <a:cs typeface="Arial"/>
              </a:rPr>
              <a:t>s; </a:t>
            </a:r>
            <a:r>
              <a:rPr sz="1800" spc="55" dirty="0">
                <a:latin typeface="Arial"/>
                <a:cs typeface="Arial"/>
              </a:rPr>
              <a:t>1) </a:t>
            </a:r>
            <a:r>
              <a:rPr sz="1800" spc="50" dirty="0">
                <a:latin typeface="Arial"/>
                <a:cs typeface="Arial"/>
              </a:rPr>
              <a:t>an </a:t>
            </a:r>
            <a:r>
              <a:rPr sz="1800" spc="55" dirty="0">
                <a:latin typeface="Arial"/>
                <a:cs typeface="Arial"/>
              </a:rPr>
              <a:t>exercise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program </a:t>
            </a:r>
            <a:r>
              <a:rPr sz="1800" spc="130" dirty="0">
                <a:latin typeface="Arial"/>
                <a:cs typeface="Arial"/>
              </a:rPr>
              <a:t>of	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35" dirty="0">
                <a:latin typeface="Arial"/>
                <a:cs typeface="Arial"/>
              </a:rPr>
              <a:t>2)a </a:t>
            </a:r>
            <a:r>
              <a:rPr sz="1800" spc="110" dirty="0">
                <a:latin typeface="Arial"/>
                <a:cs typeface="Arial"/>
              </a:rPr>
              <a:t>program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125" dirty="0">
                <a:latin typeface="Arial"/>
                <a:cs typeface="Arial"/>
              </a:rPr>
              <a:t>of  </a:t>
            </a:r>
            <a:r>
              <a:rPr sz="1800" spc="55" dirty="0">
                <a:latin typeface="Arial"/>
                <a:cs typeface="Arial"/>
              </a:rPr>
              <a:t>harness	</a:t>
            </a:r>
            <a:r>
              <a:rPr sz="1800" spc="100" dirty="0">
                <a:latin typeface="Arial"/>
                <a:cs typeface="Arial"/>
              </a:rPr>
              <a:t>supported	</a:t>
            </a:r>
            <a:r>
              <a:rPr sz="1800" spc="95" dirty="0">
                <a:latin typeface="Arial"/>
                <a:cs typeface="Arial"/>
              </a:rPr>
              <a:t>treadmill.</a:t>
            </a:r>
            <a:endParaRPr sz="1800">
              <a:latin typeface="Arial"/>
              <a:cs typeface="Arial"/>
            </a:endParaRPr>
          </a:p>
          <a:p>
            <a:pPr marL="311785" indent="-277495">
              <a:lnSpc>
                <a:spcPct val="100000"/>
              </a:lnSpc>
              <a:buChar char="-"/>
              <a:tabLst>
                <a:tab pos="311785" algn="l"/>
                <a:tab pos="312420" algn="l"/>
                <a:tab pos="2032635" algn="l"/>
              </a:tabLst>
            </a:pPr>
            <a:r>
              <a:rPr sz="1800" spc="10" dirty="0">
                <a:latin typeface="Arial"/>
                <a:cs typeface="Arial"/>
              </a:rPr>
              <a:t>He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received</a:t>
            </a:r>
            <a:r>
              <a:rPr sz="1800" spc="80" dirty="0">
                <a:latin typeface="Arial"/>
                <a:cs typeface="Arial"/>
              </a:rPr>
              <a:t> at	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114" dirty="0">
                <a:latin typeface="Arial"/>
                <a:cs typeface="Arial"/>
              </a:rPr>
              <a:t>1.27 cm(0.5-in) </a:t>
            </a:r>
            <a:r>
              <a:rPr sz="1800" spc="60" dirty="0">
                <a:latin typeface="Arial"/>
                <a:cs typeface="Arial"/>
              </a:rPr>
              <a:t>heel </a:t>
            </a:r>
            <a:r>
              <a:rPr sz="1800" spc="140" dirty="0">
                <a:latin typeface="Arial"/>
                <a:cs typeface="Arial"/>
              </a:rPr>
              <a:t>lift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10" dirty="0">
                <a:latin typeface="Arial"/>
                <a:cs typeface="Arial"/>
              </a:rPr>
              <a:t>left </a:t>
            </a:r>
            <a:r>
              <a:rPr sz="1800" spc="55" dirty="0">
                <a:latin typeface="Arial"/>
                <a:cs typeface="Arial"/>
              </a:rPr>
              <a:t>shoe </a:t>
            </a:r>
            <a:r>
              <a:rPr sz="1800" spc="135" dirty="0">
                <a:latin typeface="Arial"/>
                <a:cs typeface="Arial"/>
              </a:rPr>
              <a:t>to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correct</a:t>
            </a:r>
            <a:endParaRPr sz="1800">
              <a:latin typeface="Arial"/>
              <a:cs typeface="Arial"/>
            </a:endParaRPr>
          </a:p>
          <a:p>
            <a:pPr marL="39878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75" dirty="0">
                <a:latin typeface="Arial"/>
                <a:cs typeface="Arial"/>
              </a:rPr>
              <a:t>leg </a:t>
            </a:r>
            <a:r>
              <a:rPr sz="1800" spc="105" dirty="0">
                <a:latin typeface="Arial"/>
                <a:cs typeface="Arial"/>
              </a:rPr>
              <a:t>length </a:t>
            </a:r>
            <a:r>
              <a:rPr sz="1800" spc="60" dirty="0">
                <a:latin typeface="Arial"/>
                <a:cs typeface="Arial"/>
              </a:rPr>
              <a:t>discrepancy </a:t>
            </a:r>
            <a:r>
              <a:rPr sz="1800" spc="130" dirty="0">
                <a:latin typeface="Arial"/>
                <a:cs typeface="Arial"/>
              </a:rPr>
              <a:t>of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1.27cm.</a:t>
            </a:r>
            <a:endParaRPr sz="1800">
              <a:latin typeface="Arial"/>
              <a:cs typeface="Arial"/>
            </a:endParaRPr>
          </a:p>
          <a:p>
            <a:pPr marL="398780" marR="137160" indent="-364490">
              <a:lnSpc>
                <a:spcPct val="100000"/>
              </a:lnSpc>
              <a:buChar char="-"/>
              <a:tabLst>
                <a:tab pos="385445" algn="l"/>
                <a:tab pos="386080" algn="l"/>
              </a:tabLst>
            </a:pPr>
            <a:r>
              <a:rPr sz="1800" spc="40" dirty="0">
                <a:latin typeface="Arial"/>
                <a:cs typeface="Arial"/>
              </a:rPr>
              <a:t>Spinal </a:t>
            </a:r>
            <a:r>
              <a:rPr sz="1800" spc="110" dirty="0">
                <a:latin typeface="Arial"/>
                <a:cs typeface="Arial"/>
              </a:rPr>
              <a:t>flexion </a:t>
            </a:r>
            <a:r>
              <a:rPr sz="1800" spc="40" dirty="0">
                <a:latin typeface="Arial"/>
                <a:cs typeface="Arial"/>
              </a:rPr>
              <a:t>increases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75" dirty="0">
                <a:latin typeface="Arial"/>
                <a:cs typeface="Arial"/>
              </a:rPr>
              <a:t>spinal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85" dirty="0">
                <a:latin typeface="Arial"/>
                <a:cs typeface="Arial"/>
              </a:rPr>
              <a:t>dimensions. </a:t>
            </a:r>
            <a:r>
              <a:rPr sz="1800" spc="70" dirty="0">
                <a:latin typeface="Arial"/>
                <a:cs typeface="Arial"/>
              </a:rPr>
              <a:t>Flexion </a:t>
            </a:r>
            <a:r>
              <a:rPr sz="1800" spc="80" dirty="0">
                <a:latin typeface="Arial"/>
                <a:cs typeface="Arial"/>
              </a:rPr>
              <a:t>exer  </a:t>
            </a:r>
            <a:r>
              <a:rPr sz="1800" spc="35" dirty="0">
                <a:latin typeface="Arial"/>
                <a:cs typeface="Arial"/>
              </a:rPr>
              <a:t>cise </a:t>
            </a:r>
            <a:r>
              <a:rPr sz="1800" spc="70" dirty="0">
                <a:latin typeface="Arial"/>
                <a:cs typeface="Arial"/>
              </a:rPr>
              <a:t>may </a:t>
            </a:r>
            <a:r>
              <a:rPr sz="1800" spc="90" dirty="0">
                <a:latin typeface="Arial"/>
                <a:cs typeface="Arial"/>
              </a:rPr>
              <a:t>help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35" dirty="0">
                <a:latin typeface="Arial"/>
                <a:cs typeface="Arial"/>
              </a:rPr>
              <a:t>decrease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symptoms.</a:t>
            </a:r>
            <a:endParaRPr sz="1800">
              <a:latin typeface="Arial"/>
              <a:cs typeface="Arial"/>
            </a:endParaRPr>
          </a:p>
          <a:p>
            <a:pPr marL="239395" marR="42545" indent="-239395">
              <a:lnSpc>
                <a:spcPct val="100000"/>
              </a:lnSpc>
              <a:buFont typeface="Arial"/>
              <a:buChar char="-"/>
              <a:tabLst>
                <a:tab pos="239395" algn="l"/>
                <a:tab pos="5899785" algn="l"/>
              </a:tabLst>
            </a:pPr>
            <a:r>
              <a:rPr sz="1800" b="1" spc="-30" dirty="0">
                <a:latin typeface="Arial"/>
                <a:cs typeface="Arial"/>
              </a:rPr>
              <a:t>Exercise </a:t>
            </a:r>
            <a:r>
              <a:rPr sz="1800" b="1" spc="-105" dirty="0">
                <a:latin typeface="Arial"/>
                <a:cs typeface="Arial"/>
              </a:rPr>
              <a:t>– </a:t>
            </a:r>
            <a:r>
              <a:rPr sz="1800" spc="40" dirty="0">
                <a:latin typeface="Arial"/>
                <a:cs typeface="Arial"/>
              </a:rPr>
              <a:t>Spinal </a:t>
            </a:r>
            <a:r>
              <a:rPr sz="1800" spc="110" dirty="0">
                <a:latin typeface="Arial"/>
                <a:cs typeface="Arial"/>
              </a:rPr>
              <a:t>flexion </a:t>
            </a:r>
            <a:r>
              <a:rPr sz="1800" spc="55" dirty="0">
                <a:latin typeface="Arial"/>
                <a:cs typeface="Arial"/>
              </a:rPr>
              <a:t>exercise </a:t>
            </a:r>
            <a:r>
              <a:rPr sz="1800" spc="105" dirty="0">
                <a:latin typeface="Arial"/>
                <a:cs typeface="Arial"/>
              </a:rPr>
              <a:t>including </a:t>
            </a:r>
            <a:r>
              <a:rPr sz="1800" spc="95" dirty="0">
                <a:latin typeface="Arial"/>
                <a:cs typeface="Arial"/>
              </a:rPr>
              <a:t>posterior </a:t>
            </a:r>
            <a:r>
              <a:rPr sz="1800" spc="65" dirty="0">
                <a:latin typeface="Arial"/>
                <a:cs typeface="Arial"/>
              </a:rPr>
              <a:t>pelvic </a:t>
            </a:r>
            <a:r>
              <a:rPr sz="1800" spc="105" dirty="0">
                <a:latin typeface="Arial"/>
                <a:cs typeface="Arial"/>
              </a:rPr>
              <a:t>tilts,  </a:t>
            </a:r>
            <a:r>
              <a:rPr sz="1800" spc="90" dirty="0">
                <a:latin typeface="Arial"/>
                <a:cs typeface="Arial"/>
              </a:rPr>
              <a:t>quadruped </a:t>
            </a:r>
            <a:r>
              <a:rPr sz="1800" spc="75" dirty="0">
                <a:latin typeface="Arial"/>
                <a:cs typeface="Arial"/>
              </a:rPr>
              <a:t>spinal </a:t>
            </a:r>
            <a:r>
              <a:rPr sz="1800" spc="105" dirty="0">
                <a:latin typeface="Arial"/>
                <a:cs typeface="Arial"/>
              </a:rPr>
              <a:t>flexion, </a:t>
            </a:r>
            <a:r>
              <a:rPr sz="1800" spc="130" dirty="0">
                <a:latin typeface="Arial"/>
                <a:cs typeface="Arial"/>
              </a:rPr>
              <a:t>single- </a:t>
            </a:r>
            <a:r>
              <a:rPr sz="1800" spc="140" dirty="0">
                <a:latin typeface="Arial"/>
                <a:cs typeface="Arial"/>
              </a:rPr>
              <a:t>knee-to </a:t>
            </a:r>
            <a:r>
              <a:rPr sz="1800" spc="30" dirty="0">
                <a:latin typeface="Arial"/>
                <a:cs typeface="Arial"/>
              </a:rPr>
              <a:t>–chest  </a:t>
            </a:r>
            <a:r>
              <a:rPr sz="1800" spc="60" dirty="0">
                <a:latin typeface="Arial"/>
                <a:cs typeface="Arial"/>
              </a:rPr>
              <a:t>exercise, </a:t>
            </a:r>
            <a:r>
              <a:rPr sz="1800" spc="105" dirty="0">
                <a:latin typeface="Arial"/>
                <a:cs typeface="Arial"/>
              </a:rPr>
              <a:t>hamstring </a:t>
            </a:r>
            <a:r>
              <a:rPr sz="1800" spc="70" dirty="0">
                <a:latin typeface="Arial"/>
                <a:cs typeface="Arial"/>
              </a:rPr>
              <a:t>muscle </a:t>
            </a:r>
            <a:r>
              <a:rPr sz="1800" spc="105" dirty="0">
                <a:latin typeface="Arial"/>
                <a:cs typeface="Arial"/>
              </a:rPr>
              <a:t>stretching,mini </a:t>
            </a:r>
            <a:r>
              <a:rPr sz="1800" spc="65" dirty="0">
                <a:latin typeface="Arial"/>
                <a:cs typeface="Arial"/>
              </a:rPr>
              <a:t>squats </a:t>
            </a:r>
            <a:r>
              <a:rPr sz="1800" spc="130" dirty="0">
                <a:latin typeface="Arial"/>
                <a:cs typeface="Arial"/>
              </a:rPr>
              <a:t>for  </a:t>
            </a:r>
            <a:r>
              <a:rPr sz="1800" spc="70" dirty="0">
                <a:latin typeface="Arial"/>
                <a:cs typeface="Arial"/>
              </a:rPr>
              <a:t>general </a:t>
            </a:r>
            <a:r>
              <a:rPr sz="1800" spc="85" dirty="0">
                <a:latin typeface="Arial"/>
                <a:cs typeface="Arial"/>
              </a:rPr>
              <a:t>lower </a:t>
            </a:r>
            <a:r>
              <a:rPr sz="1800" spc="110" dirty="0">
                <a:latin typeface="Arial"/>
                <a:cs typeface="Arial"/>
              </a:rPr>
              <a:t>extremity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strengthening,	</a:t>
            </a:r>
            <a:r>
              <a:rPr sz="1800" spc="120" dirty="0">
                <a:latin typeface="Arial"/>
                <a:cs typeface="Arial"/>
              </a:rPr>
              <a:t>hip </a:t>
            </a:r>
            <a:r>
              <a:rPr sz="1800" spc="114" dirty="0">
                <a:latin typeface="Arial"/>
                <a:cs typeface="Arial"/>
              </a:rPr>
              <a:t>flexor  </a:t>
            </a:r>
            <a:r>
              <a:rPr sz="1800" spc="90" dirty="0">
                <a:latin typeface="Arial"/>
                <a:cs typeface="Arial"/>
              </a:rPr>
              <a:t>stretching. </a:t>
            </a:r>
            <a:r>
              <a:rPr sz="1800" spc="55" dirty="0">
                <a:latin typeface="Arial"/>
                <a:cs typeface="Arial"/>
              </a:rPr>
              <a:t>Lower </a:t>
            </a:r>
            <a:r>
              <a:rPr sz="1800" spc="110" dirty="0">
                <a:latin typeface="Arial"/>
                <a:cs typeface="Arial"/>
              </a:rPr>
              <a:t>extremity </a:t>
            </a:r>
            <a:r>
              <a:rPr sz="1800" spc="100" dirty="0">
                <a:latin typeface="Arial"/>
                <a:cs typeface="Arial"/>
              </a:rPr>
              <a:t>strengthening </a:t>
            </a:r>
            <a:r>
              <a:rPr sz="1800" spc="55" dirty="0">
                <a:latin typeface="Arial"/>
                <a:cs typeface="Arial"/>
              </a:rPr>
              <a:t>exercise </a:t>
            </a:r>
            <a:r>
              <a:rPr sz="1800" spc="75" dirty="0">
                <a:latin typeface="Arial"/>
                <a:cs typeface="Arial"/>
              </a:rPr>
              <a:t>focus  </a:t>
            </a:r>
            <a:r>
              <a:rPr sz="1800" spc="110" dirty="0">
                <a:latin typeface="Arial"/>
                <a:cs typeface="Arial"/>
              </a:rPr>
              <a:t>ing </a:t>
            </a:r>
            <a:r>
              <a:rPr sz="1800" spc="105" dirty="0">
                <a:latin typeface="Arial"/>
                <a:cs typeface="Arial"/>
              </a:rPr>
              <a:t>on </a:t>
            </a:r>
            <a:r>
              <a:rPr sz="1800" spc="90" dirty="0">
                <a:latin typeface="Arial"/>
                <a:cs typeface="Arial"/>
              </a:rPr>
              <a:t>gluteus medius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muscle.</a:t>
            </a:r>
            <a:endParaRPr sz="1800">
              <a:latin typeface="Arial"/>
              <a:cs typeface="Arial"/>
            </a:endParaRPr>
          </a:p>
          <a:p>
            <a:pPr marL="239395" marR="5080" indent="-239395">
              <a:lnSpc>
                <a:spcPct val="100000"/>
              </a:lnSpc>
              <a:spcBef>
                <a:spcPts val="5"/>
              </a:spcBef>
              <a:buFont typeface="Arial"/>
              <a:buChar char="-"/>
              <a:tabLst>
                <a:tab pos="239395" algn="l"/>
                <a:tab pos="4371975" algn="l"/>
                <a:tab pos="5483860" algn="l"/>
              </a:tabLst>
            </a:pPr>
            <a:r>
              <a:rPr sz="1800" b="1" spc="-15" dirty="0">
                <a:latin typeface="Arial"/>
                <a:cs typeface="Arial"/>
              </a:rPr>
              <a:t>Harness </a:t>
            </a:r>
            <a:r>
              <a:rPr sz="1800" b="1" spc="15" dirty="0">
                <a:latin typeface="Arial"/>
                <a:cs typeface="Arial"/>
              </a:rPr>
              <a:t>supported </a:t>
            </a:r>
            <a:r>
              <a:rPr sz="1800" b="1" spc="75" dirty="0">
                <a:latin typeface="Arial"/>
                <a:cs typeface="Arial"/>
              </a:rPr>
              <a:t>treadmill- </a:t>
            </a:r>
            <a:r>
              <a:rPr sz="1800" spc="40" dirty="0">
                <a:latin typeface="Arial"/>
                <a:cs typeface="Arial"/>
              </a:rPr>
              <a:t>Harness </a:t>
            </a:r>
            <a:r>
              <a:rPr sz="1800" spc="100" dirty="0">
                <a:latin typeface="Arial"/>
                <a:cs typeface="Arial"/>
              </a:rPr>
              <a:t>supported treadmill </a:t>
            </a:r>
            <a:r>
              <a:rPr sz="1800" spc="80" dirty="0">
                <a:latin typeface="Arial"/>
                <a:cs typeface="Arial"/>
              </a:rPr>
              <a:t>ambula  </a:t>
            </a:r>
            <a:r>
              <a:rPr sz="1800" spc="125" dirty="0">
                <a:latin typeface="Arial"/>
                <a:cs typeface="Arial"/>
              </a:rPr>
              <a:t>tion </a:t>
            </a:r>
            <a:r>
              <a:rPr sz="1800" spc="65" dirty="0">
                <a:latin typeface="Arial"/>
                <a:cs typeface="Arial"/>
              </a:rPr>
              <a:t>In </a:t>
            </a:r>
            <a:r>
              <a:rPr sz="1800" spc="90" dirty="0">
                <a:latin typeface="Arial"/>
                <a:cs typeface="Arial"/>
              </a:rPr>
              <a:t>which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70" dirty="0">
                <a:latin typeface="Arial"/>
                <a:cs typeface="Arial"/>
              </a:rPr>
              <a:t>vertical </a:t>
            </a:r>
            <a:r>
              <a:rPr sz="1800" spc="100" dirty="0">
                <a:latin typeface="Arial"/>
                <a:cs typeface="Arial"/>
              </a:rPr>
              <a:t>traction </a:t>
            </a:r>
            <a:r>
              <a:rPr sz="1800" spc="80" dirty="0">
                <a:latin typeface="Arial"/>
                <a:cs typeface="Arial"/>
              </a:rPr>
              <a:t>force </a:t>
            </a:r>
            <a:r>
              <a:rPr sz="1800" spc="40" dirty="0">
                <a:latin typeface="Arial"/>
                <a:cs typeface="Arial"/>
              </a:rPr>
              <a:t>can </a:t>
            </a:r>
            <a:r>
              <a:rPr sz="1800" spc="65" dirty="0">
                <a:latin typeface="Arial"/>
                <a:cs typeface="Arial"/>
              </a:rPr>
              <a:t>be </a:t>
            </a:r>
            <a:r>
              <a:rPr sz="1800" spc="80" dirty="0">
                <a:latin typeface="Arial"/>
                <a:cs typeface="Arial"/>
              </a:rPr>
              <a:t>applied </a:t>
            </a:r>
            <a:r>
              <a:rPr sz="1800" spc="135" dirty="0">
                <a:latin typeface="Arial"/>
                <a:cs typeface="Arial"/>
              </a:rPr>
              <a:t>to  </a:t>
            </a:r>
            <a:r>
              <a:rPr sz="1800" spc="60" dirty="0">
                <a:latin typeface="Arial"/>
                <a:cs typeface="Arial"/>
              </a:rPr>
              <a:t>reduce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60" dirty="0">
                <a:latin typeface="Arial"/>
                <a:cs typeface="Arial"/>
              </a:rPr>
              <a:t>compressive </a:t>
            </a:r>
            <a:r>
              <a:rPr sz="1800" spc="95" dirty="0">
                <a:latin typeface="Arial"/>
                <a:cs typeface="Arial"/>
              </a:rPr>
              <a:t>loading </a:t>
            </a:r>
            <a:r>
              <a:rPr sz="1800" spc="105" dirty="0">
                <a:latin typeface="Arial"/>
                <a:cs typeface="Arial"/>
              </a:rPr>
              <a:t>on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70" dirty="0">
                <a:latin typeface="Arial"/>
                <a:cs typeface="Arial"/>
              </a:rPr>
              <a:t>spine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80" dirty="0">
                <a:latin typeface="Arial"/>
                <a:cs typeface="Arial"/>
              </a:rPr>
              <a:t>allow  </a:t>
            </a:r>
            <a:r>
              <a:rPr sz="1800" spc="130" dirty="0">
                <a:latin typeface="Arial"/>
                <a:cs typeface="Arial"/>
              </a:rPr>
              <a:t>for </a:t>
            </a:r>
            <a:r>
              <a:rPr sz="1800" spc="85" dirty="0">
                <a:latin typeface="Arial"/>
                <a:cs typeface="Arial"/>
              </a:rPr>
              <a:t>pain </a:t>
            </a:r>
            <a:r>
              <a:rPr sz="1800" spc="70" dirty="0">
                <a:latin typeface="Arial"/>
                <a:cs typeface="Arial"/>
              </a:rPr>
              <a:t>free </a:t>
            </a:r>
            <a:r>
              <a:rPr sz="1800" spc="100" dirty="0">
                <a:latin typeface="Arial"/>
                <a:cs typeface="Arial"/>
              </a:rPr>
              <a:t>gait training. </a:t>
            </a:r>
            <a:r>
              <a:rPr sz="1800" spc="70" dirty="0">
                <a:latin typeface="Arial"/>
                <a:cs typeface="Arial"/>
              </a:rPr>
              <a:t>Sufficient </a:t>
            </a:r>
            <a:r>
              <a:rPr sz="1800" spc="100" dirty="0">
                <a:latin typeface="Arial"/>
                <a:cs typeface="Arial"/>
              </a:rPr>
              <a:t>traction </a:t>
            </a:r>
            <a:r>
              <a:rPr sz="1800" spc="30" dirty="0">
                <a:latin typeface="Arial"/>
                <a:cs typeface="Arial"/>
              </a:rPr>
              <a:t>was </a:t>
            </a:r>
            <a:r>
              <a:rPr sz="1800" spc="85" dirty="0">
                <a:latin typeface="Arial"/>
                <a:cs typeface="Arial"/>
              </a:rPr>
              <a:t>applied 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85" dirty="0">
                <a:latin typeface="Arial"/>
                <a:cs typeface="Arial"/>
              </a:rPr>
              <a:t>completely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relieve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the	</a:t>
            </a:r>
            <a:r>
              <a:rPr sz="1800" spc="95" dirty="0">
                <a:latin typeface="Arial"/>
                <a:cs typeface="Arial"/>
              </a:rPr>
              <a:t>patient’s	</a:t>
            </a:r>
            <a:r>
              <a:rPr sz="1800" spc="100" dirty="0">
                <a:latin typeface="Arial"/>
                <a:cs typeface="Arial"/>
              </a:rPr>
              <a:t>symptoms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5" dirty="0">
                <a:latin typeface="Arial"/>
                <a:cs typeface="Arial"/>
              </a:rPr>
              <a:t>low  </a:t>
            </a:r>
            <a:r>
              <a:rPr sz="1800" spc="70" dirty="0">
                <a:latin typeface="Arial"/>
                <a:cs typeface="Arial"/>
              </a:rPr>
              <a:t>back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85" dirty="0">
                <a:latin typeface="Arial"/>
                <a:cs typeface="Arial"/>
              </a:rPr>
              <a:t>lower </a:t>
            </a:r>
            <a:r>
              <a:rPr sz="1800" spc="110" dirty="0">
                <a:latin typeface="Arial"/>
                <a:cs typeface="Arial"/>
              </a:rPr>
              <a:t>extremity </a:t>
            </a:r>
            <a:r>
              <a:rPr sz="1800" spc="85" dirty="0">
                <a:latin typeface="Arial"/>
                <a:cs typeface="Arial"/>
              </a:rPr>
              <a:t>pain </a:t>
            </a:r>
            <a:r>
              <a:rPr sz="1800" spc="114" dirty="0">
                <a:latin typeface="Arial"/>
                <a:cs typeface="Arial"/>
              </a:rPr>
              <a:t>during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ambulation.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8539"/>
            <a:ext cx="12598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</a:t>
            </a:r>
            <a:r>
              <a:rPr sz="2000" i="0" u="sng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i="0" u="sng" spc="3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000" i="0" u="none" spc="33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6710" y="784605"/>
            <a:ext cx="7373620" cy="4697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2300"/>
              </a:lnSpc>
              <a:buSzPct val="111111"/>
              <a:buFont typeface="Arial"/>
              <a:buChar char="-"/>
              <a:tabLst>
                <a:tab pos="241300" algn="l"/>
              </a:tabLst>
            </a:pPr>
            <a:r>
              <a:rPr sz="1800" spc="-30" dirty="0">
                <a:latin typeface="Arial"/>
                <a:cs typeface="Arial"/>
              </a:rPr>
              <a:t>Seen </a:t>
            </a:r>
            <a:r>
              <a:rPr sz="1800" spc="40" dirty="0">
                <a:latin typeface="Arial"/>
                <a:cs typeface="Arial"/>
              </a:rPr>
              <a:t>eleven </a:t>
            </a:r>
            <a:r>
              <a:rPr sz="1800" spc="80" dirty="0">
                <a:latin typeface="Arial"/>
                <a:cs typeface="Arial"/>
              </a:rPr>
              <a:t>visit. </a:t>
            </a:r>
            <a:r>
              <a:rPr sz="1800" spc="45" dirty="0">
                <a:latin typeface="Arial"/>
                <a:cs typeface="Arial"/>
              </a:rPr>
              <a:t>The </a:t>
            </a:r>
            <a:r>
              <a:rPr sz="1800" spc="100" dirty="0">
                <a:latin typeface="Arial"/>
                <a:cs typeface="Arial"/>
              </a:rPr>
              <a:t>treatment </a:t>
            </a:r>
            <a:r>
              <a:rPr sz="1800" spc="40" dirty="0">
                <a:latin typeface="Arial"/>
                <a:cs typeface="Arial"/>
              </a:rPr>
              <a:t>has </a:t>
            </a:r>
            <a:r>
              <a:rPr sz="1800" spc="70" dirty="0">
                <a:latin typeface="Arial"/>
                <a:cs typeface="Arial"/>
              </a:rPr>
              <a:t>approach </a:t>
            </a:r>
            <a:r>
              <a:rPr sz="1800" spc="80" dirty="0">
                <a:latin typeface="Arial"/>
                <a:cs typeface="Arial"/>
              </a:rPr>
              <a:t>had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spc="114" dirty="0">
                <a:latin typeface="Arial"/>
                <a:cs typeface="Arial"/>
              </a:rPr>
              <a:t>two</a:t>
            </a:r>
            <a:endParaRPr sz="1800">
              <a:latin typeface="Arial"/>
              <a:cs typeface="Arial"/>
            </a:endParaRPr>
          </a:p>
          <a:p>
            <a:pPr marL="227329" marR="959485">
              <a:lnSpc>
                <a:spcPct val="100000"/>
              </a:lnSpc>
              <a:spcBef>
                <a:spcPts val="20"/>
              </a:spcBef>
              <a:tabLst>
                <a:tab pos="4446905" algn="l"/>
              </a:tabLst>
            </a:pPr>
            <a:r>
              <a:rPr sz="1800" spc="100" dirty="0">
                <a:latin typeface="Arial"/>
                <a:cs typeface="Arial"/>
              </a:rPr>
              <a:t>component </a:t>
            </a:r>
            <a:r>
              <a:rPr sz="1800" spc="65" dirty="0">
                <a:latin typeface="Arial"/>
                <a:cs typeface="Arial"/>
              </a:rPr>
              <a:t>; </a:t>
            </a:r>
            <a:r>
              <a:rPr sz="1800" spc="55" dirty="0">
                <a:latin typeface="Arial"/>
                <a:cs typeface="Arial"/>
              </a:rPr>
              <a:t>1) </a:t>
            </a:r>
            <a:r>
              <a:rPr sz="1800" spc="70" dirty="0">
                <a:latin typeface="Arial"/>
                <a:cs typeface="Arial"/>
              </a:rPr>
              <a:t>An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exercise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program	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55" dirty="0">
                <a:latin typeface="Arial"/>
                <a:cs typeface="Arial"/>
              </a:rPr>
              <a:t>2) </a:t>
            </a:r>
            <a:r>
              <a:rPr sz="1800" spc="40" dirty="0">
                <a:latin typeface="Arial"/>
                <a:cs typeface="Arial"/>
              </a:rPr>
              <a:t>A </a:t>
            </a:r>
            <a:r>
              <a:rPr sz="1800" spc="105" dirty="0">
                <a:latin typeface="Arial"/>
                <a:cs typeface="Arial"/>
              </a:rPr>
              <a:t>program 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00" dirty="0">
                <a:latin typeface="Arial"/>
                <a:cs typeface="Arial"/>
              </a:rPr>
              <a:t>harness- supported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treadmill.</a:t>
            </a:r>
            <a:endParaRPr sz="1800">
              <a:latin typeface="Arial"/>
              <a:cs typeface="Arial"/>
            </a:endParaRPr>
          </a:p>
          <a:p>
            <a:pPr marL="358775" marR="77470" lvl="1" indent="-358775">
              <a:lnSpc>
                <a:spcPct val="100000"/>
              </a:lnSpc>
              <a:spcBef>
                <a:spcPts val="2160"/>
              </a:spcBef>
              <a:buFont typeface="Arial"/>
              <a:buChar char="-"/>
              <a:tabLst>
                <a:tab pos="358775" algn="l"/>
                <a:tab pos="1621790" algn="l"/>
              </a:tabLst>
            </a:pPr>
            <a:r>
              <a:rPr sz="1800" b="1" spc="-30" dirty="0">
                <a:latin typeface="Arial"/>
                <a:cs typeface="Arial"/>
              </a:rPr>
              <a:t>Exercise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440" dirty="0">
                <a:latin typeface="Arial"/>
                <a:cs typeface="Arial"/>
              </a:rPr>
              <a:t>-		</a:t>
            </a:r>
            <a:r>
              <a:rPr sz="1800" spc="80" dirty="0">
                <a:latin typeface="Arial"/>
                <a:cs typeface="Arial"/>
              </a:rPr>
              <a:t>Quadruped </a:t>
            </a:r>
            <a:r>
              <a:rPr sz="1800" spc="75" dirty="0">
                <a:latin typeface="Arial"/>
                <a:cs typeface="Arial"/>
              </a:rPr>
              <a:t>spinal </a:t>
            </a:r>
            <a:r>
              <a:rPr sz="1800" spc="105" dirty="0">
                <a:latin typeface="Arial"/>
                <a:cs typeface="Arial"/>
              </a:rPr>
              <a:t>flexion, hamstring </a:t>
            </a:r>
            <a:r>
              <a:rPr sz="1800" spc="90" dirty="0">
                <a:latin typeface="Arial"/>
                <a:cs typeface="Arial"/>
              </a:rPr>
              <a:t>stretching,  </a:t>
            </a:r>
            <a:r>
              <a:rPr sz="1800" spc="130" dirty="0">
                <a:latin typeface="Arial"/>
                <a:cs typeface="Arial"/>
              </a:rPr>
              <a:t>mini </a:t>
            </a:r>
            <a:r>
              <a:rPr sz="1800" spc="70" dirty="0">
                <a:latin typeface="Arial"/>
                <a:cs typeface="Arial"/>
              </a:rPr>
              <a:t>squad </a:t>
            </a:r>
            <a:r>
              <a:rPr sz="1800" spc="130" dirty="0">
                <a:latin typeface="Arial"/>
                <a:cs typeface="Arial"/>
              </a:rPr>
              <a:t>for </a:t>
            </a:r>
            <a:r>
              <a:rPr sz="1800" spc="70" dirty="0">
                <a:latin typeface="Arial"/>
                <a:cs typeface="Arial"/>
              </a:rPr>
              <a:t>general </a:t>
            </a:r>
            <a:r>
              <a:rPr sz="1800" spc="120" dirty="0">
                <a:latin typeface="Arial"/>
                <a:cs typeface="Arial"/>
              </a:rPr>
              <a:t>lower-extremity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strengthing  </a:t>
            </a:r>
            <a:r>
              <a:rPr sz="1800" spc="-145" dirty="0">
                <a:latin typeface="Arial"/>
                <a:cs typeface="Arial"/>
              </a:rPr>
              <a:t>SLR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95" dirty="0">
                <a:latin typeface="Arial"/>
                <a:cs typeface="Arial"/>
              </a:rPr>
              <a:t>flexion,extension,abduction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95" dirty="0">
                <a:latin typeface="Arial"/>
                <a:cs typeface="Arial"/>
              </a:rPr>
              <a:t>adduction 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100" dirty="0">
                <a:latin typeface="Arial"/>
                <a:cs typeface="Arial"/>
              </a:rPr>
              <a:t>terminal </a:t>
            </a:r>
            <a:r>
              <a:rPr sz="1800" spc="65" dirty="0">
                <a:latin typeface="Arial"/>
                <a:cs typeface="Arial"/>
              </a:rPr>
              <a:t>knee </a:t>
            </a:r>
            <a:r>
              <a:rPr sz="1800" spc="90" dirty="0">
                <a:latin typeface="Arial"/>
                <a:cs typeface="Arial"/>
              </a:rPr>
              <a:t>extension </a:t>
            </a:r>
            <a:r>
              <a:rPr sz="1800" spc="60" dirty="0">
                <a:latin typeface="Arial"/>
                <a:cs typeface="Arial"/>
              </a:rPr>
              <a:t>exercise. </a:t>
            </a:r>
            <a:r>
              <a:rPr sz="1800" spc="85" dirty="0">
                <a:latin typeface="Arial"/>
                <a:cs typeface="Arial"/>
              </a:rPr>
              <a:t>Hip </a:t>
            </a:r>
            <a:r>
              <a:rPr sz="1800" spc="114" dirty="0">
                <a:latin typeface="Arial"/>
                <a:cs typeface="Arial"/>
              </a:rPr>
              <a:t>flexor  </a:t>
            </a:r>
            <a:r>
              <a:rPr sz="1800" spc="90" dirty="0">
                <a:latin typeface="Arial"/>
                <a:cs typeface="Arial"/>
              </a:rPr>
              <a:t>stretching.</a:t>
            </a:r>
            <a:endParaRPr sz="1800">
              <a:latin typeface="Arial"/>
              <a:cs typeface="Arial"/>
            </a:endParaRPr>
          </a:p>
          <a:p>
            <a:pPr marL="358775" marR="546735" lvl="1" indent="-358775" algn="just">
              <a:lnSpc>
                <a:spcPct val="100000"/>
              </a:lnSpc>
              <a:buFont typeface="Arial"/>
              <a:buChar char="-"/>
              <a:tabLst>
                <a:tab pos="358775" algn="l"/>
              </a:tabLst>
            </a:pPr>
            <a:r>
              <a:rPr sz="1800" b="1" spc="-15" dirty="0">
                <a:latin typeface="Arial"/>
                <a:cs typeface="Arial"/>
              </a:rPr>
              <a:t>Harness </a:t>
            </a:r>
            <a:r>
              <a:rPr sz="1800" b="1" spc="15" dirty="0">
                <a:latin typeface="Arial"/>
                <a:cs typeface="Arial"/>
              </a:rPr>
              <a:t>supported </a:t>
            </a:r>
            <a:r>
              <a:rPr sz="1800" b="1" spc="60" dirty="0">
                <a:latin typeface="Arial"/>
                <a:cs typeface="Arial"/>
              </a:rPr>
              <a:t>treadmill-</a:t>
            </a:r>
            <a:r>
              <a:rPr sz="1800" spc="60" dirty="0">
                <a:latin typeface="Arial"/>
                <a:cs typeface="Arial"/>
              </a:rPr>
              <a:t>Harness </a:t>
            </a:r>
            <a:r>
              <a:rPr sz="1800" spc="100" dirty="0">
                <a:latin typeface="Arial"/>
                <a:cs typeface="Arial"/>
              </a:rPr>
              <a:t>supported treadmill 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90" dirty="0">
                <a:latin typeface="Arial"/>
                <a:cs typeface="Arial"/>
              </a:rPr>
              <a:t>which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70" dirty="0">
                <a:latin typeface="Arial"/>
                <a:cs typeface="Arial"/>
              </a:rPr>
              <a:t>vertical </a:t>
            </a:r>
            <a:r>
              <a:rPr sz="1800" spc="100" dirty="0">
                <a:latin typeface="Arial"/>
                <a:cs typeface="Arial"/>
              </a:rPr>
              <a:t>traction </a:t>
            </a:r>
            <a:r>
              <a:rPr sz="1800" spc="80" dirty="0">
                <a:latin typeface="Arial"/>
                <a:cs typeface="Arial"/>
              </a:rPr>
              <a:t>force </a:t>
            </a:r>
            <a:r>
              <a:rPr sz="1800" spc="40" dirty="0">
                <a:latin typeface="Arial"/>
                <a:cs typeface="Arial"/>
              </a:rPr>
              <a:t>can </a:t>
            </a:r>
            <a:r>
              <a:rPr sz="1800" spc="60" dirty="0">
                <a:latin typeface="Arial"/>
                <a:cs typeface="Arial"/>
              </a:rPr>
              <a:t>be </a:t>
            </a:r>
            <a:r>
              <a:rPr sz="1800" spc="85" dirty="0">
                <a:latin typeface="Arial"/>
                <a:cs typeface="Arial"/>
              </a:rPr>
              <a:t>applied 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60" dirty="0">
                <a:latin typeface="Arial"/>
                <a:cs typeface="Arial"/>
              </a:rPr>
              <a:t>reduce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60" dirty="0">
                <a:latin typeface="Arial"/>
                <a:cs typeface="Arial"/>
              </a:rPr>
              <a:t>compressive </a:t>
            </a:r>
            <a:r>
              <a:rPr sz="1800" spc="95" dirty="0">
                <a:latin typeface="Arial"/>
                <a:cs typeface="Arial"/>
              </a:rPr>
              <a:t>loading </a:t>
            </a:r>
            <a:r>
              <a:rPr sz="1800" spc="105" dirty="0">
                <a:latin typeface="Arial"/>
                <a:cs typeface="Arial"/>
              </a:rPr>
              <a:t>on </a:t>
            </a:r>
            <a:r>
              <a:rPr sz="1800" spc="9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spine</a:t>
            </a:r>
            <a:endParaRPr sz="1800">
              <a:latin typeface="Arial"/>
              <a:cs typeface="Arial"/>
            </a:endParaRPr>
          </a:p>
          <a:p>
            <a:pPr marL="1470025" marR="5080">
              <a:lnSpc>
                <a:spcPct val="100000"/>
              </a:lnSpc>
              <a:spcBef>
                <a:spcPts val="5"/>
              </a:spcBef>
              <a:tabLst>
                <a:tab pos="6735445" algn="l"/>
              </a:tabLst>
            </a:pP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80" dirty="0">
                <a:latin typeface="Arial"/>
                <a:cs typeface="Arial"/>
              </a:rPr>
              <a:t>allow </a:t>
            </a:r>
            <a:r>
              <a:rPr sz="1800" spc="130" dirty="0">
                <a:latin typeface="Arial"/>
                <a:cs typeface="Arial"/>
              </a:rPr>
              <a:t>for </a:t>
            </a:r>
            <a:r>
              <a:rPr sz="1800" spc="85" dirty="0">
                <a:latin typeface="Arial"/>
                <a:cs typeface="Arial"/>
              </a:rPr>
              <a:t>pain </a:t>
            </a:r>
            <a:r>
              <a:rPr sz="1800" spc="70" dirty="0">
                <a:latin typeface="Arial"/>
                <a:cs typeface="Arial"/>
              </a:rPr>
              <a:t>free </a:t>
            </a:r>
            <a:r>
              <a:rPr sz="1800" spc="100" dirty="0">
                <a:latin typeface="Arial"/>
                <a:cs typeface="Arial"/>
              </a:rPr>
              <a:t>gait training. </a:t>
            </a:r>
            <a:r>
              <a:rPr sz="1800" spc="70" dirty="0">
                <a:latin typeface="Arial"/>
                <a:cs typeface="Arial"/>
              </a:rPr>
              <a:t>Sufficient </a:t>
            </a:r>
            <a:r>
              <a:rPr sz="1800" spc="185" dirty="0">
                <a:latin typeface="Arial"/>
                <a:cs typeface="Arial"/>
              </a:rPr>
              <a:t>tra-  </a:t>
            </a:r>
            <a:r>
              <a:rPr sz="1800" spc="100" dirty="0">
                <a:latin typeface="Arial"/>
                <a:cs typeface="Arial"/>
              </a:rPr>
              <a:t>ction </a:t>
            </a:r>
            <a:r>
              <a:rPr sz="1800" spc="30" dirty="0">
                <a:latin typeface="Arial"/>
                <a:cs typeface="Arial"/>
              </a:rPr>
              <a:t>was </a:t>
            </a:r>
            <a:r>
              <a:rPr sz="1800" spc="85" dirty="0">
                <a:latin typeface="Arial"/>
                <a:cs typeface="Arial"/>
              </a:rPr>
              <a:t>applied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85" dirty="0">
                <a:latin typeface="Arial"/>
                <a:cs typeface="Arial"/>
              </a:rPr>
              <a:t>completely </a:t>
            </a:r>
            <a:r>
              <a:rPr sz="1800" spc="55" dirty="0">
                <a:latin typeface="Arial"/>
                <a:cs typeface="Arial"/>
              </a:rPr>
              <a:t>relieve </a:t>
            </a:r>
            <a:r>
              <a:rPr sz="1800" spc="90" dirty="0">
                <a:latin typeface="Arial"/>
                <a:cs typeface="Arial"/>
              </a:rPr>
              <a:t>the patient’s  </a:t>
            </a:r>
            <a:r>
              <a:rPr sz="1800" spc="100" dirty="0">
                <a:latin typeface="Arial"/>
                <a:cs typeface="Arial"/>
              </a:rPr>
              <a:t>symptoms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00" dirty="0">
                <a:latin typeface="Arial"/>
                <a:cs typeface="Arial"/>
              </a:rPr>
              <a:t>low </a:t>
            </a:r>
            <a:r>
              <a:rPr sz="1800" spc="70" dirty="0">
                <a:latin typeface="Arial"/>
                <a:cs typeface="Arial"/>
              </a:rPr>
              <a:t>back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85" dirty="0">
                <a:latin typeface="Arial"/>
                <a:cs typeface="Arial"/>
              </a:rPr>
              <a:t>lower </a:t>
            </a:r>
            <a:r>
              <a:rPr sz="1800" spc="110" dirty="0">
                <a:latin typeface="Arial"/>
                <a:cs typeface="Arial"/>
              </a:rPr>
              <a:t>extremity </a:t>
            </a:r>
            <a:r>
              <a:rPr sz="1800" spc="85" dirty="0">
                <a:latin typeface="Arial"/>
                <a:cs typeface="Arial"/>
              </a:rPr>
              <a:t>pain  </a:t>
            </a:r>
            <a:r>
              <a:rPr sz="1800" spc="114" dirty="0">
                <a:latin typeface="Arial"/>
                <a:cs typeface="Arial"/>
              </a:rPr>
              <a:t>d</a:t>
            </a:r>
            <a:r>
              <a:rPr sz="1800" spc="110" dirty="0">
                <a:latin typeface="Arial"/>
                <a:cs typeface="Arial"/>
              </a:rPr>
              <a:t>u</a:t>
            </a:r>
            <a:r>
              <a:rPr sz="1800" spc="145" dirty="0">
                <a:latin typeface="Arial"/>
                <a:cs typeface="Arial"/>
              </a:rPr>
              <a:t>r</a:t>
            </a:r>
            <a:r>
              <a:rPr sz="1800" spc="90" dirty="0">
                <a:latin typeface="Arial"/>
                <a:cs typeface="Arial"/>
              </a:rPr>
              <a:t>i</a:t>
            </a:r>
            <a:r>
              <a:rPr sz="1800" spc="114" dirty="0">
                <a:latin typeface="Arial"/>
                <a:cs typeface="Arial"/>
              </a:rPr>
              <a:t>ng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114" dirty="0">
                <a:latin typeface="Arial"/>
                <a:cs typeface="Arial"/>
              </a:rPr>
              <a:t>ambu</a:t>
            </a:r>
            <a:r>
              <a:rPr sz="1800" spc="30" dirty="0">
                <a:latin typeface="Arial"/>
                <a:cs typeface="Arial"/>
              </a:rPr>
              <a:t>l</a:t>
            </a:r>
            <a:r>
              <a:rPr sz="1800" spc="85" dirty="0">
                <a:latin typeface="Arial"/>
                <a:cs typeface="Arial"/>
              </a:rPr>
              <a:t>atio</a:t>
            </a:r>
            <a:r>
              <a:rPr sz="1800" spc="120" dirty="0">
                <a:latin typeface="Arial"/>
                <a:cs typeface="Arial"/>
              </a:rPr>
              <a:t>n</a:t>
            </a:r>
            <a:r>
              <a:rPr sz="1800" spc="65" dirty="0">
                <a:latin typeface="Arial"/>
                <a:cs typeface="Arial"/>
              </a:rPr>
              <a:t>.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He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w</a:t>
            </a:r>
            <a:r>
              <a:rPr sz="1800" spc="35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s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155" dirty="0">
                <a:latin typeface="Arial"/>
                <a:cs typeface="Arial"/>
              </a:rPr>
              <a:t>to</a:t>
            </a:r>
            <a:r>
              <a:rPr sz="1800" spc="7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75" dirty="0">
                <a:latin typeface="Arial"/>
                <a:cs typeface="Arial"/>
              </a:rPr>
              <a:t>rate</a:t>
            </a:r>
            <a:r>
              <a:rPr sz="1800" spc="105" dirty="0">
                <a:latin typeface="Arial"/>
                <a:cs typeface="Arial"/>
              </a:rPr>
              <a:t>d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140" dirty="0">
                <a:latin typeface="Arial"/>
                <a:cs typeface="Arial"/>
              </a:rPr>
              <a:t>t</a:t>
            </a:r>
            <a:r>
              <a:rPr sz="1800" spc="15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20" dirty="0">
                <a:latin typeface="Arial"/>
                <a:cs typeface="Arial"/>
              </a:rPr>
              <a:t>adm</a:t>
            </a:r>
            <a:r>
              <a:rPr sz="1800" spc="30" dirty="0">
                <a:latin typeface="Arial"/>
                <a:cs typeface="Arial"/>
              </a:rPr>
              <a:t>i</a:t>
            </a:r>
            <a:r>
              <a:rPr sz="1800" spc="114" dirty="0">
                <a:latin typeface="Arial"/>
                <a:cs typeface="Arial"/>
              </a:rPr>
              <a:t>l</a:t>
            </a:r>
            <a:r>
              <a:rPr sz="1800" spc="12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	e</a:t>
            </a:r>
            <a:r>
              <a:rPr sz="1800" spc="90" dirty="0">
                <a:latin typeface="Arial"/>
                <a:cs typeface="Arial"/>
              </a:rPr>
              <a:t>x</a:t>
            </a:r>
            <a:r>
              <a:rPr sz="1800" spc="105" dirty="0">
                <a:latin typeface="Arial"/>
                <a:cs typeface="Arial"/>
              </a:rPr>
              <a:t>e</a:t>
            </a:r>
            <a:r>
              <a:rPr sz="1800" spc="160" dirty="0">
                <a:latin typeface="Arial"/>
                <a:cs typeface="Arial"/>
              </a:rPr>
              <a:t>r</a:t>
            </a:r>
            <a:r>
              <a:rPr sz="1800" spc="390" dirty="0">
                <a:latin typeface="Arial"/>
                <a:cs typeface="Arial"/>
              </a:rPr>
              <a:t>-  </a:t>
            </a:r>
            <a:r>
              <a:rPr sz="1800" spc="35" dirty="0">
                <a:latin typeface="Arial"/>
                <a:cs typeface="Arial"/>
              </a:rPr>
              <a:t>cise </a:t>
            </a:r>
            <a:r>
              <a:rPr sz="1800" spc="95" dirty="0">
                <a:latin typeface="Arial"/>
                <a:cs typeface="Arial"/>
              </a:rPr>
              <a:t>better than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60" y="217119"/>
            <a:ext cx="3119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none" spc="45" dirty="0">
                <a:solidFill>
                  <a:srgbClr val="A2171E"/>
                </a:solidFill>
                <a:latin typeface="Arial"/>
                <a:cs typeface="Arial"/>
              </a:rPr>
              <a:t>Treatment</a:t>
            </a:r>
            <a:r>
              <a:rPr sz="2400" i="0" u="none" spc="30" dirty="0">
                <a:solidFill>
                  <a:srgbClr val="A2171E"/>
                </a:solidFill>
                <a:latin typeface="Arial"/>
                <a:cs typeface="Arial"/>
              </a:rPr>
              <a:t> </a:t>
            </a:r>
            <a:r>
              <a:rPr sz="2400" i="0" u="none" spc="90" dirty="0">
                <a:solidFill>
                  <a:srgbClr val="A2171E"/>
                </a:solidFill>
                <a:latin typeface="Arial"/>
                <a:cs typeface="Arial"/>
              </a:rPr>
              <a:t>outcome-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064" y="633730"/>
            <a:ext cx="8047355" cy="58394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692275" marR="5080" indent="-38100">
              <a:lnSpc>
                <a:spcPct val="104700"/>
              </a:lnSpc>
              <a:spcBef>
                <a:spcPts val="200"/>
              </a:spcBef>
            </a:pPr>
            <a:r>
              <a:rPr sz="1800" spc="20" dirty="0">
                <a:latin typeface="Arial"/>
                <a:cs typeface="Arial"/>
              </a:rPr>
              <a:t>As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00" dirty="0">
                <a:latin typeface="Arial"/>
                <a:cs typeface="Arial"/>
              </a:rPr>
              <a:t>completion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35" dirty="0">
                <a:latin typeface="Arial"/>
                <a:cs typeface="Arial"/>
              </a:rPr>
              <a:t>6 </a:t>
            </a:r>
            <a:r>
              <a:rPr sz="1800" spc="50" dirty="0">
                <a:latin typeface="Arial"/>
                <a:cs typeface="Arial"/>
              </a:rPr>
              <a:t>weeks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00" dirty="0">
                <a:latin typeface="Arial"/>
                <a:cs typeface="Arial"/>
              </a:rPr>
              <a:t>treatment </a:t>
            </a:r>
            <a:r>
              <a:rPr sz="1800" spc="65" dirty="0">
                <a:latin typeface="Arial"/>
                <a:cs typeface="Arial"/>
              </a:rPr>
              <a:t>,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95" dirty="0">
                <a:latin typeface="Arial"/>
                <a:cs typeface="Arial"/>
              </a:rPr>
              <a:t>patient  </a:t>
            </a:r>
            <a:r>
              <a:rPr sz="1800" spc="100" dirty="0">
                <a:latin typeface="Arial"/>
                <a:cs typeface="Arial"/>
              </a:rPr>
              <a:t>impairments </a:t>
            </a:r>
            <a:r>
              <a:rPr sz="1800" spc="55" dirty="0">
                <a:latin typeface="Arial"/>
                <a:cs typeface="Arial"/>
              </a:rPr>
              <a:t>were </a:t>
            </a:r>
            <a:r>
              <a:rPr sz="1800" spc="25" dirty="0">
                <a:latin typeface="Arial"/>
                <a:cs typeface="Arial"/>
              </a:rPr>
              <a:t>reassessed </a:t>
            </a:r>
            <a:r>
              <a:rPr sz="1800" spc="80" dirty="0">
                <a:latin typeface="Arial"/>
                <a:cs typeface="Arial"/>
              </a:rPr>
              <a:t>and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70" dirty="0">
                <a:latin typeface="Arial"/>
                <a:cs typeface="Arial"/>
              </a:rPr>
              <a:t>self </a:t>
            </a:r>
            <a:r>
              <a:rPr sz="1800" spc="105" dirty="0">
                <a:latin typeface="Arial"/>
                <a:cs typeface="Arial"/>
              </a:rPr>
              <a:t>report </a:t>
            </a:r>
            <a:r>
              <a:rPr sz="1800" spc="125" dirty="0">
                <a:latin typeface="Arial"/>
                <a:cs typeface="Arial"/>
              </a:rPr>
              <a:t>measu-  </a:t>
            </a:r>
            <a:r>
              <a:rPr sz="1800" spc="65" dirty="0">
                <a:latin typeface="Arial"/>
                <a:cs typeface="Arial"/>
              </a:rPr>
              <a:t>re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14" dirty="0">
                <a:latin typeface="Arial"/>
                <a:cs typeface="Arial"/>
              </a:rPr>
              <a:t>two </a:t>
            </a:r>
            <a:r>
              <a:rPr sz="1800" spc="60" dirty="0">
                <a:latin typeface="Arial"/>
                <a:cs typeface="Arial"/>
              </a:rPr>
              <a:t>stage </a:t>
            </a:r>
            <a:r>
              <a:rPr sz="1800" spc="100" dirty="0">
                <a:latin typeface="Arial"/>
                <a:cs typeface="Arial"/>
              </a:rPr>
              <a:t>treadmill </a:t>
            </a:r>
            <a:r>
              <a:rPr sz="1800" spc="85" dirty="0">
                <a:latin typeface="Arial"/>
                <a:cs typeface="Arial"/>
              </a:rPr>
              <a:t>test </a:t>
            </a:r>
            <a:r>
              <a:rPr sz="1800" spc="55" dirty="0">
                <a:latin typeface="Arial"/>
                <a:cs typeface="Arial"/>
              </a:rPr>
              <a:t>were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repeated</a:t>
            </a:r>
            <a:endParaRPr sz="1800">
              <a:latin typeface="Arial"/>
              <a:cs typeface="Arial"/>
            </a:endParaRPr>
          </a:p>
          <a:p>
            <a:pPr marL="158750">
              <a:lnSpc>
                <a:spcPct val="100000"/>
              </a:lnSpc>
              <a:tabLst>
                <a:tab pos="1414145" algn="l"/>
              </a:tabLst>
            </a:pPr>
            <a:r>
              <a:rPr sz="1800" b="1" dirty="0">
                <a:latin typeface="Arial"/>
                <a:cs typeface="Arial"/>
              </a:rPr>
              <a:t>Patient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295" dirty="0">
                <a:latin typeface="Arial"/>
                <a:cs typeface="Arial"/>
              </a:rPr>
              <a:t>1-	</a:t>
            </a:r>
            <a:r>
              <a:rPr sz="1800" spc="95" dirty="0">
                <a:latin typeface="Arial"/>
                <a:cs typeface="Arial"/>
              </a:rPr>
              <a:t>Improvement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110" dirty="0">
                <a:latin typeface="Arial"/>
                <a:cs typeface="Arial"/>
              </a:rPr>
              <a:t>lumbar </a:t>
            </a:r>
            <a:r>
              <a:rPr sz="1800" spc="65" dirty="0">
                <a:latin typeface="Arial"/>
                <a:cs typeface="Arial"/>
              </a:rPr>
              <a:t>range </a:t>
            </a:r>
            <a:r>
              <a:rPr sz="1800" spc="130" dirty="0">
                <a:latin typeface="Arial"/>
                <a:cs typeface="Arial"/>
              </a:rPr>
              <a:t>of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120" dirty="0">
                <a:latin typeface="Arial"/>
                <a:cs typeface="Arial"/>
              </a:rPr>
              <a:t>motion.</a:t>
            </a:r>
            <a:endParaRPr sz="1800">
              <a:latin typeface="Arial"/>
              <a:cs typeface="Arial"/>
            </a:endParaRPr>
          </a:p>
          <a:p>
            <a:pPr marL="1458595" indent="-278130">
              <a:lnSpc>
                <a:spcPct val="100000"/>
              </a:lnSpc>
              <a:buChar char="-"/>
              <a:tabLst>
                <a:tab pos="1458595" algn="l"/>
                <a:tab pos="1459230" algn="l"/>
              </a:tabLst>
            </a:pPr>
            <a:r>
              <a:rPr sz="1800" spc="95" dirty="0">
                <a:latin typeface="Arial"/>
                <a:cs typeface="Arial"/>
              </a:rPr>
              <a:t>Improvement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85" dirty="0">
                <a:latin typeface="Arial"/>
                <a:cs typeface="Arial"/>
              </a:rPr>
              <a:t>neurological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status.</a:t>
            </a:r>
            <a:endParaRPr sz="1800">
              <a:latin typeface="Arial"/>
              <a:cs typeface="Arial"/>
            </a:endParaRPr>
          </a:p>
          <a:p>
            <a:pPr marL="1458595" indent="-278130">
              <a:lnSpc>
                <a:spcPct val="100000"/>
              </a:lnSpc>
              <a:spcBef>
                <a:spcPts val="5"/>
              </a:spcBef>
              <a:buChar char="-"/>
              <a:tabLst>
                <a:tab pos="1458595" algn="l"/>
                <a:tab pos="1459230" algn="l"/>
              </a:tabLst>
            </a:pPr>
            <a:r>
              <a:rPr sz="1800" spc="45" dirty="0">
                <a:latin typeface="Arial"/>
                <a:cs typeface="Arial"/>
              </a:rPr>
              <a:t>Sensation </a:t>
            </a:r>
            <a:r>
              <a:rPr sz="1800" dirty="0">
                <a:latin typeface="Arial"/>
                <a:cs typeface="Arial"/>
              </a:rPr>
              <a:t>as </a:t>
            </a:r>
            <a:r>
              <a:rPr sz="1800" spc="80" dirty="0">
                <a:latin typeface="Arial"/>
                <a:cs typeface="Arial"/>
              </a:rPr>
              <a:t>well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improved.</a:t>
            </a:r>
            <a:endParaRPr sz="1800">
              <a:latin typeface="Arial"/>
              <a:cs typeface="Arial"/>
            </a:endParaRPr>
          </a:p>
          <a:p>
            <a:pPr marL="1458595" indent="-278130">
              <a:lnSpc>
                <a:spcPct val="100000"/>
              </a:lnSpc>
              <a:buChar char="-"/>
              <a:tabLst>
                <a:tab pos="1458595" algn="l"/>
                <a:tab pos="1459230" algn="l"/>
              </a:tabLst>
            </a:pPr>
            <a:r>
              <a:rPr sz="1800" spc="95" dirty="0">
                <a:latin typeface="Arial"/>
                <a:cs typeface="Arial"/>
              </a:rPr>
              <a:t>Improvement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-145" dirty="0">
                <a:latin typeface="Arial"/>
                <a:cs typeface="Arial"/>
              </a:rPr>
              <a:t>SLR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test.</a:t>
            </a:r>
            <a:endParaRPr sz="1800">
              <a:latin typeface="Arial"/>
              <a:cs typeface="Arial"/>
            </a:endParaRPr>
          </a:p>
          <a:p>
            <a:pPr marL="1472565" marR="437515" indent="-291465">
              <a:lnSpc>
                <a:spcPct val="100000"/>
              </a:lnSpc>
              <a:buChar char="-"/>
              <a:tabLst>
                <a:tab pos="1458595" algn="l"/>
                <a:tab pos="1459230" algn="l"/>
              </a:tabLst>
            </a:pPr>
            <a:r>
              <a:rPr sz="1800" spc="95" dirty="0">
                <a:latin typeface="Arial"/>
                <a:cs typeface="Arial"/>
              </a:rPr>
              <a:t>Improvement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75" dirty="0">
                <a:latin typeface="Arial"/>
                <a:cs typeface="Arial"/>
              </a:rPr>
              <a:t>muscle </a:t>
            </a:r>
            <a:r>
              <a:rPr sz="1800" spc="85" dirty="0">
                <a:latin typeface="Arial"/>
                <a:cs typeface="Arial"/>
              </a:rPr>
              <a:t>force </a:t>
            </a:r>
            <a:r>
              <a:rPr sz="1800" spc="110" dirty="0">
                <a:latin typeface="Arial"/>
                <a:cs typeface="Arial"/>
              </a:rPr>
              <a:t>production </a:t>
            </a:r>
            <a:r>
              <a:rPr sz="1800" spc="90" dirty="0">
                <a:latin typeface="Arial"/>
                <a:cs typeface="Arial"/>
              </a:rPr>
              <a:t>particularly </a:t>
            </a:r>
            <a:r>
              <a:rPr sz="1800" spc="110" dirty="0">
                <a:latin typeface="Arial"/>
                <a:cs typeface="Arial"/>
              </a:rPr>
              <a:t>in  </a:t>
            </a:r>
            <a:r>
              <a:rPr sz="1800" spc="90" dirty="0">
                <a:latin typeface="Arial"/>
                <a:cs typeface="Arial"/>
              </a:rPr>
              <a:t>gluteus medius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muscle.</a:t>
            </a:r>
            <a:endParaRPr sz="18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2160"/>
              </a:spcBef>
            </a:pPr>
            <a:r>
              <a:rPr sz="1800" b="1" spc="-5" dirty="0">
                <a:latin typeface="Arial"/>
                <a:cs typeface="Arial"/>
              </a:rPr>
              <a:t>Patient </a:t>
            </a:r>
            <a:r>
              <a:rPr sz="1800" b="1" spc="300" dirty="0">
                <a:latin typeface="Arial"/>
                <a:cs typeface="Arial"/>
              </a:rPr>
              <a:t>2- </a:t>
            </a:r>
            <a:r>
              <a:rPr sz="1800" spc="95" dirty="0">
                <a:latin typeface="Arial"/>
                <a:cs typeface="Arial"/>
              </a:rPr>
              <a:t>Improvement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110" dirty="0">
                <a:latin typeface="Arial"/>
                <a:cs typeface="Arial"/>
              </a:rPr>
              <a:t>lumbar </a:t>
            </a:r>
            <a:r>
              <a:rPr sz="1800" spc="65" dirty="0">
                <a:latin typeface="Arial"/>
                <a:cs typeface="Arial"/>
              </a:rPr>
              <a:t>range </a:t>
            </a:r>
            <a:r>
              <a:rPr sz="1800" spc="130" dirty="0">
                <a:latin typeface="Arial"/>
                <a:cs typeface="Arial"/>
              </a:rPr>
              <a:t>of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120" dirty="0">
                <a:latin typeface="Arial"/>
                <a:cs typeface="Arial"/>
              </a:rPr>
              <a:t>motion.</a:t>
            </a:r>
            <a:endParaRPr sz="1800">
              <a:latin typeface="Arial"/>
              <a:cs typeface="Arial"/>
            </a:endParaRPr>
          </a:p>
          <a:p>
            <a:pPr marL="1472565" marR="437515" lvl="1" indent="-218440">
              <a:lnSpc>
                <a:spcPct val="100000"/>
              </a:lnSpc>
              <a:buChar char="-"/>
              <a:tabLst>
                <a:tab pos="1459230" algn="l"/>
              </a:tabLst>
            </a:pPr>
            <a:r>
              <a:rPr sz="1800" spc="95" dirty="0">
                <a:latin typeface="Arial"/>
                <a:cs typeface="Arial"/>
              </a:rPr>
              <a:t>Improvement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75" dirty="0">
                <a:latin typeface="Arial"/>
                <a:cs typeface="Arial"/>
              </a:rPr>
              <a:t>muscle </a:t>
            </a:r>
            <a:r>
              <a:rPr sz="1800" spc="85" dirty="0">
                <a:latin typeface="Arial"/>
                <a:cs typeface="Arial"/>
              </a:rPr>
              <a:t>force </a:t>
            </a:r>
            <a:r>
              <a:rPr sz="1800" spc="110" dirty="0">
                <a:latin typeface="Arial"/>
                <a:cs typeface="Arial"/>
              </a:rPr>
              <a:t>production </a:t>
            </a:r>
            <a:r>
              <a:rPr sz="1800" spc="90" dirty="0">
                <a:latin typeface="Arial"/>
                <a:cs typeface="Arial"/>
              </a:rPr>
              <a:t>particularly </a:t>
            </a:r>
            <a:r>
              <a:rPr sz="1800" spc="110" dirty="0">
                <a:latin typeface="Arial"/>
                <a:cs typeface="Arial"/>
              </a:rPr>
              <a:t>in  </a:t>
            </a:r>
            <a:r>
              <a:rPr sz="1800" spc="75" dirty="0">
                <a:latin typeface="Arial"/>
                <a:cs typeface="Arial"/>
              </a:rPr>
              <a:t>quadriceps </a:t>
            </a:r>
            <a:r>
              <a:rPr sz="1800" spc="100" dirty="0">
                <a:latin typeface="Arial"/>
                <a:cs typeface="Arial"/>
              </a:rPr>
              <a:t>femoris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muscle.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latin typeface="Arial"/>
                <a:cs typeface="Arial"/>
              </a:rPr>
              <a:t>Patient </a:t>
            </a:r>
            <a:r>
              <a:rPr sz="1800" b="1" spc="135" dirty="0">
                <a:latin typeface="Arial"/>
                <a:cs typeface="Arial"/>
              </a:rPr>
              <a:t>1 </a:t>
            </a:r>
            <a:r>
              <a:rPr sz="1800" b="1" spc="-45" dirty="0">
                <a:latin typeface="Arial"/>
                <a:cs typeface="Arial"/>
              </a:rPr>
              <a:t>&amp; </a:t>
            </a:r>
            <a:r>
              <a:rPr sz="1800" b="1" spc="-5" dirty="0">
                <a:latin typeface="Arial"/>
                <a:cs typeface="Arial"/>
              </a:rPr>
              <a:t>Patient </a:t>
            </a:r>
            <a:r>
              <a:rPr sz="1800" b="1" spc="135" dirty="0">
                <a:latin typeface="Arial"/>
                <a:cs typeface="Arial"/>
              </a:rPr>
              <a:t>2 </a:t>
            </a:r>
            <a:r>
              <a:rPr sz="1800" b="1" spc="20" dirty="0">
                <a:latin typeface="Arial"/>
                <a:cs typeface="Arial"/>
              </a:rPr>
              <a:t>–</a:t>
            </a:r>
            <a:r>
              <a:rPr sz="1800" spc="20" dirty="0">
                <a:latin typeface="Arial"/>
                <a:cs typeface="Arial"/>
              </a:rPr>
              <a:t>Both </a:t>
            </a:r>
            <a:r>
              <a:rPr sz="1800" spc="85" dirty="0">
                <a:latin typeface="Arial"/>
                <a:cs typeface="Arial"/>
              </a:rPr>
              <a:t>patients </a:t>
            </a:r>
            <a:r>
              <a:rPr sz="1800" spc="55" dirty="0">
                <a:latin typeface="Arial"/>
                <a:cs typeface="Arial"/>
              </a:rPr>
              <a:t>were </a:t>
            </a:r>
            <a:r>
              <a:rPr sz="1800" spc="120" dirty="0">
                <a:latin typeface="Arial"/>
                <a:cs typeface="Arial"/>
              </a:rPr>
              <a:t>found </a:t>
            </a:r>
            <a:r>
              <a:rPr sz="1800" spc="100" dirty="0">
                <a:latin typeface="Arial"/>
                <a:cs typeface="Arial"/>
              </a:rPr>
              <a:t>improvement </a:t>
            </a:r>
            <a:r>
              <a:rPr sz="1800" spc="114" dirty="0">
                <a:latin typeface="Arial"/>
                <a:cs typeface="Arial"/>
              </a:rPr>
              <a:t>in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self</a:t>
            </a:r>
            <a:endParaRPr sz="1800">
              <a:latin typeface="Arial"/>
              <a:cs typeface="Arial"/>
            </a:endParaRPr>
          </a:p>
          <a:p>
            <a:pPr marL="1545590">
              <a:lnSpc>
                <a:spcPct val="100000"/>
              </a:lnSpc>
            </a:pPr>
            <a:r>
              <a:rPr sz="1800" spc="105" dirty="0">
                <a:latin typeface="Arial"/>
                <a:cs typeface="Arial"/>
              </a:rPr>
              <a:t>report </a:t>
            </a:r>
            <a:r>
              <a:rPr sz="1800" spc="125" dirty="0">
                <a:latin typeface="Arial"/>
                <a:cs typeface="Arial"/>
              </a:rPr>
              <a:t>out </a:t>
            </a:r>
            <a:r>
              <a:rPr sz="1800" spc="75" dirty="0">
                <a:latin typeface="Arial"/>
                <a:cs typeface="Arial"/>
              </a:rPr>
              <a:t>come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measure.</a:t>
            </a:r>
            <a:endParaRPr sz="1800">
              <a:latin typeface="Arial"/>
              <a:cs typeface="Arial"/>
            </a:endParaRPr>
          </a:p>
          <a:p>
            <a:pPr marL="1765300" lvl="2" indent="-293370">
              <a:lnSpc>
                <a:spcPct val="100000"/>
              </a:lnSpc>
              <a:spcBef>
                <a:spcPts val="2165"/>
              </a:spcBef>
              <a:buAutoNum type="arabicParenR"/>
              <a:tabLst>
                <a:tab pos="1765935" algn="l"/>
              </a:tabLst>
            </a:pPr>
            <a:r>
              <a:rPr sz="1800" spc="-75" dirty="0">
                <a:latin typeface="Arial"/>
                <a:cs typeface="Arial"/>
              </a:rPr>
              <a:t>VAS</a:t>
            </a:r>
            <a:endParaRPr sz="1800">
              <a:latin typeface="Arial"/>
              <a:cs typeface="Arial"/>
            </a:endParaRPr>
          </a:p>
          <a:p>
            <a:pPr marL="1765300" lvl="2" indent="-293370">
              <a:lnSpc>
                <a:spcPct val="100000"/>
              </a:lnSpc>
              <a:buAutoNum type="arabicParenR"/>
              <a:tabLst>
                <a:tab pos="1765935" algn="l"/>
              </a:tabLst>
            </a:pPr>
            <a:r>
              <a:rPr sz="1800" spc="95" dirty="0">
                <a:latin typeface="Arial"/>
                <a:cs typeface="Arial"/>
              </a:rPr>
              <a:t>Modified </a:t>
            </a:r>
            <a:r>
              <a:rPr sz="1800" spc="70" dirty="0">
                <a:latin typeface="Arial"/>
                <a:cs typeface="Arial"/>
              </a:rPr>
              <a:t>oswestry </a:t>
            </a:r>
            <a:r>
              <a:rPr sz="1800" spc="100" dirty="0">
                <a:latin typeface="Arial"/>
                <a:cs typeface="Arial"/>
              </a:rPr>
              <a:t>low </a:t>
            </a:r>
            <a:r>
              <a:rPr sz="1800" spc="70" dirty="0">
                <a:latin typeface="Arial"/>
                <a:cs typeface="Arial"/>
              </a:rPr>
              <a:t>back </a:t>
            </a:r>
            <a:r>
              <a:rPr sz="1800" spc="85" dirty="0">
                <a:latin typeface="Arial"/>
                <a:cs typeface="Arial"/>
              </a:rPr>
              <a:t>pain questionnaire.</a:t>
            </a:r>
            <a:endParaRPr sz="1800">
              <a:latin typeface="Arial"/>
              <a:cs typeface="Arial"/>
            </a:endParaRPr>
          </a:p>
          <a:p>
            <a:pPr marL="1765300" lvl="2" indent="-293370">
              <a:lnSpc>
                <a:spcPct val="100000"/>
              </a:lnSpc>
              <a:buAutoNum type="arabicParenR"/>
              <a:tabLst>
                <a:tab pos="1765935" algn="l"/>
              </a:tabLst>
            </a:pPr>
            <a:r>
              <a:rPr sz="1800" spc="100" dirty="0">
                <a:latin typeface="Arial"/>
                <a:cs typeface="Arial"/>
              </a:rPr>
              <a:t>Roland- </a:t>
            </a:r>
            <a:r>
              <a:rPr sz="1800" spc="85" dirty="0">
                <a:latin typeface="Arial"/>
                <a:cs typeface="Arial"/>
              </a:rPr>
              <a:t>Morris </a:t>
            </a:r>
            <a:r>
              <a:rPr sz="1800" spc="90" dirty="0">
                <a:latin typeface="Arial"/>
                <a:cs typeface="Arial"/>
              </a:rPr>
              <a:t>disability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evaluation.</a:t>
            </a:r>
            <a:endParaRPr sz="1800">
              <a:latin typeface="Arial"/>
              <a:cs typeface="Arial"/>
            </a:endParaRPr>
          </a:p>
          <a:p>
            <a:pPr marL="1765300" lvl="2" indent="-293370">
              <a:lnSpc>
                <a:spcPct val="100000"/>
              </a:lnSpc>
              <a:buAutoNum type="arabicParenR"/>
              <a:tabLst>
                <a:tab pos="1765935" algn="l"/>
              </a:tabLst>
            </a:pPr>
            <a:r>
              <a:rPr sz="1800" spc="75" dirty="0">
                <a:latin typeface="Arial"/>
                <a:cs typeface="Arial"/>
              </a:rPr>
              <a:t>Two </a:t>
            </a:r>
            <a:r>
              <a:rPr sz="1800" spc="60" dirty="0">
                <a:latin typeface="Arial"/>
                <a:cs typeface="Arial"/>
              </a:rPr>
              <a:t>stage </a:t>
            </a:r>
            <a:r>
              <a:rPr sz="1800" spc="105" dirty="0">
                <a:latin typeface="Arial"/>
                <a:cs typeface="Arial"/>
              </a:rPr>
              <a:t>treadmill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test.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03987"/>
            <a:ext cx="897001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indent="-3492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61315" algn="l"/>
                <a:tab pos="361950" algn="l"/>
              </a:tabLst>
            </a:pPr>
            <a:r>
              <a:rPr sz="1800" spc="50" dirty="0">
                <a:latin typeface="Arial"/>
                <a:cs typeface="Arial"/>
              </a:rPr>
              <a:t>Both </a:t>
            </a:r>
            <a:r>
              <a:rPr sz="1800" spc="85" dirty="0">
                <a:latin typeface="Arial"/>
                <a:cs typeface="Arial"/>
              </a:rPr>
              <a:t>patients </a:t>
            </a:r>
            <a:r>
              <a:rPr sz="1800" spc="55" dirty="0">
                <a:latin typeface="Arial"/>
                <a:cs typeface="Arial"/>
              </a:rPr>
              <a:t>were able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85" dirty="0">
                <a:latin typeface="Arial"/>
                <a:cs typeface="Arial"/>
              </a:rPr>
              <a:t>ambulate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25" dirty="0">
                <a:latin typeface="Arial"/>
                <a:cs typeface="Arial"/>
              </a:rPr>
              <a:t>full </a:t>
            </a:r>
            <a:r>
              <a:rPr sz="1800" spc="135" dirty="0">
                <a:latin typeface="Arial"/>
                <a:cs typeface="Arial"/>
              </a:rPr>
              <a:t>15 </a:t>
            </a:r>
            <a:r>
              <a:rPr sz="1800" spc="100" dirty="0">
                <a:latin typeface="Arial"/>
                <a:cs typeface="Arial"/>
              </a:rPr>
              <a:t>minutes </a:t>
            </a:r>
            <a:r>
              <a:rPr sz="1800" spc="114" dirty="0">
                <a:latin typeface="Arial"/>
                <a:cs typeface="Arial"/>
              </a:rPr>
              <a:t>during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35" dirty="0">
                <a:latin typeface="Arial"/>
                <a:cs typeface="Arial"/>
              </a:rPr>
              <a:t>6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weeks</a:t>
            </a:r>
            <a:endParaRPr sz="180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  <a:spcBef>
                <a:spcPts val="5"/>
              </a:spcBef>
            </a:pPr>
            <a:r>
              <a:rPr sz="1800" spc="50" dirty="0">
                <a:latin typeface="Arial"/>
                <a:cs typeface="Arial"/>
              </a:rPr>
              <a:t>reassessment.</a:t>
            </a:r>
            <a:endParaRPr sz="1800">
              <a:latin typeface="Arial"/>
              <a:cs typeface="Arial"/>
            </a:endParaRPr>
          </a:p>
          <a:p>
            <a:pPr marL="361315" marR="50800" indent="-361315">
              <a:lnSpc>
                <a:spcPct val="100000"/>
              </a:lnSpc>
              <a:spcBef>
                <a:spcPts val="2160"/>
              </a:spcBef>
              <a:buFont typeface="Wingdings"/>
              <a:buChar char=""/>
              <a:tabLst>
                <a:tab pos="361315" algn="l"/>
                <a:tab pos="361950" algn="l"/>
                <a:tab pos="1971039" algn="l"/>
              </a:tabLst>
            </a:pPr>
            <a:r>
              <a:rPr sz="1800" spc="50" dirty="0">
                <a:latin typeface="Arial"/>
                <a:cs typeface="Arial"/>
              </a:rPr>
              <a:t>Both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patients	</a:t>
            </a:r>
            <a:r>
              <a:rPr sz="1800" spc="55" dirty="0">
                <a:latin typeface="Arial"/>
                <a:cs typeface="Arial"/>
              </a:rPr>
              <a:t>were </a:t>
            </a:r>
            <a:r>
              <a:rPr sz="1800" spc="95" dirty="0">
                <a:latin typeface="Arial"/>
                <a:cs typeface="Arial"/>
              </a:rPr>
              <a:t>instructed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90" dirty="0">
                <a:latin typeface="Arial"/>
                <a:cs typeface="Arial"/>
              </a:rPr>
              <a:t>continue </a:t>
            </a:r>
            <a:r>
              <a:rPr sz="1800" spc="105" dirty="0">
                <a:latin typeface="Arial"/>
                <a:cs typeface="Arial"/>
              </a:rPr>
              <a:t>their </a:t>
            </a:r>
            <a:r>
              <a:rPr sz="1800" spc="100" dirty="0">
                <a:latin typeface="Arial"/>
                <a:cs typeface="Arial"/>
              </a:rPr>
              <a:t>home </a:t>
            </a:r>
            <a:r>
              <a:rPr sz="1800" spc="55" dirty="0">
                <a:latin typeface="Arial"/>
                <a:cs typeface="Arial"/>
              </a:rPr>
              <a:t>exercise </a:t>
            </a:r>
            <a:r>
              <a:rPr sz="1800" spc="110" dirty="0">
                <a:latin typeface="Arial"/>
                <a:cs typeface="Arial"/>
              </a:rPr>
              <a:t>program </a:t>
            </a:r>
            <a:r>
              <a:rPr sz="1800" spc="75" dirty="0">
                <a:latin typeface="Arial"/>
                <a:cs typeface="Arial"/>
              </a:rPr>
              <a:t>daily  </a:t>
            </a:r>
            <a:r>
              <a:rPr sz="1800" spc="85" dirty="0">
                <a:latin typeface="Arial"/>
                <a:cs typeface="Arial"/>
              </a:rPr>
              <a:t>after </a:t>
            </a:r>
            <a:r>
              <a:rPr sz="1800" spc="65" dirty="0">
                <a:latin typeface="Arial"/>
                <a:cs typeface="Arial"/>
              </a:rPr>
              <a:t>discharge </a:t>
            </a:r>
            <a:r>
              <a:rPr sz="1800" spc="140" dirty="0">
                <a:latin typeface="Arial"/>
                <a:cs typeface="Arial"/>
              </a:rPr>
              <a:t>form </a:t>
            </a:r>
            <a:r>
              <a:rPr sz="1800" spc="60" dirty="0">
                <a:latin typeface="Arial"/>
                <a:cs typeface="Arial"/>
              </a:rPr>
              <a:t>physical </a:t>
            </a:r>
            <a:r>
              <a:rPr sz="1800" spc="80" dirty="0">
                <a:latin typeface="Arial"/>
                <a:cs typeface="Arial"/>
              </a:rPr>
              <a:t>therapy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61315" marR="277495" indent="-361315">
              <a:lnSpc>
                <a:spcPct val="100000"/>
              </a:lnSpc>
              <a:spcBef>
                <a:spcPts val="2160"/>
              </a:spcBef>
              <a:buFont typeface="Wingdings"/>
              <a:buChar char=""/>
              <a:tabLst>
                <a:tab pos="361315" algn="l"/>
                <a:tab pos="361950" algn="l"/>
              </a:tabLst>
            </a:pPr>
            <a:r>
              <a:rPr sz="1800" spc="50" dirty="0">
                <a:latin typeface="Arial"/>
                <a:cs typeface="Arial"/>
              </a:rPr>
              <a:t>Both </a:t>
            </a:r>
            <a:r>
              <a:rPr sz="1800" spc="85" dirty="0">
                <a:latin typeface="Arial"/>
                <a:cs typeface="Arial"/>
              </a:rPr>
              <a:t>patients </a:t>
            </a:r>
            <a:r>
              <a:rPr sz="1800" spc="114" dirty="0">
                <a:latin typeface="Arial"/>
                <a:cs typeface="Arial"/>
              </a:rPr>
              <a:t>perform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55" dirty="0">
                <a:latin typeface="Arial"/>
                <a:cs typeface="Arial"/>
              </a:rPr>
              <a:t>least </a:t>
            </a:r>
            <a:r>
              <a:rPr sz="1800" spc="130" dirty="0">
                <a:latin typeface="Arial"/>
                <a:cs typeface="Arial"/>
              </a:rPr>
              <a:t>15 </a:t>
            </a:r>
            <a:r>
              <a:rPr sz="1800" spc="135" dirty="0">
                <a:latin typeface="Arial"/>
                <a:cs typeface="Arial"/>
              </a:rPr>
              <a:t>to 20 </a:t>
            </a:r>
            <a:r>
              <a:rPr sz="1800" spc="100" dirty="0">
                <a:latin typeface="Arial"/>
                <a:cs typeface="Arial"/>
              </a:rPr>
              <a:t>minutes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114" dirty="0">
                <a:latin typeface="Arial"/>
                <a:cs typeface="Arial"/>
              </a:rPr>
              <a:t>symptom </a:t>
            </a:r>
            <a:r>
              <a:rPr sz="1800" spc="75" dirty="0">
                <a:latin typeface="Arial"/>
                <a:cs typeface="Arial"/>
              </a:rPr>
              <a:t>free </a:t>
            </a:r>
            <a:r>
              <a:rPr sz="1800" spc="100" dirty="0">
                <a:latin typeface="Arial"/>
                <a:cs typeface="Arial"/>
              </a:rPr>
              <a:t>walking  </a:t>
            </a:r>
            <a:r>
              <a:rPr sz="1800" spc="75" dirty="0">
                <a:latin typeface="Arial"/>
                <a:cs typeface="Arial"/>
              </a:rPr>
              <a:t>daily ,If </a:t>
            </a:r>
            <a:r>
              <a:rPr sz="1800" spc="110" dirty="0">
                <a:latin typeface="Arial"/>
                <a:cs typeface="Arial"/>
              </a:rPr>
              <a:t>symptom </a:t>
            </a:r>
            <a:r>
              <a:rPr sz="1800" spc="80" dirty="0">
                <a:latin typeface="Arial"/>
                <a:cs typeface="Arial"/>
              </a:rPr>
              <a:t>occurred </a:t>
            </a:r>
            <a:r>
              <a:rPr sz="1800" spc="95" dirty="0">
                <a:latin typeface="Arial"/>
                <a:cs typeface="Arial"/>
              </a:rPr>
              <a:t>the patient </a:t>
            </a:r>
            <a:r>
              <a:rPr sz="1800" spc="55" dirty="0">
                <a:latin typeface="Arial"/>
                <a:cs typeface="Arial"/>
              </a:rPr>
              <a:t>were </a:t>
            </a:r>
            <a:r>
              <a:rPr sz="1800" spc="95" dirty="0">
                <a:latin typeface="Arial"/>
                <a:cs typeface="Arial"/>
              </a:rPr>
              <a:t>instructed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105" dirty="0">
                <a:latin typeface="Arial"/>
                <a:cs typeface="Arial"/>
              </a:rPr>
              <a:t>stop </a:t>
            </a:r>
            <a:r>
              <a:rPr sz="1800" spc="95" dirty="0">
                <a:latin typeface="Arial"/>
                <a:cs typeface="Arial"/>
              </a:rPr>
              <a:t>walking </a:t>
            </a:r>
            <a:r>
              <a:rPr sz="1800" spc="75" dirty="0">
                <a:latin typeface="Arial"/>
                <a:cs typeface="Arial"/>
              </a:rPr>
              <a:t>and  </a:t>
            </a:r>
            <a:r>
              <a:rPr sz="1800" spc="100" dirty="0">
                <a:latin typeface="Arial"/>
                <a:cs typeface="Arial"/>
              </a:rPr>
              <a:t>sit </a:t>
            </a:r>
            <a:r>
              <a:rPr sz="1800" spc="125" dirty="0">
                <a:latin typeface="Arial"/>
                <a:cs typeface="Arial"/>
              </a:rPr>
              <a:t>until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00" dirty="0">
                <a:latin typeface="Arial"/>
                <a:cs typeface="Arial"/>
              </a:rPr>
              <a:t>symptoms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diminished.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spc="50" dirty="0">
                <a:latin typeface="Arial"/>
                <a:cs typeface="Arial"/>
              </a:rPr>
              <a:t>Both </a:t>
            </a:r>
            <a:r>
              <a:rPr sz="1800" spc="85" dirty="0">
                <a:latin typeface="Arial"/>
                <a:cs typeface="Arial"/>
              </a:rPr>
              <a:t>patients </a:t>
            </a:r>
            <a:r>
              <a:rPr sz="1800" spc="95" dirty="0">
                <a:latin typeface="Arial"/>
                <a:cs typeface="Arial"/>
              </a:rPr>
              <a:t>returned </a:t>
            </a:r>
            <a:r>
              <a:rPr sz="1800" spc="130" dirty="0">
                <a:latin typeface="Arial"/>
                <a:cs typeface="Arial"/>
              </a:rPr>
              <a:t>for </a:t>
            </a:r>
            <a:r>
              <a:rPr sz="1800" spc="150" dirty="0">
                <a:latin typeface="Arial"/>
                <a:cs typeface="Arial"/>
              </a:rPr>
              <a:t>follow-up </a:t>
            </a:r>
            <a:r>
              <a:rPr sz="1800" spc="50" dirty="0">
                <a:latin typeface="Arial"/>
                <a:cs typeface="Arial"/>
              </a:rPr>
              <a:t>assessment </a:t>
            </a:r>
            <a:r>
              <a:rPr sz="1800" spc="135" dirty="0">
                <a:latin typeface="Arial"/>
                <a:cs typeface="Arial"/>
              </a:rPr>
              <a:t>4 </a:t>
            </a:r>
            <a:r>
              <a:rPr sz="1800" spc="55" dirty="0">
                <a:latin typeface="Arial"/>
                <a:cs typeface="Arial"/>
              </a:rPr>
              <a:t>weeks </a:t>
            </a:r>
            <a:r>
              <a:rPr sz="1800" spc="90" dirty="0">
                <a:latin typeface="Arial"/>
                <a:cs typeface="Arial"/>
              </a:rPr>
              <a:t>after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discharge</a:t>
            </a:r>
            <a:endParaRPr sz="18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</a:pPr>
            <a:r>
              <a:rPr sz="1800" spc="145" dirty="0">
                <a:latin typeface="Arial"/>
                <a:cs typeface="Arial"/>
              </a:rPr>
              <a:t>form </a:t>
            </a:r>
            <a:r>
              <a:rPr sz="1800" spc="65" dirty="0">
                <a:latin typeface="Arial"/>
                <a:cs typeface="Arial"/>
              </a:rPr>
              <a:t>physical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therapy.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spc="45" dirty="0">
                <a:latin typeface="Arial"/>
                <a:cs typeface="Arial"/>
              </a:rPr>
              <a:t>The </a:t>
            </a:r>
            <a:r>
              <a:rPr sz="1800" spc="70" dirty="0">
                <a:latin typeface="Arial"/>
                <a:cs typeface="Arial"/>
              </a:rPr>
              <a:t>self </a:t>
            </a:r>
            <a:r>
              <a:rPr sz="1800" spc="105" dirty="0">
                <a:latin typeface="Arial"/>
                <a:cs typeface="Arial"/>
              </a:rPr>
              <a:t>report </a:t>
            </a:r>
            <a:r>
              <a:rPr sz="1800" spc="60" dirty="0">
                <a:latin typeface="Arial"/>
                <a:cs typeface="Arial"/>
              </a:rPr>
              <a:t>measure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14" dirty="0">
                <a:latin typeface="Arial"/>
                <a:cs typeface="Arial"/>
              </a:rPr>
              <a:t>two </a:t>
            </a:r>
            <a:r>
              <a:rPr sz="1800" spc="55" dirty="0">
                <a:latin typeface="Arial"/>
                <a:cs typeface="Arial"/>
              </a:rPr>
              <a:t>stage </a:t>
            </a:r>
            <a:r>
              <a:rPr sz="1800" spc="100" dirty="0">
                <a:latin typeface="Arial"/>
                <a:cs typeface="Arial"/>
              </a:rPr>
              <a:t>treadmill </a:t>
            </a:r>
            <a:r>
              <a:rPr sz="1800" spc="85" dirty="0">
                <a:latin typeface="Arial"/>
                <a:cs typeface="Arial"/>
              </a:rPr>
              <a:t>test </a:t>
            </a:r>
            <a:r>
              <a:rPr sz="1800" spc="55" dirty="0">
                <a:latin typeface="Arial"/>
                <a:cs typeface="Arial"/>
              </a:rPr>
              <a:t>were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readministered</a:t>
            </a:r>
            <a:endParaRPr sz="1800">
              <a:latin typeface="Arial"/>
              <a:cs typeface="Arial"/>
            </a:endParaRPr>
          </a:p>
          <a:p>
            <a:pPr marL="361315" marR="26034" indent="-361315">
              <a:lnSpc>
                <a:spcPct val="100000"/>
              </a:lnSpc>
              <a:spcBef>
                <a:spcPts val="2160"/>
              </a:spcBef>
              <a:buFont typeface="Wingdings"/>
              <a:buChar char=""/>
              <a:tabLst>
                <a:tab pos="361315" algn="l"/>
                <a:tab pos="361950" algn="l"/>
                <a:tab pos="4953635" algn="l"/>
              </a:tabLst>
            </a:pPr>
            <a:r>
              <a:rPr sz="1800" spc="45" dirty="0">
                <a:latin typeface="Arial"/>
                <a:cs typeface="Arial"/>
              </a:rPr>
              <a:t>The </a:t>
            </a:r>
            <a:r>
              <a:rPr sz="1800" spc="90" dirty="0">
                <a:latin typeface="Arial"/>
                <a:cs typeface="Arial"/>
              </a:rPr>
              <a:t>result </a:t>
            </a:r>
            <a:r>
              <a:rPr sz="1800" spc="75" dirty="0">
                <a:latin typeface="Arial"/>
                <a:cs typeface="Arial"/>
              </a:rPr>
              <a:t>indicate </a:t>
            </a:r>
            <a:r>
              <a:rPr sz="1800" spc="85" dirty="0">
                <a:latin typeface="Arial"/>
                <a:cs typeface="Arial"/>
              </a:rPr>
              <a:t>indicated </a:t>
            </a:r>
            <a:r>
              <a:rPr sz="1800" spc="110" dirty="0">
                <a:latin typeface="Arial"/>
                <a:cs typeface="Arial"/>
              </a:rPr>
              <a:t>that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95" dirty="0">
                <a:latin typeface="Arial"/>
                <a:cs typeface="Arial"/>
              </a:rPr>
              <a:t>improvements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105" dirty="0">
                <a:latin typeface="Arial"/>
                <a:cs typeface="Arial"/>
              </a:rPr>
              <a:t>limitations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140" dirty="0">
                <a:latin typeface="Arial"/>
                <a:cs typeface="Arial"/>
              </a:rPr>
              <a:t>disab-  </a:t>
            </a:r>
            <a:r>
              <a:rPr sz="1800" spc="105" dirty="0">
                <a:latin typeface="Arial"/>
                <a:cs typeface="Arial"/>
              </a:rPr>
              <a:t>ility </a:t>
            </a:r>
            <a:r>
              <a:rPr sz="1800" spc="100" dirty="0">
                <a:latin typeface="Arial"/>
                <a:cs typeface="Arial"/>
              </a:rPr>
              <a:t>noted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80" dirty="0">
                <a:latin typeface="Arial"/>
                <a:cs typeface="Arial"/>
              </a:rPr>
              <a:t>conclusion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130" dirty="0">
                <a:latin typeface="Arial"/>
                <a:cs typeface="Arial"/>
              </a:rPr>
              <a:t>of</a:t>
            </a:r>
            <a:r>
              <a:rPr sz="1800" spc="65" dirty="0">
                <a:latin typeface="Arial"/>
                <a:cs typeface="Arial"/>
              </a:rPr>
              <a:t> physical	</a:t>
            </a:r>
            <a:r>
              <a:rPr sz="1800" spc="80" dirty="0">
                <a:latin typeface="Arial"/>
                <a:cs typeface="Arial"/>
              </a:rPr>
              <a:t>therapy </a:t>
            </a:r>
            <a:r>
              <a:rPr sz="1800" spc="55" dirty="0">
                <a:latin typeface="Arial"/>
                <a:cs typeface="Arial"/>
              </a:rPr>
              <a:t>were </a:t>
            </a:r>
            <a:r>
              <a:rPr sz="1800" spc="90" dirty="0">
                <a:latin typeface="Arial"/>
                <a:cs typeface="Arial"/>
              </a:rPr>
              <a:t>maintained </a:t>
            </a:r>
            <a:r>
              <a:rPr sz="1800" spc="65" dirty="0">
                <a:latin typeface="Arial"/>
                <a:cs typeface="Arial"/>
              </a:rPr>
              <a:t>over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135" dirty="0">
                <a:latin typeface="Arial"/>
                <a:cs typeface="Arial"/>
              </a:rPr>
              <a:t>4  </a:t>
            </a:r>
            <a:r>
              <a:rPr sz="1800" spc="50" dirty="0">
                <a:latin typeface="Arial"/>
                <a:cs typeface="Arial"/>
              </a:rPr>
              <a:t>weeks </a:t>
            </a:r>
            <a:r>
              <a:rPr sz="1800" spc="95" dirty="0">
                <a:latin typeface="Arial"/>
                <a:cs typeface="Arial"/>
              </a:rPr>
              <a:t>period </a:t>
            </a:r>
            <a:r>
              <a:rPr sz="1800" spc="110" dirty="0">
                <a:latin typeface="Arial"/>
                <a:cs typeface="Arial"/>
              </a:rPr>
              <a:t>following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discharge.</a:t>
            </a:r>
            <a:endParaRPr sz="1800">
              <a:latin typeface="Arial"/>
              <a:cs typeface="Arial"/>
            </a:endParaRPr>
          </a:p>
          <a:p>
            <a:pPr marL="361315" marR="10795" indent="-361315">
              <a:lnSpc>
                <a:spcPct val="100000"/>
              </a:lnSpc>
              <a:buFont typeface="Wingdings"/>
              <a:buChar char=""/>
              <a:tabLst>
                <a:tab pos="361315" algn="l"/>
                <a:tab pos="361950" algn="l"/>
              </a:tabLst>
            </a:pPr>
            <a:r>
              <a:rPr sz="1800" spc="50" dirty="0">
                <a:latin typeface="Arial"/>
                <a:cs typeface="Arial"/>
              </a:rPr>
              <a:t>Both </a:t>
            </a:r>
            <a:r>
              <a:rPr sz="1800" spc="85" dirty="0">
                <a:latin typeface="Arial"/>
                <a:cs typeface="Arial"/>
              </a:rPr>
              <a:t>patients </a:t>
            </a:r>
            <a:r>
              <a:rPr sz="1800" spc="95" dirty="0">
                <a:latin typeface="Arial"/>
                <a:cs typeface="Arial"/>
              </a:rPr>
              <a:t>reported </a:t>
            </a:r>
            <a:r>
              <a:rPr sz="1800" spc="110" dirty="0">
                <a:latin typeface="Arial"/>
                <a:cs typeface="Arial"/>
              </a:rPr>
              <a:t>doing </a:t>
            </a:r>
            <a:r>
              <a:rPr sz="1800" spc="105" dirty="0">
                <a:latin typeface="Arial"/>
                <a:cs typeface="Arial"/>
              </a:rPr>
              <a:t>their </a:t>
            </a:r>
            <a:r>
              <a:rPr sz="1800" spc="100" dirty="0">
                <a:latin typeface="Arial"/>
                <a:cs typeface="Arial"/>
              </a:rPr>
              <a:t>home </a:t>
            </a:r>
            <a:r>
              <a:rPr sz="1800" spc="55" dirty="0">
                <a:latin typeface="Arial"/>
                <a:cs typeface="Arial"/>
              </a:rPr>
              <a:t>exercise </a:t>
            </a:r>
            <a:r>
              <a:rPr sz="1800" spc="95" dirty="0">
                <a:latin typeface="Arial"/>
                <a:cs typeface="Arial"/>
              </a:rPr>
              <a:t>programs,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95" dirty="0">
                <a:latin typeface="Arial"/>
                <a:cs typeface="Arial"/>
              </a:rPr>
              <a:t>neither </a:t>
            </a:r>
            <a:r>
              <a:rPr sz="1800" spc="185" dirty="0">
                <a:latin typeface="Arial"/>
                <a:cs typeface="Arial"/>
              </a:rPr>
              <a:t>pat-  </a:t>
            </a:r>
            <a:r>
              <a:rPr sz="1800" spc="95" dirty="0">
                <a:latin typeface="Arial"/>
                <a:cs typeface="Arial"/>
              </a:rPr>
              <a:t>ient reported </a:t>
            </a:r>
            <a:r>
              <a:rPr sz="1800" spc="90" dirty="0">
                <a:latin typeface="Arial"/>
                <a:cs typeface="Arial"/>
              </a:rPr>
              <a:t>using </a:t>
            </a:r>
            <a:r>
              <a:rPr sz="1800" spc="45" dirty="0">
                <a:latin typeface="Arial"/>
                <a:cs typeface="Arial"/>
              </a:rPr>
              <a:t>any </a:t>
            </a:r>
            <a:r>
              <a:rPr sz="1800" spc="85" dirty="0">
                <a:latin typeface="Arial"/>
                <a:cs typeface="Arial"/>
              </a:rPr>
              <a:t>pain </a:t>
            </a:r>
            <a:r>
              <a:rPr sz="1800" spc="95" dirty="0">
                <a:latin typeface="Arial"/>
                <a:cs typeface="Arial"/>
              </a:rPr>
              <a:t>medication </a:t>
            </a:r>
            <a:r>
              <a:rPr sz="1800" spc="110" dirty="0">
                <a:latin typeface="Arial"/>
                <a:cs typeface="Arial"/>
              </a:rPr>
              <a:t>following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discharge.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0"/>
            <a:ext cx="76200" cy="4724400"/>
          </a:xfrm>
          <a:custGeom>
            <a:avLst/>
            <a:gdLst/>
            <a:ahLst/>
            <a:cxnLst/>
            <a:rect l="l" t="t" r="r" b="b"/>
            <a:pathLst>
              <a:path w="76200" h="4724400">
                <a:moveTo>
                  <a:pt x="76200" y="0"/>
                </a:moveTo>
                <a:lnTo>
                  <a:pt x="0" y="4724400"/>
                </a:lnTo>
              </a:path>
            </a:pathLst>
          </a:custGeom>
          <a:ln w="9144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9153525" cy="4733290"/>
            <a:chOff x="-4762" y="0"/>
            <a:chExt cx="9153525" cy="4733290"/>
          </a:xfrm>
        </p:grpSpPr>
        <p:sp>
          <p:nvSpPr>
            <p:cNvPr id="4" name="object 4"/>
            <p:cNvSpPr/>
            <p:nvPr/>
          </p:nvSpPr>
          <p:spPr>
            <a:xfrm>
              <a:off x="5867400" y="1524"/>
              <a:ext cx="77470" cy="4723765"/>
            </a:xfrm>
            <a:custGeom>
              <a:avLst/>
              <a:gdLst/>
              <a:ahLst/>
              <a:cxnLst/>
              <a:rect l="l" t="t" r="r" b="b"/>
              <a:pathLst>
                <a:path w="77470" h="4723765">
                  <a:moveTo>
                    <a:pt x="76962" y="0"/>
                  </a:moveTo>
                  <a:lnTo>
                    <a:pt x="0" y="4723638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00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650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1800" y="609600"/>
              <a:ext cx="5335270" cy="4114800"/>
            </a:xfrm>
            <a:custGeom>
              <a:avLst/>
              <a:gdLst/>
              <a:ahLst/>
              <a:cxnLst/>
              <a:rect l="l" t="t" r="r" b="b"/>
              <a:pathLst>
                <a:path w="5335270" h="4114800">
                  <a:moveTo>
                    <a:pt x="76200" y="76200"/>
                  </a:moveTo>
                  <a:lnTo>
                    <a:pt x="0" y="4114800"/>
                  </a:lnTo>
                </a:path>
                <a:path w="5335270" h="4114800">
                  <a:moveTo>
                    <a:pt x="1828800" y="0"/>
                  </a:moveTo>
                  <a:lnTo>
                    <a:pt x="1752600" y="4114800"/>
                  </a:lnTo>
                </a:path>
                <a:path w="5335270" h="4114800">
                  <a:moveTo>
                    <a:pt x="4191127" y="1524"/>
                  </a:moveTo>
                  <a:lnTo>
                    <a:pt x="4189476" y="4040124"/>
                  </a:lnTo>
                </a:path>
                <a:path w="5335270" h="4114800">
                  <a:moveTo>
                    <a:pt x="5334761" y="1524"/>
                  </a:moveTo>
                  <a:lnTo>
                    <a:pt x="5334000" y="4039362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142999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5">
                  <a:moveTo>
                    <a:pt x="0" y="0"/>
                  </a:moveTo>
                  <a:lnTo>
                    <a:pt x="9144000" y="1650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51891"/>
            <a:ext cx="1053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i="0" u="none" spc="-55" dirty="0">
                <a:solidFill>
                  <a:srgbClr val="000000"/>
                </a:solidFill>
                <a:latin typeface="Arial"/>
                <a:cs typeface="Arial"/>
              </a:rPr>
              <a:t>ME</a:t>
            </a:r>
            <a:r>
              <a:rPr sz="1800" b="0" i="0" u="none" spc="-6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0" i="0" u="none" spc="-170" dirty="0">
                <a:solidFill>
                  <a:srgbClr val="000000"/>
                </a:solidFill>
                <a:latin typeface="Arial"/>
                <a:cs typeface="Arial"/>
              </a:rPr>
              <a:t>SURE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8442" y="151891"/>
            <a:ext cx="289877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5395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PATIENT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1364615" algn="l"/>
              </a:tabLst>
            </a:pPr>
            <a:r>
              <a:rPr sz="1800" spc="100" dirty="0">
                <a:latin typeface="Arial"/>
                <a:cs typeface="Arial"/>
              </a:rPr>
              <a:t>initial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eval.	</a:t>
            </a:r>
            <a:r>
              <a:rPr sz="1800" spc="100" dirty="0">
                <a:latin typeface="Arial"/>
                <a:cs typeface="Arial"/>
              </a:rPr>
              <a:t>After </a:t>
            </a:r>
            <a:r>
              <a:rPr sz="1800" spc="135" dirty="0">
                <a:latin typeface="Arial"/>
                <a:cs typeface="Arial"/>
              </a:rPr>
              <a:t>6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weeks</a:t>
            </a:r>
            <a:endParaRPr sz="18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2160"/>
              </a:spcBef>
              <a:tabLst>
                <a:tab pos="1646555" algn="l"/>
              </a:tabLst>
            </a:pPr>
            <a:r>
              <a:rPr sz="1800" spc="210" dirty="0">
                <a:latin typeface="Arial"/>
                <a:cs typeface="Arial"/>
              </a:rPr>
              <a:t>6/10	1/10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45518" y="151891"/>
            <a:ext cx="4183379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PATIENT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R="17780" algn="r">
              <a:lnSpc>
                <a:spcPct val="100000"/>
              </a:lnSpc>
              <a:spcBef>
                <a:spcPts val="1440"/>
              </a:spcBef>
              <a:tabLst>
                <a:tab pos="1148715" algn="l"/>
              </a:tabLst>
            </a:pPr>
            <a:r>
              <a:rPr sz="1800" spc="135" dirty="0">
                <a:latin typeface="Arial"/>
                <a:cs typeface="Arial"/>
              </a:rPr>
              <a:t>4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wk.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fo.	</a:t>
            </a:r>
            <a:r>
              <a:rPr sz="1800" spc="100" dirty="0">
                <a:latin typeface="Arial"/>
                <a:cs typeface="Arial"/>
              </a:rPr>
              <a:t>initial </a:t>
            </a:r>
            <a:r>
              <a:rPr sz="1800" spc="35" dirty="0">
                <a:latin typeface="Arial"/>
                <a:cs typeface="Arial"/>
              </a:rPr>
              <a:t>eval </a:t>
            </a:r>
            <a:r>
              <a:rPr sz="1800" spc="85" dirty="0">
                <a:latin typeface="Arial"/>
                <a:cs typeface="Arial"/>
              </a:rPr>
              <a:t>after </a:t>
            </a:r>
            <a:r>
              <a:rPr sz="1800" spc="135" dirty="0">
                <a:latin typeface="Arial"/>
                <a:cs typeface="Arial"/>
              </a:rPr>
              <a:t>6 </a:t>
            </a:r>
            <a:r>
              <a:rPr sz="1800" spc="114" dirty="0">
                <a:latin typeface="Arial"/>
                <a:cs typeface="Arial"/>
              </a:rPr>
              <a:t>wk </a:t>
            </a:r>
            <a:r>
              <a:rPr sz="1800" spc="135" dirty="0">
                <a:latin typeface="Arial"/>
                <a:cs typeface="Arial"/>
              </a:rPr>
              <a:t>4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wk.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60"/>
              </a:spcBef>
              <a:tabLst>
                <a:tab pos="989965" algn="l"/>
                <a:tab pos="2200275" algn="l"/>
                <a:tab pos="3263900" algn="l"/>
              </a:tabLst>
            </a:pPr>
            <a:r>
              <a:rPr sz="1800" spc="380" dirty="0">
                <a:latin typeface="Arial"/>
                <a:cs typeface="Arial"/>
              </a:rPr>
              <a:t>1</a:t>
            </a:r>
            <a:r>
              <a:rPr sz="1800" spc="190" dirty="0">
                <a:latin typeface="Arial"/>
                <a:cs typeface="Arial"/>
              </a:rPr>
              <a:t>/</a:t>
            </a:r>
            <a:r>
              <a:rPr sz="1800" spc="130" dirty="0">
                <a:latin typeface="Arial"/>
                <a:cs typeface="Arial"/>
              </a:rPr>
              <a:t>1</a:t>
            </a:r>
            <a:r>
              <a:rPr sz="1800" spc="13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380" dirty="0">
                <a:latin typeface="Arial"/>
                <a:cs typeface="Arial"/>
              </a:rPr>
              <a:t>5</a:t>
            </a:r>
            <a:r>
              <a:rPr sz="1800" spc="195" dirty="0">
                <a:latin typeface="Arial"/>
                <a:cs typeface="Arial"/>
              </a:rPr>
              <a:t>/</a:t>
            </a:r>
            <a:r>
              <a:rPr sz="1800" spc="130" dirty="0">
                <a:latin typeface="Arial"/>
                <a:cs typeface="Arial"/>
              </a:rPr>
              <a:t>1</a:t>
            </a:r>
            <a:r>
              <a:rPr sz="1800" spc="13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380" dirty="0">
                <a:latin typeface="Arial"/>
                <a:cs typeface="Arial"/>
              </a:rPr>
              <a:t>0</a:t>
            </a:r>
            <a:r>
              <a:rPr sz="1800" spc="190" dirty="0">
                <a:latin typeface="Arial"/>
                <a:cs typeface="Arial"/>
              </a:rPr>
              <a:t>/</a:t>
            </a:r>
            <a:r>
              <a:rPr sz="1800" spc="130" dirty="0">
                <a:latin typeface="Arial"/>
                <a:cs typeface="Arial"/>
              </a:rPr>
              <a:t>1</a:t>
            </a:r>
            <a:r>
              <a:rPr sz="1800" spc="13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380" dirty="0">
                <a:latin typeface="Arial"/>
                <a:cs typeface="Arial"/>
              </a:rPr>
              <a:t>0</a:t>
            </a:r>
            <a:r>
              <a:rPr sz="1800" spc="190" dirty="0">
                <a:latin typeface="Arial"/>
                <a:cs typeface="Arial"/>
              </a:rPr>
              <a:t>/</a:t>
            </a:r>
            <a:r>
              <a:rPr sz="1800" spc="130" dirty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1157985"/>
            <a:ext cx="14497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VAS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95" dirty="0">
                <a:latin typeface="Arial"/>
                <a:cs typeface="Arial"/>
              </a:rPr>
              <a:t>Modified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low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09376" y="1981327"/>
            <a:ext cx="314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1895" y="1981327"/>
            <a:ext cx="314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99245" y="1981327"/>
            <a:ext cx="314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Arial"/>
                <a:cs typeface="Arial"/>
              </a:rPr>
              <a:t>53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88376" y="1981327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25713" y="1981327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0865" y="3353180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7752" y="3353180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23853" y="3353180"/>
            <a:ext cx="314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14355" y="3353180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78770" y="3353180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1981327"/>
            <a:ext cx="21939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034">
              <a:lnSpc>
                <a:spcPct val="100000"/>
              </a:lnSpc>
              <a:spcBef>
                <a:spcPts val="100"/>
              </a:spcBef>
              <a:tabLst>
                <a:tab pos="1870710" algn="l"/>
              </a:tabLst>
            </a:pPr>
            <a:r>
              <a:rPr sz="1800" spc="-5" dirty="0">
                <a:latin typeface="Arial"/>
                <a:cs typeface="Arial"/>
              </a:rPr>
              <a:t>Bac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pa</a:t>
            </a:r>
            <a:r>
              <a:rPr sz="1800" spc="30" dirty="0">
                <a:latin typeface="Arial"/>
                <a:cs typeface="Arial"/>
              </a:rPr>
              <a:t>i</a:t>
            </a:r>
            <a:r>
              <a:rPr sz="1800" spc="114" dirty="0">
                <a:latin typeface="Arial"/>
                <a:cs typeface="Arial"/>
              </a:rPr>
              <a:t>n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o</a:t>
            </a:r>
            <a:r>
              <a:rPr sz="1800" spc="45" dirty="0">
                <a:latin typeface="Arial"/>
                <a:cs typeface="Arial"/>
              </a:rPr>
              <a:t>s</a:t>
            </a:r>
            <a:r>
              <a:rPr sz="1800" spc="8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95" dirty="0">
                <a:latin typeface="Arial"/>
                <a:cs typeface="Arial"/>
              </a:rPr>
              <a:t>48  </a:t>
            </a:r>
            <a:r>
              <a:rPr sz="1800" spc="20" dirty="0">
                <a:latin typeface="Arial"/>
                <a:cs typeface="Arial"/>
              </a:rPr>
              <a:t>Estry </a:t>
            </a:r>
            <a:r>
              <a:rPr sz="1800" spc="90" dirty="0">
                <a:latin typeface="Arial"/>
                <a:cs typeface="Arial"/>
              </a:rPr>
              <a:t>question  </a:t>
            </a:r>
            <a:r>
              <a:rPr sz="1800" spc="70" dirty="0">
                <a:latin typeface="Arial"/>
                <a:cs typeface="Arial"/>
              </a:rPr>
              <a:t>naire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  <a:tabLst>
                <a:tab pos="1818639" algn="l"/>
              </a:tabLst>
            </a:pPr>
            <a:r>
              <a:rPr sz="1800" spc="75" dirty="0">
                <a:latin typeface="Arial"/>
                <a:cs typeface="Arial"/>
              </a:rPr>
              <a:t>Rolandmorris  </a:t>
            </a:r>
            <a:r>
              <a:rPr sz="1800" spc="80" dirty="0">
                <a:latin typeface="Arial"/>
                <a:cs typeface="Arial"/>
              </a:rPr>
              <a:t>Disability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que	</a:t>
            </a:r>
            <a:r>
              <a:rPr sz="1800" spc="130" dirty="0">
                <a:latin typeface="Arial"/>
                <a:cs typeface="Arial"/>
              </a:rPr>
              <a:t>17  </a:t>
            </a:r>
            <a:r>
              <a:rPr sz="1800" spc="80" dirty="0">
                <a:latin typeface="Arial"/>
                <a:cs typeface="Arial"/>
              </a:rPr>
              <a:t>stionnaire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-4572" y="1748027"/>
            <a:ext cx="9153525" cy="2981325"/>
            <a:chOff x="-4572" y="1748027"/>
            <a:chExt cx="9153525" cy="2981325"/>
          </a:xfrm>
        </p:grpSpPr>
        <p:sp>
          <p:nvSpPr>
            <p:cNvPr id="24" name="object 24"/>
            <p:cNvSpPr/>
            <p:nvPr/>
          </p:nvSpPr>
          <p:spPr>
            <a:xfrm>
              <a:off x="0" y="1752599"/>
              <a:ext cx="9144000" cy="1295400"/>
            </a:xfrm>
            <a:custGeom>
              <a:avLst/>
              <a:gdLst/>
              <a:ahLst/>
              <a:cxnLst/>
              <a:rect l="l" t="t" r="r" b="b"/>
              <a:pathLst>
                <a:path w="9144000" h="1295400">
                  <a:moveTo>
                    <a:pt x="0" y="0"/>
                  </a:moveTo>
                  <a:lnTo>
                    <a:pt x="9144000" y="1650"/>
                  </a:lnTo>
                </a:path>
                <a:path w="9144000" h="1295400">
                  <a:moveTo>
                    <a:pt x="0" y="1295400"/>
                  </a:moveTo>
                  <a:lnTo>
                    <a:pt x="9144000" y="1219200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4648200"/>
              <a:ext cx="9144000" cy="76200"/>
            </a:xfrm>
            <a:custGeom>
              <a:avLst/>
              <a:gdLst/>
              <a:ahLst/>
              <a:cxnLst/>
              <a:rect l="l" t="t" r="r" b="b"/>
              <a:pathLst>
                <a:path w="9144000" h="76200">
                  <a:moveTo>
                    <a:pt x="0" y="76200"/>
                  </a:moveTo>
                  <a:lnTo>
                    <a:pt x="9144000" y="0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9153525" cy="6029325"/>
            <a:chOff x="-4762" y="0"/>
            <a:chExt cx="9153525" cy="6029325"/>
          </a:xfrm>
        </p:grpSpPr>
        <p:sp>
          <p:nvSpPr>
            <p:cNvPr id="3" name="object 3"/>
            <p:cNvSpPr/>
            <p:nvPr/>
          </p:nvSpPr>
          <p:spPr>
            <a:xfrm>
              <a:off x="0" y="609600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650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5400" y="1524"/>
              <a:ext cx="6935470" cy="6019800"/>
            </a:xfrm>
            <a:custGeom>
              <a:avLst/>
              <a:gdLst/>
              <a:ahLst/>
              <a:cxnLst/>
              <a:rect l="l" t="t" r="r" b="b"/>
              <a:pathLst>
                <a:path w="6935470" h="6019800">
                  <a:moveTo>
                    <a:pt x="762" y="0"/>
                  </a:moveTo>
                  <a:lnTo>
                    <a:pt x="0" y="5866599"/>
                  </a:lnTo>
                </a:path>
                <a:path w="6935470" h="6019800">
                  <a:moveTo>
                    <a:pt x="4191762" y="0"/>
                  </a:moveTo>
                  <a:lnTo>
                    <a:pt x="4191000" y="5866599"/>
                  </a:lnTo>
                </a:path>
                <a:path w="6935470" h="6019800">
                  <a:moveTo>
                    <a:pt x="1219962" y="609600"/>
                  </a:moveTo>
                  <a:lnTo>
                    <a:pt x="1219200" y="5942799"/>
                  </a:lnTo>
                </a:path>
                <a:path w="6935470" h="6019800">
                  <a:moveTo>
                    <a:pt x="2895727" y="609600"/>
                  </a:moveTo>
                  <a:lnTo>
                    <a:pt x="2894076" y="6019800"/>
                  </a:lnTo>
                </a:path>
                <a:path w="6935470" h="6019800">
                  <a:moveTo>
                    <a:pt x="5487161" y="609600"/>
                  </a:moveTo>
                  <a:lnTo>
                    <a:pt x="5486400" y="5790399"/>
                  </a:lnTo>
                </a:path>
                <a:path w="6935470" h="6019800">
                  <a:moveTo>
                    <a:pt x="6859524" y="609600"/>
                  </a:moveTo>
                  <a:lnTo>
                    <a:pt x="6934961" y="5714199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75692"/>
            <a:ext cx="954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i="0" u="none" spc="10" dirty="0">
                <a:solidFill>
                  <a:srgbClr val="000000"/>
                </a:solidFill>
                <a:latin typeface="Arial"/>
                <a:cs typeface="Arial"/>
              </a:rPr>
              <a:t>Meas</a:t>
            </a:r>
            <a:r>
              <a:rPr sz="1800" b="0" i="0" u="none" spc="15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800" b="0" i="0" u="none" spc="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1800" b="0" i="0" u="none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173226"/>
            <a:ext cx="8966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Arial"/>
                <a:cs typeface="Arial"/>
              </a:rPr>
              <a:t>Walkin</a:t>
            </a:r>
            <a:r>
              <a:rPr sz="1800" spc="120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1053" y="75692"/>
            <a:ext cx="77279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algn="ctr">
              <a:lnSpc>
                <a:spcPct val="100000"/>
              </a:lnSpc>
              <a:spcBef>
                <a:spcPts val="100"/>
              </a:spcBef>
              <a:tabLst>
                <a:tab pos="3368040" algn="l"/>
              </a:tabLst>
            </a:pPr>
            <a:r>
              <a:rPr sz="1800" spc="85" dirty="0">
                <a:latin typeface="Arial"/>
                <a:cs typeface="Arial"/>
              </a:rPr>
              <a:t>inclined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treadmill	</a:t>
            </a:r>
            <a:r>
              <a:rPr sz="1800" spc="50" dirty="0">
                <a:latin typeface="Arial"/>
                <a:cs typeface="Arial"/>
              </a:rPr>
              <a:t>level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105" dirty="0">
                <a:latin typeface="Arial"/>
                <a:cs typeface="Arial"/>
              </a:rPr>
              <a:t>treadmill</a:t>
            </a:r>
            <a:endParaRPr sz="1800">
              <a:latin typeface="Arial"/>
              <a:cs typeface="Arial"/>
            </a:endParaRPr>
          </a:p>
          <a:p>
            <a:pPr marL="298450" marR="5080" indent="-286385">
              <a:lnSpc>
                <a:spcPct val="200000"/>
              </a:lnSpc>
              <a:tabLst>
                <a:tab pos="1752600" algn="l"/>
                <a:tab pos="2917825" algn="l"/>
                <a:tab pos="3207385" algn="l"/>
                <a:tab pos="4588510" algn="l"/>
                <a:tab pos="5969000" algn="l"/>
                <a:tab pos="6957695" algn="l"/>
                <a:tab pos="7205345" algn="l"/>
              </a:tabLst>
            </a:pPr>
            <a:r>
              <a:rPr sz="1800" spc="100" dirty="0">
                <a:latin typeface="Arial"/>
                <a:cs typeface="Arial"/>
              </a:rPr>
              <a:t>initial </a:t>
            </a:r>
            <a:r>
              <a:rPr sz="1800" spc="40" dirty="0">
                <a:latin typeface="Arial"/>
                <a:cs typeface="Arial"/>
              </a:rPr>
              <a:t>eval. </a:t>
            </a:r>
            <a:r>
              <a:rPr sz="1800" spc="85" dirty="0">
                <a:latin typeface="Arial"/>
                <a:cs typeface="Arial"/>
              </a:rPr>
              <a:t>after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6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wk.	</a:t>
            </a:r>
            <a:r>
              <a:rPr sz="1800" spc="135" dirty="0">
                <a:latin typeface="Arial"/>
                <a:cs typeface="Arial"/>
              </a:rPr>
              <a:t>4 </a:t>
            </a:r>
            <a:r>
              <a:rPr sz="1800" spc="100" dirty="0">
                <a:latin typeface="Arial"/>
                <a:cs typeface="Arial"/>
              </a:rPr>
              <a:t>wk. </a:t>
            </a:r>
            <a:r>
              <a:rPr sz="1800" spc="110" dirty="0">
                <a:latin typeface="Arial"/>
                <a:cs typeface="Arial"/>
              </a:rPr>
              <a:t>foll.up </a:t>
            </a:r>
            <a:r>
              <a:rPr sz="1800" spc="100" dirty="0">
                <a:latin typeface="Arial"/>
                <a:cs typeface="Arial"/>
              </a:rPr>
              <a:t>initial </a:t>
            </a:r>
            <a:r>
              <a:rPr sz="1800" spc="20" dirty="0">
                <a:latin typeface="Arial"/>
                <a:cs typeface="Arial"/>
              </a:rPr>
              <a:t>eva. </a:t>
            </a:r>
            <a:r>
              <a:rPr sz="1800" spc="95" dirty="0">
                <a:latin typeface="Arial"/>
                <a:cs typeface="Arial"/>
              </a:rPr>
              <a:t>After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6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wk.	</a:t>
            </a:r>
            <a:r>
              <a:rPr sz="1800" spc="135" dirty="0">
                <a:latin typeface="Arial"/>
                <a:cs typeface="Arial"/>
              </a:rPr>
              <a:t>4 </a:t>
            </a:r>
            <a:r>
              <a:rPr sz="1800" spc="100" dirty="0">
                <a:latin typeface="Arial"/>
                <a:cs typeface="Arial"/>
              </a:rPr>
              <a:t>wk.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160" dirty="0">
                <a:latin typeface="Arial"/>
                <a:cs typeface="Arial"/>
              </a:rPr>
              <a:t>f  </a:t>
            </a:r>
            <a:r>
              <a:rPr sz="1800" spc="110" dirty="0">
                <a:latin typeface="Arial"/>
                <a:cs typeface="Arial"/>
              </a:rPr>
              <a:t>1.5	</a:t>
            </a:r>
            <a:r>
              <a:rPr sz="1800" spc="105" dirty="0">
                <a:latin typeface="Arial"/>
                <a:cs typeface="Arial"/>
              </a:rPr>
              <a:t>2.5		</a:t>
            </a:r>
            <a:r>
              <a:rPr sz="1800" spc="110" dirty="0">
                <a:latin typeface="Arial"/>
                <a:cs typeface="Arial"/>
              </a:rPr>
              <a:t>2.5	1.5	2.5		</a:t>
            </a:r>
            <a:r>
              <a:rPr sz="1800" spc="105" dirty="0">
                <a:latin typeface="Arial"/>
                <a:cs typeface="Arial"/>
              </a:rPr>
              <a:t>2.5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447546"/>
            <a:ext cx="1264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latin typeface="Arial"/>
                <a:cs typeface="Arial"/>
              </a:rPr>
              <a:t>Speed(mph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0889" y="2270886"/>
            <a:ext cx="2141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Arial"/>
                <a:cs typeface="Arial"/>
              </a:rPr>
              <a:t>no </a:t>
            </a:r>
            <a:r>
              <a:rPr sz="1800" spc="45" dirty="0">
                <a:latin typeface="Arial"/>
                <a:cs typeface="Arial"/>
              </a:rPr>
              <a:t>increase </a:t>
            </a:r>
            <a:r>
              <a:rPr sz="1800" spc="110" dirty="0">
                <a:latin typeface="Arial"/>
                <a:cs typeface="Arial"/>
              </a:rPr>
              <a:t>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incr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9489" y="2270886"/>
            <a:ext cx="1294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5080" indent="-19812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Arial"/>
                <a:cs typeface="Arial"/>
              </a:rPr>
              <a:t>no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increase  </a:t>
            </a:r>
            <a:r>
              <a:rPr sz="1800" spc="105" dirty="0">
                <a:latin typeface="Arial"/>
                <a:cs typeface="Arial"/>
              </a:rPr>
              <a:t>noted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7656" y="2270886"/>
            <a:ext cx="1877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297180">
              <a:lnSpc>
                <a:spcPct val="100000"/>
              </a:lnSpc>
              <a:spcBef>
                <a:spcPts val="100"/>
              </a:spcBef>
              <a:tabLst>
                <a:tab pos="1720214" algn="l"/>
              </a:tabLst>
            </a:pPr>
            <a:r>
              <a:rPr sz="1800" spc="110" dirty="0">
                <a:latin typeface="Arial"/>
                <a:cs typeface="Arial"/>
              </a:rPr>
              <a:t>no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increas</a:t>
            </a:r>
            <a:r>
              <a:rPr sz="1800" spc="6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90" dirty="0">
                <a:latin typeface="Arial"/>
                <a:cs typeface="Arial"/>
              </a:rPr>
              <a:t>1  </a:t>
            </a:r>
            <a:r>
              <a:rPr sz="1800" spc="105" dirty="0">
                <a:latin typeface="Arial"/>
                <a:cs typeface="Arial"/>
              </a:rPr>
              <a:t>noted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72880" y="2545207"/>
            <a:ext cx="663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Arial"/>
                <a:cs typeface="Arial"/>
              </a:rPr>
              <a:t>noted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22315" y="2545207"/>
            <a:ext cx="66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ease  </a:t>
            </a:r>
            <a:r>
              <a:rPr sz="1800" spc="105" dirty="0">
                <a:latin typeface="Arial"/>
                <a:cs typeface="Arial"/>
              </a:rPr>
              <a:t>noted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97581" y="3642741"/>
            <a:ext cx="31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0247" y="3642741"/>
            <a:ext cx="31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33821" y="3642741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88786" y="3642741"/>
            <a:ext cx="314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06365" y="3642741"/>
            <a:ext cx="31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39" y="1996566"/>
            <a:ext cx="178181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24330" algn="l"/>
              </a:tabLst>
            </a:pPr>
            <a:r>
              <a:rPr sz="1800" spc="80" dirty="0">
                <a:latin typeface="Arial"/>
                <a:cs typeface="Arial"/>
              </a:rPr>
              <a:t>Time </a:t>
            </a:r>
            <a:r>
              <a:rPr sz="1800" spc="135" dirty="0">
                <a:latin typeface="Arial"/>
                <a:cs typeface="Arial"/>
              </a:rPr>
              <a:t>to </a:t>
            </a:r>
            <a:r>
              <a:rPr sz="1800" spc="110" dirty="0">
                <a:latin typeface="Arial"/>
                <a:cs typeface="Arial"/>
              </a:rPr>
              <a:t>in  </a:t>
            </a:r>
            <a:r>
              <a:rPr sz="1800" spc="15" dirty="0">
                <a:latin typeface="Arial"/>
                <a:cs typeface="Arial"/>
              </a:rPr>
              <a:t>Crea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i</a:t>
            </a:r>
            <a:r>
              <a:rPr sz="1800" spc="16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90" dirty="0">
                <a:latin typeface="Arial"/>
                <a:cs typeface="Arial"/>
              </a:rPr>
              <a:t>2  </a:t>
            </a:r>
            <a:r>
              <a:rPr sz="1800" spc="70" dirty="0">
                <a:latin typeface="Arial"/>
                <a:cs typeface="Arial"/>
              </a:rPr>
              <a:t>Symptoms  (min.)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75" dirty="0">
                <a:latin typeface="Arial"/>
                <a:cs typeface="Arial"/>
              </a:rPr>
              <a:t>Max.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walki</a:t>
            </a:r>
            <a:endParaRPr sz="1800">
              <a:latin typeface="Arial"/>
              <a:cs typeface="Arial"/>
            </a:endParaRPr>
          </a:p>
          <a:p>
            <a:pPr marL="12700" marR="53340">
              <a:lnSpc>
                <a:spcPct val="100000"/>
              </a:lnSpc>
              <a:tabLst>
                <a:tab pos="1576705" algn="l"/>
              </a:tabLst>
            </a:pPr>
            <a:r>
              <a:rPr sz="1800" spc="440" dirty="0">
                <a:latin typeface="Arial"/>
                <a:cs typeface="Arial"/>
              </a:rPr>
              <a:t>-</a:t>
            </a:r>
            <a:r>
              <a:rPr sz="1800" spc="114" dirty="0">
                <a:latin typeface="Arial"/>
                <a:cs typeface="Arial"/>
              </a:rPr>
              <a:t>ng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160" dirty="0">
                <a:latin typeface="Arial"/>
                <a:cs typeface="Arial"/>
              </a:rPr>
              <a:t>t</a:t>
            </a:r>
            <a:r>
              <a:rPr sz="1800" spc="120" dirty="0">
                <a:latin typeface="Arial"/>
                <a:cs typeface="Arial"/>
              </a:rPr>
              <a:t>i</a:t>
            </a:r>
            <a:r>
              <a:rPr sz="1800" spc="90" dirty="0">
                <a:latin typeface="Arial"/>
                <a:cs typeface="Arial"/>
              </a:rPr>
              <a:t>me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90" dirty="0">
                <a:latin typeface="Arial"/>
                <a:cs typeface="Arial"/>
              </a:rPr>
              <a:t>5  </a:t>
            </a:r>
            <a:r>
              <a:rPr sz="1800" spc="70" dirty="0">
                <a:latin typeface="Arial"/>
                <a:cs typeface="Arial"/>
              </a:rPr>
              <a:t>(min.)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4465701"/>
            <a:ext cx="3888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3025" algn="l"/>
              </a:tabLst>
            </a:pPr>
            <a:r>
              <a:rPr sz="1800" spc="70" dirty="0">
                <a:latin typeface="Arial"/>
                <a:cs typeface="Arial"/>
              </a:rPr>
              <a:t>Symptoms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Lt.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anterior	</a:t>
            </a:r>
            <a:r>
              <a:rPr sz="1800" spc="80" dirty="0">
                <a:latin typeface="Arial"/>
                <a:cs typeface="Arial"/>
              </a:rPr>
              <a:t>none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noted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9" y="4739716"/>
            <a:ext cx="2201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1115" algn="l"/>
              </a:tabLst>
            </a:pPr>
            <a:r>
              <a:rPr sz="1800" spc="80" dirty="0">
                <a:latin typeface="Arial"/>
                <a:cs typeface="Arial"/>
              </a:rPr>
              <a:t>Of </a:t>
            </a:r>
            <a:r>
              <a:rPr sz="1800" spc="85" dirty="0">
                <a:latin typeface="Arial"/>
                <a:cs typeface="Arial"/>
              </a:rPr>
              <a:t>comple	</a:t>
            </a:r>
            <a:r>
              <a:rPr sz="1800" spc="75" dirty="0">
                <a:latin typeface="Arial"/>
                <a:cs typeface="Arial"/>
              </a:rPr>
              <a:t>leg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pain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2061" y="4465701"/>
            <a:ext cx="4753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9065" algn="l"/>
              </a:tabLst>
            </a:pPr>
            <a:r>
              <a:rPr sz="1800" spc="80" dirty="0">
                <a:latin typeface="Arial"/>
                <a:cs typeface="Arial"/>
              </a:rPr>
              <a:t>none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notedLt. </a:t>
            </a:r>
            <a:r>
              <a:rPr sz="1800" spc="100" dirty="0">
                <a:latin typeface="Arial"/>
                <a:cs typeface="Arial"/>
              </a:rPr>
              <a:t>Anterior	</a:t>
            </a:r>
            <a:r>
              <a:rPr sz="1800" spc="80" dirty="0">
                <a:latin typeface="Arial"/>
                <a:cs typeface="Arial"/>
              </a:rPr>
              <a:t>none </a:t>
            </a:r>
            <a:r>
              <a:rPr sz="1800" spc="105" dirty="0">
                <a:latin typeface="Arial"/>
                <a:cs typeface="Arial"/>
              </a:rPr>
              <a:t>noted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none</a:t>
            </a:r>
            <a:endParaRPr sz="1800">
              <a:latin typeface="Arial"/>
              <a:cs typeface="Arial"/>
            </a:endParaRPr>
          </a:p>
          <a:p>
            <a:pPr marL="1388745">
              <a:lnSpc>
                <a:spcPct val="100000"/>
              </a:lnSpc>
              <a:tabLst>
                <a:tab pos="4100829" algn="l"/>
              </a:tabLst>
            </a:pPr>
            <a:r>
              <a:rPr sz="1800" spc="65" dirty="0">
                <a:latin typeface="Arial"/>
                <a:cs typeface="Arial"/>
              </a:rPr>
              <a:t>le</a:t>
            </a:r>
            <a:r>
              <a:rPr sz="1800" spc="100" dirty="0">
                <a:latin typeface="Arial"/>
                <a:cs typeface="Arial"/>
              </a:rPr>
              <a:t>g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120" dirty="0">
                <a:latin typeface="Arial"/>
                <a:cs typeface="Arial"/>
              </a:rPr>
              <a:t>p</a:t>
            </a:r>
            <a:r>
              <a:rPr sz="1800" spc="60" dirty="0">
                <a:latin typeface="Arial"/>
                <a:cs typeface="Arial"/>
              </a:rPr>
              <a:t>ai</a:t>
            </a:r>
            <a:r>
              <a:rPr sz="1800" spc="9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110" dirty="0">
                <a:latin typeface="Arial"/>
                <a:cs typeface="Arial"/>
              </a:rPr>
              <a:t>n</a:t>
            </a:r>
            <a:r>
              <a:rPr sz="1800" spc="105" dirty="0">
                <a:latin typeface="Arial"/>
                <a:cs typeface="Arial"/>
              </a:rPr>
              <a:t>o</a:t>
            </a:r>
            <a:r>
              <a:rPr sz="1800" spc="100" dirty="0">
                <a:latin typeface="Arial"/>
                <a:cs typeface="Arial"/>
              </a:rPr>
              <a:t>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39" y="5014721"/>
            <a:ext cx="5181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21329" y="5563311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40412" y="5563311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9" y="5563311"/>
            <a:ext cx="1217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Arial"/>
                <a:cs typeface="Arial"/>
              </a:rPr>
              <a:t>Recovery  </a:t>
            </a:r>
            <a:r>
              <a:rPr sz="1800" spc="90" dirty="0">
                <a:latin typeface="Arial"/>
                <a:cs typeface="Arial"/>
              </a:rPr>
              <a:t>Time(min</a:t>
            </a:r>
            <a:r>
              <a:rPr sz="1800" spc="4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74485" y="5563311"/>
            <a:ext cx="1014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4015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Arial"/>
                <a:cs typeface="Arial"/>
              </a:rPr>
              <a:t>not 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ss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3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72489" y="5563311"/>
            <a:ext cx="1184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Arial"/>
                <a:cs typeface="Arial"/>
              </a:rPr>
              <a:t>not</a:t>
            </a:r>
            <a:r>
              <a:rPr sz="1800" spc="5" dirty="0">
                <a:latin typeface="Arial"/>
                <a:cs typeface="Arial"/>
              </a:rPr>
              <a:t> assess</a:t>
            </a:r>
            <a:endParaRPr sz="1800">
              <a:latin typeface="Arial"/>
              <a:cs typeface="Arial"/>
            </a:endParaRPr>
          </a:p>
          <a:p>
            <a:pPr marL="484505">
              <a:lnSpc>
                <a:spcPct val="100000"/>
              </a:lnSpc>
            </a:pPr>
            <a:r>
              <a:rPr sz="1800" spc="190" dirty="0">
                <a:latin typeface="Arial"/>
                <a:cs typeface="Arial"/>
              </a:rPr>
              <a:t>-ed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86057" y="5563311"/>
            <a:ext cx="2139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Arial"/>
                <a:cs typeface="Arial"/>
              </a:rPr>
              <a:t>not </a:t>
            </a:r>
            <a:r>
              <a:rPr sz="1800" spc="95" dirty="0">
                <a:latin typeface="Arial"/>
                <a:cs typeface="Arial"/>
              </a:rPr>
              <a:t>assess-not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145" dirty="0">
                <a:latin typeface="Arial"/>
                <a:cs typeface="Arial"/>
              </a:rPr>
              <a:t>as-</a:t>
            </a:r>
            <a:endParaRPr sz="1800">
              <a:latin typeface="Arial"/>
              <a:cs typeface="Arial"/>
            </a:endParaRPr>
          </a:p>
          <a:p>
            <a:pPr marR="48895" algn="r">
              <a:lnSpc>
                <a:spcPct val="100000"/>
              </a:lnSpc>
              <a:tabLst>
                <a:tab pos="1057275" algn="l"/>
              </a:tabLst>
            </a:pPr>
            <a:r>
              <a:rPr sz="1800" spc="440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30" dirty="0">
                <a:latin typeface="Arial"/>
                <a:cs typeface="Arial"/>
              </a:rPr>
              <a:t>d	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3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-4572" y="986027"/>
            <a:ext cx="9153525" cy="5268595"/>
            <a:chOff x="-4572" y="986027"/>
            <a:chExt cx="9153525" cy="5268595"/>
          </a:xfrm>
        </p:grpSpPr>
        <p:sp>
          <p:nvSpPr>
            <p:cNvPr id="31" name="object 31"/>
            <p:cNvSpPr/>
            <p:nvPr/>
          </p:nvSpPr>
          <p:spPr>
            <a:xfrm>
              <a:off x="0" y="990599"/>
              <a:ext cx="9144000" cy="4497705"/>
            </a:xfrm>
            <a:custGeom>
              <a:avLst/>
              <a:gdLst/>
              <a:ahLst/>
              <a:cxnLst/>
              <a:rect l="l" t="t" r="r" b="b"/>
              <a:pathLst>
                <a:path w="9144000" h="4497705">
                  <a:moveTo>
                    <a:pt x="0" y="0"/>
                  </a:moveTo>
                  <a:lnTo>
                    <a:pt x="9144000" y="76200"/>
                  </a:lnTo>
                </a:path>
                <a:path w="9144000" h="4497705">
                  <a:moveTo>
                    <a:pt x="0" y="914400"/>
                  </a:moveTo>
                  <a:lnTo>
                    <a:pt x="9144000" y="990600"/>
                  </a:lnTo>
                </a:path>
                <a:path w="9144000" h="4497705">
                  <a:moveTo>
                    <a:pt x="0" y="2209800"/>
                  </a:moveTo>
                  <a:lnTo>
                    <a:pt x="9144000" y="2286000"/>
                  </a:lnTo>
                </a:path>
                <a:path w="9144000" h="4497705">
                  <a:moveTo>
                    <a:pt x="0" y="3352800"/>
                  </a:moveTo>
                  <a:lnTo>
                    <a:pt x="9144000" y="3354324"/>
                  </a:lnTo>
                </a:path>
                <a:path w="9144000" h="4497705">
                  <a:moveTo>
                    <a:pt x="0" y="4495800"/>
                  </a:moveTo>
                  <a:lnTo>
                    <a:pt x="9144000" y="4497451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13076" y="6021324"/>
              <a:ext cx="1905" cy="152400"/>
            </a:xfrm>
            <a:custGeom>
              <a:avLst/>
              <a:gdLst/>
              <a:ahLst/>
              <a:cxnLst/>
              <a:rect l="l" t="t" r="r" b="b"/>
              <a:pathLst>
                <a:path w="1905" h="152400">
                  <a:moveTo>
                    <a:pt x="1650" y="0"/>
                  </a:moveTo>
                  <a:lnTo>
                    <a:pt x="0" y="152399"/>
                  </a:lnTo>
                </a:path>
                <a:path w="1905" h="152400">
                  <a:moveTo>
                    <a:pt x="1650" y="0"/>
                  </a:moveTo>
                  <a:lnTo>
                    <a:pt x="0" y="152399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6248399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587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93875" y="5564124"/>
              <a:ext cx="6936105" cy="685800"/>
            </a:xfrm>
            <a:custGeom>
              <a:avLst/>
              <a:gdLst/>
              <a:ahLst/>
              <a:cxnLst/>
              <a:rect l="l" t="t" r="r" b="b"/>
              <a:pathLst>
                <a:path w="6936105" h="685800">
                  <a:moveTo>
                    <a:pt x="1220851" y="381000"/>
                  </a:moveTo>
                  <a:lnTo>
                    <a:pt x="1219200" y="685799"/>
                  </a:lnTo>
                </a:path>
                <a:path w="6936105" h="685800">
                  <a:moveTo>
                    <a:pt x="1651" y="304800"/>
                  </a:moveTo>
                  <a:lnTo>
                    <a:pt x="0" y="609599"/>
                  </a:lnTo>
                </a:path>
                <a:path w="6936105" h="685800">
                  <a:moveTo>
                    <a:pt x="2897251" y="457200"/>
                  </a:moveTo>
                  <a:lnTo>
                    <a:pt x="2895600" y="685799"/>
                  </a:lnTo>
                </a:path>
                <a:path w="6936105" h="685800">
                  <a:moveTo>
                    <a:pt x="4192651" y="228600"/>
                  </a:moveTo>
                  <a:lnTo>
                    <a:pt x="4191000" y="685799"/>
                  </a:lnTo>
                </a:path>
                <a:path w="6936105" h="685800">
                  <a:moveTo>
                    <a:pt x="5488051" y="76200"/>
                  </a:moveTo>
                  <a:lnTo>
                    <a:pt x="5486400" y="609599"/>
                  </a:lnTo>
                </a:path>
                <a:path w="6936105" h="685800">
                  <a:moveTo>
                    <a:pt x="5488051" y="0"/>
                  </a:moveTo>
                  <a:lnTo>
                    <a:pt x="5486400" y="609599"/>
                  </a:lnTo>
                </a:path>
                <a:path w="6936105" h="685800">
                  <a:moveTo>
                    <a:pt x="6935851" y="0"/>
                  </a:moveTo>
                  <a:lnTo>
                    <a:pt x="6934200" y="609599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3124" y="2187304"/>
            <a:ext cx="6101347" cy="2434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1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mtClean="0"/>
              <a:t>The vertebrae has the following parts:</a:t>
            </a:r>
          </a:p>
          <a:p>
            <a:pPr marL="0" indent="0">
              <a:buFontTx/>
              <a:buNone/>
            </a:pPr>
            <a:r>
              <a:rPr lang="en-GB" smtClean="0"/>
              <a:t>a) Outer anulus fibrosus</a:t>
            </a:r>
          </a:p>
          <a:p>
            <a:pPr marL="0" indent="0">
              <a:buFontTx/>
              <a:buNone/>
            </a:pPr>
            <a:r>
              <a:rPr lang="en-GB" smtClean="0"/>
              <a:t>b) Inner anulus fibrosus</a:t>
            </a:r>
          </a:p>
          <a:p>
            <a:pPr marL="0" indent="0">
              <a:buFontTx/>
              <a:buNone/>
            </a:pPr>
            <a:r>
              <a:rPr lang="en-GB" smtClean="0"/>
              <a:t>c) Nucleus pulposus</a:t>
            </a:r>
          </a:p>
          <a:p>
            <a:pPr marL="0" indent="0">
              <a:buFontTx/>
              <a:buNone/>
            </a:pPr>
            <a:r>
              <a:rPr lang="en-GB" smtClean="0"/>
              <a:t>d) Vertebral end plates</a:t>
            </a:r>
          </a:p>
          <a:p>
            <a:pPr marL="0" indent="0">
              <a:buFontTx/>
              <a:buNone/>
            </a:pPr>
            <a:r>
              <a:rPr lang="en-GB" smtClean="0"/>
              <a:t>e) 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4799"/>
            <a:ext cx="8915400" cy="6553200"/>
          </a:xfrm>
          <a:custGeom>
            <a:avLst/>
            <a:gdLst/>
            <a:ahLst/>
            <a:cxnLst/>
            <a:rect l="l" t="t" r="r" b="b"/>
            <a:pathLst>
              <a:path w="8915400" h="6553200">
                <a:moveTo>
                  <a:pt x="8915399" y="0"/>
                </a:moveTo>
                <a:lnTo>
                  <a:pt x="0" y="0"/>
                </a:lnTo>
                <a:lnTo>
                  <a:pt x="0" y="6553197"/>
                </a:lnTo>
                <a:lnTo>
                  <a:pt x="8915399" y="6553197"/>
                </a:lnTo>
                <a:lnTo>
                  <a:pt x="8915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287223"/>
            <a:ext cx="8649335" cy="5832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spc="-35" dirty="0">
                <a:latin typeface="Arial"/>
                <a:cs typeface="Arial"/>
              </a:rPr>
              <a:t>PATHOLOGICAL(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ARNOLD’S</a:t>
            </a:r>
            <a:r>
              <a:rPr sz="2800" spc="155" dirty="0">
                <a:solidFill>
                  <a:srgbClr val="FF0000"/>
                </a:solidFill>
                <a:latin typeface="Arial"/>
                <a:cs typeface="Arial"/>
              </a:rPr>
              <a:t> 1976)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"/>
            </a:pPr>
            <a:endParaRPr sz="3600">
              <a:latin typeface="Arial"/>
              <a:cs typeface="Arial"/>
            </a:endParaRPr>
          </a:p>
          <a:p>
            <a:pPr marL="2332990" lvl="1" indent="-324485">
              <a:lnSpc>
                <a:spcPct val="100000"/>
              </a:lnSpc>
              <a:buAutoNum type="arabicParenR"/>
              <a:tabLst>
                <a:tab pos="2333625" algn="l"/>
                <a:tab pos="5583555" algn="l"/>
              </a:tabLst>
            </a:pPr>
            <a:r>
              <a:rPr sz="2000" spc="-30" dirty="0">
                <a:latin typeface="Arial"/>
                <a:cs typeface="Arial"/>
              </a:rPr>
              <a:t>CONGENITAL</a:t>
            </a:r>
            <a:r>
              <a:rPr sz="2000" spc="35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STENOSIS-	</a:t>
            </a:r>
            <a:r>
              <a:rPr sz="2000" spc="70" dirty="0">
                <a:latin typeface="Arial"/>
                <a:cs typeface="Arial"/>
              </a:rPr>
              <a:t>eq. </a:t>
            </a:r>
            <a:r>
              <a:rPr sz="2000" spc="90" dirty="0">
                <a:latin typeface="Arial"/>
                <a:cs typeface="Arial"/>
              </a:rPr>
              <a:t>Achondroplasia</a:t>
            </a:r>
            <a:endParaRPr sz="2000">
              <a:latin typeface="Arial"/>
              <a:cs typeface="Arial"/>
            </a:endParaRPr>
          </a:p>
          <a:p>
            <a:pPr marL="2360295" lvl="1" indent="-324485">
              <a:lnSpc>
                <a:spcPct val="100000"/>
              </a:lnSpc>
              <a:spcBef>
                <a:spcPts val="275"/>
              </a:spcBef>
              <a:buAutoNum type="arabicParenR"/>
              <a:tabLst>
                <a:tab pos="2360930" algn="l"/>
                <a:tab pos="5054600" algn="l"/>
              </a:tabLst>
            </a:pPr>
            <a:r>
              <a:rPr sz="2000" spc="-55" dirty="0">
                <a:latin typeface="Arial"/>
                <a:cs typeface="Arial"/>
              </a:rPr>
              <a:t>ACQUIRED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STENOSIS	</a:t>
            </a:r>
            <a:r>
              <a:rPr sz="2000" spc="490" dirty="0">
                <a:latin typeface="Arial"/>
                <a:cs typeface="Arial"/>
              </a:rPr>
              <a:t>- </a:t>
            </a:r>
            <a:r>
              <a:rPr sz="2000" spc="65" dirty="0">
                <a:latin typeface="Arial"/>
                <a:cs typeface="Arial"/>
              </a:rPr>
              <a:t>1)</a:t>
            </a:r>
            <a:r>
              <a:rPr sz="2000" spc="-340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Degenerative</a:t>
            </a:r>
            <a:endParaRPr sz="2000">
              <a:latin typeface="Arial"/>
              <a:cs typeface="Arial"/>
            </a:endParaRPr>
          </a:p>
          <a:p>
            <a:pPr marL="5761990" marR="415290" lvl="2" indent="-487045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5600065" algn="l"/>
              </a:tabLst>
            </a:pPr>
            <a:r>
              <a:rPr sz="2000" spc="100" dirty="0">
                <a:latin typeface="Arial"/>
                <a:cs typeface="Arial"/>
              </a:rPr>
              <a:t>Combined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congenital  </a:t>
            </a:r>
            <a:r>
              <a:rPr sz="2000" spc="85" dirty="0">
                <a:latin typeface="Arial"/>
                <a:cs typeface="Arial"/>
              </a:rPr>
              <a:t>and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degenerative</a:t>
            </a:r>
            <a:endParaRPr sz="2000">
              <a:latin typeface="Arial"/>
              <a:cs typeface="Arial"/>
            </a:endParaRPr>
          </a:p>
          <a:p>
            <a:pPr marL="5599430" lvl="2" indent="-324485">
              <a:lnSpc>
                <a:spcPct val="100000"/>
              </a:lnSpc>
              <a:buAutoNum type="arabicParenR" startAt="2"/>
              <a:tabLst>
                <a:tab pos="5600065" algn="l"/>
              </a:tabLst>
            </a:pPr>
            <a:r>
              <a:rPr sz="2000" spc="90" dirty="0">
                <a:latin typeface="Arial"/>
                <a:cs typeface="Arial"/>
              </a:rPr>
              <a:t>Spondylolisthetic</a:t>
            </a:r>
            <a:endParaRPr sz="2000">
              <a:latin typeface="Arial"/>
              <a:cs typeface="Arial"/>
            </a:endParaRPr>
          </a:p>
          <a:p>
            <a:pPr marL="5599430" lvl="2" indent="-324485">
              <a:lnSpc>
                <a:spcPct val="100000"/>
              </a:lnSpc>
              <a:buAutoNum type="arabicParenR" startAt="2"/>
              <a:tabLst>
                <a:tab pos="5600065" algn="l"/>
              </a:tabLst>
            </a:pPr>
            <a:r>
              <a:rPr sz="2000" spc="85" dirty="0">
                <a:latin typeface="Arial"/>
                <a:cs typeface="Arial"/>
              </a:rPr>
              <a:t>Spondylitic</a:t>
            </a:r>
            <a:endParaRPr sz="2000">
              <a:latin typeface="Arial"/>
              <a:cs typeface="Arial"/>
            </a:endParaRPr>
          </a:p>
          <a:p>
            <a:pPr marL="5600065" lvl="2" indent="-325120">
              <a:lnSpc>
                <a:spcPts val="2345"/>
              </a:lnSpc>
              <a:buAutoNum type="arabicParenR" startAt="2"/>
              <a:tabLst>
                <a:tab pos="5600700" algn="l"/>
              </a:tabLst>
            </a:pPr>
            <a:r>
              <a:rPr sz="2000" spc="25" dirty="0">
                <a:latin typeface="Arial"/>
                <a:cs typeface="Arial"/>
              </a:rPr>
              <a:t>Post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traumatic</a:t>
            </a:r>
            <a:endParaRPr sz="2000">
              <a:latin typeface="Arial"/>
              <a:cs typeface="Arial"/>
            </a:endParaRPr>
          </a:p>
          <a:p>
            <a:pPr marL="441959" indent="-429895">
              <a:lnSpc>
                <a:spcPts val="3304"/>
              </a:lnSpc>
              <a:buSzPct val="96428"/>
              <a:buFont typeface="Wingdings"/>
              <a:buChar char=""/>
              <a:tabLst>
                <a:tab pos="442595" algn="l"/>
              </a:tabLst>
            </a:pPr>
            <a:r>
              <a:rPr sz="2800" spc="-125" dirty="0">
                <a:latin typeface="Arial"/>
                <a:cs typeface="Arial"/>
              </a:rPr>
              <a:t>MISCELLANEOUS</a:t>
            </a:r>
            <a:endParaRPr sz="2800">
              <a:latin typeface="Arial"/>
              <a:cs typeface="Arial"/>
            </a:endParaRPr>
          </a:p>
          <a:p>
            <a:pPr marL="4164965" indent="-317500">
              <a:lnSpc>
                <a:spcPct val="100000"/>
              </a:lnSpc>
              <a:buSzPct val="140000"/>
              <a:buChar char="-"/>
              <a:tabLst>
                <a:tab pos="4164965" algn="l"/>
              </a:tabLst>
            </a:pPr>
            <a:r>
              <a:rPr sz="2000" spc="15" dirty="0">
                <a:latin typeface="Arial"/>
                <a:cs typeface="Arial"/>
              </a:rPr>
              <a:t>Paget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marL="4128135" indent="-310515">
              <a:lnSpc>
                <a:spcPct val="100000"/>
              </a:lnSpc>
              <a:spcBef>
                <a:spcPts val="114"/>
              </a:spcBef>
              <a:buChar char="-"/>
              <a:tabLst>
                <a:tab pos="4128135" algn="l"/>
                <a:tab pos="4128770" algn="l"/>
              </a:tabLst>
            </a:pPr>
            <a:r>
              <a:rPr sz="2000" spc="70" dirty="0">
                <a:latin typeface="Arial"/>
                <a:cs typeface="Arial"/>
              </a:rPr>
              <a:t>Fluorosis</a:t>
            </a:r>
            <a:endParaRPr sz="2000">
              <a:latin typeface="Arial"/>
              <a:cs typeface="Arial"/>
            </a:endParaRPr>
          </a:p>
          <a:p>
            <a:pPr marL="4128135" indent="-310515">
              <a:lnSpc>
                <a:spcPct val="100000"/>
              </a:lnSpc>
              <a:buChar char="-"/>
              <a:tabLst>
                <a:tab pos="4128135" algn="l"/>
                <a:tab pos="4128770" algn="l"/>
              </a:tabLst>
            </a:pPr>
            <a:r>
              <a:rPr sz="2000" spc="70" dirty="0">
                <a:latin typeface="Arial"/>
                <a:cs typeface="Arial"/>
              </a:rPr>
              <a:t>Kyphosis</a:t>
            </a:r>
            <a:endParaRPr sz="2000">
              <a:latin typeface="Arial"/>
              <a:cs typeface="Arial"/>
            </a:endParaRPr>
          </a:p>
          <a:p>
            <a:pPr marL="4128135" indent="-310515">
              <a:lnSpc>
                <a:spcPct val="100000"/>
              </a:lnSpc>
              <a:buChar char="-"/>
              <a:tabLst>
                <a:tab pos="4128135" algn="l"/>
                <a:tab pos="4128770" algn="l"/>
              </a:tabLst>
            </a:pPr>
            <a:r>
              <a:rPr sz="2000" spc="45" dirty="0">
                <a:latin typeface="Arial"/>
                <a:cs typeface="Arial"/>
              </a:rPr>
              <a:t>Scoliosis</a:t>
            </a:r>
            <a:endParaRPr sz="2000">
              <a:latin typeface="Arial"/>
              <a:cs typeface="Arial"/>
            </a:endParaRPr>
          </a:p>
          <a:p>
            <a:pPr marL="4128135" indent="-310515">
              <a:lnSpc>
                <a:spcPct val="100000"/>
              </a:lnSpc>
              <a:buChar char="-"/>
              <a:tabLst>
                <a:tab pos="4128135" algn="l"/>
                <a:tab pos="4128770" algn="l"/>
              </a:tabLst>
            </a:pPr>
            <a:r>
              <a:rPr sz="2000" spc="55" dirty="0">
                <a:latin typeface="Arial"/>
                <a:cs typeface="Arial"/>
              </a:rPr>
              <a:t>Fracture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spine</a:t>
            </a:r>
            <a:endParaRPr sz="2000">
              <a:latin typeface="Arial"/>
              <a:cs typeface="Arial"/>
            </a:endParaRPr>
          </a:p>
          <a:p>
            <a:pPr marL="4128135" indent="-310515">
              <a:lnSpc>
                <a:spcPct val="100000"/>
              </a:lnSpc>
              <a:buChar char="-"/>
              <a:tabLst>
                <a:tab pos="4128135" algn="l"/>
                <a:tab pos="4128770" algn="l"/>
              </a:tabLst>
            </a:pPr>
            <a:r>
              <a:rPr sz="2000" spc="95" dirty="0">
                <a:latin typeface="Arial"/>
                <a:cs typeface="Arial"/>
              </a:rPr>
              <a:t>Diffuse </a:t>
            </a:r>
            <a:r>
              <a:rPr sz="2000" spc="110" dirty="0">
                <a:latin typeface="Arial"/>
                <a:cs typeface="Arial"/>
              </a:rPr>
              <a:t>idiopathic </a:t>
            </a:r>
            <a:r>
              <a:rPr sz="2000" spc="80" dirty="0">
                <a:latin typeface="Arial"/>
                <a:cs typeface="Arial"/>
              </a:rPr>
              <a:t>skeletal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hyperost-</a:t>
            </a:r>
            <a:endParaRPr sz="2000">
              <a:latin typeface="Arial"/>
              <a:cs typeface="Arial"/>
            </a:endParaRPr>
          </a:p>
          <a:p>
            <a:pPr marL="4224020">
              <a:lnSpc>
                <a:spcPct val="100000"/>
              </a:lnSpc>
            </a:pPr>
            <a:r>
              <a:rPr sz="2000" spc="155" dirty="0">
                <a:latin typeface="Arial"/>
                <a:cs typeface="Arial"/>
              </a:rPr>
              <a:t>-osis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syndrome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features of Degenerative disease of spine include 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a) NARROW CANAL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b) DECREASED DISK HEIGHT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c) POSTERIOR OSTEOPHYTES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d) DISK PROTRUSIONS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e) All of the above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Indications for surgery in degenerative spine disease include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a) Failure of conservative therapy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b) Increasing neurologic deficit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c) Cervical myelopathy that is progressive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d) All of the above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e) None of the above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4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mtClean="0"/>
              <a:t>Investigations for degenerative disease of cervical spine include:</a:t>
            </a:r>
          </a:p>
          <a:p>
            <a:pPr marL="0" indent="0">
              <a:buFontTx/>
              <a:buNone/>
            </a:pPr>
            <a:r>
              <a:rPr lang="en-GB" smtClean="0"/>
              <a:t>a) X-rays</a:t>
            </a:r>
          </a:p>
          <a:p>
            <a:pPr marL="0" indent="0">
              <a:buFontTx/>
              <a:buNone/>
            </a:pPr>
            <a:r>
              <a:rPr lang="en-GB" smtClean="0"/>
              <a:t>b) Cervical myelography</a:t>
            </a:r>
          </a:p>
          <a:p>
            <a:pPr marL="0" indent="0">
              <a:buFontTx/>
              <a:buNone/>
            </a:pPr>
            <a:r>
              <a:rPr lang="en-GB" smtClean="0"/>
              <a:t>c) CT scan</a:t>
            </a:r>
          </a:p>
          <a:p>
            <a:pPr marL="0" indent="0">
              <a:buFontTx/>
              <a:buNone/>
            </a:pPr>
            <a:r>
              <a:rPr lang="en-GB" smtClean="0"/>
              <a:t>d) MRI</a:t>
            </a:r>
          </a:p>
          <a:p>
            <a:pPr marL="0" indent="0">
              <a:buFontTx/>
              <a:buNone/>
            </a:pPr>
            <a:r>
              <a:rPr lang="en-GB" smtClean="0"/>
              <a:t>e) 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MCQ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Conservative treatment for degenerative disease of spine include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Rest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Ice application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Physiotherapy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Belt 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GB" dirty="0" smtClean="0"/>
              <a:t>All </a:t>
            </a:r>
            <a:r>
              <a:rPr lang="en-GB" smtClean="0"/>
              <a:t>of the above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14527"/>
            <a:ext cx="8915400" cy="6443980"/>
          </a:xfrm>
          <a:custGeom>
            <a:avLst/>
            <a:gdLst/>
            <a:ahLst/>
            <a:cxnLst/>
            <a:rect l="l" t="t" r="r" b="b"/>
            <a:pathLst>
              <a:path w="8915400" h="6443980">
                <a:moveTo>
                  <a:pt x="8915400" y="0"/>
                </a:moveTo>
                <a:lnTo>
                  <a:pt x="0" y="0"/>
                </a:lnTo>
                <a:lnTo>
                  <a:pt x="0" y="6443468"/>
                </a:lnTo>
                <a:lnTo>
                  <a:pt x="8915400" y="6443468"/>
                </a:lnTo>
                <a:lnTo>
                  <a:pt x="8915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256324"/>
            <a:ext cx="8668385" cy="651383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467995" indent="-455930">
              <a:lnSpc>
                <a:spcPct val="100000"/>
              </a:lnSpc>
              <a:spcBef>
                <a:spcPts val="1205"/>
              </a:spcBef>
              <a:buFont typeface="Wingdings"/>
              <a:buChar char=""/>
              <a:tabLst>
                <a:tab pos="467995" algn="l"/>
                <a:tab pos="468630" algn="l"/>
              </a:tabLst>
            </a:pPr>
            <a:r>
              <a:rPr sz="2800" spc="-70" dirty="0">
                <a:latin typeface="Arial"/>
                <a:cs typeface="Arial"/>
              </a:rPr>
              <a:t>IATROGENIC </a:t>
            </a:r>
            <a:r>
              <a:rPr sz="2800" spc="-200" dirty="0">
                <a:latin typeface="Arial"/>
                <a:cs typeface="Arial"/>
              </a:rPr>
              <a:t>CAUSES</a:t>
            </a:r>
            <a:r>
              <a:rPr sz="2800" spc="34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3620135">
              <a:lnSpc>
                <a:spcPct val="100000"/>
              </a:lnSpc>
              <a:spcBef>
                <a:spcPts val="800"/>
              </a:spcBef>
            </a:pPr>
            <a:r>
              <a:rPr sz="2000" spc="210" dirty="0">
                <a:latin typeface="Arial"/>
                <a:cs typeface="Arial"/>
              </a:rPr>
              <a:t>eq- </a:t>
            </a:r>
            <a:r>
              <a:rPr sz="2000" spc="100" dirty="0">
                <a:latin typeface="Arial"/>
                <a:cs typeface="Arial"/>
              </a:rPr>
              <a:t>Hypertrophy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110" dirty="0">
                <a:latin typeface="Arial"/>
                <a:cs typeface="Arial"/>
              </a:rPr>
              <a:t>posterior </a:t>
            </a:r>
            <a:r>
              <a:rPr sz="2000" spc="95" dirty="0">
                <a:latin typeface="Arial"/>
                <a:cs typeface="Arial"/>
              </a:rPr>
              <a:t>bone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graft.</a:t>
            </a:r>
            <a:endParaRPr sz="2000">
              <a:latin typeface="Arial"/>
              <a:cs typeface="Arial"/>
            </a:endParaRPr>
          </a:p>
          <a:p>
            <a:pPr marL="3899535">
              <a:lnSpc>
                <a:spcPct val="100000"/>
              </a:lnSpc>
              <a:spcBef>
                <a:spcPts val="275"/>
              </a:spcBef>
            </a:pPr>
            <a:r>
              <a:rPr sz="2000" spc="490" dirty="0">
                <a:latin typeface="Arial"/>
                <a:cs typeface="Arial"/>
              </a:rPr>
              <a:t>-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Incomplete </a:t>
            </a:r>
            <a:r>
              <a:rPr sz="2000" spc="114" dirty="0">
                <a:latin typeface="Arial"/>
                <a:cs typeface="Arial"/>
              </a:rPr>
              <a:t>treatment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100" dirty="0">
                <a:latin typeface="Arial"/>
                <a:cs typeface="Arial"/>
              </a:rPr>
              <a:t>stenotic</a:t>
            </a:r>
            <a:endParaRPr sz="2000">
              <a:latin typeface="Arial"/>
              <a:cs typeface="Arial"/>
            </a:endParaRPr>
          </a:p>
          <a:p>
            <a:pPr marL="5761990">
              <a:lnSpc>
                <a:spcPct val="100000"/>
              </a:lnSpc>
            </a:pPr>
            <a:r>
              <a:rPr sz="2000" spc="114" dirty="0">
                <a:latin typeface="Arial"/>
                <a:cs typeface="Arial"/>
              </a:rPr>
              <a:t>condition.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15"/>
              </a:spcBef>
            </a:pP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CLINICAL </a:t>
            </a:r>
            <a:r>
              <a:rPr sz="2800" spc="-35" dirty="0">
                <a:solidFill>
                  <a:srgbClr val="FF0000"/>
                </a:solidFill>
                <a:latin typeface="Arial Black"/>
                <a:cs typeface="Arial Black"/>
              </a:rPr>
              <a:t>FEATURE</a:t>
            </a:r>
            <a:r>
              <a:rPr sz="2800" spc="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Arial Black"/>
              <a:cs typeface="Arial Black"/>
            </a:endParaRPr>
          </a:p>
          <a:p>
            <a:pPr marL="474345" indent="-462280">
              <a:lnSpc>
                <a:spcPts val="2870"/>
              </a:lnSpc>
              <a:buSzPct val="116666"/>
              <a:buFont typeface="Wingdings"/>
              <a:buChar char=""/>
              <a:tabLst>
                <a:tab pos="474345" algn="l"/>
                <a:tab pos="474980" algn="l"/>
              </a:tabLst>
            </a:pPr>
            <a:r>
              <a:rPr sz="2400" spc="65" dirty="0">
                <a:latin typeface="Arial"/>
                <a:cs typeface="Arial"/>
              </a:rPr>
              <a:t>Low </a:t>
            </a:r>
            <a:r>
              <a:rPr sz="2400" spc="-5" dirty="0">
                <a:latin typeface="Arial"/>
                <a:cs typeface="Arial"/>
              </a:rPr>
              <a:t>Back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spc="110" dirty="0">
                <a:latin typeface="Arial"/>
                <a:cs typeface="Arial"/>
              </a:rPr>
              <a:t>pain.</a:t>
            </a:r>
            <a:endParaRPr sz="2400">
              <a:latin typeface="Arial"/>
              <a:cs typeface="Arial"/>
            </a:endParaRPr>
          </a:p>
          <a:p>
            <a:pPr marL="355600" marR="2090420" indent="-342900">
              <a:lnSpc>
                <a:spcPts val="2880"/>
              </a:lnSpc>
              <a:spcBef>
                <a:spcPts val="85"/>
              </a:spcBef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dirty="0"/>
              <a:t>	</a:t>
            </a:r>
            <a:r>
              <a:rPr sz="2400" spc="20" dirty="0">
                <a:latin typeface="Arial"/>
                <a:cs typeface="Arial"/>
              </a:rPr>
              <a:t>Pain, </a:t>
            </a:r>
            <a:r>
              <a:rPr sz="2400" spc="75" dirty="0">
                <a:latin typeface="Arial"/>
                <a:cs typeface="Arial"/>
              </a:rPr>
              <a:t>paraesthesia </a:t>
            </a:r>
            <a:r>
              <a:rPr sz="2400" spc="100" dirty="0">
                <a:latin typeface="Arial"/>
                <a:cs typeface="Arial"/>
              </a:rPr>
              <a:t>and </a:t>
            </a:r>
            <a:r>
              <a:rPr sz="2400" spc="130" dirty="0">
                <a:latin typeface="Arial"/>
                <a:cs typeface="Arial"/>
              </a:rPr>
              <a:t>cramping </a:t>
            </a:r>
            <a:r>
              <a:rPr sz="2400" spc="175" dirty="0">
                <a:latin typeface="Arial"/>
                <a:cs typeface="Arial"/>
              </a:rPr>
              <a:t>of </a:t>
            </a:r>
            <a:r>
              <a:rPr sz="2400" spc="120" dirty="0">
                <a:latin typeface="Arial"/>
                <a:cs typeface="Arial"/>
              </a:rPr>
              <a:t>lower  </a:t>
            </a:r>
            <a:r>
              <a:rPr sz="2400" spc="130" dirty="0">
                <a:latin typeface="Arial"/>
                <a:cs typeface="Arial"/>
              </a:rPr>
              <a:t>extremities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9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52755" indent="-440690">
              <a:lnSpc>
                <a:spcPts val="2785"/>
              </a:lnSpc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sz="2400" spc="60" dirty="0">
                <a:latin typeface="Arial"/>
                <a:cs typeface="Arial"/>
              </a:rPr>
              <a:t>cauda </a:t>
            </a:r>
            <a:r>
              <a:rPr sz="2400" spc="100" dirty="0">
                <a:latin typeface="Arial"/>
                <a:cs typeface="Arial"/>
              </a:rPr>
              <a:t>equina </a:t>
            </a:r>
            <a:r>
              <a:rPr sz="2400" spc="110" dirty="0">
                <a:latin typeface="Arial"/>
                <a:cs typeface="Arial"/>
              </a:rPr>
              <a:t>claudication </a:t>
            </a:r>
            <a:r>
              <a:rPr sz="2400" spc="85" dirty="0">
                <a:latin typeface="Arial"/>
                <a:cs typeface="Arial"/>
              </a:rPr>
              <a:t>is </a:t>
            </a:r>
            <a:r>
              <a:rPr sz="2400" spc="155" dirty="0">
                <a:latin typeface="Arial"/>
                <a:cs typeface="Arial"/>
              </a:rPr>
              <a:t>common</a:t>
            </a:r>
            <a:r>
              <a:rPr sz="2400" spc="145" dirty="0">
                <a:latin typeface="Arial"/>
                <a:cs typeface="Arial"/>
              </a:rPr>
              <a:t> </a:t>
            </a:r>
            <a:r>
              <a:rPr sz="2400" spc="150" dirty="0">
                <a:latin typeface="Arial"/>
                <a:cs typeface="Arial"/>
              </a:rPr>
              <a:t>symptom.</a:t>
            </a:r>
            <a:endParaRPr sz="240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sz="2400" spc="5" dirty="0">
                <a:latin typeface="Arial"/>
                <a:cs typeface="Arial"/>
              </a:rPr>
              <a:t>Pain </a:t>
            </a:r>
            <a:r>
              <a:rPr sz="2400" spc="90" dirty="0">
                <a:latin typeface="Arial"/>
                <a:cs typeface="Arial"/>
              </a:rPr>
              <a:t>exacerbated </a:t>
            </a:r>
            <a:r>
              <a:rPr sz="2400" spc="110" dirty="0">
                <a:latin typeface="Arial"/>
                <a:cs typeface="Arial"/>
              </a:rPr>
              <a:t>by </a:t>
            </a:r>
            <a:r>
              <a:rPr sz="2400" spc="130" dirty="0">
                <a:latin typeface="Arial"/>
                <a:cs typeface="Arial"/>
              </a:rPr>
              <a:t>standing </a:t>
            </a:r>
            <a:r>
              <a:rPr sz="2400" spc="105" dirty="0">
                <a:latin typeface="Arial"/>
                <a:cs typeface="Arial"/>
              </a:rPr>
              <a:t>and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walking.</a:t>
            </a:r>
            <a:endParaRPr sz="240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sz="2400" spc="45" dirty="0">
                <a:latin typeface="Arial"/>
                <a:cs typeface="Arial"/>
              </a:rPr>
              <a:t>Parasthesia, </a:t>
            </a:r>
            <a:r>
              <a:rPr sz="2400" spc="90" dirty="0">
                <a:latin typeface="Arial"/>
                <a:cs typeface="Arial"/>
              </a:rPr>
              <a:t>hypoesthesia </a:t>
            </a:r>
            <a:r>
              <a:rPr sz="2400" spc="100" dirty="0">
                <a:latin typeface="Arial"/>
                <a:cs typeface="Arial"/>
              </a:rPr>
              <a:t>and </a:t>
            </a:r>
            <a:r>
              <a:rPr sz="2400" spc="60" dirty="0">
                <a:latin typeface="Arial"/>
                <a:cs typeface="Arial"/>
              </a:rPr>
              <a:t>heaviness </a:t>
            </a:r>
            <a:r>
              <a:rPr sz="2400" spc="155" dirty="0">
                <a:latin typeface="Arial"/>
                <a:cs typeface="Arial"/>
              </a:rPr>
              <a:t>in </a:t>
            </a:r>
            <a:r>
              <a:rPr sz="2400" spc="120" dirty="0">
                <a:latin typeface="Arial"/>
                <a:cs typeface="Arial"/>
              </a:rPr>
              <a:t>lower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limb.</a:t>
            </a:r>
            <a:endParaRPr sz="240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sz="2400" spc="5" dirty="0">
                <a:latin typeface="Arial"/>
                <a:cs typeface="Arial"/>
              </a:rPr>
              <a:t>Pain </a:t>
            </a:r>
            <a:r>
              <a:rPr sz="2400" spc="90" dirty="0">
                <a:latin typeface="Arial"/>
                <a:cs typeface="Arial"/>
              </a:rPr>
              <a:t>radiates </a:t>
            </a:r>
            <a:r>
              <a:rPr sz="2400" spc="180" dirty="0">
                <a:latin typeface="Arial"/>
                <a:cs typeface="Arial"/>
              </a:rPr>
              <a:t>to </a:t>
            </a:r>
            <a:r>
              <a:rPr sz="2400" spc="145" dirty="0">
                <a:latin typeface="Arial"/>
                <a:cs typeface="Arial"/>
              </a:rPr>
              <a:t>buttocks </a:t>
            </a:r>
            <a:r>
              <a:rPr sz="2400" spc="100" dirty="0">
                <a:latin typeface="Arial"/>
                <a:cs typeface="Arial"/>
              </a:rPr>
              <a:t>and </a:t>
            </a:r>
            <a:r>
              <a:rPr sz="2400" spc="120" dirty="0">
                <a:latin typeface="Arial"/>
                <a:cs typeface="Arial"/>
              </a:rPr>
              <a:t>lower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extremities.</a:t>
            </a:r>
            <a:endParaRPr sz="240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sz="2400" spc="5" dirty="0">
                <a:latin typeface="Arial"/>
                <a:cs typeface="Arial"/>
              </a:rPr>
              <a:t>Pain </a:t>
            </a:r>
            <a:r>
              <a:rPr sz="2400" spc="65" dirty="0">
                <a:latin typeface="Arial"/>
                <a:cs typeface="Arial"/>
              </a:rPr>
              <a:t>releaved </a:t>
            </a:r>
            <a:r>
              <a:rPr sz="2400" spc="110" dirty="0">
                <a:latin typeface="Arial"/>
                <a:cs typeface="Arial"/>
              </a:rPr>
              <a:t>by </a:t>
            </a:r>
            <a:r>
              <a:rPr sz="2400" spc="140" dirty="0">
                <a:latin typeface="Arial"/>
                <a:cs typeface="Arial"/>
              </a:rPr>
              <a:t>forward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flexion.</a:t>
            </a:r>
            <a:endParaRPr sz="240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buFont typeface="Wingdings"/>
              <a:buChar char=""/>
              <a:tabLst>
                <a:tab pos="452755" algn="l"/>
                <a:tab pos="453390" algn="l"/>
              </a:tabLst>
            </a:pPr>
            <a:r>
              <a:rPr sz="2400" spc="5" dirty="0">
                <a:latin typeface="Arial"/>
                <a:cs typeface="Arial"/>
              </a:rPr>
              <a:t>Pain </a:t>
            </a:r>
            <a:r>
              <a:rPr sz="2400" spc="85" dirty="0">
                <a:latin typeface="Arial"/>
                <a:cs typeface="Arial"/>
              </a:rPr>
              <a:t>relieved </a:t>
            </a:r>
            <a:r>
              <a:rPr sz="2400" spc="110" dirty="0">
                <a:latin typeface="Arial"/>
                <a:cs typeface="Arial"/>
              </a:rPr>
              <a:t>by </a:t>
            </a:r>
            <a:r>
              <a:rPr sz="2400" spc="160" dirty="0">
                <a:latin typeface="Arial"/>
                <a:cs typeface="Arial"/>
              </a:rPr>
              <a:t>sitting </a:t>
            </a:r>
            <a:r>
              <a:rPr sz="2400" spc="155" dirty="0">
                <a:latin typeface="Arial"/>
                <a:cs typeface="Arial"/>
              </a:rPr>
              <a:t>or </a:t>
            </a:r>
            <a:r>
              <a:rPr sz="2400" spc="135" dirty="0">
                <a:latin typeface="Arial"/>
                <a:cs typeface="Arial"/>
              </a:rPr>
              <a:t>lying </a:t>
            </a:r>
            <a:r>
              <a:rPr sz="2400" spc="140" dirty="0">
                <a:latin typeface="Arial"/>
                <a:cs typeface="Arial"/>
              </a:rPr>
              <a:t>down </a:t>
            </a:r>
            <a:r>
              <a:rPr sz="2400" spc="105" dirty="0">
                <a:latin typeface="Arial"/>
                <a:cs typeface="Arial"/>
              </a:rPr>
              <a:t>and </a:t>
            </a:r>
            <a:r>
              <a:rPr sz="2400" spc="65" dirty="0">
                <a:latin typeface="Arial"/>
                <a:cs typeface="Arial"/>
              </a:rPr>
              <a:t>increase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110" dirty="0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130" dirty="0">
                <a:latin typeface="Arial"/>
                <a:cs typeface="Arial"/>
              </a:rPr>
              <a:t>standing </a:t>
            </a:r>
            <a:r>
              <a:rPr sz="2400" spc="155" dirty="0">
                <a:latin typeface="Arial"/>
                <a:cs typeface="Arial"/>
              </a:rPr>
              <a:t>or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walking.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609600"/>
            <a:ext cx="152400" cy="4953000"/>
          </a:xfrm>
          <a:custGeom>
            <a:avLst/>
            <a:gdLst/>
            <a:ahLst/>
            <a:cxnLst/>
            <a:rect l="l" t="t" r="r" b="b"/>
            <a:pathLst>
              <a:path w="152400" h="4953000">
                <a:moveTo>
                  <a:pt x="0" y="0"/>
                </a:moveTo>
                <a:lnTo>
                  <a:pt x="152400" y="4953000"/>
                </a:lnTo>
              </a:path>
            </a:pathLst>
          </a:custGeom>
          <a:ln w="9144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57725" y="303987"/>
            <a:ext cx="37299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800" u="sng" spc="-50" dirty="0">
                <a:solidFill>
                  <a:srgbClr val="A2171E"/>
                </a:solidFill>
                <a:uFill>
                  <a:solidFill>
                    <a:srgbClr val="A2171E"/>
                  </a:solidFill>
                </a:uFill>
                <a:latin typeface="Arial"/>
                <a:cs typeface="Arial"/>
              </a:rPr>
              <a:t>ISCHAEMIC</a:t>
            </a:r>
            <a:r>
              <a:rPr sz="1800" u="sng" spc="70" dirty="0">
                <a:solidFill>
                  <a:srgbClr val="A2171E"/>
                </a:solidFill>
                <a:uFill>
                  <a:solidFill>
                    <a:srgbClr val="A2171E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A2171E"/>
                </a:solidFill>
                <a:uFill>
                  <a:solidFill>
                    <a:srgbClr val="A2171E"/>
                  </a:solidFill>
                </a:uFill>
                <a:latin typeface="Arial"/>
                <a:cs typeface="Arial"/>
              </a:rPr>
              <a:t>CLAUDICATION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800" spc="440" dirty="0">
                <a:latin typeface="Arial"/>
                <a:cs typeface="Arial"/>
              </a:rPr>
              <a:t>- </a:t>
            </a:r>
            <a:r>
              <a:rPr sz="1800" spc="5" dirty="0">
                <a:latin typeface="Arial"/>
                <a:cs typeface="Arial"/>
              </a:rPr>
              <a:t>Pain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60" dirty="0">
                <a:latin typeface="Arial"/>
                <a:cs typeface="Arial"/>
              </a:rPr>
              <a:t>legs </a:t>
            </a:r>
            <a:r>
              <a:rPr sz="1800" spc="50" dirty="0">
                <a:latin typeface="Arial"/>
                <a:cs typeface="Arial"/>
              </a:rPr>
              <a:t>appears </a:t>
            </a:r>
            <a:r>
              <a:rPr sz="1800" spc="105" dirty="0">
                <a:latin typeface="Arial"/>
                <a:cs typeface="Arial"/>
              </a:rPr>
              <a:t>on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walking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03987"/>
            <a:ext cx="43846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B5490F"/>
                </a:solidFill>
                <a:uFill>
                  <a:solidFill>
                    <a:srgbClr val="B5490F"/>
                  </a:solidFill>
                </a:uFill>
                <a:latin typeface="Arial"/>
                <a:cs typeface="Arial"/>
              </a:rPr>
              <a:t>CAUDA </a:t>
            </a:r>
            <a:r>
              <a:rPr sz="1800" u="sng" spc="-35" dirty="0">
                <a:solidFill>
                  <a:srgbClr val="B5490F"/>
                </a:solidFill>
                <a:uFill>
                  <a:solidFill>
                    <a:srgbClr val="B5490F"/>
                  </a:solidFill>
                </a:uFill>
                <a:latin typeface="Arial"/>
                <a:cs typeface="Arial"/>
              </a:rPr>
              <a:t>EQUINA</a:t>
            </a:r>
            <a:r>
              <a:rPr sz="1800" u="sng" spc="125" dirty="0">
                <a:solidFill>
                  <a:srgbClr val="B5490F"/>
                </a:solidFill>
                <a:uFill>
                  <a:solidFill>
                    <a:srgbClr val="B5490F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B5490F"/>
                </a:solidFill>
                <a:uFill>
                  <a:solidFill>
                    <a:srgbClr val="B5490F"/>
                  </a:solidFill>
                </a:uFill>
                <a:latin typeface="Arial"/>
                <a:cs typeface="Arial"/>
              </a:rPr>
              <a:t>CLAUDICATION</a:t>
            </a:r>
            <a:r>
              <a:rPr sz="1800" u="sng" spc="80" dirty="0">
                <a:solidFill>
                  <a:srgbClr val="B5490F"/>
                </a:solidFill>
                <a:uFill>
                  <a:solidFill>
                    <a:srgbClr val="B5490F"/>
                  </a:solidFill>
                </a:u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165"/>
              </a:spcBef>
            </a:pPr>
            <a:r>
              <a:rPr sz="1800" spc="90" dirty="0">
                <a:latin typeface="Arial"/>
                <a:cs typeface="Arial"/>
              </a:rPr>
              <a:t>-Pain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05" dirty="0">
                <a:latin typeface="Arial"/>
                <a:cs typeface="Arial"/>
              </a:rPr>
              <a:t>buttocks </a:t>
            </a:r>
            <a:r>
              <a:rPr sz="1800" spc="80" dirty="0">
                <a:latin typeface="Arial"/>
                <a:cs typeface="Arial"/>
              </a:rPr>
              <a:t>and </a:t>
            </a:r>
            <a:r>
              <a:rPr sz="1800" spc="85" dirty="0">
                <a:latin typeface="Arial"/>
                <a:cs typeface="Arial"/>
              </a:rPr>
              <a:t>lower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extrem  </a:t>
            </a:r>
            <a:r>
              <a:rPr sz="1800" spc="60" dirty="0">
                <a:latin typeface="Arial"/>
                <a:cs typeface="Arial"/>
              </a:rPr>
              <a:t>Ities </a:t>
            </a:r>
            <a:r>
              <a:rPr sz="1800" spc="85" dirty="0">
                <a:latin typeface="Arial"/>
                <a:cs typeface="Arial"/>
              </a:rPr>
              <a:t>after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walking.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675841"/>
            <a:ext cx="7913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52010" algn="l"/>
              </a:tabLst>
            </a:pPr>
            <a:r>
              <a:rPr sz="1800" spc="440" dirty="0">
                <a:latin typeface="Arial"/>
                <a:cs typeface="Arial"/>
              </a:rPr>
              <a:t>- </a:t>
            </a:r>
            <a:r>
              <a:rPr sz="1800" spc="25" dirty="0">
                <a:latin typeface="Arial"/>
                <a:cs typeface="Arial"/>
              </a:rPr>
              <a:t>Relieved </a:t>
            </a:r>
            <a:r>
              <a:rPr sz="1800" spc="80" dirty="0">
                <a:latin typeface="Arial"/>
                <a:cs typeface="Arial"/>
              </a:rPr>
              <a:t>by </a:t>
            </a:r>
            <a:r>
              <a:rPr sz="1800" spc="114" dirty="0">
                <a:latin typeface="Arial"/>
                <a:cs typeface="Arial"/>
              </a:rPr>
              <a:t>sitting </a:t>
            </a:r>
            <a:r>
              <a:rPr sz="1800" spc="100" dirty="0">
                <a:latin typeface="Arial"/>
                <a:cs typeface="Arial"/>
              </a:rPr>
              <a:t>forward </a:t>
            </a:r>
            <a:r>
              <a:rPr sz="1800" spc="130" dirty="0">
                <a:latin typeface="Arial"/>
                <a:cs typeface="Arial"/>
              </a:rPr>
              <a:t>for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135" dirty="0">
                <a:latin typeface="Arial"/>
                <a:cs typeface="Arial"/>
              </a:rPr>
              <a:t>20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120" dirty="0">
                <a:latin typeface="Arial"/>
                <a:cs typeface="Arial"/>
              </a:rPr>
              <a:t>min.	</a:t>
            </a:r>
            <a:r>
              <a:rPr sz="1800" spc="440" dirty="0">
                <a:latin typeface="Arial"/>
                <a:cs typeface="Arial"/>
              </a:rPr>
              <a:t>- </a:t>
            </a:r>
            <a:r>
              <a:rPr sz="1800" spc="55" dirty="0">
                <a:latin typeface="Arial"/>
                <a:cs typeface="Arial"/>
              </a:rPr>
              <a:t>Appears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65" dirty="0">
                <a:latin typeface="Arial"/>
                <a:cs typeface="Arial"/>
              </a:rPr>
              <a:t>disappear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fast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1065" y="2225166"/>
            <a:ext cx="2742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40" dirty="0">
                <a:latin typeface="Arial"/>
                <a:cs typeface="Arial"/>
              </a:rPr>
              <a:t>-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No </a:t>
            </a:r>
            <a:r>
              <a:rPr sz="1800" spc="85" dirty="0">
                <a:latin typeface="Arial"/>
                <a:cs typeface="Arial"/>
              </a:rPr>
              <a:t>neurological </a:t>
            </a:r>
            <a:r>
              <a:rPr sz="1800" spc="95" dirty="0">
                <a:latin typeface="Arial"/>
                <a:cs typeface="Arial"/>
              </a:rPr>
              <a:t>deficit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225166"/>
            <a:ext cx="44303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Arial"/>
                <a:cs typeface="Arial"/>
              </a:rPr>
              <a:t>-Hypoaesthesia, </a:t>
            </a:r>
            <a:r>
              <a:rPr sz="1800" spc="55" dirty="0">
                <a:latin typeface="Arial"/>
                <a:cs typeface="Arial"/>
              </a:rPr>
              <a:t>parasthesia </a:t>
            </a:r>
            <a:r>
              <a:rPr sz="1800" spc="85" dirty="0">
                <a:latin typeface="Arial"/>
                <a:cs typeface="Arial"/>
              </a:rPr>
              <a:t>precipitate  </a:t>
            </a:r>
            <a:r>
              <a:rPr sz="1800" spc="80" dirty="0">
                <a:latin typeface="Arial"/>
                <a:cs typeface="Arial"/>
              </a:rPr>
              <a:t>by </a:t>
            </a:r>
            <a:r>
              <a:rPr sz="1800" spc="95" dirty="0">
                <a:latin typeface="Arial"/>
                <a:cs typeface="Arial"/>
              </a:rPr>
              <a:t>walking </a:t>
            </a:r>
            <a:r>
              <a:rPr sz="1800" spc="100" dirty="0">
                <a:latin typeface="Arial"/>
                <a:cs typeface="Arial"/>
              </a:rPr>
              <a:t>uphills </a:t>
            </a:r>
            <a:r>
              <a:rPr sz="1800" spc="75" dirty="0">
                <a:latin typeface="Arial"/>
                <a:cs typeface="Arial"/>
              </a:rPr>
              <a:t>and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cycling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70" dirty="0">
                <a:latin typeface="Arial"/>
                <a:cs typeface="Arial"/>
              </a:rPr>
              <a:t>-Pulses </a:t>
            </a:r>
            <a:r>
              <a:rPr sz="1800" spc="40" dirty="0">
                <a:latin typeface="Arial"/>
                <a:cs typeface="Arial"/>
              </a:rPr>
              <a:t>are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felt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440" dirty="0">
                <a:latin typeface="Arial"/>
                <a:cs typeface="Arial"/>
              </a:rPr>
              <a:t>- </a:t>
            </a:r>
            <a:r>
              <a:rPr sz="1800" spc="65" dirty="0">
                <a:latin typeface="Arial"/>
                <a:cs typeface="Arial"/>
              </a:rPr>
              <a:t>No </a:t>
            </a:r>
            <a:r>
              <a:rPr sz="1800" spc="105" dirty="0">
                <a:latin typeface="Arial"/>
                <a:cs typeface="Arial"/>
              </a:rPr>
              <a:t>trophic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changes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6784" y="3048127"/>
            <a:ext cx="39160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100"/>
              </a:spcBef>
              <a:buChar char="-"/>
              <a:tabLst>
                <a:tab pos="217170" algn="l"/>
                <a:tab pos="1133475" algn="l"/>
              </a:tabLst>
            </a:pPr>
            <a:r>
              <a:rPr sz="1800" spc="75" dirty="0">
                <a:latin typeface="Arial"/>
                <a:cs typeface="Arial"/>
              </a:rPr>
              <a:t>Absent	</a:t>
            </a:r>
            <a:r>
              <a:rPr sz="1800" spc="60" dirty="0">
                <a:latin typeface="Arial"/>
                <a:cs typeface="Arial"/>
              </a:rPr>
              <a:t>pulses</a:t>
            </a:r>
            <a:endParaRPr sz="1800">
              <a:latin typeface="Arial"/>
              <a:cs typeface="Arial"/>
            </a:endParaRPr>
          </a:p>
          <a:p>
            <a:pPr marL="238125" indent="-206375">
              <a:lnSpc>
                <a:spcPct val="100000"/>
              </a:lnSpc>
              <a:spcBef>
                <a:spcPts val="2160"/>
              </a:spcBef>
              <a:buChar char="-"/>
              <a:tabLst>
                <a:tab pos="238760" algn="l"/>
              </a:tabLst>
            </a:pPr>
            <a:r>
              <a:rPr sz="1800" spc="90" dirty="0">
                <a:latin typeface="Arial"/>
                <a:cs typeface="Arial"/>
              </a:rPr>
              <a:t>Trophic </a:t>
            </a:r>
            <a:r>
              <a:rPr sz="1800" spc="50" dirty="0">
                <a:latin typeface="Arial"/>
                <a:cs typeface="Arial"/>
              </a:rPr>
              <a:t>changes </a:t>
            </a:r>
            <a:r>
              <a:rPr sz="1800" spc="110" dirty="0">
                <a:latin typeface="Arial"/>
                <a:cs typeface="Arial"/>
              </a:rPr>
              <a:t>in </a:t>
            </a:r>
            <a:r>
              <a:rPr sz="1800" spc="135" dirty="0">
                <a:latin typeface="Arial"/>
                <a:cs typeface="Arial"/>
              </a:rPr>
              <a:t>foot </a:t>
            </a:r>
            <a:r>
              <a:rPr sz="1800" spc="75" dirty="0">
                <a:latin typeface="Arial"/>
                <a:cs typeface="Arial"/>
              </a:rPr>
              <a:t>and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toes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4572" y="149352"/>
            <a:ext cx="9153525" cy="5419725"/>
            <a:chOff x="-4572" y="149352"/>
            <a:chExt cx="9153525" cy="5419725"/>
          </a:xfrm>
        </p:grpSpPr>
        <p:sp>
          <p:nvSpPr>
            <p:cNvPr id="10" name="object 10"/>
            <p:cNvSpPr/>
            <p:nvPr/>
          </p:nvSpPr>
          <p:spPr>
            <a:xfrm>
              <a:off x="4570475" y="153924"/>
              <a:ext cx="1905" cy="990600"/>
            </a:xfrm>
            <a:custGeom>
              <a:avLst/>
              <a:gdLst/>
              <a:ahLst/>
              <a:cxnLst/>
              <a:rect l="l" t="t" r="r" b="b"/>
              <a:pathLst>
                <a:path w="1904" h="990600">
                  <a:moveTo>
                    <a:pt x="1650" y="0"/>
                  </a:moveTo>
                  <a:lnTo>
                    <a:pt x="0" y="990600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562599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650"/>
                  </a:lnTo>
                </a:path>
              </a:pathLst>
            </a:custGeom>
            <a:ln w="9144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21537"/>
            <a:ext cx="34817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0" u="none" spc="-25" dirty="0">
                <a:solidFill>
                  <a:srgbClr val="FF0000"/>
                </a:solidFill>
                <a:latin typeface="Arial Black"/>
                <a:cs typeface="Arial Black"/>
              </a:rPr>
              <a:t>INVESTIGATION</a:t>
            </a:r>
            <a:r>
              <a:rPr sz="2800" b="0" i="0" u="none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b="0" i="0" u="none" spc="-5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52117"/>
            <a:ext cx="8708390" cy="442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Radiograph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35" dirty="0">
                <a:latin typeface="Arial"/>
                <a:cs typeface="Arial"/>
              </a:rPr>
              <a:t>– </a:t>
            </a:r>
            <a:r>
              <a:rPr sz="2000" spc="20" dirty="0">
                <a:latin typeface="Arial"/>
                <a:cs typeface="Arial"/>
              </a:rPr>
              <a:t>Reduce </a:t>
            </a:r>
            <a:r>
              <a:rPr sz="2000" spc="95" dirty="0">
                <a:latin typeface="Arial"/>
                <a:cs typeface="Arial"/>
              </a:rPr>
              <a:t>interpedicle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distance.</a:t>
            </a:r>
            <a:endParaRPr sz="2000">
              <a:latin typeface="Arial"/>
              <a:cs typeface="Arial"/>
            </a:endParaRPr>
          </a:p>
          <a:p>
            <a:pPr marL="2117090" marR="334645" indent="-323215" algn="just">
              <a:lnSpc>
                <a:spcPct val="100000"/>
              </a:lnSpc>
              <a:spcBef>
                <a:spcPts val="65"/>
              </a:spcBef>
              <a:buChar char="-"/>
              <a:tabLst>
                <a:tab pos="2104390" algn="l"/>
              </a:tabLst>
            </a:pPr>
            <a:r>
              <a:rPr sz="2000" spc="105" dirty="0">
                <a:latin typeface="Arial"/>
                <a:cs typeface="Arial"/>
              </a:rPr>
              <a:t>Anteroposterior </a:t>
            </a:r>
            <a:r>
              <a:rPr sz="2000" spc="135" dirty="0">
                <a:latin typeface="Arial"/>
                <a:cs typeface="Arial"/>
              </a:rPr>
              <a:t>or </a:t>
            </a:r>
            <a:r>
              <a:rPr sz="2000" spc="65" dirty="0">
                <a:latin typeface="Arial"/>
                <a:cs typeface="Arial"/>
              </a:rPr>
              <a:t>transverse </a:t>
            </a:r>
            <a:r>
              <a:rPr sz="2000" spc="100" dirty="0">
                <a:latin typeface="Arial"/>
                <a:cs typeface="Arial"/>
              </a:rPr>
              <a:t>diameter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85" dirty="0">
                <a:latin typeface="Arial"/>
                <a:cs typeface="Arial"/>
              </a:rPr>
              <a:t>affected  vertebral absolute </a:t>
            </a:r>
            <a:r>
              <a:rPr sz="2000" spc="105" dirty="0">
                <a:latin typeface="Arial"/>
                <a:cs typeface="Arial"/>
              </a:rPr>
              <a:t>midsaggital </a:t>
            </a:r>
            <a:r>
              <a:rPr sz="2000" spc="100" dirty="0">
                <a:latin typeface="Arial"/>
                <a:cs typeface="Arial"/>
              </a:rPr>
              <a:t>diameter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50" dirty="0">
                <a:latin typeface="Arial"/>
                <a:cs typeface="Arial"/>
              </a:rPr>
              <a:t>canal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is  </a:t>
            </a:r>
            <a:r>
              <a:rPr sz="2000" spc="50" dirty="0">
                <a:latin typeface="Arial"/>
                <a:cs typeface="Arial"/>
              </a:rPr>
              <a:t>decreased.</a:t>
            </a:r>
            <a:endParaRPr sz="2000">
              <a:latin typeface="Arial"/>
              <a:cs typeface="Arial"/>
            </a:endParaRPr>
          </a:p>
          <a:p>
            <a:pPr marL="2184400" indent="-390525" algn="just">
              <a:lnSpc>
                <a:spcPct val="100000"/>
              </a:lnSpc>
              <a:buChar char="-"/>
              <a:tabLst>
                <a:tab pos="2185035" algn="l"/>
              </a:tabLst>
            </a:pPr>
            <a:r>
              <a:rPr sz="2000" spc="100" dirty="0">
                <a:latin typeface="Arial"/>
                <a:cs typeface="Arial"/>
              </a:rPr>
              <a:t>Hypertrophy </a:t>
            </a:r>
            <a:r>
              <a:rPr sz="2000" spc="85" dirty="0">
                <a:latin typeface="Arial"/>
                <a:cs typeface="Arial"/>
              </a:rPr>
              <a:t>and </a:t>
            </a:r>
            <a:r>
              <a:rPr sz="2000" spc="70" dirty="0">
                <a:latin typeface="Arial"/>
                <a:cs typeface="Arial"/>
              </a:rPr>
              <a:t>sclerosis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75" dirty="0">
                <a:latin typeface="Arial"/>
                <a:cs typeface="Arial"/>
              </a:rPr>
              <a:t>facet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30" dirty="0">
                <a:latin typeface="Arial"/>
                <a:cs typeface="Arial"/>
              </a:rPr>
              <a:t>joint.</a:t>
            </a:r>
            <a:endParaRPr sz="2000">
              <a:latin typeface="Arial"/>
              <a:cs typeface="Arial"/>
            </a:endParaRPr>
          </a:p>
          <a:p>
            <a:pPr marL="2198370" marR="5080" indent="-403860" algn="just">
              <a:lnSpc>
                <a:spcPct val="100000"/>
              </a:lnSpc>
              <a:buChar char="-"/>
              <a:tabLst>
                <a:tab pos="2185035" algn="l"/>
              </a:tabLst>
            </a:pPr>
            <a:r>
              <a:rPr sz="2000" spc="35" dirty="0">
                <a:latin typeface="Arial"/>
                <a:cs typeface="Arial"/>
              </a:rPr>
              <a:t>Reduced </a:t>
            </a:r>
            <a:r>
              <a:rPr sz="2000" spc="105" dirty="0">
                <a:latin typeface="Arial"/>
                <a:cs typeface="Arial"/>
              </a:rPr>
              <a:t>interlaminar </a:t>
            </a:r>
            <a:r>
              <a:rPr sz="2000" spc="35" dirty="0">
                <a:latin typeface="Arial"/>
                <a:cs typeface="Arial"/>
              </a:rPr>
              <a:t>space </a:t>
            </a:r>
            <a:r>
              <a:rPr sz="2000" spc="85" dirty="0">
                <a:latin typeface="Arial"/>
                <a:cs typeface="Arial"/>
              </a:rPr>
              <a:t>and </a:t>
            </a:r>
            <a:r>
              <a:rPr sz="2000" spc="110" dirty="0">
                <a:latin typeface="Arial"/>
                <a:cs typeface="Arial"/>
              </a:rPr>
              <a:t>short, </a:t>
            </a:r>
            <a:r>
              <a:rPr sz="2000" spc="125" dirty="0">
                <a:latin typeface="Arial"/>
                <a:cs typeface="Arial"/>
              </a:rPr>
              <a:t>stout </a:t>
            </a:r>
            <a:r>
              <a:rPr sz="2000" spc="100" dirty="0">
                <a:latin typeface="Arial"/>
                <a:cs typeface="Arial"/>
              </a:rPr>
              <a:t>spinous  </a:t>
            </a:r>
            <a:r>
              <a:rPr sz="2000" spc="65" dirty="0">
                <a:latin typeface="Arial"/>
                <a:cs typeface="Arial"/>
              </a:rPr>
              <a:t>process.</a:t>
            </a:r>
            <a:endParaRPr sz="2000">
              <a:latin typeface="Arial"/>
              <a:cs typeface="Arial"/>
            </a:endParaRPr>
          </a:p>
          <a:p>
            <a:pPr marL="2184400" indent="-39052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2185035" algn="l"/>
              </a:tabLst>
            </a:pPr>
            <a:r>
              <a:rPr sz="2000" spc="105" dirty="0">
                <a:latin typeface="Arial"/>
                <a:cs typeface="Arial"/>
              </a:rPr>
              <a:t>Normal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95" dirty="0">
                <a:latin typeface="Arial"/>
                <a:cs typeface="Arial"/>
              </a:rPr>
              <a:t>diameter</a:t>
            </a:r>
            <a:endParaRPr sz="2000">
              <a:latin typeface="Arial"/>
              <a:cs typeface="Arial"/>
            </a:endParaRPr>
          </a:p>
          <a:p>
            <a:pPr marL="3493770" marR="2059939" algn="just">
              <a:lnSpc>
                <a:spcPct val="100000"/>
              </a:lnSpc>
            </a:pPr>
            <a:r>
              <a:rPr sz="2000" spc="110" dirty="0">
                <a:latin typeface="Arial"/>
                <a:cs typeface="Arial"/>
              </a:rPr>
              <a:t>Anteroposterior </a:t>
            </a:r>
            <a:r>
              <a:rPr sz="2000" spc="425" dirty="0">
                <a:latin typeface="Arial"/>
                <a:cs typeface="Arial"/>
              </a:rPr>
              <a:t>=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175" dirty="0">
                <a:latin typeface="Arial"/>
                <a:cs typeface="Arial"/>
              </a:rPr>
              <a:t>15mm  </a:t>
            </a:r>
            <a:r>
              <a:rPr sz="2000" spc="50" dirty="0">
                <a:latin typeface="Arial"/>
                <a:cs typeface="Arial"/>
              </a:rPr>
              <a:t>Transverse </a:t>
            </a:r>
            <a:r>
              <a:rPr sz="2000" spc="425" dirty="0">
                <a:latin typeface="Arial"/>
                <a:cs typeface="Arial"/>
              </a:rPr>
              <a:t>=</a:t>
            </a:r>
            <a:r>
              <a:rPr sz="2000" spc="860" dirty="0">
                <a:latin typeface="Arial"/>
                <a:cs typeface="Arial"/>
              </a:rPr>
              <a:t> </a:t>
            </a:r>
            <a:r>
              <a:rPr sz="2000" spc="175" dirty="0">
                <a:latin typeface="Arial"/>
                <a:cs typeface="Arial"/>
              </a:rPr>
              <a:t>20mm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335"/>
              </a:spcBef>
            </a:pP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Myelographic </a:t>
            </a:r>
            <a:r>
              <a:rPr sz="2400" b="1" u="heavy" spc="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finding</a:t>
            </a:r>
            <a:r>
              <a:rPr sz="2400" b="1" spc="110" dirty="0">
                <a:latin typeface="Arial"/>
                <a:cs typeface="Arial"/>
              </a:rPr>
              <a:t>- </a:t>
            </a:r>
            <a:r>
              <a:rPr sz="2000" spc="100" dirty="0">
                <a:latin typeface="Arial"/>
                <a:cs typeface="Arial"/>
              </a:rPr>
              <a:t>Narrowing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105" dirty="0">
                <a:latin typeface="Arial"/>
                <a:cs typeface="Arial"/>
              </a:rPr>
              <a:t>the dural </a:t>
            </a:r>
            <a:r>
              <a:rPr sz="2000" spc="10" dirty="0">
                <a:latin typeface="Arial"/>
                <a:cs typeface="Arial"/>
              </a:rPr>
              <a:t>sac </a:t>
            </a:r>
            <a:r>
              <a:rPr sz="2000" spc="90" dirty="0">
                <a:latin typeface="Arial"/>
                <a:cs typeface="Arial"/>
              </a:rPr>
              <a:t>at </a:t>
            </a:r>
            <a:r>
              <a:rPr sz="2000" spc="105" dirty="0">
                <a:latin typeface="Arial"/>
                <a:cs typeface="Arial"/>
              </a:rPr>
              <a:t>the </a:t>
            </a:r>
            <a:r>
              <a:rPr sz="2000" spc="55" dirty="0">
                <a:latin typeface="Arial"/>
                <a:cs typeface="Arial"/>
              </a:rPr>
              <a:t>level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140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3576320" marR="210820">
              <a:lnSpc>
                <a:spcPct val="100000"/>
              </a:lnSpc>
              <a:spcBef>
                <a:spcPts val="65"/>
              </a:spcBef>
            </a:pPr>
            <a:r>
              <a:rPr sz="2000" spc="75" dirty="0">
                <a:latin typeface="Arial"/>
                <a:cs typeface="Arial"/>
              </a:rPr>
              <a:t>facet </a:t>
            </a:r>
            <a:r>
              <a:rPr sz="2000" spc="125" dirty="0">
                <a:latin typeface="Arial"/>
                <a:cs typeface="Arial"/>
              </a:rPr>
              <a:t>joints </a:t>
            </a:r>
            <a:r>
              <a:rPr sz="2000" spc="85" dirty="0">
                <a:latin typeface="Arial"/>
                <a:cs typeface="Arial"/>
              </a:rPr>
              <a:t>and </a:t>
            </a:r>
            <a:r>
              <a:rPr sz="2000" spc="114" dirty="0">
                <a:latin typeface="Arial"/>
                <a:cs typeface="Arial"/>
              </a:rPr>
              <a:t>indentation </a:t>
            </a:r>
            <a:r>
              <a:rPr sz="2000" spc="145" dirty="0">
                <a:latin typeface="Arial"/>
                <a:cs typeface="Arial"/>
              </a:rPr>
              <a:t>of </a:t>
            </a:r>
            <a:r>
              <a:rPr sz="2000" spc="105" dirty="0">
                <a:latin typeface="Arial"/>
                <a:cs typeface="Arial"/>
              </a:rPr>
              <a:t>the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105" dirty="0">
                <a:latin typeface="Arial"/>
                <a:cs typeface="Arial"/>
              </a:rPr>
              <a:t>dural  </a:t>
            </a:r>
            <a:r>
              <a:rPr sz="2000" spc="114" dirty="0">
                <a:latin typeface="Arial"/>
                <a:cs typeface="Arial"/>
              </a:rPr>
              <a:t>tube </a:t>
            </a:r>
            <a:r>
              <a:rPr sz="2000" spc="90" dirty="0">
                <a:latin typeface="Arial"/>
                <a:cs typeface="Arial"/>
              </a:rPr>
              <a:t>due </a:t>
            </a:r>
            <a:r>
              <a:rPr sz="2000" spc="150" dirty="0">
                <a:latin typeface="Arial"/>
                <a:cs typeface="Arial"/>
              </a:rPr>
              <a:t>to </a:t>
            </a:r>
            <a:r>
              <a:rPr sz="2000" spc="75" dirty="0">
                <a:latin typeface="Arial"/>
                <a:cs typeface="Arial"/>
              </a:rPr>
              <a:t>disc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prolapsed.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93319"/>
            <a:ext cx="2807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heavy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MRI </a:t>
            </a:r>
            <a:r>
              <a:rPr sz="2400" i="0" u="heavy" spc="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2400" i="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CT</a:t>
            </a:r>
            <a:r>
              <a:rPr sz="2400" i="0" u="heavy" spc="2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0" u="heavy" spc="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SCAN</a:t>
            </a:r>
            <a:r>
              <a:rPr sz="2400" i="0" u="none" spc="4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5600" y="1676400"/>
            <a:ext cx="44196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692251"/>
            <a:ext cx="8228330" cy="155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0665" marR="5080" indent="5715">
              <a:lnSpc>
                <a:spcPct val="106000"/>
              </a:lnSpc>
              <a:spcBef>
                <a:spcPts val="100"/>
              </a:spcBef>
            </a:pPr>
            <a:r>
              <a:rPr sz="2000" spc="65" dirty="0">
                <a:latin typeface="Arial"/>
                <a:cs typeface="Arial"/>
              </a:rPr>
              <a:t>Helps </a:t>
            </a:r>
            <a:r>
              <a:rPr sz="2000" spc="150" dirty="0">
                <a:latin typeface="Arial"/>
                <a:cs typeface="Arial"/>
              </a:rPr>
              <a:t>to </a:t>
            </a:r>
            <a:r>
              <a:rPr sz="2000" spc="80" dirty="0">
                <a:latin typeface="Arial"/>
                <a:cs typeface="Arial"/>
              </a:rPr>
              <a:t>diagnose lateral </a:t>
            </a:r>
            <a:r>
              <a:rPr sz="2000" spc="30" dirty="0">
                <a:latin typeface="Arial"/>
                <a:cs typeface="Arial"/>
              </a:rPr>
              <a:t>recess </a:t>
            </a:r>
            <a:r>
              <a:rPr sz="2000" spc="75" dirty="0">
                <a:latin typeface="Arial"/>
                <a:cs typeface="Arial"/>
              </a:rPr>
              <a:t>stenosis,  facet </a:t>
            </a:r>
            <a:r>
              <a:rPr sz="2000" spc="105" dirty="0">
                <a:latin typeface="Arial"/>
                <a:cs typeface="Arial"/>
              </a:rPr>
              <a:t>hypertrophy, </a:t>
            </a:r>
            <a:r>
              <a:rPr sz="2000" spc="160" dirty="0">
                <a:latin typeface="Arial"/>
                <a:cs typeface="Arial"/>
              </a:rPr>
              <a:t>mid </a:t>
            </a:r>
            <a:r>
              <a:rPr sz="2000" spc="95" dirty="0">
                <a:latin typeface="Arial"/>
                <a:cs typeface="Arial"/>
              </a:rPr>
              <a:t>sagittal </a:t>
            </a:r>
            <a:r>
              <a:rPr sz="2000" spc="75" dirty="0">
                <a:latin typeface="Arial"/>
                <a:cs typeface="Arial"/>
              </a:rPr>
              <a:t>distance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60"/>
              </a:spcBef>
            </a:pPr>
            <a:r>
              <a:rPr sz="1800" b="1" spc="5" dirty="0">
                <a:latin typeface="Arial"/>
                <a:cs typeface="Arial"/>
              </a:rPr>
              <a:t>Lumbar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canal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stenosis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3575" y="5563311"/>
            <a:ext cx="41605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Arial"/>
                <a:cs typeface="Arial"/>
              </a:rPr>
              <a:t>Magnetic </a:t>
            </a:r>
            <a:r>
              <a:rPr sz="1800" spc="50" dirty="0">
                <a:latin typeface="Arial"/>
                <a:cs typeface="Arial"/>
              </a:rPr>
              <a:t>resonance </a:t>
            </a:r>
            <a:r>
              <a:rPr sz="1800" spc="105" dirty="0">
                <a:latin typeface="Arial"/>
                <a:cs typeface="Arial"/>
              </a:rPr>
              <a:t>imaging </a:t>
            </a:r>
            <a:r>
              <a:rPr sz="1800" spc="-35" dirty="0">
                <a:latin typeface="Arial"/>
                <a:cs typeface="Arial"/>
              </a:rPr>
              <a:t>(MRI  </a:t>
            </a:r>
            <a:r>
              <a:rPr sz="1800" spc="25" dirty="0">
                <a:latin typeface="Arial"/>
                <a:cs typeface="Arial"/>
              </a:rPr>
              <a:t>scans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a </a:t>
            </a:r>
            <a:r>
              <a:rPr sz="1800" spc="150" dirty="0">
                <a:latin typeface="Arial"/>
                <a:cs typeface="Arial"/>
              </a:rPr>
              <a:t>75-year-old </a:t>
            </a:r>
            <a:r>
              <a:rPr sz="1800" spc="85" dirty="0">
                <a:latin typeface="Arial"/>
                <a:cs typeface="Arial"/>
              </a:rPr>
              <a:t>man. </a:t>
            </a:r>
            <a:r>
              <a:rPr sz="1800" spc="114" dirty="0">
                <a:latin typeface="Arial"/>
                <a:cs typeface="Arial"/>
              </a:rPr>
              <a:t>minimal  </a:t>
            </a:r>
            <a:r>
              <a:rPr sz="1800" spc="65" dirty="0">
                <a:latin typeface="Arial"/>
                <a:cs typeface="Arial"/>
              </a:rPr>
              <a:t>degenerative </a:t>
            </a:r>
            <a:r>
              <a:rPr sz="1800" spc="50" dirty="0">
                <a:latin typeface="Arial"/>
                <a:cs typeface="Arial"/>
              </a:rPr>
              <a:t>changes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25" dirty="0">
                <a:latin typeface="Arial"/>
                <a:cs typeface="Arial"/>
              </a:rPr>
              <a:t>L1-L2  </a:t>
            </a:r>
            <a:r>
              <a:rPr sz="1800" spc="50" dirty="0">
                <a:latin typeface="Arial"/>
                <a:cs typeface="Arial"/>
              </a:rPr>
              <a:t>level.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85800"/>
            <a:ext cx="34290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5182361"/>
            <a:ext cx="2712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Arial"/>
                <a:cs typeface="Arial"/>
              </a:rPr>
              <a:t>Note </a:t>
            </a:r>
            <a:r>
              <a:rPr sz="1800" spc="95" dirty="0">
                <a:latin typeface="Arial"/>
                <a:cs typeface="Arial"/>
              </a:rPr>
              <a:t>the </a:t>
            </a:r>
            <a:r>
              <a:rPr sz="1800" spc="70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165" dirty="0">
                <a:latin typeface="Arial"/>
                <a:cs typeface="Arial"/>
              </a:rPr>
              <a:t>L4-  </a:t>
            </a:r>
            <a:r>
              <a:rPr sz="1800" spc="45" dirty="0">
                <a:latin typeface="Arial"/>
                <a:cs typeface="Arial"/>
              </a:rPr>
              <a:t>L5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(arrow).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6428" y="5410911"/>
            <a:ext cx="40354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latin typeface="Arial"/>
                <a:cs typeface="Arial"/>
              </a:rPr>
              <a:t>severe </a:t>
            </a:r>
            <a:r>
              <a:rPr sz="1800" spc="105" dirty="0">
                <a:latin typeface="Arial"/>
                <a:cs typeface="Arial"/>
              </a:rPr>
              <a:t>lumbar </a:t>
            </a:r>
            <a:r>
              <a:rPr sz="1800" spc="45" dirty="0">
                <a:latin typeface="Arial"/>
                <a:cs typeface="Arial"/>
              </a:rPr>
              <a:t>canal </a:t>
            </a:r>
            <a:r>
              <a:rPr sz="1800" spc="65" dirty="0">
                <a:latin typeface="Arial"/>
                <a:cs typeface="Arial"/>
              </a:rPr>
              <a:t>stenosis </a:t>
            </a:r>
            <a:r>
              <a:rPr sz="1800" spc="80" dirty="0">
                <a:latin typeface="Arial"/>
                <a:cs typeface="Arial"/>
              </a:rPr>
              <a:t>at </a:t>
            </a:r>
            <a:r>
              <a:rPr sz="1800" spc="90" dirty="0">
                <a:latin typeface="Arial"/>
                <a:cs typeface="Arial"/>
              </a:rPr>
              <a:t>the  </a:t>
            </a:r>
            <a:r>
              <a:rPr sz="1800" spc="125" dirty="0">
                <a:latin typeface="Arial"/>
                <a:cs typeface="Arial"/>
              </a:rPr>
              <a:t>L4-L5 </a:t>
            </a:r>
            <a:r>
              <a:rPr sz="1800" spc="50" dirty="0">
                <a:latin typeface="Arial"/>
                <a:cs typeface="Arial"/>
              </a:rPr>
              <a:t>level </a:t>
            </a:r>
            <a:r>
              <a:rPr sz="1800" spc="75" dirty="0">
                <a:latin typeface="Arial"/>
                <a:cs typeface="Arial"/>
              </a:rPr>
              <a:t>due </a:t>
            </a:r>
            <a:r>
              <a:rPr sz="1800" spc="130" dirty="0">
                <a:latin typeface="Arial"/>
                <a:cs typeface="Arial"/>
              </a:rPr>
              <a:t>to </a:t>
            </a:r>
            <a:r>
              <a:rPr sz="1800" spc="30" dirty="0">
                <a:latin typeface="Arial"/>
                <a:cs typeface="Arial"/>
              </a:rPr>
              <a:t>(1) </a:t>
            </a:r>
            <a:r>
              <a:rPr sz="1800" spc="65" dirty="0">
                <a:latin typeface="Arial"/>
                <a:cs typeface="Arial"/>
              </a:rPr>
              <a:t>disc  </a:t>
            </a:r>
            <a:r>
              <a:rPr sz="1800" spc="80" dirty="0">
                <a:latin typeface="Arial"/>
                <a:cs typeface="Arial"/>
              </a:rPr>
              <a:t>degeneration, </a:t>
            </a:r>
            <a:r>
              <a:rPr sz="1800" spc="35" dirty="0">
                <a:latin typeface="Arial"/>
                <a:cs typeface="Arial"/>
              </a:rPr>
              <a:t>(2) </a:t>
            </a:r>
            <a:r>
              <a:rPr sz="1800" spc="70" dirty="0">
                <a:latin typeface="Arial"/>
                <a:cs typeface="Arial"/>
              </a:rPr>
              <a:t>facet </a:t>
            </a:r>
            <a:r>
              <a:rPr sz="1800" spc="95" dirty="0">
                <a:latin typeface="Arial"/>
                <a:cs typeface="Arial"/>
              </a:rPr>
              <a:t>hypertrophy, 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30" dirty="0">
                <a:latin typeface="Arial"/>
                <a:cs typeface="Arial"/>
              </a:rPr>
              <a:t>(3) </a:t>
            </a:r>
            <a:r>
              <a:rPr sz="1800" spc="110" dirty="0">
                <a:latin typeface="Arial"/>
                <a:cs typeface="Arial"/>
              </a:rPr>
              <a:t>ligamentum </a:t>
            </a:r>
            <a:r>
              <a:rPr sz="1800" spc="95" dirty="0">
                <a:latin typeface="Arial"/>
                <a:cs typeface="Arial"/>
              </a:rPr>
              <a:t>flavum  hypertrophy.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762000"/>
            <a:ext cx="4419599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1671</Words>
  <Application>Microsoft Office PowerPoint</Application>
  <PresentationFormat>On-screen Show (4:3)</PresentationFormat>
  <Paragraphs>353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Lumbar canal stenosis</vt:lpstr>
      <vt:lpstr>Slide 2</vt:lpstr>
      <vt:lpstr>CLASSIFICATION OF SPINAL CANAL  STENOSIS-</vt:lpstr>
      <vt:lpstr>Slide 4</vt:lpstr>
      <vt:lpstr>Slide 5</vt:lpstr>
      <vt:lpstr>Slide 6</vt:lpstr>
      <vt:lpstr>INVESTIGATION –</vt:lpstr>
      <vt:lpstr>MRI and CT SCAN-</vt:lpstr>
      <vt:lpstr>Slide 9</vt:lpstr>
      <vt:lpstr>Physical examination –</vt:lpstr>
      <vt:lpstr>Special test –</vt:lpstr>
      <vt:lpstr>Different diagnosis –</vt:lpstr>
      <vt:lpstr>Treatment –</vt:lpstr>
      <vt:lpstr>Slide 14</vt:lpstr>
      <vt:lpstr>Surgical treatment-</vt:lpstr>
      <vt:lpstr>For lateral canal stenosis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Case description-</vt:lpstr>
      <vt:lpstr>PAST H/S</vt:lpstr>
      <vt:lpstr>Inter physical therapy evaluation-</vt:lpstr>
      <vt:lpstr>Slide 30</vt:lpstr>
      <vt:lpstr>Finding of initial physical therapy evaluation-</vt:lpstr>
      <vt:lpstr>Patient 1-</vt:lpstr>
      <vt:lpstr>Patient 2-</vt:lpstr>
      <vt:lpstr>Treatment outcome-</vt:lpstr>
      <vt:lpstr>Slide 35</vt:lpstr>
      <vt:lpstr>MEASURE</vt:lpstr>
      <vt:lpstr>Measure</vt:lpstr>
      <vt:lpstr>Slide 38</vt:lpstr>
      <vt:lpstr>MCQ 1</vt:lpstr>
      <vt:lpstr>MCQ 2</vt:lpstr>
      <vt:lpstr>MCQ 3</vt:lpstr>
      <vt:lpstr>MCQ 4</vt:lpstr>
      <vt:lpstr>MCQ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Lumbar canal stenosis</dc:title>
  <cp:lastModifiedBy>User1</cp:lastModifiedBy>
  <cp:revision>4</cp:revision>
  <dcterms:created xsi:type="dcterms:W3CDTF">2020-05-28T13:04:50Z</dcterms:created>
  <dcterms:modified xsi:type="dcterms:W3CDTF">2022-04-26T06:08:27Z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2020-05-28T00:00:00Z</vt:filetime>
  </property>
</Properties>
</file>