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4" r:id="rId4"/>
    <p:sldId id="275" r:id="rId5"/>
    <p:sldId id="276" r:id="rId6"/>
    <p:sldId id="273" r:id="rId7"/>
    <p:sldId id="279" r:id="rId8"/>
    <p:sldId id="277" r:id="rId9"/>
    <p:sldId id="278"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6" r:id="rId94"/>
    <p:sldId id="365" r:id="rId95"/>
  </p:sldIdLst>
  <p:sldSz cx="9896475" cy="7897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snapToGrid="0">
      <p:cViewPr varScale="1">
        <p:scale>
          <a:sx n="60" d="100"/>
          <a:sy n="60" d="100"/>
        </p:scale>
        <p:origin x="-1500" y="-84"/>
      </p:cViewPr>
      <p:guideLst>
        <p:guide orient="horz" pos="2487"/>
        <p:guide pos="3117"/>
      </p:guideLst>
    </p:cSldViewPr>
  </p:slideViewPr>
  <p:outlineViewPr>
    <p:cViewPr>
      <p:scale>
        <a:sx n="33" d="100"/>
        <a:sy n="33" d="100"/>
      </p:scale>
      <p:origin x="0" y="5826"/>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1496" y="2084832"/>
            <a:ext cx="6507480" cy="1331976"/>
          </a:xfrm>
          <a:prstGeom prst="rect">
            <a:avLst/>
          </a:prstGeom>
          <a:solidFill>
            <a:srgbClr val="000000"/>
          </a:solidFill>
        </p:spPr>
        <p:txBody>
          <a:bodyPr lIns="0" tIns="0" rIns="0" bIns="0">
            <a:noAutofit/>
          </a:bodyPr>
          <a:lstStyle/>
          <a:p>
            <a:pPr indent="0" algn="ctr">
              <a:lnSpc>
                <a:spcPts val="5760"/>
              </a:lnSpc>
              <a:spcAft>
                <a:spcPts val="210"/>
              </a:spcAft>
            </a:pPr>
            <a:r>
              <a:rPr lang="en-US" sz="5300" spc="-50" dirty="0">
                <a:solidFill>
                  <a:srgbClr val="FFFFFF"/>
                </a:solidFill>
                <a:latin typeface="Calibri"/>
              </a:rPr>
              <a:t>PROLPASED INTERVERTEBRAL DISC (PIVD)</a:t>
            </a:r>
          </a:p>
        </p:txBody>
      </p:sp>
      <p:sp>
        <p:nvSpPr>
          <p:cNvPr id="5" name="Rectangle 4"/>
          <p:cNvSpPr/>
          <p:nvPr/>
        </p:nvSpPr>
        <p:spPr>
          <a:xfrm>
            <a:off x="2278251" y="4638746"/>
            <a:ext cx="4866467" cy="1932432"/>
          </a:xfrm>
          <a:prstGeom prst="rect">
            <a:avLst/>
          </a:prstGeom>
          <a:solidFill>
            <a:srgbClr val="000000"/>
          </a:solidFill>
        </p:spPr>
        <p:txBody>
          <a:bodyPr lIns="0" tIns="0" rIns="0" bIns="0">
            <a:noAutofit/>
          </a:bodyPr>
          <a:lstStyle/>
          <a:p>
            <a:pPr indent="0" algn="ctr">
              <a:lnSpc>
                <a:spcPts val="4320"/>
              </a:lnSpc>
            </a:pPr>
            <a:r>
              <a:rPr lang="en-US" sz="2300" dirty="0" err="1" smtClean="0">
                <a:solidFill>
                  <a:srgbClr val="FFFFFF"/>
                </a:solidFill>
                <a:latin typeface="Calibri"/>
              </a:rPr>
              <a:t>Dr.Malkesh</a:t>
            </a:r>
            <a:r>
              <a:rPr lang="en-US" sz="2300" dirty="0" smtClean="0">
                <a:solidFill>
                  <a:srgbClr val="FFFFFF"/>
                </a:solidFill>
                <a:latin typeface="Calibri"/>
              </a:rPr>
              <a:t> Shah</a:t>
            </a:r>
          </a:p>
          <a:p>
            <a:pPr indent="0" algn="ctr">
              <a:lnSpc>
                <a:spcPts val="4320"/>
              </a:lnSpc>
            </a:pPr>
            <a:r>
              <a:rPr lang="en-US" sz="2300" dirty="0" smtClean="0">
                <a:solidFill>
                  <a:srgbClr val="FFFFFF"/>
                </a:solidFill>
                <a:latin typeface="Calibri"/>
              </a:rPr>
              <a:t>Assistant Professor</a:t>
            </a:r>
          </a:p>
          <a:p>
            <a:pPr indent="0" algn="ctr">
              <a:lnSpc>
                <a:spcPts val="4320"/>
              </a:lnSpc>
            </a:pPr>
            <a:r>
              <a:rPr lang="en-US" sz="2300" dirty="0" smtClean="0">
                <a:solidFill>
                  <a:srgbClr val="FFFFFF"/>
                </a:solidFill>
                <a:latin typeface="Calibri"/>
              </a:rPr>
              <a:t>Dept</a:t>
            </a:r>
            <a:r>
              <a:rPr lang="en-US" sz="2300" dirty="0">
                <a:solidFill>
                  <a:srgbClr val="FFFFFF"/>
                </a:solidFill>
                <a:latin typeface="Calibri"/>
              </a:rPr>
              <a:t>. Of </a:t>
            </a:r>
            <a:r>
              <a:rPr lang="en-US" sz="2300" dirty="0" err="1">
                <a:solidFill>
                  <a:srgbClr val="FFFFFF"/>
                </a:solidFill>
                <a:latin typeface="Calibri"/>
              </a:rPr>
              <a:t>Orthopaedics</a:t>
            </a:r>
            <a:r>
              <a:rPr lang="en-US" sz="2300" dirty="0">
                <a:solidFill>
                  <a:srgbClr val="FFFFFF"/>
                </a:solidFill>
                <a:latin typeface="Calibri"/>
              </a:rPr>
              <a:t> </a:t>
            </a:r>
            <a:endParaRPr lang="en-US" sz="2300" dirty="0" smtClean="0">
              <a:solidFill>
                <a:srgbClr val="FFFFFF"/>
              </a:solidFill>
              <a:latin typeface="Calibri"/>
            </a:endParaRPr>
          </a:p>
          <a:p>
            <a:pPr indent="0" algn="ctr">
              <a:lnSpc>
                <a:spcPts val="4320"/>
              </a:lnSpc>
            </a:pPr>
            <a:r>
              <a:rPr lang="en-US" sz="2300" dirty="0" smtClean="0">
                <a:solidFill>
                  <a:srgbClr val="FFFFFF"/>
                </a:solidFill>
                <a:latin typeface="Calibri"/>
              </a:rPr>
              <a:t>SBKSMIRC, SUMANDEEP VIDYAPEETH</a:t>
            </a:r>
            <a:endParaRPr lang="en-US" sz="2300" dirty="0">
              <a:solidFill>
                <a:srgbClr val="FFFFFF"/>
              </a:solidFill>
              <a:latin typeface="Calibri"/>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71288" y="1813560"/>
            <a:ext cx="3855720" cy="3593592"/>
          </a:xfrm>
          <a:prstGeom prst="rect">
            <a:avLst/>
          </a:prstGeom>
        </p:spPr>
      </p:pic>
      <p:sp>
        <p:nvSpPr>
          <p:cNvPr id="3" name="Rectangle 2"/>
          <p:cNvSpPr/>
          <p:nvPr/>
        </p:nvSpPr>
        <p:spPr>
          <a:xfrm>
            <a:off x="2258568" y="438912"/>
            <a:ext cx="4651248"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NUCLEUS PULPOSUS</a:t>
            </a:r>
          </a:p>
        </p:txBody>
      </p:sp>
      <p:sp>
        <p:nvSpPr>
          <p:cNvPr id="4" name="Rectangle 3"/>
          <p:cNvSpPr/>
          <p:nvPr/>
        </p:nvSpPr>
        <p:spPr>
          <a:xfrm>
            <a:off x="316992" y="1551432"/>
            <a:ext cx="4218432" cy="4264152"/>
          </a:xfrm>
          <a:prstGeom prst="rect">
            <a:avLst/>
          </a:prstGeom>
          <a:solidFill>
            <a:srgbClr val="000000"/>
          </a:solidFill>
        </p:spPr>
        <p:txBody>
          <a:bodyPr lIns="0" tIns="0" rIns="0" bIns="0">
            <a:noAutofit/>
          </a:bodyPr>
          <a:lstStyle/>
          <a:p>
            <a:pPr marL="254000" indent="-254000">
              <a:lnSpc>
                <a:spcPts val="4128"/>
              </a:lnSpc>
              <a:spcAft>
                <a:spcPts val="630"/>
              </a:spcAft>
            </a:pPr>
            <a:r>
              <a:rPr lang="en-US" sz="2300">
                <a:solidFill>
                  <a:srgbClr val="FFFFFF"/>
                </a:solidFill>
                <a:latin typeface="Calibri"/>
              </a:rPr>
              <a:t>•    In lower lumbar spine, it is placed </a:t>
            </a:r>
            <a:r>
              <a:rPr lang="en-US" sz="2300">
                <a:solidFill>
                  <a:srgbClr val="FFC000"/>
                </a:solidFill>
                <a:latin typeface="Calibri"/>
              </a:rPr>
              <a:t>eccentrically near the posterior margin</a:t>
            </a:r>
            <a:r>
              <a:rPr lang="en-US" sz="2300">
                <a:solidFill>
                  <a:srgbClr val="FFFFFF"/>
                </a:solidFill>
                <a:latin typeface="Calibri"/>
              </a:rPr>
              <a:t>.</a:t>
            </a:r>
          </a:p>
          <a:p>
            <a:pPr marL="254000" indent="-254000">
              <a:lnSpc>
                <a:spcPts val="4128"/>
              </a:lnSpc>
              <a:spcAft>
                <a:spcPts val="630"/>
              </a:spcAft>
            </a:pPr>
            <a:r>
              <a:rPr lang="en-US" sz="2300">
                <a:solidFill>
                  <a:srgbClr val="FFFFFF"/>
                </a:solidFill>
                <a:latin typeface="Calibri"/>
              </a:rPr>
              <a:t>•    Water binding capacity and elasticity - property of protein content.</a:t>
            </a:r>
          </a:p>
          <a:p>
            <a:pPr marL="254000" indent="-254000">
              <a:lnSpc>
                <a:spcPts val="4104"/>
              </a:lnSpc>
            </a:pPr>
            <a:r>
              <a:rPr lang="en-US" sz="2300">
                <a:solidFill>
                  <a:srgbClr val="FFFFFF"/>
                </a:solidFill>
                <a:latin typeface="Calibri"/>
              </a:rPr>
              <a:t>•    With aging - water binding capacity with progressive</a:t>
            </a:r>
          </a:p>
        </p:txBody>
      </p:sp>
      <p:sp>
        <p:nvSpPr>
          <p:cNvPr id="5" name="Rectangle 4"/>
          <p:cNvSpPr/>
          <p:nvPr/>
        </p:nvSpPr>
        <p:spPr>
          <a:xfrm>
            <a:off x="545592" y="6007608"/>
            <a:ext cx="2700528" cy="240792"/>
          </a:xfrm>
          <a:prstGeom prst="rect">
            <a:avLst/>
          </a:prstGeom>
          <a:solidFill>
            <a:srgbClr val="000000"/>
          </a:solidFill>
        </p:spPr>
        <p:txBody>
          <a:bodyPr wrap="none" lIns="0" tIns="0" rIns="0" bIns="0">
            <a:noAutofit/>
          </a:bodyPr>
          <a:lstStyle/>
          <a:p>
            <a:pPr indent="0"/>
            <a:r>
              <a:rPr lang="en-US" sz="2300">
                <a:solidFill>
                  <a:srgbClr val="FFC000"/>
                </a:solidFill>
                <a:latin typeface="Calibri"/>
              </a:rPr>
              <a:t>dessication of the disc</a:t>
            </a:r>
            <a:r>
              <a:rPr lang="en-US" sz="2300">
                <a:solidFill>
                  <a:srgbClr val="FFFFFF"/>
                </a:solidFill>
                <a:latin typeface="Calibri"/>
              </a:rPr>
              <a:t>.</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8568" y="804672"/>
            <a:ext cx="465429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NUCLEUS PULPOSUS</a:t>
            </a:r>
          </a:p>
        </p:txBody>
      </p:sp>
      <p:sp>
        <p:nvSpPr>
          <p:cNvPr id="3" name="Rectangle 2"/>
          <p:cNvSpPr/>
          <p:nvPr/>
        </p:nvSpPr>
        <p:spPr>
          <a:xfrm>
            <a:off x="719328" y="2087880"/>
            <a:ext cx="7476744" cy="3191256"/>
          </a:xfrm>
          <a:prstGeom prst="rect">
            <a:avLst/>
          </a:prstGeom>
          <a:solidFill>
            <a:srgbClr val="000000"/>
          </a:solidFill>
        </p:spPr>
        <p:txBody>
          <a:bodyPr lIns="0" tIns="0" rIns="0" bIns="0">
            <a:noAutofit/>
          </a:bodyPr>
          <a:lstStyle/>
          <a:p>
            <a:pPr indent="0" algn="just">
              <a:spcAft>
                <a:spcPts val="2520"/>
              </a:spcAft>
            </a:pPr>
            <a:r>
              <a:rPr lang="en-US" sz="2500">
                <a:solidFill>
                  <a:srgbClr val="FFFFFF"/>
                </a:solidFill>
                <a:latin typeface="Calibri"/>
              </a:rPr>
              <a:t>FUNCTIONS:</a:t>
            </a:r>
          </a:p>
          <a:p>
            <a:pPr indent="0" algn="just">
              <a:lnSpc>
                <a:spcPts val="5664"/>
              </a:lnSpc>
            </a:pPr>
            <a:r>
              <a:rPr lang="en-US" sz="2500">
                <a:solidFill>
                  <a:srgbClr val="FFC000"/>
                </a:solidFill>
                <a:latin typeface="Calibri"/>
              </a:rPr>
              <a:t>•    Fulcrum </a:t>
            </a:r>
            <a:r>
              <a:rPr lang="en-US" sz="2500">
                <a:solidFill>
                  <a:srgbClr val="FFFFFF"/>
                </a:solidFill>
                <a:latin typeface="Calibri"/>
              </a:rPr>
              <a:t>for movement (ball bearing)</a:t>
            </a:r>
          </a:p>
          <a:p>
            <a:pPr indent="0" algn="just">
              <a:lnSpc>
                <a:spcPts val="5664"/>
              </a:lnSpc>
            </a:pPr>
            <a:r>
              <a:rPr lang="en-US" sz="2500">
                <a:solidFill>
                  <a:srgbClr val="FFC000"/>
                </a:solidFill>
                <a:latin typeface="Calibri"/>
              </a:rPr>
              <a:t>•    Equalization of stresses </a:t>
            </a:r>
            <a:r>
              <a:rPr lang="en-US" sz="2500">
                <a:solidFill>
                  <a:srgbClr val="FFFFFF"/>
                </a:solidFill>
                <a:latin typeface="Calibri"/>
              </a:rPr>
              <a:t>(even distribution of pressure)</a:t>
            </a:r>
          </a:p>
          <a:p>
            <a:pPr indent="0" algn="just">
              <a:lnSpc>
                <a:spcPts val="5664"/>
              </a:lnSpc>
            </a:pPr>
            <a:r>
              <a:rPr lang="en-US" sz="2500">
                <a:solidFill>
                  <a:srgbClr val="FFC000"/>
                </a:solidFill>
                <a:latin typeface="Calibri"/>
              </a:rPr>
              <a:t>•    Dynamic hydraulic shock absorber</a:t>
            </a:r>
          </a:p>
          <a:p>
            <a:pPr indent="0" algn="just">
              <a:lnSpc>
                <a:spcPts val="5664"/>
              </a:lnSpc>
            </a:pPr>
            <a:r>
              <a:rPr lang="en-US" sz="2500">
                <a:solidFill>
                  <a:srgbClr val="FFC000"/>
                </a:solidFill>
                <a:latin typeface="Calibri"/>
              </a:rPr>
              <a:t>•    Fluid exchange </a:t>
            </a:r>
            <a:r>
              <a:rPr lang="en-US" sz="2500">
                <a:solidFill>
                  <a:srgbClr val="FFFFFF"/>
                </a:solidFill>
                <a:latin typeface="Calibri"/>
              </a:rPr>
              <a:t>between vertebrae and disc</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3000" y="1673352"/>
            <a:ext cx="4005072" cy="3788664"/>
          </a:xfrm>
          <a:prstGeom prst="rect">
            <a:avLst/>
          </a:prstGeom>
        </p:spPr>
      </p:pic>
      <p:sp>
        <p:nvSpPr>
          <p:cNvPr id="3" name="Rectangle 2"/>
          <p:cNvSpPr/>
          <p:nvPr/>
        </p:nvSpPr>
        <p:spPr>
          <a:xfrm>
            <a:off x="2365248" y="408432"/>
            <a:ext cx="4401312" cy="402336"/>
          </a:xfrm>
          <a:prstGeom prst="rect">
            <a:avLst/>
          </a:prstGeom>
          <a:solidFill>
            <a:srgbClr val="000000"/>
          </a:solidFill>
        </p:spPr>
        <p:txBody>
          <a:bodyPr wrap="none" lIns="0" tIns="0" rIns="0" bIns="0">
            <a:noAutofit/>
          </a:bodyPr>
          <a:lstStyle/>
          <a:p>
            <a:pPr indent="0">
              <a:spcAft>
                <a:spcPts val="2520"/>
              </a:spcAft>
            </a:pPr>
            <a:r>
              <a:rPr lang="en-US" sz="4200" spc="-50">
                <a:solidFill>
                  <a:srgbClr val="FFFFFF"/>
                </a:solidFill>
                <a:latin typeface="Calibri"/>
              </a:rPr>
              <a:t>ANNULUS FIBROSIS</a:t>
            </a:r>
          </a:p>
        </p:txBody>
      </p:sp>
      <p:sp>
        <p:nvSpPr>
          <p:cNvPr id="4" name="Rectangle 3"/>
          <p:cNvSpPr/>
          <p:nvPr/>
        </p:nvSpPr>
        <p:spPr>
          <a:xfrm>
            <a:off x="207264" y="1261872"/>
            <a:ext cx="4465320" cy="4376928"/>
          </a:xfrm>
          <a:prstGeom prst="rect">
            <a:avLst/>
          </a:prstGeom>
          <a:solidFill>
            <a:srgbClr val="000000"/>
          </a:solidFill>
        </p:spPr>
        <p:txBody>
          <a:bodyPr lIns="0" tIns="0" rIns="0" bIns="0">
            <a:noAutofit/>
          </a:bodyPr>
          <a:lstStyle/>
          <a:p>
            <a:pPr marL="241300" indent="-241300" algn="just">
              <a:lnSpc>
                <a:spcPts val="2592"/>
              </a:lnSpc>
              <a:spcBef>
                <a:spcPts val="2520"/>
              </a:spcBef>
              <a:spcAft>
                <a:spcPts val="420"/>
              </a:spcAft>
            </a:pPr>
            <a:r>
              <a:rPr lang="en-US" sz="2300">
                <a:solidFill>
                  <a:srgbClr val="FFC000"/>
                </a:solidFill>
                <a:latin typeface="Calibri"/>
              </a:rPr>
              <a:t>•    Narrow outer cartilaginous zone </a:t>
            </a:r>
            <a:r>
              <a:rPr lang="en-US" sz="2300">
                <a:solidFill>
                  <a:srgbClr val="FFFFFF"/>
                </a:solidFill>
                <a:latin typeface="Calibri"/>
              </a:rPr>
              <a:t>and </a:t>
            </a:r>
            <a:r>
              <a:rPr lang="en-US" sz="2300">
                <a:solidFill>
                  <a:srgbClr val="FFC000"/>
                </a:solidFill>
                <a:latin typeface="Calibri"/>
              </a:rPr>
              <a:t>wider inner fibrocartilaginous zone.</a:t>
            </a:r>
          </a:p>
          <a:p>
            <a:pPr marL="241300" indent="-241300" algn="just">
              <a:lnSpc>
                <a:spcPts val="2592"/>
              </a:lnSpc>
              <a:spcAft>
                <a:spcPts val="420"/>
              </a:spcAft>
            </a:pPr>
            <a:r>
              <a:rPr lang="en-US" sz="2300">
                <a:solidFill>
                  <a:srgbClr val="FFFFFF"/>
                </a:solidFill>
                <a:latin typeface="Calibri"/>
              </a:rPr>
              <a:t>•    Composed of </a:t>
            </a:r>
            <a:r>
              <a:rPr lang="en-US" sz="2300">
                <a:solidFill>
                  <a:srgbClr val="FFC000"/>
                </a:solidFill>
                <a:latin typeface="Calibri"/>
              </a:rPr>
              <a:t>numerous concentric rings </a:t>
            </a:r>
            <a:r>
              <a:rPr lang="en-US" sz="2300">
                <a:solidFill>
                  <a:srgbClr val="FFFFFF"/>
                </a:solidFill>
                <a:latin typeface="Calibri"/>
              </a:rPr>
              <a:t>of fibrocartilaginous tissues</a:t>
            </a:r>
          </a:p>
          <a:p>
            <a:pPr marL="241300" indent="-241300" algn="just">
              <a:spcAft>
                <a:spcPts val="1260"/>
              </a:spcAft>
            </a:pPr>
            <a:r>
              <a:rPr lang="en-US" sz="2300">
                <a:solidFill>
                  <a:srgbClr val="FFFFFF"/>
                </a:solidFill>
                <a:latin typeface="Calibri"/>
              </a:rPr>
              <a:t>•    Fibres in each rings </a:t>
            </a:r>
            <a:r>
              <a:rPr lang="en-US" sz="2300">
                <a:solidFill>
                  <a:srgbClr val="FFC000"/>
                </a:solidFill>
                <a:latin typeface="Calibri"/>
              </a:rPr>
              <a:t>cross radially</a:t>
            </a:r>
          </a:p>
          <a:p>
            <a:pPr marL="241300" indent="-241300" algn="just">
              <a:lnSpc>
                <a:spcPts val="2592"/>
              </a:lnSpc>
              <a:spcAft>
                <a:spcPts val="420"/>
              </a:spcAft>
            </a:pPr>
            <a:r>
              <a:rPr lang="en-US" sz="2300">
                <a:solidFill>
                  <a:srgbClr val="FFFFFF"/>
                </a:solidFill>
                <a:latin typeface="Calibri"/>
              </a:rPr>
              <a:t>•    Fibres are oriented </a:t>
            </a:r>
            <a:r>
              <a:rPr lang="en-US" sz="2300">
                <a:solidFill>
                  <a:srgbClr val="FFC000"/>
                </a:solidFill>
                <a:latin typeface="Calibri"/>
              </a:rPr>
              <a:t>30° angle to the disc space</a:t>
            </a:r>
            <a:r>
              <a:rPr lang="en-US" sz="2300">
                <a:solidFill>
                  <a:srgbClr val="FFFFFF"/>
                </a:solidFill>
                <a:latin typeface="Calibri"/>
              </a:rPr>
              <a:t>.</a:t>
            </a:r>
          </a:p>
          <a:p>
            <a:pPr marL="241300" indent="-241300" algn="just">
              <a:lnSpc>
                <a:spcPts val="2592"/>
              </a:lnSpc>
            </a:pPr>
            <a:r>
              <a:rPr lang="en-US" sz="2300">
                <a:solidFill>
                  <a:srgbClr val="FFFFFF"/>
                </a:solidFill>
                <a:latin typeface="Calibri"/>
              </a:rPr>
              <a:t>•    Attached to the </a:t>
            </a:r>
            <a:r>
              <a:rPr lang="en-US" sz="2300">
                <a:solidFill>
                  <a:srgbClr val="FFC000"/>
                </a:solidFill>
                <a:latin typeface="Calibri"/>
              </a:rPr>
              <a:t>cartilaginous and bony end-plate at the periphery of the vertebra</a:t>
            </a:r>
            <a:r>
              <a:rPr lang="en-US" sz="2300">
                <a:solidFill>
                  <a:srgbClr val="FFFFFF"/>
                </a:solidFill>
                <a:latin typeface="Calibri"/>
              </a:rPr>
              <a:t>.</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5248" y="804672"/>
            <a:ext cx="4401312"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ANNULUS FIBROSIS</a:t>
            </a:r>
          </a:p>
        </p:txBody>
      </p:sp>
      <p:sp>
        <p:nvSpPr>
          <p:cNvPr id="3" name="Rectangle 2"/>
          <p:cNvSpPr/>
          <p:nvPr/>
        </p:nvSpPr>
        <p:spPr>
          <a:xfrm>
            <a:off x="719328" y="1917192"/>
            <a:ext cx="7193280" cy="2740152"/>
          </a:xfrm>
          <a:prstGeom prst="rect">
            <a:avLst/>
          </a:prstGeom>
          <a:solidFill>
            <a:srgbClr val="000000"/>
          </a:solidFill>
        </p:spPr>
        <p:txBody>
          <a:bodyPr lIns="0" tIns="0" rIns="0" bIns="0">
            <a:noAutofit/>
          </a:bodyPr>
          <a:lstStyle/>
          <a:p>
            <a:pPr indent="0" algn="just">
              <a:spcAft>
                <a:spcPts val="1260"/>
              </a:spcAft>
            </a:pPr>
            <a:r>
              <a:rPr lang="en-US" sz="2500">
                <a:solidFill>
                  <a:srgbClr val="FFFFFF"/>
                </a:solidFill>
                <a:latin typeface="Calibri"/>
              </a:rPr>
              <a:t>FUNCTIONS:</a:t>
            </a:r>
          </a:p>
          <a:p>
            <a:pPr marL="249936" indent="-228600">
              <a:lnSpc>
                <a:spcPts val="3024"/>
              </a:lnSpc>
              <a:spcAft>
                <a:spcPts val="630"/>
              </a:spcAft>
            </a:pPr>
            <a:r>
              <a:rPr lang="en-US" sz="2500">
                <a:solidFill>
                  <a:srgbClr val="FFC000"/>
                </a:solidFill>
                <a:latin typeface="Calibri"/>
              </a:rPr>
              <a:t>•    Stability</a:t>
            </a:r>
            <a:r>
              <a:rPr lang="en-US" sz="2500">
                <a:solidFill>
                  <a:srgbClr val="FFFFFF"/>
                </a:solidFill>
                <a:latin typeface="Calibri"/>
              </a:rPr>
              <a:t>: Binds vertebral bodies together so that spinal column moves.</a:t>
            </a:r>
          </a:p>
          <a:p>
            <a:pPr indent="0" algn="just">
              <a:lnSpc>
                <a:spcPts val="4032"/>
              </a:lnSpc>
            </a:pPr>
            <a:r>
              <a:rPr lang="en-US" sz="2500">
                <a:solidFill>
                  <a:srgbClr val="FFC000"/>
                </a:solidFill>
                <a:latin typeface="Calibri"/>
              </a:rPr>
              <a:t>•    Shock absorber</a:t>
            </a:r>
          </a:p>
          <a:p>
            <a:pPr indent="0" algn="just">
              <a:lnSpc>
                <a:spcPts val="4032"/>
              </a:lnSpc>
            </a:pPr>
            <a:r>
              <a:rPr lang="en-US" sz="2500">
                <a:solidFill>
                  <a:srgbClr val="FFC000"/>
                </a:solidFill>
                <a:latin typeface="Calibri"/>
              </a:rPr>
              <a:t>•    Check ligament</a:t>
            </a:r>
          </a:p>
          <a:p>
            <a:pPr indent="0" algn="just">
              <a:lnSpc>
                <a:spcPts val="4032"/>
              </a:lnSpc>
            </a:pPr>
            <a:r>
              <a:rPr lang="en-US" sz="2500">
                <a:solidFill>
                  <a:srgbClr val="FFC000"/>
                </a:solidFill>
                <a:latin typeface="Calibri"/>
              </a:rPr>
              <a:t>•    Resist tensile, torsional, </a:t>
            </a:r>
            <a:r>
              <a:rPr lang="en-US" sz="2500">
                <a:solidFill>
                  <a:srgbClr val="FFFFFF"/>
                </a:solidFill>
                <a:latin typeface="Calibri"/>
              </a:rPr>
              <a:t>and </a:t>
            </a:r>
            <a:r>
              <a:rPr lang="en-US" sz="2500">
                <a:solidFill>
                  <a:srgbClr val="FFC000"/>
                </a:solidFill>
                <a:latin typeface="Calibri"/>
              </a:rPr>
              <a:t>radial stress</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1696" y="804672"/>
            <a:ext cx="3374136" cy="402336"/>
          </a:xfrm>
          <a:prstGeom prst="rect">
            <a:avLst/>
          </a:prstGeom>
          <a:solidFill>
            <a:srgbClr val="000000"/>
          </a:solidFill>
        </p:spPr>
        <p:txBody>
          <a:bodyPr wrap="none" lIns="0" tIns="0" rIns="0" bIns="0">
            <a:noAutofit/>
          </a:bodyPr>
          <a:lstStyle/>
          <a:p>
            <a:pPr indent="0" algn="ctr">
              <a:spcAft>
                <a:spcPts val="3990"/>
              </a:spcAft>
            </a:pPr>
            <a:r>
              <a:rPr lang="en-US" sz="4200" spc="-50">
                <a:solidFill>
                  <a:srgbClr val="FFFFFF"/>
                </a:solidFill>
                <a:latin typeface="Calibri"/>
              </a:rPr>
              <a:t>BLOOD SUPPLY</a:t>
            </a:r>
          </a:p>
        </p:txBody>
      </p:sp>
      <p:sp>
        <p:nvSpPr>
          <p:cNvPr id="3" name="Rectangle 2"/>
          <p:cNvSpPr/>
          <p:nvPr/>
        </p:nvSpPr>
        <p:spPr>
          <a:xfrm>
            <a:off x="719328" y="1901952"/>
            <a:ext cx="7327392" cy="2133600"/>
          </a:xfrm>
          <a:prstGeom prst="rect">
            <a:avLst/>
          </a:prstGeom>
          <a:solidFill>
            <a:srgbClr val="000000"/>
          </a:solidFill>
        </p:spPr>
        <p:txBody>
          <a:bodyPr lIns="0" tIns="0" rIns="0" bIns="0">
            <a:noAutofit/>
          </a:bodyPr>
          <a:lstStyle/>
          <a:p>
            <a:pPr indent="0" algn="just">
              <a:spcBef>
                <a:spcPts val="3990"/>
              </a:spcBef>
              <a:spcAft>
                <a:spcPts val="1260"/>
              </a:spcAft>
            </a:pPr>
            <a:r>
              <a:rPr lang="en-US" sz="2500">
                <a:solidFill>
                  <a:srgbClr val="FFFFFF"/>
                </a:solidFill>
                <a:latin typeface="Calibri"/>
              </a:rPr>
              <a:t>•    In adults, it is </a:t>
            </a:r>
            <a:r>
              <a:rPr lang="en-US" sz="2500">
                <a:solidFill>
                  <a:srgbClr val="FFC000"/>
                </a:solidFill>
                <a:latin typeface="Calibri"/>
              </a:rPr>
              <a:t>AVASCULAR</a:t>
            </a:r>
            <a:r>
              <a:rPr lang="en-US" sz="2500">
                <a:solidFill>
                  <a:srgbClr val="FFFFFF"/>
                </a:solidFill>
                <a:latin typeface="Calibri"/>
              </a:rPr>
              <a:t>.</a:t>
            </a:r>
          </a:p>
          <a:p>
            <a:pPr marL="254000" indent="-254000">
              <a:lnSpc>
                <a:spcPts val="3024"/>
              </a:lnSpc>
              <a:spcAft>
                <a:spcPts val="630"/>
              </a:spcAft>
            </a:pPr>
            <a:r>
              <a:rPr lang="en-US" sz="2500">
                <a:solidFill>
                  <a:srgbClr val="FFFFFF"/>
                </a:solidFill>
                <a:latin typeface="Calibri"/>
              </a:rPr>
              <a:t>•    Sustain by </a:t>
            </a:r>
            <a:r>
              <a:rPr lang="en-US" sz="2500">
                <a:solidFill>
                  <a:srgbClr val="FFC000"/>
                </a:solidFill>
                <a:latin typeface="Calibri"/>
              </a:rPr>
              <a:t>diffusion of nutrients </a:t>
            </a:r>
            <a:r>
              <a:rPr lang="en-US" sz="2500">
                <a:solidFill>
                  <a:srgbClr val="FFFFFF"/>
                </a:solidFill>
                <a:latin typeface="Calibri"/>
              </a:rPr>
              <a:t>into disc through porous central concavity of end plate.</a:t>
            </a:r>
          </a:p>
          <a:p>
            <a:pPr marL="254000" indent="-254000">
              <a:lnSpc>
                <a:spcPts val="3024"/>
              </a:lnSpc>
            </a:pPr>
            <a:r>
              <a:rPr lang="en-US" sz="2500">
                <a:solidFill>
                  <a:srgbClr val="FFFFFF"/>
                </a:solidFill>
                <a:latin typeface="Calibri"/>
              </a:rPr>
              <a:t>•    Diffusion is maintained by- </a:t>
            </a:r>
            <a:r>
              <a:rPr lang="en-US" sz="2500">
                <a:solidFill>
                  <a:srgbClr val="FFC000"/>
                </a:solidFill>
                <a:latin typeface="Calibri"/>
              </a:rPr>
              <a:t>Motion and weight bearing.</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4608" y="1856232"/>
            <a:ext cx="3124200" cy="3145536"/>
          </a:xfrm>
          <a:prstGeom prst="rect">
            <a:avLst/>
          </a:prstGeom>
        </p:spPr>
      </p:pic>
      <p:sp>
        <p:nvSpPr>
          <p:cNvPr id="3" name="Rectangle 2"/>
          <p:cNvSpPr/>
          <p:nvPr/>
        </p:nvSpPr>
        <p:spPr>
          <a:xfrm>
            <a:off x="2947416" y="804672"/>
            <a:ext cx="328269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NERVE SUPPLY</a:t>
            </a:r>
          </a:p>
        </p:txBody>
      </p:sp>
      <p:sp>
        <p:nvSpPr>
          <p:cNvPr id="4" name="Rectangle 3"/>
          <p:cNvSpPr/>
          <p:nvPr/>
        </p:nvSpPr>
        <p:spPr>
          <a:xfrm>
            <a:off x="719328" y="1868424"/>
            <a:ext cx="3913632" cy="4011168"/>
          </a:xfrm>
          <a:prstGeom prst="rect">
            <a:avLst/>
          </a:prstGeom>
          <a:solidFill>
            <a:srgbClr val="000000"/>
          </a:solidFill>
        </p:spPr>
        <p:txBody>
          <a:bodyPr lIns="0" tIns="0" rIns="0" bIns="0">
            <a:noAutofit/>
          </a:bodyPr>
          <a:lstStyle/>
          <a:p>
            <a:pPr marL="254000" indent="-254000">
              <a:lnSpc>
                <a:spcPts val="2688"/>
              </a:lnSpc>
              <a:spcAft>
                <a:spcPts val="630"/>
              </a:spcAft>
            </a:pPr>
            <a:r>
              <a:rPr lang="en-US" sz="2500">
                <a:solidFill>
                  <a:srgbClr val="FFC000"/>
                </a:solidFill>
                <a:latin typeface="Calibri"/>
              </a:rPr>
              <a:t>•    Sinu-vertebral nerve </a:t>
            </a:r>
            <a:r>
              <a:rPr lang="en-US" sz="2500">
                <a:solidFill>
                  <a:srgbClr val="FFFFFF"/>
                </a:solidFill>
                <a:latin typeface="Calibri"/>
              </a:rPr>
              <a:t>(recurrent branch of vertebral nerve)</a:t>
            </a:r>
          </a:p>
          <a:p>
            <a:pPr marL="254000" indent="-254000">
              <a:lnSpc>
                <a:spcPts val="2688"/>
              </a:lnSpc>
              <a:spcAft>
                <a:spcPts val="630"/>
              </a:spcAft>
            </a:pPr>
            <a:r>
              <a:rPr lang="en-US" sz="2500">
                <a:solidFill>
                  <a:srgbClr val="FFFFFF"/>
                </a:solidFill>
                <a:latin typeface="Calibri"/>
              </a:rPr>
              <a:t>•    Supply </a:t>
            </a:r>
            <a:r>
              <a:rPr lang="en-US" sz="2500">
                <a:solidFill>
                  <a:srgbClr val="FFC000"/>
                </a:solidFill>
                <a:latin typeface="Calibri"/>
              </a:rPr>
              <a:t>periosteum, post. longitudinal ligament </a:t>
            </a:r>
            <a:r>
              <a:rPr lang="en-US" sz="2500">
                <a:solidFill>
                  <a:srgbClr val="FFFFFF"/>
                </a:solidFill>
                <a:latin typeface="Calibri"/>
              </a:rPr>
              <a:t>and </a:t>
            </a:r>
            <a:r>
              <a:rPr lang="en-US" sz="2500">
                <a:solidFill>
                  <a:srgbClr val="FFC000"/>
                </a:solidFill>
                <a:latin typeface="Calibri"/>
              </a:rPr>
              <a:t>OUTERMOST </a:t>
            </a:r>
            <a:r>
              <a:rPr lang="en-US" sz="2500">
                <a:solidFill>
                  <a:srgbClr val="FFFFFF"/>
                </a:solidFill>
                <a:latin typeface="Calibri"/>
              </a:rPr>
              <a:t>layers of annulus fibrosus.</a:t>
            </a:r>
          </a:p>
          <a:p>
            <a:pPr marL="254000" indent="-254000">
              <a:lnSpc>
                <a:spcPts val="2664"/>
              </a:lnSpc>
            </a:pPr>
            <a:r>
              <a:rPr lang="en-US" sz="2500">
                <a:solidFill>
                  <a:srgbClr val="FFC000"/>
                </a:solidFill>
                <a:latin typeface="Calibri"/>
              </a:rPr>
              <a:t>•    Nucleus pulposus </a:t>
            </a:r>
            <a:r>
              <a:rPr lang="en-US" sz="2500">
                <a:solidFill>
                  <a:srgbClr val="FFFFFF"/>
                </a:solidFill>
                <a:latin typeface="Calibri"/>
              </a:rPr>
              <a:t>and </a:t>
            </a:r>
            <a:r>
              <a:rPr lang="en-US" sz="2500">
                <a:solidFill>
                  <a:srgbClr val="FFC000"/>
                </a:solidFill>
                <a:latin typeface="Calibri"/>
              </a:rPr>
              <a:t>innermost </a:t>
            </a:r>
            <a:r>
              <a:rPr lang="en-US" sz="2500">
                <a:solidFill>
                  <a:srgbClr val="FFFFFF"/>
                </a:solidFill>
                <a:latin typeface="Calibri"/>
              </a:rPr>
              <a:t>layers of annulus fibrosus have </a:t>
            </a:r>
            <a:r>
              <a:rPr lang="en-US" sz="2500">
                <a:solidFill>
                  <a:srgbClr val="FFC000"/>
                </a:solidFill>
                <a:latin typeface="Calibri"/>
              </a:rPr>
              <a:t>NO nerve supply</a:t>
            </a:r>
          </a:p>
        </p:txBody>
      </p:sp>
      <p:sp>
        <p:nvSpPr>
          <p:cNvPr id="5" name="Rectangle 4"/>
          <p:cNvSpPr/>
          <p:nvPr/>
        </p:nvSpPr>
        <p:spPr>
          <a:xfrm>
            <a:off x="8004048" y="2959608"/>
            <a:ext cx="1033272" cy="97536"/>
          </a:xfrm>
          <a:prstGeom prst="rect">
            <a:avLst/>
          </a:prstGeom>
        </p:spPr>
        <p:txBody>
          <a:bodyPr wrap="none" lIns="0" tIns="0" rIns="0" bIns="0">
            <a:noAutofit/>
          </a:bodyPr>
          <a:lstStyle/>
          <a:p>
            <a:pPr indent="0"/>
            <a:r>
              <a:rPr lang="en-US" sz="600" b="1">
                <a:solidFill>
                  <a:srgbClr val="525458"/>
                </a:solidFill>
                <a:latin typeface="Arial"/>
              </a:rPr>
              <a:t>Gray ramus commumcans</a:t>
            </a:r>
          </a:p>
        </p:txBody>
      </p:sp>
      <p:sp>
        <p:nvSpPr>
          <p:cNvPr id="6" name="Rectangle 5"/>
          <p:cNvSpPr/>
          <p:nvPr/>
        </p:nvSpPr>
        <p:spPr>
          <a:xfrm>
            <a:off x="7988808" y="3669792"/>
            <a:ext cx="801624" cy="118872"/>
          </a:xfrm>
          <a:prstGeom prst="rect">
            <a:avLst/>
          </a:prstGeom>
        </p:spPr>
        <p:txBody>
          <a:bodyPr wrap="none" lIns="0" tIns="0" rIns="0" bIns="0">
            <a:noAutofit/>
          </a:bodyPr>
          <a:lstStyle/>
          <a:p>
            <a:pPr indent="0"/>
            <a:r>
              <a:rPr lang="en-US" sz="600" b="1">
                <a:solidFill>
                  <a:srgbClr val="525458"/>
                </a:solidFill>
                <a:latin typeface="Arial"/>
              </a:rPr>
              <a:t>Sinovertebral nerve</a:t>
            </a:r>
          </a:p>
        </p:txBody>
      </p:sp>
      <p:sp>
        <p:nvSpPr>
          <p:cNvPr id="7" name="Rectangle 6"/>
          <p:cNvSpPr/>
          <p:nvPr/>
        </p:nvSpPr>
        <p:spPr>
          <a:xfrm>
            <a:off x="8004048" y="4078224"/>
            <a:ext cx="868680" cy="210312"/>
          </a:xfrm>
          <a:prstGeom prst="rect">
            <a:avLst/>
          </a:prstGeom>
        </p:spPr>
        <p:txBody>
          <a:bodyPr lIns="0" tIns="0" rIns="0" bIns="0">
            <a:noAutofit/>
          </a:bodyPr>
          <a:lstStyle/>
          <a:p>
            <a:pPr indent="0" algn="just">
              <a:lnSpc>
                <a:spcPts val="912"/>
              </a:lnSpc>
            </a:pPr>
            <a:r>
              <a:rPr lang="en-US" sz="600" b="1">
                <a:solidFill>
                  <a:srgbClr val="525458"/>
                </a:solidFill>
                <a:latin typeface="Arial"/>
              </a:rPr>
              <a:t>L4 spinal nerve dorsal root ganglion</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1224" y="2462784"/>
            <a:ext cx="3410712" cy="3941064"/>
          </a:xfrm>
          <a:prstGeom prst="rect">
            <a:avLst/>
          </a:prstGeom>
        </p:spPr>
      </p:pic>
      <p:sp>
        <p:nvSpPr>
          <p:cNvPr id="3" name="Rectangle 2"/>
          <p:cNvSpPr/>
          <p:nvPr/>
        </p:nvSpPr>
        <p:spPr>
          <a:xfrm>
            <a:off x="1901952" y="804672"/>
            <a:ext cx="5361432"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DISTRIBUTION OF LOAD</a:t>
            </a:r>
          </a:p>
        </p:txBody>
      </p:sp>
      <p:sp>
        <p:nvSpPr>
          <p:cNvPr id="4" name="Rectangle 3"/>
          <p:cNvSpPr/>
          <p:nvPr/>
        </p:nvSpPr>
        <p:spPr>
          <a:xfrm>
            <a:off x="707136" y="1898904"/>
            <a:ext cx="4032504" cy="4011168"/>
          </a:xfrm>
          <a:prstGeom prst="rect">
            <a:avLst/>
          </a:prstGeom>
          <a:solidFill>
            <a:srgbClr val="000000"/>
          </a:solidFill>
        </p:spPr>
        <p:txBody>
          <a:bodyPr lIns="0" tIns="0" rIns="0" bIns="0">
            <a:noAutofit/>
          </a:bodyPr>
          <a:lstStyle/>
          <a:p>
            <a:pPr marL="546100" indent="-546100">
              <a:lnSpc>
                <a:spcPts val="2784"/>
              </a:lnSpc>
              <a:spcAft>
                <a:spcPts val="630"/>
              </a:spcAft>
            </a:pPr>
            <a:r>
              <a:rPr lang="en-US" sz="2500">
                <a:solidFill>
                  <a:srgbClr val="FFFFFF"/>
                </a:solidFill>
                <a:latin typeface="Calibri"/>
              </a:rPr>
              <a:t>A.    In the </a:t>
            </a:r>
            <a:r>
              <a:rPr lang="en-US" sz="2500">
                <a:solidFill>
                  <a:srgbClr val="FFC000"/>
                </a:solidFill>
                <a:latin typeface="Calibri"/>
              </a:rPr>
              <a:t>normal, healthy disc</a:t>
            </a:r>
            <a:r>
              <a:rPr lang="en-US" sz="2500">
                <a:solidFill>
                  <a:srgbClr val="FFFFFF"/>
                </a:solidFill>
                <a:latin typeface="Calibri"/>
              </a:rPr>
              <a:t>, the nucleus </a:t>
            </a:r>
            <a:r>
              <a:rPr lang="en-US" sz="2500">
                <a:solidFill>
                  <a:srgbClr val="FFC000"/>
                </a:solidFill>
                <a:latin typeface="Calibri"/>
              </a:rPr>
              <a:t>distributes the load equally throughout the annulus</a:t>
            </a:r>
            <a:r>
              <a:rPr lang="en-US" sz="2500">
                <a:solidFill>
                  <a:srgbClr val="FFFFFF"/>
                </a:solidFill>
                <a:latin typeface="Calibri"/>
              </a:rPr>
              <a:t>.</a:t>
            </a:r>
          </a:p>
          <a:p>
            <a:pPr marL="546100" indent="-546100">
              <a:lnSpc>
                <a:spcPts val="2784"/>
              </a:lnSpc>
            </a:pPr>
            <a:r>
              <a:rPr lang="en-US" sz="2500">
                <a:solidFill>
                  <a:srgbClr val="FFFFFF"/>
                </a:solidFill>
                <a:latin typeface="Calibri"/>
              </a:rPr>
              <a:t>B.    As the </a:t>
            </a:r>
            <a:r>
              <a:rPr lang="en-US" sz="2500">
                <a:solidFill>
                  <a:srgbClr val="FFC000"/>
                </a:solidFill>
                <a:latin typeface="Calibri"/>
              </a:rPr>
              <a:t>disc undergoes degeneration</a:t>
            </a:r>
            <a:r>
              <a:rPr lang="en-US" sz="2500">
                <a:solidFill>
                  <a:srgbClr val="FFFFFF"/>
                </a:solidFill>
                <a:latin typeface="Calibri"/>
              </a:rPr>
              <a:t>, the nucleus loses some of its cushioning ability and </a:t>
            </a:r>
            <a:r>
              <a:rPr lang="en-US" sz="2500">
                <a:solidFill>
                  <a:srgbClr val="FFC000"/>
                </a:solidFill>
                <a:latin typeface="Calibri"/>
              </a:rPr>
              <a:t>transmits the load unequally </a:t>
            </a:r>
            <a:r>
              <a:rPr lang="en-US" sz="2500">
                <a:solidFill>
                  <a:srgbClr val="FFFFFF"/>
                </a:solidFill>
                <a:latin typeface="Calibri"/>
              </a:rPr>
              <a:t>to the annulus.</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9496" y="1819656"/>
            <a:ext cx="4431792" cy="3011424"/>
          </a:xfrm>
          <a:prstGeom prst="rect">
            <a:avLst/>
          </a:prstGeom>
        </p:spPr>
      </p:pic>
      <p:sp>
        <p:nvSpPr>
          <p:cNvPr id="3" name="Rectangle 2"/>
          <p:cNvSpPr/>
          <p:nvPr/>
        </p:nvSpPr>
        <p:spPr>
          <a:xfrm>
            <a:off x="1901952" y="804672"/>
            <a:ext cx="5361432"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DISTRIBUTION OF LOAD</a:t>
            </a:r>
          </a:p>
        </p:txBody>
      </p:sp>
      <p:sp>
        <p:nvSpPr>
          <p:cNvPr id="4" name="Rectangle 3"/>
          <p:cNvSpPr/>
          <p:nvPr/>
        </p:nvSpPr>
        <p:spPr>
          <a:xfrm>
            <a:off x="710184" y="1901952"/>
            <a:ext cx="3179064" cy="2584704"/>
          </a:xfrm>
          <a:prstGeom prst="rect">
            <a:avLst/>
          </a:prstGeom>
          <a:solidFill>
            <a:srgbClr val="000000"/>
          </a:solidFill>
        </p:spPr>
        <p:txBody>
          <a:bodyPr lIns="0" tIns="0" rIns="0" bIns="0">
            <a:noAutofit/>
          </a:bodyPr>
          <a:lstStyle/>
          <a:p>
            <a:pPr indent="0">
              <a:lnSpc>
                <a:spcPts val="3024"/>
              </a:lnSpc>
            </a:pPr>
            <a:r>
              <a:rPr lang="en-US" sz="2500">
                <a:solidFill>
                  <a:srgbClr val="FFFFFF"/>
                </a:solidFill>
                <a:latin typeface="Calibri"/>
              </a:rPr>
              <a:t>C. In the </a:t>
            </a:r>
            <a:r>
              <a:rPr lang="en-US" sz="2500">
                <a:solidFill>
                  <a:srgbClr val="FFC000"/>
                </a:solidFill>
                <a:latin typeface="Calibri"/>
              </a:rPr>
              <a:t>severely degenerated disc</a:t>
            </a:r>
            <a:r>
              <a:rPr lang="en-US" sz="2500">
                <a:solidFill>
                  <a:srgbClr val="FFFFFF"/>
                </a:solidFill>
                <a:latin typeface="Calibri"/>
              </a:rPr>
              <a:t>, the nucleus has lost all of its ability to cushion the load, which can </a:t>
            </a:r>
            <a:r>
              <a:rPr lang="en-US" sz="2500">
                <a:solidFill>
                  <a:srgbClr val="FFC000"/>
                </a:solidFill>
                <a:latin typeface="Calibri"/>
              </a:rPr>
              <a:t>lead to disc herniation</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5736" y="1871472"/>
            <a:ext cx="3858768" cy="4401312"/>
          </a:xfrm>
          <a:prstGeom prst="rect">
            <a:avLst/>
          </a:prstGeom>
        </p:spPr>
      </p:pic>
      <p:sp>
        <p:nvSpPr>
          <p:cNvPr id="3" name="Rectangle 2"/>
          <p:cNvSpPr/>
          <p:nvPr/>
        </p:nvSpPr>
        <p:spPr>
          <a:xfrm>
            <a:off x="2590800" y="804672"/>
            <a:ext cx="3962400" cy="402336"/>
          </a:xfrm>
          <a:prstGeom prst="rect">
            <a:avLst/>
          </a:prstGeom>
          <a:solidFill>
            <a:srgbClr val="000000"/>
          </a:solidFill>
        </p:spPr>
        <p:txBody>
          <a:bodyPr wrap="none" lIns="0" tIns="0" rIns="0" bIns="0">
            <a:noAutofit/>
          </a:bodyPr>
          <a:lstStyle/>
          <a:p>
            <a:pPr indent="0" algn="ctr">
              <a:spcAft>
                <a:spcPts val="3570"/>
              </a:spcAft>
            </a:pPr>
            <a:r>
              <a:rPr lang="en-US" sz="4200" spc="-100">
                <a:solidFill>
                  <a:srgbClr val="FFFFFF"/>
                </a:solidFill>
                <a:latin typeface="Calibri"/>
              </a:rPr>
              <a:t>DISC HERNIATION</a:t>
            </a:r>
          </a:p>
        </p:txBody>
      </p:sp>
      <p:sp>
        <p:nvSpPr>
          <p:cNvPr id="4" name="Rectangle 3"/>
          <p:cNvSpPr/>
          <p:nvPr/>
        </p:nvSpPr>
        <p:spPr>
          <a:xfrm>
            <a:off x="920496" y="1901952"/>
            <a:ext cx="4687824" cy="219456"/>
          </a:xfrm>
          <a:prstGeom prst="rect">
            <a:avLst/>
          </a:prstGeom>
        </p:spPr>
        <p:txBody>
          <a:bodyPr wrap="none" lIns="0" tIns="0" rIns="0" bIns="0">
            <a:noAutofit/>
          </a:bodyPr>
          <a:lstStyle/>
          <a:p>
            <a:pPr indent="0"/>
            <a:r>
              <a:rPr lang="en-US" sz="2500" dirty="0">
                <a:latin typeface="Calibri"/>
              </a:rPr>
              <a:t>INTERVERTEBRAL DISC HERNIATION</a:t>
            </a:r>
          </a:p>
        </p:txBody>
      </p:sp>
      <p:sp>
        <p:nvSpPr>
          <p:cNvPr id="5" name="Rectangle 4"/>
          <p:cNvSpPr/>
          <p:nvPr/>
        </p:nvSpPr>
        <p:spPr>
          <a:xfrm>
            <a:off x="5315712" y="2779776"/>
            <a:ext cx="2273808" cy="633984"/>
          </a:xfrm>
          <a:prstGeom prst="rect">
            <a:avLst/>
          </a:prstGeom>
        </p:spPr>
        <p:txBody>
          <a:bodyPr lIns="0" tIns="0" rIns="0" bIns="0">
            <a:noAutofit/>
          </a:bodyPr>
          <a:lstStyle/>
          <a:p>
            <a:pPr indent="0">
              <a:lnSpc>
                <a:spcPts val="2880"/>
              </a:lnSpc>
              <a:spcBef>
                <a:spcPts val="3570"/>
              </a:spcBef>
              <a:spcAft>
                <a:spcPts val="2100"/>
              </a:spcAft>
            </a:pPr>
            <a:r>
              <a:rPr lang="en-US" sz="2500">
                <a:latin typeface="Calibri"/>
              </a:rPr>
              <a:t>Annulus fibrosus Nucleus pulposus</a:t>
            </a:r>
          </a:p>
        </p:txBody>
      </p:sp>
      <p:sp>
        <p:nvSpPr>
          <p:cNvPr id="6" name="Rectangle 5"/>
          <p:cNvSpPr/>
          <p:nvPr/>
        </p:nvSpPr>
        <p:spPr>
          <a:xfrm>
            <a:off x="5419344" y="3907536"/>
            <a:ext cx="2791968" cy="560832"/>
          </a:xfrm>
          <a:prstGeom prst="rect">
            <a:avLst/>
          </a:prstGeom>
        </p:spPr>
        <p:txBody>
          <a:bodyPr lIns="0" tIns="0" rIns="0" bIns="0">
            <a:noAutofit/>
          </a:bodyPr>
          <a:lstStyle/>
          <a:p>
            <a:pPr indent="0">
              <a:lnSpc>
                <a:spcPts val="2640"/>
              </a:lnSpc>
              <a:spcBef>
                <a:spcPts val="2100"/>
              </a:spcBef>
              <a:spcAft>
                <a:spcPts val="5880"/>
              </a:spcAft>
            </a:pPr>
            <a:r>
              <a:rPr lang="en-US" sz="2500">
                <a:latin typeface="Calibri"/>
              </a:rPr>
              <a:t>Disc Herniation </a:t>
            </a:r>
            <a:r>
              <a:rPr lang="en-US" sz="2500">
                <a:solidFill>
                  <a:srgbClr val="525458"/>
                </a:solidFill>
                <a:latin typeface="Calibri"/>
              </a:rPr>
              <a:t>-</a:t>
            </a:r>
            <a:r>
              <a:rPr lang="en-US" sz="2500">
                <a:latin typeface="Calibri"/>
              </a:rPr>
              <a:t>Nerve root</a:t>
            </a:r>
          </a:p>
        </p:txBody>
      </p:sp>
      <p:sp>
        <p:nvSpPr>
          <p:cNvPr id="7" name="Rectangle 6"/>
          <p:cNvSpPr/>
          <p:nvPr/>
        </p:nvSpPr>
        <p:spPr>
          <a:xfrm>
            <a:off x="6687312" y="5650992"/>
            <a:ext cx="1514856" cy="313944"/>
          </a:xfrm>
          <a:prstGeom prst="rect">
            <a:avLst/>
          </a:prstGeom>
        </p:spPr>
        <p:txBody>
          <a:bodyPr wrap="none" lIns="0" tIns="0" rIns="0" bIns="0">
            <a:noAutofit/>
          </a:bodyPr>
          <a:lstStyle/>
          <a:p>
            <a:pPr indent="0" algn="r">
              <a:spcBef>
                <a:spcPts val="5880"/>
              </a:spcBef>
            </a:pPr>
            <a:r>
              <a:rPr lang="en-US" sz="2500">
                <a:latin typeface="Calibri"/>
              </a:rPr>
              <a:t>Spinal cord</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4160" y="804672"/>
            <a:ext cx="356006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BIOMECHANICS</a:t>
            </a:r>
          </a:p>
        </p:txBody>
      </p:sp>
      <p:sp>
        <p:nvSpPr>
          <p:cNvPr id="3" name="Rectangle 2"/>
          <p:cNvSpPr/>
          <p:nvPr/>
        </p:nvSpPr>
        <p:spPr>
          <a:xfrm>
            <a:off x="719328" y="1898904"/>
            <a:ext cx="7607808" cy="3288792"/>
          </a:xfrm>
          <a:prstGeom prst="rect">
            <a:avLst/>
          </a:prstGeom>
          <a:solidFill>
            <a:srgbClr val="000000"/>
          </a:solidFill>
        </p:spPr>
        <p:txBody>
          <a:bodyPr lIns="0" tIns="0" rIns="0" bIns="0">
            <a:noAutofit/>
          </a:bodyPr>
          <a:lstStyle/>
          <a:p>
            <a:pPr marL="254000" indent="-254000">
              <a:lnSpc>
                <a:spcPts val="3000"/>
              </a:lnSpc>
              <a:spcAft>
                <a:spcPts val="630"/>
              </a:spcAft>
            </a:pPr>
            <a:r>
              <a:rPr lang="en-US" sz="2500">
                <a:solidFill>
                  <a:srgbClr val="FFC000"/>
                </a:solidFill>
                <a:latin typeface="Calibri"/>
              </a:rPr>
              <a:t>•    Supine </a:t>
            </a:r>
            <a:r>
              <a:rPr lang="en-US" sz="2500">
                <a:solidFill>
                  <a:srgbClr val="FFFFFF"/>
                </a:solidFill>
                <a:latin typeface="Calibri"/>
              </a:rPr>
              <a:t>patient weighing </a:t>
            </a:r>
            <a:r>
              <a:rPr lang="en-US" sz="2500">
                <a:solidFill>
                  <a:srgbClr val="FFC000"/>
                </a:solidFill>
                <a:latin typeface="Calibri"/>
              </a:rPr>
              <a:t>70kg </a:t>
            </a:r>
            <a:r>
              <a:rPr lang="en-US" sz="2500">
                <a:solidFill>
                  <a:srgbClr val="FFFFFF"/>
                </a:solidFill>
                <a:latin typeface="Calibri"/>
              </a:rPr>
              <a:t>has a load of </a:t>
            </a:r>
            <a:r>
              <a:rPr lang="en-US" sz="2500">
                <a:solidFill>
                  <a:srgbClr val="FFC000"/>
                </a:solidFill>
                <a:latin typeface="Calibri"/>
              </a:rPr>
              <a:t>20kg on his L3 spine</a:t>
            </a:r>
            <a:r>
              <a:rPr lang="en-US" sz="2500">
                <a:solidFill>
                  <a:srgbClr val="FFFFFF"/>
                </a:solidFill>
                <a:latin typeface="Calibri"/>
              </a:rPr>
              <a:t>.</a:t>
            </a:r>
          </a:p>
          <a:p>
            <a:pPr indent="0" algn="just">
              <a:spcAft>
                <a:spcPts val="630"/>
              </a:spcAft>
            </a:pPr>
            <a:r>
              <a:rPr lang="en-US" sz="2500">
                <a:solidFill>
                  <a:srgbClr val="FFFFFF"/>
                </a:solidFill>
                <a:latin typeface="Calibri"/>
              </a:rPr>
              <a:t>•    This increases to</a:t>
            </a:r>
          </a:p>
          <a:p>
            <a:pPr marL="254000" indent="0">
              <a:lnSpc>
                <a:spcPts val="3024"/>
              </a:lnSpc>
              <a:spcAft>
                <a:spcPts val="630"/>
              </a:spcAft>
            </a:pPr>
            <a:r>
              <a:rPr lang="en-US" sz="2500">
                <a:solidFill>
                  <a:srgbClr val="FFC000"/>
                </a:solidFill>
                <a:latin typeface="Calibri"/>
              </a:rPr>
              <a:t>100kg on standing with 20kg </a:t>
            </a:r>
            <a:r>
              <a:rPr lang="en-US" sz="2500">
                <a:solidFill>
                  <a:srgbClr val="FFFFFF"/>
                </a:solidFill>
                <a:latin typeface="Calibri"/>
              </a:rPr>
              <a:t>in his hand and to </a:t>
            </a:r>
            <a:r>
              <a:rPr lang="en-US" sz="2500">
                <a:solidFill>
                  <a:srgbClr val="FFC000"/>
                </a:solidFill>
                <a:latin typeface="Calibri"/>
              </a:rPr>
              <a:t>270kg when sitting and leaning forward with 20kg weight </a:t>
            </a:r>
            <a:r>
              <a:rPr lang="en-US" sz="2500">
                <a:solidFill>
                  <a:srgbClr val="FFFFFF"/>
                </a:solidFill>
                <a:latin typeface="Calibri"/>
              </a:rPr>
              <a:t>in his hands.</a:t>
            </a:r>
          </a:p>
          <a:p>
            <a:pPr marL="254000" indent="-254000">
              <a:lnSpc>
                <a:spcPts val="3024"/>
              </a:lnSpc>
            </a:pPr>
            <a:r>
              <a:rPr lang="en-US" sz="2500">
                <a:solidFill>
                  <a:srgbClr val="FFFFFF"/>
                </a:solidFill>
                <a:latin typeface="Calibri"/>
              </a:rPr>
              <a:t>•    Young adults- IVD are strong and it's impossible to damage a healthy disc, except by forcible flexion.</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0504" y="536448"/>
            <a:ext cx="2602992" cy="402336"/>
          </a:xfrm>
          <a:prstGeom prst="rect">
            <a:avLst/>
          </a:prstGeom>
          <a:solidFill>
            <a:srgbClr val="000000"/>
          </a:solidFill>
        </p:spPr>
        <p:txBody>
          <a:bodyPr wrap="none" lIns="0" tIns="0" rIns="0" bIns="0">
            <a:noAutofit/>
          </a:bodyPr>
          <a:lstStyle/>
          <a:p>
            <a:pPr indent="0" algn="ctr">
              <a:spcAft>
                <a:spcPts val="4410"/>
              </a:spcAft>
            </a:pPr>
            <a:r>
              <a:rPr lang="en-US" sz="4200" spc="-50">
                <a:solidFill>
                  <a:srgbClr val="FFFFFF"/>
                </a:solidFill>
                <a:latin typeface="Calibri"/>
              </a:rPr>
              <a:t>DEFINITION</a:t>
            </a:r>
          </a:p>
        </p:txBody>
      </p:sp>
      <p:sp>
        <p:nvSpPr>
          <p:cNvPr id="3" name="Rectangle 2"/>
          <p:cNvSpPr/>
          <p:nvPr/>
        </p:nvSpPr>
        <p:spPr>
          <a:xfrm>
            <a:off x="295656" y="1749552"/>
            <a:ext cx="8574024" cy="1432560"/>
          </a:xfrm>
          <a:prstGeom prst="rect">
            <a:avLst/>
          </a:prstGeom>
          <a:solidFill>
            <a:srgbClr val="000000"/>
          </a:solidFill>
        </p:spPr>
        <p:txBody>
          <a:bodyPr lIns="0" tIns="0" rIns="0" bIns="0">
            <a:noAutofit/>
          </a:bodyPr>
          <a:lstStyle/>
          <a:p>
            <a:pPr marL="241300" indent="-241300" algn="just">
              <a:lnSpc>
                <a:spcPts val="4344"/>
              </a:lnSpc>
              <a:spcBef>
                <a:spcPts val="4410"/>
              </a:spcBef>
              <a:spcAft>
                <a:spcPts val="4410"/>
              </a:spcAft>
            </a:pPr>
            <a:r>
              <a:rPr lang="en-US" sz="2500">
                <a:solidFill>
                  <a:srgbClr val="FFFFFF"/>
                </a:solidFill>
                <a:latin typeface="Calibri"/>
              </a:rPr>
              <a:t>• Herniation OR Prolapse - </a:t>
            </a:r>
            <a:r>
              <a:rPr lang="en-US" sz="2500">
                <a:solidFill>
                  <a:srgbClr val="FFC000"/>
                </a:solidFill>
                <a:latin typeface="Calibri"/>
              </a:rPr>
              <a:t>Rupture or protrusion </a:t>
            </a:r>
            <a:r>
              <a:rPr lang="en-US" sz="2500">
                <a:solidFill>
                  <a:srgbClr val="FFFFFF"/>
                </a:solidFill>
                <a:latin typeface="Calibri"/>
              </a:rPr>
              <a:t>of all or part of an organ through a </a:t>
            </a:r>
            <a:r>
              <a:rPr lang="en-US" sz="2500">
                <a:solidFill>
                  <a:srgbClr val="FFC000"/>
                </a:solidFill>
                <a:latin typeface="Calibri"/>
              </a:rPr>
              <a:t>tear or abnormal opening </a:t>
            </a:r>
            <a:r>
              <a:rPr lang="en-US" sz="2500">
                <a:solidFill>
                  <a:srgbClr val="FFFFFF"/>
                </a:solidFill>
                <a:latin typeface="Calibri"/>
              </a:rPr>
              <a:t>in the wall of the containing cavity</a:t>
            </a:r>
          </a:p>
        </p:txBody>
      </p:sp>
      <p:sp>
        <p:nvSpPr>
          <p:cNvPr id="4" name="Rectangle 3"/>
          <p:cNvSpPr/>
          <p:nvPr/>
        </p:nvSpPr>
        <p:spPr>
          <a:xfrm>
            <a:off x="512064" y="4221480"/>
            <a:ext cx="8342376" cy="877824"/>
          </a:xfrm>
          <a:prstGeom prst="rect">
            <a:avLst/>
          </a:prstGeom>
          <a:solidFill>
            <a:srgbClr val="000000"/>
          </a:solidFill>
        </p:spPr>
        <p:txBody>
          <a:bodyPr lIns="0" tIns="0" rIns="0" bIns="0">
            <a:noAutofit/>
          </a:bodyPr>
          <a:lstStyle/>
          <a:p>
            <a:pPr indent="0" algn="just">
              <a:lnSpc>
                <a:spcPts val="4344"/>
              </a:lnSpc>
              <a:spcBef>
                <a:spcPts val="4410"/>
              </a:spcBef>
            </a:pPr>
            <a:r>
              <a:rPr lang="en-US" sz="2500">
                <a:solidFill>
                  <a:srgbClr val="FFFFFF"/>
                </a:solidFill>
                <a:latin typeface="Calibri"/>
              </a:rPr>
              <a:t>Outpouching of the </a:t>
            </a:r>
            <a:r>
              <a:rPr lang="en-US" sz="2500">
                <a:solidFill>
                  <a:srgbClr val="FFC000"/>
                </a:solidFill>
                <a:latin typeface="Calibri"/>
              </a:rPr>
              <a:t>disc nucleus pulposus </a:t>
            </a:r>
            <a:r>
              <a:rPr lang="en-US" sz="2500">
                <a:solidFill>
                  <a:srgbClr val="FFFFFF"/>
                </a:solidFill>
                <a:latin typeface="Calibri"/>
              </a:rPr>
              <a:t>through an </a:t>
            </a:r>
            <a:r>
              <a:rPr lang="en-US" sz="2500">
                <a:solidFill>
                  <a:srgbClr val="FFC000"/>
                </a:solidFill>
                <a:latin typeface="Calibri"/>
              </a:rPr>
              <a:t>annulus tear </a:t>
            </a:r>
            <a:r>
              <a:rPr lang="en-US" sz="2500">
                <a:solidFill>
                  <a:srgbClr val="FFFFFF"/>
                </a:solidFill>
                <a:latin typeface="Calibri"/>
              </a:rPr>
              <a:t>- "prolapsed", "ruptured", "herniated" or "slipped" disc</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4160" y="804672"/>
            <a:ext cx="356006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BIOMECHANICS</a:t>
            </a:r>
          </a:p>
        </p:txBody>
      </p:sp>
      <p:sp>
        <p:nvSpPr>
          <p:cNvPr id="3" name="Rectangle 2"/>
          <p:cNvSpPr/>
          <p:nvPr/>
        </p:nvSpPr>
        <p:spPr>
          <a:xfrm>
            <a:off x="719328" y="1874520"/>
            <a:ext cx="7519416" cy="2801112"/>
          </a:xfrm>
          <a:prstGeom prst="rect">
            <a:avLst/>
          </a:prstGeom>
          <a:solidFill>
            <a:srgbClr val="000000"/>
          </a:solidFill>
        </p:spPr>
        <p:txBody>
          <a:bodyPr lIns="0" tIns="0" rIns="0" bIns="0">
            <a:noAutofit/>
          </a:bodyPr>
          <a:lstStyle/>
          <a:p>
            <a:pPr marL="254000" indent="-254000">
              <a:lnSpc>
                <a:spcPts val="3000"/>
              </a:lnSpc>
            </a:pPr>
            <a:r>
              <a:rPr lang="en-US" sz="2500">
                <a:solidFill>
                  <a:srgbClr val="FFFFFF"/>
                </a:solidFill>
                <a:latin typeface="Calibri"/>
              </a:rPr>
              <a:t>•    After 2</a:t>
            </a:r>
            <a:r>
              <a:rPr lang="en-US" sz="2500" baseline="30000">
                <a:solidFill>
                  <a:srgbClr val="FFFFFF"/>
                </a:solidFill>
                <a:latin typeface="Calibri"/>
              </a:rPr>
              <a:t>nd</a:t>
            </a:r>
            <a:r>
              <a:rPr lang="en-US" sz="2500">
                <a:solidFill>
                  <a:srgbClr val="FFFFFF"/>
                </a:solidFill>
                <a:latin typeface="Calibri"/>
              </a:rPr>
              <a:t> decade- degenerative changes may result in:</a:t>
            </a:r>
          </a:p>
          <a:p>
            <a:pPr marL="254000" indent="0">
              <a:lnSpc>
                <a:spcPts val="3024"/>
              </a:lnSpc>
              <a:spcAft>
                <a:spcPts val="630"/>
              </a:spcAft>
            </a:pPr>
            <a:r>
              <a:rPr lang="en-US" sz="2500">
                <a:solidFill>
                  <a:srgbClr val="FFC000"/>
                </a:solidFill>
                <a:latin typeface="Calibri"/>
              </a:rPr>
              <a:t>Necrosis</a:t>
            </a:r>
            <a:r>
              <a:rPr lang="en-US" sz="2500">
                <a:solidFill>
                  <a:srgbClr val="FFFFFF"/>
                </a:solidFill>
                <a:latin typeface="Calibri"/>
              </a:rPr>
              <a:t>, </a:t>
            </a:r>
            <a:r>
              <a:rPr lang="en-US" sz="2500">
                <a:solidFill>
                  <a:srgbClr val="FFC000"/>
                </a:solidFill>
                <a:latin typeface="Calibri"/>
              </a:rPr>
              <a:t>sequestration </a:t>
            </a:r>
            <a:r>
              <a:rPr lang="en-US" sz="2500">
                <a:solidFill>
                  <a:srgbClr val="FFFFFF"/>
                </a:solidFill>
                <a:latin typeface="Calibri"/>
              </a:rPr>
              <a:t>of </a:t>
            </a:r>
            <a:r>
              <a:rPr lang="en-US" sz="2500">
                <a:solidFill>
                  <a:srgbClr val="FFC000"/>
                </a:solidFill>
                <a:latin typeface="Calibri"/>
              </a:rPr>
              <a:t>nucleus pulposus. Softening </a:t>
            </a:r>
            <a:r>
              <a:rPr lang="en-US" sz="2500">
                <a:solidFill>
                  <a:srgbClr val="FFFFFF"/>
                </a:solidFill>
                <a:latin typeface="Calibri"/>
              </a:rPr>
              <a:t>and </a:t>
            </a:r>
            <a:r>
              <a:rPr lang="en-US" sz="2500">
                <a:solidFill>
                  <a:srgbClr val="FFC000"/>
                </a:solidFill>
                <a:latin typeface="Calibri"/>
              </a:rPr>
              <a:t>weakening of the annulus fibrosus.</a:t>
            </a:r>
          </a:p>
          <a:p>
            <a:pPr marL="254000" indent="-254000">
              <a:lnSpc>
                <a:spcPts val="3024"/>
              </a:lnSpc>
            </a:pPr>
            <a:r>
              <a:rPr lang="en-US" sz="2500">
                <a:solidFill>
                  <a:srgbClr val="FFFFFF"/>
                </a:solidFill>
                <a:latin typeface="Calibri"/>
              </a:rPr>
              <a:t>•    Comparatively minor strains may cause either </a:t>
            </a:r>
            <a:r>
              <a:rPr lang="en-US" sz="2500">
                <a:solidFill>
                  <a:srgbClr val="FFC000"/>
                </a:solidFill>
                <a:latin typeface="Calibri"/>
              </a:rPr>
              <a:t>internal derangement with eccentric displacement of nucleus </a:t>
            </a:r>
            <a:r>
              <a:rPr lang="en-US" sz="2500">
                <a:solidFill>
                  <a:srgbClr val="FFFFFF"/>
                </a:solidFill>
                <a:latin typeface="Calibri"/>
              </a:rPr>
              <a:t>OR </a:t>
            </a:r>
            <a:r>
              <a:rPr lang="en-US" sz="2500">
                <a:solidFill>
                  <a:srgbClr val="FFC000"/>
                </a:solidFill>
                <a:latin typeface="Calibri"/>
              </a:rPr>
              <a:t>external derangement</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96"/>
            <a:ext cx="7705344" cy="6851904"/>
          </a:xfrm>
          <a:prstGeom prst="rect">
            <a:avLst/>
          </a:prstGeom>
        </p:spPr>
      </p:pic>
      <p:sp>
        <p:nvSpPr>
          <p:cNvPr id="3" name="Rectangle 2"/>
          <p:cNvSpPr/>
          <p:nvPr/>
        </p:nvSpPr>
        <p:spPr>
          <a:xfrm>
            <a:off x="7872984" y="2377440"/>
            <a:ext cx="487680" cy="170688"/>
          </a:xfrm>
          <a:prstGeom prst="rect">
            <a:avLst/>
          </a:prstGeom>
          <a:solidFill>
            <a:srgbClr val="000000"/>
          </a:solidFill>
        </p:spPr>
        <p:txBody>
          <a:bodyPr wrap="none" lIns="0" tIns="0" rIns="0" bIns="0">
            <a:noAutofit/>
          </a:bodyPr>
          <a:lstStyle/>
          <a:p>
            <a:pPr indent="0"/>
            <a:r>
              <a:rPr lang="en-US" sz="2500">
                <a:solidFill>
                  <a:srgbClr val="FFC000"/>
                </a:solidFill>
                <a:latin typeface="Calibri"/>
              </a:rPr>
              <a:t>ain</a:t>
            </a:r>
            <a:r>
              <a:rPr lang="en-US" sz="2500">
                <a:solidFill>
                  <a:srgbClr val="FFFFFF"/>
                </a:solidFill>
                <a:latin typeface="Calibri"/>
              </a:rPr>
              <a:t>.</a:t>
            </a:r>
          </a:p>
        </p:txBody>
      </p:sp>
      <p:sp>
        <p:nvSpPr>
          <p:cNvPr id="4" name="Rectangle 3"/>
          <p:cNvSpPr/>
          <p:nvPr/>
        </p:nvSpPr>
        <p:spPr>
          <a:xfrm>
            <a:off x="7485888" y="3608832"/>
            <a:ext cx="786384" cy="231648"/>
          </a:xfrm>
          <a:prstGeom prst="rect">
            <a:avLst/>
          </a:prstGeom>
        </p:spPr>
        <p:txBody>
          <a:bodyPr wrap="none" lIns="0" tIns="0" rIns="0" bIns="0">
            <a:noAutofit/>
          </a:bodyPr>
          <a:lstStyle/>
          <a:p>
            <a:pPr indent="0"/>
            <a:r>
              <a:rPr lang="en-US" sz="2500">
                <a:solidFill>
                  <a:srgbClr val="FFFFFF"/>
                </a:solidFill>
                <a:latin typeface="Calibri"/>
              </a:rPr>
              <a:t>ere it</a:t>
            </a:r>
          </a:p>
        </p:txBody>
      </p:sp>
      <p:sp>
        <p:nvSpPr>
          <p:cNvPr id="5" name="Rectangle 4"/>
          <p:cNvSpPr/>
          <p:nvPr/>
        </p:nvSpPr>
        <p:spPr>
          <a:xfrm>
            <a:off x="7760208" y="1993392"/>
            <a:ext cx="146304" cy="170688"/>
          </a:xfrm>
          <a:prstGeom prst="rect">
            <a:avLst/>
          </a:prstGeom>
          <a:solidFill>
            <a:srgbClr val="000000"/>
          </a:solidFill>
        </p:spPr>
        <p:txBody>
          <a:bodyPr wrap="none" lIns="0" tIns="0" rIns="0" bIns="0">
            <a:noAutofit/>
          </a:bodyPr>
          <a:lstStyle/>
          <a:p>
            <a:pPr indent="0"/>
            <a:r>
              <a:rPr lang="en-US" sz="2500">
                <a:solidFill>
                  <a:srgbClr val="FFFFFF"/>
                </a:solidFill>
                <a:latin typeface="Calibri"/>
              </a:rPr>
              <a:t>e</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4160" y="804672"/>
            <a:ext cx="356006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BIOMECHANICS</a:t>
            </a:r>
          </a:p>
        </p:txBody>
      </p:sp>
      <p:sp>
        <p:nvSpPr>
          <p:cNvPr id="3" name="Rectangle 2"/>
          <p:cNvSpPr/>
          <p:nvPr/>
        </p:nvSpPr>
        <p:spPr>
          <a:xfrm>
            <a:off x="719328" y="1901952"/>
            <a:ext cx="7555992" cy="3669792"/>
          </a:xfrm>
          <a:prstGeom prst="rect">
            <a:avLst/>
          </a:prstGeom>
          <a:solidFill>
            <a:srgbClr val="000000"/>
          </a:solidFill>
        </p:spPr>
        <p:txBody>
          <a:bodyPr lIns="0" tIns="0" rIns="0" bIns="0">
            <a:noAutofit/>
          </a:bodyPr>
          <a:lstStyle/>
          <a:p>
            <a:pPr marL="245872" indent="-228600">
              <a:lnSpc>
                <a:spcPts val="3024"/>
              </a:lnSpc>
              <a:spcAft>
                <a:spcPts val="630"/>
              </a:spcAft>
            </a:pPr>
            <a:r>
              <a:rPr lang="en-US" sz="2500">
                <a:solidFill>
                  <a:srgbClr val="FFFFFF"/>
                </a:solidFill>
                <a:latin typeface="Calibri"/>
              </a:rPr>
              <a:t>•    A large </a:t>
            </a:r>
            <a:r>
              <a:rPr lang="en-US" sz="2500">
                <a:solidFill>
                  <a:srgbClr val="FFC000"/>
                </a:solidFill>
                <a:latin typeface="Calibri"/>
              </a:rPr>
              <a:t>central rupture </a:t>
            </a:r>
            <a:r>
              <a:rPr lang="en-US" sz="2500">
                <a:solidFill>
                  <a:srgbClr val="FFFFFF"/>
                </a:solidFill>
                <a:latin typeface="Calibri"/>
              </a:rPr>
              <a:t>may produce pressure on </a:t>
            </a:r>
            <a:r>
              <a:rPr lang="en-US" sz="2500">
                <a:solidFill>
                  <a:srgbClr val="FFC000"/>
                </a:solidFill>
                <a:latin typeface="Calibri"/>
              </a:rPr>
              <a:t>cauda equina</a:t>
            </a:r>
          </a:p>
          <a:p>
            <a:pPr marL="245872" indent="-228600">
              <a:lnSpc>
                <a:spcPts val="3024"/>
              </a:lnSpc>
              <a:spcAft>
                <a:spcPts val="630"/>
              </a:spcAft>
            </a:pPr>
            <a:r>
              <a:rPr lang="en-US" sz="2500">
                <a:solidFill>
                  <a:srgbClr val="FFFFFF"/>
                </a:solidFill>
                <a:latin typeface="Calibri"/>
              </a:rPr>
              <a:t>•    Intra-discal pressures, myoelectric activity and intra-abdominal pressure measurements have shown that </a:t>
            </a:r>
            <a:r>
              <a:rPr lang="en-US" sz="2500">
                <a:solidFill>
                  <a:srgbClr val="FFC000"/>
                </a:solidFill>
                <a:latin typeface="Calibri"/>
              </a:rPr>
              <a:t>distance between the weight and body </a:t>
            </a:r>
            <a:r>
              <a:rPr lang="en-US" sz="2500">
                <a:solidFill>
                  <a:srgbClr val="FFFFFF"/>
                </a:solidFill>
                <a:latin typeface="Calibri"/>
              </a:rPr>
              <a:t>influences </a:t>
            </a:r>
            <a:r>
              <a:rPr lang="en-US" sz="2500">
                <a:solidFill>
                  <a:srgbClr val="FFC000"/>
                </a:solidFill>
                <a:latin typeface="Calibri"/>
              </a:rPr>
              <a:t>stress on the back</a:t>
            </a:r>
            <a:r>
              <a:rPr lang="en-US" sz="2500">
                <a:solidFill>
                  <a:srgbClr val="FFFFFF"/>
                </a:solidFill>
                <a:latin typeface="Calibri"/>
              </a:rPr>
              <a:t>.</a:t>
            </a:r>
          </a:p>
          <a:p>
            <a:pPr marL="245872" indent="-228600">
              <a:lnSpc>
                <a:spcPts val="3024"/>
              </a:lnSpc>
            </a:pPr>
            <a:r>
              <a:rPr lang="en-US" sz="2500">
                <a:solidFill>
                  <a:srgbClr val="FFFFFF"/>
                </a:solidFill>
                <a:latin typeface="Calibri"/>
              </a:rPr>
              <a:t>•    Disc pressures and myoelectric activity are </a:t>
            </a:r>
            <a:r>
              <a:rPr lang="en-US" sz="2500">
                <a:solidFill>
                  <a:srgbClr val="FFC000"/>
                </a:solidFill>
                <a:latin typeface="Calibri"/>
              </a:rPr>
              <a:t>highest in anterior unsupported sitting </a:t>
            </a:r>
            <a:r>
              <a:rPr lang="en-US" sz="2500">
                <a:solidFill>
                  <a:srgbClr val="FFFFFF"/>
                </a:solidFill>
                <a:latin typeface="Calibri"/>
              </a:rPr>
              <a:t>and </a:t>
            </a:r>
            <a:r>
              <a:rPr lang="en-US" sz="2500">
                <a:solidFill>
                  <a:srgbClr val="FFC000"/>
                </a:solidFill>
                <a:latin typeface="Calibri"/>
              </a:rPr>
              <a:t>lowest when sitting straight</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08" y="2020824"/>
            <a:ext cx="128016" cy="182880"/>
          </a:xfrm>
          <a:prstGeom prst="rect">
            <a:avLst/>
          </a:prstGeom>
        </p:spPr>
        <p:txBody>
          <a:bodyPr wrap="none" lIns="0" tIns="0" rIns="0" bIns="0">
            <a:noAutofit/>
          </a:bodyPr>
          <a:lstStyle/>
          <a:p>
            <a:pPr indent="0"/>
            <a:r>
              <a:rPr lang="en-US" sz="2500">
                <a:latin typeface="Calibri"/>
              </a:rPr>
              <a:t>e</a:t>
            </a:r>
          </a:p>
        </p:txBody>
      </p:sp>
      <p:sp>
        <p:nvSpPr>
          <p:cNvPr id="7" name="Rectangle 6"/>
          <p:cNvSpPr/>
          <p:nvPr/>
        </p:nvSpPr>
        <p:spPr>
          <a:xfrm>
            <a:off x="64008" y="2215896"/>
            <a:ext cx="755904" cy="262128"/>
          </a:xfrm>
          <a:prstGeom prst="rect">
            <a:avLst/>
          </a:prstGeom>
        </p:spPr>
        <p:txBody>
          <a:bodyPr wrap="none" lIns="0" tIns="0" rIns="0" bIns="0">
            <a:noAutofit/>
          </a:bodyPr>
          <a:lstStyle/>
          <a:p>
            <a:pPr indent="0" algn="r">
              <a:spcAft>
                <a:spcPts val="1260"/>
              </a:spcAft>
            </a:pPr>
            <a:r>
              <a:rPr lang="en-US" sz="2100" spc="-150">
                <a:latin typeface="Calibri"/>
              </a:rPr>
              <a:t>a 225</a:t>
            </a:r>
          </a:p>
        </p:txBody>
      </p:sp>
      <p:sp>
        <p:nvSpPr>
          <p:cNvPr id="8" name="Rectangle 7"/>
          <p:cNvSpPr/>
          <p:nvPr/>
        </p:nvSpPr>
        <p:spPr>
          <a:xfrm>
            <a:off x="64008" y="2633472"/>
            <a:ext cx="124968" cy="176784"/>
          </a:xfrm>
          <a:prstGeom prst="rect">
            <a:avLst/>
          </a:prstGeom>
        </p:spPr>
        <p:txBody>
          <a:bodyPr wrap="none" lIns="0" tIns="0" rIns="0" bIns="0">
            <a:noAutofit/>
          </a:bodyPr>
          <a:lstStyle/>
          <a:p>
            <a:pPr indent="0" algn="r"/>
            <a:r>
              <a:rPr lang="en-US" sz="2500">
                <a:latin typeface="Calibri"/>
              </a:rPr>
              <a:t>e</a:t>
            </a:r>
          </a:p>
        </p:txBody>
      </p:sp>
      <p:sp>
        <p:nvSpPr>
          <p:cNvPr id="9" name="Rectangle 8"/>
          <p:cNvSpPr/>
          <p:nvPr/>
        </p:nvSpPr>
        <p:spPr>
          <a:xfrm>
            <a:off x="64008" y="2846832"/>
            <a:ext cx="164592" cy="115824"/>
          </a:xfrm>
          <a:prstGeom prst="rect">
            <a:avLst/>
          </a:prstGeom>
        </p:spPr>
        <p:txBody>
          <a:bodyPr wrap="none" lIns="0" tIns="0" rIns="0" bIns="0">
            <a:noAutofit/>
          </a:bodyPr>
          <a:lstStyle/>
          <a:p>
            <a:pPr indent="0" algn="r">
              <a:spcAft>
                <a:spcPts val="14280"/>
              </a:spcAft>
            </a:pPr>
            <a:r>
              <a:rPr lang="en-US" sz="1700" b="1">
                <a:latin typeface="Segoe UI"/>
              </a:rPr>
              <a:t>a</a:t>
            </a:r>
          </a:p>
        </p:txBody>
      </p:sp>
      <p:sp>
        <p:nvSpPr>
          <p:cNvPr id="10" name="Rectangle 9"/>
          <p:cNvSpPr/>
          <p:nvPr/>
        </p:nvSpPr>
        <p:spPr>
          <a:xfrm>
            <a:off x="15240" y="3410712"/>
            <a:ext cx="176784" cy="262128"/>
          </a:xfrm>
          <a:prstGeom prst="rect">
            <a:avLst/>
          </a:prstGeom>
        </p:spPr>
        <p:txBody>
          <a:bodyPr wrap="none" lIns="0" tIns="0" rIns="0" bIns="0">
            <a:noAutofit/>
          </a:bodyPr>
          <a:lstStyle/>
          <a:p>
            <a:pPr indent="0" algn="just"/>
            <a:r>
              <a:rPr lang="en-US" sz="2500">
                <a:latin typeface="Calibri"/>
              </a:rPr>
              <a:t>%</a:t>
            </a:r>
          </a:p>
        </p:txBody>
      </p:sp>
      <p:sp>
        <p:nvSpPr>
          <p:cNvPr id="11" name="Rectangle 10"/>
          <p:cNvSpPr/>
          <p:nvPr/>
        </p:nvSpPr>
        <p:spPr>
          <a:xfrm>
            <a:off x="33528" y="3697224"/>
            <a:ext cx="158496" cy="262128"/>
          </a:xfrm>
          <a:prstGeom prst="rect">
            <a:avLst/>
          </a:prstGeom>
        </p:spPr>
        <p:txBody>
          <a:bodyPr wrap="none" lIns="0" tIns="0" rIns="0" bIns="0">
            <a:noAutofit/>
          </a:bodyPr>
          <a:lstStyle/>
          <a:p>
            <a:pPr indent="0" algn="just"/>
            <a:r>
              <a:rPr lang="en-US" sz="2500">
                <a:latin typeface="Calibri"/>
              </a:rPr>
              <a:t>5</a:t>
            </a:r>
          </a:p>
        </p:txBody>
      </p:sp>
      <p:sp>
        <p:nvSpPr>
          <p:cNvPr id="12" name="Rectangle 11"/>
          <p:cNvSpPr/>
          <p:nvPr/>
        </p:nvSpPr>
        <p:spPr>
          <a:xfrm>
            <a:off x="33528" y="3989832"/>
            <a:ext cx="158496" cy="170688"/>
          </a:xfrm>
          <a:prstGeom prst="rect">
            <a:avLst/>
          </a:prstGeom>
        </p:spPr>
        <p:txBody>
          <a:bodyPr wrap="none" lIns="0" tIns="0" rIns="0" bIns="0">
            <a:noAutofit/>
          </a:bodyPr>
          <a:lstStyle/>
          <a:p>
            <a:pPr indent="0" algn="just"/>
            <a:r>
              <a:rPr lang="en-US" sz="2500">
                <a:latin typeface="Calibri"/>
              </a:rPr>
              <a:t>£</a:t>
            </a:r>
          </a:p>
        </p:txBody>
      </p:sp>
      <p:sp>
        <p:nvSpPr>
          <p:cNvPr id="13" name="Rectangle 12"/>
          <p:cNvSpPr/>
          <p:nvPr/>
        </p:nvSpPr>
        <p:spPr>
          <a:xfrm>
            <a:off x="466344" y="2636520"/>
            <a:ext cx="353568" cy="3517392"/>
          </a:xfrm>
          <a:prstGeom prst="rect">
            <a:avLst/>
          </a:prstGeom>
        </p:spPr>
        <p:txBody>
          <a:bodyPr lIns="0" tIns="0" rIns="0" bIns="0">
            <a:noAutofit/>
          </a:bodyPr>
          <a:lstStyle/>
          <a:p>
            <a:pPr indent="0" algn="just">
              <a:lnSpc>
                <a:spcPts val="3288"/>
              </a:lnSpc>
            </a:pPr>
            <a:r>
              <a:rPr lang="en-US" sz="2100" spc="-100">
                <a:latin typeface="Calibri"/>
              </a:rPr>
              <a:t>200 </a:t>
            </a:r>
            <a:r>
              <a:rPr lang="en-US" sz="2100" spc="-150">
                <a:latin typeface="Calibri"/>
              </a:rPr>
              <a:t>175 150 125 </a:t>
            </a:r>
            <a:r>
              <a:rPr lang="en-US" sz="1800" b="1" spc="-100">
                <a:latin typeface="Segoe UI"/>
              </a:rPr>
              <a:t>100 </a:t>
            </a:r>
            <a:r>
              <a:rPr lang="en-US" sz="2100" spc="-150">
                <a:latin typeface="Calibri"/>
              </a:rPr>
              <a:t>75 50 25 </a:t>
            </a:r>
            <a:r>
              <a:rPr lang="en-US" sz="2500">
                <a:latin typeface="Calibri"/>
              </a:rPr>
              <a:t>0</a:t>
            </a:r>
          </a:p>
        </p:txBody>
      </p:sp>
      <p:sp>
        <p:nvSpPr>
          <p:cNvPr id="14" name="Rectangle 13"/>
          <p:cNvSpPr/>
          <p:nvPr/>
        </p:nvSpPr>
        <p:spPr>
          <a:xfrm>
            <a:off x="7394448" y="6102096"/>
            <a:ext cx="1670304" cy="179832"/>
          </a:xfrm>
          <a:prstGeom prst="rect">
            <a:avLst/>
          </a:prstGeom>
        </p:spPr>
        <p:txBody>
          <a:bodyPr wrap="none" lIns="0" tIns="0" rIns="0" bIns="0">
            <a:noAutofit/>
          </a:bodyPr>
          <a:lstStyle/>
          <a:p>
            <a:pPr indent="0"/>
            <a:r>
              <a:rPr lang="en-US" sz="1600">
                <a:latin typeface="Calibri"/>
              </a:rPr>
              <a:t>© 1996 Scott Bod ell</a:t>
            </a:r>
          </a:p>
        </p:txBody>
      </p:sp>
      <p:sp>
        <p:nvSpPr>
          <p:cNvPr id="15" name="Rectangle 14"/>
          <p:cNvSpPr/>
          <p:nvPr/>
        </p:nvSpPr>
        <p:spPr>
          <a:xfrm>
            <a:off x="847344" y="6294120"/>
            <a:ext cx="5276088" cy="353568"/>
          </a:xfrm>
          <a:prstGeom prst="rect">
            <a:avLst/>
          </a:prstGeom>
        </p:spPr>
        <p:txBody>
          <a:bodyPr wrap="none" lIns="0" tIns="0" rIns="0" bIns="0">
            <a:noAutofit/>
          </a:bodyPr>
          <a:lstStyle/>
          <a:p>
            <a:pPr indent="0"/>
            <a:r>
              <a:rPr lang="en-US" sz="3500">
                <a:latin typeface="Calibri"/>
              </a:rPr>
              <a:t>DISC LOAD IN DIFFERENT BODY POSTURE</a:t>
            </a:r>
          </a:p>
        </p:txBody>
      </p:sp>
      <p:pic>
        <p:nvPicPr>
          <p:cNvPr id="16" name="Picture 15"/>
          <p:cNvPicPr>
            <a:picLocks noChangeAspect="1"/>
          </p:cNvPicPr>
          <p:nvPr/>
        </p:nvPicPr>
        <p:blipFill>
          <a:blip r:embed="rId2"/>
          <a:stretch>
            <a:fillRect/>
          </a:stretch>
        </p:blipFill>
        <p:spPr>
          <a:xfrm>
            <a:off x="64008" y="1358444"/>
            <a:ext cx="9751280" cy="483356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240" y="502920"/>
            <a:ext cx="6102096" cy="1005840"/>
          </a:xfrm>
          <a:prstGeom prst="rect">
            <a:avLst/>
          </a:prstGeom>
          <a:solidFill>
            <a:srgbClr val="000000"/>
          </a:solidFill>
        </p:spPr>
        <p:txBody>
          <a:bodyPr lIns="0" tIns="0" rIns="0" bIns="0">
            <a:noAutofit/>
          </a:bodyPr>
          <a:lstStyle/>
          <a:p>
            <a:pPr indent="0">
              <a:spcAft>
                <a:spcPts val="1050"/>
              </a:spcAft>
            </a:pPr>
            <a:r>
              <a:rPr lang="en-US" sz="4300" spc="-50">
                <a:solidFill>
                  <a:srgbClr val="FFFFFF"/>
                </a:solidFill>
                <a:latin typeface="Calibri"/>
              </a:rPr>
              <a:t>NATURAL HISTORY OF DISC</a:t>
            </a:r>
          </a:p>
          <a:p>
            <a:pPr indent="0" algn="ctr"/>
            <a:r>
              <a:rPr lang="en-US" sz="4300" spc="-50">
                <a:solidFill>
                  <a:srgbClr val="FFFFFF"/>
                </a:solidFill>
                <a:latin typeface="Calibri"/>
              </a:rPr>
              <a:t>DISEASE</a:t>
            </a:r>
          </a:p>
        </p:txBody>
      </p:sp>
      <p:sp>
        <p:nvSpPr>
          <p:cNvPr id="3" name="Rectangle 2"/>
          <p:cNvSpPr/>
          <p:nvPr/>
        </p:nvSpPr>
        <p:spPr>
          <a:xfrm>
            <a:off x="719328" y="1898904"/>
            <a:ext cx="7684008" cy="2520696"/>
          </a:xfrm>
          <a:prstGeom prst="rect">
            <a:avLst/>
          </a:prstGeom>
          <a:solidFill>
            <a:srgbClr val="000000"/>
          </a:solidFill>
        </p:spPr>
        <p:txBody>
          <a:bodyPr lIns="0" tIns="0" rIns="0" bIns="0">
            <a:noAutofit/>
          </a:bodyPr>
          <a:lstStyle/>
          <a:p>
            <a:pPr marL="233172" indent="-215900">
              <a:lnSpc>
                <a:spcPts val="3000"/>
              </a:lnSpc>
              <a:spcAft>
                <a:spcPts val="630"/>
              </a:spcAft>
            </a:pPr>
            <a:r>
              <a:rPr lang="en-US" sz="2500">
                <a:solidFill>
                  <a:srgbClr val="FF0000"/>
                </a:solidFill>
                <a:latin typeface="Calibri"/>
              </a:rPr>
              <a:t>•    Recurrent strains </a:t>
            </a:r>
            <a:r>
              <a:rPr lang="en-US" sz="2500">
                <a:solidFill>
                  <a:srgbClr val="FFFFFF"/>
                </a:solidFill>
                <a:latin typeface="Calibri"/>
              </a:rPr>
              <a:t>produce </a:t>
            </a:r>
            <a:r>
              <a:rPr lang="en-US" sz="2500">
                <a:solidFill>
                  <a:srgbClr val="FF0000"/>
                </a:solidFill>
                <a:latin typeface="Calibri"/>
              </a:rPr>
              <a:t>small, circumferential tears </a:t>
            </a:r>
            <a:r>
              <a:rPr lang="en-US" sz="2500">
                <a:solidFill>
                  <a:srgbClr val="FFFFFF"/>
                </a:solidFill>
                <a:latin typeface="Calibri"/>
              </a:rPr>
              <a:t>in the annulus fibrosus.</a:t>
            </a:r>
          </a:p>
          <a:p>
            <a:pPr marL="233172" indent="-215900">
              <a:lnSpc>
                <a:spcPts val="3024"/>
              </a:lnSpc>
              <a:spcAft>
                <a:spcPts val="630"/>
              </a:spcAft>
            </a:pPr>
            <a:r>
              <a:rPr lang="en-US" sz="2500">
                <a:solidFill>
                  <a:srgbClr val="FFFFFF"/>
                </a:solidFill>
                <a:latin typeface="Calibri"/>
              </a:rPr>
              <a:t>•    Later, they </a:t>
            </a:r>
            <a:r>
              <a:rPr lang="en-US" sz="2500">
                <a:solidFill>
                  <a:srgbClr val="FF0000"/>
                </a:solidFill>
                <a:latin typeface="Calibri"/>
              </a:rPr>
              <a:t>enlarge and coalesce </a:t>
            </a:r>
            <a:r>
              <a:rPr lang="en-US" sz="2500">
                <a:solidFill>
                  <a:srgbClr val="FFFFFF"/>
                </a:solidFill>
                <a:latin typeface="Calibri"/>
              </a:rPr>
              <a:t>to form </a:t>
            </a:r>
            <a:r>
              <a:rPr lang="en-US" sz="2500">
                <a:solidFill>
                  <a:srgbClr val="FF0000"/>
                </a:solidFill>
                <a:latin typeface="Calibri"/>
              </a:rPr>
              <a:t>radial tears </a:t>
            </a:r>
            <a:r>
              <a:rPr lang="en-US" sz="2500">
                <a:solidFill>
                  <a:srgbClr val="FFFFFF"/>
                </a:solidFill>
                <a:latin typeface="Calibri"/>
              </a:rPr>
              <a:t>that run from </a:t>
            </a:r>
            <a:r>
              <a:rPr lang="en-US" sz="2500">
                <a:solidFill>
                  <a:srgbClr val="FF0000"/>
                </a:solidFill>
                <a:latin typeface="Calibri"/>
              </a:rPr>
              <a:t>annulus to nucleus pulposus</a:t>
            </a:r>
            <a:r>
              <a:rPr lang="en-US" sz="2500">
                <a:solidFill>
                  <a:srgbClr val="FFFFFF"/>
                </a:solidFill>
                <a:latin typeface="Calibri"/>
              </a:rPr>
              <a:t>.</a:t>
            </a:r>
          </a:p>
          <a:p>
            <a:pPr marL="233172" indent="-215900">
              <a:lnSpc>
                <a:spcPts val="3024"/>
              </a:lnSpc>
            </a:pPr>
            <a:r>
              <a:rPr lang="en-US" sz="2500">
                <a:solidFill>
                  <a:srgbClr val="FFFFFF"/>
                </a:solidFill>
                <a:latin typeface="Calibri"/>
              </a:rPr>
              <a:t>•    Still later, these tears </a:t>
            </a:r>
            <a:r>
              <a:rPr lang="en-US" sz="2500">
                <a:solidFill>
                  <a:srgbClr val="FF0000"/>
                </a:solidFill>
                <a:latin typeface="Calibri"/>
              </a:rPr>
              <a:t>increase further in size </a:t>
            </a:r>
            <a:r>
              <a:rPr lang="en-US" sz="2500">
                <a:solidFill>
                  <a:srgbClr val="FFFFFF"/>
                </a:solidFill>
                <a:latin typeface="Calibri"/>
              </a:rPr>
              <a:t>until disc is </a:t>
            </a:r>
            <a:r>
              <a:rPr lang="en-US" sz="2500">
                <a:solidFill>
                  <a:srgbClr val="FF0000"/>
                </a:solidFill>
                <a:latin typeface="Calibri"/>
              </a:rPr>
              <a:t>completely disrupted internally</a:t>
            </a:r>
            <a:r>
              <a:rPr lang="en-US" sz="2500">
                <a:solidFill>
                  <a:srgbClr val="FFFFFF"/>
                </a:solidFill>
                <a:latin typeface="Calibri"/>
              </a:rPr>
              <a:t>.</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240" y="502920"/>
            <a:ext cx="6102096" cy="1005840"/>
          </a:xfrm>
          <a:prstGeom prst="rect">
            <a:avLst/>
          </a:prstGeom>
          <a:solidFill>
            <a:srgbClr val="000000"/>
          </a:solidFill>
        </p:spPr>
        <p:txBody>
          <a:bodyPr lIns="0" tIns="0" rIns="0" bIns="0">
            <a:noAutofit/>
          </a:bodyPr>
          <a:lstStyle/>
          <a:p>
            <a:pPr indent="0">
              <a:spcAft>
                <a:spcPts val="1050"/>
              </a:spcAft>
            </a:pPr>
            <a:r>
              <a:rPr lang="en-US" sz="4300" spc="-50" dirty="0">
                <a:solidFill>
                  <a:srgbClr val="FFFFFF"/>
                </a:solidFill>
                <a:latin typeface="Calibri"/>
              </a:rPr>
              <a:t>NATURAL HISTORY OF DISC</a:t>
            </a:r>
          </a:p>
          <a:p>
            <a:pPr indent="0" algn="ctr"/>
            <a:r>
              <a:rPr lang="en-US" sz="4300" spc="-50" dirty="0">
                <a:solidFill>
                  <a:srgbClr val="FFFFFF"/>
                </a:solidFill>
                <a:latin typeface="Calibri"/>
              </a:rPr>
              <a:t>DISEASE</a:t>
            </a:r>
          </a:p>
        </p:txBody>
      </p:sp>
      <p:sp>
        <p:nvSpPr>
          <p:cNvPr id="4" name="Rectangle 3"/>
          <p:cNvSpPr/>
          <p:nvPr/>
        </p:nvSpPr>
        <p:spPr>
          <a:xfrm>
            <a:off x="435864" y="1853184"/>
            <a:ext cx="4312920" cy="4255008"/>
          </a:xfrm>
          <a:prstGeom prst="rect">
            <a:avLst/>
          </a:prstGeom>
          <a:solidFill>
            <a:srgbClr val="000000"/>
          </a:solidFill>
        </p:spPr>
        <p:txBody>
          <a:bodyPr lIns="0" tIns="0" rIns="0" bIns="0">
            <a:noAutofit/>
          </a:bodyPr>
          <a:lstStyle/>
          <a:p>
            <a:pPr marL="254000" indent="-254000">
              <a:lnSpc>
                <a:spcPts val="2184"/>
              </a:lnSpc>
              <a:spcAft>
                <a:spcPts val="420"/>
              </a:spcAft>
            </a:pPr>
            <a:r>
              <a:rPr lang="en-US" sz="2500">
                <a:solidFill>
                  <a:srgbClr val="FFFFFF"/>
                </a:solidFill>
                <a:latin typeface="Calibri"/>
              </a:rPr>
              <a:t>•    The </a:t>
            </a:r>
            <a:r>
              <a:rPr lang="en-US" sz="2500">
                <a:solidFill>
                  <a:srgbClr val="FF0000"/>
                </a:solidFill>
                <a:latin typeface="Calibri"/>
              </a:rPr>
              <a:t>normal disc height is reduced </a:t>
            </a:r>
            <a:r>
              <a:rPr lang="en-US" sz="2500">
                <a:solidFill>
                  <a:srgbClr val="FFFFFF"/>
                </a:solidFill>
                <a:latin typeface="Calibri"/>
              </a:rPr>
              <a:t>because of </a:t>
            </a:r>
            <a:r>
              <a:rPr lang="en-US" sz="2500">
                <a:solidFill>
                  <a:srgbClr val="FF0000"/>
                </a:solidFill>
                <a:latin typeface="Calibri"/>
              </a:rPr>
              <a:t>loss of proteoglycans and water </a:t>
            </a:r>
            <a:r>
              <a:rPr lang="en-US" sz="2500">
                <a:solidFill>
                  <a:srgbClr val="FFFFFF"/>
                </a:solidFill>
                <a:latin typeface="Calibri"/>
              </a:rPr>
              <a:t>from nucleus.</a:t>
            </a:r>
          </a:p>
          <a:p>
            <a:pPr marL="254000" indent="-254000">
              <a:lnSpc>
                <a:spcPts val="2208"/>
              </a:lnSpc>
              <a:spcAft>
                <a:spcPts val="420"/>
              </a:spcAft>
            </a:pPr>
            <a:r>
              <a:rPr lang="en-US" sz="2500">
                <a:solidFill>
                  <a:srgbClr val="FFFFFF"/>
                </a:solidFill>
                <a:latin typeface="Calibri"/>
              </a:rPr>
              <a:t>•    Annulus become </a:t>
            </a:r>
            <a:r>
              <a:rPr lang="en-US" sz="2500">
                <a:solidFill>
                  <a:srgbClr val="FF0000"/>
                </a:solidFill>
                <a:latin typeface="Calibri"/>
              </a:rPr>
              <a:t>lax and bulge </a:t>
            </a:r>
            <a:r>
              <a:rPr lang="en-US" sz="2500">
                <a:solidFill>
                  <a:srgbClr val="FFFFFF"/>
                </a:solidFill>
                <a:latin typeface="Calibri"/>
              </a:rPr>
              <a:t>around circumference of disc.</a:t>
            </a:r>
          </a:p>
          <a:p>
            <a:pPr marL="254000" indent="-254000">
              <a:lnSpc>
                <a:spcPts val="2184"/>
              </a:lnSpc>
              <a:spcAft>
                <a:spcPts val="420"/>
              </a:spcAft>
            </a:pPr>
            <a:r>
              <a:rPr lang="en-US" sz="2500">
                <a:solidFill>
                  <a:srgbClr val="FFFFFF"/>
                </a:solidFill>
                <a:latin typeface="Calibri"/>
              </a:rPr>
              <a:t>•    This bulge must be distinguished from disc herniation, which is a "local protrusion"</a:t>
            </a:r>
          </a:p>
          <a:p>
            <a:pPr marL="254000" indent="-254000">
              <a:lnSpc>
                <a:spcPts val="2184"/>
              </a:lnSpc>
            </a:pPr>
            <a:r>
              <a:rPr lang="en-US" sz="2500">
                <a:solidFill>
                  <a:srgbClr val="FFFFFF"/>
                </a:solidFill>
                <a:latin typeface="Calibri"/>
              </a:rPr>
              <a:t>•    With </a:t>
            </a:r>
            <a:r>
              <a:rPr lang="en-US" sz="2500">
                <a:solidFill>
                  <a:srgbClr val="FF0000"/>
                </a:solidFill>
                <a:latin typeface="Calibri"/>
              </a:rPr>
              <a:t>further loss </a:t>
            </a:r>
            <a:r>
              <a:rPr lang="en-US" sz="2500">
                <a:solidFill>
                  <a:srgbClr val="FFFFFF"/>
                </a:solidFill>
                <a:latin typeface="Calibri"/>
              </a:rPr>
              <a:t>of disc content, disc space is represented by a </a:t>
            </a:r>
            <a:r>
              <a:rPr lang="en-US" sz="2500">
                <a:solidFill>
                  <a:srgbClr val="FF0000"/>
                </a:solidFill>
                <a:latin typeface="Calibri"/>
              </a:rPr>
              <a:t>"thin slit" filled with fibrous tissue</a:t>
            </a:r>
            <a:r>
              <a:rPr lang="en-US" sz="2500">
                <a:solidFill>
                  <a:srgbClr val="FFFFFF"/>
                </a:solidFill>
                <a:latin typeface="Calibri"/>
              </a:rPr>
              <a:t>.</a:t>
            </a:r>
          </a:p>
        </p:txBody>
      </p:sp>
      <p:pic>
        <p:nvPicPr>
          <p:cNvPr id="10" name="Picture 9"/>
          <p:cNvPicPr>
            <a:picLocks noChangeAspect="1"/>
          </p:cNvPicPr>
          <p:nvPr/>
        </p:nvPicPr>
        <p:blipFill>
          <a:blip r:embed="rId2"/>
          <a:stretch>
            <a:fillRect/>
          </a:stretch>
        </p:blipFill>
        <p:spPr>
          <a:xfrm>
            <a:off x="4897507" y="1853183"/>
            <a:ext cx="4694908" cy="491957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240" y="502920"/>
            <a:ext cx="6102096" cy="1005840"/>
          </a:xfrm>
          <a:prstGeom prst="rect">
            <a:avLst/>
          </a:prstGeom>
          <a:solidFill>
            <a:srgbClr val="000000"/>
          </a:solidFill>
        </p:spPr>
        <p:txBody>
          <a:bodyPr lIns="0" tIns="0" rIns="0" bIns="0">
            <a:noAutofit/>
          </a:bodyPr>
          <a:lstStyle/>
          <a:p>
            <a:pPr indent="0">
              <a:spcAft>
                <a:spcPts val="1050"/>
              </a:spcAft>
            </a:pPr>
            <a:r>
              <a:rPr lang="en-US" sz="4300" spc="-50">
                <a:solidFill>
                  <a:srgbClr val="FFFFFF"/>
                </a:solidFill>
                <a:latin typeface="Calibri"/>
              </a:rPr>
              <a:t>NATURAL HISTORY OF DISC</a:t>
            </a:r>
          </a:p>
          <a:p>
            <a:pPr indent="0" algn="ctr"/>
            <a:r>
              <a:rPr lang="en-US" sz="4300" spc="-50">
                <a:solidFill>
                  <a:srgbClr val="FFFFFF"/>
                </a:solidFill>
                <a:latin typeface="Calibri"/>
              </a:rPr>
              <a:t>DISEASE</a:t>
            </a:r>
          </a:p>
        </p:txBody>
      </p:sp>
      <p:sp>
        <p:nvSpPr>
          <p:cNvPr id="3" name="Rectangle 2"/>
          <p:cNvSpPr/>
          <p:nvPr/>
        </p:nvSpPr>
        <p:spPr>
          <a:xfrm>
            <a:off x="463296" y="1898904"/>
            <a:ext cx="4133088" cy="3425952"/>
          </a:xfrm>
          <a:prstGeom prst="rect">
            <a:avLst/>
          </a:prstGeom>
          <a:solidFill>
            <a:srgbClr val="000000"/>
          </a:solidFill>
        </p:spPr>
        <p:txBody>
          <a:bodyPr lIns="0" tIns="0" rIns="0" bIns="0">
            <a:noAutofit/>
          </a:bodyPr>
          <a:lstStyle/>
          <a:p>
            <a:pPr marL="254000" indent="-254000">
              <a:lnSpc>
                <a:spcPts val="2784"/>
              </a:lnSpc>
              <a:spcAft>
                <a:spcPts val="630"/>
              </a:spcAft>
            </a:pPr>
            <a:r>
              <a:rPr lang="en-US" sz="2500">
                <a:solidFill>
                  <a:srgbClr val="FFFFFF"/>
                </a:solidFill>
                <a:latin typeface="Calibri"/>
              </a:rPr>
              <a:t>•    Vertebral body on either side of the disc is </a:t>
            </a:r>
            <a:r>
              <a:rPr lang="en-US" sz="2500">
                <a:solidFill>
                  <a:srgbClr val="FF0000"/>
                </a:solidFill>
                <a:latin typeface="Calibri"/>
              </a:rPr>
              <a:t>dense and sclerotic</a:t>
            </a:r>
            <a:r>
              <a:rPr lang="en-US" sz="2500">
                <a:solidFill>
                  <a:srgbClr val="FFFFFF"/>
                </a:solidFill>
                <a:latin typeface="Calibri"/>
              </a:rPr>
              <a:t>- called 'disc resorption'</a:t>
            </a:r>
          </a:p>
          <a:p>
            <a:pPr marL="254000" indent="-254000">
              <a:lnSpc>
                <a:spcPts val="2784"/>
              </a:lnSpc>
              <a:spcAft>
                <a:spcPts val="630"/>
              </a:spcAft>
            </a:pPr>
            <a:r>
              <a:rPr lang="en-US" sz="2500">
                <a:solidFill>
                  <a:srgbClr val="FFFFFF"/>
                </a:solidFill>
                <a:latin typeface="Calibri"/>
              </a:rPr>
              <a:t>•    Finally disc is </a:t>
            </a:r>
            <a:r>
              <a:rPr lang="en-US" sz="2500">
                <a:solidFill>
                  <a:srgbClr val="FF0000"/>
                </a:solidFill>
                <a:latin typeface="Calibri"/>
              </a:rPr>
              <a:t>anchored by peripheral osteophytes </a:t>
            </a:r>
            <a:r>
              <a:rPr lang="en-US" sz="2500">
                <a:solidFill>
                  <a:srgbClr val="FFFFFF"/>
                </a:solidFill>
                <a:latin typeface="Calibri"/>
              </a:rPr>
              <a:t>that pass around its circumference.</a:t>
            </a:r>
          </a:p>
          <a:p>
            <a:pPr indent="0" algn="just"/>
            <a:r>
              <a:rPr lang="en-US" sz="2500">
                <a:solidFill>
                  <a:srgbClr val="FFFFFF"/>
                </a:solidFill>
                <a:latin typeface="Calibri"/>
              </a:rPr>
              <a:t>•    End result is </a:t>
            </a:r>
            <a:r>
              <a:rPr lang="en-US" sz="2500">
                <a:solidFill>
                  <a:srgbClr val="FF0000"/>
                </a:solidFill>
                <a:latin typeface="Calibri"/>
              </a:rPr>
              <a:t>bony ankylosis</a:t>
            </a:r>
          </a:p>
        </p:txBody>
      </p:sp>
      <p:pic>
        <p:nvPicPr>
          <p:cNvPr id="10" name="Picture 9"/>
          <p:cNvPicPr>
            <a:picLocks noChangeAspect="1"/>
          </p:cNvPicPr>
          <p:nvPr/>
        </p:nvPicPr>
        <p:blipFill>
          <a:blip r:embed="rId2"/>
          <a:stretch>
            <a:fillRect/>
          </a:stretch>
        </p:blipFill>
        <p:spPr>
          <a:xfrm>
            <a:off x="4897507" y="1853183"/>
            <a:ext cx="4694908" cy="491957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03064" y="1901952"/>
            <a:ext cx="4358640" cy="4276344"/>
          </a:xfrm>
          <a:prstGeom prst="rect">
            <a:avLst/>
          </a:prstGeom>
        </p:spPr>
      </p:pic>
      <p:sp>
        <p:nvSpPr>
          <p:cNvPr id="3" name="Rectangle 2"/>
          <p:cNvSpPr/>
          <p:nvPr/>
        </p:nvSpPr>
        <p:spPr>
          <a:xfrm>
            <a:off x="1280160" y="804672"/>
            <a:ext cx="6550152"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STAGES OF DISC HERNIATION</a:t>
            </a:r>
          </a:p>
        </p:txBody>
      </p:sp>
      <p:sp>
        <p:nvSpPr>
          <p:cNvPr id="4" name="Rectangle 3"/>
          <p:cNvSpPr/>
          <p:nvPr/>
        </p:nvSpPr>
        <p:spPr>
          <a:xfrm>
            <a:off x="710184" y="1883664"/>
            <a:ext cx="3642360" cy="3779520"/>
          </a:xfrm>
          <a:prstGeom prst="rect">
            <a:avLst/>
          </a:prstGeom>
          <a:solidFill>
            <a:srgbClr val="000000"/>
          </a:solidFill>
        </p:spPr>
        <p:txBody>
          <a:bodyPr lIns="0" tIns="0" rIns="0" bIns="0">
            <a:noAutofit/>
          </a:bodyPr>
          <a:lstStyle/>
          <a:p>
            <a:pPr indent="0" algn="just">
              <a:spcAft>
                <a:spcPts val="1050"/>
              </a:spcAft>
            </a:pPr>
            <a:r>
              <a:rPr lang="en-US" sz="2500">
                <a:solidFill>
                  <a:srgbClr val="FF0000"/>
                </a:solidFill>
                <a:latin typeface="Calibri"/>
              </a:rPr>
              <a:t>1.    DISC DEGENERATION</a:t>
            </a:r>
            <a:r>
              <a:rPr lang="en-US" sz="2500">
                <a:solidFill>
                  <a:srgbClr val="FFFFFF"/>
                </a:solidFill>
                <a:latin typeface="Calibri"/>
              </a:rPr>
              <a:t>:</a:t>
            </a:r>
          </a:p>
          <a:p>
            <a:pPr indent="0">
              <a:lnSpc>
                <a:spcPts val="2688"/>
              </a:lnSpc>
              <a:spcAft>
                <a:spcPts val="630"/>
              </a:spcAft>
            </a:pPr>
            <a:r>
              <a:rPr lang="en-US" sz="2500">
                <a:solidFill>
                  <a:srgbClr val="FFFFFF"/>
                </a:solidFill>
                <a:latin typeface="Calibri"/>
              </a:rPr>
              <a:t>Chemical changes associated with aging causes discs to weaken, without herniation.</a:t>
            </a:r>
          </a:p>
          <a:p>
            <a:pPr indent="0" algn="just">
              <a:spcAft>
                <a:spcPts val="1050"/>
              </a:spcAft>
            </a:pPr>
            <a:r>
              <a:rPr lang="en-US" sz="2500">
                <a:solidFill>
                  <a:srgbClr val="FF0000"/>
                </a:solidFill>
                <a:latin typeface="Calibri"/>
              </a:rPr>
              <a:t>2.    PROTRUSION:</a:t>
            </a:r>
          </a:p>
          <a:p>
            <a:pPr indent="0">
              <a:lnSpc>
                <a:spcPts val="2688"/>
              </a:lnSpc>
            </a:pPr>
            <a:r>
              <a:rPr lang="en-US" sz="2500">
                <a:solidFill>
                  <a:srgbClr val="FFFFFF"/>
                </a:solidFill>
                <a:latin typeface="Calibri"/>
              </a:rPr>
              <a:t>When nuclear material causes bulging of outermost annular fibres (prolapsed disc)</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2208" y="1819656"/>
            <a:ext cx="4343400" cy="1962912"/>
          </a:xfrm>
          <a:prstGeom prst="rect">
            <a:avLst/>
          </a:prstGeom>
        </p:spPr>
      </p:pic>
      <p:pic>
        <p:nvPicPr>
          <p:cNvPr id="3" name="Picture 2"/>
          <p:cNvPicPr>
            <a:picLocks noChangeAspect="1"/>
          </p:cNvPicPr>
          <p:nvPr/>
        </p:nvPicPr>
        <p:blipFill>
          <a:blip r:embed="rId3"/>
          <a:stretch>
            <a:fillRect/>
          </a:stretch>
        </p:blipFill>
        <p:spPr>
          <a:xfrm>
            <a:off x="4712208" y="4264152"/>
            <a:ext cx="4343400" cy="2444496"/>
          </a:xfrm>
          <a:prstGeom prst="rect">
            <a:avLst/>
          </a:prstGeom>
        </p:spPr>
      </p:pic>
      <p:sp>
        <p:nvSpPr>
          <p:cNvPr id="4" name="Rectangle 3"/>
          <p:cNvSpPr/>
          <p:nvPr/>
        </p:nvSpPr>
        <p:spPr>
          <a:xfrm>
            <a:off x="1280160" y="804672"/>
            <a:ext cx="6550152"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STAGES OF DISC HERNIATION</a:t>
            </a:r>
          </a:p>
        </p:txBody>
      </p:sp>
      <p:sp>
        <p:nvSpPr>
          <p:cNvPr id="5" name="Rectangle 4"/>
          <p:cNvSpPr/>
          <p:nvPr/>
        </p:nvSpPr>
        <p:spPr>
          <a:xfrm>
            <a:off x="737616" y="1895856"/>
            <a:ext cx="2133600" cy="231648"/>
          </a:xfrm>
          <a:prstGeom prst="rect">
            <a:avLst/>
          </a:prstGeom>
          <a:solidFill>
            <a:srgbClr val="000000"/>
          </a:solidFill>
        </p:spPr>
        <p:txBody>
          <a:bodyPr wrap="none" lIns="0" tIns="0" rIns="0" bIns="0">
            <a:noAutofit/>
          </a:bodyPr>
          <a:lstStyle/>
          <a:p>
            <a:pPr indent="0" algn="just">
              <a:spcAft>
                <a:spcPts val="1050"/>
              </a:spcAft>
            </a:pPr>
            <a:r>
              <a:rPr lang="en-US" sz="2500">
                <a:solidFill>
                  <a:srgbClr val="FF0000"/>
                </a:solidFill>
                <a:latin typeface="Calibri"/>
              </a:rPr>
              <a:t>3.    EXTRUSION</a:t>
            </a:r>
            <a:r>
              <a:rPr lang="en-US" sz="2500">
                <a:solidFill>
                  <a:srgbClr val="FFFFFF"/>
                </a:solidFill>
                <a:latin typeface="Calibri"/>
              </a:rPr>
              <a:t>:</a:t>
            </a:r>
          </a:p>
        </p:txBody>
      </p:sp>
      <p:sp>
        <p:nvSpPr>
          <p:cNvPr id="6" name="Rectangle 5"/>
          <p:cNvSpPr/>
          <p:nvPr/>
        </p:nvSpPr>
        <p:spPr>
          <a:xfrm>
            <a:off x="728472" y="2325624"/>
            <a:ext cx="3517392" cy="1499616"/>
          </a:xfrm>
          <a:prstGeom prst="rect">
            <a:avLst/>
          </a:prstGeom>
          <a:solidFill>
            <a:srgbClr val="000000"/>
          </a:solidFill>
        </p:spPr>
        <p:txBody>
          <a:bodyPr lIns="0" tIns="0" rIns="0" bIns="0">
            <a:noAutofit/>
          </a:bodyPr>
          <a:lstStyle/>
          <a:p>
            <a:pPr indent="0">
              <a:lnSpc>
                <a:spcPts val="2496"/>
              </a:lnSpc>
              <a:spcAft>
                <a:spcPts val="630"/>
              </a:spcAft>
            </a:pPr>
            <a:r>
              <a:rPr lang="en-US" sz="2500">
                <a:solidFill>
                  <a:srgbClr val="FFFFFF"/>
                </a:solidFill>
                <a:latin typeface="Calibri"/>
              </a:rPr>
              <a:t>IVD rupture occurs when nuclear material escapes through annular fibres but still remains connected within the disc.</a:t>
            </a:r>
          </a:p>
        </p:txBody>
      </p:sp>
      <p:sp>
        <p:nvSpPr>
          <p:cNvPr id="7" name="Rectangle 6"/>
          <p:cNvSpPr/>
          <p:nvPr/>
        </p:nvSpPr>
        <p:spPr>
          <a:xfrm>
            <a:off x="728472" y="4050792"/>
            <a:ext cx="2816352" cy="249936"/>
          </a:xfrm>
          <a:prstGeom prst="rect">
            <a:avLst/>
          </a:prstGeom>
          <a:solidFill>
            <a:srgbClr val="000000"/>
          </a:solidFill>
        </p:spPr>
        <p:txBody>
          <a:bodyPr wrap="none" lIns="0" tIns="0" rIns="0" bIns="0">
            <a:noAutofit/>
          </a:bodyPr>
          <a:lstStyle/>
          <a:p>
            <a:pPr indent="0" algn="just">
              <a:spcAft>
                <a:spcPts val="1050"/>
              </a:spcAft>
            </a:pPr>
            <a:r>
              <a:rPr lang="en-US" sz="2500">
                <a:solidFill>
                  <a:srgbClr val="FF0000"/>
                </a:solidFill>
                <a:latin typeface="Calibri"/>
              </a:rPr>
              <a:t>4.    SEQUESTRATION</a:t>
            </a:r>
            <a:r>
              <a:rPr lang="en-US" sz="2500">
                <a:solidFill>
                  <a:srgbClr val="FFFFFF"/>
                </a:solidFill>
                <a:latin typeface="Calibri"/>
              </a:rPr>
              <a:t>:</a:t>
            </a:r>
          </a:p>
        </p:txBody>
      </p:sp>
      <p:sp>
        <p:nvSpPr>
          <p:cNvPr id="8" name="Rectangle 7"/>
          <p:cNvSpPr/>
          <p:nvPr/>
        </p:nvSpPr>
        <p:spPr>
          <a:xfrm>
            <a:off x="728472" y="4483608"/>
            <a:ext cx="3578352" cy="1237488"/>
          </a:xfrm>
          <a:prstGeom prst="rect">
            <a:avLst/>
          </a:prstGeom>
          <a:solidFill>
            <a:srgbClr val="000000"/>
          </a:solidFill>
        </p:spPr>
        <p:txBody>
          <a:bodyPr lIns="0" tIns="0" rIns="0" bIns="0">
            <a:noAutofit/>
          </a:bodyPr>
          <a:lstStyle/>
          <a:p>
            <a:pPr indent="0">
              <a:lnSpc>
                <a:spcPts val="2496"/>
              </a:lnSpc>
            </a:pPr>
            <a:r>
              <a:rPr lang="en-US" sz="2500">
                <a:solidFill>
                  <a:srgbClr val="FFFFFF"/>
                </a:solidFill>
                <a:latin typeface="Calibri"/>
              </a:rPr>
              <a:t>Nucleus pulposus breaks through the annulus fibrosus and lies outside the disc in the spinal canal.</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9576" y="1819656"/>
            <a:ext cx="3989832" cy="4139184"/>
          </a:xfrm>
          <a:prstGeom prst="rect">
            <a:avLst/>
          </a:prstGeom>
        </p:spPr>
      </p:pic>
      <p:sp>
        <p:nvSpPr>
          <p:cNvPr id="3" name="Rectangle 2"/>
          <p:cNvSpPr/>
          <p:nvPr/>
        </p:nvSpPr>
        <p:spPr>
          <a:xfrm>
            <a:off x="993648" y="826008"/>
            <a:ext cx="7120128" cy="36576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VARIETIES OF DISC HERNIATION</a:t>
            </a:r>
          </a:p>
        </p:txBody>
      </p:sp>
      <p:sp>
        <p:nvSpPr>
          <p:cNvPr id="4" name="Rectangle 3"/>
          <p:cNvSpPr/>
          <p:nvPr/>
        </p:nvSpPr>
        <p:spPr>
          <a:xfrm>
            <a:off x="298704" y="1892808"/>
            <a:ext cx="4401312" cy="1542288"/>
          </a:xfrm>
          <a:prstGeom prst="rect">
            <a:avLst/>
          </a:prstGeom>
          <a:solidFill>
            <a:srgbClr val="000000"/>
          </a:solidFill>
        </p:spPr>
        <p:txBody>
          <a:bodyPr lIns="0" tIns="0" rIns="0" bIns="0">
            <a:noAutofit/>
          </a:bodyPr>
          <a:lstStyle/>
          <a:p>
            <a:pPr indent="-520700">
              <a:lnSpc>
                <a:spcPts val="2496"/>
              </a:lnSpc>
            </a:pPr>
            <a:r>
              <a:rPr lang="en-US" sz="2500">
                <a:solidFill>
                  <a:srgbClr val="FFC000"/>
                </a:solidFill>
                <a:latin typeface="Calibri"/>
              </a:rPr>
              <a:t>1. POSTEROLATERAL DISC HERNIATION </a:t>
            </a:r>
            <a:r>
              <a:rPr lang="en-US" sz="2500">
                <a:solidFill>
                  <a:srgbClr val="FFFFFF"/>
                </a:solidFill>
                <a:latin typeface="Calibri"/>
              </a:rPr>
              <a:t>- Protrusion is usually posterolateral into vertebral canal and </a:t>
            </a:r>
            <a:r>
              <a:rPr lang="en-US" sz="2500">
                <a:solidFill>
                  <a:srgbClr val="FFC000"/>
                </a:solidFill>
                <a:latin typeface="Calibri"/>
              </a:rPr>
              <a:t>compress the roots of a spinal nerve</a:t>
            </a:r>
            <a:r>
              <a:rPr lang="en-US" sz="2500">
                <a:solidFill>
                  <a:srgbClr val="FFFFFF"/>
                </a:solidFill>
                <a:latin typeface="Calibri"/>
              </a:rPr>
              <a:t>.</a:t>
            </a:r>
          </a:p>
        </p:txBody>
      </p:sp>
      <p:sp>
        <p:nvSpPr>
          <p:cNvPr id="5" name="Rectangle 4"/>
          <p:cNvSpPr/>
          <p:nvPr/>
        </p:nvSpPr>
        <p:spPr>
          <a:xfrm>
            <a:off x="798576" y="3471672"/>
            <a:ext cx="3925824" cy="1237488"/>
          </a:xfrm>
          <a:prstGeom prst="rect">
            <a:avLst/>
          </a:prstGeom>
          <a:solidFill>
            <a:srgbClr val="000000"/>
          </a:solidFill>
        </p:spPr>
        <p:txBody>
          <a:bodyPr lIns="0" tIns="0" rIns="0" bIns="0">
            <a:noAutofit/>
          </a:bodyPr>
          <a:lstStyle/>
          <a:p>
            <a:pPr indent="0">
              <a:lnSpc>
                <a:spcPts val="2496"/>
              </a:lnSpc>
            </a:pPr>
            <a:r>
              <a:rPr lang="en-US" sz="2500">
                <a:solidFill>
                  <a:srgbClr val="FFFFFF"/>
                </a:solidFill>
                <a:latin typeface="Calibri"/>
              </a:rPr>
              <a:t>Protruded disc usually compresses the </a:t>
            </a:r>
            <a:r>
              <a:rPr lang="en-US" sz="2500">
                <a:solidFill>
                  <a:srgbClr val="FFC000"/>
                </a:solidFill>
                <a:latin typeface="Calibri"/>
              </a:rPr>
              <a:t>lower nerve </a:t>
            </a:r>
            <a:r>
              <a:rPr lang="en-US" sz="2500">
                <a:solidFill>
                  <a:srgbClr val="FFFFFF"/>
                </a:solidFill>
                <a:latin typeface="Calibri"/>
              </a:rPr>
              <a:t>as that </a:t>
            </a:r>
            <a:r>
              <a:rPr lang="en-US" sz="2500">
                <a:solidFill>
                  <a:srgbClr val="FFC000"/>
                </a:solidFill>
                <a:latin typeface="Calibri"/>
              </a:rPr>
              <a:t>nerve crosses level of disc in its path to its foramen</a:t>
            </a:r>
            <a:r>
              <a:rPr lang="en-US" sz="2500">
                <a:solidFill>
                  <a:srgbClr val="FFFFFF"/>
                </a:solidFill>
                <a:latin typeface="Calibri"/>
              </a:rPr>
              <a:t>.</a:t>
            </a:r>
          </a:p>
        </p:txBody>
      </p:sp>
      <p:sp>
        <p:nvSpPr>
          <p:cNvPr id="6" name="Rectangle 5"/>
          <p:cNvSpPr/>
          <p:nvPr/>
        </p:nvSpPr>
        <p:spPr>
          <a:xfrm>
            <a:off x="804672" y="4733544"/>
            <a:ext cx="3413760" cy="609600"/>
          </a:xfrm>
          <a:prstGeom prst="rect">
            <a:avLst/>
          </a:prstGeom>
          <a:solidFill>
            <a:srgbClr val="000000"/>
          </a:solidFill>
        </p:spPr>
        <p:txBody>
          <a:bodyPr lIns="0" tIns="0" rIns="0" bIns="0">
            <a:noAutofit/>
          </a:bodyPr>
          <a:lstStyle/>
          <a:p>
            <a:pPr indent="0">
              <a:lnSpc>
                <a:spcPts val="2496"/>
              </a:lnSpc>
            </a:pPr>
            <a:r>
              <a:rPr lang="en-US" sz="2500">
                <a:solidFill>
                  <a:srgbClr val="FFFFFF"/>
                </a:solidFill>
                <a:latin typeface="Calibri"/>
              </a:rPr>
              <a:t>(eg. protrusion of L5 disc usually affects S1 instead)</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256" b="6466"/>
          <a:stretch/>
        </p:blipFill>
        <p:spPr>
          <a:xfrm>
            <a:off x="1280160" y="1084880"/>
            <a:ext cx="4605528" cy="5858361"/>
          </a:xfrm>
          <a:prstGeom prst="rect">
            <a:avLst/>
          </a:prstGeom>
        </p:spPr>
      </p:pic>
      <p:cxnSp>
        <p:nvCxnSpPr>
          <p:cNvPr id="4" name="Straight Arrow Connector 3"/>
          <p:cNvCxnSpPr/>
          <p:nvPr/>
        </p:nvCxnSpPr>
        <p:spPr>
          <a:xfrm flipH="1" flipV="1">
            <a:off x="5734374" y="2402237"/>
            <a:ext cx="991890" cy="2014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6726264" y="2402237"/>
            <a:ext cx="2522101" cy="461665"/>
          </a:xfrm>
          <a:prstGeom prst="rect">
            <a:avLst/>
          </a:prstGeom>
          <a:noFill/>
        </p:spPr>
        <p:txBody>
          <a:bodyPr wrap="none" rtlCol="0">
            <a:spAutoFit/>
          </a:bodyPr>
          <a:lstStyle/>
          <a:p>
            <a:r>
              <a:rPr lang="en-IN" sz="2400" b="1" dirty="0" smtClean="0">
                <a:solidFill>
                  <a:schemeClr val="bg1"/>
                </a:solidFill>
              </a:rPr>
              <a:t>Intervertebral disc</a:t>
            </a:r>
            <a:endParaRPr lang="en-IN" sz="24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1341120"/>
            <a:ext cx="3163824" cy="5120640"/>
          </a:xfrm>
          <a:prstGeom prst="rect">
            <a:avLst/>
          </a:prstGeom>
        </p:spPr>
      </p:pic>
      <p:sp>
        <p:nvSpPr>
          <p:cNvPr id="3" name="Rectangle 2"/>
          <p:cNvSpPr/>
          <p:nvPr/>
        </p:nvSpPr>
        <p:spPr>
          <a:xfrm>
            <a:off x="963168" y="615696"/>
            <a:ext cx="7211568" cy="481584"/>
          </a:xfrm>
          <a:prstGeom prst="rect">
            <a:avLst/>
          </a:prstGeom>
        </p:spPr>
        <p:txBody>
          <a:bodyPr wrap="none" lIns="0" tIns="0" rIns="0" bIns="0">
            <a:noAutofit/>
          </a:bodyPr>
          <a:lstStyle/>
          <a:p>
            <a:pPr indent="0"/>
            <a:r>
              <a:rPr lang="en-US" sz="4300" spc="-50">
                <a:latin typeface="Calibri"/>
              </a:rPr>
              <a:t>DISC &amp; NERVE ROOT RELATION</a:t>
            </a:r>
          </a:p>
        </p:txBody>
      </p:sp>
      <p:sp>
        <p:nvSpPr>
          <p:cNvPr id="4" name="Rectangle 3"/>
          <p:cNvSpPr/>
          <p:nvPr/>
        </p:nvSpPr>
        <p:spPr>
          <a:xfrm>
            <a:off x="871728" y="2286000"/>
            <a:ext cx="1328928" cy="762000"/>
          </a:xfrm>
          <a:prstGeom prst="rect">
            <a:avLst/>
          </a:prstGeom>
          <a:solidFill>
            <a:srgbClr val="5483B9"/>
          </a:solidFill>
        </p:spPr>
        <p:txBody>
          <a:bodyPr lIns="0" tIns="0" rIns="0" bIns="0">
            <a:noAutofit/>
          </a:bodyPr>
          <a:lstStyle/>
          <a:p>
            <a:pPr indent="0" algn="ctr">
              <a:spcAft>
                <a:spcPts val="420"/>
              </a:spcAft>
            </a:pPr>
            <a:r>
              <a:rPr lang="en-US" sz="1200" b="1">
                <a:solidFill>
                  <a:srgbClr val="D6EFF8"/>
                </a:solidFill>
                <a:latin typeface="Verdana"/>
              </a:rPr>
              <a:t>L5 is</a:t>
            </a:r>
          </a:p>
          <a:p>
            <a:pPr indent="0" algn="just">
              <a:lnSpc>
                <a:spcPts val="2256"/>
              </a:lnSpc>
            </a:pPr>
            <a:r>
              <a:rPr lang="en-US" sz="1200" b="1">
                <a:solidFill>
                  <a:srgbClr val="D6EFF8"/>
                </a:solidFill>
                <a:latin typeface="Verdana"/>
              </a:rPr>
              <a:t>TRAVERSING NERVE ROOT</a:t>
            </a:r>
          </a:p>
        </p:txBody>
      </p:sp>
      <p:sp>
        <p:nvSpPr>
          <p:cNvPr id="5" name="Rectangle 4"/>
          <p:cNvSpPr/>
          <p:nvPr/>
        </p:nvSpPr>
        <p:spPr>
          <a:xfrm>
            <a:off x="755904" y="4181856"/>
            <a:ext cx="1328928" cy="475488"/>
          </a:xfrm>
          <a:prstGeom prst="rect">
            <a:avLst/>
          </a:prstGeom>
          <a:solidFill>
            <a:srgbClr val="5483B9"/>
          </a:solidFill>
        </p:spPr>
        <p:txBody>
          <a:bodyPr lIns="0" tIns="0" rIns="0" bIns="0">
            <a:noAutofit/>
          </a:bodyPr>
          <a:lstStyle/>
          <a:p>
            <a:pPr indent="0" algn="just">
              <a:lnSpc>
                <a:spcPts val="2160"/>
              </a:lnSpc>
            </a:pPr>
            <a:r>
              <a:rPr lang="en-US" sz="1200" b="1">
                <a:solidFill>
                  <a:srgbClr val="D6EFF8"/>
                </a:solidFill>
                <a:latin typeface="Verdana"/>
              </a:rPr>
              <a:t>L5 is EXITING NERVE ROOT</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7528" y="1825752"/>
            <a:ext cx="3776472" cy="3931920"/>
          </a:xfrm>
          <a:prstGeom prst="rect">
            <a:avLst/>
          </a:prstGeom>
        </p:spPr>
      </p:pic>
      <p:sp>
        <p:nvSpPr>
          <p:cNvPr id="3" name="Rectangle 2"/>
          <p:cNvSpPr/>
          <p:nvPr/>
        </p:nvSpPr>
        <p:spPr>
          <a:xfrm>
            <a:off x="975360" y="804672"/>
            <a:ext cx="7150608"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VARIETIES OF DISC HERNIATION</a:t>
            </a:r>
          </a:p>
        </p:txBody>
      </p:sp>
      <p:sp>
        <p:nvSpPr>
          <p:cNvPr id="4" name="Rectangle 3"/>
          <p:cNvSpPr/>
          <p:nvPr/>
        </p:nvSpPr>
        <p:spPr>
          <a:xfrm>
            <a:off x="274320" y="1923288"/>
            <a:ext cx="5062728" cy="1173480"/>
          </a:xfrm>
          <a:prstGeom prst="rect">
            <a:avLst/>
          </a:prstGeom>
          <a:solidFill>
            <a:srgbClr val="000000"/>
          </a:solidFill>
        </p:spPr>
        <p:txBody>
          <a:bodyPr lIns="0" tIns="0" rIns="0" bIns="0">
            <a:noAutofit/>
          </a:bodyPr>
          <a:lstStyle/>
          <a:p>
            <a:pPr indent="0">
              <a:lnSpc>
                <a:spcPts val="2400"/>
              </a:lnSpc>
            </a:pPr>
            <a:r>
              <a:rPr lang="en-US" sz="2000">
                <a:solidFill>
                  <a:srgbClr val="FFC000"/>
                </a:solidFill>
                <a:latin typeface="Calibri"/>
              </a:rPr>
              <a:t>2. CENTRAL (POSTERIOR) HERNIATION</a:t>
            </a:r>
            <a:r>
              <a:rPr lang="en-US" sz="2000">
                <a:solidFill>
                  <a:srgbClr val="FFFFFF"/>
                </a:solidFill>
                <a:latin typeface="Calibri"/>
              </a:rPr>
              <a:t>:</a:t>
            </a:r>
          </a:p>
          <a:p>
            <a:pPr indent="0">
              <a:lnSpc>
                <a:spcPts val="2400"/>
              </a:lnSpc>
              <a:spcAft>
                <a:spcPts val="2310"/>
              </a:spcAft>
            </a:pPr>
            <a:r>
              <a:rPr lang="en-US" sz="2000">
                <a:solidFill>
                  <a:srgbClr val="FFFFFF"/>
                </a:solidFill>
                <a:latin typeface="Calibri"/>
              </a:rPr>
              <a:t>When nuclear material is extruded through central portion of annulus but contained by post. longitudinal ligament.</a:t>
            </a:r>
          </a:p>
        </p:txBody>
      </p:sp>
      <p:sp>
        <p:nvSpPr>
          <p:cNvPr id="5" name="Rectangle 4"/>
          <p:cNvSpPr/>
          <p:nvPr/>
        </p:nvSpPr>
        <p:spPr>
          <a:xfrm>
            <a:off x="277368" y="3578352"/>
            <a:ext cx="2465832" cy="256032"/>
          </a:xfrm>
          <a:prstGeom prst="rect">
            <a:avLst/>
          </a:prstGeom>
          <a:solidFill>
            <a:srgbClr val="000000"/>
          </a:solidFill>
        </p:spPr>
        <p:txBody>
          <a:bodyPr wrap="none" lIns="0" tIns="0" rIns="0" bIns="0">
            <a:noAutofit/>
          </a:bodyPr>
          <a:lstStyle/>
          <a:p>
            <a:pPr indent="0">
              <a:spcBef>
                <a:spcPts val="2310"/>
              </a:spcBef>
              <a:spcAft>
                <a:spcPts val="2940"/>
              </a:spcAft>
            </a:pPr>
            <a:r>
              <a:rPr lang="en-US" sz="2000">
                <a:solidFill>
                  <a:srgbClr val="FFFFFF"/>
                </a:solidFill>
                <a:latin typeface="Calibri"/>
              </a:rPr>
              <a:t>Complete rupture- </a:t>
            </a:r>
            <a:r>
              <a:rPr lang="en-US" sz="2000">
                <a:solidFill>
                  <a:srgbClr val="FF0000"/>
                </a:solidFill>
                <a:latin typeface="Calibri"/>
              </a:rPr>
              <a:t>Rare</a:t>
            </a:r>
          </a:p>
        </p:txBody>
      </p:sp>
      <p:sp>
        <p:nvSpPr>
          <p:cNvPr id="6" name="Rectangle 5"/>
          <p:cNvSpPr/>
          <p:nvPr/>
        </p:nvSpPr>
        <p:spPr>
          <a:xfrm>
            <a:off x="268224" y="4315968"/>
            <a:ext cx="4882896" cy="518160"/>
          </a:xfrm>
          <a:prstGeom prst="rect">
            <a:avLst/>
          </a:prstGeom>
          <a:solidFill>
            <a:srgbClr val="000000"/>
          </a:solidFill>
        </p:spPr>
        <p:txBody>
          <a:bodyPr lIns="0" tIns="0" rIns="0" bIns="0">
            <a:noAutofit/>
          </a:bodyPr>
          <a:lstStyle/>
          <a:p>
            <a:pPr indent="0">
              <a:lnSpc>
                <a:spcPts val="2376"/>
              </a:lnSpc>
              <a:spcBef>
                <a:spcPts val="2940"/>
              </a:spcBef>
              <a:spcAft>
                <a:spcPts val="2310"/>
              </a:spcAft>
            </a:pPr>
            <a:r>
              <a:rPr lang="en-US" sz="2000">
                <a:solidFill>
                  <a:srgbClr val="FFFFFF"/>
                </a:solidFill>
                <a:latin typeface="Calibri"/>
              </a:rPr>
              <a:t>May rupture when spine is subjected to violent flexion forces.</a:t>
            </a:r>
          </a:p>
        </p:txBody>
      </p:sp>
      <p:sp>
        <p:nvSpPr>
          <p:cNvPr id="7" name="Rectangle 6"/>
          <p:cNvSpPr/>
          <p:nvPr/>
        </p:nvSpPr>
        <p:spPr>
          <a:xfrm>
            <a:off x="283464" y="5355336"/>
            <a:ext cx="4861560" cy="865632"/>
          </a:xfrm>
          <a:prstGeom prst="rect">
            <a:avLst/>
          </a:prstGeom>
          <a:solidFill>
            <a:srgbClr val="000000"/>
          </a:solidFill>
        </p:spPr>
        <p:txBody>
          <a:bodyPr lIns="0" tIns="0" rIns="0" bIns="0">
            <a:noAutofit/>
          </a:bodyPr>
          <a:lstStyle/>
          <a:p>
            <a:pPr indent="0">
              <a:lnSpc>
                <a:spcPts val="2400"/>
              </a:lnSpc>
              <a:spcBef>
                <a:spcPts val="2310"/>
              </a:spcBef>
            </a:pPr>
            <a:r>
              <a:rPr lang="en-US" sz="2000">
                <a:solidFill>
                  <a:srgbClr val="FFFFFF"/>
                </a:solidFill>
                <a:latin typeface="Calibri"/>
              </a:rPr>
              <a:t>Nerve roots </a:t>
            </a:r>
            <a:r>
              <a:rPr lang="en-US" sz="2000">
                <a:solidFill>
                  <a:srgbClr val="FF0000"/>
                </a:solidFill>
                <a:latin typeface="Calibri"/>
              </a:rPr>
              <a:t>not commonly involved</a:t>
            </a:r>
            <a:r>
              <a:rPr lang="en-US" sz="2000">
                <a:solidFill>
                  <a:srgbClr val="FFFFFF"/>
                </a:solidFill>
                <a:latin typeface="Calibri"/>
              </a:rPr>
              <a:t>, but post. ligament may be stretched causing severe back pain without radicular pain</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4440" y="1819656"/>
            <a:ext cx="4099560" cy="4251960"/>
          </a:xfrm>
          <a:prstGeom prst="rect">
            <a:avLst/>
          </a:prstGeom>
        </p:spPr>
      </p:pic>
      <p:sp>
        <p:nvSpPr>
          <p:cNvPr id="3" name="Rectangle 2"/>
          <p:cNvSpPr/>
          <p:nvPr/>
        </p:nvSpPr>
        <p:spPr>
          <a:xfrm>
            <a:off x="975360" y="804672"/>
            <a:ext cx="7150608"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VARIETIES OF DISC HERNIATION</a:t>
            </a:r>
          </a:p>
        </p:txBody>
      </p:sp>
      <p:sp>
        <p:nvSpPr>
          <p:cNvPr id="4" name="Rectangle 3"/>
          <p:cNvSpPr/>
          <p:nvPr/>
        </p:nvSpPr>
        <p:spPr>
          <a:xfrm>
            <a:off x="716280" y="1917192"/>
            <a:ext cx="4282440" cy="2886456"/>
          </a:xfrm>
          <a:prstGeom prst="rect">
            <a:avLst/>
          </a:prstGeom>
          <a:solidFill>
            <a:srgbClr val="000000"/>
          </a:solidFill>
        </p:spPr>
        <p:txBody>
          <a:bodyPr lIns="0" tIns="0" rIns="0" bIns="0">
            <a:noAutofit/>
          </a:bodyPr>
          <a:lstStyle/>
          <a:p>
            <a:pPr indent="0" algn="just">
              <a:spcAft>
                <a:spcPts val="1260"/>
              </a:spcAft>
            </a:pPr>
            <a:r>
              <a:rPr lang="en-US" sz="2500">
                <a:solidFill>
                  <a:srgbClr val="FFC000"/>
                </a:solidFill>
                <a:latin typeface="Calibri"/>
              </a:rPr>
              <a:t>3.</a:t>
            </a:r>
            <a:r>
              <a:rPr lang="en-US" sz="2500">
                <a:solidFill>
                  <a:srgbClr val="FFFFFF"/>
                </a:solidFill>
                <a:latin typeface="Calibri"/>
              </a:rPr>
              <a:t> </a:t>
            </a:r>
            <a:r>
              <a:rPr lang="en-US" sz="2500">
                <a:solidFill>
                  <a:srgbClr val="FFC000"/>
                </a:solidFill>
                <a:latin typeface="Calibri"/>
              </a:rPr>
              <a:t>LATERAL DISC HERNIATION</a:t>
            </a:r>
          </a:p>
          <a:p>
            <a:pPr indent="0">
              <a:lnSpc>
                <a:spcPts val="3024"/>
              </a:lnSpc>
              <a:spcAft>
                <a:spcPts val="630"/>
              </a:spcAft>
            </a:pPr>
            <a:r>
              <a:rPr lang="en-US" sz="2500">
                <a:solidFill>
                  <a:srgbClr val="FFFFFF"/>
                </a:solidFill>
                <a:latin typeface="Calibri"/>
              </a:rPr>
              <a:t>May compress the nerve root </a:t>
            </a:r>
            <a:r>
              <a:rPr lang="en-US" sz="2500">
                <a:solidFill>
                  <a:srgbClr val="FFC000"/>
                </a:solidFill>
                <a:latin typeface="Calibri"/>
              </a:rPr>
              <a:t>above the level of the herniation</a:t>
            </a:r>
          </a:p>
          <a:p>
            <a:pPr indent="0">
              <a:lnSpc>
                <a:spcPts val="3024"/>
              </a:lnSpc>
            </a:pPr>
            <a:r>
              <a:rPr lang="en-US" sz="2500">
                <a:solidFill>
                  <a:srgbClr val="FFFFFF"/>
                </a:solidFill>
                <a:latin typeface="Calibri"/>
              </a:rPr>
              <a:t>L4 nerve root is most often involved &amp; patients typically have intense radicular pain.</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8688" y="804672"/>
            <a:ext cx="2743200" cy="44805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FREQUENCY</a:t>
            </a:r>
          </a:p>
        </p:txBody>
      </p:sp>
      <p:sp>
        <p:nvSpPr>
          <p:cNvPr id="3" name="Rectangle 2"/>
          <p:cNvSpPr/>
          <p:nvPr/>
        </p:nvSpPr>
        <p:spPr>
          <a:xfrm>
            <a:off x="704088" y="1850136"/>
            <a:ext cx="4102608" cy="1060704"/>
          </a:xfrm>
          <a:prstGeom prst="rect">
            <a:avLst/>
          </a:prstGeom>
          <a:solidFill>
            <a:srgbClr val="000000"/>
          </a:solidFill>
        </p:spPr>
        <p:txBody>
          <a:bodyPr lIns="0" tIns="0" rIns="0" bIns="0">
            <a:noAutofit/>
          </a:bodyPr>
          <a:lstStyle/>
          <a:p>
            <a:pPr indent="0" algn="just">
              <a:spcAft>
                <a:spcPts val="630"/>
              </a:spcAft>
            </a:pPr>
            <a:r>
              <a:rPr lang="en-US" sz="2500">
                <a:solidFill>
                  <a:srgbClr val="FFFFFF"/>
                </a:solidFill>
                <a:latin typeface="Calibri"/>
              </a:rPr>
              <a:t>TWO MOST COMMON FORMS</a:t>
            </a:r>
          </a:p>
          <a:p>
            <a:pPr indent="0" algn="just">
              <a:spcAft>
                <a:spcPts val="630"/>
              </a:spcAft>
            </a:pPr>
            <a:r>
              <a:rPr lang="en-US" sz="2500">
                <a:solidFill>
                  <a:srgbClr val="FFFFFF"/>
                </a:solidFill>
                <a:latin typeface="Calibri"/>
              </a:rPr>
              <a:t>•    Lumbar disc herniation</a:t>
            </a:r>
          </a:p>
          <a:p>
            <a:pPr indent="0" algn="just">
              <a:spcAft>
                <a:spcPts val="2940"/>
              </a:spcAft>
            </a:pPr>
            <a:r>
              <a:rPr lang="en-US" sz="2500">
                <a:solidFill>
                  <a:srgbClr val="FFFFFF"/>
                </a:solidFill>
                <a:latin typeface="Calibri"/>
              </a:rPr>
              <a:t>•    Cervical disc herniation</a:t>
            </a:r>
          </a:p>
        </p:txBody>
      </p:sp>
      <p:sp>
        <p:nvSpPr>
          <p:cNvPr id="4" name="Rectangle 3"/>
          <p:cNvSpPr/>
          <p:nvPr/>
        </p:nvSpPr>
        <p:spPr>
          <a:xfrm>
            <a:off x="707136" y="3450336"/>
            <a:ext cx="7309104" cy="1965960"/>
          </a:xfrm>
          <a:prstGeom prst="rect">
            <a:avLst/>
          </a:prstGeom>
          <a:solidFill>
            <a:srgbClr val="000000"/>
          </a:solidFill>
        </p:spPr>
        <p:txBody>
          <a:bodyPr lIns="0" tIns="0" rIns="0" bIns="0">
            <a:noAutofit/>
          </a:bodyPr>
          <a:lstStyle/>
          <a:p>
            <a:pPr marR="152400" indent="0" algn="just">
              <a:lnSpc>
                <a:spcPts val="2184"/>
              </a:lnSpc>
              <a:spcBef>
                <a:spcPts val="2940"/>
              </a:spcBef>
              <a:spcAft>
                <a:spcPts val="630"/>
              </a:spcAft>
            </a:pPr>
            <a:r>
              <a:rPr lang="en-US" sz="2500">
                <a:solidFill>
                  <a:srgbClr val="FFFFFF"/>
                </a:solidFill>
                <a:latin typeface="Calibri"/>
              </a:rPr>
              <a:t>Most disc herniations occur in the age group of </a:t>
            </a:r>
            <a:r>
              <a:rPr lang="en-US" sz="2500">
                <a:solidFill>
                  <a:srgbClr val="FF0000"/>
                </a:solidFill>
                <a:latin typeface="Calibri"/>
              </a:rPr>
              <a:t>30-40 years </a:t>
            </a:r>
            <a:r>
              <a:rPr lang="en-US" sz="2500">
                <a:solidFill>
                  <a:srgbClr val="FFFFFF"/>
                </a:solidFill>
                <a:latin typeface="Calibri"/>
              </a:rPr>
              <a:t>(when nucleus is still gelatin like)</a:t>
            </a:r>
          </a:p>
          <a:p>
            <a:pPr indent="0">
              <a:lnSpc>
                <a:spcPts val="2160"/>
              </a:lnSpc>
              <a:spcAft>
                <a:spcPts val="630"/>
              </a:spcAft>
            </a:pPr>
            <a:r>
              <a:rPr lang="en-US" sz="2500">
                <a:solidFill>
                  <a:srgbClr val="FFFFFF"/>
                </a:solidFill>
                <a:latin typeface="Calibri"/>
              </a:rPr>
              <a:t>With age nucleus dries out and risk of herniation is greatly reduced.</a:t>
            </a:r>
          </a:p>
          <a:p>
            <a:pPr indent="0" algn="just">
              <a:lnSpc>
                <a:spcPts val="2208"/>
              </a:lnSpc>
            </a:pPr>
            <a:r>
              <a:rPr lang="en-US" sz="2500">
                <a:solidFill>
                  <a:srgbClr val="FFFFFF"/>
                </a:solidFill>
                <a:latin typeface="Calibri"/>
              </a:rPr>
              <a:t>At </a:t>
            </a:r>
            <a:r>
              <a:rPr lang="en-US" sz="2500">
                <a:solidFill>
                  <a:srgbClr val="FF0000"/>
                </a:solidFill>
                <a:latin typeface="Calibri"/>
              </a:rPr>
              <a:t>50-60</a:t>
            </a:r>
            <a:r>
              <a:rPr lang="en-US" sz="2500">
                <a:solidFill>
                  <a:srgbClr val="FFFFFF"/>
                </a:solidFill>
                <a:latin typeface="Calibri"/>
              </a:rPr>
              <a:t>, </a:t>
            </a:r>
            <a:r>
              <a:rPr lang="en-US" sz="2500">
                <a:solidFill>
                  <a:srgbClr val="FF0000"/>
                </a:solidFill>
                <a:latin typeface="Calibri"/>
              </a:rPr>
              <a:t>spondylosis or spinal stenosis </a:t>
            </a:r>
            <a:r>
              <a:rPr lang="en-US" sz="2500">
                <a:solidFill>
                  <a:srgbClr val="FFFFFF"/>
                </a:solidFill>
                <a:latin typeface="Calibri"/>
              </a:rPr>
              <a:t>are more likely causes of low back pain/leg pain</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8688" y="804672"/>
            <a:ext cx="2743200" cy="44805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FREQUENCY</a:t>
            </a:r>
          </a:p>
        </p:txBody>
      </p:sp>
      <p:sp>
        <p:nvSpPr>
          <p:cNvPr id="3" name="Rectangle 2"/>
          <p:cNvSpPr/>
          <p:nvPr/>
        </p:nvSpPr>
        <p:spPr>
          <a:xfrm>
            <a:off x="719328" y="1901952"/>
            <a:ext cx="7665720" cy="792480"/>
          </a:xfrm>
          <a:prstGeom prst="rect">
            <a:avLst/>
          </a:prstGeom>
          <a:solidFill>
            <a:srgbClr val="000000"/>
          </a:solidFill>
        </p:spPr>
        <p:txBody>
          <a:bodyPr lIns="0" tIns="0" rIns="0" bIns="0">
            <a:noAutofit/>
          </a:bodyPr>
          <a:lstStyle/>
          <a:p>
            <a:pPr indent="0">
              <a:spcAft>
                <a:spcPts val="1260"/>
              </a:spcAft>
            </a:pPr>
            <a:r>
              <a:rPr lang="en-US" sz="2500">
                <a:solidFill>
                  <a:srgbClr val="FFFFFF"/>
                </a:solidFill>
                <a:latin typeface="Calibri"/>
              </a:rPr>
              <a:t>• Lumbar disc herniation:</a:t>
            </a:r>
          </a:p>
          <a:p>
            <a:pPr indent="0">
              <a:spcAft>
                <a:spcPts val="2940"/>
              </a:spcAft>
            </a:pPr>
            <a:r>
              <a:rPr lang="en-US" sz="2500">
                <a:solidFill>
                  <a:srgbClr val="FF0000"/>
                </a:solidFill>
                <a:latin typeface="Calibri"/>
              </a:rPr>
              <a:t>15 times </a:t>
            </a:r>
            <a:r>
              <a:rPr lang="en-US" sz="2500">
                <a:solidFill>
                  <a:srgbClr val="FFFFFF"/>
                </a:solidFill>
                <a:latin typeface="Calibri"/>
              </a:rPr>
              <a:t>more common than cervical disc herniation.</a:t>
            </a:r>
          </a:p>
        </p:txBody>
      </p:sp>
      <p:graphicFrame>
        <p:nvGraphicFramePr>
          <p:cNvPr id="4" name="Table 3"/>
          <p:cNvGraphicFramePr>
            <a:graphicFrameLocks noGrp="1"/>
          </p:cNvGraphicFramePr>
          <p:nvPr>
            <p:extLst>
              <p:ext uri="{D42A27DB-BD31-4B8C-83A1-F6EECF244321}">
                <p14:modId xmlns="" xmlns:p14="http://schemas.microsoft.com/office/powerpoint/2010/main" val="2573991052"/>
              </p:ext>
            </p:extLst>
          </p:nvPr>
        </p:nvGraphicFramePr>
        <p:xfrm>
          <a:off x="1414272" y="3236976"/>
          <a:ext cx="6132576" cy="3151632"/>
        </p:xfrm>
        <a:graphic>
          <a:graphicData uri="http://schemas.openxmlformats.org/drawingml/2006/table">
            <a:tbl>
              <a:tblPr/>
              <a:tblGrid>
                <a:gridCol w="3069336"/>
                <a:gridCol w="3063240"/>
              </a:tblGrid>
              <a:tr h="524256">
                <a:tc>
                  <a:txBody>
                    <a:bodyPr/>
                    <a:lstStyle/>
                    <a:p>
                      <a:pPr indent="0" algn="ctr"/>
                      <a:r>
                        <a:rPr lang="en-US" sz="2500" dirty="0">
                          <a:solidFill>
                            <a:srgbClr val="FFFFFF"/>
                          </a:solidFill>
                          <a:latin typeface="Calibri"/>
                        </a:rPr>
                        <a:t>LEVEL</a:t>
                      </a:r>
                    </a:p>
                  </a:txBody>
                  <a:tcPr marL="0" marR="0" marT="0" marB="0" anchor="b">
                    <a:solidFill>
                      <a:srgbClr val="ED7D31"/>
                    </a:solidFill>
                  </a:tcPr>
                </a:tc>
                <a:tc>
                  <a:txBody>
                    <a:bodyPr/>
                    <a:lstStyle/>
                    <a:p>
                      <a:pPr indent="0" algn="ctr"/>
                      <a:r>
                        <a:rPr lang="en-US" sz="2500">
                          <a:solidFill>
                            <a:srgbClr val="FFFFFF"/>
                          </a:solidFill>
                          <a:latin typeface="Calibri"/>
                        </a:rPr>
                        <a:t>PERCENTAGE</a:t>
                      </a:r>
                    </a:p>
                  </a:txBody>
                  <a:tcPr marL="0" marR="0" marT="0" marB="0" anchor="b">
                    <a:solidFill>
                      <a:srgbClr val="ED7D31"/>
                    </a:solidFill>
                  </a:tcPr>
                </a:tc>
              </a:tr>
              <a:tr h="527304">
                <a:tc>
                  <a:txBody>
                    <a:bodyPr/>
                    <a:lstStyle/>
                    <a:p>
                      <a:pPr indent="0" algn="ctr"/>
                      <a:r>
                        <a:rPr lang="en-US" sz="1600">
                          <a:latin typeface="Calibri"/>
                        </a:rPr>
                        <a:t>L5-S1</a:t>
                      </a:r>
                    </a:p>
                  </a:txBody>
                  <a:tcPr marL="0" marR="0" marT="0" marB="0" anchor="ctr">
                    <a:solidFill>
                      <a:srgbClr val="F8D8CD"/>
                    </a:solidFill>
                  </a:tcPr>
                </a:tc>
                <a:tc>
                  <a:txBody>
                    <a:bodyPr/>
                    <a:lstStyle/>
                    <a:p>
                      <a:pPr indent="0" algn="ctr"/>
                      <a:r>
                        <a:rPr lang="en-US" sz="1600">
                          <a:latin typeface="Calibri"/>
                        </a:rPr>
                        <a:t>40</a:t>
                      </a:r>
                    </a:p>
                  </a:txBody>
                  <a:tcPr marL="0" marR="0" marT="0" marB="0" anchor="ctr">
                    <a:solidFill>
                      <a:srgbClr val="F8D8CD"/>
                    </a:solidFill>
                  </a:tcPr>
                </a:tc>
              </a:tr>
              <a:tr h="524256">
                <a:tc>
                  <a:txBody>
                    <a:bodyPr/>
                    <a:lstStyle/>
                    <a:p>
                      <a:pPr indent="0" algn="ctr"/>
                      <a:r>
                        <a:rPr lang="en-US" sz="1600" dirty="0">
                          <a:latin typeface="Calibri"/>
                        </a:rPr>
                        <a:t>L4-L5</a:t>
                      </a:r>
                    </a:p>
                  </a:txBody>
                  <a:tcPr marL="0" marR="0" marT="0" marB="0" anchor="ctr">
                    <a:solidFill>
                      <a:srgbClr val="FFFF00"/>
                    </a:solidFill>
                  </a:tcPr>
                </a:tc>
                <a:tc>
                  <a:txBody>
                    <a:bodyPr/>
                    <a:lstStyle/>
                    <a:p>
                      <a:pPr indent="0" algn="ctr"/>
                      <a:r>
                        <a:rPr lang="en-US" sz="1600" dirty="0">
                          <a:latin typeface="Calibri"/>
                        </a:rPr>
                        <a:t>49</a:t>
                      </a:r>
                    </a:p>
                  </a:txBody>
                  <a:tcPr marL="0" marR="0" marT="0" marB="0" anchor="ctr">
                    <a:solidFill>
                      <a:srgbClr val="FFFF00"/>
                    </a:solidFill>
                  </a:tcPr>
                </a:tc>
              </a:tr>
              <a:tr h="518160">
                <a:tc>
                  <a:txBody>
                    <a:bodyPr/>
                    <a:lstStyle/>
                    <a:p>
                      <a:pPr indent="0" algn="ctr"/>
                      <a:r>
                        <a:rPr lang="en-US" sz="1600" dirty="0">
                          <a:latin typeface="Calibri"/>
                        </a:rPr>
                        <a:t>L3-L4</a:t>
                      </a:r>
                    </a:p>
                  </a:txBody>
                  <a:tcPr marL="0" marR="0" marT="0" marB="0" anchor="ctr">
                    <a:solidFill>
                      <a:srgbClr val="F8D8CD"/>
                    </a:solidFill>
                  </a:tcPr>
                </a:tc>
                <a:tc>
                  <a:txBody>
                    <a:bodyPr/>
                    <a:lstStyle/>
                    <a:p>
                      <a:pPr indent="0" algn="ctr"/>
                      <a:r>
                        <a:rPr lang="en-US" sz="1600">
                          <a:latin typeface="Calibri"/>
                        </a:rPr>
                        <a:t>7.5</a:t>
                      </a:r>
                    </a:p>
                  </a:txBody>
                  <a:tcPr marL="0" marR="0" marT="0" marB="0" anchor="ctr">
                    <a:solidFill>
                      <a:srgbClr val="F8D8CD"/>
                    </a:solidFill>
                  </a:tcPr>
                </a:tc>
              </a:tr>
              <a:tr h="524256">
                <a:tc>
                  <a:txBody>
                    <a:bodyPr/>
                    <a:lstStyle/>
                    <a:p>
                      <a:pPr indent="0" algn="ctr"/>
                      <a:r>
                        <a:rPr lang="en-US" sz="1600" dirty="0">
                          <a:latin typeface="Calibri"/>
                        </a:rPr>
                        <a:t>L2-L3</a:t>
                      </a:r>
                    </a:p>
                  </a:txBody>
                  <a:tcPr marL="0" marR="0" marT="0" marB="0" anchor="ctr">
                    <a:solidFill>
                      <a:srgbClr val="FFFF00"/>
                    </a:solidFill>
                  </a:tcPr>
                </a:tc>
                <a:tc>
                  <a:txBody>
                    <a:bodyPr/>
                    <a:lstStyle/>
                    <a:p>
                      <a:pPr indent="0" algn="ctr"/>
                      <a:r>
                        <a:rPr lang="en-US" sz="1600" dirty="0">
                          <a:latin typeface="Calibri"/>
                        </a:rPr>
                        <a:t>3</a:t>
                      </a:r>
                    </a:p>
                  </a:txBody>
                  <a:tcPr marL="0" marR="0" marT="0" marB="0" anchor="ctr">
                    <a:solidFill>
                      <a:srgbClr val="FFFF00"/>
                    </a:solidFill>
                  </a:tcPr>
                </a:tc>
              </a:tr>
              <a:tr h="533400">
                <a:tc>
                  <a:txBody>
                    <a:bodyPr/>
                    <a:lstStyle/>
                    <a:p>
                      <a:pPr indent="0" algn="ctr"/>
                      <a:r>
                        <a:rPr lang="en-US" sz="1600">
                          <a:latin typeface="Calibri"/>
                        </a:rPr>
                        <a:t>L1-L2</a:t>
                      </a:r>
                    </a:p>
                  </a:txBody>
                  <a:tcPr marL="0" marR="0" marT="0" marB="0" anchor="ctr">
                    <a:solidFill>
                      <a:srgbClr val="F8D8CD"/>
                    </a:solidFill>
                  </a:tcPr>
                </a:tc>
                <a:tc>
                  <a:txBody>
                    <a:bodyPr/>
                    <a:lstStyle/>
                    <a:p>
                      <a:pPr indent="0" algn="ctr"/>
                      <a:r>
                        <a:rPr lang="en-US" sz="1600">
                          <a:latin typeface="Calibri"/>
                        </a:rPr>
                        <a:t>0.5</a:t>
                      </a:r>
                    </a:p>
                  </a:txBody>
                  <a:tcPr marL="0" marR="0" marT="0" marB="0" anchor="ctr">
                    <a:solidFill>
                      <a:srgbClr val="F8D8CD"/>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8688" y="804672"/>
            <a:ext cx="2743200" cy="44805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FREQUENCY</a:t>
            </a:r>
          </a:p>
        </p:txBody>
      </p:sp>
      <p:sp>
        <p:nvSpPr>
          <p:cNvPr id="3" name="Rectangle 2"/>
          <p:cNvSpPr/>
          <p:nvPr/>
        </p:nvSpPr>
        <p:spPr>
          <a:xfrm>
            <a:off x="713232" y="1901952"/>
            <a:ext cx="7004304" cy="1749552"/>
          </a:xfrm>
          <a:prstGeom prst="rect">
            <a:avLst/>
          </a:prstGeom>
          <a:solidFill>
            <a:srgbClr val="000000"/>
          </a:solidFill>
        </p:spPr>
        <p:txBody>
          <a:bodyPr lIns="0" tIns="0" rIns="0" bIns="0">
            <a:noAutofit/>
          </a:bodyPr>
          <a:lstStyle/>
          <a:p>
            <a:pPr indent="0">
              <a:spcAft>
                <a:spcPts val="1260"/>
              </a:spcAft>
            </a:pPr>
            <a:r>
              <a:rPr lang="en-US" sz="2500">
                <a:solidFill>
                  <a:srgbClr val="FFFFFF"/>
                </a:solidFill>
                <a:latin typeface="Calibri"/>
              </a:rPr>
              <a:t>• Cervical disc herniation:</a:t>
            </a:r>
          </a:p>
          <a:p>
            <a:pPr indent="0">
              <a:spcAft>
                <a:spcPts val="1260"/>
              </a:spcAft>
            </a:pPr>
            <a:r>
              <a:rPr lang="en-US" sz="2500">
                <a:solidFill>
                  <a:srgbClr val="FFFFFF"/>
                </a:solidFill>
                <a:latin typeface="Calibri"/>
              </a:rPr>
              <a:t>Most often between </a:t>
            </a:r>
            <a:r>
              <a:rPr lang="en-US" sz="2500">
                <a:solidFill>
                  <a:srgbClr val="FF0000"/>
                </a:solidFill>
                <a:latin typeface="Calibri"/>
              </a:rPr>
              <a:t>C5-C6 </a:t>
            </a:r>
            <a:r>
              <a:rPr lang="en-US" sz="2500">
                <a:solidFill>
                  <a:srgbClr val="FFFFFF"/>
                </a:solidFill>
                <a:latin typeface="Calibri"/>
              </a:rPr>
              <a:t>and </a:t>
            </a:r>
            <a:r>
              <a:rPr lang="en-US" sz="2500">
                <a:solidFill>
                  <a:srgbClr val="FF0000"/>
                </a:solidFill>
                <a:latin typeface="Calibri"/>
              </a:rPr>
              <a:t>C6-C7</a:t>
            </a:r>
            <a:r>
              <a:rPr lang="en-US" sz="2500">
                <a:solidFill>
                  <a:srgbClr val="FFFFFF"/>
                </a:solidFill>
                <a:latin typeface="Calibri"/>
              </a:rPr>
              <a:t>.</a:t>
            </a:r>
          </a:p>
          <a:p>
            <a:pPr indent="0">
              <a:lnSpc>
                <a:spcPts val="3024"/>
              </a:lnSpc>
            </a:pPr>
            <a:r>
              <a:rPr lang="en-US" sz="2500">
                <a:solidFill>
                  <a:srgbClr val="FFFFFF"/>
                </a:solidFill>
                <a:latin typeface="Calibri"/>
              </a:rPr>
              <a:t>Symptoms can affect the back of the skull, neck, shoulder girdle, scapula, shoulder, arm and hand</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6368" y="804672"/>
            <a:ext cx="1743456" cy="402336"/>
          </a:xfrm>
          <a:prstGeom prst="rect">
            <a:avLst/>
          </a:prstGeom>
          <a:solidFill>
            <a:srgbClr val="000000"/>
          </a:solidFill>
        </p:spPr>
        <p:txBody>
          <a:bodyPr wrap="none" lIns="0" tIns="0" rIns="0" bIns="0">
            <a:noAutofit/>
          </a:bodyPr>
          <a:lstStyle/>
          <a:p>
            <a:pPr indent="0" algn="ctr">
              <a:spcAft>
                <a:spcPts val="2100"/>
              </a:spcAft>
            </a:pPr>
            <a:r>
              <a:rPr lang="en-US" sz="4200" spc="-100">
                <a:solidFill>
                  <a:srgbClr val="FFFFFF"/>
                </a:solidFill>
                <a:latin typeface="Calibri"/>
              </a:rPr>
              <a:t>CAUSES</a:t>
            </a:r>
          </a:p>
        </p:txBody>
      </p:sp>
      <p:sp>
        <p:nvSpPr>
          <p:cNvPr id="3" name="Rectangle 2"/>
          <p:cNvSpPr/>
          <p:nvPr/>
        </p:nvSpPr>
        <p:spPr>
          <a:xfrm>
            <a:off x="509016" y="1572768"/>
            <a:ext cx="7848600" cy="4062984"/>
          </a:xfrm>
          <a:prstGeom prst="rect">
            <a:avLst/>
          </a:prstGeom>
          <a:solidFill>
            <a:srgbClr val="000000"/>
          </a:solidFill>
        </p:spPr>
        <p:txBody>
          <a:bodyPr lIns="0" tIns="0" rIns="0" bIns="0">
            <a:noAutofit/>
          </a:bodyPr>
          <a:lstStyle/>
          <a:p>
            <a:pPr marL="241300" indent="-241300" algn="just">
              <a:lnSpc>
                <a:spcPts val="2496"/>
              </a:lnSpc>
              <a:spcBef>
                <a:spcPts val="2100"/>
              </a:spcBef>
            </a:pPr>
            <a:r>
              <a:rPr lang="en-US" sz="2500">
                <a:solidFill>
                  <a:srgbClr val="FFC000"/>
                </a:solidFill>
                <a:latin typeface="Calibri"/>
              </a:rPr>
              <a:t>•    Repetitive mechanical activities:</a:t>
            </a:r>
          </a:p>
          <a:p>
            <a:pPr marL="241300" indent="0">
              <a:lnSpc>
                <a:spcPts val="2496"/>
              </a:lnSpc>
              <a:spcAft>
                <a:spcPts val="420"/>
              </a:spcAft>
            </a:pPr>
            <a:r>
              <a:rPr lang="en-US" sz="2500">
                <a:solidFill>
                  <a:srgbClr val="FFFFFF"/>
                </a:solidFill>
                <a:latin typeface="Calibri"/>
              </a:rPr>
              <a:t>Frequent bending, twisting, lifting, and other similar activities without breaks and proper stretching can leave the discs damaged.</a:t>
            </a:r>
          </a:p>
          <a:p>
            <a:pPr marL="241300" indent="-241300" algn="just">
              <a:spcAft>
                <a:spcPts val="420"/>
              </a:spcAft>
            </a:pPr>
            <a:r>
              <a:rPr lang="en-US" sz="2500">
                <a:solidFill>
                  <a:srgbClr val="FFC000"/>
                </a:solidFill>
                <a:latin typeface="Calibri"/>
              </a:rPr>
              <a:t>•    Living a sedentary lifestyle:</a:t>
            </a:r>
          </a:p>
          <a:p>
            <a:pPr marL="241300" indent="0">
              <a:lnSpc>
                <a:spcPts val="2496"/>
              </a:lnSpc>
              <a:spcAft>
                <a:spcPts val="420"/>
              </a:spcAft>
            </a:pPr>
            <a:r>
              <a:rPr lang="en-US" sz="2500">
                <a:solidFill>
                  <a:srgbClr val="FFFFFF"/>
                </a:solidFill>
                <a:latin typeface="Calibri"/>
              </a:rPr>
              <a:t>Individuals who rarely if ever engage in physical activity are more prone to herniated discs because the muscles that support the back and neck weaken, which increases strain on the spine.</a:t>
            </a:r>
          </a:p>
          <a:p>
            <a:pPr marL="241300" indent="-241300" algn="just">
              <a:lnSpc>
                <a:spcPts val="2496"/>
              </a:lnSpc>
            </a:pPr>
            <a:r>
              <a:rPr lang="en-US" sz="2500">
                <a:solidFill>
                  <a:srgbClr val="FFC000"/>
                </a:solidFill>
                <a:latin typeface="Calibri"/>
              </a:rPr>
              <a:t>•    Traumatic injury </a:t>
            </a:r>
            <a:r>
              <a:rPr lang="en-US" sz="2500">
                <a:solidFill>
                  <a:srgbClr val="FFFFFF"/>
                </a:solidFill>
                <a:latin typeface="Calibri"/>
              </a:rPr>
              <a:t>to lumbar discs commonly occurs when lifting while bent at the waist, rather than lifting with the legs while the back is straight.</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6368" y="804672"/>
            <a:ext cx="1743456" cy="402336"/>
          </a:xfrm>
          <a:prstGeom prst="rect">
            <a:avLst/>
          </a:prstGeom>
          <a:solidFill>
            <a:srgbClr val="000000"/>
          </a:solidFill>
        </p:spPr>
        <p:txBody>
          <a:bodyPr wrap="none" lIns="0" tIns="0" rIns="0" bIns="0">
            <a:noAutofit/>
          </a:bodyPr>
          <a:lstStyle/>
          <a:p>
            <a:pPr indent="0" algn="ctr">
              <a:spcAft>
                <a:spcPts val="2100"/>
              </a:spcAft>
            </a:pPr>
            <a:r>
              <a:rPr lang="en-US" sz="4200" spc="-100">
                <a:solidFill>
                  <a:srgbClr val="FFFFFF"/>
                </a:solidFill>
                <a:latin typeface="Calibri"/>
              </a:rPr>
              <a:t>CAUSES</a:t>
            </a:r>
          </a:p>
        </p:txBody>
      </p:sp>
      <p:sp>
        <p:nvSpPr>
          <p:cNvPr id="3" name="Rectangle 2"/>
          <p:cNvSpPr/>
          <p:nvPr/>
        </p:nvSpPr>
        <p:spPr>
          <a:xfrm>
            <a:off x="719328" y="1600200"/>
            <a:ext cx="7616952" cy="3425952"/>
          </a:xfrm>
          <a:prstGeom prst="rect">
            <a:avLst/>
          </a:prstGeom>
          <a:solidFill>
            <a:srgbClr val="000000"/>
          </a:solidFill>
        </p:spPr>
        <p:txBody>
          <a:bodyPr lIns="0" tIns="0" rIns="0" bIns="0">
            <a:noAutofit/>
          </a:bodyPr>
          <a:lstStyle/>
          <a:p>
            <a:pPr indent="0" algn="just">
              <a:lnSpc>
                <a:spcPts val="2496"/>
              </a:lnSpc>
              <a:spcBef>
                <a:spcPts val="2100"/>
              </a:spcBef>
            </a:pPr>
            <a:r>
              <a:rPr lang="en-US" sz="2500">
                <a:solidFill>
                  <a:srgbClr val="FFC000"/>
                </a:solidFill>
                <a:latin typeface="Calibri"/>
              </a:rPr>
              <a:t>•    Obesity:</a:t>
            </a:r>
          </a:p>
          <a:p>
            <a:pPr marL="254000" indent="0">
              <a:lnSpc>
                <a:spcPts val="2496"/>
              </a:lnSpc>
              <a:spcAft>
                <a:spcPts val="420"/>
              </a:spcAft>
            </a:pPr>
            <a:r>
              <a:rPr lang="en-US" sz="2500">
                <a:solidFill>
                  <a:srgbClr val="FFFFFF"/>
                </a:solidFill>
                <a:latin typeface="Calibri"/>
              </a:rPr>
              <a:t>Spinal degeneration can be quickened as a result of the burden of supporting excess body fat.</a:t>
            </a:r>
          </a:p>
          <a:p>
            <a:pPr indent="0" algn="just">
              <a:lnSpc>
                <a:spcPts val="2496"/>
              </a:lnSpc>
            </a:pPr>
            <a:r>
              <a:rPr lang="en-US" sz="2500">
                <a:solidFill>
                  <a:srgbClr val="FFC000"/>
                </a:solidFill>
                <a:latin typeface="Calibri"/>
              </a:rPr>
              <a:t>•    Practicing poor posture:</a:t>
            </a:r>
          </a:p>
          <a:p>
            <a:pPr marL="254000" indent="0">
              <a:lnSpc>
                <a:spcPts val="2496"/>
              </a:lnSpc>
              <a:spcAft>
                <a:spcPts val="420"/>
              </a:spcAft>
            </a:pPr>
            <a:r>
              <a:rPr lang="en-US" sz="2500">
                <a:solidFill>
                  <a:srgbClr val="FFFFFF"/>
                </a:solidFill>
                <a:latin typeface="Calibri"/>
              </a:rPr>
              <a:t>Improper spinal alignment while sitting, standing, or lying down strains the back and neck.</a:t>
            </a:r>
          </a:p>
          <a:p>
            <a:pPr indent="0" algn="just">
              <a:lnSpc>
                <a:spcPts val="2496"/>
              </a:lnSpc>
            </a:pPr>
            <a:r>
              <a:rPr lang="en-US" sz="2500">
                <a:solidFill>
                  <a:srgbClr val="FFC000"/>
                </a:solidFill>
                <a:latin typeface="Calibri"/>
              </a:rPr>
              <a:t>•    Tobacco abuse:</a:t>
            </a:r>
          </a:p>
          <a:p>
            <a:pPr marL="254000" indent="0">
              <a:lnSpc>
                <a:spcPts val="2496"/>
              </a:lnSpc>
            </a:pPr>
            <a:r>
              <a:rPr lang="en-US" sz="2500">
                <a:solidFill>
                  <a:srgbClr val="FFFFFF"/>
                </a:solidFill>
                <a:latin typeface="Calibri"/>
              </a:rPr>
              <a:t>The chemicals commonly found in cigarettes can interfere with the disc's ability to absorb nutrients, which results in the weakening of the disc.</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7864" y="2048256"/>
            <a:ext cx="4136136" cy="4117848"/>
          </a:xfrm>
          <a:prstGeom prst="rect">
            <a:avLst/>
          </a:prstGeom>
        </p:spPr>
      </p:pic>
      <p:sp>
        <p:nvSpPr>
          <p:cNvPr id="3" name="Rectangle 2"/>
          <p:cNvSpPr/>
          <p:nvPr/>
        </p:nvSpPr>
        <p:spPr>
          <a:xfrm>
            <a:off x="2371344" y="804672"/>
            <a:ext cx="441045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CLINICAL FEATURES</a:t>
            </a:r>
          </a:p>
        </p:txBody>
      </p:sp>
      <p:sp>
        <p:nvSpPr>
          <p:cNvPr id="4" name="Rectangle 3"/>
          <p:cNvSpPr/>
          <p:nvPr/>
        </p:nvSpPr>
        <p:spPr>
          <a:xfrm>
            <a:off x="716280" y="1877568"/>
            <a:ext cx="3864864" cy="4050792"/>
          </a:xfrm>
          <a:prstGeom prst="rect">
            <a:avLst/>
          </a:prstGeom>
          <a:solidFill>
            <a:srgbClr val="000000"/>
          </a:solidFill>
        </p:spPr>
        <p:txBody>
          <a:bodyPr lIns="0" tIns="0" rIns="0" bIns="0">
            <a:noAutofit/>
          </a:bodyPr>
          <a:lstStyle/>
          <a:p>
            <a:pPr indent="0" algn="just">
              <a:spcAft>
                <a:spcPts val="420"/>
              </a:spcAft>
            </a:pPr>
            <a:r>
              <a:rPr lang="en-US" sz="2500">
                <a:solidFill>
                  <a:srgbClr val="FF0000"/>
                </a:solidFill>
                <a:latin typeface="Calibri"/>
              </a:rPr>
              <a:t>1.</a:t>
            </a:r>
            <a:r>
              <a:rPr lang="en-US" sz="2500">
                <a:solidFill>
                  <a:srgbClr val="FFFFFF"/>
                </a:solidFill>
                <a:latin typeface="Calibri"/>
              </a:rPr>
              <a:t> </a:t>
            </a:r>
            <a:r>
              <a:rPr lang="en-US" sz="2500">
                <a:solidFill>
                  <a:srgbClr val="FF0000"/>
                </a:solidFill>
                <a:latin typeface="Calibri"/>
              </a:rPr>
              <a:t>LOW BACK PAIN:</a:t>
            </a:r>
          </a:p>
          <a:p>
            <a:pPr marL="533400" indent="0">
              <a:lnSpc>
                <a:spcPts val="2520"/>
              </a:lnSpc>
              <a:spcAft>
                <a:spcPts val="420"/>
              </a:spcAft>
            </a:pPr>
            <a:r>
              <a:rPr lang="en-US" sz="2500">
                <a:solidFill>
                  <a:srgbClr val="FFFFFF"/>
                </a:solidFill>
                <a:latin typeface="Calibri"/>
              </a:rPr>
              <a:t>At least 4 types are associated.</a:t>
            </a:r>
          </a:p>
          <a:p>
            <a:pPr marL="533400" indent="-533400">
              <a:lnSpc>
                <a:spcPts val="2496"/>
              </a:lnSpc>
            </a:pPr>
            <a:r>
              <a:rPr lang="en-US" sz="2500">
                <a:solidFill>
                  <a:srgbClr val="FFFFFF"/>
                </a:solidFill>
                <a:latin typeface="Calibri"/>
              </a:rPr>
              <a:t>a)    Typical ligamentous or </a:t>
            </a:r>
            <a:r>
              <a:rPr lang="en-US" sz="2500">
                <a:solidFill>
                  <a:srgbClr val="FF0000"/>
                </a:solidFill>
                <a:latin typeface="Calibri"/>
              </a:rPr>
              <a:t>deep pain</a:t>
            </a:r>
            <a:r>
              <a:rPr lang="en-US" sz="2500">
                <a:solidFill>
                  <a:srgbClr val="FFFFFF"/>
                </a:solidFill>
                <a:latin typeface="Calibri"/>
              </a:rPr>
              <a:t>. Dull aching, poorly localised, varies in intensity.</a:t>
            </a:r>
          </a:p>
          <a:p>
            <a:pPr marL="533400" indent="0">
              <a:lnSpc>
                <a:spcPts val="2472"/>
              </a:lnSpc>
              <a:spcAft>
                <a:spcPts val="420"/>
              </a:spcAft>
            </a:pPr>
            <a:r>
              <a:rPr lang="en-US" sz="2500">
                <a:solidFill>
                  <a:srgbClr val="FFFFFF"/>
                </a:solidFill>
                <a:latin typeface="Calibri"/>
              </a:rPr>
              <a:t>Due to </a:t>
            </a:r>
            <a:r>
              <a:rPr lang="en-US" sz="2500">
                <a:solidFill>
                  <a:srgbClr val="FF0000"/>
                </a:solidFill>
                <a:latin typeface="Calibri"/>
              </a:rPr>
              <a:t>degenerative changes </a:t>
            </a:r>
            <a:r>
              <a:rPr lang="en-US" sz="2500">
                <a:solidFill>
                  <a:srgbClr val="FFFFFF"/>
                </a:solidFill>
                <a:latin typeface="Calibri"/>
              </a:rPr>
              <a:t>in nucleus</a:t>
            </a:r>
          </a:p>
          <a:p>
            <a:pPr marL="533400" indent="-533400">
              <a:lnSpc>
                <a:spcPts val="2472"/>
              </a:lnSpc>
            </a:pPr>
            <a:r>
              <a:rPr lang="en-US" sz="2500">
                <a:solidFill>
                  <a:srgbClr val="FFFFFF"/>
                </a:solidFill>
                <a:latin typeface="Calibri"/>
              </a:rPr>
              <a:t>b)    Deep pain due to </a:t>
            </a:r>
            <a:r>
              <a:rPr lang="en-US" sz="2500">
                <a:solidFill>
                  <a:srgbClr val="FF0000"/>
                </a:solidFill>
                <a:latin typeface="Calibri"/>
              </a:rPr>
              <a:t>stretching </a:t>
            </a:r>
            <a:r>
              <a:rPr lang="en-US" sz="2500">
                <a:solidFill>
                  <a:srgbClr val="FFFFFF"/>
                </a:solidFill>
                <a:latin typeface="Calibri"/>
              </a:rPr>
              <a:t>of the post. interspinous ligament.</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1344" y="804672"/>
            <a:ext cx="441045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CLINICAL FEATURES</a:t>
            </a:r>
          </a:p>
        </p:txBody>
      </p:sp>
      <p:sp>
        <p:nvSpPr>
          <p:cNvPr id="3" name="Rectangle 2"/>
          <p:cNvSpPr/>
          <p:nvPr/>
        </p:nvSpPr>
        <p:spPr>
          <a:xfrm>
            <a:off x="694944" y="1648968"/>
            <a:ext cx="7717536" cy="4203192"/>
          </a:xfrm>
          <a:prstGeom prst="rect">
            <a:avLst/>
          </a:prstGeom>
          <a:solidFill>
            <a:srgbClr val="000000"/>
          </a:solidFill>
        </p:spPr>
        <p:txBody>
          <a:bodyPr lIns="0" tIns="0" rIns="0" bIns="0">
            <a:noAutofit/>
          </a:bodyPr>
          <a:lstStyle/>
          <a:p>
            <a:pPr indent="0" algn="just">
              <a:spcAft>
                <a:spcPts val="420"/>
              </a:spcAft>
            </a:pPr>
            <a:r>
              <a:rPr lang="en-US" sz="2500">
                <a:solidFill>
                  <a:srgbClr val="FFFFFF"/>
                </a:solidFill>
                <a:latin typeface="Calibri"/>
              </a:rPr>
              <a:t>c)    </a:t>
            </a:r>
            <a:r>
              <a:rPr lang="en-US" sz="2500">
                <a:solidFill>
                  <a:srgbClr val="FF0000"/>
                </a:solidFill>
                <a:latin typeface="Calibri"/>
              </a:rPr>
              <a:t>Direct irritation </a:t>
            </a:r>
            <a:r>
              <a:rPr lang="en-US" sz="2500">
                <a:solidFill>
                  <a:srgbClr val="FFFFFF"/>
                </a:solidFill>
                <a:latin typeface="Calibri"/>
              </a:rPr>
              <a:t>of nerve root by posterior</a:t>
            </a:r>
          </a:p>
          <a:p>
            <a:pPr marL="939800" marR="1536700" indent="0">
              <a:lnSpc>
                <a:spcPts val="2496"/>
              </a:lnSpc>
              <a:spcAft>
                <a:spcPts val="1470"/>
              </a:spcAft>
            </a:pPr>
            <a:r>
              <a:rPr lang="en-US" sz="2500">
                <a:solidFill>
                  <a:srgbClr val="FFFFFF"/>
                </a:solidFill>
                <a:latin typeface="Calibri"/>
              </a:rPr>
              <a:t>protrusion produces pain </a:t>
            </a:r>
            <a:r>
              <a:rPr lang="en-US" sz="2500">
                <a:solidFill>
                  <a:srgbClr val="FF0000"/>
                </a:solidFill>
                <a:latin typeface="Calibri"/>
              </a:rPr>
              <a:t>referred </a:t>
            </a:r>
            <a:r>
              <a:rPr lang="en-US" sz="2500">
                <a:solidFill>
                  <a:srgbClr val="FFFFFF"/>
                </a:solidFill>
                <a:latin typeface="Calibri"/>
              </a:rPr>
              <a:t>to cutaneous distribution of affected root.</a:t>
            </a:r>
          </a:p>
          <a:p>
            <a:pPr indent="939800">
              <a:lnSpc>
                <a:spcPts val="2496"/>
              </a:lnSpc>
            </a:pPr>
            <a:r>
              <a:rPr lang="en-US" sz="2500">
                <a:solidFill>
                  <a:srgbClr val="FFFFFF"/>
                </a:solidFill>
                <a:latin typeface="Calibri"/>
              </a:rPr>
              <a:t>Patient is suddenly seized with </a:t>
            </a:r>
            <a:r>
              <a:rPr lang="en-US" sz="2500">
                <a:solidFill>
                  <a:srgbClr val="FF0000"/>
                </a:solidFill>
                <a:latin typeface="Calibri"/>
              </a:rPr>
              <a:t>an acute and agonising pain </a:t>
            </a:r>
            <a:r>
              <a:rPr lang="en-US" sz="2500">
                <a:solidFill>
                  <a:srgbClr val="FFFFFF"/>
                </a:solidFill>
                <a:latin typeface="Calibri"/>
              </a:rPr>
              <a:t>in lumbar region due to </a:t>
            </a:r>
            <a:r>
              <a:rPr lang="en-US" sz="2500">
                <a:solidFill>
                  <a:srgbClr val="FF0000"/>
                </a:solidFill>
                <a:latin typeface="Calibri"/>
              </a:rPr>
              <a:t>locking of joint </a:t>
            </a:r>
            <a:r>
              <a:rPr lang="en-US" sz="2500">
                <a:solidFill>
                  <a:srgbClr val="FFFFFF"/>
                </a:solidFill>
                <a:latin typeface="Calibri"/>
              </a:rPr>
              <a:t>by a nuclear </a:t>
            </a:r>
            <a:r>
              <a:rPr lang="en-US" sz="2500">
                <a:solidFill>
                  <a:srgbClr val="FF0000"/>
                </a:solidFill>
                <a:latin typeface="Calibri"/>
              </a:rPr>
              <a:t>sequesterum</a:t>
            </a:r>
            <a:r>
              <a:rPr lang="en-US" sz="2500">
                <a:solidFill>
                  <a:srgbClr val="FFFFFF"/>
                </a:solidFill>
                <a:latin typeface="Calibri"/>
              </a:rPr>
              <a:t>.</a:t>
            </a:r>
          </a:p>
          <a:p>
            <a:pPr indent="939800">
              <a:lnSpc>
                <a:spcPts val="2544"/>
              </a:lnSpc>
              <a:spcAft>
                <a:spcPts val="420"/>
              </a:spcAft>
            </a:pPr>
            <a:r>
              <a:rPr lang="en-US" sz="2500">
                <a:solidFill>
                  <a:srgbClr val="FFFFFF"/>
                </a:solidFill>
                <a:latin typeface="Calibri"/>
              </a:rPr>
              <a:t>Relief of symptoms- when there is </a:t>
            </a:r>
            <a:r>
              <a:rPr lang="en-US" sz="2500">
                <a:solidFill>
                  <a:srgbClr val="FF0000"/>
                </a:solidFill>
                <a:latin typeface="Calibri"/>
              </a:rPr>
              <a:t>shrinkage </a:t>
            </a:r>
            <a:r>
              <a:rPr lang="en-US" sz="2500">
                <a:solidFill>
                  <a:srgbClr val="FFFFFF"/>
                </a:solidFill>
                <a:latin typeface="Calibri"/>
              </a:rPr>
              <a:t>of sequesterum</a:t>
            </a:r>
          </a:p>
          <a:p>
            <a:pPr indent="0" algn="just">
              <a:lnSpc>
                <a:spcPts val="2496"/>
              </a:lnSpc>
            </a:pPr>
            <a:r>
              <a:rPr lang="en-US" sz="2500">
                <a:solidFill>
                  <a:srgbClr val="FFFFFF"/>
                </a:solidFill>
                <a:latin typeface="Calibri"/>
              </a:rPr>
              <a:t>d)    Last stages of disc lesion, is when    affected</a:t>
            </a:r>
          </a:p>
          <a:p>
            <a:pPr indent="0" algn="just">
              <a:lnSpc>
                <a:spcPts val="2496"/>
              </a:lnSpc>
            </a:pPr>
            <a:r>
              <a:rPr lang="en-US" sz="2500">
                <a:solidFill>
                  <a:srgbClr val="FFFFFF"/>
                </a:solidFill>
                <a:latin typeface="Calibri"/>
              </a:rPr>
              <a:t>. oint is undergoing arthritic    changes, it</a:t>
            </a:r>
          </a:p>
          <a:p>
            <a:pPr indent="0">
              <a:lnSpc>
                <a:spcPts val="2496"/>
              </a:lnSpc>
            </a:pPr>
            <a:r>
              <a:rPr lang="en-US" sz="2500">
                <a:solidFill>
                  <a:srgbClr val="FFFFFF"/>
                </a:solidFill>
                <a:latin typeface="Calibri"/>
              </a:rPr>
              <a:t>becomes a source of pain associated with degenerative arthritis</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472" y="804672"/>
            <a:ext cx="6153912" cy="402336"/>
          </a:xfrm>
          <a:prstGeom prst="rect">
            <a:avLst/>
          </a:prstGeom>
          <a:solidFill>
            <a:srgbClr val="000000"/>
          </a:solidFill>
        </p:spPr>
        <p:txBody>
          <a:bodyPr wrap="none" lIns="0" tIns="0" rIns="0" bIns="0">
            <a:noAutofit/>
          </a:bodyPr>
          <a:lstStyle/>
          <a:p>
            <a:pPr indent="0"/>
            <a:r>
              <a:rPr lang="en-US" sz="4300" spc="-50" dirty="0">
                <a:solidFill>
                  <a:srgbClr val="FFFFFF"/>
                </a:solidFill>
                <a:latin typeface="Calibri"/>
              </a:rPr>
              <a:t>THE INTERVERTEBRAL DISC</a:t>
            </a:r>
          </a:p>
        </p:txBody>
      </p:sp>
      <p:sp>
        <p:nvSpPr>
          <p:cNvPr id="3" name="Rectangle 2"/>
          <p:cNvSpPr/>
          <p:nvPr/>
        </p:nvSpPr>
        <p:spPr>
          <a:xfrm>
            <a:off x="719328" y="2090928"/>
            <a:ext cx="7726680" cy="3157728"/>
          </a:xfrm>
          <a:prstGeom prst="rect">
            <a:avLst/>
          </a:prstGeom>
          <a:solidFill>
            <a:srgbClr val="000000"/>
          </a:solidFill>
        </p:spPr>
        <p:txBody>
          <a:bodyPr lIns="0" tIns="0" rIns="0" bIns="0">
            <a:noAutofit/>
          </a:bodyPr>
          <a:lstStyle/>
          <a:p>
            <a:pPr marL="254000" indent="-254000">
              <a:lnSpc>
                <a:spcPts val="5016"/>
              </a:lnSpc>
              <a:spcAft>
                <a:spcPts val="4830"/>
              </a:spcAft>
            </a:pPr>
            <a:r>
              <a:rPr lang="en-US" sz="2500">
                <a:solidFill>
                  <a:srgbClr val="FFFFFF"/>
                </a:solidFill>
                <a:latin typeface="Calibri"/>
              </a:rPr>
              <a:t>•    Makes up </a:t>
            </a:r>
            <a:r>
              <a:rPr lang="en-US" sz="2500">
                <a:solidFill>
                  <a:srgbClr val="FFC000"/>
                </a:solidFill>
                <a:latin typeface="Calibri"/>
              </a:rPr>
              <a:t>33% </a:t>
            </a:r>
            <a:r>
              <a:rPr lang="en-US" sz="2500">
                <a:solidFill>
                  <a:srgbClr val="FFFFFF"/>
                </a:solidFill>
                <a:latin typeface="Calibri"/>
              </a:rPr>
              <a:t>of lumbar vertebral height. (24% of cervical and 20% of thoracic)</a:t>
            </a:r>
          </a:p>
          <a:p>
            <a:pPr marL="254000" indent="-254000">
              <a:lnSpc>
                <a:spcPts val="5040"/>
              </a:lnSpc>
            </a:pPr>
            <a:r>
              <a:rPr lang="en-US" sz="2500">
                <a:solidFill>
                  <a:srgbClr val="FFC000"/>
                </a:solidFill>
                <a:latin typeface="Calibri"/>
              </a:rPr>
              <a:t>•    Thicker anteriorly </a:t>
            </a:r>
            <a:r>
              <a:rPr lang="en-US" sz="2500">
                <a:solidFill>
                  <a:srgbClr val="FFFFFF"/>
                </a:solidFill>
                <a:latin typeface="Calibri"/>
              </a:rPr>
              <a:t>in the cervical and lumbar regions - contributing to anterior convexity.</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1344" y="804672"/>
            <a:ext cx="441045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CLINICAL FEATURES</a:t>
            </a:r>
          </a:p>
        </p:txBody>
      </p:sp>
      <p:sp>
        <p:nvSpPr>
          <p:cNvPr id="3" name="Rectangle 2"/>
          <p:cNvSpPr/>
          <p:nvPr/>
        </p:nvSpPr>
        <p:spPr>
          <a:xfrm>
            <a:off x="694944" y="1920240"/>
            <a:ext cx="7476744" cy="3008376"/>
          </a:xfrm>
          <a:prstGeom prst="rect">
            <a:avLst/>
          </a:prstGeom>
          <a:solidFill>
            <a:srgbClr val="000000"/>
          </a:solidFill>
        </p:spPr>
        <p:txBody>
          <a:bodyPr lIns="0" tIns="0" rIns="0" bIns="0">
            <a:noAutofit/>
          </a:bodyPr>
          <a:lstStyle/>
          <a:p>
            <a:pPr indent="0">
              <a:spcAft>
                <a:spcPts val="1260"/>
              </a:spcAft>
            </a:pPr>
            <a:r>
              <a:rPr lang="en-US" sz="2500">
                <a:solidFill>
                  <a:srgbClr val="FF0000"/>
                </a:solidFill>
                <a:latin typeface="Calibri"/>
              </a:rPr>
              <a:t>• REFERRED PAIN:</a:t>
            </a:r>
          </a:p>
          <a:p>
            <a:pPr indent="0">
              <a:lnSpc>
                <a:spcPts val="3024"/>
              </a:lnSpc>
              <a:spcAft>
                <a:spcPts val="420"/>
              </a:spcAft>
            </a:pPr>
            <a:r>
              <a:rPr lang="en-US" sz="2500">
                <a:solidFill>
                  <a:srgbClr val="FFFFFF"/>
                </a:solidFill>
                <a:latin typeface="Calibri"/>
              </a:rPr>
              <a:t>Begins in lower back and is referred to SI region and buttocks or posterior thigh.</a:t>
            </a:r>
          </a:p>
          <a:p>
            <a:pPr indent="0">
              <a:lnSpc>
                <a:spcPts val="3024"/>
              </a:lnSpc>
              <a:spcAft>
                <a:spcPts val="420"/>
              </a:spcAft>
            </a:pPr>
            <a:r>
              <a:rPr lang="en-US" sz="2500">
                <a:solidFill>
                  <a:srgbClr val="FFFFFF"/>
                </a:solidFill>
                <a:latin typeface="Calibri"/>
              </a:rPr>
              <a:t>Can be elicited from many areas of spine- Facet joints, longitudinal ligaments and periosteum</a:t>
            </a:r>
          </a:p>
          <a:p>
            <a:pPr indent="0">
              <a:lnSpc>
                <a:spcPts val="3024"/>
              </a:lnSpc>
            </a:pPr>
            <a:r>
              <a:rPr lang="en-US" sz="2500">
                <a:solidFill>
                  <a:srgbClr val="FFFFFF"/>
                </a:solidFill>
                <a:latin typeface="Calibri"/>
              </a:rPr>
              <a:t>These are mesodermal structures which when irritated give rise to referred pain.</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1344" y="804672"/>
            <a:ext cx="441045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CLINICAL FEATURES</a:t>
            </a:r>
          </a:p>
        </p:txBody>
      </p:sp>
      <p:sp>
        <p:nvSpPr>
          <p:cNvPr id="4" name="Rectangle 3"/>
          <p:cNvSpPr/>
          <p:nvPr/>
        </p:nvSpPr>
        <p:spPr>
          <a:xfrm>
            <a:off x="496824" y="1572768"/>
            <a:ext cx="4093464" cy="4251960"/>
          </a:xfrm>
          <a:prstGeom prst="rect">
            <a:avLst/>
          </a:prstGeom>
          <a:solidFill>
            <a:srgbClr val="000000"/>
          </a:solidFill>
        </p:spPr>
        <p:txBody>
          <a:bodyPr lIns="0" tIns="0" rIns="0" bIns="0">
            <a:noAutofit/>
          </a:bodyPr>
          <a:lstStyle/>
          <a:p>
            <a:pPr indent="0" algn="just">
              <a:spcAft>
                <a:spcPts val="630"/>
              </a:spcAft>
            </a:pPr>
            <a:r>
              <a:rPr lang="en-US" sz="2000">
                <a:solidFill>
                  <a:srgbClr val="FF0000"/>
                </a:solidFill>
                <a:latin typeface="Calibri"/>
              </a:rPr>
              <a:t>•    RADICULAR PAIN</a:t>
            </a:r>
            <a:r>
              <a:rPr lang="en-US" sz="2000">
                <a:solidFill>
                  <a:srgbClr val="FFFFFF"/>
                </a:solidFill>
                <a:latin typeface="Calibri"/>
              </a:rPr>
              <a:t>:</a:t>
            </a:r>
          </a:p>
          <a:p>
            <a:pPr indent="0">
              <a:lnSpc>
                <a:spcPts val="1680"/>
              </a:lnSpc>
              <a:spcAft>
                <a:spcPts val="630"/>
              </a:spcAft>
            </a:pPr>
            <a:r>
              <a:rPr lang="en-US" sz="2000">
                <a:solidFill>
                  <a:srgbClr val="FFFFFF"/>
                </a:solidFill>
                <a:latin typeface="Calibri"/>
              </a:rPr>
              <a:t>Extends below knee and follows dermatome of involved nerve root. Pressure on root produces pain and motor and/or sensory signs.</a:t>
            </a:r>
          </a:p>
          <a:p>
            <a:pPr indent="0" algn="just">
              <a:lnSpc>
                <a:spcPts val="2688"/>
              </a:lnSpc>
            </a:pPr>
            <a:r>
              <a:rPr lang="en-US" sz="2000">
                <a:solidFill>
                  <a:srgbClr val="FF0000"/>
                </a:solidFill>
                <a:latin typeface="Calibri"/>
              </a:rPr>
              <a:t>•    SCIATICA:</a:t>
            </a:r>
          </a:p>
          <a:p>
            <a:pPr indent="0" algn="just">
              <a:lnSpc>
                <a:spcPts val="2688"/>
              </a:lnSpc>
            </a:pPr>
            <a:r>
              <a:rPr lang="en-US" sz="2000">
                <a:solidFill>
                  <a:srgbClr val="FFFFFF"/>
                </a:solidFill>
                <a:latin typeface="Calibri"/>
              </a:rPr>
              <a:t>Pathognomic of disc herniation.</a:t>
            </a:r>
          </a:p>
          <a:p>
            <a:pPr indent="0" algn="just">
              <a:lnSpc>
                <a:spcPts val="2688"/>
              </a:lnSpc>
            </a:pPr>
            <a:r>
              <a:rPr lang="en-US" sz="2000">
                <a:solidFill>
                  <a:srgbClr val="FFFFFF"/>
                </a:solidFill>
                <a:latin typeface="Calibri"/>
              </a:rPr>
              <a:t>Pain- Gradual or sudden in onset.</a:t>
            </a:r>
          </a:p>
          <a:p>
            <a:pPr indent="0">
              <a:lnSpc>
                <a:spcPts val="1704"/>
              </a:lnSpc>
              <a:spcAft>
                <a:spcPts val="630"/>
              </a:spcAft>
            </a:pPr>
            <a:r>
              <a:rPr lang="en-US" sz="2000">
                <a:solidFill>
                  <a:srgbClr val="FFFFFF"/>
                </a:solidFill>
                <a:latin typeface="Calibri"/>
              </a:rPr>
              <a:t>Gnawing or burning- continuously present or occurs paroxysmally.</a:t>
            </a:r>
          </a:p>
          <a:p>
            <a:pPr indent="0" algn="just">
              <a:spcAft>
                <a:spcPts val="630"/>
              </a:spcAft>
            </a:pPr>
            <a:r>
              <a:rPr lang="en-US" sz="2000">
                <a:solidFill>
                  <a:srgbClr val="FFFFFF"/>
                </a:solidFill>
                <a:latin typeface="Calibri"/>
              </a:rPr>
              <a:t>Worse at night and while sitting.</a:t>
            </a:r>
          </a:p>
          <a:p>
            <a:pPr indent="0">
              <a:lnSpc>
                <a:spcPts val="1680"/>
              </a:lnSpc>
              <a:spcAft>
                <a:spcPts val="630"/>
              </a:spcAft>
            </a:pPr>
            <a:r>
              <a:rPr lang="en-US" sz="2000">
                <a:solidFill>
                  <a:srgbClr val="FFFFFF"/>
                </a:solidFill>
                <a:latin typeface="Calibri"/>
              </a:rPr>
              <a:t>Pain starts in back and spreads downwards.</a:t>
            </a:r>
          </a:p>
          <a:p>
            <a:pPr indent="0" algn="just">
              <a:lnSpc>
                <a:spcPts val="1656"/>
              </a:lnSpc>
            </a:pPr>
            <a:r>
              <a:rPr lang="en-US" sz="2000">
                <a:solidFill>
                  <a:srgbClr val="FFFFFF"/>
                </a:solidFill>
                <a:latin typeface="Calibri"/>
              </a:rPr>
              <a:t>Generally worse at he back of thigh and hip.</a:t>
            </a:r>
          </a:p>
        </p:txBody>
      </p:sp>
      <p:sp>
        <p:nvSpPr>
          <p:cNvPr id="8" name="Rectangle 7"/>
          <p:cNvSpPr/>
          <p:nvPr/>
        </p:nvSpPr>
        <p:spPr>
          <a:xfrm>
            <a:off x="6528816" y="2301240"/>
            <a:ext cx="143256" cy="149352"/>
          </a:xfrm>
          <a:prstGeom prst="rect">
            <a:avLst/>
          </a:prstGeom>
        </p:spPr>
        <p:txBody>
          <a:bodyPr wrap="none" lIns="0" tIns="0" rIns="0" bIns="0">
            <a:noAutofit/>
          </a:bodyPr>
          <a:lstStyle/>
          <a:p>
            <a:pPr indent="0"/>
            <a:r>
              <a:rPr lang="en-US" sz="2500">
                <a:latin typeface="Calibri"/>
              </a:rPr>
              <a:t>/</a:t>
            </a:r>
          </a:p>
        </p:txBody>
      </p:sp>
      <p:pic>
        <p:nvPicPr>
          <p:cNvPr id="10" name="Picture 9"/>
          <p:cNvPicPr>
            <a:picLocks noChangeAspect="1"/>
          </p:cNvPicPr>
          <p:nvPr/>
        </p:nvPicPr>
        <p:blipFill>
          <a:blip r:embed="rId2"/>
          <a:stretch>
            <a:fillRect/>
          </a:stretch>
        </p:blipFill>
        <p:spPr>
          <a:xfrm>
            <a:off x="4805436" y="1572767"/>
            <a:ext cx="4506651" cy="530847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1344" y="804672"/>
            <a:ext cx="441045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CLINICAL FEATURES</a:t>
            </a:r>
          </a:p>
        </p:txBody>
      </p:sp>
      <p:sp>
        <p:nvSpPr>
          <p:cNvPr id="3" name="Rectangle 2"/>
          <p:cNvSpPr/>
          <p:nvPr/>
        </p:nvSpPr>
        <p:spPr>
          <a:xfrm>
            <a:off x="716280" y="1917192"/>
            <a:ext cx="7708392" cy="1222248"/>
          </a:xfrm>
          <a:prstGeom prst="rect">
            <a:avLst/>
          </a:prstGeom>
          <a:solidFill>
            <a:srgbClr val="000000"/>
          </a:solidFill>
        </p:spPr>
        <p:txBody>
          <a:bodyPr lIns="0" tIns="0" rIns="0" bIns="0">
            <a:noAutofit/>
          </a:bodyPr>
          <a:lstStyle/>
          <a:p>
            <a:pPr indent="0" algn="just">
              <a:spcAft>
                <a:spcPts val="1260"/>
              </a:spcAft>
            </a:pPr>
            <a:r>
              <a:rPr lang="en-US" sz="2500">
                <a:solidFill>
                  <a:srgbClr val="FF0000"/>
                </a:solidFill>
                <a:latin typeface="Calibri"/>
              </a:rPr>
              <a:t>2.</a:t>
            </a:r>
            <a:r>
              <a:rPr lang="en-US" sz="2500">
                <a:solidFill>
                  <a:srgbClr val="FFFFFF"/>
                </a:solidFill>
                <a:latin typeface="Calibri"/>
              </a:rPr>
              <a:t> </a:t>
            </a:r>
            <a:r>
              <a:rPr lang="en-US" sz="2500">
                <a:solidFill>
                  <a:srgbClr val="FF0000"/>
                </a:solidFill>
                <a:latin typeface="Calibri"/>
              </a:rPr>
              <a:t>MUSCLE SPASM</a:t>
            </a:r>
            <a:r>
              <a:rPr lang="en-US" sz="2500">
                <a:solidFill>
                  <a:srgbClr val="FFFFFF"/>
                </a:solidFill>
                <a:latin typeface="Calibri"/>
              </a:rPr>
              <a:t>:</a:t>
            </a:r>
          </a:p>
          <a:p>
            <a:pPr indent="0" algn="just">
              <a:lnSpc>
                <a:spcPts val="3024"/>
              </a:lnSpc>
              <a:spcAft>
                <a:spcPts val="3360"/>
              </a:spcAft>
            </a:pPr>
            <a:r>
              <a:rPr lang="en-US" sz="2500">
                <a:solidFill>
                  <a:srgbClr val="FFFFFF"/>
                </a:solidFill>
                <a:latin typeface="Calibri"/>
              </a:rPr>
              <a:t>Reflex spasm of the erector spinae muscle- to protect and immobilize affected joint.</a:t>
            </a:r>
          </a:p>
        </p:txBody>
      </p:sp>
      <p:sp>
        <p:nvSpPr>
          <p:cNvPr id="4" name="Rectangle 3"/>
          <p:cNvSpPr/>
          <p:nvPr/>
        </p:nvSpPr>
        <p:spPr>
          <a:xfrm>
            <a:off x="716280" y="3834384"/>
            <a:ext cx="6004560" cy="1222248"/>
          </a:xfrm>
          <a:prstGeom prst="rect">
            <a:avLst/>
          </a:prstGeom>
          <a:solidFill>
            <a:srgbClr val="000000"/>
          </a:solidFill>
        </p:spPr>
        <p:txBody>
          <a:bodyPr lIns="0" tIns="0" rIns="0" bIns="0">
            <a:noAutofit/>
          </a:bodyPr>
          <a:lstStyle/>
          <a:p>
            <a:pPr indent="0" algn="just">
              <a:spcBef>
                <a:spcPts val="3360"/>
              </a:spcBef>
              <a:spcAft>
                <a:spcPts val="1260"/>
              </a:spcAft>
            </a:pPr>
            <a:r>
              <a:rPr lang="en-US" sz="2500">
                <a:solidFill>
                  <a:srgbClr val="FF0000"/>
                </a:solidFill>
                <a:latin typeface="Calibri"/>
              </a:rPr>
              <a:t>3.</a:t>
            </a:r>
            <a:r>
              <a:rPr lang="en-US" sz="2500">
                <a:solidFill>
                  <a:srgbClr val="FFFFFF"/>
                </a:solidFill>
                <a:latin typeface="Calibri"/>
              </a:rPr>
              <a:t> </a:t>
            </a:r>
            <a:r>
              <a:rPr lang="en-US" sz="2500">
                <a:solidFill>
                  <a:srgbClr val="FF0000"/>
                </a:solidFill>
                <a:latin typeface="Calibri"/>
              </a:rPr>
              <a:t>ABNORMALITIES OF POSTURE:</a:t>
            </a:r>
          </a:p>
          <a:p>
            <a:pPr indent="0">
              <a:lnSpc>
                <a:spcPts val="3024"/>
              </a:lnSpc>
            </a:pPr>
            <a:r>
              <a:rPr lang="en-US" sz="2500">
                <a:solidFill>
                  <a:srgbClr val="FFFFFF"/>
                </a:solidFill>
                <a:latin typeface="Calibri"/>
              </a:rPr>
              <a:t>Flattening of lumbar lordosis- due to joint derangement.</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1344" y="804672"/>
            <a:ext cx="441045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CLINICAL FEATURES</a:t>
            </a:r>
          </a:p>
        </p:txBody>
      </p:sp>
      <p:sp>
        <p:nvSpPr>
          <p:cNvPr id="3" name="Rectangle 2"/>
          <p:cNvSpPr/>
          <p:nvPr/>
        </p:nvSpPr>
        <p:spPr>
          <a:xfrm>
            <a:off x="710184" y="1917192"/>
            <a:ext cx="7415784" cy="1545336"/>
          </a:xfrm>
          <a:prstGeom prst="rect">
            <a:avLst/>
          </a:prstGeom>
          <a:solidFill>
            <a:srgbClr val="000000"/>
          </a:solidFill>
        </p:spPr>
        <p:txBody>
          <a:bodyPr lIns="0" tIns="0" rIns="0" bIns="0">
            <a:noAutofit/>
          </a:bodyPr>
          <a:lstStyle/>
          <a:p>
            <a:pPr indent="0" algn="just">
              <a:spcAft>
                <a:spcPts val="1260"/>
              </a:spcAft>
            </a:pPr>
            <a:r>
              <a:rPr lang="en-US" sz="2500">
                <a:solidFill>
                  <a:srgbClr val="FF0000"/>
                </a:solidFill>
                <a:latin typeface="Calibri"/>
              </a:rPr>
              <a:t>4.</a:t>
            </a:r>
            <a:r>
              <a:rPr lang="en-US" sz="2500">
                <a:solidFill>
                  <a:srgbClr val="FFFFFF"/>
                </a:solidFill>
                <a:latin typeface="Calibri"/>
              </a:rPr>
              <a:t> </a:t>
            </a:r>
            <a:r>
              <a:rPr lang="en-US" sz="2500">
                <a:solidFill>
                  <a:srgbClr val="FF0000"/>
                </a:solidFill>
                <a:latin typeface="Calibri"/>
              </a:rPr>
              <a:t>DISORDERS OF MOVEMENT:</a:t>
            </a:r>
          </a:p>
          <a:p>
            <a:pPr indent="0" algn="just">
              <a:lnSpc>
                <a:spcPts val="3024"/>
              </a:lnSpc>
              <a:spcAft>
                <a:spcPts val="3360"/>
              </a:spcAft>
            </a:pPr>
            <a:r>
              <a:rPr lang="en-US" sz="2500">
                <a:solidFill>
                  <a:srgbClr val="FFFFFF"/>
                </a:solidFill>
                <a:latin typeface="Calibri"/>
              </a:rPr>
              <a:t>IVDP produces limitation and pain on movement of lumbar spine. Forward flexion and extension- more affected.</a:t>
            </a:r>
          </a:p>
        </p:txBody>
      </p:sp>
      <p:sp>
        <p:nvSpPr>
          <p:cNvPr id="4" name="Rectangle 3"/>
          <p:cNvSpPr/>
          <p:nvPr/>
        </p:nvSpPr>
        <p:spPr>
          <a:xfrm>
            <a:off x="716280" y="4215384"/>
            <a:ext cx="6711696" cy="1164336"/>
          </a:xfrm>
          <a:prstGeom prst="rect">
            <a:avLst/>
          </a:prstGeom>
          <a:solidFill>
            <a:srgbClr val="000000"/>
          </a:solidFill>
        </p:spPr>
        <p:txBody>
          <a:bodyPr lIns="0" tIns="0" rIns="0" bIns="0">
            <a:noAutofit/>
          </a:bodyPr>
          <a:lstStyle/>
          <a:p>
            <a:pPr indent="0" algn="just">
              <a:spcBef>
                <a:spcPts val="3360"/>
              </a:spcBef>
              <a:spcAft>
                <a:spcPts val="1260"/>
              </a:spcAft>
            </a:pPr>
            <a:r>
              <a:rPr lang="en-US" sz="2500">
                <a:solidFill>
                  <a:srgbClr val="FF0000"/>
                </a:solidFill>
                <a:latin typeface="Calibri"/>
              </a:rPr>
              <a:t>5.</a:t>
            </a:r>
            <a:r>
              <a:rPr lang="en-US" sz="2500">
                <a:solidFill>
                  <a:srgbClr val="FFFFFF"/>
                </a:solidFill>
                <a:latin typeface="Calibri"/>
              </a:rPr>
              <a:t> </a:t>
            </a:r>
            <a:r>
              <a:rPr lang="en-US" sz="2500">
                <a:solidFill>
                  <a:srgbClr val="FF0000"/>
                </a:solidFill>
                <a:latin typeface="Calibri"/>
              </a:rPr>
              <a:t>LOCAL TENDERNESS:</a:t>
            </a:r>
          </a:p>
          <a:p>
            <a:pPr indent="0">
              <a:lnSpc>
                <a:spcPts val="3024"/>
              </a:lnSpc>
            </a:pPr>
            <a:r>
              <a:rPr lang="en-US" sz="2500">
                <a:solidFill>
                  <a:srgbClr val="FFFFFF"/>
                </a:solidFill>
                <a:latin typeface="Calibri"/>
              </a:rPr>
              <a:t>Deep tenderness present- about 2 inches from midline at level of lesion.</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1344" y="804672"/>
            <a:ext cx="441045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CLINICAL FEATURES</a:t>
            </a:r>
          </a:p>
        </p:txBody>
      </p:sp>
      <p:sp>
        <p:nvSpPr>
          <p:cNvPr id="3" name="Rectangle 2"/>
          <p:cNvSpPr/>
          <p:nvPr/>
        </p:nvSpPr>
        <p:spPr>
          <a:xfrm>
            <a:off x="713232" y="1911096"/>
            <a:ext cx="7662672" cy="1146048"/>
          </a:xfrm>
          <a:prstGeom prst="rect">
            <a:avLst/>
          </a:prstGeom>
          <a:solidFill>
            <a:srgbClr val="000000"/>
          </a:solidFill>
        </p:spPr>
        <p:txBody>
          <a:bodyPr lIns="0" tIns="0" rIns="0" bIns="0">
            <a:noAutofit/>
          </a:bodyPr>
          <a:lstStyle/>
          <a:p>
            <a:pPr indent="0" algn="just">
              <a:spcAft>
                <a:spcPts val="1260"/>
              </a:spcAft>
            </a:pPr>
            <a:r>
              <a:rPr lang="en-US" sz="2500">
                <a:solidFill>
                  <a:srgbClr val="FF0000"/>
                </a:solidFill>
                <a:latin typeface="Calibri"/>
              </a:rPr>
              <a:t>6.</a:t>
            </a:r>
            <a:r>
              <a:rPr lang="en-US" sz="2500">
                <a:solidFill>
                  <a:srgbClr val="FFFFFF"/>
                </a:solidFill>
                <a:latin typeface="Calibri"/>
              </a:rPr>
              <a:t> </a:t>
            </a:r>
            <a:r>
              <a:rPr lang="en-US" sz="2500">
                <a:solidFill>
                  <a:srgbClr val="FF0000"/>
                </a:solidFill>
                <a:latin typeface="Calibri"/>
              </a:rPr>
              <a:t>MOTOR CHANGES:</a:t>
            </a:r>
          </a:p>
          <a:p>
            <a:pPr indent="0" algn="just">
              <a:lnSpc>
                <a:spcPts val="2832"/>
              </a:lnSpc>
              <a:spcAft>
                <a:spcPts val="3150"/>
              </a:spcAft>
            </a:pPr>
            <a:r>
              <a:rPr lang="en-US" sz="2500">
                <a:solidFill>
                  <a:srgbClr val="FFFFFF"/>
                </a:solidFill>
                <a:latin typeface="Calibri"/>
              </a:rPr>
              <a:t>Muscle weakness and wasting occurs with prolonged and severe root irritation by increased tension.</a:t>
            </a:r>
          </a:p>
        </p:txBody>
      </p:sp>
      <p:sp>
        <p:nvSpPr>
          <p:cNvPr id="4" name="Rectangle 3"/>
          <p:cNvSpPr/>
          <p:nvPr/>
        </p:nvSpPr>
        <p:spPr>
          <a:xfrm>
            <a:off x="704088" y="3718560"/>
            <a:ext cx="7680960" cy="1932432"/>
          </a:xfrm>
          <a:prstGeom prst="rect">
            <a:avLst/>
          </a:prstGeom>
          <a:solidFill>
            <a:srgbClr val="000000"/>
          </a:solidFill>
        </p:spPr>
        <p:txBody>
          <a:bodyPr lIns="0" tIns="0" rIns="0" bIns="0">
            <a:noAutofit/>
          </a:bodyPr>
          <a:lstStyle/>
          <a:p>
            <a:pPr indent="0" algn="just">
              <a:spcBef>
                <a:spcPts val="3150"/>
              </a:spcBef>
              <a:spcAft>
                <a:spcPts val="1260"/>
              </a:spcAft>
            </a:pPr>
            <a:r>
              <a:rPr lang="en-US" sz="2500">
                <a:solidFill>
                  <a:srgbClr val="FF0000"/>
                </a:solidFill>
                <a:latin typeface="Calibri"/>
              </a:rPr>
              <a:t>7.</a:t>
            </a:r>
            <a:r>
              <a:rPr lang="en-US" sz="2500">
                <a:solidFill>
                  <a:srgbClr val="FFFFFF"/>
                </a:solidFill>
                <a:latin typeface="Calibri"/>
              </a:rPr>
              <a:t> </a:t>
            </a:r>
            <a:r>
              <a:rPr lang="en-US" sz="2500">
                <a:solidFill>
                  <a:srgbClr val="FF0000"/>
                </a:solidFill>
                <a:latin typeface="Calibri"/>
              </a:rPr>
              <a:t>REFLEX CHANGES:</a:t>
            </a:r>
          </a:p>
          <a:p>
            <a:pPr indent="0" algn="just">
              <a:lnSpc>
                <a:spcPts val="2808"/>
              </a:lnSpc>
              <a:spcAft>
                <a:spcPts val="630"/>
              </a:spcAft>
            </a:pPr>
            <a:r>
              <a:rPr lang="en-US" sz="2500">
                <a:solidFill>
                  <a:srgbClr val="FFFFFF"/>
                </a:solidFill>
                <a:latin typeface="Calibri"/>
              </a:rPr>
              <a:t>There is associated diminution or complete loss of reflex tendon jerks in the affected root.</a:t>
            </a:r>
          </a:p>
          <a:p>
            <a:pPr indent="0" algn="just">
              <a:lnSpc>
                <a:spcPts val="2832"/>
              </a:lnSpc>
            </a:pPr>
            <a:r>
              <a:rPr lang="en-US" sz="2500">
                <a:solidFill>
                  <a:srgbClr val="FFFFFF"/>
                </a:solidFill>
                <a:latin typeface="Calibri"/>
              </a:rPr>
              <a:t>Alteration of these reflexes is an early and reliable sign of root involvement.</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1344" y="804672"/>
            <a:ext cx="441045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CLINICAL FEATURES</a:t>
            </a:r>
          </a:p>
        </p:txBody>
      </p:sp>
      <p:sp>
        <p:nvSpPr>
          <p:cNvPr id="3" name="Rectangle 2"/>
          <p:cNvSpPr/>
          <p:nvPr/>
        </p:nvSpPr>
        <p:spPr>
          <a:xfrm>
            <a:off x="719328" y="1898904"/>
            <a:ext cx="7662672" cy="2075688"/>
          </a:xfrm>
          <a:prstGeom prst="rect">
            <a:avLst/>
          </a:prstGeom>
          <a:solidFill>
            <a:srgbClr val="000000"/>
          </a:solidFill>
        </p:spPr>
        <p:txBody>
          <a:bodyPr lIns="0" tIns="0" rIns="0" bIns="0">
            <a:noAutofit/>
          </a:bodyPr>
          <a:lstStyle/>
          <a:p>
            <a:pPr indent="0" algn="just">
              <a:spcAft>
                <a:spcPts val="1260"/>
              </a:spcAft>
            </a:pPr>
            <a:r>
              <a:rPr lang="en-US" sz="2500">
                <a:solidFill>
                  <a:srgbClr val="FF0000"/>
                </a:solidFill>
                <a:latin typeface="Calibri"/>
              </a:rPr>
              <a:t>REFLEX CHANGES (contd)</a:t>
            </a:r>
          </a:p>
          <a:p>
            <a:pPr indent="0">
              <a:lnSpc>
                <a:spcPts val="3024"/>
              </a:lnSpc>
              <a:spcAft>
                <a:spcPts val="630"/>
              </a:spcAft>
            </a:pPr>
            <a:r>
              <a:rPr lang="en-US" sz="2500">
                <a:solidFill>
                  <a:srgbClr val="FFFFFF"/>
                </a:solidFill>
                <a:latin typeface="Calibri"/>
              </a:rPr>
              <a:t>Once reflex has been lost- recovery is slow even if nerve root is completely freed by operating.</a:t>
            </a:r>
          </a:p>
          <a:p>
            <a:pPr indent="0">
              <a:lnSpc>
                <a:spcPts val="3024"/>
              </a:lnSpc>
            </a:pPr>
            <a:r>
              <a:rPr lang="en-US" sz="2500">
                <a:solidFill>
                  <a:srgbClr val="FFFFFF"/>
                </a:solidFill>
                <a:latin typeface="Calibri"/>
              </a:rPr>
              <a:t>Classically, ankle jerk- absent, knee jerk- present with herniation of lower lumbar discs.</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1344" y="804672"/>
            <a:ext cx="441045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CLINICAL FEATURES</a:t>
            </a:r>
          </a:p>
        </p:txBody>
      </p:sp>
      <p:sp>
        <p:nvSpPr>
          <p:cNvPr id="3" name="Rectangle 2"/>
          <p:cNvSpPr/>
          <p:nvPr/>
        </p:nvSpPr>
        <p:spPr>
          <a:xfrm>
            <a:off x="701040" y="1883664"/>
            <a:ext cx="7309104" cy="3694176"/>
          </a:xfrm>
          <a:prstGeom prst="rect">
            <a:avLst/>
          </a:prstGeom>
          <a:solidFill>
            <a:srgbClr val="000000"/>
          </a:solidFill>
        </p:spPr>
        <p:txBody>
          <a:bodyPr lIns="0" tIns="0" rIns="0" bIns="0">
            <a:noAutofit/>
          </a:bodyPr>
          <a:lstStyle/>
          <a:p>
            <a:pPr indent="0" algn="just">
              <a:spcAft>
                <a:spcPts val="1050"/>
              </a:spcAft>
            </a:pPr>
            <a:r>
              <a:rPr lang="en-US" sz="2500">
                <a:solidFill>
                  <a:srgbClr val="FF0000"/>
                </a:solidFill>
                <a:latin typeface="Calibri"/>
              </a:rPr>
              <a:t>8.</a:t>
            </a:r>
            <a:r>
              <a:rPr lang="en-US" sz="2500">
                <a:solidFill>
                  <a:srgbClr val="FFFFFF"/>
                </a:solidFill>
                <a:latin typeface="Calibri"/>
              </a:rPr>
              <a:t> </a:t>
            </a:r>
            <a:r>
              <a:rPr lang="en-US" sz="2500">
                <a:solidFill>
                  <a:srgbClr val="FF0000"/>
                </a:solidFill>
                <a:latin typeface="Calibri"/>
              </a:rPr>
              <a:t>SENSORY CHANGES:</a:t>
            </a:r>
          </a:p>
          <a:p>
            <a:pPr indent="0">
              <a:lnSpc>
                <a:spcPts val="2688"/>
              </a:lnSpc>
              <a:spcAft>
                <a:spcPts val="630"/>
              </a:spcAft>
            </a:pPr>
            <a:r>
              <a:rPr lang="en-US" sz="2500">
                <a:solidFill>
                  <a:srgbClr val="FFFFFF"/>
                </a:solidFill>
                <a:latin typeface="Calibri"/>
              </a:rPr>
              <a:t>Involvement of nerve root associated with sensory changes in skin area which it supplies.</a:t>
            </a:r>
          </a:p>
          <a:p>
            <a:pPr indent="0">
              <a:lnSpc>
                <a:spcPts val="2688"/>
              </a:lnSpc>
              <a:spcAft>
                <a:spcPts val="630"/>
              </a:spcAft>
            </a:pPr>
            <a:r>
              <a:rPr lang="en-US" sz="2500">
                <a:solidFill>
                  <a:srgbClr val="FFFFFF"/>
                </a:solidFill>
                <a:latin typeface="Calibri"/>
              </a:rPr>
              <a:t>Tingling/ pins and needles/ blunting/ loss of sensation.</a:t>
            </a:r>
          </a:p>
          <a:p>
            <a:pPr indent="0">
              <a:lnSpc>
                <a:spcPts val="2688"/>
              </a:lnSpc>
              <a:spcAft>
                <a:spcPts val="630"/>
              </a:spcAft>
            </a:pPr>
            <a:r>
              <a:rPr lang="en-US" sz="2500">
                <a:solidFill>
                  <a:srgbClr val="FFFFFF"/>
                </a:solidFill>
                <a:latin typeface="Calibri"/>
              </a:rPr>
              <a:t>Due to overlap of dermatomes- difficult to identify specific root involved.</a:t>
            </a:r>
          </a:p>
          <a:p>
            <a:pPr indent="0" algn="just">
              <a:spcAft>
                <a:spcPts val="1050"/>
              </a:spcAft>
            </a:pPr>
            <a:r>
              <a:rPr lang="en-US" sz="2500">
                <a:solidFill>
                  <a:srgbClr val="FFFFFF"/>
                </a:solidFill>
                <a:latin typeface="Calibri"/>
              </a:rPr>
              <a:t>Sensory finding below ankle- more reliable.</a:t>
            </a:r>
          </a:p>
          <a:p>
            <a:pPr indent="0" algn="just"/>
            <a:r>
              <a:rPr lang="en-US" sz="2500">
                <a:solidFill>
                  <a:srgbClr val="FFFFFF"/>
                </a:solidFill>
                <a:latin typeface="Calibri"/>
              </a:rPr>
              <a:t>Loss of proprioception</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52992" y="39624"/>
            <a:ext cx="4922520" cy="6693408"/>
          </a:xfrm>
          <a:prstGeom prst="rect">
            <a:avLst/>
          </a:prstGeom>
        </p:spPr>
      </p:pic>
      <p:sp>
        <p:nvSpPr>
          <p:cNvPr id="4" name="Rectangle 3"/>
          <p:cNvSpPr/>
          <p:nvPr/>
        </p:nvSpPr>
        <p:spPr>
          <a:xfrm>
            <a:off x="1450848" y="6190488"/>
            <a:ext cx="185928" cy="143256"/>
          </a:xfrm>
          <a:prstGeom prst="rect">
            <a:avLst/>
          </a:prstGeom>
        </p:spPr>
        <p:txBody>
          <a:bodyPr wrap="none" lIns="0" tIns="0" rIns="0" bIns="0">
            <a:noAutofit/>
          </a:bodyPr>
          <a:lstStyle/>
          <a:p>
            <a:pPr indent="0"/>
            <a:r>
              <a:rPr lang="en-US" sz="1050" b="1" spc="-100">
                <a:latin typeface="Trebuchet MS"/>
              </a:rPr>
              <a:t>L4</a:t>
            </a:r>
          </a:p>
        </p:txBody>
      </p:sp>
      <p:pic>
        <p:nvPicPr>
          <p:cNvPr id="5" name="Picture 4"/>
          <p:cNvPicPr>
            <a:picLocks noChangeAspect="1"/>
          </p:cNvPicPr>
          <p:nvPr/>
        </p:nvPicPr>
        <p:blipFill>
          <a:blip r:embed="rId3"/>
          <a:stretch>
            <a:fillRect/>
          </a:stretch>
        </p:blipFill>
        <p:spPr>
          <a:xfrm>
            <a:off x="152089" y="39624"/>
            <a:ext cx="4048226" cy="669340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431024" y="210312"/>
            <a:ext cx="316992" cy="100584"/>
          </a:xfrm>
          <a:prstGeom prst="rect">
            <a:avLst/>
          </a:prstGeom>
        </p:spPr>
        <p:txBody>
          <a:bodyPr wrap="none" lIns="0" tIns="0" rIns="0" bIns="0">
            <a:noAutofit/>
          </a:bodyPr>
          <a:lstStyle/>
          <a:p>
            <a:pPr indent="0"/>
            <a:r>
              <a:rPr lang="en-US" sz="550" spc="-50">
                <a:latin typeface="Trebuchet MS"/>
              </a:rPr>
              <a:t>Malli</a:t>
            </a:r>
          </a:p>
        </p:txBody>
      </p:sp>
      <p:pic>
        <p:nvPicPr>
          <p:cNvPr id="31" name="Picture 30"/>
          <p:cNvPicPr>
            <a:picLocks noChangeAspect="1"/>
          </p:cNvPicPr>
          <p:nvPr/>
        </p:nvPicPr>
        <p:blipFill>
          <a:blip r:embed="rId2"/>
          <a:stretch>
            <a:fillRect/>
          </a:stretch>
        </p:blipFill>
        <p:spPr>
          <a:xfrm>
            <a:off x="356461" y="118422"/>
            <a:ext cx="9143999" cy="765030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1344" y="804672"/>
            <a:ext cx="4410456"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CLINICAL FEATURES</a:t>
            </a:r>
          </a:p>
        </p:txBody>
      </p:sp>
      <p:sp>
        <p:nvSpPr>
          <p:cNvPr id="3" name="Rectangle 2"/>
          <p:cNvSpPr/>
          <p:nvPr/>
        </p:nvSpPr>
        <p:spPr>
          <a:xfrm>
            <a:off x="716280" y="1901952"/>
            <a:ext cx="7647432" cy="2770632"/>
          </a:xfrm>
          <a:prstGeom prst="rect">
            <a:avLst/>
          </a:prstGeom>
          <a:solidFill>
            <a:srgbClr val="000000"/>
          </a:solidFill>
        </p:spPr>
        <p:txBody>
          <a:bodyPr lIns="0" tIns="0" rIns="0" bIns="0">
            <a:noAutofit/>
          </a:bodyPr>
          <a:lstStyle/>
          <a:p>
            <a:pPr indent="0" algn="just">
              <a:lnSpc>
                <a:spcPts val="4008"/>
              </a:lnSpc>
            </a:pPr>
            <a:r>
              <a:rPr lang="en-US" sz="2500">
                <a:solidFill>
                  <a:srgbClr val="FF0000"/>
                </a:solidFill>
                <a:latin typeface="Calibri"/>
              </a:rPr>
              <a:t>9.</a:t>
            </a:r>
            <a:r>
              <a:rPr lang="en-US" sz="2500">
                <a:solidFill>
                  <a:srgbClr val="FFFFFF"/>
                </a:solidFill>
                <a:latin typeface="Calibri"/>
              </a:rPr>
              <a:t> </a:t>
            </a:r>
            <a:r>
              <a:rPr lang="en-US" sz="2500">
                <a:solidFill>
                  <a:srgbClr val="FF0000"/>
                </a:solidFill>
                <a:latin typeface="Calibri"/>
              </a:rPr>
              <a:t>BLADDER CHANGES</a:t>
            </a:r>
            <a:r>
              <a:rPr lang="en-US" sz="2500">
                <a:solidFill>
                  <a:srgbClr val="FFFFFF"/>
                </a:solidFill>
                <a:latin typeface="Calibri"/>
              </a:rPr>
              <a:t>: 4 syndromes described:</a:t>
            </a:r>
          </a:p>
          <a:p>
            <a:pPr indent="0" algn="just">
              <a:lnSpc>
                <a:spcPts val="4008"/>
              </a:lnSpc>
            </a:pPr>
            <a:r>
              <a:rPr lang="en-US" sz="2500">
                <a:solidFill>
                  <a:srgbClr val="FFFFFF"/>
                </a:solidFill>
                <a:latin typeface="Calibri"/>
              </a:rPr>
              <a:t>•    Total urinary retention</a:t>
            </a:r>
          </a:p>
          <a:p>
            <a:pPr indent="0" algn="just">
              <a:lnSpc>
                <a:spcPts val="4008"/>
              </a:lnSpc>
            </a:pPr>
            <a:r>
              <a:rPr lang="en-US" sz="2500">
                <a:solidFill>
                  <a:srgbClr val="FFFFFF"/>
                </a:solidFill>
                <a:latin typeface="Calibri"/>
              </a:rPr>
              <a:t>•    Chronic, long standing, partial retention</a:t>
            </a:r>
          </a:p>
          <a:p>
            <a:pPr indent="0" algn="just">
              <a:lnSpc>
                <a:spcPts val="4008"/>
              </a:lnSpc>
            </a:pPr>
            <a:r>
              <a:rPr lang="en-US" sz="2500">
                <a:solidFill>
                  <a:srgbClr val="FFFFFF"/>
                </a:solidFill>
                <a:latin typeface="Calibri"/>
              </a:rPr>
              <a:t>•    Vesicular irritability</a:t>
            </a:r>
          </a:p>
          <a:p>
            <a:pPr marL="241300" indent="-241300">
              <a:lnSpc>
                <a:spcPts val="3024"/>
              </a:lnSpc>
            </a:pPr>
            <a:r>
              <a:rPr lang="en-US" sz="2500">
                <a:solidFill>
                  <a:srgbClr val="FFFFFF"/>
                </a:solidFill>
                <a:latin typeface="Calibri"/>
              </a:rPr>
              <a:t>•    Loss of desire to void, associated with unawareness of the necessity to void</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472" y="804672"/>
            <a:ext cx="6153912" cy="402336"/>
          </a:xfrm>
          <a:prstGeom prst="rect">
            <a:avLst/>
          </a:prstGeom>
          <a:solidFill>
            <a:srgbClr val="000000"/>
          </a:solidFill>
        </p:spPr>
        <p:txBody>
          <a:bodyPr wrap="none" lIns="0" tIns="0" rIns="0" bIns="0">
            <a:noAutofit/>
          </a:bodyPr>
          <a:lstStyle/>
          <a:p>
            <a:pPr indent="0"/>
            <a:r>
              <a:rPr lang="en-US" sz="4300" spc="-50" dirty="0">
                <a:solidFill>
                  <a:srgbClr val="FFFFFF"/>
                </a:solidFill>
                <a:latin typeface="Calibri"/>
              </a:rPr>
              <a:t>THE INTERVERTEBRAL DISC</a:t>
            </a:r>
          </a:p>
        </p:txBody>
      </p:sp>
      <p:sp>
        <p:nvSpPr>
          <p:cNvPr id="3" name="Rectangle 2"/>
          <p:cNvSpPr/>
          <p:nvPr/>
        </p:nvSpPr>
        <p:spPr>
          <a:xfrm>
            <a:off x="707136" y="2075688"/>
            <a:ext cx="2590800" cy="265176"/>
          </a:xfrm>
          <a:prstGeom prst="rect">
            <a:avLst/>
          </a:prstGeom>
          <a:solidFill>
            <a:srgbClr val="000000"/>
          </a:solidFill>
        </p:spPr>
        <p:txBody>
          <a:bodyPr wrap="none" lIns="0" tIns="0" rIns="0" bIns="0">
            <a:noAutofit/>
          </a:bodyPr>
          <a:lstStyle/>
          <a:p>
            <a:pPr indent="0" algn="just">
              <a:spcAft>
                <a:spcPts val="2520"/>
              </a:spcAft>
            </a:pPr>
            <a:r>
              <a:rPr lang="en-US" sz="2500">
                <a:solidFill>
                  <a:srgbClr val="FFFFFF"/>
                </a:solidFill>
                <a:latin typeface="Calibri"/>
              </a:rPr>
              <a:t>VITAL FUNCTIONS</a:t>
            </a:r>
          </a:p>
        </p:txBody>
      </p:sp>
      <p:sp>
        <p:nvSpPr>
          <p:cNvPr id="4" name="Rectangle 3"/>
          <p:cNvSpPr/>
          <p:nvPr/>
        </p:nvSpPr>
        <p:spPr>
          <a:xfrm>
            <a:off x="719328" y="2785872"/>
            <a:ext cx="7114032" cy="2514600"/>
          </a:xfrm>
          <a:prstGeom prst="rect">
            <a:avLst/>
          </a:prstGeom>
          <a:solidFill>
            <a:srgbClr val="000000"/>
          </a:solidFill>
        </p:spPr>
        <p:txBody>
          <a:bodyPr lIns="0" tIns="0" rIns="0" bIns="0">
            <a:noAutofit/>
          </a:bodyPr>
          <a:lstStyle/>
          <a:p>
            <a:pPr indent="0" algn="just">
              <a:lnSpc>
                <a:spcPts val="5688"/>
              </a:lnSpc>
              <a:spcBef>
                <a:spcPts val="2520"/>
              </a:spcBef>
            </a:pPr>
            <a:r>
              <a:rPr lang="en-US" sz="2500" dirty="0">
                <a:solidFill>
                  <a:srgbClr val="FF0000"/>
                </a:solidFill>
                <a:latin typeface="Calibri"/>
              </a:rPr>
              <a:t>•    Restricted </a:t>
            </a:r>
            <a:r>
              <a:rPr lang="en-US" sz="2500" dirty="0">
                <a:solidFill>
                  <a:srgbClr val="FFFFFF"/>
                </a:solidFill>
                <a:latin typeface="Calibri"/>
              </a:rPr>
              <a:t>intervertebral joint motion</a:t>
            </a:r>
          </a:p>
          <a:p>
            <a:pPr indent="0" algn="just">
              <a:lnSpc>
                <a:spcPts val="5688"/>
              </a:lnSpc>
            </a:pPr>
            <a:r>
              <a:rPr lang="en-US" sz="2500" dirty="0">
                <a:solidFill>
                  <a:srgbClr val="FFFFFF"/>
                </a:solidFill>
                <a:latin typeface="Calibri"/>
              </a:rPr>
              <a:t>•    Contribution to </a:t>
            </a:r>
            <a:r>
              <a:rPr lang="en-US" sz="2500" dirty="0">
                <a:solidFill>
                  <a:srgbClr val="FF0000"/>
                </a:solidFill>
                <a:latin typeface="Calibri"/>
              </a:rPr>
              <a:t>stability</a:t>
            </a:r>
          </a:p>
          <a:p>
            <a:pPr indent="0" algn="just">
              <a:lnSpc>
                <a:spcPts val="5688"/>
              </a:lnSpc>
            </a:pPr>
            <a:r>
              <a:rPr lang="en-US" sz="2500" dirty="0">
                <a:solidFill>
                  <a:srgbClr val="FF0000"/>
                </a:solidFill>
                <a:latin typeface="Calibri"/>
              </a:rPr>
              <a:t>•    Resistance </a:t>
            </a:r>
            <a:r>
              <a:rPr lang="en-US" sz="2500" dirty="0">
                <a:solidFill>
                  <a:srgbClr val="FFFFFF"/>
                </a:solidFill>
                <a:latin typeface="Calibri"/>
              </a:rPr>
              <a:t>to axial, rotational, and bending load</a:t>
            </a:r>
          </a:p>
          <a:p>
            <a:pPr indent="0" algn="just">
              <a:lnSpc>
                <a:spcPts val="5688"/>
              </a:lnSpc>
            </a:pPr>
            <a:r>
              <a:rPr lang="en-US" sz="2500" dirty="0">
                <a:solidFill>
                  <a:srgbClr val="FF0000"/>
                </a:solidFill>
                <a:latin typeface="Calibri"/>
              </a:rPr>
              <a:t>•    Preservation </a:t>
            </a:r>
            <a:r>
              <a:rPr lang="en-US" sz="2500" dirty="0">
                <a:solidFill>
                  <a:srgbClr val="FFFFFF"/>
                </a:solidFill>
                <a:latin typeface="Calibri"/>
              </a:rPr>
              <a:t>of anatomic relationship</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7048" y="1645920"/>
            <a:ext cx="2999232" cy="4949952"/>
          </a:xfrm>
          <a:prstGeom prst="rect">
            <a:avLst/>
          </a:prstGeom>
        </p:spPr>
      </p:pic>
      <p:sp>
        <p:nvSpPr>
          <p:cNvPr id="3" name="Rectangle 2"/>
          <p:cNvSpPr/>
          <p:nvPr/>
        </p:nvSpPr>
        <p:spPr>
          <a:xfrm>
            <a:off x="1810512" y="804672"/>
            <a:ext cx="552602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PHYSICAL EXAMINATION</a:t>
            </a:r>
          </a:p>
        </p:txBody>
      </p:sp>
      <p:sp>
        <p:nvSpPr>
          <p:cNvPr id="4" name="Rectangle 3"/>
          <p:cNvSpPr/>
          <p:nvPr/>
        </p:nvSpPr>
        <p:spPr>
          <a:xfrm>
            <a:off x="353568" y="1840992"/>
            <a:ext cx="4462272" cy="3669792"/>
          </a:xfrm>
          <a:prstGeom prst="rect">
            <a:avLst/>
          </a:prstGeom>
          <a:solidFill>
            <a:srgbClr val="000000"/>
          </a:solidFill>
        </p:spPr>
        <p:txBody>
          <a:bodyPr lIns="0" tIns="0" rIns="0" bIns="0">
            <a:noAutofit/>
          </a:bodyPr>
          <a:lstStyle/>
          <a:p>
            <a:pPr indent="0">
              <a:spcAft>
                <a:spcPts val="1050"/>
              </a:spcAft>
            </a:pPr>
            <a:r>
              <a:rPr lang="en-US" sz="2500" dirty="0">
                <a:solidFill>
                  <a:srgbClr val="FF0000"/>
                </a:solidFill>
                <a:latin typeface="Calibri"/>
              </a:rPr>
              <a:t>INSPECTION:</a:t>
            </a:r>
          </a:p>
          <a:p>
            <a:pPr indent="0">
              <a:lnSpc>
                <a:spcPts val="2496"/>
              </a:lnSpc>
              <a:spcAft>
                <a:spcPts val="630"/>
              </a:spcAft>
            </a:pPr>
            <a:r>
              <a:rPr lang="en-US" sz="2500" dirty="0">
                <a:solidFill>
                  <a:srgbClr val="FFFFFF"/>
                </a:solidFill>
                <a:latin typeface="Calibri"/>
              </a:rPr>
              <a:t>Patient holds painful leg in flexed position and reluctant to place </a:t>
            </a:r>
            <a:r>
              <a:rPr lang="en-US" sz="2500" baseline="30000" dirty="0">
                <a:solidFill>
                  <a:srgbClr val="FFFFFF"/>
                </a:solidFill>
                <a:latin typeface="Calibri"/>
              </a:rPr>
              <a:t>,:</a:t>
            </a:r>
            <a:r>
              <a:rPr lang="en-US" sz="2500" dirty="0" err="1">
                <a:solidFill>
                  <a:srgbClr val="FFFFFF"/>
                </a:solidFill>
                <a:latin typeface="Calibri"/>
              </a:rPr>
              <a:t>oot</a:t>
            </a:r>
            <a:r>
              <a:rPr lang="en-US" sz="2500" dirty="0">
                <a:solidFill>
                  <a:srgbClr val="FFFFFF"/>
                </a:solidFill>
                <a:latin typeface="Calibri"/>
              </a:rPr>
              <a:t> flat on floor.</a:t>
            </a:r>
          </a:p>
          <a:p>
            <a:pPr indent="0">
              <a:spcAft>
                <a:spcPts val="1050"/>
              </a:spcAft>
            </a:pPr>
            <a:r>
              <a:rPr lang="en-US" sz="2500" dirty="0" err="1">
                <a:solidFill>
                  <a:srgbClr val="FFC000"/>
                </a:solidFill>
                <a:latin typeface="Calibri"/>
              </a:rPr>
              <a:t>Antalgic</a:t>
            </a:r>
            <a:r>
              <a:rPr lang="en-US" sz="2500" dirty="0">
                <a:solidFill>
                  <a:srgbClr val="FFC000"/>
                </a:solidFill>
                <a:latin typeface="Calibri"/>
              </a:rPr>
              <a:t> gait</a:t>
            </a:r>
            <a:r>
              <a:rPr lang="en-US" sz="2500" dirty="0">
                <a:solidFill>
                  <a:srgbClr val="FFFFFF"/>
                </a:solidFill>
                <a:latin typeface="Calibri"/>
              </a:rPr>
              <a:t>.</a:t>
            </a:r>
          </a:p>
          <a:p>
            <a:pPr indent="0">
              <a:spcAft>
                <a:spcPts val="1050"/>
              </a:spcAft>
            </a:pPr>
            <a:r>
              <a:rPr lang="en-US" sz="2500" dirty="0">
                <a:solidFill>
                  <a:srgbClr val="FFC000"/>
                </a:solidFill>
                <a:latin typeface="Calibri"/>
              </a:rPr>
              <a:t>Loss of lumbar lordosis</a:t>
            </a:r>
            <a:r>
              <a:rPr lang="en-US" sz="2500" dirty="0">
                <a:solidFill>
                  <a:srgbClr val="FFFFFF"/>
                </a:solidFill>
                <a:latin typeface="Calibri"/>
              </a:rPr>
              <a:t>.</a:t>
            </a:r>
          </a:p>
          <a:p>
            <a:pPr indent="0">
              <a:lnSpc>
                <a:spcPts val="2496"/>
              </a:lnSpc>
            </a:pPr>
            <a:r>
              <a:rPr lang="en-US" sz="2500" dirty="0">
                <a:solidFill>
                  <a:srgbClr val="FFFFFF"/>
                </a:solidFill>
                <a:latin typeface="Calibri"/>
              </a:rPr>
              <a:t>In acute cases- Patient may tilt away from side of sciatica (</a:t>
            </a:r>
            <a:r>
              <a:rPr lang="en-US" sz="2500" dirty="0">
                <a:solidFill>
                  <a:srgbClr val="FFC000"/>
                </a:solidFill>
                <a:latin typeface="Calibri"/>
              </a:rPr>
              <a:t>sciatic scoliosis</a:t>
            </a:r>
            <a:r>
              <a:rPr lang="en-US" sz="2500" dirty="0">
                <a:solidFill>
                  <a:srgbClr val="FFFFFF"/>
                </a:solidFill>
                <a:latin typeface="Calibri"/>
              </a:rPr>
              <a:t>)- in an attempt to decompress nerve root</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0512" y="804672"/>
            <a:ext cx="552602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PHYSICAL EXAMINATION</a:t>
            </a:r>
          </a:p>
        </p:txBody>
      </p:sp>
      <p:sp>
        <p:nvSpPr>
          <p:cNvPr id="3" name="Rectangle 2"/>
          <p:cNvSpPr/>
          <p:nvPr/>
        </p:nvSpPr>
        <p:spPr>
          <a:xfrm>
            <a:off x="704088" y="1917192"/>
            <a:ext cx="7555992" cy="2950464"/>
          </a:xfrm>
          <a:prstGeom prst="rect">
            <a:avLst/>
          </a:prstGeom>
          <a:solidFill>
            <a:srgbClr val="000000"/>
          </a:solidFill>
        </p:spPr>
        <p:txBody>
          <a:bodyPr lIns="0" tIns="0" rIns="0" bIns="0">
            <a:noAutofit/>
          </a:bodyPr>
          <a:lstStyle/>
          <a:p>
            <a:pPr indent="0">
              <a:spcAft>
                <a:spcPts val="1260"/>
              </a:spcAft>
            </a:pPr>
            <a:r>
              <a:rPr lang="en-US" sz="2500">
                <a:solidFill>
                  <a:srgbClr val="FF0000"/>
                </a:solidFill>
                <a:latin typeface="Calibri"/>
              </a:rPr>
              <a:t>PALPATION:</a:t>
            </a:r>
          </a:p>
          <a:p>
            <a:pPr indent="0">
              <a:lnSpc>
                <a:spcPts val="3024"/>
              </a:lnSpc>
              <a:spcAft>
                <a:spcPts val="630"/>
              </a:spcAft>
            </a:pPr>
            <a:r>
              <a:rPr lang="en-US" sz="2500">
                <a:solidFill>
                  <a:srgbClr val="FFFFFF"/>
                </a:solidFill>
                <a:latin typeface="Calibri"/>
              </a:rPr>
              <a:t>Tenderness on palpation- at level of symptomatic degenerative disc.</a:t>
            </a:r>
          </a:p>
          <a:p>
            <a:pPr indent="0">
              <a:spcAft>
                <a:spcPts val="1260"/>
              </a:spcAft>
            </a:pPr>
            <a:r>
              <a:rPr lang="en-US" sz="2500">
                <a:solidFill>
                  <a:srgbClr val="FFFFFF"/>
                </a:solidFill>
                <a:latin typeface="Calibri"/>
              </a:rPr>
              <a:t>Paraspinal muscle spasm +</a:t>
            </a:r>
          </a:p>
          <a:p>
            <a:pPr indent="0">
              <a:lnSpc>
                <a:spcPts val="3024"/>
              </a:lnSpc>
            </a:pPr>
            <a:r>
              <a:rPr lang="en-US" sz="2500">
                <a:solidFill>
                  <a:srgbClr val="FFFFFF"/>
                </a:solidFill>
                <a:latin typeface="Calibri"/>
              </a:rPr>
              <a:t>Patients with radiculopathy have tender motor points corresponding to probable segmental level of nerve root.</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0512" y="804672"/>
            <a:ext cx="552602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PHYSICAL EXAMINATION</a:t>
            </a:r>
          </a:p>
        </p:txBody>
      </p:sp>
      <p:sp>
        <p:nvSpPr>
          <p:cNvPr id="3" name="Rectangle 2"/>
          <p:cNvSpPr/>
          <p:nvPr/>
        </p:nvSpPr>
        <p:spPr>
          <a:xfrm>
            <a:off x="710184" y="1917192"/>
            <a:ext cx="5580888" cy="2310384"/>
          </a:xfrm>
          <a:prstGeom prst="rect">
            <a:avLst/>
          </a:prstGeom>
          <a:solidFill>
            <a:srgbClr val="000000"/>
          </a:solidFill>
        </p:spPr>
        <p:txBody>
          <a:bodyPr lIns="0" tIns="0" rIns="0" bIns="0">
            <a:noAutofit/>
          </a:bodyPr>
          <a:lstStyle/>
          <a:p>
            <a:pPr indent="0">
              <a:lnSpc>
                <a:spcPts val="4008"/>
              </a:lnSpc>
            </a:pPr>
            <a:r>
              <a:rPr lang="en-US" sz="2500">
                <a:solidFill>
                  <a:srgbClr val="FF0000"/>
                </a:solidFill>
                <a:latin typeface="Calibri"/>
              </a:rPr>
              <a:t>NEUROLOGICAL EXAMINATION</a:t>
            </a:r>
            <a:r>
              <a:rPr lang="en-US" sz="2500">
                <a:solidFill>
                  <a:srgbClr val="FFFFFF"/>
                </a:solidFill>
                <a:latin typeface="Calibri"/>
              </a:rPr>
              <a:t>:</a:t>
            </a:r>
          </a:p>
          <a:p>
            <a:pPr indent="0">
              <a:lnSpc>
                <a:spcPts val="4008"/>
              </a:lnSpc>
            </a:pPr>
            <a:r>
              <a:rPr lang="en-US" sz="2500">
                <a:solidFill>
                  <a:srgbClr val="FFFFFF"/>
                </a:solidFill>
                <a:latin typeface="Calibri"/>
              </a:rPr>
              <a:t>Weakness or paralysis of muscle group Loss of tone Wasting or atrophy Reflexes- Diminished or lost.</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17592" y="1908048"/>
            <a:ext cx="4026408" cy="4175760"/>
          </a:xfrm>
          <a:prstGeom prst="rect">
            <a:avLst/>
          </a:prstGeom>
        </p:spPr>
      </p:pic>
      <p:sp>
        <p:nvSpPr>
          <p:cNvPr id="3" name="Rectangle 2"/>
          <p:cNvSpPr/>
          <p:nvPr/>
        </p:nvSpPr>
        <p:spPr>
          <a:xfrm>
            <a:off x="1810512" y="804672"/>
            <a:ext cx="552602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PHYSICAL EXAMINATION</a:t>
            </a:r>
          </a:p>
        </p:txBody>
      </p:sp>
      <p:sp>
        <p:nvSpPr>
          <p:cNvPr id="4" name="Rectangle 3"/>
          <p:cNvSpPr/>
          <p:nvPr/>
        </p:nvSpPr>
        <p:spPr>
          <a:xfrm>
            <a:off x="243840" y="1914144"/>
            <a:ext cx="4864608" cy="2758440"/>
          </a:xfrm>
          <a:prstGeom prst="rect">
            <a:avLst/>
          </a:prstGeom>
          <a:solidFill>
            <a:srgbClr val="000000"/>
          </a:solidFill>
        </p:spPr>
        <p:txBody>
          <a:bodyPr lIns="0" tIns="0" rIns="0" bIns="0">
            <a:noAutofit/>
          </a:bodyPr>
          <a:lstStyle/>
          <a:p>
            <a:pPr marL="546100" indent="-546100">
              <a:spcAft>
                <a:spcPts val="1260"/>
              </a:spcAft>
            </a:pPr>
            <a:r>
              <a:rPr lang="en-US" sz="2500">
                <a:solidFill>
                  <a:srgbClr val="FF0000"/>
                </a:solidFill>
                <a:latin typeface="Calibri"/>
              </a:rPr>
              <a:t>SCIATIC TENSION SIGNS:</a:t>
            </a:r>
          </a:p>
          <a:p>
            <a:pPr marL="546100" indent="-546100">
              <a:lnSpc>
                <a:spcPts val="3024"/>
              </a:lnSpc>
            </a:pPr>
            <a:r>
              <a:rPr lang="en-US" sz="2500">
                <a:solidFill>
                  <a:srgbClr val="FFC000"/>
                </a:solidFill>
                <a:latin typeface="Calibri"/>
              </a:rPr>
              <a:t>1. Valsalva manoeuvre</a:t>
            </a:r>
            <a:r>
              <a:rPr lang="en-US" sz="2500">
                <a:solidFill>
                  <a:srgbClr val="FFFFFF"/>
                </a:solidFill>
                <a:latin typeface="Calibri"/>
              </a:rPr>
              <a:t>: Coughing, sneezing and straining may produce sudden increase in intra discal pressure and thus- stretch pain</a:t>
            </a:r>
          </a:p>
        </p:txBody>
      </p:sp>
      <p:sp>
        <p:nvSpPr>
          <p:cNvPr id="5" name="Rectangle 4"/>
          <p:cNvSpPr/>
          <p:nvPr/>
        </p:nvSpPr>
        <p:spPr>
          <a:xfrm>
            <a:off x="5590032" y="2965704"/>
            <a:ext cx="670560" cy="146304"/>
          </a:xfrm>
          <a:prstGeom prst="rect">
            <a:avLst/>
          </a:prstGeom>
        </p:spPr>
        <p:txBody>
          <a:bodyPr wrap="none" lIns="0" tIns="0" rIns="0" bIns="0">
            <a:noAutofit/>
          </a:bodyPr>
          <a:lstStyle/>
          <a:p>
            <a:pPr indent="0"/>
            <a:r>
              <a:rPr lang="en-US" sz="1000" b="1">
                <a:solidFill>
                  <a:srgbClr val="393938"/>
                </a:solidFill>
                <a:latin typeface="Calibri"/>
              </a:rPr>
              <a:t>Contraction'</a:t>
            </a:r>
          </a:p>
        </p:txBody>
      </p:sp>
      <p:sp>
        <p:nvSpPr>
          <p:cNvPr id="6" name="Rectangle 5"/>
          <p:cNvSpPr/>
          <p:nvPr/>
        </p:nvSpPr>
        <p:spPr>
          <a:xfrm>
            <a:off x="6294120" y="4227576"/>
            <a:ext cx="1237488" cy="210312"/>
          </a:xfrm>
          <a:prstGeom prst="rect">
            <a:avLst/>
          </a:prstGeom>
        </p:spPr>
        <p:txBody>
          <a:bodyPr lIns="0" tIns="0" rIns="0" bIns="0">
            <a:noAutofit/>
          </a:bodyPr>
          <a:lstStyle/>
          <a:p>
            <a:pPr indent="457200">
              <a:lnSpc>
                <a:spcPts val="888"/>
              </a:lnSpc>
            </a:pPr>
            <a:r>
              <a:rPr lang="en-US" sz="1000" i="1" spc="50" baseline="30000">
                <a:latin typeface="Calibri"/>
              </a:rPr>
              <a:t>w</a:t>
            </a:r>
            <a:r>
              <a:rPr lang="en-US" sz="1000" b="1">
                <a:latin typeface="Calibri"/>
              </a:rPr>
              <a:t> </a:t>
            </a:r>
            <a:r>
              <a:rPr lang="en-US" sz="1000" b="1">
                <a:solidFill>
                  <a:srgbClr val="393938"/>
                </a:solidFill>
                <a:latin typeface="Calibri"/>
              </a:rPr>
              <a:t>Abdominal </a:t>
            </a:r>
            <a:r>
              <a:rPr lang="en-US" sz="800" b="1">
                <a:solidFill>
                  <a:srgbClr val="393938"/>
                </a:solidFill>
                <a:latin typeface="Segoe UI"/>
              </a:rPr>
              <a:t>fr\\ASCl« Contraction</a:t>
            </a:r>
          </a:p>
        </p:txBody>
      </p:sp>
      <p:sp>
        <p:nvSpPr>
          <p:cNvPr id="7" name="Rectangle 6"/>
          <p:cNvSpPr/>
          <p:nvPr/>
        </p:nvSpPr>
        <p:spPr>
          <a:xfrm>
            <a:off x="5638800" y="2700528"/>
            <a:ext cx="414528" cy="128016"/>
          </a:xfrm>
          <a:prstGeom prst="rect">
            <a:avLst/>
          </a:prstGeom>
        </p:spPr>
        <p:txBody>
          <a:bodyPr wrap="none" lIns="0" tIns="0" rIns="0" bIns="0">
            <a:noAutofit/>
          </a:bodyPr>
          <a:lstStyle/>
          <a:p>
            <a:pPr indent="0"/>
            <a:r>
              <a:rPr lang="en-US" sz="800" b="1" i="1" spc="50">
                <a:solidFill>
                  <a:srgbClr val="393938"/>
                </a:solidFill>
                <a:latin typeface="Segoe UI"/>
              </a:rPr>
              <a:t>erector</a:t>
            </a:r>
          </a:p>
        </p:txBody>
      </p:sp>
      <p:sp>
        <p:nvSpPr>
          <p:cNvPr id="8" name="Rectangle 7"/>
          <p:cNvSpPr/>
          <p:nvPr/>
        </p:nvSpPr>
        <p:spPr>
          <a:xfrm>
            <a:off x="5632704" y="2840736"/>
            <a:ext cx="445008" cy="109728"/>
          </a:xfrm>
          <a:prstGeom prst="rect">
            <a:avLst/>
          </a:prstGeom>
        </p:spPr>
        <p:txBody>
          <a:bodyPr wrap="none" lIns="0" tIns="0" rIns="0" bIns="0">
            <a:noAutofit/>
          </a:bodyPr>
          <a:lstStyle/>
          <a:p>
            <a:pPr indent="0"/>
            <a:r>
              <a:rPr lang="en-US" sz="1000" b="1">
                <a:solidFill>
                  <a:srgbClr val="393938"/>
                </a:solidFill>
                <a:latin typeface="Calibri"/>
              </a:rPr>
              <a:t>Muscle</a:t>
            </a:r>
          </a:p>
        </p:txBody>
      </p:sp>
      <p:sp>
        <p:nvSpPr>
          <p:cNvPr id="9" name="Rectangle 8"/>
          <p:cNvSpPr/>
          <p:nvPr/>
        </p:nvSpPr>
        <p:spPr>
          <a:xfrm>
            <a:off x="7997952" y="3115056"/>
            <a:ext cx="847344" cy="170688"/>
          </a:xfrm>
          <a:prstGeom prst="rect">
            <a:avLst/>
          </a:prstGeom>
        </p:spPr>
        <p:txBody>
          <a:bodyPr wrap="none" lIns="0" tIns="0" rIns="0" bIns="0">
            <a:noAutofit/>
          </a:bodyPr>
          <a:lstStyle/>
          <a:p>
            <a:pPr indent="0"/>
            <a:r>
              <a:rPr lang="en-US" sz="1050" b="1">
                <a:solidFill>
                  <a:srgbClr val="393938"/>
                </a:solidFill>
                <a:latin typeface="Trebuchet MS"/>
              </a:rPr>
              <a:t>Closed glottis</a:t>
            </a:r>
          </a:p>
        </p:txBody>
      </p:sp>
      <p:sp>
        <p:nvSpPr>
          <p:cNvPr id="10" name="Rectangle 9"/>
          <p:cNvSpPr/>
          <p:nvPr/>
        </p:nvSpPr>
        <p:spPr>
          <a:xfrm>
            <a:off x="8723376" y="3413760"/>
            <a:ext cx="158496" cy="115824"/>
          </a:xfrm>
          <a:prstGeom prst="rect">
            <a:avLst/>
          </a:prstGeom>
        </p:spPr>
        <p:txBody>
          <a:bodyPr wrap="none" lIns="0" tIns="0" rIns="0" bIns="0">
            <a:noAutofit/>
          </a:bodyPr>
          <a:lstStyle/>
          <a:p>
            <a:pPr indent="0"/>
            <a:r>
              <a:rPr lang="en-US" sz="1000" b="1">
                <a:solidFill>
                  <a:srgbClr val="393938"/>
                </a:solidFill>
                <a:latin typeface="Calibri"/>
              </a:rPr>
              <a:t>lorv</a:t>
            </a:r>
          </a:p>
        </p:txBody>
      </p:sp>
      <p:sp>
        <p:nvSpPr>
          <p:cNvPr id="11" name="Rectangle 10"/>
          <p:cNvSpPr/>
          <p:nvPr/>
        </p:nvSpPr>
        <p:spPr>
          <a:xfrm>
            <a:off x="7778496" y="3425952"/>
            <a:ext cx="890016" cy="176784"/>
          </a:xfrm>
          <a:prstGeom prst="rect">
            <a:avLst/>
          </a:prstGeom>
        </p:spPr>
        <p:txBody>
          <a:bodyPr wrap="none" lIns="0" tIns="0" rIns="0" bIns="0">
            <a:noAutofit/>
          </a:bodyPr>
          <a:lstStyle/>
          <a:p>
            <a:pPr indent="0"/>
            <a:r>
              <a:rPr lang="en-US" sz="1050" b="1">
                <a:solidFill>
                  <a:srgbClr val="393938"/>
                </a:solidFill>
                <a:latin typeface="Trebuchet MS"/>
              </a:rPr>
              <a:t>A»&lt; pressure in</a:t>
            </a:r>
          </a:p>
        </p:txBody>
      </p:sp>
      <p:sp>
        <p:nvSpPr>
          <p:cNvPr id="12" name="Rectangle 11"/>
          <p:cNvSpPr/>
          <p:nvPr/>
        </p:nvSpPr>
        <p:spPr>
          <a:xfrm>
            <a:off x="8881872" y="3468624"/>
            <a:ext cx="109728" cy="115824"/>
          </a:xfrm>
          <a:prstGeom prst="rect">
            <a:avLst/>
          </a:prstGeom>
        </p:spPr>
        <p:txBody>
          <a:bodyPr wrap="none" lIns="0" tIns="0" rIns="0" bIns="0">
            <a:noAutofit/>
          </a:bodyPr>
          <a:lstStyle/>
          <a:p>
            <a:pPr indent="0" algn="just"/>
            <a:r>
              <a:rPr lang="en-US" sz="2500">
                <a:solidFill>
                  <a:srgbClr val="393938"/>
                </a:solidFill>
                <a:latin typeface="Calibri"/>
              </a:rPr>
              <a:t>3</a:t>
            </a:r>
            <a:r>
              <a:rPr lang="en-US" sz="2500" baseline="30000">
                <a:solidFill>
                  <a:srgbClr val="393938"/>
                </a:solidFill>
                <a:latin typeface="Calibri"/>
              </a:rPr>
              <a:t>s</a:t>
            </a:r>
          </a:p>
        </p:txBody>
      </p:sp>
      <p:sp>
        <p:nvSpPr>
          <p:cNvPr id="13" name="Rectangle 12"/>
          <p:cNvSpPr/>
          <p:nvPr/>
        </p:nvSpPr>
        <p:spPr>
          <a:xfrm>
            <a:off x="7772400" y="3590544"/>
            <a:ext cx="1243584" cy="103632"/>
          </a:xfrm>
          <a:prstGeom prst="rect">
            <a:avLst/>
          </a:prstGeom>
        </p:spPr>
        <p:txBody>
          <a:bodyPr wrap="none" lIns="0" tIns="0" rIns="0" bIns="0">
            <a:noAutofit/>
          </a:bodyPr>
          <a:lstStyle/>
          <a:p>
            <a:pPr indent="0"/>
            <a:r>
              <a:rPr lang="en-US" sz="1050" b="1">
                <a:solidFill>
                  <a:srgbClr val="393938"/>
                </a:solidFill>
                <a:latin typeface="Trebuchet MS"/>
              </a:rPr>
              <a:t>increases and exerts</a:t>
            </a:r>
          </a:p>
        </p:txBody>
      </p:sp>
      <p:sp>
        <p:nvSpPr>
          <p:cNvPr id="14" name="Rectangle 13"/>
          <p:cNvSpPr/>
          <p:nvPr/>
        </p:nvSpPr>
        <p:spPr>
          <a:xfrm>
            <a:off x="7754112" y="3712464"/>
            <a:ext cx="292608" cy="128016"/>
          </a:xfrm>
          <a:prstGeom prst="rect">
            <a:avLst/>
          </a:prstGeom>
        </p:spPr>
        <p:txBody>
          <a:bodyPr wrap="none" lIns="0" tIns="0" rIns="0" bIns="0">
            <a:noAutofit/>
          </a:bodyPr>
          <a:lstStyle/>
          <a:p>
            <a:pPr indent="0"/>
            <a:r>
              <a:rPr lang="en-US" sz="1000" i="1" spc="50">
                <a:solidFill>
                  <a:srgbClr val="393938"/>
                </a:solidFill>
                <a:latin typeface="Calibri"/>
              </a:rPr>
              <a:t>force</a:t>
            </a:r>
          </a:p>
        </p:txBody>
      </p:sp>
      <p:sp>
        <p:nvSpPr>
          <p:cNvPr id="15" name="Rectangle 14"/>
          <p:cNvSpPr/>
          <p:nvPr/>
        </p:nvSpPr>
        <p:spPr>
          <a:xfrm>
            <a:off x="8351520" y="3767328"/>
            <a:ext cx="688848" cy="67056"/>
          </a:xfrm>
          <a:prstGeom prst="rect">
            <a:avLst/>
          </a:prstGeom>
        </p:spPr>
        <p:txBody>
          <a:bodyPr wrap="none" lIns="0" tIns="0" rIns="0" bIns="0">
            <a:noAutofit/>
          </a:bodyPr>
          <a:lstStyle/>
          <a:p>
            <a:pPr indent="0"/>
            <a:r>
              <a:rPr lang="en-US" sz="1050" b="1">
                <a:solidFill>
                  <a:srgbClr val="393938"/>
                </a:solidFill>
                <a:latin typeface="Trebuchet MS"/>
              </a:rPr>
              <a:t>r\st on-tenor</a:t>
            </a:r>
          </a:p>
        </p:txBody>
      </p:sp>
      <p:sp>
        <p:nvSpPr>
          <p:cNvPr id="16" name="Rectangle 15"/>
          <p:cNvSpPr/>
          <p:nvPr/>
        </p:nvSpPr>
        <p:spPr>
          <a:xfrm>
            <a:off x="8113776" y="3773424"/>
            <a:ext cx="225552" cy="109728"/>
          </a:xfrm>
          <a:prstGeom prst="rect">
            <a:avLst/>
          </a:prstGeom>
        </p:spPr>
        <p:txBody>
          <a:bodyPr wrap="none" lIns="0" tIns="0" rIns="0" bIns="0">
            <a:noAutofit/>
          </a:bodyPr>
          <a:lstStyle/>
          <a:p>
            <a:pPr indent="0"/>
            <a:r>
              <a:rPr lang="en-US" sz="1000" b="1">
                <a:solidFill>
                  <a:srgbClr val="393938"/>
                </a:solidFill>
                <a:latin typeface="Calibri"/>
              </a:rPr>
              <a:t>aja*</a:t>
            </a:r>
          </a:p>
        </p:txBody>
      </p:sp>
      <p:sp>
        <p:nvSpPr>
          <p:cNvPr id="17" name="Rectangle 16"/>
          <p:cNvSpPr/>
          <p:nvPr/>
        </p:nvSpPr>
        <p:spPr>
          <a:xfrm>
            <a:off x="7802880" y="3852672"/>
            <a:ext cx="1255776" cy="115824"/>
          </a:xfrm>
          <a:prstGeom prst="rect">
            <a:avLst/>
          </a:prstGeom>
        </p:spPr>
        <p:txBody>
          <a:bodyPr wrap="none" lIns="0" tIns="0" rIns="0" bIns="0">
            <a:noAutofit/>
          </a:bodyPr>
          <a:lstStyle/>
          <a:p>
            <a:pPr indent="0"/>
            <a:r>
              <a:rPr lang="en-US" sz="750">
                <a:solidFill>
                  <a:srgbClr val="393938"/>
                </a:solidFill>
                <a:latin typeface="Constantia"/>
              </a:rPr>
              <a:t>Sarfac* of vertebral</a:t>
            </a:r>
          </a:p>
        </p:txBody>
      </p:sp>
      <p:sp>
        <p:nvSpPr>
          <p:cNvPr id="18" name="Rectangle 17"/>
          <p:cNvSpPr/>
          <p:nvPr/>
        </p:nvSpPr>
        <p:spPr>
          <a:xfrm>
            <a:off x="7796784" y="3968496"/>
            <a:ext cx="219456" cy="97536"/>
          </a:xfrm>
          <a:prstGeom prst="rect">
            <a:avLst/>
          </a:prstGeom>
        </p:spPr>
        <p:txBody>
          <a:bodyPr wrap="none" lIns="0" tIns="0" rIns="0" bIns="0">
            <a:noAutofit/>
          </a:bodyPr>
          <a:lstStyle/>
          <a:p>
            <a:pPr indent="0"/>
            <a:r>
              <a:rPr lang="en-US" sz="750">
                <a:solidFill>
                  <a:srgbClr val="393938"/>
                </a:solidFill>
                <a:latin typeface="Constantia"/>
              </a:rPr>
              <a:t>Cola</a:t>
            </a:r>
          </a:p>
        </p:txBody>
      </p:sp>
      <p:sp>
        <p:nvSpPr>
          <p:cNvPr id="19" name="Rectangle 18"/>
          <p:cNvSpPr/>
          <p:nvPr/>
        </p:nvSpPr>
        <p:spPr>
          <a:xfrm>
            <a:off x="8034528" y="4011168"/>
            <a:ext cx="164592" cy="54864"/>
          </a:xfrm>
          <a:prstGeom prst="rect">
            <a:avLst/>
          </a:prstGeom>
        </p:spPr>
        <p:txBody>
          <a:bodyPr wrap="none" lIns="0" tIns="0" rIns="0" bIns="0">
            <a:noAutofit/>
          </a:bodyPr>
          <a:lstStyle/>
          <a:p>
            <a:pPr indent="0"/>
            <a:r>
              <a:rPr lang="en-US" sz="1000" i="1">
                <a:latin typeface="Constantia"/>
              </a:rPr>
              <a:t>m.rs</a:t>
            </a:r>
          </a:p>
        </p:txBody>
      </p:sp>
      <p:sp>
        <p:nvSpPr>
          <p:cNvPr id="20" name="Rectangle 19"/>
          <p:cNvSpPr/>
          <p:nvPr/>
        </p:nvSpPr>
        <p:spPr>
          <a:xfrm>
            <a:off x="5230368" y="4773168"/>
            <a:ext cx="310896" cy="121920"/>
          </a:xfrm>
          <a:prstGeom prst="rect">
            <a:avLst/>
          </a:prstGeom>
        </p:spPr>
        <p:txBody>
          <a:bodyPr wrap="none" lIns="0" tIns="0" rIns="0" bIns="0">
            <a:noAutofit/>
          </a:bodyPr>
          <a:lstStyle/>
          <a:p>
            <a:pPr indent="0" algn="just"/>
            <a:r>
              <a:rPr lang="en-US" sz="600" spc="-50">
                <a:solidFill>
                  <a:srgbClr val="393938"/>
                </a:solidFill>
                <a:latin typeface="Segoe UI"/>
              </a:rPr>
              <a:t>F llA»&lt;l</a:t>
            </a:r>
          </a:p>
        </p:txBody>
      </p:sp>
      <p:sp>
        <p:nvSpPr>
          <p:cNvPr id="21" name="Rectangle 20"/>
          <p:cNvSpPr/>
          <p:nvPr/>
        </p:nvSpPr>
        <p:spPr>
          <a:xfrm>
            <a:off x="5626608" y="4840224"/>
            <a:ext cx="688848" cy="115824"/>
          </a:xfrm>
          <a:prstGeom prst="rect">
            <a:avLst/>
          </a:prstGeom>
        </p:spPr>
        <p:txBody>
          <a:bodyPr wrap="none" lIns="0" tIns="0" rIns="0" bIns="0">
            <a:noAutofit/>
          </a:bodyPr>
          <a:lstStyle/>
          <a:p>
            <a:pPr indent="0"/>
            <a:r>
              <a:rPr lang="en-US" sz="1000" b="1">
                <a:solidFill>
                  <a:srgbClr val="393938"/>
                </a:solidFill>
                <a:latin typeface="Calibri"/>
              </a:rPr>
              <a:t>pressure in</a:t>
            </a:r>
          </a:p>
        </p:txBody>
      </p:sp>
      <p:sp>
        <p:nvSpPr>
          <p:cNvPr id="22" name="Rectangle 21"/>
          <p:cNvSpPr/>
          <p:nvPr/>
        </p:nvSpPr>
        <p:spPr>
          <a:xfrm>
            <a:off x="5199888" y="4931664"/>
            <a:ext cx="237744" cy="121920"/>
          </a:xfrm>
          <a:prstGeom prst="rect">
            <a:avLst/>
          </a:prstGeom>
        </p:spPr>
        <p:txBody>
          <a:bodyPr wrap="none" lIns="0" tIns="0" rIns="0" bIns="0">
            <a:noAutofit/>
          </a:bodyPr>
          <a:lstStyle/>
          <a:p>
            <a:pPr indent="0" algn="just"/>
            <a:r>
              <a:rPr lang="en-US" sz="1000" b="1">
                <a:solidFill>
                  <a:srgbClr val="393938"/>
                </a:solidFill>
                <a:latin typeface="Calibri"/>
              </a:rPr>
              <a:t>ab d</a:t>
            </a:r>
          </a:p>
        </p:txBody>
      </p:sp>
      <p:sp>
        <p:nvSpPr>
          <p:cNvPr id="23" name="Rectangle 22"/>
          <p:cNvSpPr/>
          <p:nvPr/>
        </p:nvSpPr>
        <p:spPr>
          <a:xfrm>
            <a:off x="5462016" y="4992624"/>
            <a:ext cx="896112" cy="115824"/>
          </a:xfrm>
          <a:prstGeom prst="rect">
            <a:avLst/>
          </a:prstGeom>
        </p:spPr>
        <p:txBody>
          <a:bodyPr wrap="none" lIns="0" tIns="0" rIns="0" bIns="0">
            <a:noAutofit/>
          </a:bodyPr>
          <a:lstStyle/>
          <a:p>
            <a:pPr indent="0" algn="r"/>
            <a:r>
              <a:rPr lang="en-US" sz="1050" b="1">
                <a:solidFill>
                  <a:srgbClr val="393938"/>
                </a:solidFill>
                <a:latin typeface="Trebuchet MS"/>
              </a:rPr>
              <a:t>increases</a:t>
            </a:r>
          </a:p>
        </p:txBody>
      </p:sp>
      <p:sp>
        <p:nvSpPr>
          <p:cNvPr id="24" name="Rectangle 23"/>
          <p:cNvSpPr/>
          <p:nvPr/>
        </p:nvSpPr>
        <p:spPr>
          <a:xfrm>
            <a:off x="5187696" y="5077968"/>
            <a:ext cx="188976" cy="109728"/>
          </a:xfrm>
          <a:prstGeom prst="rect">
            <a:avLst/>
          </a:prstGeom>
        </p:spPr>
        <p:txBody>
          <a:bodyPr wrap="none" lIns="0" tIns="0" rIns="0" bIns="0">
            <a:noAutofit/>
          </a:bodyPr>
          <a:lstStyle/>
          <a:p>
            <a:pPr indent="0"/>
            <a:r>
              <a:rPr lang="en-US" sz="1000" b="1">
                <a:solidFill>
                  <a:srgbClr val="393938"/>
                </a:solidFill>
                <a:latin typeface="Calibri"/>
              </a:rPr>
              <a:t>and</a:t>
            </a:r>
          </a:p>
        </p:txBody>
      </p:sp>
      <p:sp>
        <p:nvSpPr>
          <p:cNvPr id="25" name="Rectangle 24"/>
          <p:cNvSpPr/>
          <p:nvPr/>
        </p:nvSpPr>
        <p:spPr>
          <a:xfrm>
            <a:off x="5498592" y="5114544"/>
            <a:ext cx="768096" cy="115824"/>
          </a:xfrm>
          <a:prstGeom prst="rect">
            <a:avLst/>
          </a:prstGeom>
        </p:spPr>
        <p:txBody>
          <a:bodyPr wrap="none" lIns="0" tIns="0" rIns="0" bIns="0">
            <a:noAutofit/>
          </a:bodyPr>
          <a:lstStyle/>
          <a:p>
            <a:pPr indent="0"/>
            <a:r>
              <a:rPr lang="en-US" sz="700">
                <a:solidFill>
                  <a:srgbClr val="393938"/>
                </a:solidFill>
                <a:latin typeface="Trebuchet MS"/>
              </a:rPr>
              <a:t>exerts force</a:t>
            </a:r>
          </a:p>
        </p:txBody>
      </p:sp>
      <p:sp>
        <p:nvSpPr>
          <p:cNvPr id="26" name="Rectangle 25"/>
          <p:cNvSpPr/>
          <p:nvPr/>
        </p:nvSpPr>
        <p:spPr>
          <a:xfrm>
            <a:off x="5181600" y="5260848"/>
            <a:ext cx="1395984" cy="121920"/>
          </a:xfrm>
          <a:prstGeom prst="rect">
            <a:avLst/>
          </a:prstGeom>
        </p:spPr>
        <p:txBody>
          <a:bodyPr wrap="none" lIns="0" tIns="0" rIns="0" bIns="0">
            <a:noAutofit/>
          </a:bodyPr>
          <a:lstStyle/>
          <a:p>
            <a:pPr indent="0" algn="r"/>
            <a:r>
              <a:rPr lang="en-US" sz="800" b="1">
                <a:solidFill>
                  <a:srgbClr val="393938"/>
                </a:solidFill>
                <a:latin typeface="Calibri"/>
              </a:rPr>
              <a:t>on+#f'iof suffice</a:t>
            </a:r>
          </a:p>
        </p:txBody>
      </p:sp>
      <p:sp>
        <p:nvSpPr>
          <p:cNvPr id="27" name="Rectangle 26"/>
          <p:cNvSpPr/>
          <p:nvPr/>
        </p:nvSpPr>
        <p:spPr>
          <a:xfrm>
            <a:off x="5169408" y="5407152"/>
            <a:ext cx="774192" cy="103632"/>
          </a:xfrm>
          <a:prstGeom prst="rect">
            <a:avLst/>
          </a:prstGeom>
        </p:spPr>
        <p:txBody>
          <a:bodyPr wrap="none" lIns="0" tIns="0" rIns="0" bIns="0">
            <a:noAutofit/>
          </a:bodyPr>
          <a:lstStyle/>
          <a:p>
            <a:pPr indent="0"/>
            <a:r>
              <a:rPr lang="en-US" sz="850" b="1">
                <a:solidFill>
                  <a:srgbClr val="393938"/>
                </a:solidFill>
                <a:latin typeface="Calibri"/>
              </a:rPr>
              <a:t>of veirfeloral</a:t>
            </a:r>
          </a:p>
        </p:txBody>
      </p:sp>
      <p:sp>
        <p:nvSpPr>
          <p:cNvPr id="28" name="Rectangle 27"/>
          <p:cNvSpPr/>
          <p:nvPr/>
        </p:nvSpPr>
        <p:spPr>
          <a:xfrm>
            <a:off x="6071616" y="5407152"/>
            <a:ext cx="390144" cy="121920"/>
          </a:xfrm>
          <a:prstGeom prst="rect">
            <a:avLst/>
          </a:prstGeom>
        </p:spPr>
        <p:txBody>
          <a:bodyPr wrap="none" lIns="0" tIns="0" rIns="0" bIns="0">
            <a:noAutofit/>
          </a:bodyPr>
          <a:lstStyle/>
          <a:p>
            <a:pPr indent="0"/>
            <a:r>
              <a:rPr lang="en-US" sz="850" b="1">
                <a:solidFill>
                  <a:srgbClr val="393938"/>
                </a:solidFill>
                <a:latin typeface="Calibri"/>
              </a:rPr>
              <a:t>CtUlOA</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41120"/>
            <a:ext cx="9144000" cy="5516880"/>
          </a:xfrm>
          <a:prstGeom prst="rect">
            <a:avLst/>
          </a:prstGeom>
        </p:spPr>
      </p:pic>
      <p:sp>
        <p:nvSpPr>
          <p:cNvPr id="3" name="Rectangle 2"/>
          <p:cNvSpPr/>
          <p:nvPr/>
        </p:nvSpPr>
        <p:spPr>
          <a:xfrm>
            <a:off x="1810512" y="804672"/>
            <a:ext cx="552602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PHYSICAL EXAMINATION</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95400"/>
            <a:ext cx="9144000" cy="5562600"/>
          </a:xfrm>
          <a:prstGeom prst="rect">
            <a:avLst/>
          </a:prstGeom>
        </p:spPr>
      </p:pic>
      <p:sp>
        <p:nvSpPr>
          <p:cNvPr id="3" name="Rectangle 2"/>
          <p:cNvSpPr/>
          <p:nvPr/>
        </p:nvSpPr>
        <p:spPr>
          <a:xfrm>
            <a:off x="1810512" y="804672"/>
            <a:ext cx="552602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PHYSICAL EXAMINATION</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0512" y="804672"/>
            <a:ext cx="552602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PHYSICAL EXAMINATION</a:t>
            </a:r>
          </a:p>
        </p:txBody>
      </p:sp>
      <p:sp>
        <p:nvSpPr>
          <p:cNvPr id="3" name="Rectangle 2"/>
          <p:cNvSpPr/>
          <p:nvPr/>
        </p:nvSpPr>
        <p:spPr>
          <a:xfrm>
            <a:off x="713232" y="1901952"/>
            <a:ext cx="6528816" cy="2386584"/>
          </a:xfrm>
          <a:prstGeom prst="rect">
            <a:avLst/>
          </a:prstGeom>
          <a:solidFill>
            <a:srgbClr val="000000"/>
          </a:solidFill>
        </p:spPr>
        <p:txBody>
          <a:bodyPr lIns="0" tIns="0" rIns="0" bIns="0">
            <a:noAutofit/>
          </a:bodyPr>
          <a:lstStyle/>
          <a:p>
            <a:pPr indent="0" algn="just">
              <a:lnSpc>
                <a:spcPts val="4008"/>
              </a:lnSpc>
            </a:pPr>
            <a:r>
              <a:rPr lang="en-US" sz="2500">
                <a:solidFill>
                  <a:srgbClr val="FF0000"/>
                </a:solidFill>
                <a:latin typeface="Calibri"/>
              </a:rPr>
              <a:t>3.</a:t>
            </a:r>
            <a:r>
              <a:rPr lang="en-US" sz="2500">
                <a:solidFill>
                  <a:srgbClr val="FFFFFF"/>
                </a:solidFill>
                <a:latin typeface="Calibri"/>
              </a:rPr>
              <a:t> </a:t>
            </a:r>
            <a:r>
              <a:rPr lang="en-US" sz="2500">
                <a:solidFill>
                  <a:srgbClr val="FF0000"/>
                </a:solidFill>
                <a:latin typeface="Calibri"/>
              </a:rPr>
              <a:t>Contralateral SLRT</a:t>
            </a:r>
          </a:p>
          <a:p>
            <a:pPr indent="0" algn="just">
              <a:lnSpc>
                <a:spcPts val="4008"/>
              </a:lnSpc>
            </a:pPr>
            <a:r>
              <a:rPr lang="en-US" sz="2500">
                <a:solidFill>
                  <a:srgbClr val="FFFFFF"/>
                </a:solidFill>
                <a:latin typeface="Calibri"/>
              </a:rPr>
              <a:t>Performed in same manner as SLRT</a:t>
            </a:r>
          </a:p>
          <a:p>
            <a:pPr indent="0" algn="just">
              <a:lnSpc>
                <a:spcPts val="4008"/>
              </a:lnSpc>
            </a:pPr>
            <a:r>
              <a:rPr lang="en-US" sz="2500">
                <a:solidFill>
                  <a:srgbClr val="FFFFFF"/>
                </a:solidFill>
                <a:latin typeface="Calibri"/>
              </a:rPr>
              <a:t>Except- non painful leg is raised</a:t>
            </a:r>
          </a:p>
          <a:p>
            <a:pPr indent="0" algn="just">
              <a:lnSpc>
                <a:spcPts val="4008"/>
              </a:lnSpc>
            </a:pPr>
            <a:r>
              <a:rPr lang="en-US" sz="2500">
                <a:solidFill>
                  <a:srgbClr val="FFFFFF"/>
                </a:solidFill>
                <a:latin typeface="Calibri"/>
              </a:rPr>
              <a:t>If sciatica produced in opposite limb- positive</a:t>
            </a:r>
          </a:p>
          <a:p>
            <a:pPr indent="0" algn="just">
              <a:lnSpc>
                <a:spcPts val="4008"/>
              </a:lnSpc>
            </a:pPr>
            <a:r>
              <a:rPr lang="en-US" sz="2500">
                <a:solidFill>
                  <a:srgbClr val="FFFFFF"/>
                </a:solidFill>
                <a:latin typeface="Calibri"/>
              </a:rPr>
              <a:t>Suggestive of herniated disc.</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22704"/>
            <a:ext cx="9144000" cy="5035296"/>
          </a:xfrm>
          <a:prstGeom prst="rect">
            <a:avLst/>
          </a:prstGeom>
        </p:spPr>
      </p:pic>
      <p:sp>
        <p:nvSpPr>
          <p:cNvPr id="3" name="Rectangle 2"/>
          <p:cNvSpPr/>
          <p:nvPr/>
        </p:nvSpPr>
        <p:spPr>
          <a:xfrm>
            <a:off x="1810512" y="804672"/>
            <a:ext cx="552602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PHYSICAL EXAMINATION</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22704"/>
            <a:ext cx="9144000" cy="5035296"/>
          </a:xfrm>
          <a:prstGeom prst="rect">
            <a:avLst/>
          </a:prstGeom>
        </p:spPr>
      </p:pic>
      <p:sp>
        <p:nvSpPr>
          <p:cNvPr id="3" name="Rectangle 2"/>
          <p:cNvSpPr/>
          <p:nvPr/>
        </p:nvSpPr>
        <p:spPr>
          <a:xfrm>
            <a:off x="1810512" y="804672"/>
            <a:ext cx="552602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PHYSICAL EXAMINATION</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6384" y="1371600"/>
            <a:ext cx="7394448" cy="2267712"/>
          </a:xfrm>
          <a:prstGeom prst="rect">
            <a:avLst/>
          </a:prstGeom>
        </p:spPr>
      </p:pic>
      <p:pic>
        <p:nvPicPr>
          <p:cNvPr id="3" name="Picture 2"/>
          <p:cNvPicPr>
            <a:picLocks noChangeAspect="1"/>
          </p:cNvPicPr>
          <p:nvPr/>
        </p:nvPicPr>
        <p:blipFill>
          <a:blip r:embed="rId3"/>
          <a:stretch>
            <a:fillRect/>
          </a:stretch>
        </p:blipFill>
        <p:spPr>
          <a:xfrm>
            <a:off x="801624" y="3922776"/>
            <a:ext cx="7382256" cy="2779776"/>
          </a:xfrm>
          <a:prstGeom prst="rect">
            <a:avLst/>
          </a:prstGeom>
        </p:spPr>
      </p:pic>
      <p:sp>
        <p:nvSpPr>
          <p:cNvPr id="4" name="Rectangle 3"/>
          <p:cNvSpPr/>
          <p:nvPr/>
        </p:nvSpPr>
        <p:spPr>
          <a:xfrm>
            <a:off x="1810512" y="804672"/>
            <a:ext cx="552602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PHYSICAL EXAMINATION</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7240" y="1786128"/>
            <a:ext cx="7629144" cy="3157728"/>
          </a:xfrm>
          <a:prstGeom prst="rect">
            <a:avLst/>
          </a:prstGeom>
        </p:spPr>
      </p:pic>
      <p:sp>
        <p:nvSpPr>
          <p:cNvPr id="3" name="Rectangle 2"/>
          <p:cNvSpPr/>
          <p:nvPr/>
        </p:nvSpPr>
        <p:spPr>
          <a:xfrm>
            <a:off x="1490472" y="804672"/>
            <a:ext cx="6153912" cy="402336"/>
          </a:xfrm>
          <a:prstGeom prst="rect">
            <a:avLst/>
          </a:prstGeom>
          <a:solidFill>
            <a:srgbClr val="000000"/>
          </a:solidFill>
        </p:spPr>
        <p:txBody>
          <a:bodyPr wrap="none" lIns="0" tIns="0" rIns="0" bIns="0">
            <a:noAutofit/>
          </a:bodyPr>
          <a:lstStyle/>
          <a:p>
            <a:pPr indent="0"/>
            <a:r>
              <a:rPr lang="en-US" sz="4300" spc="-50" dirty="0">
                <a:solidFill>
                  <a:srgbClr val="FFFFFF"/>
                </a:solidFill>
                <a:latin typeface="Calibri"/>
              </a:rPr>
              <a:t>THE INTERVERTEBRAL DISC</a:t>
            </a:r>
          </a:p>
        </p:txBody>
      </p:sp>
      <p:sp>
        <p:nvSpPr>
          <p:cNvPr id="4" name="Rectangle 3"/>
          <p:cNvSpPr/>
          <p:nvPr/>
        </p:nvSpPr>
        <p:spPr>
          <a:xfrm>
            <a:off x="1481328" y="5230368"/>
            <a:ext cx="6309360" cy="883920"/>
          </a:xfrm>
          <a:prstGeom prst="rect">
            <a:avLst/>
          </a:prstGeom>
        </p:spPr>
        <p:txBody>
          <a:bodyPr lIns="0" tIns="0" rIns="0" bIns="0">
            <a:noAutofit/>
          </a:bodyPr>
          <a:lstStyle/>
          <a:p>
            <a:pPr indent="0">
              <a:lnSpc>
                <a:spcPts val="2544"/>
              </a:lnSpc>
            </a:pPr>
            <a:r>
              <a:rPr lang="en-US" sz="2100" dirty="0">
                <a:solidFill>
                  <a:srgbClr val="393938"/>
                </a:solidFill>
                <a:latin typeface="Calibri"/>
              </a:rPr>
              <a:t>The intervertebral disc: </a:t>
            </a:r>
            <a:r>
              <a:rPr lang="en-US" sz="2100" dirty="0">
                <a:solidFill>
                  <a:srgbClr val="525458"/>
                </a:solidFill>
                <a:latin typeface="Calibri"/>
              </a:rPr>
              <a:t>1, </a:t>
            </a:r>
            <a:r>
              <a:rPr lang="en-US" sz="2100" dirty="0">
                <a:solidFill>
                  <a:srgbClr val="393938"/>
                </a:solidFill>
                <a:latin typeface="Calibri"/>
              </a:rPr>
              <a:t>nucleus; 2, annulus; 3, cartilaginous endplate; 4, anterior longitudinal ligament; 5, posterior longitudinal ligament.</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0512" y="804672"/>
            <a:ext cx="552602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PHYSICAL EXAMINATION</a:t>
            </a:r>
          </a:p>
        </p:txBody>
      </p:sp>
      <p:sp>
        <p:nvSpPr>
          <p:cNvPr id="3" name="Rectangle 2"/>
          <p:cNvSpPr/>
          <p:nvPr/>
        </p:nvSpPr>
        <p:spPr>
          <a:xfrm>
            <a:off x="716280" y="1917192"/>
            <a:ext cx="7632192" cy="2243328"/>
          </a:xfrm>
          <a:prstGeom prst="rect">
            <a:avLst/>
          </a:prstGeom>
          <a:solidFill>
            <a:srgbClr val="000000"/>
          </a:solidFill>
        </p:spPr>
        <p:txBody>
          <a:bodyPr lIns="0" tIns="0" rIns="0" bIns="0">
            <a:noAutofit/>
          </a:bodyPr>
          <a:lstStyle/>
          <a:p>
            <a:pPr indent="0">
              <a:spcAft>
                <a:spcPts val="1260"/>
              </a:spcAft>
            </a:pPr>
            <a:r>
              <a:rPr lang="en-US" sz="2500">
                <a:solidFill>
                  <a:srgbClr val="FF0000"/>
                </a:solidFill>
                <a:latin typeface="Calibri"/>
              </a:rPr>
              <a:t>7. Cross-over test:</a:t>
            </a:r>
          </a:p>
          <a:p>
            <a:pPr indent="0">
              <a:spcAft>
                <a:spcPts val="1260"/>
              </a:spcAft>
            </a:pPr>
            <a:r>
              <a:rPr lang="en-US" sz="2500">
                <a:solidFill>
                  <a:srgbClr val="FFFFFF"/>
                </a:solidFill>
                <a:latin typeface="Calibri"/>
              </a:rPr>
              <a:t>Determinant of compression of lumbosacral roots.</a:t>
            </a:r>
          </a:p>
          <a:p>
            <a:pPr indent="0">
              <a:lnSpc>
                <a:spcPts val="3024"/>
              </a:lnSpc>
              <a:spcAft>
                <a:spcPts val="630"/>
              </a:spcAft>
            </a:pPr>
            <a:r>
              <a:rPr lang="en-US" sz="2500">
                <a:solidFill>
                  <a:srgbClr val="FFFFFF"/>
                </a:solidFill>
                <a:latin typeface="Calibri"/>
              </a:rPr>
              <a:t>Raise the affected leg and this produces symptoms down asymptomatic contralateral extremity- positive</a:t>
            </a:r>
          </a:p>
          <a:p>
            <a:pPr indent="0"/>
            <a:r>
              <a:rPr lang="en-US" sz="2500">
                <a:solidFill>
                  <a:srgbClr val="FFFFFF"/>
                </a:solidFill>
                <a:latin typeface="Calibri"/>
              </a:rPr>
              <a:t>Indicates- large central disc protrusion.</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1306" y="273350"/>
            <a:ext cx="9191663" cy="561304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6624" y="804672"/>
            <a:ext cx="375818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INVESTIGATIONS</a:t>
            </a:r>
          </a:p>
        </p:txBody>
      </p:sp>
      <p:sp>
        <p:nvSpPr>
          <p:cNvPr id="3" name="Rectangle 2"/>
          <p:cNvSpPr/>
          <p:nvPr/>
        </p:nvSpPr>
        <p:spPr>
          <a:xfrm>
            <a:off x="719328" y="1865376"/>
            <a:ext cx="5876544" cy="3154680"/>
          </a:xfrm>
          <a:prstGeom prst="rect">
            <a:avLst/>
          </a:prstGeom>
          <a:solidFill>
            <a:srgbClr val="000000"/>
          </a:solidFill>
        </p:spPr>
        <p:txBody>
          <a:bodyPr lIns="0" tIns="0" rIns="0" bIns="0">
            <a:noAutofit/>
          </a:bodyPr>
          <a:lstStyle/>
          <a:p>
            <a:pPr indent="0" algn="just">
              <a:lnSpc>
                <a:spcPts val="3672"/>
              </a:lnSpc>
            </a:pPr>
            <a:r>
              <a:rPr lang="en-US" sz="2500">
                <a:solidFill>
                  <a:srgbClr val="FF0000"/>
                </a:solidFill>
                <a:latin typeface="Calibri"/>
              </a:rPr>
              <a:t>3.</a:t>
            </a:r>
            <a:r>
              <a:rPr lang="en-US" sz="2500">
                <a:solidFill>
                  <a:srgbClr val="FFFFFF"/>
                </a:solidFill>
                <a:latin typeface="Calibri"/>
              </a:rPr>
              <a:t> </a:t>
            </a:r>
            <a:r>
              <a:rPr lang="en-US" sz="2500">
                <a:solidFill>
                  <a:srgbClr val="FF0000"/>
                </a:solidFill>
                <a:latin typeface="Calibri"/>
              </a:rPr>
              <a:t>OBLIQUE LS SPINE (tube-45 degrees)</a:t>
            </a:r>
          </a:p>
          <a:p>
            <a:pPr indent="0" algn="just">
              <a:lnSpc>
                <a:spcPts val="3672"/>
              </a:lnSpc>
            </a:pPr>
            <a:r>
              <a:rPr lang="en-US" sz="2500">
                <a:solidFill>
                  <a:srgbClr val="FFFFFF"/>
                </a:solidFill>
                <a:latin typeface="Calibri"/>
              </a:rPr>
              <a:t>•    Neural foramina narrowing</a:t>
            </a:r>
          </a:p>
          <a:p>
            <a:pPr indent="0" algn="just">
              <a:lnSpc>
                <a:spcPts val="3672"/>
              </a:lnSpc>
            </a:pPr>
            <a:r>
              <a:rPr lang="en-US" sz="2500">
                <a:solidFill>
                  <a:srgbClr val="FFFFFF"/>
                </a:solidFill>
                <a:latin typeface="Calibri"/>
              </a:rPr>
              <a:t>•    Pars interarticularis defects</a:t>
            </a:r>
          </a:p>
          <a:p>
            <a:pPr indent="0" algn="just">
              <a:lnSpc>
                <a:spcPts val="3672"/>
              </a:lnSpc>
            </a:pPr>
            <a:r>
              <a:rPr lang="en-US" sz="2500">
                <a:solidFill>
                  <a:srgbClr val="FFFFFF"/>
                </a:solidFill>
                <a:latin typeface="Calibri"/>
              </a:rPr>
              <a:t>•    Facet hypertrophy</a:t>
            </a:r>
          </a:p>
          <a:p>
            <a:pPr indent="0" algn="just">
              <a:lnSpc>
                <a:spcPts val="3672"/>
              </a:lnSpc>
            </a:pPr>
            <a:r>
              <a:rPr lang="en-US" sz="2500">
                <a:solidFill>
                  <a:srgbClr val="FFFFFF"/>
                </a:solidFill>
                <a:latin typeface="Calibri"/>
              </a:rPr>
              <a:t>•    Spondylosis</a:t>
            </a:r>
          </a:p>
          <a:p>
            <a:pPr indent="0" algn="just">
              <a:lnSpc>
                <a:spcPts val="3672"/>
              </a:lnSpc>
            </a:pPr>
            <a:r>
              <a:rPr lang="en-US" sz="2500">
                <a:solidFill>
                  <a:srgbClr val="FFFFFF"/>
                </a:solidFill>
                <a:latin typeface="Calibri"/>
              </a:rPr>
              <a:t>•    Spondylolysis</a:t>
            </a:r>
          </a:p>
          <a:p>
            <a:pPr indent="0" algn="just">
              <a:lnSpc>
                <a:spcPts val="3672"/>
              </a:lnSpc>
              <a:spcAft>
                <a:spcPts val="2520"/>
              </a:spcAft>
            </a:pPr>
            <a:r>
              <a:rPr lang="en-US" sz="2500">
                <a:solidFill>
                  <a:srgbClr val="FFFFFF"/>
                </a:solidFill>
                <a:latin typeface="Calibri"/>
              </a:rPr>
              <a:t>•    Spondylolisthesis</a:t>
            </a:r>
          </a:p>
        </p:txBody>
      </p:sp>
      <p:sp>
        <p:nvSpPr>
          <p:cNvPr id="4" name="Rectangle 3"/>
          <p:cNvSpPr/>
          <p:nvPr/>
        </p:nvSpPr>
        <p:spPr>
          <a:xfrm>
            <a:off x="707136" y="5629656"/>
            <a:ext cx="5163312" cy="268224"/>
          </a:xfrm>
          <a:prstGeom prst="rect">
            <a:avLst/>
          </a:prstGeom>
          <a:solidFill>
            <a:srgbClr val="000000"/>
          </a:solidFill>
        </p:spPr>
        <p:txBody>
          <a:bodyPr wrap="none" lIns="0" tIns="0" rIns="0" bIns="0">
            <a:noAutofit/>
          </a:bodyPr>
          <a:lstStyle/>
          <a:p>
            <a:pPr indent="0" algn="just">
              <a:spcBef>
                <a:spcPts val="2520"/>
              </a:spcBef>
            </a:pPr>
            <a:r>
              <a:rPr lang="en-US" sz="2500">
                <a:solidFill>
                  <a:srgbClr val="FFFFFF"/>
                </a:solidFill>
                <a:latin typeface="Calibri"/>
              </a:rPr>
              <a:t>4. </a:t>
            </a:r>
            <a:r>
              <a:rPr lang="en-US" sz="2500">
                <a:solidFill>
                  <a:srgbClr val="FF0000"/>
                </a:solidFill>
                <a:latin typeface="Calibri"/>
              </a:rPr>
              <a:t>FLEXION AND EXTENSION VIEWS</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0363" y="338420"/>
            <a:ext cx="9364099" cy="686829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6624" y="804672"/>
            <a:ext cx="375818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INVESTIGATIONS</a:t>
            </a:r>
          </a:p>
        </p:txBody>
      </p:sp>
      <p:sp>
        <p:nvSpPr>
          <p:cNvPr id="3" name="Rectangle 2"/>
          <p:cNvSpPr/>
          <p:nvPr/>
        </p:nvSpPr>
        <p:spPr>
          <a:xfrm>
            <a:off x="371856" y="1746504"/>
            <a:ext cx="7879080" cy="1066800"/>
          </a:xfrm>
          <a:prstGeom prst="rect">
            <a:avLst/>
          </a:prstGeom>
          <a:solidFill>
            <a:srgbClr val="000000"/>
          </a:solidFill>
        </p:spPr>
        <p:txBody>
          <a:bodyPr lIns="0" tIns="0" rIns="0" bIns="0">
            <a:noAutofit/>
          </a:bodyPr>
          <a:lstStyle/>
          <a:p>
            <a:pPr indent="0" algn="just">
              <a:spcAft>
                <a:spcPts val="1050"/>
              </a:spcAft>
            </a:pPr>
            <a:r>
              <a:rPr lang="en-US" sz="3000" b="1">
                <a:solidFill>
                  <a:srgbClr val="FF0000"/>
                </a:solidFill>
                <a:latin typeface="Calibri"/>
              </a:rPr>
              <a:t>CT SCAN</a:t>
            </a:r>
          </a:p>
          <a:p>
            <a:pPr indent="0" algn="just">
              <a:lnSpc>
                <a:spcPts val="2472"/>
              </a:lnSpc>
              <a:spcAft>
                <a:spcPts val="2940"/>
              </a:spcAft>
            </a:pPr>
            <a:r>
              <a:rPr lang="en-US" sz="2500">
                <a:solidFill>
                  <a:srgbClr val="FFFFFF"/>
                </a:solidFill>
                <a:latin typeface="Calibri"/>
              </a:rPr>
              <a:t>Lumbar disc herniation found to be- Focal, asymmetric and dorsolateral</a:t>
            </a:r>
          </a:p>
        </p:txBody>
      </p:sp>
      <p:sp>
        <p:nvSpPr>
          <p:cNvPr id="4" name="Rectangle 3"/>
          <p:cNvSpPr/>
          <p:nvPr/>
        </p:nvSpPr>
        <p:spPr>
          <a:xfrm>
            <a:off x="362712" y="3450336"/>
            <a:ext cx="7876032" cy="3020568"/>
          </a:xfrm>
          <a:prstGeom prst="rect">
            <a:avLst/>
          </a:prstGeom>
          <a:solidFill>
            <a:srgbClr val="000000"/>
          </a:solidFill>
        </p:spPr>
        <p:txBody>
          <a:bodyPr lIns="0" tIns="0" rIns="0" bIns="0">
            <a:noAutofit/>
          </a:bodyPr>
          <a:lstStyle/>
          <a:p>
            <a:pPr indent="0" algn="just">
              <a:spcBef>
                <a:spcPts val="2940"/>
              </a:spcBef>
              <a:spcAft>
                <a:spcPts val="1050"/>
              </a:spcAft>
            </a:pPr>
            <a:r>
              <a:rPr lang="en-US" sz="2500">
                <a:solidFill>
                  <a:srgbClr val="FFFFFF"/>
                </a:solidFill>
                <a:latin typeface="Calibri"/>
              </a:rPr>
              <a:t>ADVANTAGE:</a:t>
            </a:r>
          </a:p>
          <a:p>
            <a:pPr indent="0" algn="just">
              <a:lnSpc>
                <a:spcPts val="2520"/>
              </a:lnSpc>
              <a:spcAft>
                <a:spcPts val="2940"/>
              </a:spcAft>
            </a:pPr>
            <a:r>
              <a:rPr lang="en-US" sz="2500">
                <a:solidFill>
                  <a:srgbClr val="FFFFFF"/>
                </a:solidFill>
                <a:latin typeface="Calibri"/>
              </a:rPr>
              <a:t>Ability to see beyond dural sac and root sleeves and size of spinal canal</a:t>
            </a:r>
          </a:p>
          <a:p>
            <a:pPr indent="0" algn="just">
              <a:spcAft>
                <a:spcPts val="1050"/>
              </a:spcAft>
            </a:pPr>
            <a:r>
              <a:rPr lang="en-US" sz="2500">
                <a:solidFill>
                  <a:srgbClr val="FFFFFF"/>
                </a:solidFill>
                <a:latin typeface="Calibri"/>
              </a:rPr>
              <a:t>LIMITATION:</a:t>
            </a:r>
          </a:p>
          <a:p>
            <a:pPr indent="0" algn="just">
              <a:lnSpc>
                <a:spcPts val="2664"/>
              </a:lnSpc>
            </a:pPr>
            <a:r>
              <a:rPr lang="en-US" sz="2500">
                <a:solidFill>
                  <a:srgbClr val="FFFFFF"/>
                </a:solidFill>
                <a:latin typeface="Calibri"/>
              </a:rPr>
              <a:t>Cannot differentiate between-</a:t>
            </a:r>
          </a:p>
          <a:p>
            <a:pPr marL="482600" indent="0" algn="just">
              <a:lnSpc>
                <a:spcPts val="2664"/>
              </a:lnSpc>
            </a:pPr>
            <a:r>
              <a:rPr lang="en-US" sz="2100">
                <a:solidFill>
                  <a:srgbClr val="FFFFFF"/>
                </a:solidFill>
                <a:latin typeface="Calibri"/>
              </a:rPr>
              <a:t>•    Scar tissue and disc herniation</a:t>
            </a:r>
          </a:p>
          <a:p>
            <a:pPr marL="482600" indent="0" algn="just">
              <a:lnSpc>
                <a:spcPts val="2664"/>
              </a:lnSpc>
            </a:pPr>
            <a:r>
              <a:rPr lang="en-US" sz="2100">
                <a:solidFill>
                  <a:srgbClr val="FFFFFF"/>
                </a:solidFill>
                <a:latin typeface="Calibri"/>
              </a:rPr>
              <a:t>•    Annulus and nucleus</a:t>
            </a: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6624" y="804672"/>
            <a:ext cx="3758184"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INVESTIGATIONS</a:t>
            </a:r>
          </a:p>
        </p:txBody>
      </p:sp>
      <p:sp>
        <p:nvSpPr>
          <p:cNvPr id="3" name="Rectangle 2"/>
          <p:cNvSpPr/>
          <p:nvPr/>
        </p:nvSpPr>
        <p:spPr>
          <a:xfrm>
            <a:off x="719328" y="1929384"/>
            <a:ext cx="6294120" cy="3078480"/>
          </a:xfrm>
          <a:prstGeom prst="rect">
            <a:avLst/>
          </a:prstGeom>
          <a:solidFill>
            <a:srgbClr val="000000"/>
          </a:solidFill>
        </p:spPr>
        <p:txBody>
          <a:bodyPr lIns="0" tIns="0" rIns="0" bIns="0">
            <a:noAutofit/>
          </a:bodyPr>
          <a:lstStyle/>
          <a:p>
            <a:pPr indent="0" algn="just">
              <a:spcAft>
                <a:spcPts val="1260"/>
              </a:spcAft>
            </a:pPr>
            <a:r>
              <a:rPr lang="en-US" sz="3000" b="1" dirty="0">
                <a:solidFill>
                  <a:srgbClr val="FF0000"/>
                </a:solidFill>
                <a:latin typeface="Calibri"/>
              </a:rPr>
              <a:t>MRI</a:t>
            </a:r>
          </a:p>
          <a:p>
            <a:pPr marL="252984" indent="-228600">
              <a:lnSpc>
                <a:spcPts val="3024"/>
              </a:lnSpc>
              <a:spcAft>
                <a:spcPts val="630"/>
              </a:spcAft>
            </a:pPr>
            <a:r>
              <a:rPr lang="en-US" sz="2500" dirty="0">
                <a:solidFill>
                  <a:srgbClr val="FFFFFF"/>
                </a:solidFill>
                <a:latin typeface="Calibri"/>
              </a:rPr>
              <a:t>•    Clearly superior in the detection of disc degeneration.</a:t>
            </a:r>
          </a:p>
          <a:p>
            <a:pPr indent="0" algn="just">
              <a:spcAft>
                <a:spcPts val="1260"/>
              </a:spcAft>
            </a:pPr>
            <a:r>
              <a:rPr lang="en-US" sz="2500" dirty="0">
                <a:solidFill>
                  <a:srgbClr val="FFFFFF"/>
                </a:solidFill>
                <a:latin typeface="Calibri"/>
              </a:rPr>
              <a:t>•    Allow evaluation of complete spinal group</a:t>
            </a:r>
          </a:p>
          <a:p>
            <a:pPr indent="0" algn="just">
              <a:spcAft>
                <a:spcPts val="840"/>
              </a:spcAft>
            </a:pPr>
            <a:r>
              <a:rPr lang="en-US" sz="2500" dirty="0">
                <a:solidFill>
                  <a:srgbClr val="FFFFFF"/>
                </a:solidFill>
                <a:latin typeface="Calibri"/>
              </a:rPr>
              <a:t>•    Shows:</a:t>
            </a:r>
          </a:p>
          <a:p>
            <a:pPr marL="481584" indent="0" algn="just">
              <a:spcAft>
                <a:spcPts val="840"/>
              </a:spcAft>
            </a:pPr>
            <a:r>
              <a:rPr lang="en-US" sz="2300" dirty="0">
                <a:solidFill>
                  <a:srgbClr val="FFFFFF"/>
                </a:solidFill>
                <a:latin typeface="Calibri"/>
              </a:rPr>
              <a:t>•    Intervertebral disc protrusion.</a:t>
            </a:r>
          </a:p>
          <a:p>
            <a:pPr marL="481584" indent="0" algn="just"/>
            <a:r>
              <a:rPr lang="en-US" sz="2300" dirty="0">
                <a:solidFill>
                  <a:srgbClr val="FFFFFF"/>
                </a:solidFill>
                <a:latin typeface="Calibri"/>
              </a:rPr>
              <a:t>•    Compression of nerve root</a:t>
            </a: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 y="359664"/>
            <a:ext cx="4319016" cy="6214872"/>
          </a:xfrm>
          <a:prstGeom prst="rect">
            <a:avLst/>
          </a:prstGeom>
        </p:spPr>
      </p:pic>
      <p:pic>
        <p:nvPicPr>
          <p:cNvPr id="3" name="Picture 2"/>
          <p:cNvPicPr>
            <a:picLocks noChangeAspect="1"/>
          </p:cNvPicPr>
          <p:nvPr/>
        </p:nvPicPr>
        <p:blipFill>
          <a:blip r:embed="rId3"/>
          <a:stretch>
            <a:fillRect/>
          </a:stretch>
        </p:blipFill>
        <p:spPr>
          <a:xfrm>
            <a:off x="4379976" y="359664"/>
            <a:ext cx="4757928" cy="621487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 y="12192"/>
            <a:ext cx="4492752" cy="6833616"/>
          </a:xfrm>
          <a:prstGeom prst="rect">
            <a:avLst/>
          </a:prstGeom>
        </p:spPr>
      </p:pic>
      <p:pic>
        <p:nvPicPr>
          <p:cNvPr id="3" name="Picture 2"/>
          <p:cNvPicPr>
            <a:picLocks noChangeAspect="1"/>
          </p:cNvPicPr>
          <p:nvPr/>
        </p:nvPicPr>
        <p:blipFill>
          <a:blip r:embed="rId3"/>
          <a:stretch>
            <a:fillRect/>
          </a:stretch>
        </p:blipFill>
        <p:spPr>
          <a:xfrm>
            <a:off x="4617720" y="557784"/>
            <a:ext cx="4526280" cy="628802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339072" cy="712012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5293" y="1022888"/>
            <a:ext cx="9065887" cy="619932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3" name="Rectangle 2"/>
          <p:cNvSpPr/>
          <p:nvPr/>
        </p:nvSpPr>
        <p:spPr>
          <a:xfrm>
            <a:off x="713232" y="1917192"/>
            <a:ext cx="7620000" cy="3651504"/>
          </a:xfrm>
          <a:prstGeom prst="rect">
            <a:avLst/>
          </a:prstGeom>
          <a:solidFill>
            <a:srgbClr val="000000"/>
          </a:solidFill>
        </p:spPr>
        <p:txBody>
          <a:bodyPr lIns="0" tIns="0" rIns="0" bIns="0">
            <a:noAutofit/>
          </a:bodyPr>
          <a:lstStyle/>
          <a:p>
            <a:pPr indent="0" algn="ctr">
              <a:spcAft>
                <a:spcPts val="1260"/>
              </a:spcAft>
            </a:pPr>
            <a:r>
              <a:rPr lang="en-US" sz="2500">
                <a:solidFill>
                  <a:srgbClr val="FFFFFF"/>
                </a:solidFill>
                <a:latin typeface="Calibri"/>
              </a:rPr>
              <a:t>CONSERVATIVE MANAGEMENT</a:t>
            </a:r>
          </a:p>
          <a:p>
            <a:pPr indent="0">
              <a:lnSpc>
                <a:spcPts val="3024"/>
              </a:lnSpc>
              <a:spcAft>
                <a:spcPts val="3360"/>
              </a:spcAft>
            </a:pPr>
            <a:r>
              <a:rPr lang="en-US" sz="2500">
                <a:solidFill>
                  <a:srgbClr val="FFFFFF"/>
                </a:solidFill>
                <a:latin typeface="Calibri"/>
              </a:rPr>
              <a:t>Majority of patients respond well to conservative management</a:t>
            </a:r>
          </a:p>
          <a:p>
            <a:pPr indent="0" algn="just">
              <a:spcAft>
                <a:spcPts val="1260"/>
              </a:spcAft>
            </a:pPr>
            <a:r>
              <a:rPr lang="en-US" sz="2500">
                <a:solidFill>
                  <a:srgbClr val="FF0000"/>
                </a:solidFill>
                <a:latin typeface="Calibri"/>
              </a:rPr>
              <a:t>1.</a:t>
            </a:r>
            <a:r>
              <a:rPr lang="en-US" sz="2500">
                <a:solidFill>
                  <a:srgbClr val="FFFFFF"/>
                </a:solidFill>
                <a:latin typeface="Calibri"/>
              </a:rPr>
              <a:t> </a:t>
            </a:r>
            <a:r>
              <a:rPr lang="en-US" sz="2500">
                <a:solidFill>
                  <a:srgbClr val="FF0000"/>
                </a:solidFill>
                <a:latin typeface="Calibri"/>
              </a:rPr>
              <a:t>BED REST</a:t>
            </a:r>
            <a:r>
              <a:rPr lang="en-US" sz="2500">
                <a:solidFill>
                  <a:srgbClr val="FFFFFF"/>
                </a:solidFill>
                <a:latin typeface="Calibri"/>
              </a:rPr>
              <a:t>:</a:t>
            </a:r>
          </a:p>
          <a:p>
            <a:pPr indent="0" algn="just">
              <a:spcAft>
                <a:spcPts val="1260"/>
              </a:spcAft>
            </a:pPr>
            <a:r>
              <a:rPr lang="en-US" sz="2500">
                <a:solidFill>
                  <a:srgbClr val="FFFFFF"/>
                </a:solidFill>
                <a:latin typeface="Calibri"/>
              </a:rPr>
              <a:t>Strict bed rest- minimum 3 weeks</a:t>
            </a:r>
          </a:p>
          <a:p>
            <a:pPr indent="0">
              <a:lnSpc>
                <a:spcPts val="3048"/>
              </a:lnSpc>
            </a:pPr>
            <a:r>
              <a:rPr lang="en-US" sz="2500">
                <a:solidFill>
                  <a:srgbClr val="FFFFFF"/>
                </a:solidFill>
                <a:latin typeface="Calibri"/>
              </a:rPr>
              <a:t>Mobilization- gradually started after pain and muscle spasm has reduced</a:t>
            </a: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dirty="0">
                <a:solidFill>
                  <a:srgbClr val="FFFFFF"/>
                </a:solidFill>
                <a:latin typeface="Calibri"/>
              </a:rPr>
              <a:t>TREATMENT</a:t>
            </a:r>
          </a:p>
        </p:txBody>
      </p:sp>
      <p:pic>
        <p:nvPicPr>
          <p:cNvPr id="10" name="Picture 9"/>
          <p:cNvPicPr>
            <a:picLocks noChangeAspect="1"/>
          </p:cNvPicPr>
          <p:nvPr/>
        </p:nvPicPr>
        <p:blipFill>
          <a:blip r:embed="rId2"/>
          <a:stretch>
            <a:fillRect/>
          </a:stretch>
        </p:blipFill>
        <p:spPr>
          <a:xfrm>
            <a:off x="1321882" y="1752765"/>
            <a:ext cx="7252709" cy="439228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3" name="Rectangle 2"/>
          <p:cNvSpPr/>
          <p:nvPr/>
        </p:nvSpPr>
        <p:spPr>
          <a:xfrm>
            <a:off x="719328" y="1877568"/>
            <a:ext cx="7156704" cy="1069848"/>
          </a:xfrm>
          <a:prstGeom prst="rect">
            <a:avLst/>
          </a:prstGeom>
          <a:solidFill>
            <a:srgbClr val="000000"/>
          </a:solidFill>
        </p:spPr>
        <p:txBody>
          <a:bodyPr lIns="0" tIns="0" rIns="0" bIns="0">
            <a:noAutofit/>
          </a:bodyPr>
          <a:lstStyle/>
          <a:p>
            <a:pPr indent="0" algn="just">
              <a:spcAft>
                <a:spcPts val="1050"/>
              </a:spcAft>
            </a:pPr>
            <a:r>
              <a:rPr lang="en-US" sz="2500">
                <a:solidFill>
                  <a:srgbClr val="FF0000"/>
                </a:solidFill>
                <a:latin typeface="Calibri"/>
              </a:rPr>
              <a:t>2.</a:t>
            </a:r>
            <a:r>
              <a:rPr lang="en-US" sz="2500">
                <a:solidFill>
                  <a:srgbClr val="FFFFFF"/>
                </a:solidFill>
                <a:latin typeface="Calibri"/>
              </a:rPr>
              <a:t> </a:t>
            </a:r>
            <a:r>
              <a:rPr lang="en-US" sz="2500">
                <a:solidFill>
                  <a:srgbClr val="FF0000"/>
                </a:solidFill>
                <a:latin typeface="Calibri"/>
              </a:rPr>
              <a:t>DRUG THERAPY</a:t>
            </a:r>
            <a:r>
              <a:rPr lang="en-US" sz="2500">
                <a:solidFill>
                  <a:srgbClr val="FFFFFF"/>
                </a:solidFill>
                <a:latin typeface="Calibri"/>
              </a:rPr>
              <a:t>:</a:t>
            </a:r>
          </a:p>
          <a:p>
            <a:pPr indent="0">
              <a:lnSpc>
                <a:spcPts val="2496"/>
              </a:lnSpc>
              <a:spcAft>
                <a:spcPts val="2940"/>
              </a:spcAft>
            </a:pPr>
            <a:r>
              <a:rPr lang="en-US" sz="2500">
                <a:solidFill>
                  <a:srgbClr val="FFFFFF"/>
                </a:solidFill>
                <a:latin typeface="Calibri"/>
              </a:rPr>
              <a:t>Bed rest supplemented by- NSAIDS, Muscle relaxants, night sedation</a:t>
            </a:r>
          </a:p>
        </p:txBody>
      </p:sp>
      <p:sp>
        <p:nvSpPr>
          <p:cNvPr id="4" name="Rectangle 3"/>
          <p:cNvSpPr/>
          <p:nvPr/>
        </p:nvSpPr>
        <p:spPr>
          <a:xfrm>
            <a:off x="716280" y="3526536"/>
            <a:ext cx="7650480" cy="2218944"/>
          </a:xfrm>
          <a:prstGeom prst="rect">
            <a:avLst/>
          </a:prstGeom>
          <a:solidFill>
            <a:srgbClr val="000000"/>
          </a:solidFill>
        </p:spPr>
        <p:txBody>
          <a:bodyPr lIns="0" tIns="0" rIns="0" bIns="0">
            <a:noAutofit/>
          </a:bodyPr>
          <a:lstStyle/>
          <a:p>
            <a:pPr indent="0" algn="just">
              <a:spcBef>
                <a:spcPts val="2940"/>
              </a:spcBef>
              <a:spcAft>
                <a:spcPts val="1050"/>
              </a:spcAft>
            </a:pPr>
            <a:r>
              <a:rPr lang="en-US" sz="2500">
                <a:solidFill>
                  <a:srgbClr val="FF0000"/>
                </a:solidFill>
                <a:latin typeface="Calibri"/>
              </a:rPr>
              <a:t>3.</a:t>
            </a:r>
            <a:r>
              <a:rPr lang="en-US" sz="2500">
                <a:solidFill>
                  <a:srgbClr val="FFFFFF"/>
                </a:solidFill>
                <a:latin typeface="Calibri"/>
              </a:rPr>
              <a:t> </a:t>
            </a:r>
            <a:r>
              <a:rPr lang="en-US" sz="2500">
                <a:solidFill>
                  <a:srgbClr val="FF0000"/>
                </a:solidFill>
                <a:latin typeface="Calibri"/>
              </a:rPr>
              <a:t>PHYSIOTHERAPY:</a:t>
            </a:r>
          </a:p>
          <a:p>
            <a:pPr marL="254000" indent="-254000">
              <a:lnSpc>
                <a:spcPts val="2472"/>
              </a:lnSpc>
              <a:spcAft>
                <a:spcPts val="630"/>
              </a:spcAft>
            </a:pPr>
            <a:r>
              <a:rPr lang="en-US" sz="2500">
                <a:solidFill>
                  <a:srgbClr val="FFFFFF"/>
                </a:solidFill>
                <a:latin typeface="Calibri"/>
              </a:rPr>
              <a:t>•    Patients with acute back pain eased by passive extension of spine can benefit with extension exercises.</a:t>
            </a:r>
          </a:p>
          <a:p>
            <a:pPr indent="0" algn="just">
              <a:spcAft>
                <a:spcPts val="1050"/>
              </a:spcAft>
            </a:pPr>
            <a:r>
              <a:rPr lang="en-US" sz="2500">
                <a:solidFill>
                  <a:srgbClr val="FFFFFF"/>
                </a:solidFill>
                <a:latin typeface="Calibri"/>
              </a:rPr>
              <a:t>•    Should not be forced in extreme pain.</a:t>
            </a:r>
          </a:p>
          <a:p>
            <a:pPr marL="254000" indent="-254000">
              <a:lnSpc>
                <a:spcPts val="2520"/>
              </a:lnSpc>
            </a:pPr>
            <a:r>
              <a:rPr lang="en-US" sz="2500">
                <a:solidFill>
                  <a:srgbClr val="FFFFFF"/>
                </a:solidFill>
                <a:latin typeface="Calibri"/>
              </a:rPr>
              <a:t>•    Education should be given regarding posture and biomechanics.</a:t>
            </a:r>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5784" y="2243328"/>
            <a:ext cx="5538216" cy="4096512"/>
          </a:xfrm>
          <a:prstGeom prst="rect">
            <a:avLst/>
          </a:prstGeom>
        </p:spPr>
      </p:pic>
      <p:sp>
        <p:nvSpPr>
          <p:cNvPr id="3" name="Rectangle 2"/>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4" name="Rectangle 3"/>
          <p:cNvSpPr/>
          <p:nvPr/>
        </p:nvSpPr>
        <p:spPr>
          <a:xfrm>
            <a:off x="719328" y="1901952"/>
            <a:ext cx="4059936" cy="341376"/>
          </a:xfrm>
          <a:prstGeom prst="rect">
            <a:avLst/>
          </a:prstGeom>
          <a:solidFill>
            <a:srgbClr val="000000"/>
          </a:solidFill>
        </p:spPr>
        <p:txBody>
          <a:bodyPr wrap="none" lIns="0" tIns="0" rIns="0" bIns="0">
            <a:noAutofit/>
          </a:bodyPr>
          <a:lstStyle/>
          <a:p>
            <a:pPr indent="0" algn="just">
              <a:spcAft>
                <a:spcPts val="1470"/>
              </a:spcAft>
            </a:pPr>
            <a:r>
              <a:rPr lang="en-US" sz="2500">
                <a:solidFill>
                  <a:srgbClr val="FFFFFF"/>
                </a:solidFill>
                <a:latin typeface="Calibri"/>
              </a:rPr>
              <a:t>• Some patients respond to-</a:t>
            </a:r>
          </a:p>
        </p:txBody>
      </p:sp>
      <p:sp>
        <p:nvSpPr>
          <p:cNvPr id="5" name="Rectangle 4"/>
          <p:cNvSpPr/>
          <p:nvPr/>
        </p:nvSpPr>
        <p:spPr>
          <a:xfrm>
            <a:off x="704088" y="2426208"/>
            <a:ext cx="2886456" cy="1801368"/>
          </a:xfrm>
          <a:prstGeom prst="rect">
            <a:avLst/>
          </a:prstGeom>
          <a:solidFill>
            <a:srgbClr val="000000"/>
          </a:solidFill>
        </p:spPr>
        <p:txBody>
          <a:bodyPr lIns="0" tIns="0" rIns="0" bIns="0">
            <a:noAutofit/>
          </a:bodyPr>
          <a:lstStyle/>
          <a:p>
            <a:pPr indent="0" algn="just">
              <a:lnSpc>
                <a:spcPts val="4008"/>
              </a:lnSpc>
              <a:spcBef>
                <a:spcPts val="1470"/>
              </a:spcBef>
            </a:pPr>
            <a:r>
              <a:rPr lang="en-US" sz="2500">
                <a:solidFill>
                  <a:srgbClr val="FFFFFF"/>
                </a:solidFill>
                <a:latin typeface="Calibri"/>
              </a:rPr>
              <a:t>TENS</a:t>
            </a:r>
          </a:p>
          <a:p>
            <a:pPr indent="0" algn="just">
              <a:lnSpc>
                <a:spcPts val="4008"/>
              </a:lnSpc>
            </a:pPr>
            <a:r>
              <a:rPr lang="en-US" sz="2500">
                <a:solidFill>
                  <a:srgbClr val="FFFFFF"/>
                </a:solidFill>
                <a:latin typeface="Calibri"/>
              </a:rPr>
              <a:t>Skin/pelvic traction Back braces/corsets Ultrasound and diat</a:t>
            </a:r>
          </a:p>
        </p:txBody>
      </p:sp>
    </p:spTree>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7888" y="1389888"/>
            <a:ext cx="8153400" cy="5221224"/>
          </a:xfrm>
          <a:prstGeom prst="rect">
            <a:avLst/>
          </a:prstGeom>
        </p:spPr>
      </p:pic>
      <p:sp>
        <p:nvSpPr>
          <p:cNvPr id="3" name="Rectangle 2"/>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4" name="Rectangle 3"/>
          <p:cNvSpPr/>
          <p:nvPr/>
        </p:nvSpPr>
        <p:spPr>
          <a:xfrm>
            <a:off x="1530096" y="1676400"/>
            <a:ext cx="2231136" cy="438912"/>
          </a:xfrm>
          <a:prstGeom prst="rect">
            <a:avLst/>
          </a:prstGeom>
        </p:spPr>
        <p:txBody>
          <a:bodyPr lIns="0" tIns="0" rIns="0" bIns="0">
            <a:noAutofit/>
          </a:bodyPr>
          <a:lstStyle/>
          <a:p>
            <a:pPr indent="0" algn="ctr">
              <a:lnSpc>
                <a:spcPts val="2184"/>
              </a:lnSpc>
            </a:pPr>
            <a:r>
              <a:rPr lang="en-US" sz="1700" b="1">
                <a:solidFill>
                  <a:srgbClr val="393938"/>
                </a:solidFill>
                <a:latin typeface="Calibri"/>
              </a:rPr>
              <a:t>EPIDURAL STEROID INJECTIONS</a:t>
            </a:r>
          </a:p>
        </p:txBody>
      </p:sp>
      <p:sp>
        <p:nvSpPr>
          <p:cNvPr id="5" name="Rectangle 4"/>
          <p:cNvSpPr/>
          <p:nvPr/>
        </p:nvSpPr>
        <p:spPr>
          <a:xfrm>
            <a:off x="7461504" y="1737360"/>
            <a:ext cx="950976" cy="353568"/>
          </a:xfrm>
          <a:prstGeom prst="rect">
            <a:avLst/>
          </a:prstGeom>
        </p:spPr>
        <p:txBody>
          <a:bodyPr lIns="0" tIns="0" rIns="0" bIns="0">
            <a:noAutofit/>
          </a:bodyPr>
          <a:lstStyle/>
          <a:p>
            <a:pPr indent="0">
              <a:lnSpc>
                <a:spcPts val="1848"/>
              </a:lnSpc>
            </a:pPr>
            <a:r>
              <a:rPr lang="en-US" sz="1100" b="1" spc="-50">
                <a:solidFill>
                  <a:srgbClr val="525458"/>
                </a:solidFill>
                <a:latin typeface="Calibri"/>
              </a:rPr>
              <a:t>Spin.*I cord </a:t>
            </a:r>
            <a:r>
              <a:rPr lang="en-US" sz="1100" b="1" i="1" spc="-50">
                <a:solidFill>
                  <a:srgbClr val="525458"/>
                </a:solidFill>
                <a:latin typeface="Calibri"/>
              </a:rPr>
              <a:t>£p*durM</a:t>
            </a:r>
            <a:r>
              <a:rPr lang="en-US" sz="1100" b="1" spc="-50">
                <a:solidFill>
                  <a:srgbClr val="525458"/>
                </a:solidFill>
                <a:latin typeface="Calibri"/>
              </a:rPr>
              <a:t> ip,Kc</a:t>
            </a:r>
          </a:p>
        </p:txBody>
      </p:sp>
      <p:sp>
        <p:nvSpPr>
          <p:cNvPr id="6" name="Rectangle 5"/>
          <p:cNvSpPr/>
          <p:nvPr/>
        </p:nvSpPr>
        <p:spPr>
          <a:xfrm>
            <a:off x="6827520" y="2005584"/>
            <a:ext cx="188976" cy="48768"/>
          </a:xfrm>
          <a:prstGeom prst="rect">
            <a:avLst/>
          </a:prstGeom>
        </p:spPr>
        <p:txBody>
          <a:bodyPr wrap="none" lIns="0" tIns="0" rIns="0" bIns="0">
            <a:noAutofit/>
          </a:bodyPr>
          <a:lstStyle/>
          <a:p>
            <a:pPr indent="0"/>
            <a:r>
              <a:rPr lang="en-US" sz="1000" b="1">
                <a:solidFill>
                  <a:srgbClr val="393938"/>
                </a:solidFill>
                <a:latin typeface="Calibri"/>
              </a:rPr>
              <a:t>* </a:t>
            </a:r>
            <a:r>
              <a:rPr lang="en-US" sz="1000" b="1">
                <a:solidFill>
                  <a:srgbClr val="525458"/>
                </a:solidFill>
                <a:latin typeface="Calibri"/>
              </a:rPr>
              <a:t>-</a:t>
            </a:r>
          </a:p>
        </p:txBody>
      </p:sp>
      <p:sp>
        <p:nvSpPr>
          <p:cNvPr id="7" name="Rectangle 6"/>
          <p:cNvSpPr/>
          <p:nvPr/>
        </p:nvSpPr>
        <p:spPr>
          <a:xfrm>
            <a:off x="7498080" y="2456688"/>
            <a:ext cx="536448" cy="97536"/>
          </a:xfrm>
          <a:prstGeom prst="rect">
            <a:avLst/>
          </a:prstGeom>
        </p:spPr>
        <p:txBody>
          <a:bodyPr wrap="none" lIns="0" tIns="0" rIns="0" bIns="0">
            <a:noAutofit/>
          </a:bodyPr>
          <a:lstStyle/>
          <a:p>
            <a:pPr indent="0"/>
            <a:r>
              <a:rPr lang="en-US" sz="1100" b="1" spc="-50">
                <a:solidFill>
                  <a:srgbClr val="525458"/>
                </a:solidFill>
                <a:latin typeface="Calibri"/>
              </a:rPr>
              <a:t>Ciitlwtn</a:t>
            </a:r>
          </a:p>
        </p:txBody>
      </p:sp>
      <p:sp>
        <p:nvSpPr>
          <p:cNvPr id="8" name="Rectangle 7"/>
          <p:cNvSpPr/>
          <p:nvPr/>
        </p:nvSpPr>
        <p:spPr>
          <a:xfrm>
            <a:off x="1066800" y="2639568"/>
            <a:ext cx="573024" cy="274320"/>
          </a:xfrm>
          <a:prstGeom prst="rect">
            <a:avLst/>
          </a:prstGeom>
        </p:spPr>
        <p:txBody>
          <a:bodyPr lIns="0" tIns="0" rIns="0" bIns="0">
            <a:noAutofit/>
          </a:bodyPr>
          <a:lstStyle/>
          <a:p>
            <a:pPr indent="0">
              <a:spcAft>
                <a:spcPts val="210"/>
              </a:spcAft>
            </a:pPr>
            <a:r>
              <a:rPr lang="en-US" sz="1050" b="1">
                <a:solidFill>
                  <a:srgbClr val="393938"/>
                </a:solidFill>
                <a:latin typeface="Trebuchet MS"/>
              </a:rPr>
              <a:t>CcrvK^I</a:t>
            </a:r>
          </a:p>
          <a:p>
            <a:pPr indent="0"/>
            <a:r>
              <a:rPr lang="en-US" sz="1000" b="1">
                <a:solidFill>
                  <a:srgbClr val="393938"/>
                </a:solidFill>
                <a:latin typeface="Calibri"/>
              </a:rPr>
              <a:t>vertebra</a:t>
            </a:r>
          </a:p>
        </p:txBody>
      </p:sp>
      <p:sp>
        <p:nvSpPr>
          <p:cNvPr id="9" name="Rectangle 8"/>
          <p:cNvSpPr/>
          <p:nvPr/>
        </p:nvSpPr>
        <p:spPr>
          <a:xfrm>
            <a:off x="3840480" y="2767584"/>
            <a:ext cx="408432" cy="274320"/>
          </a:xfrm>
          <a:prstGeom prst="rect">
            <a:avLst/>
          </a:prstGeom>
        </p:spPr>
        <p:txBody>
          <a:bodyPr lIns="0" tIns="0" rIns="0" bIns="0">
            <a:noAutofit/>
          </a:bodyPr>
          <a:lstStyle/>
          <a:p>
            <a:pPr indent="0">
              <a:spcAft>
                <a:spcPts val="420"/>
              </a:spcAft>
            </a:pPr>
            <a:r>
              <a:rPr lang="en-US" sz="1050" b="1">
                <a:solidFill>
                  <a:srgbClr val="393938"/>
                </a:solidFill>
                <a:latin typeface="Trebuchet MS"/>
              </a:rPr>
              <a:t>Spwi.il</a:t>
            </a:r>
          </a:p>
          <a:p>
            <a:pPr indent="0"/>
            <a:r>
              <a:rPr lang="en-US" sz="1050" b="1">
                <a:solidFill>
                  <a:srgbClr val="393938"/>
                </a:solidFill>
                <a:latin typeface="Trebuchet MS"/>
              </a:rPr>
              <a:t>nerve</a:t>
            </a:r>
          </a:p>
        </p:txBody>
      </p:sp>
      <p:sp>
        <p:nvSpPr>
          <p:cNvPr id="10" name="Rectangle 9"/>
          <p:cNvSpPr/>
          <p:nvPr/>
        </p:nvSpPr>
        <p:spPr>
          <a:xfrm>
            <a:off x="7851648" y="2852928"/>
            <a:ext cx="457200" cy="432816"/>
          </a:xfrm>
          <a:prstGeom prst="rect">
            <a:avLst/>
          </a:prstGeom>
        </p:spPr>
        <p:txBody>
          <a:bodyPr lIns="0" tIns="0" rIns="0" bIns="0">
            <a:noAutofit/>
          </a:bodyPr>
          <a:lstStyle/>
          <a:p>
            <a:pPr indent="0">
              <a:spcAft>
                <a:spcPts val="210"/>
              </a:spcAft>
            </a:pPr>
            <a:r>
              <a:rPr lang="en-US" sz="1100" b="1" spc="-50">
                <a:solidFill>
                  <a:srgbClr val="393938"/>
                </a:solidFill>
                <a:latin typeface="Calibri"/>
              </a:rPr>
              <a:t>Tuotiy</a:t>
            </a:r>
          </a:p>
          <a:p>
            <a:pPr indent="0">
              <a:spcAft>
                <a:spcPts val="210"/>
              </a:spcAft>
            </a:pPr>
            <a:r>
              <a:rPr lang="en-US" sz="1050" b="1">
                <a:solidFill>
                  <a:srgbClr val="393938"/>
                </a:solidFill>
                <a:latin typeface="Trebuchet MS"/>
              </a:rPr>
              <a:t>spm.il</a:t>
            </a:r>
          </a:p>
          <a:p>
            <a:pPr indent="0"/>
            <a:r>
              <a:rPr lang="en-US" sz="1050" b="1">
                <a:solidFill>
                  <a:srgbClr val="393938"/>
                </a:solidFill>
                <a:latin typeface="Trebuchet MS"/>
              </a:rPr>
              <a:t>nccdJc</a:t>
            </a:r>
          </a:p>
        </p:txBody>
      </p:sp>
      <p:sp>
        <p:nvSpPr>
          <p:cNvPr id="11" name="Rectangle 10"/>
          <p:cNvSpPr/>
          <p:nvPr/>
        </p:nvSpPr>
        <p:spPr>
          <a:xfrm>
            <a:off x="5212080" y="2913888"/>
            <a:ext cx="109728" cy="54864"/>
          </a:xfrm>
          <a:prstGeom prst="rect">
            <a:avLst/>
          </a:prstGeom>
        </p:spPr>
        <p:txBody>
          <a:bodyPr wrap="none" lIns="0" tIns="0" rIns="0" bIns="0">
            <a:noAutofit/>
          </a:bodyPr>
          <a:lstStyle/>
          <a:p>
            <a:pPr indent="0"/>
            <a:r>
              <a:rPr lang="en-US" sz="1000" b="1">
                <a:solidFill>
                  <a:srgbClr val="393938"/>
                </a:solidFill>
                <a:latin typeface="Calibri"/>
              </a:rPr>
              <a:t>• •</a:t>
            </a:r>
          </a:p>
        </p:txBody>
      </p:sp>
      <p:sp>
        <p:nvSpPr>
          <p:cNvPr id="12" name="Rectangle 11"/>
          <p:cNvSpPr/>
          <p:nvPr/>
        </p:nvSpPr>
        <p:spPr>
          <a:xfrm>
            <a:off x="5169408" y="4322064"/>
            <a:ext cx="762000" cy="213360"/>
          </a:xfrm>
          <a:prstGeom prst="rect">
            <a:avLst/>
          </a:prstGeom>
        </p:spPr>
        <p:txBody>
          <a:bodyPr wrap="none" lIns="0" tIns="0" rIns="0" bIns="0">
            <a:noAutofit/>
          </a:bodyPr>
          <a:lstStyle/>
          <a:p>
            <a:pPr indent="0"/>
            <a:r>
              <a:rPr lang="en-US" sz="2500" i="1" spc="-150">
                <a:solidFill>
                  <a:srgbClr val="677842"/>
                </a:solidFill>
                <a:latin typeface="Calibri"/>
              </a:rPr>
              <a:t>tSSsKi?</a:t>
            </a:r>
          </a:p>
        </p:txBody>
      </p:sp>
      <p:sp>
        <p:nvSpPr>
          <p:cNvPr id="13" name="Rectangle 12"/>
          <p:cNvSpPr/>
          <p:nvPr/>
        </p:nvSpPr>
        <p:spPr>
          <a:xfrm>
            <a:off x="6041136" y="4760976"/>
            <a:ext cx="1444752" cy="164592"/>
          </a:xfrm>
          <a:prstGeom prst="rect">
            <a:avLst/>
          </a:prstGeom>
        </p:spPr>
        <p:txBody>
          <a:bodyPr wrap="none" lIns="0" tIns="0" rIns="0" bIns="0">
            <a:noAutofit/>
          </a:bodyPr>
          <a:lstStyle/>
          <a:p>
            <a:pPr indent="0"/>
            <a:r>
              <a:rPr lang="en-US" sz="1300" b="1">
                <a:solidFill>
                  <a:srgbClr val="393938"/>
                </a:solidFill>
                <a:latin typeface="Segoe UI"/>
              </a:rPr>
              <a:t>Epidural Injection</a:t>
            </a:r>
          </a:p>
        </p:txBody>
      </p:sp>
      <p:sp>
        <p:nvSpPr>
          <p:cNvPr id="14" name="Rectangle 13"/>
          <p:cNvSpPr/>
          <p:nvPr/>
        </p:nvSpPr>
        <p:spPr>
          <a:xfrm>
            <a:off x="7242048" y="5175504"/>
            <a:ext cx="938784" cy="243840"/>
          </a:xfrm>
          <a:prstGeom prst="rect">
            <a:avLst/>
          </a:prstGeom>
        </p:spPr>
        <p:txBody>
          <a:bodyPr lIns="0" tIns="0" rIns="0" bIns="0">
            <a:noAutofit/>
          </a:bodyPr>
          <a:lstStyle/>
          <a:p>
            <a:pPr indent="0" algn="ctr">
              <a:lnSpc>
                <a:spcPts val="1176"/>
              </a:lnSpc>
            </a:pPr>
            <a:r>
              <a:rPr lang="en-US" sz="1100" b="1" spc="-50">
                <a:solidFill>
                  <a:srgbClr val="525458"/>
                </a:solidFill>
                <a:latin typeface="Calibri"/>
              </a:rPr>
              <a:t>Syringe/needle with steroid</a:t>
            </a:r>
          </a:p>
        </p:txBody>
      </p:sp>
      <p:sp>
        <p:nvSpPr>
          <p:cNvPr id="15" name="Rectangle 14"/>
          <p:cNvSpPr/>
          <p:nvPr/>
        </p:nvSpPr>
        <p:spPr>
          <a:xfrm>
            <a:off x="798576" y="5187696"/>
            <a:ext cx="1109472" cy="420624"/>
          </a:xfrm>
          <a:prstGeom prst="rect">
            <a:avLst/>
          </a:prstGeom>
        </p:spPr>
        <p:txBody>
          <a:bodyPr lIns="0" tIns="0" rIns="0" bIns="0">
            <a:noAutofit/>
          </a:bodyPr>
          <a:lstStyle/>
          <a:p>
            <a:pPr marL="101600" indent="-101600">
              <a:lnSpc>
                <a:spcPts val="1344"/>
              </a:lnSpc>
            </a:pPr>
            <a:r>
              <a:rPr lang="en-US" sz="1100" b="1" spc="-50">
                <a:solidFill>
                  <a:srgbClr val="393938"/>
                </a:solidFill>
                <a:latin typeface="Calibri"/>
              </a:rPr>
              <a:t>Syringc/nccdlc with steroid </a:t>
            </a:r>
            <a:r>
              <a:rPr lang="en-US" sz="1100" b="1" cap="small" spc="-50">
                <a:solidFill>
                  <a:srgbClr val="518CAE"/>
                </a:solidFill>
                <a:latin typeface="Calibri"/>
              </a:rPr>
              <a:t>a</a:t>
            </a:r>
          </a:p>
          <a:p>
            <a:pPr indent="0" algn="r"/>
            <a:r>
              <a:rPr lang="en-US" sz="1900" b="1" i="1">
                <a:solidFill>
                  <a:srgbClr val="518CAE"/>
                </a:solidFill>
                <a:latin typeface="Calibri"/>
              </a:rPr>
              <a:t>J</a:t>
            </a:r>
          </a:p>
        </p:txBody>
      </p:sp>
      <p:sp>
        <p:nvSpPr>
          <p:cNvPr id="16" name="Rectangle 15"/>
          <p:cNvSpPr/>
          <p:nvPr/>
        </p:nvSpPr>
        <p:spPr>
          <a:xfrm>
            <a:off x="7168896" y="6089904"/>
            <a:ext cx="993648" cy="353568"/>
          </a:xfrm>
          <a:prstGeom prst="rect">
            <a:avLst/>
          </a:prstGeom>
        </p:spPr>
        <p:txBody>
          <a:bodyPr lIns="0" tIns="0" rIns="0" bIns="0">
            <a:noAutofit/>
          </a:bodyPr>
          <a:lstStyle/>
          <a:p>
            <a:pPr marL="88900" indent="-88900">
              <a:lnSpc>
                <a:spcPts val="1848"/>
              </a:lnSpc>
            </a:pPr>
            <a:r>
              <a:rPr lang="en-US" sz="1100" b="1" spc="-50">
                <a:solidFill>
                  <a:srgbClr val="525458"/>
                </a:solidFill>
                <a:latin typeface="Calibri"/>
              </a:rPr>
              <a:t>Spwi.it cord CpKhirrl Sp.KC</a:t>
            </a: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3" name="Rectangle 2"/>
          <p:cNvSpPr/>
          <p:nvPr/>
        </p:nvSpPr>
        <p:spPr>
          <a:xfrm>
            <a:off x="332232" y="1469136"/>
            <a:ext cx="7860792" cy="5157216"/>
          </a:xfrm>
          <a:prstGeom prst="rect">
            <a:avLst/>
          </a:prstGeom>
          <a:solidFill>
            <a:srgbClr val="000000"/>
          </a:solidFill>
        </p:spPr>
        <p:txBody>
          <a:bodyPr lIns="0" tIns="0" rIns="0" bIns="0">
            <a:noAutofit/>
          </a:bodyPr>
          <a:lstStyle/>
          <a:p>
            <a:pPr indent="0" algn="just">
              <a:lnSpc>
                <a:spcPts val="2856"/>
              </a:lnSpc>
            </a:pPr>
            <a:r>
              <a:rPr lang="en-US" sz="2100">
                <a:solidFill>
                  <a:srgbClr val="FF0000"/>
                </a:solidFill>
                <a:latin typeface="Calibri"/>
              </a:rPr>
              <a:t>INDICATIONS:</a:t>
            </a:r>
          </a:p>
          <a:p>
            <a:pPr indent="0" algn="just">
              <a:lnSpc>
                <a:spcPts val="2856"/>
              </a:lnSpc>
            </a:pPr>
            <a:r>
              <a:rPr lang="en-US" sz="2100">
                <a:solidFill>
                  <a:srgbClr val="FFFFFF"/>
                </a:solidFill>
                <a:latin typeface="Calibri"/>
              </a:rPr>
              <a:t>•    Painful SLRT</a:t>
            </a:r>
          </a:p>
          <a:p>
            <a:pPr indent="0" algn="just">
              <a:lnSpc>
                <a:spcPts val="2856"/>
              </a:lnSpc>
            </a:pPr>
            <a:r>
              <a:rPr lang="en-US" sz="2100">
                <a:solidFill>
                  <a:srgbClr val="FFFFFF"/>
                </a:solidFill>
                <a:latin typeface="Calibri"/>
              </a:rPr>
              <a:t>•    Patients with neurological deficit</a:t>
            </a:r>
          </a:p>
          <a:p>
            <a:pPr marL="254000" indent="-254000">
              <a:lnSpc>
                <a:spcPts val="1848"/>
              </a:lnSpc>
              <a:spcAft>
                <a:spcPts val="2520"/>
              </a:spcAft>
            </a:pPr>
            <a:r>
              <a:rPr lang="en-US" sz="2100">
                <a:solidFill>
                  <a:srgbClr val="FFFFFF"/>
                </a:solidFill>
                <a:latin typeface="Calibri"/>
              </a:rPr>
              <a:t>•    Patient with acute on chronic symptoms, with different level of disc pathology</a:t>
            </a:r>
          </a:p>
          <a:p>
            <a:pPr indent="0" algn="just">
              <a:lnSpc>
                <a:spcPts val="2856"/>
              </a:lnSpc>
            </a:pPr>
            <a:r>
              <a:rPr lang="en-US" sz="2100">
                <a:solidFill>
                  <a:srgbClr val="FF0000"/>
                </a:solidFill>
                <a:latin typeface="Calibri"/>
              </a:rPr>
              <a:t>CONTRAINDICATIONS:</a:t>
            </a:r>
          </a:p>
          <a:p>
            <a:pPr indent="0" algn="just">
              <a:lnSpc>
                <a:spcPts val="2856"/>
              </a:lnSpc>
            </a:pPr>
            <a:r>
              <a:rPr lang="en-US" sz="2100">
                <a:solidFill>
                  <a:srgbClr val="FFFFFF"/>
                </a:solidFill>
                <a:latin typeface="Calibri"/>
              </a:rPr>
              <a:t>•    Infection</a:t>
            </a:r>
          </a:p>
          <a:p>
            <a:pPr indent="0" algn="just">
              <a:lnSpc>
                <a:spcPts val="2856"/>
              </a:lnSpc>
            </a:pPr>
            <a:r>
              <a:rPr lang="en-US" sz="2100">
                <a:solidFill>
                  <a:srgbClr val="FFFFFF"/>
                </a:solidFill>
                <a:latin typeface="Calibri"/>
              </a:rPr>
              <a:t>•    Haemorrhagic and bleeding diasthases</a:t>
            </a:r>
          </a:p>
          <a:p>
            <a:pPr indent="0" algn="just">
              <a:lnSpc>
                <a:spcPts val="2856"/>
              </a:lnSpc>
              <a:spcAft>
                <a:spcPts val="1890"/>
              </a:spcAft>
            </a:pPr>
            <a:r>
              <a:rPr lang="en-US" sz="2100">
                <a:solidFill>
                  <a:srgbClr val="FFFFFF"/>
                </a:solidFill>
                <a:latin typeface="Calibri"/>
              </a:rPr>
              <a:t>•    Neurological diseases</a:t>
            </a:r>
          </a:p>
          <a:p>
            <a:pPr indent="0" algn="just">
              <a:lnSpc>
                <a:spcPts val="2856"/>
              </a:lnSpc>
            </a:pPr>
            <a:r>
              <a:rPr lang="en-US" sz="2100">
                <a:solidFill>
                  <a:srgbClr val="FF0000"/>
                </a:solidFill>
                <a:latin typeface="Calibri"/>
              </a:rPr>
              <a:t>COMPLICATIONS:</a:t>
            </a:r>
          </a:p>
          <a:p>
            <a:pPr indent="0" algn="just">
              <a:lnSpc>
                <a:spcPts val="2856"/>
              </a:lnSpc>
            </a:pPr>
            <a:r>
              <a:rPr lang="en-US" sz="2100">
                <a:solidFill>
                  <a:srgbClr val="FFFFFF"/>
                </a:solidFill>
                <a:latin typeface="Calibri"/>
              </a:rPr>
              <a:t>•    Bacterial meningitis</a:t>
            </a:r>
          </a:p>
          <a:p>
            <a:pPr indent="0" algn="just">
              <a:lnSpc>
                <a:spcPts val="2856"/>
              </a:lnSpc>
            </a:pPr>
            <a:r>
              <a:rPr lang="en-US" sz="2100">
                <a:solidFill>
                  <a:srgbClr val="FFFFFF"/>
                </a:solidFill>
                <a:latin typeface="Calibri"/>
              </a:rPr>
              <a:t>•    Transient hypotension</a:t>
            </a:r>
          </a:p>
          <a:p>
            <a:pPr indent="0" algn="just">
              <a:lnSpc>
                <a:spcPts val="2856"/>
              </a:lnSpc>
            </a:pPr>
            <a:r>
              <a:rPr lang="en-US" sz="2100">
                <a:solidFill>
                  <a:srgbClr val="FFFFFF"/>
                </a:solidFill>
                <a:latin typeface="Calibri"/>
              </a:rPr>
              <a:t>•    Headache</a:t>
            </a:r>
          </a:p>
        </p:txBody>
      </p:sp>
    </p:spTree>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3" name="Rectangle 2"/>
          <p:cNvSpPr/>
          <p:nvPr/>
        </p:nvSpPr>
        <p:spPr>
          <a:xfrm>
            <a:off x="707136" y="1917192"/>
            <a:ext cx="6608064" cy="3267456"/>
          </a:xfrm>
          <a:prstGeom prst="rect">
            <a:avLst/>
          </a:prstGeom>
          <a:solidFill>
            <a:srgbClr val="000000"/>
          </a:solidFill>
        </p:spPr>
        <p:txBody>
          <a:bodyPr lIns="0" tIns="0" rIns="0" bIns="0">
            <a:noAutofit/>
          </a:bodyPr>
          <a:lstStyle/>
          <a:p>
            <a:pPr indent="0" algn="just">
              <a:spcAft>
                <a:spcPts val="1260"/>
              </a:spcAft>
            </a:pPr>
            <a:r>
              <a:rPr lang="en-US" sz="2500">
                <a:solidFill>
                  <a:srgbClr val="FF0000"/>
                </a:solidFill>
                <a:latin typeface="Calibri"/>
              </a:rPr>
              <a:t>5.</a:t>
            </a:r>
            <a:r>
              <a:rPr lang="en-US" sz="2500">
                <a:solidFill>
                  <a:srgbClr val="FFFFFF"/>
                </a:solidFill>
                <a:latin typeface="Calibri"/>
              </a:rPr>
              <a:t> </a:t>
            </a:r>
            <a:r>
              <a:rPr lang="en-US" sz="2500">
                <a:solidFill>
                  <a:srgbClr val="FF0000"/>
                </a:solidFill>
                <a:latin typeface="Calibri"/>
              </a:rPr>
              <a:t>CHEMONUCLEOSIS</a:t>
            </a:r>
          </a:p>
          <a:p>
            <a:pPr indent="0" algn="just">
              <a:spcAft>
                <a:spcPts val="1260"/>
              </a:spcAft>
            </a:pPr>
            <a:r>
              <a:rPr lang="en-US" sz="2500">
                <a:solidFill>
                  <a:srgbClr val="FFFFFF"/>
                </a:solidFill>
                <a:latin typeface="Calibri"/>
              </a:rPr>
              <a:t>Enzymatic dissolution of disc.</a:t>
            </a:r>
          </a:p>
          <a:p>
            <a:pPr indent="0">
              <a:lnSpc>
                <a:spcPts val="3024"/>
              </a:lnSpc>
              <a:spcAft>
                <a:spcPts val="3360"/>
              </a:spcAft>
            </a:pPr>
            <a:r>
              <a:rPr lang="en-US" sz="2500">
                <a:solidFill>
                  <a:srgbClr val="FFFFFF"/>
                </a:solidFill>
                <a:latin typeface="Calibri"/>
              </a:rPr>
              <a:t>Various substances used are- chymopapain, collagenase, apoprotein, chondroitinase.</a:t>
            </a:r>
          </a:p>
          <a:p>
            <a:pPr indent="0">
              <a:lnSpc>
                <a:spcPts val="4032"/>
              </a:lnSpc>
            </a:pPr>
            <a:r>
              <a:rPr lang="en-US" sz="2500">
                <a:solidFill>
                  <a:srgbClr val="FFFFFF"/>
                </a:solidFill>
                <a:latin typeface="Calibri"/>
              </a:rPr>
              <a:t>Limited to lumbar disc preferably at one level. Confirmed by MRI/CT</a:t>
            </a: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3" name="Rectangle 2"/>
          <p:cNvSpPr/>
          <p:nvPr/>
        </p:nvSpPr>
        <p:spPr>
          <a:xfrm>
            <a:off x="719328" y="1917192"/>
            <a:ext cx="7461504" cy="3206496"/>
          </a:xfrm>
          <a:prstGeom prst="rect">
            <a:avLst/>
          </a:prstGeom>
          <a:solidFill>
            <a:srgbClr val="000000"/>
          </a:solidFill>
        </p:spPr>
        <p:txBody>
          <a:bodyPr lIns="0" tIns="0" rIns="0" bIns="0">
            <a:noAutofit/>
          </a:bodyPr>
          <a:lstStyle/>
          <a:p>
            <a:pPr marL="2000504" indent="0">
              <a:spcAft>
                <a:spcPts val="1260"/>
              </a:spcAft>
            </a:pPr>
            <a:r>
              <a:rPr lang="en-US" sz="2500">
                <a:solidFill>
                  <a:srgbClr val="FFFFFF"/>
                </a:solidFill>
                <a:latin typeface="Calibri"/>
              </a:rPr>
              <a:t>SURGICAL MANAGEMENT</a:t>
            </a:r>
          </a:p>
          <a:p>
            <a:pPr indent="0" algn="just">
              <a:spcAft>
                <a:spcPts val="1260"/>
              </a:spcAft>
            </a:pPr>
            <a:r>
              <a:rPr lang="en-US" sz="2500">
                <a:solidFill>
                  <a:srgbClr val="FFC000"/>
                </a:solidFill>
                <a:latin typeface="Calibri"/>
              </a:rPr>
              <a:t>INDICATIONS:</a:t>
            </a:r>
          </a:p>
          <a:p>
            <a:pPr marL="247904" indent="-228600">
              <a:lnSpc>
                <a:spcPts val="3024"/>
              </a:lnSpc>
              <a:spcAft>
                <a:spcPts val="630"/>
              </a:spcAft>
            </a:pPr>
            <a:r>
              <a:rPr lang="en-US" sz="2500">
                <a:solidFill>
                  <a:srgbClr val="FFFFFF"/>
                </a:solidFill>
                <a:latin typeface="Calibri"/>
              </a:rPr>
              <a:t>•    Paraplegia or acute bladder paralysis due to cauda equina- an absolute indication.</a:t>
            </a:r>
          </a:p>
          <a:p>
            <a:pPr indent="0" algn="just">
              <a:lnSpc>
                <a:spcPts val="4032"/>
              </a:lnSpc>
            </a:pPr>
            <a:r>
              <a:rPr lang="en-US" sz="2500">
                <a:solidFill>
                  <a:srgbClr val="FFFFFF"/>
                </a:solidFill>
                <a:latin typeface="Calibri"/>
              </a:rPr>
              <a:t>•    Neurological impairment- which is progressing</a:t>
            </a:r>
          </a:p>
          <a:p>
            <a:pPr indent="0" algn="just">
              <a:lnSpc>
                <a:spcPts val="4032"/>
              </a:lnSpc>
            </a:pPr>
            <a:r>
              <a:rPr lang="en-US" sz="2500">
                <a:solidFill>
                  <a:srgbClr val="FFFFFF"/>
                </a:solidFill>
                <a:latin typeface="Calibri"/>
              </a:rPr>
              <a:t>•    Failure of conservative management</a:t>
            </a:r>
          </a:p>
          <a:p>
            <a:pPr indent="0" algn="just">
              <a:lnSpc>
                <a:spcPts val="4032"/>
              </a:lnSpc>
            </a:pPr>
            <a:r>
              <a:rPr lang="en-US" sz="2500">
                <a:solidFill>
                  <a:srgbClr val="FFFFFF"/>
                </a:solidFill>
                <a:latin typeface="Calibri"/>
              </a:rPr>
              <a:t>•    Recurrent sciatica</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3" name="Rectangle 2"/>
          <p:cNvSpPr/>
          <p:nvPr/>
        </p:nvSpPr>
        <p:spPr>
          <a:xfrm>
            <a:off x="719328" y="1901952"/>
            <a:ext cx="6708648" cy="3630168"/>
          </a:xfrm>
          <a:prstGeom prst="rect">
            <a:avLst/>
          </a:prstGeom>
          <a:solidFill>
            <a:srgbClr val="000000"/>
          </a:solidFill>
        </p:spPr>
        <p:txBody>
          <a:bodyPr lIns="0" tIns="0" rIns="0" bIns="0">
            <a:noAutofit/>
          </a:bodyPr>
          <a:lstStyle/>
          <a:p>
            <a:pPr indent="0" algn="just">
              <a:spcAft>
                <a:spcPts val="1260"/>
              </a:spcAft>
            </a:pPr>
            <a:r>
              <a:rPr lang="en-US" sz="2500">
                <a:solidFill>
                  <a:srgbClr val="FFFFFF"/>
                </a:solidFill>
                <a:latin typeface="Calibri"/>
              </a:rPr>
              <a:t>Options available are:</a:t>
            </a:r>
          </a:p>
          <a:p>
            <a:pPr indent="0" algn="just">
              <a:spcAft>
                <a:spcPts val="840"/>
              </a:spcAft>
            </a:pPr>
            <a:r>
              <a:rPr lang="en-US" sz="2500">
                <a:solidFill>
                  <a:srgbClr val="FFFFFF"/>
                </a:solidFill>
                <a:latin typeface="Calibri"/>
              </a:rPr>
              <a:t>1.    Posterior approach</a:t>
            </a:r>
          </a:p>
          <a:p>
            <a:pPr marL="921004" marR="733552" indent="152400">
              <a:lnSpc>
                <a:spcPts val="2616"/>
              </a:lnSpc>
              <a:spcAft>
                <a:spcPts val="840"/>
              </a:spcAft>
            </a:pPr>
            <a:r>
              <a:rPr lang="en-US" sz="2500">
                <a:solidFill>
                  <a:srgbClr val="FFFFFF"/>
                </a:solidFill>
                <a:latin typeface="Calibri"/>
              </a:rPr>
              <a:t>-</a:t>
            </a:r>
            <a:r>
              <a:rPr lang="en-US" sz="2300">
                <a:solidFill>
                  <a:srgbClr val="FFFFFF"/>
                </a:solidFill>
                <a:latin typeface="Calibri"/>
              </a:rPr>
              <a:t>Standard laminectomy and discectomy -Fenestration operation -Microsurgical laminotomy with disc fragment excision.</a:t>
            </a:r>
          </a:p>
          <a:p>
            <a:pPr indent="0" algn="just">
              <a:spcAft>
                <a:spcPts val="1260"/>
              </a:spcAft>
            </a:pPr>
            <a:r>
              <a:rPr lang="en-US" sz="2500">
                <a:solidFill>
                  <a:srgbClr val="FFFFFF"/>
                </a:solidFill>
                <a:latin typeface="Calibri"/>
              </a:rPr>
              <a:t>2.    Anterior approach with or interbody fusion</a:t>
            </a:r>
          </a:p>
          <a:p>
            <a:pPr marL="527304" indent="-508000">
              <a:lnSpc>
                <a:spcPts val="3024"/>
              </a:lnSpc>
            </a:pPr>
            <a:r>
              <a:rPr lang="en-US" sz="2500">
                <a:solidFill>
                  <a:srgbClr val="FFFFFF"/>
                </a:solidFill>
                <a:latin typeface="Calibri"/>
              </a:rPr>
              <a:t>3.    Percutaneous approach- suction, laser or arthroscopic discectomy</a:t>
            </a: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14144"/>
            <a:ext cx="9144000" cy="4943856"/>
          </a:xfrm>
          <a:prstGeom prst="rect">
            <a:avLst/>
          </a:prstGeom>
        </p:spPr>
      </p:pic>
      <p:sp>
        <p:nvSpPr>
          <p:cNvPr id="3" name="Rectangle 2"/>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4" name="Rectangle 3"/>
          <p:cNvSpPr/>
          <p:nvPr/>
        </p:nvSpPr>
        <p:spPr>
          <a:xfrm>
            <a:off x="701040" y="1493520"/>
            <a:ext cx="4986528" cy="292608"/>
          </a:xfrm>
          <a:prstGeom prst="rect">
            <a:avLst/>
          </a:prstGeom>
          <a:solidFill>
            <a:srgbClr val="000000"/>
          </a:solidFill>
        </p:spPr>
        <p:txBody>
          <a:bodyPr wrap="none" lIns="0" tIns="0" rIns="0" bIns="0">
            <a:noAutofit/>
          </a:bodyPr>
          <a:lstStyle/>
          <a:p>
            <a:pPr indent="0"/>
            <a:r>
              <a:rPr lang="en-US" sz="2500">
                <a:solidFill>
                  <a:srgbClr val="FF0000"/>
                </a:solidFill>
                <a:latin typeface="Calibri"/>
              </a:rPr>
              <a:t>LAMINECTOMY AND DISCECTOMY</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07" t="19083" r="45932" b="1858"/>
          <a:stretch/>
        </p:blipFill>
        <p:spPr>
          <a:xfrm>
            <a:off x="402956" y="3146156"/>
            <a:ext cx="4541003" cy="3626603"/>
          </a:xfrm>
          <a:prstGeom prst="rect">
            <a:avLst/>
          </a:prstGeom>
        </p:spPr>
      </p:pic>
      <p:sp>
        <p:nvSpPr>
          <p:cNvPr id="3" name="Rectangle 2"/>
          <p:cNvSpPr/>
          <p:nvPr/>
        </p:nvSpPr>
        <p:spPr>
          <a:xfrm>
            <a:off x="1490472" y="573024"/>
            <a:ext cx="6147816" cy="402336"/>
          </a:xfrm>
          <a:prstGeom prst="rect">
            <a:avLst/>
          </a:prstGeom>
          <a:solidFill>
            <a:srgbClr val="000000"/>
          </a:solidFill>
        </p:spPr>
        <p:txBody>
          <a:bodyPr wrap="none" lIns="0" tIns="0" rIns="0" bIns="0">
            <a:noAutofit/>
          </a:bodyPr>
          <a:lstStyle/>
          <a:p>
            <a:pPr indent="0"/>
            <a:r>
              <a:rPr lang="en-US" sz="4300" spc="-50" dirty="0">
                <a:solidFill>
                  <a:srgbClr val="FFFFFF"/>
                </a:solidFill>
                <a:latin typeface="Calibri"/>
              </a:rPr>
              <a:t>THE INTERVERTEBRAL DISC</a:t>
            </a:r>
          </a:p>
        </p:txBody>
      </p:sp>
      <p:sp>
        <p:nvSpPr>
          <p:cNvPr id="4" name="Rectangle 3"/>
          <p:cNvSpPr/>
          <p:nvPr/>
        </p:nvSpPr>
        <p:spPr>
          <a:xfrm>
            <a:off x="731520" y="1325880"/>
            <a:ext cx="3779520" cy="344424"/>
          </a:xfrm>
          <a:prstGeom prst="rect">
            <a:avLst/>
          </a:prstGeom>
          <a:solidFill>
            <a:srgbClr val="000000"/>
          </a:solidFill>
        </p:spPr>
        <p:txBody>
          <a:bodyPr wrap="none" lIns="0" tIns="0" rIns="0" bIns="0">
            <a:noAutofit/>
          </a:bodyPr>
          <a:lstStyle/>
          <a:p>
            <a:pPr indent="0"/>
            <a:r>
              <a:rPr lang="en-US" sz="2500">
                <a:solidFill>
                  <a:srgbClr val="FFFFFF"/>
                </a:solidFill>
                <a:latin typeface="Calibri"/>
              </a:rPr>
              <a:t>Disc is made up of 3 parts:</a:t>
            </a:r>
          </a:p>
        </p:txBody>
      </p:sp>
      <p:sp>
        <p:nvSpPr>
          <p:cNvPr id="5" name="Rectangle 4"/>
          <p:cNvSpPr/>
          <p:nvPr/>
        </p:nvSpPr>
        <p:spPr>
          <a:xfrm>
            <a:off x="731520" y="1840992"/>
            <a:ext cx="3026664" cy="341376"/>
          </a:xfrm>
          <a:prstGeom prst="rect">
            <a:avLst/>
          </a:prstGeom>
          <a:solidFill>
            <a:srgbClr val="000000"/>
          </a:solidFill>
        </p:spPr>
        <p:txBody>
          <a:bodyPr wrap="none" lIns="0" tIns="0" rIns="0" bIns="0">
            <a:noAutofit/>
          </a:bodyPr>
          <a:lstStyle/>
          <a:p>
            <a:pPr indent="0"/>
            <a:r>
              <a:rPr lang="en-US" sz="2500">
                <a:solidFill>
                  <a:srgbClr val="FFFFFF"/>
                </a:solidFill>
                <a:latin typeface="Calibri"/>
              </a:rPr>
              <a:t>1. Nucleus Pulposus</a:t>
            </a:r>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4" name="Rectangle 3"/>
          <p:cNvSpPr/>
          <p:nvPr/>
        </p:nvSpPr>
        <p:spPr>
          <a:xfrm>
            <a:off x="707136" y="1917192"/>
            <a:ext cx="3989832" cy="2441448"/>
          </a:xfrm>
          <a:prstGeom prst="rect">
            <a:avLst/>
          </a:prstGeom>
          <a:solidFill>
            <a:srgbClr val="000000"/>
          </a:solidFill>
        </p:spPr>
        <p:txBody>
          <a:bodyPr lIns="0" tIns="0" rIns="0" bIns="0">
            <a:noAutofit/>
          </a:bodyPr>
          <a:lstStyle/>
          <a:p>
            <a:pPr indent="0">
              <a:spcAft>
                <a:spcPts val="1260"/>
              </a:spcAft>
            </a:pPr>
            <a:r>
              <a:rPr lang="en-US" sz="2500">
                <a:solidFill>
                  <a:srgbClr val="FF0000"/>
                </a:solidFill>
                <a:latin typeface="Calibri"/>
              </a:rPr>
              <a:t>LAMINOTOMY</a:t>
            </a:r>
          </a:p>
          <a:p>
            <a:pPr indent="0">
              <a:lnSpc>
                <a:spcPts val="3024"/>
              </a:lnSpc>
              <a:spcAft>
                <a:spcPts val="630"/>
              </a:spcAft>
            </a:pPr>
            <a:r>
              <a:rPr lang="en-US" sz="2500">
                <a:solidFill>
                  <a:srgbClr val="FFFFFF"/>
                </a:solidFill>
                <a:latin typeface="Calibri"/>
              </a:rPr>
              <a:t>Partial removal (or by making a larger opening) of the lamina.</a:t>
            </a:r>
          </a:p>
          <a:p>
            <a:pPr indent="0">
              <a:lnSpc>
                <a:spcPts val="3024"/>
              </a:lnSpc>
            </a:pPr>
            <a:r>
              <a:rPr lang="en-US" sz="2500">
                <a:solidFill>
                  <a:srgbClr val="FFFFFF"/>
                </a:solidFill>
                <a:latin typeface="Calibri"/>
              </a:rPr>
              <a:t>Less invasive than LAMINECTOMY</a:t>
            </a:r>
          </a:p>
        </p:txBody>
      </p:sp>
      <p:pic>
        <p:nvPicPr>
          <p:cNvPr id="6" name="Picture 5"/>
          <p:cNvPicPr>
            <a:picLocks noChangeAspect="1"/>
          </p:cNvPicPr>
          <p:nvPr/>
        </p:nvPicPr>
        <p:blipFill>
          <a:blip r:embed="rId2"/>
          <a:stretch>
            <a:fillRect/>
          </a:stretch>
        </p:blipFill>
        <p:spPr>
          <a:xfrm>
            <a:off x="3916754" y="3285640"/>
            <a:ext cx="5648685" cy="387457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3" name="Rectangle 2"/>
          <p:cNvSpPr/>
          <p:nvPr/>
        </p:nvSpPr>
        <p:spPr>
          <a:xfrm>
            <a:off x="350520" y="1917192"/>
            <a:ext cx="6793992" cy="3392424"/>
          </a:xfrm>
          <a:prstGeom prst="rect">
            <a:avLst/>
          </a:prstGeom>
          <a:solidFill>
            <a:srgbClr val="000000"/>
          </a:solidFill>
        </p:spPr>
        <p:txBody>
          <a:bodyPr lIns="0" tIns="0" rIns="0" bIns="0">
            <a:noAutofit/>
          </a:bodyPr>
          <a:lstStyle/>
          <a:p>
            <a:pPr marR="4604512" indent="0">
              <a:lnSpc>
                <a:spcPts val="8040"/>
              </a:lnSpc>
            </a:pPr>
            <a:r>
              <a:rPr lang="en-US" sz="2500" dirty="0">
                <a:solidFill>
                  <a:srgbClr val="FF0000"/>
                </a:solidFill>
                <a:latin typeface="Calibri"/>
              </a:rPr>
              <a:t>SPINAL FUSION </a:t>
            </a:r>
            <a:r>
              <a:rPr lang="en-US" sz="2500" dirty="0">
                <a:solidFill>
                  <a:srgbClr val="FFFFFF"/>
                </a:solidFill>
                <a:latin typeface="Calibri"/>
              </a:rPr>
              <a:t>INDICATIONS:</a:t>
            </a:r>
          </a:p>
          <a:p>
            <a:pPr indent="0" algn="just">
              <a:lnSpc>
                <a:spcPts val="4008"/>
              </a:lnSpc>
            </a:pPr>
            <a:r>
              <a:rPr lang="en-US" sz="2500" dirty="0">
                <a:solidFill>
                  <a:srgbClr val="FFFFFF"/>
                </a:solidFill>
                <a:latin typeface="Calibri"/>
              </a:rPr>
              <a:t>•    Young patients with signs of </a:t>
            </a:r>
            <a:r>
              <a:rPr lang="en-US" sz="2500" dirty="0" err="1">
                <a:solidFill>
                  <a:srgbClr val="FFFFFF"/>
                </a:solidFill>
                <a:latin typeface="Calibri"/>
              </a:rPr>
              <a:t>spondylolisthesis</a:t>
            </a:r>
            <a:endParaRPr lang="en-US" sz="2500" dirty="0">
              <a:solidFill>
                <a:srgbClr val="FFFFFF"/>
              </a:solidFill>
              <a:latin typeface="Calibri"/>
            </a:endParaRPr>
          </a:p>
          <a:p>
            <a:pPr indent="0" algn="just">
              <a:lnSpc>
                <a:spcPts val="4008"/>
              </a:lnSpc>
            </a:pPr>
            <a:r>
              <a:rPr lang="en-US" sz="2500" dirty="0">
                <a:solidFill>
                  <a:srgbClr val="FFFFFF"/>
                </a:solidFill>
                <a:latin typeface="Calibri"/>
              </a:rPr>
              <a:t>•    Post </a:t>
            </a:r>
            <a:r>
              <a:rPr lang="en-US" sz="2500" dirty="0" err="1">
                <a:solidFill>
                  <a:srgbClr val="FFFFFF"/>
                </a:solidFill>
                <a:latin typeface="Calibri"/>
              </a:rPr>
              <a:t>laminectomy</a:t>
            </a:r>
            <a:r>
              <a:rPr lang="en-US" sz="2500" dirty="0">
                <a:solidFill>
                  <a:srgbClr val="FFFFFF"/>
                </a:solidFill>
                <a:latin typeface="Calibri"/>
              </a:rPr>
              <a:t> who show instability</a:t>
            </a:r>
          </a:p>
          <a:p>
            <a:pPr indent="0" algn="just">
              <a:lnSpc>
                <a:spcPts val="4008"/>
              </a:lnSpc>
            </a:pPr>
            <a:r>
              <a:rPr lang="en-US" sz="2500" dirty="0">
                <a:solidFill>
                  <a:srgbClr val="FFFFFF"/>
                </a:solidFill>
                <a:latin typeface="Calibri"/>
              </a:rPr>
              <a:t>•    Advanced intervertebral arthritis</a:t>
            </a:r>
          </a:p>
          <a:p>
            <a:pPr indent="0" algn="just">
              <a:lnSpc>
                <a:spcPts val="4008"/>
              </a:lnSpc>
            </a:pPr>
            <a:r>
              <a:rPr lang="en-US" sz="2500" dirty="0">
                <a:solidFill>
                  <a:srgbClr val="FFFFFF"/>
                </a:solidFill>
                <a:latin typeface="Calibri"/>
              </a:rPr>
              <a:t>•    Need to return back to heavy manual work.</a:t>
            </a:r>
          </a:p>
        </p:txBody>
      </p:sp>
    </p:spTree>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8386" y="305210"/>
            <a:ext cx="7888638" cy="722426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73808"/>
            <a:ext cx="9144000" cy="4584192"/>
          </a:xfrm>
          <a:prstGeom prst="rect">
            <a:avLst/>
          </a:prstGeom>
        </p:spPr>
      </p:pic>
      <p:sp>
        <p:nvSpPr>
          <p:cNvPr id="3" name="Rectangle 2"/>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4" name="Rectangle 3"/>
          <p:cNvSpPr/>
          <p:nvPr/>
        </p:nvSpPr>
        <p:spPr>
          <a:xfrm>
            <a:off x="731520" y="1917192"/>
            <a:ext cx="3642360" cy="249936"/>
          </a:xfrm>
          <a:prstGeom prst="rect">
            <a:avLst/>
          </a:prstGeom>
          <a:solidFill>
            <a:srgbClr val="000000"/>
          </a:solidFill>
        </p:spPr>
        <p:txBody>
          <a:bodyPr wrap="none" lIns="0" tIns="0" rIns="0" bIns="0">
            <a:noAutofit/>
          </a:bodyPr>
          <a:lstStyle/>
          <a:p>
            <a:pPr indent="0"/>
            <a:r>
              <a:rPr lang="en-US" sz="2500">
                <a:solidFill>
                  <a:srgbClr val="FFFFFF"/>
                </a:solidFill>
                <a:latin typeface="Calibri"/>
              </a:rPr>
              <a:t>RECENT ADVANCEMENTS</a:t>
            </a:r>
          </a:p>
        </p:txBody>
      </p:sp>
    </p:spTree>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6736" y="1722120"/>
            <a:ext cx="4017264" cy="5111496"/>
          </a:xfrm>
          <a:prstGeom prst="rect">
            <a:avLst/>
          </a:prstGeom>
        </p:spPr>
      </p:pic>
      <p:sp>
        <p:nvSpPr>
          <p:cNvPr id="3" name="Rectangle 2"/>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4" name="Rectangle 3"/>
          <p:cNvSpPr/>
          <p:nvPr/>
        </p:nvSpPr>
        <p:spPr>
          <a:xfrm>
            <a:off x="335280" y="1746504"/>
            <a:ext cx="4312920" cy="3907536"/>
          </a:xfrm>
          <a:prstGeom prst="rect">
            <a:avLst/>
          </a:prstGeom>
          <a:solidFill>
            <a:srgbClr val="000000"/>
          </a:solidFill>
        </p:spPr>
        <p:txBody>
          <a:bodyPr lIns="0" tIns="0" rIns="0" bIns="0">
            <a:noAutofit/>
          </a:bodyPr>
          <a:lstStyle/>
          <a:p>
            <a:pPr marL="553720" indent="-520700">
              <a:lnSpc>
                <a:spcPts val="2688"/>
              </a:lnSpc>
              <a:spcAft>
                <a:spcPts val="630"/>
              </a:spcAft>
            </a:pPr>
            <a:r>
              <a:rPr lang="en-US" sz="2500">
                <a:solidFill>
                  <a:srgbClr val="FF0000"/>
                </a:solidFill>
                <a:latin typeface="Calibri"/>
              </a:rPr>
              <a:t>2. MICROENDOSCOPIC DISCECTOMY</a:t>
            </a:r>
          </a:p>
          <a:p>
            <a:pPr indent="0">
              <a:lnSpc>
                <a:spcPts val="2688"/>
              </a:lnSpc>
              <a:spcAft>
                <a:spcPts val="630"/>
              </a:spcAft>
            </a:pPr>
            <a:r>
              <a:rPr lang="en-US" sz="2500">
                <a:solidFill>
                  <a:srgbClr val="FFFFFF"/>
                </a:solidFill>
                <a:latin typeface="Calibri"/>
              </a:rPr>
              <a:t>Blends percutaneous procedures with best of microdiscectomy.</a:t>
            </a:r>
          </a:p>
          <a:p>
            <a:pPr indent="0">
              <a:spcAft>
                <a:spcPts val="1050"/>
              </a:spcAft>
            </a:pPr>
            <a:r>
              <a:rPr lang="en-US" sz="2500">
                <a:solidFill>
                  <a:srgbClr val="FFFFFF"/>
                </a:solidFill>
                <a:latin typeface="Calibri"/>
              </a:rPr>
              <a:t>Allows minimum tissue injury.</a:t>
            </a:r>
          </a:p>
          <a:p>
            <a:pPr indent="0">
              <a:lnSpc>
                <a:spcPts val="2688"/>
              </a:lnSpc>
              <a:spcAft>
                <a:spcPts val="630"/>
              </a:spcAft>
            </a:pPr>
            <a:r>
              <a:rPr lang="en-US" sz="2500">
                <a:solidFill>
                  <a:srgbClr val="FFFFFF"/>
                </a:solidFill>
                <a:latin typeface="Calibri"/>
              </a:rPr>
              <a:t>Direct observation of nerve root maximizes success.</a:t>
            </a:r>
          </a:p>
          <a:p>
            <a:pPr indent="0">
              <a:lnSpc>
                <a:spcPts val="2688"/>
              </a:lnSpc>
            </a:pPr>
            <a:r>
              <a:rPr lang="en-US" sz="2500">
                <a:solidFill>
                  <a:srgbClr val="FFFFFF"/>
                </a:solidFill>
                <a:latin typeface="Calibri"/>
              </a:rPr>
              <a:t>Surgical outcomes match that of microdiscectomy.</a:t>
            </a:r>
          </a:p>
        </p:txBody>
      </p:sp>
      <p:sp>
        <p:nvSpPr>
          <p:cNvPr id="5" name="Rectangle 4"/>
          <p:cNvSpPr/>
          <p:nvPr/>
        </p:nvSpPr>
        <p:spPr>
          <a:xfrm>
            <a:off x="5352288" y="2139696"/>
            <a:ext cx="1078992" cy="140208"/>
          </a:xfrm>
          <a:prstGeom prst="rect">
            <a:avLst/>
          </a:prstGeom>
        </p:spPr>
        <p:txBody>
          <a:bodyPr wrap="none" lIns="0" tIns="0" rIns="0" bIns="0">
            <a:noAutofit/>
          </a:bodyPr>
          <a:lstStyle/>
          <a:p>
            <a:pPr indent="0"/>
            <a:r>
              <a:rPr lang="en-US" sz="1400" b="1">
                <a:solidFill>
                  <a:srgbClr val="525458"/>
                </a:solidFill>
                <a:latin typeface="Calibri"/>
              </a:rPr>
              <a:t>Root retractor</a:t>
            </a:r>
          </a:p>
        </p:txBody>
      </p:sp>
      <p:sp>
        <p:nvSpPr>
          <p:cNvPr id="6" name="Rectangle 5"/>
          <p:cNvSpPr/>
          <p:nvPr/>
        </p:nvSpPr>
        <p:spPr>
          <a:xfrm>
            <a:off x="7034784" y="2081784"/>
            <a:ext cx="627888" cy="134112"/>
          </a:xfrm>
          <a:prstGeom prst="rect">
            <a:avLst/>
          </a:prstGeom>
        </p:spPr>
        <p:txBody>
          <a:bodyPr wrap="none" lIns="0" tIns="0" rIns="0" bIns="0">
            <a:noAutofit/>
          </a:bodyPr>
          <a:lstStyle/>
          <a:p>
            <a:pPr indent="0"/>
            <a:r>
              <a:rPr lang="en-US" sz="1400" b="1">
                <a:solidFill>
                  <a:srgbClr val="393938"/>
                </a:solidFill>
                <a:latin typeface="Calibri"/>
              </a:rPr>
              <a:t>Rongeur</a:t>
            </a:r>
          </a:p>
        </p:txBody>
      </p:sp>
      <p:sp>
        <p:nvSpPr>
          <p:cNvPr id="7" name="Rectangle 6"/>
          <p:cNvSpPr/>
          <p:nvPr/>
        </p:nvSpPr>
        <p:spPr>
          <a:xfrm>
            <a:off x="5742432" y="4066032"/>
            <a:ext cx="1042416" cy="106680"/>
          </a:xfrm>
          <a:prstGeom prst="rect">
            <a:avLst/>
          </a:prstGeom>
        </p:spPr>
        <p:txBody>
          <a:bodyPr wrap="none" lIns="0" tIns="0" rIns="0" bIns="0">
            <a:noAutofit/>
          </a:bodyPr>
          <a:lstStyle/>
          <a:p>
            <a:pPr indent="0"/>
            <a:r>
              <a:rPr lang="en-US" sz="1400" b="1">
                <a:solidFill>
                  <a:srgbClr val="525458"/>
                </a:solidFill>
                <a:latin typeface="Calibri"/>
              </a:rPr>
              <a:t>Retractor tube</a:t>
            </a:r>
          </a:p>
        </p:txBody>
      </p:sp>
    </p:spTree>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9472" y="1819656"/>
            <a:ext cx="4224528" cy="3450336"/>
          </a:xfrm>
          <a:prstGeom prst="rect">
            <a:avLst/>
          </a:prstGeom>
        </p:spPr>
      </p:pic>
      <p:sp>
        <p:nvSpPr>
          <p:cNvPr id="3" name="Rectangle 2"/>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4" name="Rectangle 3"/>
          <p:cNvSpPr/>
          <p:nvPr/>
        </p:nvSpPr>
        <p:spPr>
          <a:xfrm>
            <a:off x="716280" y="1917192"/>
            <a:ext cx="3864864" cy="3142488"/>
          </a:xfrm>
          <a:prstGeom prst="rect">
            <a:avLst/>
          </a:prstGeom>
          <a:solidFill>
            <a:srgbClr val="000000"/>
          </a:solidFill>
        </p:spPr>
        <p:txBody>
          <a:bodyPr lIns="0" tIns="0" rIns="0" bIns="0">
            <a:noAutofit/>
          </a:bodyPr>
          <a:lstStyle/>
          <a:p>
            <a:pPr indent="0">
              <a:lnSpc>
                <a:spcPts val="3024"/>
              </a:lnSpc>
              <a:spcAft>
                <a:spcPts val="630"/>
              </a:spcAft>
            </a:pPr>
            <a:r>
              <a:rPr lang="en-US" sz="2500">
                <a:solidFill>
                  <a:srgbClr val="FFFFFF"/>
                </a:solidFill>
                <a:latin typeface="Calibri"/>
              </a:rPr>
              <a:t>3. </a:t>
            </a:r>
            <a:r>
              <a:rPr lang="en-US" sz="2500">
                <a:solidFill>
                  <a:srgbClr val="FF0000"/>
                </a:solidFill>
                <a:latin typeface="Calibri"/>
              </a:rPr>
              <a:t>PERCUTANEOUS LUMBAR DISCECTOMY</a:t>
            </a:r>
          </a:p>
          <a:p>
            <a:pPr indent="0">
              <a:lnSpc>
                <a:spcPts val="3024"/>
              </a:lnSpc>
            </a:pPr>
            <a:r>
              <a:rPr lang="en-US" sz="2500">
                <a:solidFill>
                  <a:srgbClr val="FFFFFF"/>
                </a:solidFill>
                <a:latin typeface="Calibri"/>
              </a:rPr>
              <a:t>Operates only within confines of disc space, so abnormality must be restricted to area within annulus or contiguous post. longitudinal ligament</a:t>
            </a:r>
          </a:p>
        </p:txBody>
      </p:sp>
      <p:sp>
        <p:nvSpPr>
          <p:cNvPr id="5" name="Rectangle 4"/>
          <p:cNvSpPr/>
          <p:nvPr/>
        </p:nvSpPr>
        <p:spPr>
          <a:xfrm>
            <a:off x="5059680" y="5306568"/>
            <a:ext cx="3950208" cy="704088"/>
          </a:xfrm>
          <a:prstGeom prst="rect">
            <a:avLst/>
          </a:prstGeom>
          <a:solidFill>
            <a:srgbClr val="444444"/>
          </a:solidFill>
        </p:spPr>
        <p:txBody>
          <a:bodyPr lIns="0" tIns="0" rIns="0" bIns="0">
            <a:noAutofit/>
          </a:bodyPr>
          <a:lstStyle/>
          <a:p>
            <a:pPr indent="0" algn="just">
              <a:lnSpc>
                <a:spcPts val="2640"/>
              </a:lnSpc>
            </a:pPr>
            <a:r>
              <a:rPr lang="en-US" sz="2500">
                <a:solidFill>
                  <a:srgbClr val="FFFFFF"/>
                </a:solidFill>
                <a:latin typeface="Calibri"/>
              </a:rPr>
              <a:t>Percutaneous Endoscopic Lumbar Discectomy (PELD)</a:t>
            </a:r>
          </a:p>
        </p:txBody>
      </p:sp>
    </p:spTree>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54880" y="2106168"/>
            <a:ext cx="4389120" cy="3447288"/>
          </a:xfrm>
          <a:prstGeom prst="rect">
            <a:avLst/>
          </a:prstGeom>
        </p:spPr>
      </p:pic>
      <p:sp>
        <p:nvSpPr>
          <p:cNvPr id="3" name="Rectangle 2"/>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4" name="Rectangle 3"/>
          <p:cNvSpPr/>
          <p:nvPr/>
        </p:nvSpPr>
        <p:spPr>
          <a:xfrm>
            <a:off x="512064" y="1883664"/>
            <a:ext cx="4075176" cy="3669792"/>
          </a:xfrm>
          <a:prstGeom prst="rect">
            <a:avLst/>
          </a:prstGeom>
          <a:solidFill>
            <a:srgbClr val="000000"/>
          </a:solidFill>
        </p:spPr>
        <p:txBody>
          <a:bodyPr lIns="0" tIns="0" rIns="0" bIns="0">
            <a:noAutofit/>
          </a:bodyPr>
          <a:lstStyle/>
          <a:p>
            <a:pPr marL="554736" indent="-520700">
              <a:lnSpc>
                <a:spcPts val="2808"/>
              </a:lnSpc>
              <a:spcAft>
                <a:spcPts val="420"/>
              </a:spcAft>
            </a:pPr>
            <a:r>
              <a:rPr lang="en-US" sz="2500">
                <a:solidFill>
                  <a:srgbClr val="FF0000"/>
                </a:solidFill>
                <a:latin typeface="Calibri"/>
              </a:rPr>
              <a:t>4.</a:t>
            </a:r>
            <a:r>
              <a:rPr lang="en-US" sz="2500">
                <a:solidFill>
                  <a:srgbClr val="FFFFFF"/>
                </a:solidFill>
                <a:latin typeface="Calibri"/>
              </a:rPr>
              <a:t> </a:t>
            </a:r>
            <a:r>
              <a:rPr lang="en-US" sz="2500">
                <a:solidFill>
                  <a:srgbClr val="FF0000"/>
                </a:solidFill>
                <a:latin typeface="Calibri"/>
              </a:rPr>
              <a:t>PERCUTANEOUS LASER DISECTOMY:</a:t>
            </a:r>
          </a:p>
          <a:p>
            <a:pPr indent="0">
              <a:lnSpc>
                <a:spcPts val="2808"/>
              </a:lnSpc>
              <a:spcAft>
                <a:spcPts val="420"/>
              </a:spcAft>
            </a:pPr>
            <a:r>
              <a:rPr lang="en-US" sz="2500">
                <a:solidFill>
                  <a:srgbClr val="FFFFFF"/>
                </a:solidFill>
                <a:latin typeface="Calibri"/>
              </a:rPr>
              <a:t>A thin cannula is inserted through the back</a:t>
            </a:r>
          </a:p>
          <a:p>
            <a:pPr indent="0">
              <a:spcAft>
                <a:spcPts val="1260"/>
              </a:spcAft>
            </a:pPr>
            <a:r>
              <a:rPr lang="en-US" sz="2500">
                <a:solidFill>
                  <a:srgbClr val="FFFFFF"/>
                </a:solidFill>
                <a:latin typeface="Calibri"/>
              </a:rPr>
              <a:t>Laser catheter is then inserted</a:t>
            </a:r>
          </a:p>
          <a:p>
            <a:pPr indent="0">
              <a:lnSpc>
                <a:spcPts val="2832"/>
              </a:lnSpc>
              <a:spcAft>
                <a:spcPts val="420"/>
              </a:spcAft>
            </a:pPr>
            <a:r>
              <a:rPr lang="en-US" sz="2500">
                <a:solidFill>
                  <a:srgbClr val="FFFFFF"/>
                </a:solidFill>
                <a:latin typeface="Calibri"/>
              </a:rPr>
              <a:t>Pulses of laser light will shrink the disc wall.</a:t>
            </a:r>
          </a:p>
          <a:p>
            <a:pPr indent="0">
              <a:lnSpc>
                <a:spcPts val="2808"/>
              </a:lnSpc>
            </a:pPr>
            <a:r>
              <a:rPr lang="en-US" sz="2500">
                <a:solidFill>
                  <a:srgbClr val="FFFFFF"/>
                </a:solidFill>
                <a:latin typeface="Calibri"/>
              </a:rPr>
              <a:t>Because no muscles or bone is cut, recovery is faster</a:t>
            </a:r>
          </a:p>
        </p:txBody>
      </p:sp>
    </p:spTree>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2856" y="2036064"/>
            <a:ext cx="4581144" cy="4084320"/>
          </a:xfrm>
          <a:prstGeom prst="rect">
            <a:avLst/>
          </a:prstGeom>
        </p:spPr>
      </p:pic>
      <p:sp>
        <p:nvSpPr>
          <p:cNvPr id="3" name="Rectangle 2"/>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4" name="Rectangle 3"/>
          <p:cNvSpPr/>
          <p:nvPr/>
        </p:nvSpPr>
        <p:spPr>
          <a:xfrm>
            <a:off x="457200" y="1773936"/>
            <a:ext cx="3944112" cy="3544824"/>
          </a:xfrm>
          <a:prstGeom prst="rect">
            <a:avLst/>
          </a:prstGeom>
          <a:solidFill>
            <a:srgbClr val="000000"/>
          </a:solidFill>
        </p:spPr>
        <p:txBody>
          <a:bodyPr lIns="0" tIns="0" rIns="0" bIns="0">
            <a:noAutofit/>
          </a:bodyPr>
          <a:lstStyle/>
          <a:p>
            <a:pPr marL="558800" indent="-520700">
              <a:lnSpc>
                <a:spcPts val="2832"/>
              </a:lnSpc>
              <a:spcAft>
                <a:spcPts val="630"/>
              </a:spcAft>
            </a:pPr>
            <a:r>
              <a:rPr lang="en-US" sz="2500">
                <a:solidFill>
                  <a:srgbClr val="FF0000"/>
                </a:solidFill>
                <a:latin typeface="Calibri"/>
              </a:rPr>
              <a:t>5.</a:t>
            </a:r>
            <a:r>
              <a:rPr lang="en-US" sz="2500">
                <a:solidFill>
                  <a:srgbClr val="FFFFFF"/>
                </a:solidFill>
                <a:latin typeface="Calibri"/>
              </a:rPr>
              <a:t> </a:t>
            </a:r>
            <a:r>
              <a:rPr lang="en-US" sz="2500">
                <a:solidFill>
                  <a:srgbClr val="FF0000"/>
                </a:solidFill>
                <a:latin typeface="Calibri"/>
              </a:rPr>
              <a:t>LUMBAR ARTIFICIAL DISC REPLACEMENT</a:t>
            </a:r>
          </a:p>
          <a:p>
            <a:pPr indent="0">
              <a:lnSpc>
                <a:spcPts val="2808"/>
              </a:lnSpc>
              <a:spcAft>
                <a:spcPts val="630"/>
              </a:spcAft>
            </a:pPr>
            <a:r>
              <a:rPr lang="en-US" sz="2500">
                <a:solidFill>
                  <a:srgbClr val="FFFFFF"/>
                </a:solidFill>
                <a:latin typeface="Calibri"/>
              </a:rPr>
              <a:t>These replace entire disc unit (annulus and nucleus).</a:t>
            </a:r>
          </a:p>
          <a:p>
            <a:pPr indent="0">
              <a:lnSpc>
                <a:spcPts val="2808"/>
              </a:lnSpc>
              <a:spcAft>
                <a:spcPts val="630"/>
              </a:spcAft>
            </a:pPr>
            <a:r>
              <a:rPr lang="en-US" sz="2500">
                <a:solidFill>
                  <a:srgbClr val="FFFFFF"/>
                </a:solidFill>
                <a:latin typeface="Calibri"/>
              </a:rPr>
              <a:t>Less invasive- Only nucleus pulposus is replaced</a:t>
            </a:r>
          </a:p>
          <a:p>
            <a:pPr indent="0">
              <a:lnSpc>
                <a:spcPts val="2808"/>
              </a:lnSpc>
            </a:pPr>
            <a:r>
              <a:rPr lang="en-US" sz="2500">
                <a:solidFill>
                  <a:srgbClr val="FFFFFF"/>
                </a:solidFill>
                <a:latin typeface="Calibri"/>
              </a:rPr>
              <a:t>Implant is designed to bear load through spine and prevent collapse.</a:t>
            </a:r>
          </a:p>
        </p:txBody>
      </p:sp>
      <p:sp>
        <p:nvSpPr>
          <p:cNvPr id="5" name="Rectangle 4"/>
          <p:cNvSpPr/>
          <p:nvPr/>
        </p:nvSpPr>
        <p:spPr>
          <a:xfrm>
            <a:off x="5513832" y="1789176"/>
            <a:ext cx="2737104" cy="231648"/>
          </a:xfrm>
          <a:prstGeom prst="rect">
            <a:avLst/>
          </a:prstGeom>
        </p:spPr>
        <p:txBody>
          <a:bodyPr wrap="none" lIns="0" tIns="0" rIns="0" bIns="0">
            <a:noAutofit/>
          </a:bodyPr>
          <a:lstStyle/>
          <a:p>
            <a:pPr indent="0"/>
            <a:r>
              <a:rPr lang="en-US" sz="2000" b="1">
                <a:solidFill>
                  <a:srgbClr val="393938"/>
                </a:solidFill>
                <a:latin typeface="Trebuchet MS"/>
              </a:rPr>
              <a:t>Lumbar Artifical Disc</a:t>
            </a:r>
          </a:p>
        </p:txBody>
      </p:sp>
    </p:spTree>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1144" y="1533144"/>
            <a:ext cx="4550664" cy="4367784"/>
          </a:xfrm>
          <a:prstGeom prst="rect">
            <a:avLst/>
          </a:prstGeom>
        </p:spPr>
      </p:pic>
      <p:sp>
        <p:nvSpPr>
          <p:cNvPr id="3" name="Rectangle 2"/>
          <p:cNvSpPr/>
          <p:nvPr/>
        </p:nvSpPr>
        <p:spPr>
          <a:xfrm>
            <a:off x="3166872" y="807720"/>
            <a:ext cx="2810256" cy="396240"/>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TREATMENT</a:t>
            </a:r>
          </a:p>
        </p:txBody>
      </p:sp>
      <p:sp>
        <p:nvSpPr>
          <p:cNvPr id="4" name="Rectangle 3"/>
          <p:cNvSpPr/>
          <p:nvPr/>
        </p:nvSpPr>
        <p:spPr>
          <a:xfrm>
            <a:off x="429768" y="1548384"/>
            <a:ext cx="4069080" cy="3739896"/>
          </a:xfrm>
          <a:prstGeom prst="rect">
            <a:avLst/>
          </a:prstGeom>
          <a:solidFill>
            <a:srgbClr val="000000"/>
          </a:solidFill>
        </p:spPr>
        <p:txBody>
          <a:bodyPr lIns="0" tIns="0" rIns="0" bIns="0">
            <a:noAutofit/>
          </a:bodyPr>
          <a:lstStyle/>
          <a:p>
            <a:pPr indent="0">
              <a:lnSpc>
                <a:spcPts val="2016"/>
              </a:lnSpc>
              <a:spcAft>
                <a:spcPts val="630"/>
              </a:spcAft>
            </a:pPr>
            <a:r>
              <a:rPr lang="en-US" sz="2300">
                <a:solidFill>
                  <a:srgbClr val="FFFFFF"/>
                </a:solidFill>
                <a:latin typeface="Calibri"/>
              </a:rPr>
              <a:t>6. </a:t>
            </a:r>
            <a:r>
              <a:rPr lang="en-US" sz="2300">
                <a:solidFill>
                  <a:srgbClr val="FF0000"/>
                </a:solidFill>
                <a:latin typeface="Calibri"/>
              </a:rPr>
              <a:t>INTRADISCAL ELECTROTHERMIC THERAPY (IDET)</a:t>
            </a:r>
          </a:p>
          <a:p>
            <a:pPr indent="0">
              <a:lnSpc>
                <a:spcPts val="2016"/>
              </a:lnSpc>
              <a:spcAft>
                <a:spcPts val="630"/>
              </a:spcAft>
            </a:pPr>
            <a:r>
              <a:rPr lang="en-US" sz="2300">
                <a:solidFill>
                  <a:srgbClr val="FFFFFF"/>
                </a:solidFill>
                <a:latin typeface="Calibri"/>
              </a:rPr>
              <a:t>Advanced procedure by electrothermal catheters that allow for careful and accurate temperature control.</a:t>
            </a:r>
          </a:p>
          <a:p>
            <a:pPr indent="0">
              <a:lnSpc>
                <a:spcPts val="1992"/>
              </a:lnSpc>
              <a:spcAft>
                <a:spcPts val="630"/>
              </a:spcAft>
            </a:pPr>
            <a:r>
              <a:rPr lang="en-US" sz="2300">
                <a:solidFill>
                  <a:srgbClr val="FFFFFF"/>
                </a:solidFill>
                <a:latin typeface="Calibri"/>
              </a:rPr>
              <a:t>The procedure works by cauterizing the nerve endings within the disc wall to help block the pain signals</a:t>
            </a:r>
          </a:p>
          <a:p>
            <a:pPr indent="0">
              <a:lnSpc>
                <a:spcPts val="1992"/>
              </a:lnSpc>
            </a:pPr>
            <a:r>
              <a:rPr lang="en-US" sz="2300">
                <a:solidFill>
                  <a:srgbClr val="FFFFFF"/>
                </a:solidFill>
                <a:latin typeface="Calibri"/>
              </a:rPr>
              <a:t>Minimally invasive outpatient surgical procedure</a:t>
            </a:r>
          </a:p>
        </p:txBody>
      </p:sp>
      <p:sp>
        <p:nvSpPr>
          <p:cNvPr id="5" name="Rectangle 4"/>
          <p:cNvSpPr/>
          <p:nvPr/>
        </p:nvSpPr>
        <p:spPr>
          <a:xfrm>
            <a:off x="6885432" y="3453384"/>
            <a:ext cx="399288" cy="188976"/>
          </a:xfrm>
          <a:prstGeom prst="rect">
            <a:avLst/>
          </a:prstGeom>
        </p:spPr>
        <p:txBody>
          <a:bodyPr lIns="0" tIns="0" rIns="0" bIns="0">
            <a:noAutofit/>
          </a:bodyPr>
          <a:lstStyle/>
          <a:p>
            <a:pPr indent="0" algn="just">
              <a:lnSpc>
                <a:spcPts val="744"/>
              </a:lnSpc>
            </a:pPr>
            <a:r>
              <a:rPr lang="en-US" sz="900" spc="-50">
                <a:solidFill>
                  <a:srgbClr val="868686"/>
                </a:solidFill>
                <a:latin typeface="Calibri"/>
              </a:rPr>
              <a:t>nrxiau </a:t>
            </a:r>
            <a:r>
              <a:rPr lang="en-US" sz="450" i="1">
                <a:solidFill>
                  <a:srgbClr val="ABABAB"/>
                </a:solidFill>
                <a:latin typeface="SimSun"/>
              </a:rPr>
              <a:t>* </a:t>
            </a:r>
            <a:r>
              <a:rPr lang="en-US" sz="1000" b="1" spc="-50">
                <a:solidFill>
                  <a:srgbClr val="868686"/>
                </a:solidFill>
                <a:latin typeface="Calibri"/>
              </a:rPr>
              <a:t>cAmma</a:t>
            </a:r>
          </a:p>
        </p:txBody>
      </p:sp>
      <p:sp>
        <p:nvSpPr>
          <p:cNvPr id="6" name="Rectangle 5"/>
          <p:cNvSpPr/>
          <p:nvPr/>
        </p:nvSpPr>
        <p:spPr>
          <a:xfrm>
            <a:off x="6891528" y="3895344"/>
            <a:ext cx="432816" cy="94488"/>
          </a:xfrm>
          <a:prstGeom prst="rect">
            <a:avLst/>
          </a:prstGeom>
        </p:spPr>
        <p:txBody>
          <a:bodyPr wrap="none" lIns="0" tIns="0" rIns="0" bIns="0">
            <a:noAutofit/>
          </a:bodyPr>
          <a:lstStyle/>
          <a:p>
            <a:pPr indent="0"/>
            <a:r>
              <a:rPr lang="en-US" sz="600">
                <a:solidFill>
                  <a:srgbClr val="868686"/>
                </a:solidFill>
                <a:latin typeface="Constantia"/>
              </a:rPr>
              <a:t>UGAMIXn</a:t>
            </a:r>
          </a:p>
        </p:txBody>
      </p:sp>
      <p:sp>
        <p:nvSpPr>
          <p:cNvPr id="7" name="Rectangle 6"/>
          <p:cNvSpPr/>
          <p:nvPr/>
        </p:nvSpPr>
        <p:spPr>
          <a:xfrm>
            <a:off x="4724400" y="1658112"/>
            <a:ext cx="3642360" cy="484632"/>
          </a:xfrm>
          <a:prstGeom prst="rect">
            <a:avLst/>
          </a:prstGeom>
        </p:spPr>
        <p:txBody>
          <a:bodyPr wrap="none" lIns="0" tIns="0" rIns="0" bIns="0">
            <a:noAutofit/>
          </a:bodyPr>
          <a:lstStyle/>
          <a:p>
            <a:pPr indent="0"/>
            <a:r>
              <a:rPr lang="en-US" sz="3700" b="1" spc="-150">
                <a:latin typeface="Trebuchet MS"/>
              </a:rPr>
              <a:t>Beating tin Back Ache</a:t>
            </a:r>
          </a:p>
        </p:txBody>
      </p:sp>
      <p:sp>
        <p:nvSpPr>
          <p:cNvPr id="8" name="Rectangle 7"/>
          <p:cNvSpPr/>
          <p:nvPr/>
        </p:nvSpPr>
        <p:spPr>
          <a:xfrm>
            <a:off x="4706112" y="2279904"/>
            <a:ext cx="3956304" cy="283464"/>
          </a:xfrm>
          <a:prstGeom prst="rect">
            <a:avLst/>
          </a:prstGeom>
        </p:spPr>
        <p:txBody>
          <a:bodyPr wrap="none" lIns="0" tIns="0" rIns="0" bIns="0">
            <a:noAutofit/>
          </a:bodyPr>
          <a:lstStyle/>
          <a:p>
            <a:pPr indent="0"/>
            <a:r>
              <a:rPr lang="en-US" sz="1300" b="1" spc="-50">
                <a:solidFill>
                  <a:srgbClr val="393938"/>
                </a:solidFill>
                <a:latin typeface="Trebuchet MS"/>
              </a:rPr>
              <a:t>A new procedure could revolutionize disc surgery</a:t>
            </a:r>
          </a:p>
        </p:txBody>
      </p:sp>
      <p:sp>
        <p:nvSpPr>
          <p:cNvPr id="9" name="Rectangle 8"/>
          <p:cNvSpPr/>
          <p:nvPr/>
        </p:nvSpPr>
        <p:spPr>
          <a:xfrm>
            <a:off x="5294376" y="5276088"/>
            <a:ext cx="1877568" cy="563880"/>
          </a:xfrm>
          <a:prstGeom prst="rect">
            <a:avLst/>
          </a:prstGeom>
        </p:spPr>
        <p:txBody>
          <a:bodyPr lIns="0" tIns="0" rIns="0" bIns="0">
            <a:noAutofit/>
          </a:bodyPr>
          <a:lstStyle/>
          <a:p>
            <a:pPr indent="0">
              <a:lnSpc>
                <a:spcPts val="1080"/>
              </a:lnSpc>
            </a:pPr>
            <a:r>
              <a:rPr lang="en-US" sz="750" b="1" spc="-50">
                <a:solidFill>
                  <a:srgbClr val="BB7462"/>
                </a:solidFill>
                <a:latin typeface="Trebuchet MS"/>
              </a:rPr>
              <a:t>Damage: </a:t>
            </a:r>
            <a:r>
              <a:rPr lang="en-US" sz="750" b="1" spc="-50">
                <a:solidFill>
                  <a:srgbClr val="393938"/>
                </a:solidFill>
                <a:latin typeface="Trebuchet MS"/>
              </a:rPr>
              <a:t>The ligaments that encase a disc may tear and loosen with age. Veins can then Invade the disc, accompanied by nerves that get pinched by the weight of the spine.</a:t>
            </a:r>
          </a:p>
        </p:txBody>
      </p:sp>
      <p:sp>
        <p:nvSpPr>
          <p:cNvPr id="10" name="Rectangle 9"/>
          <p:cNvSpPr/>
          <p:nvPr/>
        </p:nvSpPr>
        <p:spPr>
          <a:xfrm>
            <a:off x="7257288" y="5276088"/>
            <a:ext cx="1822704" cy="560832"/>
          </a:xfrm>
          <a:prstGeom prst="rect">
            <a:avLst/>
          </a:prstGeom>
        </p:spPr>
        <p:txBody>
          <a:bodyPr lIns="0" tIns="0" rIns="0" bIns="0">
            <a:noAutofit/>
          </a:bodyPr>
          <a:lstStyle/>
          <a:p>
            <a:pPr indent="0">
              <a:lnSpc>
                <a:spcPts val="1080"/>
              </a:lnSpc>
            </a:pPr>
            <a:r>
              <a:rPr lang="en-US" sz="750" b="1" spc="-50">
                <a:solidFill>
                  <a:srgbClr val="BB7462"/>
                </a:solidFill>
                <a:latin typeface="Trebuchet MS"/>
              </a:rPr>
              <a:t>Treatment </a:t>
            </a:r>
            <a:r>
              <a:rPr lang="en-US" sz="750" b="1" spc="-50">
                <a:solidFill>
                  <a:srgbClr val="393938"/>
                </a:solidFill>
                <a:latin typeface="Trebuchet MS"/>
              </a:rPr>
              <a:t>Doctors run a flexible catheter into the disc and heat It to 194 degrees. Heat destroys painful nerve endings and shrinks loose ligaments to reseat the disc.</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8568" y="694944"/>
            <a:ext cx="4651248" cy="402336"/>
          </a:xfrm>
          <a:prstGeom prst="rect">
            <a:avLst/>
          </a:prstGeom>
          <a:solidFill>
            <a:srgbClr val="000000"/>
          </a:solidFill>
        </p:spPr>
        <p:txBody>
          <a:bodyPr wrap="none" lIns="0" tIns="0" rIns="0" bIns="0">
            <a:noAutofit/>
          </a:bodyPr>
          <a:lstStyle/>
          <a:p>
            <a:pPr indent="0"/>
            <a:r>
              <a:rPr lang="en-US" sz="4300" spc="-50">
                <a:solidFill>
                  <a:srgbClr val="FFFFFF"/>
                </a:solidFill>
                <a:latin typeface="Calibri"/>
              </a:rPr>
              <a:t>NUCLEUS PULPOSUS</a:t>
            </a:r>
          </a:p>
        </p:txBody>
      </p:sp>
      <p:sp>
        <p:nvSpPr>
          <p:cNvPr id="3" name="Rectangle 2"/>
          <p:cNvSpPr/>
          <p:nvPr/>
        </p:nvSpPr>
        <p:spPr>
          <a:xfrm>
            <a:off x="316992" y="1844040"/>
            <a:ext cx="8513064" cy="2392680"/>
          </a:xfrm>
          <a:prstGeom prst="rect">
            <a:avLst/>
          </a:prstGeom>
          <a:solidFill>
            <a:srgbClr val="000000"/>
          </a:solidFill>
        </p:spPr>
        <p:txBody>
          <a:bodyPr lIns="0" tIns="0" rIns="0" bIns="0">
            <a:noAutofit/>
          </a:bodyPr>
          <a:lstStyle/>
          <a:p>
            <a:pPr marL="241808" indent="-215900">
              <a:lnSpc>
                <a:spcPts val="5040"/>
              </a:lnSpc>
              <a:spcAft>
                <a:spcPts val="630"/>
              </a:spcAft>
            </a:pPr>
            <a:r>
              <a:rPr lang="en-US" sz="2500">
                <a:solidFill>
                  <a:srgbClr val="FFC000"/>
                </a:solidFill>
                <a:latin typeface="Calibri"/>
              </a:rPr>
              <a:t>•    Whitish, glistening, mucoid, semi fluid mass </a:t>
            </a:r>
            <a:r>
              <a:rPr lang="en-US" sz="2500">
                <a:solidFill>
                  <a:srgbClr val="FFFFFF"/>
                </a:solidFill>
                <a:latin typeface="Calibri"/>
              </a:rPr>
              <a:t>occupying </a:t>
            </a:r>
            <a:r>
              <a:rPr lang="en-US" sz="2500">
                <a:solidFill>
                  <a:srgbClr val="FF0000"/>
                </a:solidFill>
                <a:latin typeface="Calibri"/>
              </a:rPr>
              <a:t>40% </a:t>
            </a:r>
            <a:r>
              <a:rPr lang="en-US" sz="2500">
                <a:solidFill>
                  <a:srgbClr val="FFFFFF"/>
                </a:solidFill>
                <a:latin typeface="Calibri"/>
              </a:rPr>
              <a:t>of the disc</a:t>
            </a:r>
          </a:p>
          <a:p>
            <a:pPr marL="241808" indent="-215900">
              <a:lnSpc>
                <a:spcPts val="5040"/>
              </a:lnSpc>
              <a:spcAft>
                <a:spcPts val="630"/>
              </a:spcAft>
            </a:pPr>
            <a:r>
              <a:rPr lang="en-US" sz="2500">
                <a:solidFill>
                  <a:srgbClr val="FFFFFF"/>
                </a:solidFill>
                <a:latin typeface="Calibri"/>
              </a:rPr>
              <a:t>•    Consists of </a:t>
            </a:r>
            <a:r>
              <a:rPr lang="en-US" sz="2500">
                <a:solidFill>
                  <a:srgbClr val="FFC000"/>
                </a:solidFill>
                <a:latin typeface="Calibri"/>
              </a:rPr>
              <a:t>water</a:t>
            </a:r>
            <a:r>
              <a:rPr lang="en-US" sz="2500">
                <a:solidFill>
                  <a:srgbClr val="FF0000"/>
                </a:solidFill>
                <a:latin typeface="Calibri"/>
              </a:rPr>
              <a:t>(70-90%), </a:t>
            </a:r>
            <a:r>
              <a:rPr lang="en-US" sz="2500">
                <a:solidFill>
                  <a:srgbClr val="FFC000"/>
                </a:solidFill>
                <a:latin typeface="Calibri"/>
              </a:rPr>
              <a:t>glycosaminoglycans </a:t>
            </a:r>
            <a:r>
              <a:rPr lang="en-US" sz="2500">
                <a:solidFill>
                  <a:srgbClr val="FFFFFF"/>
                </a:solidFill>
                <a:latin typeface="Calibri"/>
              </a:rPr>
              <a:t>and </a:t>
            </a:r>
            <a:r>
              <a:rPr lang="en-US" sz="2500">
                <a:solidFill>
                  <a:srgbClr val="FFC000"/>
                </a:solidFill>
                <a:latin typeface="Calibri"/>
              </a:rPr>
              <a:t>salts </a:t>
            </a:r>
            <a:r>
              <a:rPr lang="en-US" sz="2500">
                <a:solidFill>
                  <a:srgbClr val="FFFFFF"/>
                </a:solidFill>
                <a:latin typeface="Calibri"/>
              </a:rPr>
              <a:t>with a </a:t>
            </a:r>
            <a:r>
              <a:rPr lang="en-US" sz="2500">
                <a:solidFill>
                  <a:srgbClr val="FFC000"/>
                </a:solidFill>
                <a:latin typeface="Calibri"/>
              </a:rPr>
              <a:t>network of chondrocytes and fibrocytes</a:t>
            </a:r>
            <a:r>
              <a:rPr lang="en-US" sz="2500">
                <a:solidFill>
                  <a:srgbClr val="FFFFFF"/>
                </a:solidFill>
                <a:latin typeface="Calibri"/>
              </a:rPr>
              <a:t>.</a:t>
            </a:r>
          </a:p>
        </p:txBody>
      </p:sp>
      <p:sp>
        <p:nvSpPr>
          <p:cNvPr id="4" name="Rectangle 3"/>
          <p:cNvSpPr/>
          <p:nvPr/>
        </p:nvSpPr>
        <p:spPr>
          <a:xfrm>
            <a:off x="316992" y="4663440"/>
            <a:ext cx="7421880" cy="341376"/>
          </a:xfrm>
          <a:prstGeom prst="rect">
            <a:avLst/>
          </a:prstGeom>
          <a:solidFill>
            <a:srgbClr val="000000"/>
          </a:solidFill>
        </p:spPr>
        <p:txBody>
          <a:bodyPr wrap="none" lIns="0" tIns="0" rIns="0" bIns="0">
            <a:noAutofit/>
          </a:bodyPr>
          <a:lstStyle/>
          <a:p>
            <a:pPr marL="241808" indent="-215900">
              <a:spcBef>
                <a:spcPts val="630"/>
              </a:spcBef>
            </a:pPr>
            <a:r>
              <a:rPr lang="en-US" sz="2500">
                <a:solidFill>
                  <a:srgbClr val="FFC000"/>
                </a:solidFill>
                <a:latin typeface="Calibri"/>
              </a:rPr>
              <a:t>• Type II collagen strand </a:t>
            </a:r>
            <a:r>
              <a:rPr lang="en-US" sz="2500">
                <a:solidFill>
                  <a:srgbClr val="FFFFFF"/>
                </a:solidFill>
                <a:latin typeface="Calibri"/>
              </a:rPr>
              <a:t>+ </a:t>
            </a:r>
            <a:r>
              <a:rPr lang="en-US" sz="2500">
                <a:solidFill>
                  <a:srgbClr val="FFC000"/>
                </a:solidFill>
                <a:latin typeface="Calibri"/>
              </a:rPr>
              <a:t>hydrophilic proteoglycan</a:t>
            </a:r>
            <a:r>
              <a:rPr lang="en-US" sz="2500">
                <a:solidFill>
                  <a:srgbClr val="FFFFFF"/>
                </a:solidFill>
                <a:latin typeface="Calibri"/>
              </a:rPr>
              <a:t>.</a:t>
            </a:r>
          </a:p>
        </p:txBody>
      </p:sp>
    </p:spTree>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8336" y="804672"/>
            <a:ext cx="3776472" cy="402336"/>
          </a:xfrm>
          <a:prstGeom prst="rect">
            <a:avLst/>
          </a:prstGeom>
          <a:solidFill>
            <a:srgbClr val="000000"/>
          </a:solidFill>
        </p:spPr>
        <p:txBody>
          <a:bodyPr wrap="none" lIns="0" tIns="0" rIns="0" bIns="0">
            <a:noAutofit/>
          </a:bodyPr>
          <a:lstStyle/>
          <a:p>
            <a:pPr indent="0" algn="ctr">
              <a:spcAft>
                <a:spcPts val="3570"/>
              </a:spcAft>
            </a:pPr>
            <a:r>
              <a:rPr lang="en-US" sz="4200" spc="-50">
                <a:solidFill>
                  <a:srgbClr val="FFFFFF"/>
                </a:solidFill>
                <a:latin typeface="Calibri"/>
              </a:rPr>
              <a:t>COMPLICATIONS</a:t>
            </a:r>
          </a:p>
        </p:txBody>
      </p:sp>
      <p:sp>
        <p:nvSpPr>
          <p:cNvPr id="3" name="Rectangle 2"/>
          <p:cNvSpPr/>
          <p:nvPr/>
        </p:nvSpPr>
        <p:spPr>
          <a:xfrm>
            <a:off x="710184" y="1865376"/>
            <a:ext cx="7562088" cy="3496056"/>
          </a:xfrm>
          <a:prstGeom prst="rect">
            <a:avLst/>
          </a:prstGeom>
          <a:solidFill>
            <a:srgbClr val="000000"/>
          </a:solidFill>
        </p:spPr>
        <p:txBody>
          <a:bodyPr lIns="0" tIns="0" rIns="0" bIns="0">
            <a:noAutofit/>
          </a:bodyPr>
          <a:lstStyle/>
          <a:p>
            <a:pPr indent="0" algn="just">
              <a:lnSpc>
                <a:spcPts val="3672"/>
              </a:lnSpc>
              <a:spcBef>
                <a:spcPts val="3570"/>
              </a:spcBef>
            </a:pPr>
            <a:r>
              <a:rPr lang="en-US" sz="2500">
                <a:solidFill>
                  <a:srgbClr val="FFFFFF"/>
                </a:solidFill>
                <a:latin typeface="Calibri"/>
              </a:rPr>
              <a:t>1.    Infection</a:t>
            </a:r>
          </a:p>
          <a:p>
            <a:pPr indent="0" algn="just">
              <a:lnSpc>
                <a:spcPts val="3672"/>
              </a:lnSpc>
            </a:pPr>
            <a:r>
              <a:rPr lang="en-US" sz="2500">
                <a:solidFill>
                  <a:srgbClr val="FFFFFF"/>
                </a:solidFill>
                <a:latin typeface="Calibri"/>
              </a:rPr>
              <a:t>2.    Thrombophlebitis/ DVT</a:t>
            </a:r>
          </a:p>
          <a:p>
            <a:pPr indent="0" algn="just">
              <a:lnSpc>
                <a:spcPts val="3672"/>
              </a:lnSpc>
            </a:pPr>
            <a:r>
              <a:rPr lang="en-US" sz="2500">
                <a:solidFill>
                  <a:srgbClr val="FFFFFF"/>
                </a:solidFill>
                <a:latin typeface="Calibri"/>
              </a:rPr>
              <a:t>3.    Pulmonary embolism</a:t>
            </a:r>
          </a:p>
          <a:p>
            <a:pPr marL="546100" indent="-546100">
              <a:lnSpc>
                <a:spcPts val="2688"/>
              </a:lnSpc>
              <a:spcAft>
                <a:spcPts val="630"/>
              </a:spcAft>
            </a:pPr>
            <a:r>
              <a:rPr lang="en-US" sz="2500">
                <a:solidFill>
                  <a:srgbClr val="FFFFFF"/>
                </a:solidFill>
                <a:latin typeface="Calibri"/>
              </a:rPr>
              <a:t>4.    Dural tears resulting in: Pseudomeningocele, CSF leak, meningitis.</a:t>
            </a:r>
          </a:p>
          <a:p>
            <a:pPr indent="0" algn="just">
              <a:lnSpc>
                <a:spcPts val="3672"/>
              </a:lnSpc>
            </a:pPr>
            <a:r>
              <a:rPr lang="en-US" sz="2500">
                <a:solidFill>
                  <a:srgbClr val="FFFFFF"/>
                </a:solidFill>
                <a:latin typeface="Calibri"/>
              </a:rPr>
              <a:t>5.    Post-op cauda equina lesions</a:t>
            </a:r>
          </a:p>
          <a:p>
            <a:pPr indent="0" algn="just">
              <a:lnSpc>
                <a:spcPts val="3672"/>
              </a:lnSpc>
            </a:pPr>
            <a:r>
              <a:rPr lang="en-US" sz="2500">
                <a:solidFill>
                  <a:srgbClr val="FFFFFF"/>
                </a:solidFill>
                <a:latin typeface="Calibri"/>
              </a:rPr>
              <a:t>6.    Nerve-root injury</a:t>
            </a:r>
          </a:p>
          <a:p>
            <a:pPr indent="0" algn="just">
              <a:lnSpc>
                <a:spcPts val="3672"/>
              </a:lnSpc>
            </a:pPr>
            <a:r>
              <a:rPr lang="en-US" sz="2500">
                <a:solidFill>
                  <a:srgbClr val="FFFFFF"/>
                </a:solidFill>
                <a:latin typeface="Calibri"/>
              </a:rPr>
              <a:t>7.    Urinary retention</a:t>
            </a:r>
          </a:p>
        </p:txBody>
      </p:sp>
    </p:spTree>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032" y="804672"/>
            <a:ext cx="6339840" cy="448056"/>
          </a:xfrm>
          <a:prstGeom prst="rect">
            <a:avLst/>
          </a:prstGeom>
          <a:solidFill>
            <a:srgbClr val="000000"/>
          </a:solidFill>
        </p:spPr>
        <p:txBody>
          <a:bodyPr wrap="none" lIns="0" tIns="0" rIns="0" bIns="0">
            <a:noAutofit/>
          </a:bodyPr>
          <a:lstStyle/>
          <a:p>
            <a:pPr indent="0" algn="r">
              <a:spcAft>
                <a:spcPts val="3570"/>
              </a:spcAft>
            </a:pPr>
            <a:r>
              <a:rPr lang="en-US" sz="4200" spc="-50">
                <a:solidFill>
                  <a:srgbClr val="FFFFFF"/>
                </a:solidFill>
                <a:latin typeface="Calibri"/>
              </a:rPr>
              <a:t>CAUDA EQUINA SYNDROME</a:t>
            </a:r>
          </a:p>
        </p:txBody>
      </p:sp>
      <p:sp>
        <p:nvSpPr>
          <p:cNvPr id="3" name="Rectangle 2"/>
          <p:cNvSpPr/>
          <p:nvPr/>
        </p:nvSpPr>
        <p:spPr>
          <a:xfrm>
            <a:off x="213360" y="1853184"/>
            <a:ext cx="4547616" cy="813816"/>
          </a:xfrm>
          <a:prstGeom prst="rect">
            <a:avLst/>
          </a:prstGeom>
          <a:solidFill>
            <a:srgbClr val="000000"/>
          </a:solidFill>
        </p:spPr>
        <p:txBody>
          <a:bodyPr lIns="0" tIns="0" rIns="0" bIns="0">
            <a:noAutofit/>
          </a:bodyPr>
          <a:lstStyle/>
          <a:p>
            <a:pPr marL="250952" indent="-254000">
              <a:lnSpc>
                <a:spcPts val="1992"/>
              </a:lnSpc>
              <a:spcBef>
                <a:spcPts val="3570"/>
              </a:spcBef>
              <a:spcAft>
                <a:spcPts val="2730"/>
              </a:spcAft>
            </a:pPr>
            <a:r>
              <a:rPr lang="en-US" sz="2300">
                <a:solidFill>
                  <a:srgbClr val="FFFFFF"/>
                </a:solidFill>
                <a:latin typeface="Calibri"/>
              </a:rPr>
              <a:t>• Seen </a:t>
            </a:r>
            <a:r>
              <a:rPr lang="en-US" sz="2300">
                <a:solidFill>
                  <a:srgbClr val="FF0000"/>
                </a:solidFill>
                <a:latin typeface="Calibri"/>
              </a:rPr>
              <a:t>post-operatively </a:t>
            </a:r>
            <a:r>
              <a:rPr lang="en-US" sz="2300">
                <a:solidFill>
                  <a:srgbClr val="FFFFFF"/>
                </a:solidFill>
                <a:latin typeface="Calibri"/>
              </a:rPr>
              <a:t>after lumbar disc excision OR in a </a:t>
            </a:r>
            <a:r>
              <a:rPr lang="en-US" sz="2300">
                <a:solidFill>
                  <a:srgbClr val="FF0000"/>
                </a:solidFill>
                <a:latin typeface="Calibri"/>
              </a:rPr>
              <a:t>large midline/higher disc herniation</a:t>
            </a:r>
            <a:r>
              <a:rPr lang="en-US" sz="2300">
                <a:solidFill>
                  <a:srgbClr val="FFFFFF"/>
                </a:solidFill>
                <a:latin typeface="Calibri"/>
              </a:rPr>
              <a:t>.</a:t>
            </a:r>
          </a:p>
        </p:txBody>
      </p:sp>
      <p:sp>
        <p:nvSpPr>
          <p:cNvPr id="4" name="Rectangle 3"/>
          <p:cNvSpPr/>
          <p:nvPr/>
        </p:nvSpPr>
        <p:spPr>
          <a:xfrm>
            <a:off x="210312" y="3148584"/>
            <a:ext cx="4565904" cy="2788920"/>
          </a:xfrm>
          <a:prstGeom prst="rect">
            <a:avLst/>
          </a:prstGeom>
          <a:solidFill>
            <a:srgbClr val="000000"/>
          </a:solidFill>
        </p:spPr>
        <p:txBody>
          <a:bodyPr lIns="0" tIns="0" rIns="0" bIns="0">
            <a:noAutofit/>
          </a:bodyPr>
          <a:lstStyle/>
          <a:p>
            <a:pPr marL="254000" indent="-254000">
              <a:spcBef>
                <a:spcPts val="2730"/>
              </a:spcBef>
              <a:spcAft>
                <a:spcPts val="630"/>
              </a:spcAft>
            </a:pPr>
            <a:r>
              <a:rPr lang="en-US" sz="2300">
                <a:solidFill>
                  <a:srgbClr val="FFFFFF"/>
                </a:solidFill>
                <a:latin typeface="Calibri"/>
              </a:rPr>
              <a:t>CLINICAL FEATURES:</a:t>
            </a:r>
          </a:p>
          <a:p>
            <a:pPr marL="254000" indent="-254000">
              <a:lnSpc>
                <a:spcPts val="2016"/>
              </a:lnSpc>
              <a:spcAft>
                <a:spcPts val="630"/>
              </a:spcAft>
            </a:pPr>
            <a:r>
              <a:rPr lang="en-US" sz="2300">
                <a:solidFill>
                  <a:srgbClr val="FFFFFF"/>
                </a:solidFill>
                <a:latin typeface="Calibri"/>
              </a:rPr>
              <a:t>•    Difficulty in walking for a specified distance associated with p ns and needles.</a:t>
            </a:r>
          </a:p>
          <a:p>
            <a:pPr marL="254000" indent="-254000">
              <a:lnSpc>
                <a:spcPts val="2016"/>
              </a:lnSpc>
              <a:spcAft>
                <a:spcPts val="630"/>
              </a:spcAft>
            </a:pPr>
            <a:r>
              <a:rPr lang="en-US" sz="2300">
                <a:solidFill>
                  <a:srgbClr val="FFFFFF"/>
                </a:solidFill>
                <a:latin typeface="Calibri"/>
              </a:rPr>
              <a:t>•    Difficulty with urination, frequency or overflow incontinence</a:t>
            </a:r>
          </a:p>
          <a:p>
            <a:pPr marL="254000" indent="-254000">
              <a:lnSpc>
                <a:spcPts val="2040"/>
              </a:lnSpc>
              <a:spcAft>
                <a:spcPts val="630"/>
              </a:spcAft>
            </a:pPr>
            <a:r>
              <a:rPr lang="en-US" sz="2300">
                <a:solidFill>
                  <a:srgbClr val="FFFFFF"/>
                </a:solidFill>
                <a:latin typeface="Calibri"/>
              </a:rPr>
              <a:t>•    Paraesthesia in gluteal region, perineum and urethra</a:t>
            </a:r>
          </a:p>
          <a:p>
            <a:pPr indent="0" algn="just"/>
            <a:r>
              <a:rPr lang="en-US" sz="2300">
                <a:solidFill>
                  <a:srgbClr val="FFFFFF"/>
                </a:solidFill>
                <a:latin typeface="Calibri"/>
              </a:rPr>
              <a:t>•    Loss of anal reflex</a:t>
            </a:r>
          </a:p>
        </p:txBody>
      </p:sp>
      <p:pic>
        <p:nvPicPr>
          <p:cNvPr id="6" name="Picture 5"/>
          <p:cNvPicPr>
            <a:picLocks noChangeAspect="1"/>
          </p:cNvPicPr>
          <p:nvPr/>
        </p:nvPicPr>
        <p:blipFill>
          <a:blip r:embed="rId2"/>
          <a:stretch>
            <a:fillRect/>
          </a:stretch>
        </p:blipFill>
        <p:spPr>
          <a:xfrm>
            <a:off x="4904198" y="1853184"/>
            <a:ext cx="4359896" cy="553950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032" y="804672"/>
            <a:ext cx="6339840" cy="448056"/>
          </a:xfrm>
          <a:prstGeom prst="rect">
            <a:avLst/>
          </a:prstGeom>
          <a:solidFill>
            <a:srgbClr val="000000"/>
          </a:solidFill>
        </p:spPr>
        <p:txBody>
          <a:bodyPr wrap="none" lIns="0" tIns="0" rIns="0" bIns="0">
            <a:noAutofit/>
          </a:bodyPr>
          <a:lstStyle/>
          <a:p>
            <a:pPr indent="0" algn="r">
              <a:spcAft>
                <a:spcPts val="3780"/>
              </a:spcAft>
            </a:pPr>
            <a:r>
              <a:rPr lang="en-US" sz="4200" spc="-50" dirty="0">
                <a:solidFill>
                  <a:srgbClr val="FFFFFF"/>
                </a:solidFill>
                <a:latin typeface="Calibri"/>
              </a:rPr>
              <a:t>CAUDA EQUINA SYNDROME</a:t>
            </a:r>
          </a:p>
        </p:txBody>
      </p:sp>
      <p:sp>
        <p:nvSpPr>
          <p:cNvPr id="3" name="Rectangle 2"/>
          <p:cNvSpPr/>
          <p:nvPr/>
        </p:nvSpPr>
        <p:spPr>
          <a:xfrm>
            <a:off x="719328" y="1898904"/>
            <a:ext cx="7135368" cy="3413760"/>
          </a:xfrm>
          <a:prstGeom prst="rect">
            <a:avLst/>
          </a:prstGeom>
          <a:solidFill>
            <a:srgbClr val="000000"/>
          </a:solidFill>
        </p:spPr>
        <p:txBody>
          <a:bodyPr lIns="0" tIns="0" rIns="0" bIns="0">
            <a:noAutofit/>
          </a:bodyPr>
          <a:lstStyle/>
          <a:p>
            <a:pPr marL="254508" indent="-228600">
              <a:lnSpc>
                <a:spcPts val="3000"/>
              </a:lnSpc>
              <a:spcBef>
                <a:spcPts val="3780"/>
              </a:spcBef>
              <a:spcAft>
                <a:spcPts val="630"/>
              </a:spcAft>
            </a:pPr>
            <a:r>
              <a:rPr lang="en-US" sz="2500" dirty="0">
                <a:solidFill>
                  <a:srgbClr val="FFFFFF"/>
                </a:solidFill>
                <a:latin typeface="Calibri"/>
              </a:rPr>
              <a:t>•    Symptoms relieved after 30 sec to 3 minutes by standing or lying down.</a:t>
            </a:r>
          </a:p>
          <a:p>
            <a:pPr indent="0" algn="just">
              <a:lnSpc>
                <a:spcPts val="3024"/>
              </a:lnSpc>
            </a:pPr>
            <a:r>
              <a:rPr lang="en-US" sz="2500" dirty="0">
                <a:solidFill>
                  <a:srgbClr val="FFFFFF"/>
                </a:solidFill>
                <a:latin typeface="Calibri"/>
              </a:rPr>
              <a:t>•    Neurologic signs:</a:t>
            </a:r>
          </a:p>
          <a:p>
            <a:pPr marL="254508" indent="0">
              <a:lnSpc>
                <a:spcPts val="3024"/>
              </a:lnSpc>
            </a:pPr>
            <a:r>
              <a:rPr lang="en-US" sz="2500" dirty="0">
                <a:solidFill>
                  <a:srgbClr val="FFFFFF"/>
                </a:solidFill>
                <a:latin typeface="Calibri"/>
              </a:rPr>
              <a:t>Depressed patellar and ankle reflex.</a:t>
            </a:r>
          </a:p>
          <a:p>
            <a:pPr marL="254508" indent="0">
              <a:lnSpc>
                <a:spcPts val="3024"/>
              </a:lnSpc>
              <a:spcAft>
                <a:spcPts val="630"/>
              </a:spcAft>
            </a:pPr>
            <a:r>
              <a:rPr lang="en-US" sz="2500" dirty="0">
                <a:solidFill>
                  <a:srgbClr val="FFFFFF"/>
                </a:solidFill>
                <a:latin typeface="Calibri"/>
              </a:rPr>
              <a:t>B/L muscle wasting in glutei, hamstring and calf.</a:t>
            </a:r>
          </a:p>
          <a:p>
            <a:pPr marL="254508" indent="-228600">
              <a:lnSpc>
                <a:spcPts val="3024"/>
              </a:lnSpc>
              <a:spcAft>
                <a:spcPts val="630"/>
              </a:spcAft>
            </a:pPr>
            <a:r>
              <a:rPr lang="en-US" sz="2500" dirty="0">
                <a:solidFill>
                  <a:srgbClr val="FFFFFF"/>
                </a:solidFill>
                <a:latin typeface="Calibri"/>
              </a:rPr>
              <a:t>•    </a:t>
            </a:r>
            <a:r>
              <a:rPr lang="en-US" sz="2500" dirty="0" err="1">
                <a:solidFill>
                  <a:srgbClr val="FFFFFF"/>
                </a:solidFill>
                <a:latin typeface="Calibri"/>
              </a:rPr>
              <a:t>Hypoalgesia</a:t>
            </a:r>
            <a:r>
              <a:rPr lang="en-US" sz="2500" dirty="0">
                <a:solidFill>
                  <a:srgbClr val="FFFFFF"/>
                </a:solidFill>
                <a:latin typeface="Calibri"/>
              </a:rPr>
              <a:t> and hypoesthesia in all sacral segments.</a:t>
            </a:r>
          </a:p>
          <a:p>
            <a:pPr indent="0" algn="just"/>
            <a:r>
              <a:rPr lang="en-US" sz="2500" dirty="0">
                <a:solidFill>
                  <a:srgbClr val="FFFFFF"/>
                </a:solidFill>
                <a:latin typeface="Calibri"/>
              </a:rPr>
              <a:t>•    Absolute indication for surgery.</a:t>
            </a:r>
          </a:p>
        </p:txBody>
      </p:sp>
    </p:spTree>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032" y="804672"/>
            <a:ext cx="6339840" cy="448056"/>
          </a:xfrm>
          <a:prstGeom prst="rect">
            <a:avLst/>
          </a:prstGeom>
          <a:solidFill>
            <a:srgbClr val="000000"/>
          </a:solidFill>
        </p:spPr>
        <p:txBody>
          <a:bodyPr wrap="none" lIns="0" tIns="0" rIns="0" bIns="0">
            <a:noAutofit/>
          </a:bodyPr>
          <a:lstStyle/>
          <a:p>
            <a:pPr indent="0" algn="ctr">
              <a:spcAft>
                <a:spcPts val="3780"/>
              </a:spcAft>
            </a:pPr>
            <a:r>
              <a:rPr lang="en-US" sz="4200" spc="-50" dirty="0" smtClean="0">
                <a:solidFill>
                  <a:srgbClr val="FFFFFF"/>
                </a:solidFill>
                <a:latin typeface="Calibri"/>
              </a:rPr>
              <a:t>MCQ</a:t>
            </a:r>
            <a:endParaRPr lang="en-US" sz="4200" spc="-50" dirty="0">
              <a:solidFill>
                <a:srgbClr val="FFFFFF"/>
              </a:solidFill>
              <a:latin typeface="Calibri"/>
            </a:endParaRPr>
          </a:p>
        </p:txBody>
      </p:sp>
      <p:sp>
        <p:nvSpPr>
          <p:cNvPr id="3" name="Rectangle 2"/>
          <p:cNvSpPr/>
          <p:nvPr/>
        </p:nvSpPr>
        <p:spPr>
          <a:xfrm>
            <a:off x="719328" y="1898903"/>
            <a:ext cx="7135368" cy="5369000"/>
          </a:xfrm>
          <a:prstGeom prst="rect">
            <a:avLst/>
          </a:prstGeom>
          <a:solidFill>
            <a:srgbClr val="000000"/>
          </a:solidFill>
        </p:spPr>
        <p:txBody>
          <a:bodyPr lIns="0" tIns="0" rIns="0" bIns="0">
            <a:noAutofit/>
          </a:bodyPr>
          <a:lstStyle/>
          <a:p>
            <a:pPr marL="254508" indent="-228600">
              <a:lnSpc>
                <a:spcPts val="3000"/>
              </a:lnSpc>
              <a:spcBef>
                <a:spcPts val="3780"/>
              </a:spcBef>
              <a:spcAft>
                <a:spcPts val="630"/>
              </a:spcAft>
            </a:pPr>
            <a:r>
              <a:rPr lang="en-US" sz="2500" dirty="0" smtClean="0">
                <a:solidFill>
                  <a:srgbClr val="FFFFFF"/>
                </a:solidFill>
                <a:latin typeface="Calibri"/>
              </a:rPr>
              <a:t>•A young rower complains of sudden onset of low back pain when weight-lifting. There is no radiation of  the pain and there is no neurological deficit.  There is considerable lordosis of the  lumbar spine with a step palpable at L5/S1. What is the most likely diagnosis ?</a:t>
            </a:r>
          </a:p>
          <a:p>
            <a:pPr marL="483108" indent="-457200">
              <a:lnSpc>
                <a:spcPts val="3000"/>
              </a:lnSpc>
              <a:spcBef>
                <a:spcPts val="3780"/>
              </a:spcBef>
              <a:spcAft>
                <a:spcPts val="630"/>
              </a:spcAft>
              <a:buAutoNum type="alphaUcPeriod"/>
            </a:pPr>
            <a:r>
              <a:rPr lang="en-US" sz="2500" dirty="0" smtClean="0">
                <a:solidFill>
                  <a:srgbClr val="FFFFFF"/>
                </a:solidFill>
                <a:latin typeface="Calibri"/>
              </a:rPr>
              <a:t>Prolapsed intervertebral disc</a:t>
            </a:r>
          </a:p>
          <a:p>
            <a:pPr marL="483108" indent="-457200">
              <a:lnSpc>
                <a:spcPts val="3000"/>
              </a:lnSpc>
              <a:spcBef>
                <a:spcPts val="3780"/>
              </a:spcBef>
              <a:spcAft>
                <a:spcPts val="630"/>
              </a:spcAft>
            </a:pPr>
            <a:r>
              <a:rPr lang="en-US" sz="2500" dirty="0" smtClean="0">
                <a:solidFill>
                  <a:srgbClr val="FFFFFF"/>
                </a:solidFill>
                <a:latin typeface="Calibri"/>
              </a:rPr>
              <a:t>B. </a:t>
            </a:r>
            <a:r>
              <a:rPr lang="en-US" sz="2500" dirty="0" err="1" smtClean="0">
                <a:solidFill>
                  <a:srgbClr val="FFFFFF"/>
                </a:solidFill>
                <a:latin typeface="Calibri"/>
              </a:rPr>
              <a:t>Spondylolisthesis</a:t>
            </a:r>
            <a:endParaRPr lang="en-US" sz="2500" dirty="0" smtClean="0">
              <a:solidFill>
                <a:srgbClr val="FFFFFF"/>
              </a:solidFill>
              <a:latin typeface="Calibri"/>
            </a:endParaRPr>
          </a:p>
          <a:p>
            <a:pPr marL="483108" indent="-457200">
              <a:lnSpc>
                <a:spcPts val="3000"/>
              </a:lnSpc>
              <a:spcBef>
                <a:spcPts val="3780"/>
              </a:spcBef>
              <a:spcAft>
                <a:spcPts val="630"/>
              </a:spcAft>
            </a:pPr>
            <a:r>
              <a:rPr lang="en-US" sz="2500" dirty="0" smtClean="0">
                <a:solidFill>
                  <a:srgbClr val="FFFFFF"/>
                </a:solidFill>
                <a:latin typeface="Calibri"/>
              </a:rPr>
              <a:t>C. Collapsed vertebra</a:t>
            </a:r>
          </a:p>
          <a:p>
            <a:pPr marL="483108" indent="-457200">
              <a:lnSpc>
                <a:spcPts val="3000"/>
              </a:lnSpc>
              <a:spcBef>
                <a:spcPts val="3780"/>
              </a:spcBef>
              <a:spcAft>
                <a:spcPts val="630"/>
              </a:spcAft>
            </a:pPr>
            <a:r>
              <a:rPr lang="en-US" sz="2500" dirty="0" smtClean="0">
                <a:solidFill>
                  <a:srgbClr val="FFFFFF"/>
                </a:solidFill>
                <a:latin typeface="Calibri"/>
              </a:rPr>
              <a:t>D. Muscle strain.</a:t>
            </a:r>
          </a:p>
          <a:p>
            <a:pPr marL="483108" indent="-457200">
              <a:lnSpc>
                <a:spcPts val="3000"/>
              </a:lnSpc>
              <a:spcBef>
                <a:spcPts val="3780"/>
              </a:spcBef>
              <a:spcAft>
                <a:spcPts val="630"/>
              </a:spcAft>
            </a:pPr>
            <a:endParaRPr lang="en-US" sz="2500" dirty="0" smtClean="0">
              <a:solidFill>
                <a:srgbClr val="FFFFFF"/>
              </a:solidFill>
              <a:latin typeface="Calibri"/>
            </a:endParaRPr>
          </a:p>
          <a:p>
            <a:pPr marL="254508" indent="-228600">
              <a:lnSpc>
                <a:spcPts val="3000"/>
              </a:lnSpc>
              <a:spcBef>
                <a:spcPts val="3780"/>
              </a:spcBef>
              <a:spcAft>
                <a:spcPts val="630"/>
              </a:spcAft>
            </a:pPr>
            <a:endParaRPr lang="en-US" sz="2500" dirty="0">
              <a:solidFill>
                <a:srgbClr val="FFFFFF"/>
              </a:solidFill>
              <a:latin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9214" y="1487837"/>
            <a:ext cx="4525505" cy="1015663"/>
          </a:xfrm>
          <a:prstGeom prst="rect">
            <a:avLst/>
          </a:prstGeom>
          <a:noFill/>
        </p:spPr>
        <p:txBody>
          <a:bodyPr wrap="square" rtlCol="0">
            <a:spAutoFit/>
          </a:bodyPr>
          <a:lstStyle/>
          <a:p>
            <a:pPr algn="ctr"/>
            <a:r>
              <a:rPr lang="en-IN" sz="6000" dirty="0" smtClean="0">
                <a:solidFill>
                  <a:schemeClr val="bg1"/>
                </a:solidFill>
              </a:rPr>
              <a:t>THANK YOU</a:t>
            </a:r>
            <a:endParaRPr lang="en-IN" sz="6000" dirty="0">
              <a:solidFill>
                <a:schemeClr val="bg1"/>
              </a:solidFill>
            </a:endParaRPr>
          </a:p>
        </p:txBody>
      </p:sp>
    </p:spTree>
    <p:extLst>
      <p:ext uri="{BB962C8B-B14F-4D97-AF65-F5344CB8AC3E}">
        <p14:creationId xmlns="" xmlns:p14="http://schemas.microsoft.com/office/powerpoint/2010/main" val="3069970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TotalTime>
  <Words>3258</Words>
  <Application>Microsoft Office PowerPoint</Application>
  <PresentationFormat>Custom</PresentationFormat>
  <Paragraphs>474</Paragraphs>
  <Slides>94</Slides>
  <Notes>0</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User1</cp:lastModifiedBy>
  <cp:revision>12</cp:revision>
  <dcterms:modified xsi:type="dcterms:W3CDTF">2022-04-25T06:28:09Z</dcterms:modified>
</cp:coreProperties>
</file>