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161"/>
  </p:notesMasterIdLst>
  <p:sldIdLst>
    <p:sldId id="256" r:id="rId8"/>
    <p:sldId id="257" r:id="rId9"/>
    <p:sldId id="258" r:id="rId10"/>
    <p:sldId id="259" r:id="rId11"/>
    <p:sldId id="366" r:id="rId12"/>
    <p:sldId id="367" r:id="rId13"/>
    <p:sldId id="368" r:id="rId14"/>
    <p:sldId id="260"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386" r:id="rId33"/>
    <p:sldId id="387" r:id="rId34"/>
    <p:sldId id="388" r:id="rId35"/>
    <p:sldId id="389" r:id="rId36"/>
    <p:sldId id="390" r:id="rId37"/>
    <p:sldId id="391" r:id="rId38"/>
    <p:sldId id="392" r:id="rId39"/>
    <p:sldId id="393" r:id="rId40"/>
    <p:sldId id="261" r:id="rId41"/>
    <p:sldId id="262" r:id="rId42"/>
    <p:sldId id="394" r:id="rId43"/>
    <p:sldId id="313" r:id="rId44"/>
    <p:sldId id="314" r:id="rId45"/>
    <p:sldId id="315" r:id="rId46"/>
    <p:sldId id="263" r:id="rId47"/>
    <p:sldId id="264" r:id="rId48"/>
    <p:sldId id="265" r:id="rId49"/>
    <p:sldId id="316" r:id="rId50"/>
    <p:sldId id="266" r:id="rId51"/>
    <p:sldId id="267" r:id="rId52"/>
    <p:sldId id="411" r:id="rId53"/>
    <p:sldId id="412" r:id="rId54"/>
    <p:sldId id="413" r:id="rId55"/>
    <p:sldId id="268" r:id="rId56"/>
    <p:sldId id="269" r:id="rId57"/>
    <p:sldId id="270" r:id="rId58"/>
    <p:sldId id="271" r:id="rId59"/>
    <p:sldId id="317" r:id="rId60"/>
    <p:sldId id="272" r:id="rId61"/>
    <p:sldId id="318" r:id="rId62"/>
    <p:sldId id="273" r:id="rId63"/>
    <p:sldId id="319" r:id="rId64"/>
    <p:sldId id="274" r:id="rId65"/>
    <p:sldId id="275" r:id="rId66"/>
    <p:sldId id="395" r:id="rId67"/>
    <p:sldId id="396" r:id="rId68"/>
    <p:sldId id="397" r:id="rId69"/>
    <p:sldId id="398" r:id="rId70"/>
    <p:sldId id="402" r:id="rId71"/>
    <p:sldId id="403" r:id="rId72"/>
    <p:sldId id="404" r:id="rId73"/>
    <p:sldId id="405" r:id="rId74"/>
    <p:sldId id="406" r:id="rId75"/>
    <p:sldId id="407" r:id="rId76"/>
    <p:sldId id="408" r:id="rId77"/>
    <p:sldId id="409" r:id="rId78"/>
    <p:sldId id="410" r:id="rId79"/>
    <p:sldId id="320" r:id="rId80"/>
    <p:sldId id="276" r:id="rId81"/>
    <p:sldId id="277" r:id="rId82"/>
    <p:sldId id="278" r:id="rId83"/>
    <p:sldId id="279" r:id="rId84"/>
    <p:sldId id="321" r:id="rId85"/>
    <p:sldId id="280" r:id="rId86"/>
    <p:sldId id="322" r:id="rId87"/>
    <p:sldId id="281" r:id="rId88"/>
    <p:sldId id="282" r:id="rId89"/>
    <p:sldId id="323" r:id="rId90"/>
    <p:sldId id="283" r:id="rId91"/>
    <p:sldId id="336" r:id="rId92"/>
    <p:sldId id="337" r:id="rId93"/>
    <p:sldId id="284" r:id="rId94"/>
    <p:sldId id="285" r:id="rId95"/>
    <p:sldId id="286" r:id="rId96"/>
    <p:sldId id="288" r:id="rId97"/>
    <p:sldId id="289" r:id="rId98"/>
    <p:sldId id="326" r:id="rId99"/>
    <p:sldId id="324" r:id="rId100"/>
    <p:sldId id="290" r:id="rId101"/>
    <p:sldId id="327" r:id="rId102"/>
    <p:sldId id="291" r:id="rId103"/>
    <p:sldId id="292" r:id="rId104"/>
    <p:sldId id="325" r:id="rId105"/>
    <p:sldId id="295" r:id="rId106"/>
    <p:sldId id="332" r:id="rId107"/>
    <p:sldId id="293" r:id="rId108"/>
    <p:sldId id="328" r:id="rId109"/>
    <p:sldId id="294" r:id="rId110"/>
    <p:sldId id="296" r:id="rId111"/>
    <p:sldId id="297" r:id="rId112"/>
    <p:sldId id="298" r:id="rId113"/>
    <p:sldId id="299" r:id="rId114"/>
    <p:sldId id="300" r:id="rId115"/>
    <p:sldId id="301" r:id="rId116"/>
    <p:sldId id="302" r:id="rId117"/>
    <p:sldId id="353" r:id="rId118"/>
    <p:sldId id="354" r:id="rId119"/>
    <p:sldId id="355" r:id="rId120"/>
    <p:sldId id="356" r:id="rId121"/>
    <p:sldId id="303" r:id="rId122"/>
    <p:sldId id="304" r:id="rId123"/>
    <p:sldId id="305" r:id="rId124"/>
    <p:sldId id="306" r:id="rId125"/>
    <p:sldId id="352" r:id="rId126"/>
    <p:sldId id="351" r:id="rId127"/>
    <p:sldId id="346" r:id="rId128"/>
    <p:sldId id="347" r:id="rId129"/>
    <p:sldId id="348" r:id="rId130"/>
    <p:sldId id="349" r:id="rId131"/>
    <p:sldId id="350" r:id="rId132"/>
    <p:sldId id="357" r:id="rId133"/>
    <p:sldId id="358" r:id="rId134"/>
    <p:sldId id="359" r:id="rId135"/>
    <p:sldId id="360" r:id="rId136"/>
    <p:sldId id="361" r:id="rId137"/>
    <p:sldId id="362" r:id="rId138"/>
    <p:sldId id="363" r:id="rId139"/>
    <p:sldId id="364" r:id="rId140"/>
    <p:sldId id="365" r:id="rId141"/>
    <p:sldId id="307" r:id="rId142"/>
    <p:sldId id="308" r:id="rId143"/>
    <p:sldId id="309" r:id="rId144"/>
    <p:sldId id="310" r:id="rId145"/>
    <p:sldId id="311" r:id="rId146"/>
    <p:sldId id="312" r:id="rId147"/>
    <p:sldId id="333" r:id="rId148"/>
    <p:sldId id="334" r:id="rId149"/>
    <p:sldId id="335" r:id="rId150"/>
    <p:sldId id="338" r:id="rId151"/>
    <p:sldId id="339" r:id="rId152"/>
    <p:sldId id="331" r:id="rId153"/>
    <p:sldId id="340" r:id="rId154"/>
    <p:sldId id="341" r:id="rId155"/>
    <p:sldId id="342" r:id="rId156"/>
    <p:sldId id="343" r:id="rId157"/>
    <p:sldId id="344" r:id="rId158"/>
    <p:sldId id="345" r:id="rId159"/>
    <p:sldId id="329" r:id="rId1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6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tableStyles" Target="tableStyle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0DFDA-AD81-402B-AA44-620C58A4FCD9}" type="datetimeFigureOut">
              <a:rPr lang="en-GB" smtClean="0"/>
              <a:t>13/04/2020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DC6522-D7CC-4D25-84A1-B52D23D54603}" type="slidenum">
              <a:rPr lang="en-GB" smtClean="0"/>
              <a:t>‹#›</a:t>
            </a:fld>
            <a:endParaRPr lang="en-GB"/>
          </a:p>
        </p:txBody>
      </p:sp>
    </p:spTree>
    <p:extLst>
      <p:ext uri="{BB962C8B-B14F-4D97-AF65-F5344CB8AC3E}">
        <p14:creationId xmlns:p14="http://schemas.microsoft.com/office/powerpoint/2010/main" val="1554617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Amputation</a:t>
            </a:r>
            <a:r>
              <a:rPr lang="en-US" baseline="0" dirty="0" smtClean="0"/>
              <a:t> is</a:t>
            </a:r>
            <a:r>
              <a:rPr lang="en-US" dirty="0" smtClean="0"/>
              <a:t> the surgical removal of a</a:t>
            </a:r>
            <a:r>
              <a:rPr lang="en-US" baseline="0" dirty="0" smtClean="0"/>
              <a:t> part of the body, a limb or part of a limb to treat recurrent infection, gangrene in peripheral vascular disease; to remove malignant tumors; or to treat severe trauma. Amputation is used to relieve symptoms, improve function and save or improve the patients quality of life. </a:t>
            </a:r>
          </a:p>
          <a:p>
            <a:endParaRPr lang="en-US" baseline="0" dirty="0" smtClean="0"/>
          </a:p>
        </p:txBody>
      </p:sp>
      <p:sp>
        <p:nvSpPr>
          <p:cNvPr id="4" name="Slide Number Placeholder 3"/>
          <p:cNvSpPr>
            <a:spLocks noGrp="1"/>
          </p:cNvSpPr>
          <p:nvPr>
            <p:ph type="sldNum" sz="quarter" idx="10"/>
          </p:nvPr>
        </p:nvSpPr>
        <p:spPr/>
        <p:txBody>
          <a:bodyPr/>
          <a:lstStyle/>
          <a:p>
            <a:fld id="{137627E4-E2E1-B043-B878-50838F3281E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53996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fld id="{0B0FF79B-EB5A-4BDD-8B25-B5492B0932D8}" type="slidenum">
              <a:rPr lang="en-US" sz="1200" smtClean="0">
                <a:solidFill>
                  <a:prstClr val="black"/>
                </a:solidFill>
                <a:latin typeface="Times New Roman" pitchFamily="-109" charset="0"/>
              </a:rPr>
              <a:pPr/>
              <a:t>32</a:t>
            </a:fld>
            <a:endParaRPr lang="en-US" sz="1200" smtClean="0">
              <a:solidFill>
                <a:prstClr val="black"/>
              </a:solidFill>
              <a:latin typeface="Times New Roman" pitchFamily="-109"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Times New Roman" pitchFamily="-109" charset="0"/>
              <a:ea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fld id="{08E5E202-E067-45FD-945C-BAF9C6974FE4}" type="slidenum">
              <a:rPr lang="en-US" sz="1200" smtClean="0">
                <a:solidFill>
                  <a:prstClr val="black"/>
                </a:solidFill>
                <a:latin typeface="Times New Roman" pitchFamily="-109" charset="0"/>
              </a:rPr>
              <a:pPr/>
              <a:t>33</a:t>
            </a:fld>
            <a:endParaRPr lang="en-US" sz="1200" smtClean="0">
              <a:solidFill>
                <a:prstClr val="black"/>
              </a:solidFill>
              <a:latin typeface="Times New Roman" pitchFamily="-109"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Times New Roman" pitchFamily="-109" charset="0"/>
              <a:ea typeface="ＭＳ Ｐゴシック" pitchFamily="-10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7627E4-E2E1-B043-B878-50838F3281EC}" type="slidenum">
              <a:rPr lang="en-US" smtClean="0"/>
              <a:pPr/>
              <a:t>111</a:t>
            </a:fld>
            <a:endParaRPr lang="en-US"/>
          </a:p>
        </p:txBody>
      </p:sp>
    </p:spTree>
    <p:extLst>
      <p:ext uri="{BB962C8B-B14F-4D97-AF65-F5344CB8AC3E}">
        <p14:creationId xmlns:p14="http://schemas.microsoft.com/office/powerpoint/2010/main" val="1125581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982CA2-1E7B-46C6-BE82-E3161C697D4C}" type="slidenum">
              <a:rPr lang="en-CA"/>
              <a:pPr fontAlgn="base">
                <a:spcBef>
                  <a:spcPct val="0"/>
                </a:spcBef>
                <a:spcAft>
                  <a:spcPct val="0"/>
                </a:spcAft>
              </a:pPr>
              <a:t>114</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8BD707-D9CF-40AE-B4C6-C98DA3205C09}" type="datetimeFigureOut">
              <a:rPr lang="en-US" smtClean="0"/>
              <a:pPr/>
              <a:t>4/13/2020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D8BD707-D9CF-40AE-B4C6-C98DA3205C09}" type="datetimeFigureOut">
              <a:rPr lang="en-US" smtClean="0"/>
              <a:pPr/>
              <a:t>4/13/2020</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F450F0-5751-466E-9493-FBC8A9F76B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54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838AD5-D373-4B46-A8C2-446D3EA7EE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3622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CCC188-5C7E-4AB6-9724-29657C96A2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9472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22EB1-C77E-4E52-AD94-99E8EB3D43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9887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C58E08A-748B-4C65-8A01-ECF194C6BA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463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CFA9BEF-9988-4472-A2DF-891243242A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656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33E16AF-9D8F-44EF-8CE0-12354D5372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7926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8C23B6-11FE-4AF2-A3C3-3C4E7D4BB9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374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14BC2B-72AC-44E5-AF85-0323E3E10B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8537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9B695E-2940-47CE-AECE-7C2BE9D088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1743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2FD68D-1E51-4CCB-982D-385A8EF39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7255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28893148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341466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187548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56945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41545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091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88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4/13/2020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79759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592951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508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244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50842422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65355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207879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15163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07682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48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4/13/2020</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38542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364052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394561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481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9234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84830218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941393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607094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933507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8355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4/13/2020</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732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6736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77794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06647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080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8408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256080360"/>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56449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117918"/>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2949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4/13/2020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61571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4551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137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85379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1323231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1414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044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56832602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183196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25070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26124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844020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578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38386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875765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6899115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806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77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1D8BD707-D9CF-40AE-B4C6-C98DA3205C09}" type="datetimeFigureOut">
              <a:rPr lang="en-US" smtClean="0"/>
              <a:pPr/>
              <a:t>4/13/2020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4/13/2020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40D93B4-71C2-4DA3-BC5B-38AFB300841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446416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81384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231249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15281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062847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solidFill>
                  <a:srgbClr val="696464"/>
                </a:solidFill>
              </a:rPr>
              <a:pPr/>
              <a:t>4/13/2020</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2494569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www.worldwidewounds.com/2006/september/Harker/images/FIg_2necrosis.jpg" TargetMode="External"/><Relationship Id="rId7" Type="http://schemas.openxmlformats.org/officeDocument/2006/relationships/image" Target="../media/image95.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hyperlink" Target="http://www.worldwidewounds.com/2006/september/Harker/images/Fig_3necroticstump.jpg" TargetMode="External"/><Relationship Id="rId4" Type="http://schemas.openxmlformats.org/officeDocument/2006/relationships/image" Target="../media/image93.jpeg"/></Relationships>
</file>

<file path=ppt/slides/_rels/slide112.xml.rels><?xml version="1.0" encoding="UTF-8" standalone="yes"?>
<Relationships xmlns="http://schemas.openxmlformats.org/package/2006/relationships"><Relationship Id="rId3" Type="http://schemas.openxmlformats.org/officeDocument/2006/relationships/hyperlink" Target="http://www.healthline.com/adamcontent/pneumonia" TargetMode="External"/><Relationship Id="rId2" Type="http://schemas.openxmlformats.org/officeDocument/2006/relationships/hyperlink" Target="http://www.healthline.com/adamcontent/bleeding" TargetMode="External"/><Relationship Id="rId1" Type="http://schemas.openxmlformats.org/officeDocument/2006/relationships/slideLayout" Target="../slideLayouts/slideLayout2.xml"/><Relationship Id="rId4" Type="http://schemas.openxmlformats.org/officeDocument/2006/relationships/hyperlink" Target="http://www.healthline.com/adamcontent/tumor"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12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hyperlink" Target="http://www.ncbi.nlm.nih.gov/pubmed?term=Campbell%20DR%5bAuthor%5d&amp;cauthor=true&amp;cauthor_uid=15078707" TargetMode="External"/><Relationship Id="rId3" Type="http://schemas.openxmlformats.org/officeDocument/2006/relationships/hyperlink" Target="http://www.ncbi.nlm.nih.gov/pubmed?term=Hile%20CN%5bAuthor%5d&amp;cauthor=true&amp;cauthor_uid=15078707" TargetMode="External"/><Relationship Id="rId7" Type="http://schemas.openxmlformats.org/officeDocument/2006/relationships/hyperlink" Target="http://www.ncbi.nlm.nih.gov/pubmed?term=Skillman%20JJ%5bAuthor%5d&amp;cauthor=true&amp;cauthor_uid=15078707" TargetMode="External"/><Relationship Id="rId2" Type="http://schemas.openxmlformats.org/officeDocument/2006/relationships/hyperlink" Target="http://www.ncbi.nlm.nih.gov/pubmed?term=Aulivola%20B%5bAuthor%5d&amp;cauthor=true&amp;cauthor_uid=15078707" TargetMode="External"/><Relationship Id="rId1" Type="http://schemas.openxmlformats.org/officeDocument/2006/relationships/slideLayout" Target="../slideLayouts/slideLayout2.xml"/><Relationship Id="rId6" Type="http://schemas.openxmlformats.org/officeDocument/2006/relationships/hyperlink" Target="http://www.ncbi.nlm.nih.gov/pubmed?term=Veraldi%20JR%5bAuthor%5d&amp;cauthor=true&amp;cauthor_uid=15078707" TargetMode="External"/><Relationship Id="rId11" Type="http://schemas.openxmlformats.org/officeDocument/2006/relationships/hyperlink" Target="http://www.ncbi.nlm.nih.gov/pubmed?term=Pomposelli%20FB%20Jr%5bAuthor%5d&amp;cauthor=true&amp;cauthor_uid=15078707" TargetMode="External"/><Relationship Id="rId5" Type="http://schemas.openxmlformats.org/officeDocument/2006/relationships/hyperlink" Target="http://www.ncbi.nlm.nih.gov/pubmed?term=Sheahan%20MG%5bAuthor%5d&amp;cauthor=true&amp;cauthor_uid=15078707" TargetMode="External"/><Relationship Id="rId10" Type="http://schemas.openxmlformats.org/officeDocument/2006/relationships/hyperlink" Target="http://www.ncbi.nlm.nih.gov/pubmed?term=LoGerfo%20FW%5bAuthor%5d&amp;cauthor=true&amp;cauthor_uid=15078707" TargetMode="External"/><Relationship Id="rId4" Type="http://schemas.openxmlformats.org/officeDocument/2006/relationships/hyperlink" Target="http://www.ncbi.nlm.nih.gov/pubmed?term=Hamdan%20AD%5bAuthor%5d&amp;cauthor=true&amp;cauthor_uid=15078707" TargetMode="External"/><Relationship Id="rId9" Type="http://schemas.openxmlformats.org/officeDocument/2006/relationships/hyperlink" Target="http://www.ncbi.nlm.nih.gov/pubmed?term=Scovell%20SD%5bAuthor%5d&amp;cauthor=true&amp;cauthor_uid=15078707"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1.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6.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6.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6.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8.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8.xml"/><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8.xml"/><Relationship Id="rId4" Type="http://schemas.openxmlformats.org/officeDocument/2006/relationships/image" Target="../media/image68.jpeg"/></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1865" y="2133600"/>
            <a:ext cx="7162800" cy="1828800"/>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IN" b="1" dirty="0" smtClean="0">
                <a:ln w="0"/>
                <a:blipFill>
                  <a:blip r:embed="rId2"/>
                  <a:tile tx="0" ty="0" sx="100000" sy="100000" flip="none" algn="tl"/>
                </a:blipFill>
                <a:effectLst>
                  <a:reflection blurRad="12700" stA="50000" endPos="50000" dist="5000" dir="5400000" sy="-100000" rotWithShape="0"/>
                </a:effectLst>
              </a:rPr>
              <a:t>Lecture 7</a:t>
            </a:r>
            <a:br>
              <a:rPr lang="en-IN" b="1" dirty="0" smtClean="0">
                <a:ln w="0"/>
                <a:blipFill>
                  <a:blip r:embed="rId2"/>
                  <a:tile tx="0" ty="0" sx="100000" sy="100000" flip="none" algn="tl"/>
                </a:blipFill>
                <a:effectLst>
                  <a:reflection blurRad="12700" stA="50000" endPos="50000" dist="5000" dir="5400000" sy="-100000" rotWithShape="0"/>
                </a:effectLst>
              </a:rPr>
            </a:br>
            <a:r>
              <a:rPr lang="en-IN" b="1" dirty="0" smtClean="0">
                <a:ln w="0"/>
                <a:blipFill>
                  <a:blip r:embed="rId2"/>
                  <a:tile tx="0" ty="0" sx="100000" sy="100000" flip="none" algn="tl"/>
                </a:blipFill>
                <a:effectLst>
                  <a:reflection blurRad="12700" stA="50000" endPos="50000" dist="5000" dir="5400000" sy="-100000" rotWithShape="0"/>
                </a:effectLst>
              </a:rPr>
              <a:t>AMPUTATIONS - GENERAL PRINCIPLES &amp; UPPER LIMB AMPUTATIONS</a:t>
            </a:r>
            <a:endParaRPr lang="en-IN" b="1" dirty="0">
              <a:ln w="0"/>
              <a:blipFill>
                <a:blip r:embed="rId2"/>
                <a:tile tx="0" ty="0" sx="100000" sy="100000" flip="none" algn="tl"/>
              </a:blipFill>
              <a:effectLst>
                <a:reflection blurRad="12700" stA="50000" endPos="50000" dist="5000" dir="5400000" sy="-100000" rotWithShape="0"/>
              </a:effectLst>
            </a:endParaRPr>
          </a:p>
        </p:txBody>
      </p:sp>
      <p:sp>
        <p:nvSpPr>
          <p:cNvPr id="4" name="Rectangle 3"/>
          <p:cNvSpPr/>
          <p:nvPr/>
        </p:nvSpPr>
        <p:spPr>
          <a:xfrm>
            <a:off x="2286000" y="228600"/>
            <a:ext cx="3914531" cy="369332"/>
          </a:xfrm>
          <a:prstGeom prst="rect">
            <a:avLst/>
          </a:prstGeom>
        </p:spPr>
        <p:txBody>
          <a:bodyPr wrap="square">
            <a:spAutoFit/>
          </a:bodyPr>
          <a:lstStyle/>
          <a:p>
            <a:r>
              <a:rPr lang="en-US" b="1" dirty="0" smtClean="0"/>
              <a:t> </a:t>
            </a:r>
            <a:endParaRPr lang="en-US" sz="2000" dirty="0"/>
          </a:p>
        </p:txBody>
      </p:sp>
      <p:sp>
        <p:nvSpPr>
          <p:cNvPr id="3" name="TextBox 2"/>
          <p:cNvSpPr txBox="1"/>
          <p:nvPr/>
        </p:nvSpPr>
        <p:spPr>
          <a:xfrm>
            <a:off x="3962400" y="3962400"/>
            <a:ext cx="5006692" cy="1938992"/>
          </a:xfrm>
          <a:prstGeom prst="rect">
            <a:avLst/>
          </a:prstGeom>
          <a:noFill/>
        </p:spPr>
        <p:txBody>
          <a:bodyPr wrap="none" rtlCol="0">
            <a:spAutoFit/>
          </a:bodyPr>
          <a:lstStyle/>
          <a:p>
            <a:pPr algn="ctr"/>
            <a:r>
              <a:rPr lang="en-GB" sz="2400" b="1" dirty="0" smtClean="0"/>
              <a:t>Dr </a:t>
            </a:r>
            <a:r>
              <a:rPr lang="en-GB" sz="2400" b="1" dirty="0" err="1" smtClean="0"/>
              <a:t>Aditya</a:t>
            </a:r>
            <a:r>
              <a:rPr lang="en-GB" sz="2400" b="1" dirty="0" smtClean="0"/>
              <a:t> </a:t>
            </a:r>
            <a:r>
              <a:rPr lang="en-GB" sz="2400" b="1" dirty="0" err="1" smtClean="0"/>
              <a:t>Agrawal</a:t>
            </a:r>
            <a:endParaRPr lang="en-GB" sz="2400" b="1" dirty="0" smtClean="0"/>
          </a:p>
          <a:p>
            <a:pPr algn="ctr"/>
            <a:r>
              <a:rPr lang="en-GB" sz="2400" b="1" dirty="0" smtClean="0"/>
              <a:t>Associate Professor</a:t>
            </a:r>
          </a:p>
          <a:p>
            <a:pPr algn="ctr"/>
            <a:r>
              <a:rPr lang="en-GB" sz="2400" b="1" dirty="0" err="1" smtClean="0"/>
              <a:t>Dept</a:t>
            </a:r>
            <a:r>
              <a:rPr lang="en-GB" sz="2400" b="1" dirty="0" smtClean="0"/>
              <a:t> of Orthopaedics, </a:t>
            </a:r>
            <a:r>
              <a:rPr lang="en-GB" sz="2400" b="1" dirty="0" err="1" smtClean="0"/>
              <a:t>Dhiraj</a:t>
            </a:r>
            <a:r>
              <a:rPr lang="en-GB" sz="2400" b="1" dirty="0" smtClean="0"/>
              <a:t> Hospital</a:t>
            </a:r>
          </a:p>
          <a:p>
            <a:pPr algn="ctr"/>
            <a:r>
              <a:rPr lang="en-GB" sz="2400" b="1" dirty="0" smtClean="0"/>
              <a:t>SBKS MIRC, </a:t>
            </a:r>
            <a:r>
              <a:rPr lang="en-GB" sz="2400" b="1" dirty="0" err="1" smtClean="0"/>
              <a:t>Sumandeep</a:t>
            </a:r>
            <a:r>
              <a:rPr lang="en-GB" sz="2400" b="1" dirty="0" smtClean="0"/>
              <a:t> </a:t>
            </a:r>
            <a:r>
              <a:rPr lang="en-GB" sz="2400" b="1" dirty="0" err="1" smtClean="0"/>
              <a:t>Vidyapeeth</a:t>
            </a:r>
            <a:endParaRPr lang="en-GB" sz="2400" b="1" dirty="0" smtClean="0"/>
          </a:p>
          <a:p>
            <a:pPr algn="ctr"/>
            <a:r>
              <a:rPr lang="en-GB" sz="2400" b="1" dirty="0" smtClean="0"/>
              <a:t>Vadodara</a:t>
            </a:r>
            <a:endParaRPr lang="en-GB"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t>Etiology: Trauma</a:t>
            </a:r>
          </a:p>
        </p:txBody>
      </p:sp>
      <p:sp>
        <p:nvSpPr>
          <p:cNvPr id="5123" name="Rectangle 3"/>
          <p:cNvSpPr>
            <a:spLocks noGrp="1" noChangeArrowheads="1"/>
          </p:cNvSpPr>
          <p:nvPr>
            <p:ph sz="quarter" idx="1"/>
          </p:nvPr>
        </p:nvSpPr>
        <p:spPr/>
        <p:txBody>
          <a:bodyPr>
            <a:normAutofit/>
          </a:bodyPr>
          <a:lstStyle/>
          <a:p>
            <a:pPr>
              <a:lnSpc>
                <a:spcPct val="90000"/>
              </a:lnSpc>
            </a:pPr>
            <a:r>
              <a:rPr lang="en-US" dirty="0" smtClean="0"/>
              <a:t>90% of Upper Extremity Amputation</a:t>
            </a:r>
          </a:p>
          <a:p>
            <a:pPr>
              <a:lnSpc>
                <a:spcPct val="90000"/>
              </a:lnSpc>
            </a:pPr>
            <a:endParaRPr lang="en-US" dirty="0" smtClean="0"/>
          </a:p>
          <a:p>
            <a:pPr>
              <a:lnSpc>
                <a:spcPct val="90000"/>
              </a:lnSpc>
            </a:pPr>
            <a:r>
              <a:rPr lang="en-US" dirty="0" err="1" smtClean="0"/>
              <a:t>Male:Female</a:t>
            </a:r>
            <a:r>
              <a:rPr lang="en-US" dirty="0" smtClean="0"/>
              <a:t> = 4:1</a:t>
            </a:r>
          </a:p>
          <a:p>
            <a:pPr>
              <a:lnSpc>
                <a:spcPct val="90000"/>
              </a:lnSpc>
            </a:pPr>
            <a:endParaRPr lang="en-US" dirty="0" smtClean="0"/>
          </a:p>
          <a:p>
            <a:pPr>
              <a:lnSpc>
                <a:spcPct val="90000"/>
              </a:lnSpc>
            </a:pPr>
            <a:r>
              <a:rPr lang="en-US" dirty="0" smtClean="0"/>
              <a:t>Most Amputations at level of Digit</a:t>
            </a:r>
          </a:p>
          <a:p>
            <a:pPr>
              <a:lnSpc>
                <a:spcPct val="90000"/>
              </a:lnSpc>
            </a:pPr>
            <a:endParaRPr lang="en-US" dirty="0" smtClean="0"/>
          </a:p>
          <a:p>
            <a:pPr>
              <a:lnSpc>
                <a:spcPct val="90000"/>
              </a:lnSpc>
            </a:pPr>
            <a:r>
              <a:rPr lang="en-US" dirty="0" smtClean="0"/>
              <a:t>Major Limb Amputations less common</a:t>
            </a:r>
          </a:p>
        </p:txBody>
      </p:sp>
    </p:spTree>
    <p:extLst>
      <p:ext uri="{BB962C8B-B14F-4D97-AF65-F5344CB8AC3E}">
        <p14:creationId xmlns:p14="http://schemas.microsoft.com/office/powerpoint/2010/main" val="5150665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12648" y="1600200"/>
            <a:ext cx="8153400" cy="4953000"/>
          </a:xfrm>
        </p:spPr>
        <p:txBody>
          <a:bodyPr>
            <a:normAutofit fontScale="92500" lnSpcReduction="10000"/>
          </a:bodyPr>
          <a:lstStyle/>
          <a:p>
            <a:pPr lvl="0">
              <a:lnSpc>
                <a:spcPct val="150000"/>
              </a:lnSpc>
            </a:pPr>
            <a:r>
              <a:rPr lang="en-IN" sz="3200" dirty="0" smtClean="0"/>
              <a:t>When the radial fingers are compromised, precision </a:t>
            </a:r>
            <a:r>
              <a:rPr lang="en-IN" sz="3200" dirty="0" err="1" smtClean="0"/>
              <a:t>prehension</a:t>
            </a:r>
            <a:r>
              <a:rPr lang="en-IN" sz="3200" dirty="0" smtClean="0"/>
              <a:t> is impaired, while loss of the </a:t>
            </a:r>
            <a:r>
              <a:rPr lang="en-IN" sz="3200" dirty="0" err="1" smtClean="0"/>
              <a:t>ulnar</a:t>
            </a:r>
            <a:r>
              <a:rPr lang="en-IN" sz="3200" dirty="0" smtClean="0"/>
              <a:t> digits reduces effective power grip. </a:t>
            </a:r>
            <a:endParaRPr lang="en-US" sz="3200" dirty="0" smtClean="0"/>
          </a:p>
          <a:p>
            <a:pPr>
              <a:lnSpc>
                <a:spcPct val="150000"/>
              </a:lnSpc>
            </a:pPr>
            <a:endParaRPr lang="en-IN" sz="3200" dirty="0" smtClean="0"/>
          </a:p>
          <a:p>
            <a:pPr>
              <a:lnSpc>
                <a:spcPct val="150000"/>
              </a:lnSpc>
            </a:pPr>
            <a:r>
              <a:rPr lang="en-IN" sz="3200" dirty="0" smtClean="0"/>
              <a:t>Preservation of length and sensibility is vital to radial digits, whereas preservation of joint mobility is more important to </a:t>
            </a:r>
            <a:r>
              <a:rPr lang="en-IN" sz="3200" dirty="0" err="1" smtClean="0"/>
              <a:t>ulnar</a:t>
            </a:r>
            <a:r>
              <a:rPr lang="en-IN" sz="3200" dirty="0" smtClean="0"/>
              <a:t> digits.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Index Ray Amputation </a:t>
            </a:r>
            <a:endParaRPr lang="en-US" dirty="0"/>
          </a:p>
        </p:txBody>
      </p:sp>
      <p:sp>
        <p:nvSpPr>
          <p:cNvPr id="3" name="Content Placeholder 2"/>
          <p:cNvSpPr>
            <a:spLocks noGrp="1"/>
          </p:cNvSpPr>
          <p:nvPr>
            <p:ph sz="quarter" idx="1"/>
          </p:nvPr>
        </p:nvSpPr>
        <p:spPr>
          <a:xfrm>
            <a:off x="612648" y="1600200"/>
            <a:ext cx="8153400" cy="4953000"/>
          </a:xfrm>
        </p:spPr>
        <p:txBody>
          <a:bodyPr>
            <a:normAutofit lnSpcReduction="10000"/>
          </a:bodyPr>
          <a:lstStyle/>
          <a:p>
            <a:r>
              <a:rPr lang="en-IN" dirty="0" smtClean="0"/>
              <a:t>When the index finger is amputated at its PIP joint or at a more proximal level, the remaining stump is useless and can hinder pinch between the thumb and middle finger. </a:t>
            </a:r>
          </a:p>
          <a:p>
            <a:r>
              <a:rPr lang="en-IN" dirty="0" smtClean="0"/>
              <a:t>When a primary amputation must be at such a proximal level, any secondary amputation should be through the base of second Metacarpal. </a:t>
            </a:r>
          </a:p>
          <a:p>
            <a:r>
              <a:rPr lang="en-IN" dirty="0" smtClean="0"/>
              <a:t>This index ray amputation is especially desirable in women for cosmetic reasons.</a:t>
            </a:r>
          </a:p>
          <a:p>
            <a:r>
              <a:rPr lang="en-IN" dirty="0" smtClean="0"/>
              <a:t>Can cause stiffness of other fingers and may be contraindicated in arthritic hands.</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IN" b="1" dirty="0" smtClean="0"/>
              <a:t>After treatment </a:t>
            </a:r>
            <a:endParaRPr lang="en-US" dirty="0" smtClean="0"/>
          </a:p>
          <a:p>
            <a:r>
              <a:rPr lang="en-IN" dirty="0" smtClean="0"/>
              <a:t>The hand is elevated immediately after surgery for 48hours. </a:t>
            </a:r>
          </a:p>
          <a:p>
            <a:endParaRPr lang="en-IN" dirty="0" smtClean="0"/>
          </a:p>
          <a:p>
            <a:r>
              <a:rPr lang="en-IN" dirty="0" smtClean="0"/>
              <a:t>At 24 hrs the drain is removed. </a:t>
            </a:r>
          </a:p>
          <a:p>
            <a:endParaRPr lang="en-IN" dirty="0" smtClean="0"/>
          </a:p>
          <a:p>
            <a:r>
              <a:rPr lang="en-IN" dirty="0" smtClean="0"/>
              <a:t>Digital motion initiated at 5 to 7 days post operatively.</a:t>
            </a:r>
            <a:endParaRPr lang="en-US" dirty="0" smtClean="0"/>
          </a:p>
          <a:p>
            <a:endParaRPr lang="en-US" dirty="0"/>
          </a:p>
        </p:txBody>
      </p:sp>
      <p:pic>
        <p:nvPicPr>
          <p:cNvPr id="4" name="Picture 3" descr="C:\Documents and Settings\User\My Documents\My Pictures\6.jpg"/>
          <p:cNvPicPr/>
          <p:nvPr/>
        </p:nvPicPr>
        <p:blipFill>
          <a:blip r:embed="rId2" cstate="print">
            <a:lum contrast="10000"/>
          </a:blip>
          <a:srcRect l="6158" t="10999" r="11429" b="47788"/>
          <a:stretch>
            <a:fillRect/>
          </a:stretch>
        </p:blipFill>
        <p:spPr bwMode="auto">
          <a:xfrm>
            <a:off x="609600" y="533400"/>
            <a:ext cx="8001000" cy="594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MIDDLE  / RING RAY AMPUTATION</a:t>
            </a:r>
            <a:endParaRPr lang="en-US" dirty="0"/>
          </a:p>
        </p:txBody>
      </p:sp>
      <p:sp>
        <p:nvSpPr>
          <p:cNvPr id="3" name="Content Placeholder 2"/>
          <p:cNvSpPr>
            <a:spLocks noGrp="1"/>
          </p:cNvSpPr>
          <p:nvPr>
            <p:ph sz="quarter" idx="1"/>
          </p:nvPr>
        </p:nvSpPr>
        <p:spPr>
          <a:xfrm>
            <a:off x="612648" y="1447800"/>
            <a:ext cx="8153400" cy="5257800"/>
          </a:xfrm>
        </p:spPr>
        <p:txBody>
          <a:bodyPr>
            <a:noAutofit/>
          </a:bodyPr>
          <a:lstStyle/>
          <a:p>
            <a:pPr>
              <a:lnSpc>
                <a:spcPct val="150000"/>
              </a:lnSpc>
            </a:pPr>
            <a:r>
              <a:rPr lang="en-IN" sz="2600" dirty="0" smtClean="0"/>
              <a:t>In contrast to the proximal phalanx of the index finger, the proximal phalanx of the middle finger is important functionally. </a:t>
            </a:r>
          </a:p>
          <a:p>
            <a:pPr>
              <a:lnSpc>
                <a:spcPct val="150000"/>
              </a:lnSpc>
            </a:pPr>
            <a:r>
              <a:rPr lang="en-IN" sz="2600" dirty="0" smtClean="0"/>
              <a:t>Its absence in either finger makes a hole through which small objects can pass when the hand is used as cup or in a scooping </a:t>
            </a:r>
            <a:r>
              <a:rPr lang="en-IN" sz="2600" dirty="0" err="1" smtClean="0"/>
              <a:t>maneuver</a:t>
            </a:r>
            <a:r>
              <a:rPr lang="en-IN" sz="2600" dirty="0" smtClean="0"/>
              <a:t>. </a:t>
            </a:r>
          </a:p>
          <a:p>
            <a:pPr>
              <a:lnSpc>
                <a:spcPct val="150000"/>
              </a:lnSpc>
            </a:pPr>
            <a:r>
              <a:rPr lang="en-IN" sz="2600" dirty="0" smtClean="0"/>
              <a:t>The 3</a:t>
            </a:r>
            <a:r>
              <a:rPr lang="en-IN" sz="2600" baseline="30000" dirty="0" smtClean="0"/>
              <a:t>rd</a:t>
            </a:r>
            <a:r>
              <a:rPr lang="en-IN" sz="2600" dirty="0" smtClean="0"/>
              <a:t> and 4</a:t>
            </a:r>
            <a:r>
              <a:rPr lang="en-IN" sz="2600" baseline="30000" dirty="0" smtClean="0"/>
              <a:t>th</a:t>
            </a:r>
            <a:r>
              <a:rPr lang="en-IN" sz="2600" dirty="0" smtClean="0"/>
              <a:t> metacarpal heads are important because they help to stabilize the metacarpal arch</a:t>
            </a:r>
            <a:endParaRPr lang="en-US" sz="2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153400" cy="4876800"/>
          </a:xfrm>
        </p:spPr>
        <p:txBody>
          <a:bodyPr/>
          <a:lstStyle/>
          <a:p>
            <a:r>
              <a:rPr lang="en-IN" dirty="0" smtClean="0"/>
              <a:t>When the middle finger has been amputated proximal to the PIP joint or metacarpal head transposing the fifth ray </a:t>
            </a:r>
            <a:r>
              <a:rPr lang="en-IN" dirty="0" err="1" smtClean="0"/>
              <a:t>radialward</a:t>
            </a:r>
            <a:r>
              <a:rPr lang="en-IN" dirty="0" smtClean="0"/>
              <a:t> to replace the fourth rarely is indicated. </a:t>
            </a:r>
          </a:p>
          <a:p>
            <a:endParaRPr lang="en-IN" dirty="0" smtClean="0"/>
          </a:p>
          <a:p>
            <a:r>
              <a:rPr lang="en-IN" dirty="0" smtClean="0"/>
              <a:t>This operation is more favourable in children and women. </a:t>
            </a:r>
          </a:p>
          <a:p>
            <a:endParaRPr lang="en-IN" dirty="0" smtClean="0"/>
          </a:p>
          <a:p>
            <a:r>
              <a:rPr lang="en-IN" dirty="0" smtClean="0"/>
              <a:t>But contraindicated in heavy manual labourers.</a:t>
            </a:r>
            <a:endParaRPr lang="en-US" dirty="0" smtClean="0"/>
          </a:p>
          <a:p>
            <a:endParaRPr lang="en-US" dirty="0"/>
          </a:p>
        </p:txBody>
      </p:sp>
      <p:pic>
        <p:nvPicPr>
          <p:cNvPr id="1026" name="Picture 2" descr="C:\Documents and Settings\User\Desktop\amputation seminar\pictures\7.jpg"/>
          <p:cNvPicPr>
            <a:picLocks noChangeAspect="1" noChangeArrowheads="1"/>
          </p:cNvPicPr>
          <p:nvPr/>
        </p:nvPicPr>
        <p:blipFill>
          <a:blip r:embed="rId2" cstate="print">
            <a:lum contrast="20000"/>
          </a:blip>
          <a:srcRect l="8807" t="11147" r="10768" b="28752"/>
          <a:stretch>
            <a:fillRect/>
          </a:stretch>
        </p:blipFill>
        <p:spPr bwMode="auto">
          <a:xfrm>
            <a:off x="609600" y="304800"/>
            <a:ext cx="7924800" cy="624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Amputation of Thumb</a:t>
            </a:r>
            <a:endParaRPr lang="en-US" dirty="0"/>
          </a:p>
        </p:txBody>
      </p:sp>
      <p:sp>
        <p:nvSpPr>
          <p:cNvPr id="3" name="Content Placeholder 2"/>
          <p:cNvSpPr>
            <a:spLocks noGrp="1"/>
          </p:cNvSpPr>
          <p:nvPr>
            <p:ph sz="quarter" idx="1"/>
          </p:nvPr>
        </p:nvSpPr>
        <p:spPr>
          <a:xfrm>
            <a:off x="612648" y="1600200"/>
            <a:ext cx="8153400" cy="5029200"/>
          </a:xfrm>
        </p:spPr>
        <p:txBody>
          <a:bodyPr>
            <a:normAutofit/>
          </a:bodyPr>
          <a:lstStyle/>
          <a:p>
            <a:r>
              <a:rPr lang="en-IN" sz="3400" dirty="0" smtClean="0"/>
              <a:t>In partial amputation of the thumb, </a:t>
            </a:r>
            <a:r>
              <a:rPr lang="en-IN" sz="3400" dirty="0" err="1" smtClean="0"/>
              <a:t>reamputation</a:t>
            </a:r>
            <a:r>
              <a:rPr lang="en-IN" sz="3400" dirty="0" smtClean="0"/>
              <a:t> at a more proximal level to obtain closure should not be considered because the thumb rarely should be shortened. </a:t>
            </a:r>
          </a:p>
          <a:p>
            <a:endParaRPr lang="en-IN" sz="3400" dirty="0" smtClean="0"/>
          </a:p>
          <a:p>
            <a:r>
              <a:rPr lang="en-IN" sz="3400" dirty="0" smtClean="0"/>
              <a:t>Wound should be closed primarily by a free graft, advancement </a:t>
            </a:r>
            <a:r>
              <a:rPr lang="en-IN" sz="3400" dirty="0" err="1" smtClean="0"/>
              <a:t>pedical</a:t>
            </a:r>
            <a:r>
              <a:rPr lang="en-IN" sz="3400" dirty="0" smtClean="0"/>
              <a:t> flap, or a local or distant flap. </a:t>
            </a:r>
            <a:endParaRPr lang="en-US" sz="3400"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smtClean="0"/>
              <a:t>Advancement </a:t>
            </a:r>
            <a:r>
              <a:rPr lang="en-IN" b="1" dirty="0" err="1" smtClean="0"/>
              <a:t>pedical</a:t>
            </a:r>
            <a:r>
              <a:rPr lang="en-IN" b="1" dirty="0" smtClean="0"/>
              <a:t> flap</a:t>
            </a:r>
            <a:endParaRPr lang="en-US" dirty="0"/>
          </a:p>
        </p:txBody>
      </p:sp>
      <p:sp>
        <p:nvSpPr>
          <p:cNvPr id="3" name="Content Placeholder 2"/>
          <p:cNvSpPr>
            <a:spLocks noGrp="1"/>
          </p:cNvSpPr>
          <p:nvPr>
            <p:ph sz="quarter" idx="1"/>
          </p:nvPr>
        </p:nvSpPr>
        <p:spPr>
          <a:xfrm>
            <a:off x="304800" y="5486400"/>
            <a:ext cx="8153400" cy="1143000"/>
          </a:xfrm>
        </p:spPr>
        <p:txBody>
          <a:bodyPr>
            <a:normAutofit/>
          </a:bodyPr>
          <a:lstStyle/>
          <a:p>
            <a:pPr>
              <a:buNone/>
            </a:pPr>
            <a:r>
              <a:rPr lang="en-IN" b="1" dirty="0" smtClean="0"/>
              <a:t>After </a:t>
            </a:r>
            <a:r>
              <a:rPr lang="en-IN" b="1" dirty="0" err="1" smtClean="0"/>
              <a:t>treatement</a:t>
            </a:r>
            <a:r>
              <a:rPr lang="en-IN" b="1" dirty="0" smtClean="0"/>
              <a:t> </a:t>
            </a:r>
            <a:r>
              <a:rPr lang="en-IN" dirty="0" smtClean="0"/>
              <a:t>: </a:t>
            </a:r>
          </a:p>
          <a:p>
            <a:r>
              <a:rPr lang="en-IN" dirty="0" smtClean="0"/>
              <a:t>The joints should maintained in flexion for 3 weeks. </a:t>
            </a:r>
          </a:p>
        </p:txBody>
      </p:sp>
      <p:pic>
        <p:nvPicPr>
          <p:cNvPr id="4" name="Picture 3" descr="C:\Documents and Settings\User\My Documents\My Pictures\11.jpg"/>
          <p:cNvPicPr/>
          <p:nvPr/>
        </p:nvPicPr>
        <p:blipFill>
          <a:blip r:embed="rId2" cstate="print">
            <a:lum contrast="10000"/>
          </a:blip>
          <a:srcRect l="13778" t="12478" r="17492" b="65299"/>
          <a:stretch>
            <a:fillRect/>
          </a:stretch>
        </p:blipFill>
        <p:spPr bwMode="auto">
          <a:xfrm>
            <a:off x="914400" y="1600200"/>
            <a:ext cx="7162800"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Reconstruction of thumb </a:t>
            </a:r>
            <a:endParaRPr lang="en-US" dirty="0"/>
          </a:p>
        </p:txBody>
      </p:sp>
      <p:sp>
        <p:nvSpPr>
          <p:cNvPr id="3" name="Content Placeholder 2"/>
          <p:cNvSpPr>
            <a:spLocks noGrp="1"/>
          </p:cNvSpPr>
          <p:nvPr>
            <p:ph sz="quarter" idx="1"/>
          </p:nvPr>
        </p:nvSpPr>
        <p:spPr>
          <a:xfrm>
            <a:off x="612648" y="1524000"/>
            <a:ext cx="8153400" cy="5105400"/>
          </a:xfrm>
        </p:spPr>
        <p:txBody>
          <a:bodyPr>
            <a:normAutofit fontScale="85000" lnSpcReduction="10000"/>
          </a:bodyPr>
          <a:lstStyle/>
          <a:p>
            <a:r>
              <a:rPr lang="en-IN" b="1" dirty="0" smtClean="0">
                <a:solidFill>
                  <a:srgbClr val="7030A0"/>
                </a:solidFill>
              </a:rPr>
              <a:t>INDICATION</a:t>
            </a:r>
            <a:r>
              <a:rPr lang="en-IN" dirty="0" smtClean="0"/>
              <a:t> </a:t>
            </a:r>
          </a:p>
          <a:p>
            <a:pPr lvl="1"/>
            <a:r>
              <a:rPr lang="en-IN" sz="2800" dirty="0" smtClean="0"/>
              <a:t>Amputation at MCP joint or more proximal level.</a:t>
            </a:r>
          </a:p>
          <a:p>
            <a:endParaRPr lang="en-IN" dirty="0" smtClean="0"/>
          </a:p>
          <a:p>
            <a:r>
              <a:rPr lang="en-IN" dirty="0" smtClean="0"/>
              <a:t>The reconstruction of thumb must meet five requirements :-</a:t>
            </a:r>
            <a:endParaRPr lang="en-US" dirty="0" smtClean="0"/>
          </a:p>
          <a:p>
            <a:pPr lvl="1"/>
            <a:r>
              <a:rPr lang="en-IN" b="1" dirty="0" smtClean="0">
                <a:solidFill>
                  <a:srgbClr val="C00000"/>
                </a:solidFill>
              </a:rPr>
              <a:t>Sensibility</a:t>
            </a:r>
            <a:r>
              <a:rPr lang="en-IN" b="1" dirty="0" smtClean="0"/>
              <a:t>  </a:t>
            </a:r>
            <a:r>
              <a:rPr lang="en-IN" dirty="0" smtClean="0"/>
              <a:t>: Sufficient for recognition of objects and painless.</a:t>
            </a:r>
            <a:endParaRPr lang="en-US" dirty="0" smtClean="0"/>
          </a:p>
          <a:p>
            <a:pPr lvl="1"/>
            <a:r>
              <a:rPr lang="en-IN" b="1" dirty="0" smtClean="0">
                <a:solidFill>
                  <a:srgbClr val="C00000"/>
                </a:solidFill>
              </a:rPr>
              <a:t>Stability</a:t>
            </a:r>
            <a:r>
              <a:rPr lang="en-IN" b="1" dirty="0" smtClean="0"/>
              <a:t> </a:t>
            </a:r>
            <a:r>
              <a:rPr lang="en-IN" dirty="0" smtClean="0"/>
              <a:t>: Should have sufficient stability so that pinch pressure</a:t>
            </a:r>
            <a:br>
              <a:rPr lang="en-IN" dirty="0" smtClean="0"/>
            </a:br>
            <a:r>
              <a:rPr lang="en-IN" dirty="0" smtClean="0"/>
              <a:t>does not cause the thumb joints to deviate and collapse.</a:t>
            </a:r>
            <a:endParaRPr lang="en-US" dirty="0" smtClean="0"/>
          </a:p>
          <a:p>
            <a:pPr lvl="1"/>
            <a:r>
              <a:rPr lang="en-IN" b="1" dirty="0" smtClean="0">
                <a:solidFill>
                  <a:srgbClr val="C00000"/>
                </a:solidFill>
              </a:rPr>
              <a:t>Mobility</a:t>
            </a:r>
            <a:r>
              <a:rPr lang="en-IN" b="1" dirty="0" smtClean="0"/>
              <a:t> </a:t>
            </a:r>
            <a:r>
              <a:rPr lang="en-IN" dirty="0" smtClean="0"/>
              <a:t>: To enable the hand to flatten and the thumb to oppose</a:t>
            </a:r>
            <a:br>
              <a:rPr lang="en-IN" dirty="0" smtClean="0"/>
            </a:br>
            <a:r>
              <a:rPr lang="en-IN" dirty="0" smtClean="0"/>
              <a:t>for pinch.</a:t>
            </a:r>
            <a:endParaRPr lang="en-US" dirty="0" smtClean="0"/>
          </a:p>
          <a:p>
            <a:pPr lvl="1"/>
            <a:r>
              <a:rPr lang="en-IN" b="1" dirty="0" smtClean="0">
                <a:solidFill>
                  <a:srgbClr val="C00000"/>
                </a:solidFill>
              </a:rPr>
              <a:t>Length</a:t>
            </a:r>
            <a:r>
              <a:rPr lang="en-IN" b="1" dirty="0" smtClean="0"/>
              <a:t> </a:t>
            </a:r>
            <a:r>
              <a:rPr lang="en-IN" dirty="0" smtClean="0"/>
              <a:t>: Should be sufficient to enable the opposing digital tips to touch it.</a:t>
            </a:r>
            <a:endParaRPr lang="en-US" dirty="0" smtClean="0"/>
          </a:p>
          <a:p>
            <a:pPr lvl="1"/>
            <a:r>
              <a:rPr lang="en-IN" dirty="0" err="1" smtClean="0"/>
              <a:t>Consemitically</a:t>
            </a:r>
            <a:r>
              <a:rPr lang="en-IN" dirty="0" smtClean="0"/>
              <a:t> acceptable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down)">
                                      <p:cBhvr>
                                        <p:cTn id="24" dur="500"/>
                                        <p:tgtEl>
                                          <p:spTgt spid="3">
                                            <p:txEl>
                                              <p:pRg st="6" end="6"/>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wipe(down)">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smtClean="0"/>
              <a:t>LENGTHENING OF METACARPAL</a:t>
            </a:r>
            <a:endParaRPr lang="en-US" dirty="0"/>
          </a:p>
        </p:txBody>
      </p:sp>
      <p:sp>
        <p:nvSpPr>
          <p:cNvPr id="3" name="Content Placeholder 2"/>
          <p:cNvSpPr>
            <a:spLocks noGrp="1"/>
          </p:cNvSpPr>
          <p:nvPr>
            <p:ph sz="quarter" idx="1"/>
          </p:nvPr>
        </p:nvSpPr>
        <p:spPr>
          <a:xfrm>
            <a:off x="612648" y="1600200"/>
            <a:ext cx="8153400" cy="4953000"/>
          </a:xfrm>
        </p:spPr>
        <p:txBody>
          <a:bodyPr>
            <a:normAutofit/>
          </a:bodyPr>
          <a:lstStyle/>
          <a:p>
            <a:pPr lvl="0"/>
            <a:r>
              <a:rPr lang="en-IN" b="1" dirty="0" err="1" smtClean="0">
                <a:solidFill>
                  <a:srgbClr val="7030A0"/>
                </a:solidFill>
              </a:rPr>
              <a:t>Gillies</a:t>
            </a:r>
            <a:r>
              <a:rPr lang="en-IN" b="1" dirty="0" smtClean="0">
                <a:solidFill>
                  <a:srgbClr val="7030A0"/>
                </a:solidFill>
              </a:rPr>
              <a:t> and Millard technique - </a:t>
            </a:r>
            <a:r>
              <a:rPr lang="en-IN" dirty="0" smtClean="0"/>
              <a:t>Iliac bone graft has been fixed to the distal end with the help of 'K' wires. </a:t>
            </a:r>
            <a:endParaRPr lang="en-US" dirty="0" smtClean="0"/>
          </a:p>
          <a:p>
            <a:pPr lvl="0"/>
            <a:endParaRPr lang="en-IN" b="1" dirty="0" smtClean="0">
              <a:solidFill>
                <a:srgbClr val="7030A0"/>
              </a:solidFill>
            </a:endParaRPr>
          </a:p>
          <a:p>
            <a:pPr lvl="0"/>
            <a:r>
              <a:rPr lang="en-IN" b="1" dirty="0" err="1" smtClean="0">
                <a:solidFill>
                  <a:srgbClr val="7030A0"/>
                </a:solidFill>
              </a:rPr>
              <a:t>Osteoplastic</a:t>
            </a:r>
            <a:r>
              <a:rPr lang="en-IN" b="1" dirty="0" smtClean="0">
                <a:solidFill>
                  <a:srgbClr val="7030A0"/>
                </a:solidFill>
              </a:rPr>
              <a:t>   reconstruction  and  transfer  of Neurovascular Island graft technique</a:t>
            </a:r>
            <a:endParaRPr lang="en-US" dirty="0" smtClean="0"/>
          </a:p>
          <a:p>
            <a:endParaRPr lang="en-US" b="1" dirty="0" smtClean="0">
              <a:solidFill>
                <a:srgbClr val="7030A0"/>
              </a:solidFill>
            </a:endParaRPr>
          </a:p>
          <a:p>
            <a:r>
              <a:rPr lang="en-US" b="1" dirty="0" err="1" smtClean="0">
                <a:solidFill>
                  <a:srgbClr val="7030A0"/>
                </a:solidFill>
              </a:rPr>
              <a:t>Pollicization</a:t>
            </a:r>
            <a:r>
              <a:rPr lang="en-US" b="1" dirty="0" smtClean="0">
                <a:solidFill>
                  <a:srgbClr val="7030A0"/>
                </a:solidFill>
              </a:rPr>
              <a:t> -</a:t>
            </a:r>
            <a:r>
              <a:rPr lang="en-IN" dirty="0" smtClean="0"/>
              <a:t> Transposition of a finger to replace an absent thumb</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err="1" smtClean="0"/>
              <a:t>Krukenberg</a:t>
            </a:r>
            <a:r>
              <a:rPr lang="en-IN" b="1" dirty="0" smtClean="0"/>
              <a:t>  &amp; Swanson </a:t>
            </a:r>
            <a:endParaRPr lang="en-US" dirty="0"/>
          </a:p>
        </p:txBody>
      </p:sp>
      <p:sp>
        <p:nvSpPr>
          <p:cNvPr id="3" name="Content Placeholder 2"/>
          <p:cNvSpPr>
            <a:spLocks noGrp="1"/>
          </p:cNvSpPr>
          <p:nvPr>
            <p:ph sz="quarter" idx="1"/>
          </p:nvPr>
        </p:nvSpPr>
        <p:spPr>
          <a:xfrm>
            <a:off x="609600" y="1589567"/>
            <a:ext cx="7543800" cy="4811233"/>
          </a:xfrm>
        </p:spPr>
        <p:txBody>
          <a:bodyPr>
            <a:normAutofit fontScale="85000" lnSpcReduction="20000"/>
          </a:bodyPr>
          <a:lstStyle/>
          <a:p>
            <a:r>
              <a:rPr lang="en-IN" sz="4600" dirty="0" smtClean="0"/>
              <a:t>Amputation  of both hands is extremely disabling.</a:t>
            </a:r>
          </a:p>
          <a:p>
            <a:endParaRPr lang="en-IN" sz="4600" dirty="0" smtClean="0"/>
          </a:p>
          <a:p>
            <a:r>
              <a:rPr lang="en-IN" sz="4600" dirty="0" smtClean="0"/>
              <a:t>It converts the forearm to forceps in which the radial ray act against the </a:t>
            </a:r>
            <a:r>
              <a:rPr lang="en-IN" sz="4600" dirty="0" err="1" smtClean="0"/>
              <a:t>ulnar</a:t>
            </a:r>
            <a:r>
              <a:rPr lang="en-IN" sz="4600" dirty="0" smtClean="0"/>
              <a:t> ray. </a:t>
            </a:r>
          </a:p>
          <a:p>
            <a:endParaRPr lang="en-IN" sz="4600" dirty="0" smtClean="0"/>
          </a:p>
          <a:p>
            <a:r>
              <a:rPr lang="en-IN" sz="4600" dirty="0" smtClean="0"/>
              <a:t>Swanson compares function of the reconstructed limb as chop sticks.</a:t>
            </a:r>
            <a:r>
              <a:rPr lang="en-IN" dirty="0" smtClean="0"/>
              <a:t> </a:t>
            </a:r>
            <a:endParaRPr lang="en-US" dirty="0" smtClean="0"/>
          </a:p>
          <a:p>
            <a:endParaRPr lang="en-US" dirty="0"/>
          </a:p>
        </p:txBody>
      </p:sp>
      <p:pic>
        <p:nvPicPr>
          <p:cNvPr id="7" name="Picture 6" descr="C:\Documents and Settings\User\My Documents\My Pictures\LastScan2.jpg"/>
          <p:cNvPicPr/>
          <p:nvPr/>
        </p:nvPicPr>
        <p:blipFill>
          <a:blip r:embed="rId2" cstate="print">
            <a:lum contrast="20000"/>
          </a:blip>
          <a:srcRect l="6713" t="3187" r="48265" b="57404"/>
          <a:stretch>
            <a:fillRect/>
          </a:stretch>
        </p:blipFill>
        <p:spPr bwMode="auto">
          <a:xfrm>
            <a:off x="533400" y="1600200"/>
            <a:ext cx="7543800" cy="4800600"/>
          </a:xfrm>
          <a:prstGeom prst="rect">
            <a:avLst/>
          </a:prstGeom>
          <a:noFill/>
          <a:ln w="9525">
            <a:noFill/>
            <a:miter lim="800000"/>
            <a:headEnd/>
            <a:tailEnd/>
          </a:ln>
        </p:spPr>
      </p:pic>
      <p:pic>
        <p:nvPicPr>
          <p:cNvPr id="8" name="Picture 7" descr="C:\Documents and Settings\User\My Documents\My Pictures\12.jpg"/>
          <p:cNvPicPr/>
          <p:nvPr/>
        </p:nvPicPr>
        <p:blipFill>
          <a:blip r:embed="rId3" cstate="print">
            <a:lum contrast="10000"/>
          </a:blip>
          <a:srcRect l="5547" t="11241" r="11118" b="30725"/>
          <a:stretch>
            <a:fillRect/>
          </a:stretch>
        </p:blipFill>
        <p:spPr bwMode="auto">
          <a:xfrm>
            <a:off x="609600" y="1524000"/>
            <a:ext cx="7543800" cy="5029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t>Etiology: Trauma</a:t>
            </a:r>
          </a:p>
        </p:txBody>
      </p:sp>
      <p:sp>
        <p:nvSpPr>
          <p:cNvPr id="6147" name="Rectangle 3"/>
          <p:cNvSpPr>
            <a:spLocks noGrp="1" noChangeArrowheads="1"/>
          </p:cNvSpPr>
          <p:nvPr>
            <p:ph sz="quarter" idx="1"/>
          </p:nvPr>
        </p:nvSpPr>
        <p:spPr/>
        <p:txBody>
          <a:bodyPr/>
          <a:lstStyle/>
          <a:p>
            <a:endParaRPr lang="en-US" smtClean="0"/>
          </a:p>
        </p:txBody>
      </p:sp>
      <p:pic>
        <p:nvPicPr>
          <p:cNvPr id="6148" name="Picture 4" descr="arm amputation p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5483225"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9117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buNone/>
            </a:pPr>
            <a:r>
              <a:rPr lang="en-IN" sz="3600" b="1" dirty="0" smtClean="0">
                <a:solidFill>
                  <a:srgbClr val="7030A0"/>
                </a:solidFill>
              </a:rPr>
              <a:t>After Treatment</a:t>
            </a:r>
            <a:r>
              <a:rPr lang="en-IN" sz="3600" dirty="0" smtClean="0">
                <a:solidFill>
                  <a:srgbClr val="7030A0"/>
                </a:solidFill>
              </a:rPr>
              <a:t> </a:t>
            </a:r>
          </a:p>
          <a:p>
            <a:r>
              <a:rPr lang="en-IN" sz="3600" dirty="0" smtClean="0"/>
              <a:t>The limb is </a:t>
            </a:r>
            <a:r>
              <a:rPr lang="en-IN" sz="3600" dirty="0" err="1" smtClean="0"/>
              <a:t>constatntly</a:t>
            </a:r>
            <a:r>
              <a:rPr lang="en-IN" sz="3600" dirty="0" smtClean="0"/>
              <a:t> elevated for 3 to 4 days. </a:t>
            </a:r>
          </a:p>
          <a:p>
            <a:endParaRPr lang="en-IN" sz="3600" dirty="0" smtClean="0"/>
          </a:p>
          <a:p>
            <a:r>
              <a:rPr lang="en-IN" sz="3600" dirty="0" smtClean="0"/>
              <a:t>After 2 to 3 weeks rehabilitation is begun to develop abduction and adduction of the rays.</a:t>
            </a:r>
            <a:endParaRPr lang="en-US" sz="3600" dirty="0" smtClean="0"/>
          </a:p>
          <a:p>
            <a:endParaRPr lang="en-US" dirty="0"/>
          </a:p>
        </p:txBody>
      </p:sp>
      <p:pic>
        <p:nvPicPr>
          <p:cNvPr id="4" name="Picture 3" descr="C:\Documents and Settings\User\My Documents\My Pictures\LastScan2.jpg"/>
          <p:cNvPicPr/>
          <p:nvPr/>
        </p:nvPicPr>
        <p:blipFill>
          <a:blip r:embed="rId2" cstate="print">
            <a:lum contrast="20000"/>
          </a:blip>
          <a:srcRect l="6713" t="45393" r="13906" b="14181"/>
          <a:stretch>
            <a:fillRect/>
          </a:stretch>
        </p:blipFill>
        <p:spPr bwMode="auto">
          <a:xfrm>
            <a:off x="533400" y="1752600"/>
            <a:ext cx="5105400" cy="4038600"/>
          </a:xfrm>
          <a:prstGeom prst="rect">
            <a:avLst/>
          </a:prstGeom>
          <a:noFill/>
          <a:ln w="9525">
            <a:noFill/>
            <a:miter lim="800000"/>
            <a:headEnd/>
            <a:tailEnd/>
          </a:ln>
        </p:spPr>
      </p:pic>
      <p:pic>
        <p:nvPicPr>
          <p:cNvPr id="5" name="Picture 4" descr="C:\Documents and Settings\User\My Documents\My Pictures\LastScan2.jpg"/>
          <p:cNvPicPr/>
          <p:nvPr/>
        </p:nvPicPr>
        <p:blipFill>
          <a:blip r:embed="rId2" cstate="print">
            <a:lum contrast="20000"/>
          </a:blip>
          <a:srcRect l="51735" t="3187" r="13906" b="57404"/>
          <a:stretch>
            <a:fillRect/>
          </a:stretch>
        </p:blipFill>
        <p:spPr bwMode="auto">
          <a:xfrm>
            <a:off x="5638800" y="1752600"/>
            <a:ext cx="312420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83" y="304800"/>
            <a:ext cx="8662445" cy="1143000"/>
          </a:xfrm>
        </p:spPr>
        <p:txBody>
          <a:bodyPr>
            <a:normAutofit/>
          </a:bodyPr>
          <a:lstStyle/>
          <a:p>
            <a:pPr algn="l"/>
            <a:r>
              <a:rPr lang="en-US" b="1" dirty="0">
                <a:solidFill>
                  <a:schemeClr val="tx1">
                    <a:lumMod val="65000"/>
                    <a:lumOff val="35000"/>
                  </a:schemeClr>
                </a:solidFill>
                <a:effectLst>
                  <a:outerShdw blurRad="38100" dist="25400" dir="5400000" algn="tl" rotWithShape="0">
                    <a:srgbClr val="000000">
                      <a:alpha val="43000"/>
                    </a:srgbClr>
                  </a:outerShdw>
                </a:effectLst>
                <a:latin typeface="Book Antiqua"/>
                <a:cs typeface="Book Antiqua"/>
              </a:rPr>
              <a:t>Complication of Amputations</a:t>
            </a:r>
          </a:p>
        </p:txBody>
      </p:sp>
      <p:sp>
        <p:nvSpPr>
          <p:cNvPr id="4" name="TextBox 3"/>
          <p:cNvSpPr txBox="1"/>
          <p:nvPr/>
        </p:nvSpPr>
        <p:spPr>
          <a:xfrm>
            <a:off x="516671" y="2789725"/>
            <a:ext cx="4391703" cy="3385542"/>
          </a:xfrm>
          <a:prstGeom prst="rect">
            <a:avLst/>
          </a:prstGeom>
          <a:noFill/>
        </p:spPr>
        <p:txBody>
          <a:bodyPr wrap="square" rtlCol="0">
            <a:spAutoFit/>
          </a:bodyPr>
          <a:lstStyle/>
          <a:p>
            <a:pPr>
              <a:lnSpc>
                <a:spcPct val="140000"/>
              </a:lnSpc>
              <a:buFont typeface="Wingdings" pitchFamily="2" charset="2"/>
              <a:buChar char="v"/>
            </a:pPr>
            <a:r>
              <a:rPr lang="en-CA" sz="2800" dirty="0">
                <a:latin typeface="Book Antiqua"/>
                <a:cs typeface="Book Antiqua"/>
              </a:rPr>
              <a:t>Joint </a:t>
            </a:r>
            <a:r>
              <a:rPr lang="en-CA" sz="2800" dirty="0" smtClean="0">
                <a:latin typeface="Book Antiqua"/>
                <a:cs typeface="Book Antiqua"/>
              </a:rPr>
              <a:t>contractures</a:t>
            </a:r>
          </a:p>
          <a:p>
            <a:pPr>
              <a:lnSpc>
                <a:spcPct val="140000"/>
              </a:lnSpc>
              <a:buFont typeface="Wingdings" pitchFamily="2" charset="2"/>
              <a:buChar char="v"/>
            </a:pPr>
            <a:r>
              <a:rPr lang="en-CA" sz="2800" dirty="0" smtClean="0">
                <a:latin typeface="Book Antiqua"/>
                <a:cs typeface="Book Antiqua"/>
              </a:rPr>
              <a:t>Energy </a:t>
            </a:r>
            <a:r>
              <a:rPr lang="en-CA" sz="2800" dirty="0">
                <a:latin typeface="Book Antiqua"/>
                <a:cs typeface="Book Antiqua"/>
              </a:rPr>
              <a:t>issues</a:t>
            </a:r>
          </a:p>
          <a:p>
            <a:pPr>
              <a:lnSpc>
                <a:spcPct val="140000"/>
              </a:lnSpc>
              <a:buFont typeface="Wingdings" pitchFamily="2" charset="2"/>
              <a:buChar char="v"/>
            </a:pPr>
            <a:r>
              <a:rPr lang="en-CA" sz="2800" dirty="0" smtClean="0">
                <a:latin typeface="Book Antiqua"/>
                <a:cs typeface="Book Antiqua"/>
              </a:rPr>
              <a:t>Phantom </a:t>
            </a:r>
            <a:r>
              <a:rPr lang="en-CA" sz="2800" dirty="0">
                <a:latin typeface="Book Antiqua"/>
                <a:cs typeface="Book Antiqua"/>
              </a:rPr>
              <a:t>limb pain</a:t>
            </a:r>
          </a:p>
          <a:p>
            <a:pPr>
              <a:lnSpc>
                <a:spcPct val="140000"/>
              </a:lnSpc>
              <a:buFont typeface="Wingdings" pitchFamily="2" charset="2"/>
              <a:buChar char="v"/>
            </a:pPr>
            <a:r>
              <a:rPr lang="en-CA" sz="2800" dirty="0" smtClean="0">
                <a:latin typeface="Book Antiqua"/>
                <a:cs typeface="Book Antiqua"/>
              </a:rPr>
              <a:t>Bony growth</a:t>
            </a:r>
          </a:p>
          <a:p>
            <a:pPr>
              <a:lnSpc>
                <a:spcPct val="140000"/>
              </a:lnSpc>
              <a:buFont typeface="Wingdings" pitchFamily="2" charset="2"/>
              <a:buChar char="v"/>
            </a:pPr>
            <a:r>
              <a:rPr lang="en-CA" sz="2800" dirty="0">
                <a:latin typeface="Book Antiqua"/>
                <a:cs typeface="Book Antiqua"/>
              </a:rPr>
              <a:t>Skin </a:t>
            </a:r>
            <a:r>
              <a:rPr lang="en-CA" sz="2800" dirty="0" smtClean="0">
                <a:latin typeface="Book Antiqua"/>
                <a:cs typeface="Book Antiqua"/>
              </a:rPr>
              <a:t>Breakdown</a:t>
            </a:r>
            <a:endParaRPr lang="en-CA" sz="2800" dirty="0">
              <a:latin typeface="Book Antiqua"/>
              <a:cs typeface="Book Antiqua"/>
            </a:endParaRPr>
          </a:p>
          <a:p>
            <a:endParaRPr lang="en-US" dirty="0"/>
          </a:p>
        </p:txBody>
      </p:sp>
      <p:pic>
        <p:nvPicPr>
          <p:cNvPr id="5" name="Picture 2" descr="image">
            <a:hlinkClick r:id="rId3"/>
          </p:cNvPr>
          <p:cNvPicPr>
            <a:picLocks noChangeAspect="1" noChangeArrowheads="1"/>
          </p:cNvPicPr>
          <p:nvPr/>
        </p:nvPicPr>
        <p:blipFill>
          <a:blip r:embed="rId4"/>
          <a:srcRect/>
          <a:stretch>
            <a:fillRect/>
          </a:stretch>
        </p:blipFill>
        <p:spPr bwMode="auto">
          <a:xfrm>
            <a:off x="7075895" y="4749943"/>
            <a:ext cx="1901833" cy="14263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4" descr="image">
            <a:hlinkClick r:id="rId5"/>
          </p:cNvPr>
          <p:cNvPicPr>
            <a:picLocks noChangeAspect="1" noChangeArrowheads="1"/>
          </p:cNvPicPr>
          <p:nvPr/>
        </p:nvPicPr>
        <p:blipFill>
          <a:blip r:embed="rId6"/>
          <a:srcRect/>
          <a:stretch>
            <a:fillRect/>
          </a:stretch>
        </p:blipFill>
        <p:spPr bwMode="auto">
          <a:xfrm>
            <a:off x="4835291" y="4517491"/>
            <a:ext cx="1901833" cy="14043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descr="http://www.worldwidewounds.com/2006/september/Harker/images/Fig_4blister.jpg"/>
          <p:cNvPicPr>
            <a:picLocks noChangeAspect="1" noChangeArrowheads="1"/>
          </p:cNvPicPr>
          <p:nvPr/>
        </p:nvPicPr>
        <p:blipFill>
          <a:blip r:embed="rId7"/>
          <a:srcRect/>
          <a:stretch>
            <a:fillRect/>
          </a:stretch>
        </p:blipFill>
        <p:spPr bwMode="auto">
          <a:xfrm>
            <a:off x="7075895" y="3107054"/>
            <a:ext cx="1901833" cy="14104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5135328" y="3307109"/>
            <a:ext cx="1428760" cy="400110"/>
          </a:xfrm>
          <a:prstGeom prst="rect">
            <a:avLst/>
          </a:prstGeom>
          <a:solidFill>
            <a:srgbClr val="FF0000"/>
          </a:solid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2000" b="1" dirty="0">
                <a:ln w="50800"/>
                <a:solidFill>
                  <a:schemeClr val="bg1">
                    <a:shade val="50000"/>
                  </a:schemeClr>
                </a:solidFill>
                <a:latin typeface="+mn-lt"/>
              </a:rPr>
              <a:t>Blistering</a:t>
            </a:r>
          </a:p>
        </p:txBody>
      </p:sp>
      <p:sp>
        <p:nvSpPr>
          <p:cNvPr id="9" name="Rectangle 8"/>
          <p:cNvSpPr/>
          <p:nvPr/>
        </p:nvSpPr>
        <p:spPr>
          <a:xfrm>
            <a:off x="5135328" y="6175267"/>
            <a:ext cx="1500198" cy="400110"/>
          </a:xfrm>
          <a:prstGeom prst="rect">
            <a:avLst/>
          </a:prstGeom>
          <a:solidFill>
            <a:srgbClr val="FF0000"/>
          </a:solid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2000" b="1" dirty="0">
                <a:ln w="50800"/>
                <a:solidFill>
                  <a:schemeClr val="bg1">
                    <a:shade val="50000"/>
                  </a:schemeClr>
                </a:solidFill>
                <a:latin typeface="+mn-lt"/>
              </a:rPr>
              <a:t>Necrosis</a:t>
            </a:r>
          </a:p>
        </p:txBody>
      </p:sp>
    </p:spTree>
    <p:extLst>
      <p:ext uri="{BB962C8B-B14F-4D97-AF65-F5344CB8AC3E}">
        <p14:creationId xmlns:p14="http://schemas.microsoft.com/office/powerpoint/2010/main" val="2059929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304800"/>
            <a:ext cx="8077200" cy="1447800"/>
          </a:xfrm>
        </p:spPr>
        <p:txBody>
          <a:bodyPr>
            <a:normAutofit fontScale="90000"/>
          </a:bodyPr>
          <a:lstStyle/>
          <a:p>
            <a:pPr algn="ctr"/>
            <a:r>
              <a:rPr lang="en-GB" sz="3600" i="1">
                <a:latin typeface="Arial" charset="0"/>
              </a:rPr>
              <a:t>The most common complications of amputation are:</a:t>
            </a:r>
            <a:r>
              <a:rPr lang="uk-UA" sz="3600" i="1">
                <a:latin typeface="Arial" charset="0"/>
              </a:rPr>
              <a:t/>
            </a:r>
            <a:br>
              <a:rPr lang="uk-UA" sz="3600" i="1">
                <a:latin typeface="Arial" charset="0"/>
              </a:rPr>
            </a:br>
            <a:endParaRPr lang="uk-UA" sz="3600" i="1">
              <a:latin typeface="Arial" charset="0"/>
            </a:endParaRPr>
          </a:p>
        </p:txBody>
      </p:sp>
      <p:sp>
        <p:nvSpPr>
          <p:cNvPr id="140291" name="Rectangle 3"/>
          <p:cNvSpPr>
            <a:spLocks noGrp="1" noChangeArrowheads="1"/>
          </p:cNvSpPr>
          <p:nvPr>
            <p:ph type="body" idx="1"/>
          </p:nvPr>
        </p:nvSpPr>
        <p:spPr>
          <a:xfrm>
            <a:off x="457200" y="1371600"/>
            <a:ext cx="8229600" cy="5486400"/>
          </a:xfrm>
        </p:spPr>
        <p:txBody>
          <a:bodyPr/>
          <a:lstStyle/>
          <a:p>
            <a:r>
              <a:rPr lang="en-GB" sz="2800">
                <a:latin typeface="Arial" charset="0"/>
                <a:hlinkClick r:id="rId2"/>
              </a:rPr>
              <a:t>massive haemorrhage</a:t>
            </a:r>
            <a:r>
              <a:rPr lang="en-GB" sz="2800">
                <a:latin typeface="Arial" charset="0"/>
              </a:rPr>
              <a:t> that occurs when a suture becomes loose </a:t>
            </a:r>
            <a:endParaRPr lang="ru-RU" sz="2800">
              <a:latin typeface="Arial" charset="0"/>
            </a:endParaRPr>
          </a:p>
          <a:p>
            <a:r>
              <a:rPr lang="ru-RU" sz="2800">
                <a:latin typeface="Arial" charset="0"/>
              </a:rPr>
              <a:t>infection </a:t>
            </a:r>
          </a:p>
          <a:p>
            <a:r>
              <a:rPr lang="en-GB" sz="2800">
                <a:latin typeface="Arial" charset="0"/>
              </a:rPr>
              <a:t>rash, blisters, and skin breakdown caused by immobility, pressure, and other sources of irritation </a:t>
            </a:r>
            <a:endParaRPr lang="ru-RU" sz="2800">
              <a:latin typeface="Arial" charset="0"/>
            </a:endParaRPr>
          </a:p>
          <a:p>
            <a:r>
              <a:rPr lang="en-GB" sz="2800">
                <a:latin typeface="Arial" charset="0"/>
                <a:hlinkClick r:id="rId3"/>
              </a:rPr>
              <a:t>pneumonia</a:t>
            </a:r>
            <a:r>
              <a:rPr lang="en-GB" sz="2800">
                <a:latin typeface="Arial" charset="0"/>
              </a:rPr>
              <a:t>, blood clots, and breathing problems associated with immobility </a:t>
            </a:r>
            <a:endParaRPr lang="ru-RU" sz="2800">
              <a:latin typeface="Arial" charset="0"/>
            </a:endParaRPr>
          </a:p>
          <a:p>
            <a:r>
              <a:rPr lang="en-GB" sz="2800">
                <a:latin typeface="Arial" charset="0"/>
              </a:rPr>
              <a:t>formation of nerve cell </a:t>
            </a:r>
            <a:r>
              <a:rPr lang="en-GB" sz="2800">
                <a:latin typeface="Arial" charset="0"/>
                <a:hlinkClick r:id="rId4"/>
              </a:rPr>
              <a:t>tumors</a:t>
            </a:r>
            <a:r>
              <a:rPr lang="en-GB" sz="2800">
                <a:latin typeface="Arial" charset="0"/>
              </a:rPr>
              <a:t> (neuromas) at severed nerve endings </a:t>
            </a:r>
            <a:endParaRPr lang="uk-UA" sz="2800">
              <a:latin typeface="Arial" charset="0"/>
            </a:endParaRPr>
          </a:p>
        </p:txBody>
      </p:sp>
    </p:spTree>
    <p:extLst>
      <p:ext uri="{BB962C8B-B14F-4D97-AF65-F5344CB8AC3E}">
        <p14:creationId xmlns:p14="http://schemas.microsoft.com/office/powerpoint/2010/main" val="23220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wipe(down)">
                                      <p:cBhvr>
                                        <p:cTn id="7" dur="500"/>
                                        <p:tgtEl>
                                          <p:spTgt spid="140290"/>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0291">
                                            <p:txEl>
                                              <p:pRg st="0" end="0"/>
                                            </p:txEl>
                                          </p:spTgt>
                                        </p:tgtEl>
                                        <p:attrNameLst>
                                          <p:attrName>style.visibility</p:attrName>
                                        </p:attrNameLst>
                                      </p:cBhvr>
                                      <p:to>
                                        <p:strVal val="visible"/>
                                      </p:to>
                                    </p:set>
                                    <p:animEffect transition="in" filter="wipe(down)">
                                      <p:cBhvr>
                                        <p:cTn id="11" dur="500"/>
                                        <p:tgtEl>
                                          <p:spTgt spid="140291">
                                            <p:txEl>
                                              <p:pRg st="0" end="0"/>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40291">
                                            <p:txEl>
                                              <p:pRg st="1" end="1"/>
                                            </p:txEl>
                                          </p:spTgt>
                                        </p:tgtEl>
                                        <p:attrNameLst>
                                          <p:attrName>style.visibility</p:attrName>
                                        </p:attrNameLst>
                                      </p:cBhvr>
                                      <p:to>
                                        <p:strVal val="visible"/>
                                      </p:to>
                                    </p:set>
                                    <p:animEffect transition="in" filter="wipe(down)">
                                      <p:cBhvr>
                                        <p:cTn id="15" dur="500"/>
                                        <p:tgtEl>
                                          <p:spTgt spid="140291">
                                            <p:txEl>
                                              <p:pRg st="1" end="1"/>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40291">
                                            <p:txEl>
                                              <p:pRg st="2" end="2"/>
                                            </p:txEl>
                                          </p:spTgt>
                                        </p:tgtEl>
                                        <p:attrNameLst>
                                          <p:attrName>style.visibility</p:attrName>
                                        </p:attrNameLst>
                                      </p:cBhvr>
                                      <p:to>
                                        <p:strVal val="visible"/>
                                      </p:to>
                                    </p:set>
                                    <p:animEffect transition="in" filter="wipe(down)">
                                      <p:cBhvr>
                                        <p:cTn id="19" dur="500"/>
                                        <p:tgtEl>
                                          <p:spTgt spid="140291">
                                            <p:txEl>
                                              <p:pRg st="2" end="2"/>
                                            </p:txEl>
                                          </p:spTgt>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40291">
                                            <p:txEl>
                                              <p:pRg st="3" end="3"/>
                                            </p:txEl>
                                          </p:spTgt>
                                        </p:tgtEl>
                                        <p:attrNameLst>
                                          <p:attrName>style.visibility</p:attrName>
                                        </p:attrNameLst>
                                      </p:cBhvr>
                                      <p:to>
                                        <p:strVal val="visible"/>
                                      </p:to>
                                    </p:set>
                                    <p:animEffect transition="in" filter="wipe(down)">
                                      <p:cBhvr>
                                        <p:cTn id="23" dur="500"/>
                                        <p:tgtEl>
                                          <p:spTgt spid="140291">
                                            <p:txEl>
                                              <p:pRg st="3" end="3"/>
                                            </p:txEl>
                                          </p:spTgt>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40291">
                                            <p:txEl>
                                              <p:pRg st="4" end="4"/>
                                            </p:txEl>
                                          </p:spTgt>
                                        </p:tgtEl>
                                        <p:attrNameLst>
                                          <p:attrName>style.visibility</p:attrName>
                                        </p:attrNameLst>
                                      </p:cBhvr>
                                      <p:to>
                                        <p:strVal val="visible"/>
                                      </p:to>
                                    </p:set>
                                    <p:animEffect transition="in" filter="wipe(down)">
                                      <p:cBhvr>
                                        <p:cTn id="27" dur="500"/>
                                        <p:tgtEl>
                                          <p:spTgt spid="140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1"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685800"/>
          </a:xfrm>
        </p:spPr>
        <p:txBody>
          <a:bodyPr/>
          <a:lstStyle/>
          <a:p>
            <a:pPr algn="ctr"/>
            <a:r>
              <a:rPr lang="en-US" sz="3600" i="1">
                <a:latin typeface="Arial" charset="0"/>
              </a:rPr>
              <a:t>Complications of Amputation</a:t>
            </a:r>
            <a:endParaRPr lang="uk-UA" sz="3600" i="1">
              <a:latin typeface="Arial" charset="0"/>
            </a:endParaRPr>
          </a:p>
        </p:txBody>
      </p:sp>
      <p:sp>
        <p:nvSpPr>
          <p:cNvPr id="141315" name="Rectangle 3"/>
          <p:cNvSpPr>
            <a:spLocks noGrp="1" noChangeArrowheads="1"/>
          </p:cNvSpPr>
          <p:nvPr>
            <p:ph type="body" idx="1"/>
          </p:nvPr>
        </p:nvSpPr>
        <p:spPr>
          <a:xfrm>
            <a:off x="457200" y="1447800"/>
            <a:ext cx="8229600" cy="5410200"/>
          </a:xfrm>
        </p:spPr>
        <p:txBody>
          <a:bodyPr>
            <a:normAutofit lnSpcReduction="10000"/>
          </a:bodyPr>
          <a:lstStyle/>
          <a:p>
            <a:r>
              <a:rPr lang="en-US" sz="2600" u="sng" dirty="0">
                <a:latin typeface="Arial" charset="0"/>
              </a:rPr>
              <a:t>Mistakes of I step of amputation:</a:t>
            </a:r>
          </a:p>
          <a:p>
            <a:pPr>
              <a:buFontTx/>
              <a:buNone/>
            </a:pPr>
            <a:r>
              <a:rPr lang="en-US" sz="2400" dirty="0">
                <a:latin typeface="Arial" charset="0"/>
              </a:rPr>
              <a:t>           </a:t>
            </a:r>
            <a:r>
              <a:rPr lang="en-US" sz="2200" dirty="0">
                <a:latin typeface="Arial" charset="0"/>
              </a:rPr>
              <a:t>1. conical stump</a:t>
            </a:r>
          </a:p>
          <a:p>
            <a:pPr>
              <a:buFontTx/>
              <a:buNone/>
            </a:pPr>
            <a:r>
              <a:rPr lang="en-US" sz="2200" dirty="0">
                <a:latin typeface="Arial" charset="0"/>
              </a:rPr>
              <a:t>            2. mace-shaped stump</a:t>
            </a:r>
          </a:p>
          <a:p>
            <a:r>
              <a:rPr lang="en-US" sz="2600" u="sng" dirty="0">
                <a:latin typeface="Arial" charset="0"/>
              </a:rPr>
              <a:t>Mistakes of II step of amputation:</a:t>
            </a:r>
          </a:p>
          <a:p>
            <a:pPr>
              <a:buFontTx/>
              <a:buNone/>
            </a:pPr>
            <a:r>
              <a:rPr lang="en-US" sz="2400" dirty="0">
                <a:latin typeface="Arial" charset="0"/>
              </a:rPr>
              <a:t>           </a:t>
            </a:r>
            <a:r>
              <a:rPr lang="en-US" sz="2200" dirty="0">
                <a:latin typeface="Arial" charset="0"/>
              </a:rPr>
              <a:t>3. terminal necrosis of bone</a:t>
            </a:r>
          </a:p>
          <a:p>
            <a:pPr>
              <a:buFontTx/>
              <a:buNone/>
            </a:pPr>
            <a:r>
              <a:rPr lang="en-US" sz="2200" dirty="0">
                <a:latin typeface="Arial" charset="0"/>
              </a:rPr>
              <a:t>            4. forming of large osteophytes</a:t>
            </a:r>
          </a:p>
          <a:p>
            <a:r>
              <a:rPr lang="en-US" sz="2600" u="sng" dirty="0">
                <a:latin typeface="Arial" charset="0"/>
              </a:rPr>
              <a:t>Mistakes of III step of amputation:</a:t>
            </a:r>
          </a:p>
          <a:p>
            <a:pPr>
              <a:buFontTx/>
              <a:buNone/>
            </a:pPr>
            <a:r>
              <a:rPr lang="en-US" sz="2400" dirty="0">
                <a:latin typeface="Arial" charset="0"/>
              </a:rPr>
              <a:t>           </a:t>
            </a:r>
            <a:r>
              <a:rPr lang="en-US" sz="2200" dirty="0">
                <a:latin typeface="Arial" charset="0"/>
              </a:rPr>
              <a:t>5. forming of trophic ulcers</a:t>
            </a:r>
          </a:p>
          <a:p>
            <a:pPr>
              <a:buFontTx/>
              <a:buNone/>
            </a:pPr>
            <a:r>
              <a:rPr lang="en-US" sz="2200" dirty="0">
                <a:latin typeface="Arial" charset="0"/>
              </a:rPr>
              <a:t>            6. phantom </a:t>
            </a:r>
            <a:r>
              <a:rPr lang="en-US" sz="2200" dirty="0" smtClean="0">
                <a:latin typeface="Arial" charset="0"/>
              </a:rPr>
              <a:t>pain</a:t>
            </a:r>
          </a:p>
          <a:p>
            <a:pPr>
              <a:buFontTx/>
              <a:buNone/>
            </a:pPr>
            <a:r>
              <a:rPr lang="en-US" sz="2200" dirty="0">
                <a:latin typeface="Arial" charset="0"/>
              </a:rPr>
              <a:t> </a:t>
            </a:r>
            <a:r>
              <a:rPr lang="en-US" sz="2200" dirty="0" smtClean="0">
                <a:latin typeface="Arial" charset="0"/>
              </a:rPr>
              <a:t>           </a:t>
            </a:r>
            <a:r>
              <a:rPr lang="en-US" sz="2400" dirty="0" smtClean="0">
                <a:latin typeface="Arial" charset="0"/>
              </a:rPr>
              <a:t>7</a:t>
            </a:r>
            <a:r>
              <a:rPr lang="en-US" sz="2400" dirty="0">
                <a:latin typeface="Arial" charset="0"/>
              </a:rPr>
              <a:t>. </a:t>
            </a:r>
            <a:r>
              <a:rPr lang="en-US" sz="2600" dirty="0">
                <a:latin typeface="Arial" charset="0"/>
              </a:rPr>
              <a:t>Chronic osteomyelitis</a:t>
            </a:r>
            <a:r>
              <a:rPr lang="en-US" sz="2400" dirty="0">
                <a:latin typeface="Arial" charset="0"/>
              </a:rPr>
              <a:t> </a:t>
            </a:r>
            <a:r>
              <a:rPr lang="en-GB" sz="2200" dirty="0">
                <a:latin typeface="Arial" charset="0"/>
              </a:rPr>
              <a:t>caused by secondary </a:t>
            </a:r>
            <a:endParaRPr lang="en-GB" sz="2200" dirty="0" smtClean="0">
              <a:latin typeface="Arial" charset="0"/>
            </a:endParaRPr>
          </a:p>
          <a:p>
            <a:pPr>
              <a:buFontTx/>
              <a:buNone/>
            </a:pPr>
            <a:r>
              <a:rPr lang="en-GB" sz="2200" dirty="0">
                <a:latin typeface="Arial" charset="0"/>
              </a:rPr>
              <a:t> </a:t>
            </a:r>
            <a:r>
              <a:rPr lang="en-GB" sz="2200" dirty="0" smtClean="0">
                <a:latin typeface="Arial" charset="0"/>
              </a:rPr>
              <a:t>                infection inside </a:t>
            </a:r>
            <a:r>
              <a:rPr lang="en-GB" sz="2200" dirty="0">
                <a:latin typeface="Arial" charset="0"/>
              </a:rPr>
              <a:t>a wound</a:t>
            </a:r>
            <a:endParaRPr lang="en-US" sz="2200" dirty="0">
              <a:latin typeface="Arial" charset="0"/>
            </a:endParaRPr>
          </a:p>
          <a:p>
            <a:pPr>
              <a:buFontTx/>
              <a:buNone/>
            </a:pPr>
            <a:r>
              <a:rPr lang="en-US" sz="2400" dirty="0">
                <a:latin typeface="Arial" charset="0"/>
              </a:rPr>
              <a:t>   </a:t>
            </a:r>
          </a:p>
          <a:p>
            <a:pPr>
              <a:buFontTx/>
              <a:buNone/>
            </a:pPr>
            <a:endParaRPr lang="uk-UA" sz="2400" dirty="0">
              <a:latin typeface="Arial" charset="0"/>
            </a:endParaRPr>
          </a:p>
        </p:txBody>
      </p:sp>
    </p:spTree>
    <p:extLst>
      <p:ext uri="{BB962C8B-B14F-4D97-AF65-F5344CB8AC3E}">
        <p14:creationId xmlns:p14="http://schemas.microsoft.com/office/powerpoint/2010/main" val="321459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wipe(down)">
                                      <p:cBhvr>
                                        <p:cTn id="7" dur="500"/>
                                        <p:tgtEl>
                                          <p:spTgt spid="141314"/>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1315">
                                            <p:txEl>
                                              <p:pRg st="0" end="0"/>
                                            </p:txEl>
                                          </p:spTgt>
                                        </p:tgtEl>
                                        <p:attrNameLst>
                                          <p:attrName>style.visibility</p:attrName>
                                        </p:attrNameLst>
                                      </p:cBhvr>
                                      <p:to>
                                        <p:strVal val="visible"/>
                                      </p:to>
                                    </p:set>
                                    <p:animEffect transition="in" filter="wipe(down)">
                                      <p:cBhvr>
                                        <p:cTn id="11" dur="500"/>
                                        <p:tgtEl>
                                          <p:spTgt spid="141315">
                                            <p:txEl>
                                              <p:pRg st="0" end="0"/>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41315">
                                            <p:txEl>
                                              <p:pRg st="1" end="1"/>
                                            </p:txEl>
                                          </p:spTgt>
                                        </p:tgtEl>
                                        <p:attrNameLst>
                                          <p:attrName>style.visibility</p:attrName>
                                        </p:attrNameLst>
                                      </p:cBhvr>
                                      <p:to>
                                        <p:strVal val="visible"/>
                                      </p:to>
                                    </p:set>
                                    <p:animEffect transition="in" filter="wipe(down)">
                                      <p:cBhvr>
                                        <p:cTn id="15" dur="500"/>
                                        <p:tgtEl>
                                          <p:spTgt spid="141315">
                                            <p:txEl>
                                              <p:pRg st="1" end="1"/>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41315">
                                            <p:txEl>
                                              <p:pRg st="2" end="2"/>
                                            </p:txEl>
                                          </p:spTgt>
                                        </p:tgtEl>
                                        <p:attrNameLst>
                                          <p:attrName>style.visibility</p:attrName>
                                        </p:attrNameLst>
                                      </p:cBhvr>
                                      <p:to>
                                        <p:strVal val="visible"/>
                                      </p:to>
                                    </p:set>
                                    <p:animEffect transition="in" filter="wipe(down)">
                                      <p:cBhvr>
                                        <p:cTn id="19" dur="500"/>
                                        <p:tgtEl>
                                          <p:spTgt spid="141315">
                                            <p:txEl>
                                              <p:pRg st="2" end="2"/>
                                            </p:txEl>
                                          </p:spTgt>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41315">
                                            <p:txEl>
                                              <p:pRg st="3" end="3"/>
                                            </p:txEl>
                                          </p:spTgt>
                                        </p:tgtEl>
                                        <p:attrNameLst>
                                          <p:attrName>style.visibility</p:attrName>
                                        </p:attrNameLst>
                                      </p:cBhvr>
                                      <p:to>
                                        <p:strVal val="visible"/>
                                      </p:to>
                                    </p:set>
                                    <p:animEffect transition="in" filter="wipe(down)">
                                      <p:cBhvr>
                                        <p:cTn id="23" dur="500"/>
                                        <p:tgtEl>
                                          <p:spTgt spid="141315">
                                            <p:txEl>
                                              <p:pRg st="3" end="3"/>
                                            </p:txEl>
                                          </p:spTgt>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41315">
                                            <p:txEl>
                                              <p:pRg st="4" end="4"/>
                                            </p:txEl>
                                          </p:spTgt>
                                        </p:tgtEl>
                                        <p:attrNameLst>
                                          <p:attrName>style.visibility</p:attrName>
                                        </p:attrNameLst>
                                      </p:cBhvr>
                                      <p:to>
                                        <p:strVal val="visible"/>
                                      </p:to>
                                    </p:set>
                                    <p:animEffect transition="in" filter="wipe(down)">
                                      <p:cBhvr>
                                        <p:cTn id="27" dur="500"/>
                                        <p:tgtEl>
                                          <p:spTgt spid="141315">
                                            <p:txEl>
                                              <p:pRg st="4" end="4"/>
                                            </p:txEl>
                                          </p:spTgt>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41315">
                                            <p:txEl>
                                              <p:pRg st="5" end="5"/>
                                            </p:txEl>
                                          </p:spTgt>
                                        </p:tgtEl>
                                        <p:attrNameLst>
                                          <p:attrName>style.visibility</p:attrName>
                                        </p:attrNameLst>
                                      </p:cBhvr>
                                      <p:to>
                                        <p:strVal val="visible"/>
                                      </p:to>
                                    </p:set>
                                    <p:animEffect transition="in" filter="wipe(down)">
                                      <p:cBhvr>
                                        <p:cTn id="31" dur="500"/>
                                        <p:tgtEl>
                                          <p:spTgt spid="141315">
                                            <p:txEl>
                                              <p:pRg st="5" end="5"/>
                                            </p:txEl>
                                          </p:spTgt>
                                        </p:tgtEl>
                                      </p:cBhvr>
                                    </p:animEffect>
                                  </p:childTnLst>
                                </p:cTn>
                              </p:par>
                            </p:childTnLst>
                          </p:cTn>
                        </p:par>
                        <p:par>
                          <p:cTn id="32" fill="hold" nodeType="afterGroup">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41315">
                                            <p:txEl>
                                              <p:pRg st="6" end="6"/>
                                            </p:txEl>
                                          </p:spTgt>
                                        </p:tgtEl>
                                        <p:attrNameLst>
                                          <p:attrName>style.visibility</p:attrName>
                                        </p:attrNameLst>
                                      </p:cBhvr>
                                      <p:to>
                                        <p:strVal val="visible"/>
                                      </p:to>
                                    </p:set>
                                    <p:animEffect transition="in" filter="wipe(down)">
                                      <p:cBhvr>
                                        <p:cTn id="35" dur="500"/>
                                        <p:tgtEl>
                                          <p:spTgt spid="141315">
                                            <p:txEl>
                                              <p:pRg st="6" end="6"/>
                                            </p:txEl>
                                          </p:spTgt>
                                        </p:tgtEl>
                                      </p:cBhvr>
                                    </p:animEffect>
                                  </p:childTnLst>
                                </p:cTn>
                              </p:par>
                            </p:childTnLst>
                          </p:cTn>
                        </p:par>
                        <p:par>
                          <p:cTn id="36" fill="hold" nodeType="afterGroup">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41315">
                                            <p:txEl>
                                              <p:pRg st="7" end="7"/>
                                            </p:txEl>
                                          </p:spTgt>
                                        </p:tgtEl>
                                        <p:attrNameLst>
                                          <p:attrName>style.visibility</p:attrName>
                                        </p:attrNameLst>
                                      </p:cBhvr>
                                      <p:to>
                                        <p:strVal val="visible"/>
                                      </p:to>
                                    </p:set>
                                    <p:animEffect transition="in" filter="wipe(down)">
                                      <p:cBhvr>
                                        <p:cTn id="39" dur="500"/>
                                        <p:tgtEl>
                                          <p:spTgt spid="141315">
                                            <p:txEl>
                                              <p:pRg st="7" end="7"/>
                                            </p:txEl>
                                          </p:spTgt>
                                        </p:tgtEl>
                                      </p:cBhvr>
                                    </p:animEffect>
                                  </p:childTnLst>
                                </p:cTn>
                              </p:par>
                            </p:childTnLst>
                          </p:cTn>
                        </p:par>
                        <p:par>
                          <p:cTn id="40" fill="hold" nodeType="afterGroup">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141315">
                                            <p:txEl>
                                              <p:pRg st="8" end="8"/>
                                            </p:txEl>
                                          </p:spTgt>
                                        </p:tgtEl>
                                        <p:attrNameLst>
                                          <p:attrName>style.visibility</p:attrName>
                                        </p:attrNameLst>
                                      </p:cBhvr>
                                      <p:to>
                                        <p:strVal val="visible"/>
                                      </p:to>
                                    </p:set>
                                    <p:animEffect transition="in" filter="wipe(down)">
                                      <p:cBhvr>
                                        <p:cTn id="43" dur="500"/>
                                        <p:tgtEl>
                                          <p:spTgt spid="141315">
                                            <p:txEl>
                                              <p:pRg st="8" end="8"/>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141315">
                                            <p:txEl>
                                              <p:pRg st="9" end="9"/>
                                            </p:txEl>
                                          </p:spTgt>
                                        </p:tgtEl>
                                        <p:attrNameLst>
                                          <p:attrName>style.visibility</p:attrName>
                                        </p:attrNameLst>
                                      </p:cBhvr>
                                      <p:to>
                                        <p:strVal val="visible"/>
                                      </p:to>
                                    </p:set>
                                    <p:animEffect transition="in" filter="wipe(down)">
                                      <p:cBhvr>
                                        <p:cTn id="47" dur="500"/>
                                        <p:tgtEl>
                                          <p:spTgt spid="141315">
                                            <p:txEl>
                                              <p:pRg st="9" end="9"/>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141315">
                                            <p:txEl>
                                              <p:pRg st="10" end="10"/>
                                            </p:txEl>
                                          </p:spTgt>
                                        </p:tgtEl>
                                        <p:attrNameLst>
                                          <p:attrName>style.visibility</p:attrName>
                                        </p:attrNameLst>
                                      </p:cBhvr>
                                      <p:to>
                                        <p:strVal val="visible"/>
                                      </p:to>
                                    </p:set>
                                    <p:animEffect transition="in" filter="wipe(down)">
                                      <p:cBhvr>
                                        <p:cTn id="51" dur="500"/>
                                        <p:tgtEl>
                                          <p:spTgt spid="141315">
                                            <p:txEl>
                                              <p:pRg st="10" end="10"/>
                                            </p:txEl>
                                          </p:spTgt>
                                        </p:tgtEl>
                                      </p:cBhvr>
                                    </p:animEffect>
                                  </p:childTnLst>
                                </p:cTn>
                              </p:par>
                            </p:childTnLst>
                          </p:cTn>
                        </p:par>
                        <p:par>
                          <p:cTn id="52" fill="hold" nodeType="afterGroup">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141315">
                                            <p:txEl>
                                              <p:pRg st="11" end="11"/>
                                            </p:txEl>
                                          </p:spTgt>
                                        </p:tgtEl>
                                        <p:attrNameLst>
                                          <p:attrName>style.visibility</p:attrName>
                                        </p:attrNameLst>
                                      </p:cBhvr>
                                      <p:to>
                                        <p:strVal val="visible"/>
                                      </p:to>
                                    </p:set>
                                    <p:animEffect transition="in" filter="wipe(down)">
                                      <p:cBhvr>
                                        <p:cTn id="55" dur="500"/>
                                        <p:tgtEl>
                                          <p:spTgt spid="14131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a:noFill/>
          <a:ln/>
        </p:spPr>
        <p:txBody>
          <a:bodyPr tIns="0" rIns="18288">
            <a:noAutofit/>
            <a:scene3d>
              <a:camera prst="orthographicFront"/>
              <a:lightRig rig="freezing" dir="t">
                <a:rot lat="0" lon="0" rev="5640000"/>
              </a:lightRig>
            </a:scene3d>
            <a:sp3d prstMaterial="flat">
              <a:bevelT w="38100" h="38100"/>
              <a:contourClr>
                <a:schemeClr val="tx2"/>
              </a:contourClr>
            </a:sp3d>
          </a:bodyPr>
          <a:lstStyle/>
          <a:p>
            <a:pPr algn="l" fontAlgn="auto">
              <a:spcAft>
                <a:spcPts val="0"/>
              </a:spcAft>
              <a:defRPr/>
            </a:pPr>
            <a:r>
              <a:rPr lang="en-CA" b="1" dirty="0" smtClean="0">
                <a:solidFill>
                  <a:schemeClr val="tx1">
                    <a:lumMod val="65000"/>
                    <a:lumOff val="35000"/>
                  </a:schemeClr>
                </a:solidFill>
                <a:effectLst>
                  <a:outerShdw blurRad="38100" dist="25400" dir="5400000" algn="tl" rotWithShape="0">
                    <a:srgbClr val="000000">
                      <a:alpha val="43000"/>
                    </a:srgbClr>
                  </a:outerShdw>
                </a:effectLst>
                <a:latin typeface="Book Antiqua"/>
                <a:cs typeface="Book Antiqua"/>
              </a:rPr>
              <a:t>Phantom Limb Pain: </a:t>
            </a:r>
            <a:r>
              <a:rPr lang="en-CA" sz="2800" b="1" dirty="0" smtClean="0">
                <a:solidFill>
                  <a:schemeClr val="tx1">
                    <a:lumMod val="65000"/>
                    <a:lumOff val="35000"/>
                  </a:schemeClr>
                </a:solidFill>
                <a:effectLst>
                  <a:outerShdw blurRad="38100" dist="25400" dir="5400000" algn="tl" rotWithShape="0">
                    <a:srgbClr val="000000">
                      <a:alpha val="43000"/>
                    </a:srgbClr>
                  </a:outerShdw>
                </a:effectLst>
                <a:latin typeface="Book Antiqua"/>
                <a:cs typeface="Book Antiqua"/>
              </a:rPr>
              <a:t>Coping Techniques</a:t>
            </a:r>
            <a:endParaRPr lang="en-CA" sz="2800" b="1" dirty="0">
              <a:solidFill>
                <a:schemeClr val="tx1">
                  <a:lumMod val="65000"/>
                  <a:lumOff val="35000"/>
                </a:schemeClr>
              </a:solidFill>
              <a:effectLst>
                <a:outerShdw blurRad="38100" dist="25400" dir="5400000" algn="tl" rotWithShape="0">
                  <a:srgbClr val="000000">
                    <a:alpha val="43000"/>
                  </a:srgbClr>
                </a:outerShdw>
              </a:effectLst>
              <a:latin typeface="Book Antiqua"/>
              <a:cs typeface="Book Antiqua"/>
            </a:endParaRPr>
          </a:p>
        </p:txBody>
      </p:sp>
      <p:sp>
        <p:nvSpPr>
          <p:cNvPr id="3" name="Subtitle 2"/>
          <p:cNvSpPr>
            <a:spLocks noGrp="1"/>
          </p:cNvSpPr>
          <p:nvPr>
            <p:ph sz="quarter" idx="1"/>
          </p:nvPr>
        </p:nvSpPr>
        <p:spPr/>
        <p:txBody>
          <a:bodyPr lIns="0" rIns="18288" numCol="2">
            <a:normAutofit/>
          </a:bodyPr>
          <a:lstStyle/>
          <a:p>
            <a:pPr marL="171450" indent="-171450" algn="l">
              <a:buFont typeface="Wingdings" charset="2"/>
              <a:buChar char="v"/>
            </a:pPr>
            <a:r>
              <a:rPr lang="en-US" sz="2400" dirty="0">
                <a:solidFill>
                  <a:schemeClr val="tx1"/>
                </a:solidFill>
                <a:latin typeface="Book Antiqua"/>
                <a:cs typeface="Book Antiqua"/>
              </a:rPr>
              <a:t>Acupuncture</a:t>
            </a:r>
          </a:p>
          <a:p>
            <a:pPr marL="171450" indent="-171450" algn="l">
              <a:buFont typeface="Wingdings" charset="2"/>
              <a:buChar char="v"/>
            </a:pPr>
            <a:r>
              <a:rPr lang="en-US" sz="2400" dirty="0" err="1">
                <a:solidFill>
                  <a:schemeClr val="tx1"/>
                </a:solidFill>
                <a:latin typeface="Book Antiqua"/>
                <a:cs typeface="Book Antiqua"/>
              </a:rPr>
              <a:t>Anaesthetics</a:t>
            </a:r>
            <a:endParaRPr lang="en-US" sz="2400" dirty="0">
              <a:solidFill>
                <a:schemeClr val="tx1"/>
              </a:solidFill>
              <a:latin typeface="Book Antiqua"/>
              <a:cs typeface="Book Antiqua"/>
            </a:endParaRPr>
          </a:p>
          <a:p>
            <a:pPr marL="171450" indent="-171450" algn="l">
              <a:buFont typeface="Wingdings" charset="2"/>
              <a:buChar char="v"/>
            </a:pPr>
            <a:r>
              <a:rPr lang="en-US" sz="2400" dirty="0">
                <a:solidFill>
                  <a:schemeClr val="tx1"/>
                </a:solidFill>
                <a:latin typeface="Book Antiqua"/>
                <a:cs typeface="Book Antiqua"/>
              </a:rPr>
              <a:t>Biofeedback</a:t>
            </a:r>
          </a:p>
          <a:p>
            <a:pPr marL="171450" indent="-171450" algn="l">
              <a:buFont typeface="Wingdings" charset="2"/>
              <a:buChar char="v"/>
            </a:pPr>
            <a:r>
              <a:rPr lang="en-US" sz="2400" dirty="0">
                <a:solidFill>
                  <a:schemeClr val="tx1"/>
                </a:solidFill>
                <a:latin typeface="Book Antiqua"/>
                <a:cs typeface="Book Antiqua"/>
              </a:rPr>
              <a:t>Chiropractic</a:t>
            </a:r>
          </a:p>
          <a:p>
            <a:pPr marL="171450" indent="-171450" algn="l">
              <a:buFont typeface="Wingdings" charset="2"/>
              <a:buChar char="v"/>
            </a:pPr>
            <a:r>
              <a:rPr lang="en-US" sz="2400" dirty="0">
                <a:solidFill>
                  <a:schemeClr val="tx1"/>
                </a:solidFill>
                <a:latin typeface="Book Antiqua"/>
                <a:cs typeface="Book Antiqua"/>
              </a:rPr>
              <a:t>Cold</a:t>
            </a:r>
          </a:p>
          <a:p>
            <a:pPr marL="171450" indent="-171450" algn="l">
              <a:buFont typeface="Wingdings" charset="2"/>
              <a:buChar char="v"/>
            </a:pPr>
            <a:r>
              <a:rPr lang="en-US" sz="2400" dirty="0">
                <a:solidFill>
                  <a:schemeClr val="tx1"/>
                </a:solidFill>
                <a:latin typeface="Book Antiqua"/>
                <a:cs typeface="Book Antiqua"/>
              </a:rPr>
              <a:t>Cranial Sacral Therapy</a:t>
            </a:r>
          </a:p>
          <a:p>
            <a:pPr marL="171450" indent="-171450" algn="l">
              <a:buFont typeface="Wingdings" charset="2"/>
              <a:buChar char="v"/>
            </a:pPr>
            <a:r>
              <a:rPr lang="en-US" sz="2400" dirty="0">
                <a:solidFill>
                  <a:schemeClr val="tx1"/>
                </a:solidFill>
                <a:latin typeface="Book Antiqua"/>
                <a:cs typeface="Book Antiqua"/>
              </a:rPr>
              <a:t>Desensitization</a:t>
            </a:r>
          </a:p>
          <a:p>
            <a:pPr marL="171450" indent="-171450" algn="l">
              <a:buFont typeface="Wingdings" charset="2"/>
              <a:buChar char="v"/>
            </a:pPr>
            <a:r>
              <a:rPr lang="en-US" sz="2400" dirty="0">
                <a:solidFill>
                  <a:schemeClr val="tx1"/>
                </a:solidFill>
                <a:latin typeface="Book Antiqua"/>
                <a:cs typeface="Book Antiqua"/>
              </a:rPr>
              <a:t>Dietary and Herbal Supplements</a:t>
            </a:r>
          </a:p>
          <a:p>
            <a:pPr marL="171450" indent="-171450" algn="l">
              <a:buFont typeface="Wingdings" charset="2"/>
              <a:buChar char="v"/>
            </a:pPr>
            <a:r>
              <a:rPr lang="en-US" sz="2400" dirty="0">
                <a:solidFill>
                  <a:schemeClr val="tx1"/>
                </a:solidFill>
                <a:latin typeface="Book Antiqua"/>
                <a:cs typeface="Book Antiqua"/>
              </a:rPr>
              <a:t>Electrical Stimulation</a:t>
            </a:r>
          </a:p>
          <a:p>
            <a:pPr marL="171450" indent="-171450" algn="l">
              <a:buFont typeface="Wingdings" charset="2"/>
              <a:buChar char="v"/>
            </a:pPr>
            <a:r>
              <a:rPr lang="en-US" sz="2400" dirty="0" smtClean="0">
                <a:solidFill>
                  <a:schemeClr val="tx1"/>
                </a:solidFill>
                <a:latin typeface="Book Antiqua"/>
                <a:cs typeface="Book Antiqua"/>
              </a:rPr>
              <a:t>Exercise</a:t>
            </a:r>
            <a:endParaRPr lang="en-US" sz="2400" dirty="0">
              <a:solidFill>
                <a:schemeClr val="tx1"/>
              </a:solidFill>
              <a:latin typeface="Book Antiqua"/>
              <a:cs typeface="Book Antiqua"/>
            </a:endParaRPr>
          </a:p>
          <a:p>
            <a:pPr marL="171450" indent="-171450" algn="l">
              <a:buFont typeface="Wingdings" charset="2"/>
              <a:buChar char="v"/>
            </a:pPr>
            <a:r>
              <a:rPr lang="en-US" sz="2400" dirty="0" smtClean="0">
                <a:solidFill>
                  <a:schemeClr val="tx1"/>
                </a:solidFill>
                <a:latin typeface="Book Antiqua"/>
                <a:cs typeface="Book Antiqua"/>
              </a:rPr>
              <a:t>Heat</a:t>
            </a:r>
            <a:endParaRPr lang="en-US" sz="2400" dirty="0">
              <a:solidFill>
                <a:schemeClr val="tx1"/>
              </a:solidFill>
              <a:latin typeface="Book Antiqua"/>
              <a:cs typeface="Book Antiqua"/>
            </a:endParaRPr>
          </a:p>
          <a:p>
            <a:pPr marL="171450" indent="-171450" algn="l">
              <a:buFont typeface="Wingdings" charset="2"/>
              <a:buChar char="v"/>
            </a:pPr>
            <a:r>
              <a:rPr lang="en-US" sz="2400" dirty="0" smtClean="0">
                <a:solidFill>
                  <a:schemeClr val="tx1"/>
                </a:solidFill>
                <a:latin typeface="Book Antiqua"/>
                <a:cs typeface="Book Antiqua"/>
              </a:rPr>
              <a:t>Magnetic </a:t>
            </a:r>
            <a:r>
              <a:rPr lang="en-US" sz="2400" dirty="0">
                <a:solidFill>
                  <a:schemeClr val="tx1"/>
                </a:solidFill>
                <a:latin typeface="Book Antiqua"/>
                <a:cs typeface="Book Antiqua"/>
              </a:rPr>
              <a:t>Therapy</a:t>
            </a:r>
          </a:p>
          <a:p>
            <a:pPr marL="171450" indent="-171450" algn="l">
              <a:buFont typeface="Wingdings" charset="2"/>
              <a:buChar char="v"/>
            </a:pPr>
            <a:r>
              <a:rPr lang="en-US" sz="2400" dirty="0">
                <a:solidFill>
                  <a:schemeClr val="tx1"/>
                </a:solidFill>
                <a:latin typeface="Book Antiqua"/>
                <a:cs typeface="Book Antiqua"/>
              </a:rPr>
              <a:t>Massage</a:t>
            </a:r>
          </a:p>
          <a:p>
            <a:pPr marL="171450" indent="-171450" algn="l">
              <a:buFont typeface="Wingdings" charset="2"/>
              <a:buChar char="v"/>
            </a:pPr>
            <a:r>
              <a:rPr lang="en-US" sz="2400" dirty="0" smtClean="0">
                <a:solidFill>
                  <a:schemeClr val="tx1"/>
                </a:solidFill>
                <a:latin typeface="Book Antiqua"/>
                <a:cs typeface="Book Antiqua"/>
              </a:rPr>
              <a:t>Medications</a:t>
            </a:r>
          </a:p>
          <a:p>
            <a:pPr marL="171450" indent="-171450" algn="l">
              <a:buFont typeface="Wingdings" charset="2"/>
              <a:buChar char="v"/>
            </a:pPr>
            <a:r>
              <a:rPr lang="en-US" sz="2400" dirty="0" smtClean="0">
                <a:solidFill>
                  <a:schemeClr val="tx1"/>
                </a:solidFill>
                <a:latin typeface="Book Antiqua"/>
                <a:cs typeface="Book Antiqua"/>
              </a:rPr>
              <a:t>Psychotherapy</a:t>
            </a:r>
            <a:endParaRPr lang="en-US" sz="2400" dirty="0">
              <a:solidFill>
                <a:schemeClr val="tx1"/>
              </a:solidFill>
              <a:latin typeface="Book Antiqua"/>
              <a:cs typeface="Book Antiqua"/>
            </a:endParaRPr>
          </a:p>
          <a:p>
            <a:pPr marL="171450" indent="-171450" algn="l">
              <a:buFont typeface="Wingdings" charset="2"/>
              <a:buChar char="v"/>
            </a:pPr>
            <a:r>
              <a:rPr lang="en-US" sz="2400" dirty="0" err="1">
                <a:solidFill>
                  <a:schemeClr val="tx1"/>
                </a:solidFill>
                <a:latin typeface="Book Antiqua"/>
                <a:cs typeface="Book Antiqua"/>
              </a:rPr>
              <a:t>Shrinker</a:t>
            </a:r>
            <a:r>
              <a:rPr lang="en-US" sz="2400" dirty="0">
                <a:solidFill>
                  <a:schemeClr val="tx1"/>
                </a:solidFill>
                <a:latin typeface="Book Antiqua"/>
                <a:cs typeface="Book Antiqua"/>
              </a:rPr>
              <a:t> Socks</a:t>
            </a:r>
          </a:p>
          <a:p>
            <a:pPr marL="171450" indent="-171450" algn="l">
              <a:buFont typeface="Wingdings" charset="2"/>
              <a:buChar char="v"/>
            </a:pPr>
            <a:r>
              <a:rPr lang="en-US" sz="2400" dirty="0">
                <a:solidFill>
                  <a:schemeClr val="tx1"/>
                </a:solidFill>
                <a:latin typeface="Book Antiqua"/>
                <a:cs typeface="Book Antiqua"/>
              </a:rPr>
              <a:t>Wearing Your Artificial </a:t>
            </a:r>
            <a:r>
              <a:rPr lang="en-US" sz="2400" dirty="0" smtClean="0">
                <a:solidFill>
                  <a:schemeClr val="tx1"/>
                </a:solidFill>
                <a:latin typeface="Book Antiqua"/>
                <a:cs typeface="Book Antiqua"/>
              </a:rPr>
              <a:t>Limb</a:t>
            </a:r>
            <a:endParaRPr lang="en-CA" sz="3200" dirty="0" smtClean="0">
              <a:latin typeface="Book Antiqua"/>
              <a:cs typeface="Book Antiqua"/>
            </a:endParaRPr>
          </a:p>
        </p:txBody>
      </p:sp>
    </p:spTree>
    <p:extLst>
      <p:ext uri="{BB962C8B-B14F-4D97-AF65-F5344CB8AC3E}">
        <p14:creationId xmlns:p14="http://schemas.microsoft.com/office/powerpoint/2010/main" val="288460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Complications specific to hand amputation</a:t>
            </a:r>
            <a:endParaRPr lang="en-US" dirty="0"/>
          </a:p>
        </p:txBody>
      </p:sp>
      <p:sp>
        <p:nvSpPr>
          <p:cNvPr id="3" name="Content Placeholder 2"/>
          <p:cNvSpPr>
            <a:spLocks noGrp="1"/>
          </p:cNvSpPr>
          <p:nvPr>
            <p:ph sz="quarter" idx="1"/>
          </p:nvPr>
        </p:nvSpPr>
        <p:spPr>
          <a:xfrm>
            <a:off x="612648" y="1600200"/>
            <a:ext cx="8226552" cy="5257800"/>
          </a:xfrm>
        </p:spPr>
        <p:txBody>
          <a:bodyPr>
            <a:normAutofit lnSpcReduction="10000"/>
          </a:bodyPr>
          <a:lstStyle/>
          <a:p>
            <a:pPr lvl="0">
              <a:buNone/>
            </a:pPr>
            <a:r>
              <a:rPr lang="en-IN" sz="2600" b="1" i="1" dirty="0" smtClean="0">
                <a:solidFill>
                  <a:srgbClr val="7030A0"/>
                </a:solidFill>
              </a:rPr>
              <a:t>QUADRIGA or FLEXOR DIGITORUM PROFUNDUS BLOCKAGE</a:t>
            </a:r>
            <a:r>
              <a:rPr lang="en-IN" sz="2600" dirty="0" smtClean="0"/>
              <a:t> </a:t>
            </a:r>
          </a:p>
          <a:p>
            <a:r>
              <a:rPr lang="en-IN" dirty="0" smtClean="0"/>
              <a:t>Occurs when the free distal end of a </a:t>
            </a:r>
            <a:r>
              <a:rPr lang="en-IN" dirty="0" err="1" smtClean="0"/>
              <a:t>transected</a:t>
            </a:r>
            <a:r>
              <a:rPr lang="en-IN" dirty="0" smtClean="0"/>
              <a:t> </a:t>
            </a:r>
            <a:r>
              <a:rPr lang="en-IN" dirty="0" err="1" smtClean="0"/>
              <a:t>profundus</a:t>
            </a:r>
            <a:r>
              <a:rPr lang="en-IN" dirty="0" smtClean="0"/>
              <a:t> tendon becomes fixed distally and cannot move to the proximal extent of its normal excursion.</a:t>
            </a:r>
            <a:endParaRPr lang="en-US" dirty="0" smtClean="0"/>
          </a:p>
          <a:p>
            <a:r>
              <a:rPr lang="en-IN" dirty="0" smtClean="0"/>
              <a:t>Patients may experience limitation of active distal joint flexion in adjacent digits and may complain of </a:t>
            </a:r>
            <a:r>
              <a:rPr lang="en-IN" dirty="0" err="1" smtClean="0"/>
              <a:t>palmar</a:t>
            </a:r>
            <a:r>
              <a:rPr lang="en-IN" dirty="0" smtClean="0"/>
              <a:t> or flexor forearm pain with attempted forceful flexion. </a:t>
            </a:r>
          </a:p>
          <a:p>
            <a:r>
              <a:rPr lang="en-IN" dirty="0" smtClean="0"/>
              <a:t>Avoided by early active motion of digits. </a:t>
            </a:r>
            <a:endParaRPr lang="en-US" dirty="0" smtClean="0"/>
          </a:p>
          <a:p>
            <a:r>
              <a:rPr lang="en-IN" dirty="0" smtClean="0"/>
              <a:t>Treatment - release of the adherent </a:t>
            </a:r>
            <a:r>
              <a:rPr lang="en-IN" dirty="0" err="1" smtClean="0"/>
              <a:t>profundus</a:t>
            </a:r>
            <a:r>
              <a:rPr lang="en-IN" dirty="0" smtClean="0"/>
              <a:t> tendon in the palm proximal to the </a:t>
            </a:r>
            <a:r>
              <a:rPr lang="en-IN" dirty="0" err="1" smtClean="0"/>
              <a:t>lumbrical</a:t>
            </a:r>
            <a:r>
              <a:rPr lang="en-IN" dirty="0" smtClean="0"/>
              <a:t> origin</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612648" y="1600200"/>
            <a:ext cx="8153400" cy="4953000"/>
          </a:xfrm>
        </p:spPr>
        <p:txBody>
          <a:bodyPr>
            <a:normAutofit fontScale="92500" lnSpcReduction="10000"/>
          </a:bodyPr>
          <a:lstStyle/>
          <a:p>
            <a:pPr lvl="0">
              <a:buNone/>
            </a:pPr>
            <a:r>
              <a:rPr lang="en-IN" b="1" i="1" dirty="0" smtClean="0">
                <a:solidFill>
                  <a:srgbClr val="7030A0"/>
                </a:solidFill>
              </a:rPr>
              <a:t>THE LUMBRICAL PLUS</a:t>
            </a:r>
            <a:endParaRPr lang="en-IN" dirty="0" smtClean="0"/>
          </a:p>
          <a:p>
            <a:pPr lvl="0"/>
            <a:r>
              <a:rPr lang="en-IN" dirty="0" smtClean="0"/>
              <a:t>When amputation occurs through a finger proximal to the insertion of the </a:t>
            </a:r>
            <a:r>
              <a:rPr lang="en-IN" dirty="0" err="1" smtClean="0"/>
              <a:t>profundus</a:t>
            </a:r>
            <a:r>
              <a:rPr lang="en-IN" dirty="0" smtClean="0"/>
              <a:t> tendon, the proximal pull of the </a:t>
            </a:r>
            <a:r>
              <a:rPr lang="en-IN" dirty="0" err="1" smtClean="0"/>
              <a:t>profundus</a:t>
            </a:r>
            <a:r>
              <a:rPr lang="en-IN" dirty="0" smtClean="0"/>
              <a:t> is transmitted through the </a:t>
            </a:r>
            <a:r>
              <a:rPr lang="en-IN" dirty="0" err="1" smtClean="0"/>
              <a:t>lumbrical</a:t>
            </a:r>
            <a:r>
              <a:rPr lang="en-IN" dirty="0" smtClean="0"/>
              <a:t> into the dorsal hood apparatus, increasing the force of PIP joint extension. </a:t>
            </a:r>
          </a:p>
          <a:p>
            <a:pPr lvl="0"/>
            <a:r>
              <a:rPr lang="en-IN" dirty="0" smtClean="0"/>
              <a:t>As the patient tries to grip forcefully, the proximal movement of the </a:t>
            </a:r>
            <a:r>
              <a:rPr lang="en-IN" dirty="0" err="1" smtClean="0"/>
              <a:t>profundus</a:t>
            </a:r>
            <a:r>
              <a:rPr lang="en-IN" dirty="0" smtClean="0"/>
              <a:t> results in a posture of PIP joint extension. </a:t>
            </a:r>
            <a:endParaRPr lang="en-US" dirty="0" smtClean="0"/>
          </a:p>
          <a:p>
            <a:r>
              <a:rPr lang="en-IN" dirty="0" smtClean="0"/>
              <a:t>This may be eliminated either by sectioning the </a:t>
            </a:r>
            <a:r>
              <a:rPr lang="en-IN" dirty="0" err="1" smtClean="0"/>
              <a:t>profundus</a:t>
            </a:r>
            <a:r>
              <a:rPr lang="en-IN" dirty="0" smtClean="0"/>
              <a:t> proximal to the </a:t>
            </a:r>
            <a:r>
              <a:rPr lang="en-IN" dirty="0" err="1" smtClean="0"/>
              <a:t>lumbrical</a:t>
            </a:r>
            <a:r>
              <a:rPr lang="en-IN" dirty="0" smtClean="0"/>
              <a:t> origin or by releasing the radial lateral band.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smtClean="0"/>
              <a:t>REHABILITATION AND TRAINING</a:t>
            </a:r>
            <a:endParaRPr lang="en-US" dirty="0"/>
          </a:p>
        </p:txBody>
      </p:sp>
      <p:sp>
        <p:nvSpPr>
          <p:cNvPr id="3" name="Content Placeholder 2"/>
          <p:cNvSpPr>
            <a:spLocks noGrp="1"/>
          </p:cNvSpPr>
          <p:nvPr>
            <p:ph sz="quarter" idx="1"/>
          </p:nvPr>
        </p:nvSpPr>
        <p:spPr>
          <a:xfrm>
            <a:off x="612648" y="1600200"/>
            <a:ext cx="8153400" cy="4876800"/>
          </a:xfrm>
        </p:spPr>
        <p:txBody>
          <a:bodyPr>
            <a:normAutofit lnSpcReduction="10000"/>
          </a:bodyPr>
          <a:lstStyle/>
          <a:p>
            <a:pPr lvl="0"/>
            <a:r>
              <a:rPr lang="en-IN" sz="3200" dirty="0" smtClean="0"/>
              <a:t>Institute occupational therapy as soon as possible –</a:t>
            </a:r>
          </a:p>
          <a:p>
            <a:pPr lvl="1"/>
            <a:r>
              <a:rPr lang="en-IN" sz="3200" dirty="0" smtClean="0"/>
              <a:t> To maintain body symmetry </a:t>
            </a:r>
          </a:p>
          <a:p>
            <a:pPr lvl="1"/>
            <a:r>
              <a:rPr lang="en-IN" sz="3200" dirty="0" smtClean="0"/>
              <a:t> Prevent flexion contractures </a:t>
            </a:r>
          </a:p>
          <a:p>
            <a:pPr lvl="1"/>
            <a:r>
              <a:rPr lang="en-IN" sz="3200" dirty="0" smtClean="0"/>
              <a:t> Reduce surgical </a:t>
            </a:r>
            <a:r>
              <a:rPr lang="en-IN" sz="3200" dirty="0" err="1" smtClean="0"/>
              <a:t>edema</a:t>
            </a:r>
            <a:r>
              <a:rPr lang="en-IN" sz="3200" dirty="0" smtClean="0"/>
              <a:t> </a:t>
            </a:r>
          </a:p>
          <a:p>
            <a:pPr lvl="1"/>
            <a:r>
              <a:rPr lang="en-IN" sz="3200" dirty="0" smtClean="0"/>
              <a:t> Prepare the residual limb for the prosthesis </a:t>
            </a:r>
            <a:endParaRPr lang="en-US" sz="3200" dirty="0" smtClean="0"/>
          </a:p>
          <a:p>
            <a:pPr lvl="0"/>
            <a:endParaRPr lang="en-IN" sz="3200" dirty="0" smtClean="0"/>
          </a:p>
          <a:p>
            <a:pPr lvl="0"/>
            <a:r>
              <a:rPr lang="en-IN" sz="3200" dirty="0" smtClean="0"/>
              <a:t>Early fitting of a prosthesis and promotion of two-handed function reduce the rejection rate. </a:t>
            </a:r>
            <a:endParaRPr lang="en-US" sz="3200" dirty="0" smtClean="0"/>
          </a:p>
          <a:p>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lvl="0"/>
            <a:r>
              <a:rPr lang="en-IN" sz="3200" dirty="0" smtClean="0"/>
              <a:t>Strengthening exercises help to counteract the pendulum effect of the terminal device. </a:t>
            </a:r>
            <a:endParaRPr lang="en-US" sz="3200" dirty="0" smtClean="0"/>
          </a:p>
          <a:p>
            <a:pPr lvl="0"/>
            <a:endParaRPr lang="en-IN" sz="3200" dirty="0" smtClean="0"/>
          </a:p>
          <a:p>
            <a:pPr lvl="0"/>
            <a:r>
              <a:rPr lang="en-IN" sz="3200" dirty="0" smtClean="0"/>
              <a:t>Computer programs are used to aid in training patients. </a:t>
            </a:r>
            <a:endParaRPr lang="en-US" sz="3200" dirty="0" smtClean="0"/>
          </a:p>
          <a:p>
            <a:pPr lvl="0"/>
            <a:endParaRPr lang="en-IN" sz="3200" dirty="0" smtClean="0"/>
          </a:p>
          <a:p>
            <a:pPr lvl="0"/>
            <a:r>
              <a:rPr lang="en-IN" sz="3200" dirty="0" smtClean="0"/>
              <a:t>Activities of daily living must be taught early.</a:t>
            </a:r>
            <a:endParaRPr lang="en-US" sz="3200" dirty="0" smtClean="0"/>
          </a:p>
          <a:p>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sz="5400">
                <a:solidFill>
                  <a:schemeClr val="bg1"/>
                </a:solidFill>
              </a:rPr>
              <a:t>Lower Limb Amputations</a:t>
            </a:r>
            <a:endParaRPr lang="en-US" sz="5400">
              <a:solidFill>
                <a:schemeClr val="bg1"/>
              </a:solidFill>
            </a:endParaRPr>
          </a:p>
        </p:txBody>
      </p:sp>
      <p:sp>
        <p:nvSpPr>
          <p:cNvPr id="51203" name="Rectangle 3"/>
          <p:cNvSpPr>
            <a:spLocks noGrp="1" noChangeArrowheads="1"/>
          </p:cNvSpPr>
          <p:nvPr>
            <p:ph type="body" idx="1"/>
          </p:nvPr>
        </p:nvSpPr>
        <p:spPr/>
        <p:txBody>
          <a:bodyPr/>
          <a:lstStyle/>
          <a:p>
            <a:r>
              <a:rPr lang="en-GB">
                <a:solidFill>
                  <a:srgbClr val="FFFF00"/>
                </a:solidFill>
              </a:rPr>
              <a:t>Ray amputation</a:t>
            </a:r>
          </a:p>
          <a:p>
            <a:r>
              <a:rPr lang="en-GB">
                <a:solidFill>
                  <a:srgbClr val="FFFF00"/>
                </a:solidFill>
              </a:rPr>
              <a:t>Trans-metatarsal</a:t>
            </a:r>
          </a:p>
          <a:p>
            <a:r>
              <a:rPr lang="en-GB">
                <a:solidFill>
                  <a:srgbClr val="FFFF00"/>
                </a:solidFill>
              </a:rPr>
              <a:t>Mid-tarsal</a:t>
            </a:r>
          </a:p>
          <a:p>
            <a:r>
              <a:rPr lang="en-GB">
                <a:solidFill>
                  <a:srgbClr val="FFFF00"/>
                </a:solidFill>
              </a:rPr>
              <a:t>Syme’s</a:t>
            </a:r>
          </a:p>
          <a:p>
            <a:r>
              <a:rPr lang="en-GB">
                <a:solidFill>
                  <a:srgbClr val="FFFF00"/>
                </a:solidFill>
              </a:rPr>
              <a:t>Below-knee</a:t>
            </a:r>
          </a:p>
          <a:p>
            <a:r>
              <a:rPr lang="en-GB">
                <a:solidFill>
                  <a:srgbClr val="FFFF00"/>
                </a:solidFill>
              </a:rPr>
              <a:t>Gritti-stokes</a:t>
            </a:r>
          </a:p>
          <a:p>
            <a:r>
              <a:rPr lang="en-GB">
                <a:solidFill>
                  <a:srgbClr val="FFFF00"/>
                </a:solidFill>
              </a:rPr>
              <a:t>Above knee</a:t>
            </a:r>
            <a:endParaRPr lang="en-US">
              <a:solidFill>
                <a:srgbClr val="FFFF00"/>
              </a:solidFill>
            </a:endParaRPr>
          </a:p>
        </p:txBody>
      </p:sp>
    </p:spTree>
    <p:extLst>
      <p:ext uri="{BB962C8B-B14F-4D97-AF65-F5344CB8AC3E}">
        <p14:creationId xmlns:p14="http://schemas.microsoft.com/office/powerpoint/2010/main" val="4293402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Etiology: Tumor</a:t>
            </a:r>
          </a:p>
        </p:txBody>
      </p:sp>
      <p:sp>
        <p:nvSpPr>
          <p:cNvPr id="7171" name="Rectangle 3"/>
          <p:cNvSpPr>
            <a:spLocks noGrp="1" noChangeArrowheads="1"/>
          </p:cNvSpPr>
          <p:nvPr>
            <p:ph sz="quarter" idx="1"/>
          </p:nvPr>
        </p:nvSpPr>
        <p:spPr/>
        <p:txBody>
          <a:bodyPr/>
          <a:lstStyle/>
          <a:p>
            <a:endParaRPr lang="en-US" smtClean="0"/>
          </a:p>
        </p:txBody>
      </p:sp>
      <p:pic>
        <p:nvPicPr>
          <p:cNvPr id="7172" name="Picture 4" descr="FooksRichard1,03-16-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4572000"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FooksRichard5,03-1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764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0549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p:cNvSpPr>
            <a:spLocks noGrp="1" noChangeArrowheads="1"/>
          </p:cNvSpPr>
          <p:nvPr>
            <p:ph type="title"/>
          </p:nvPr>
        </p:nvSpPr>
        <p:spPr/>
        <p:txBody>
          <a:bodyPr/>
          <a:lstStyle/>
          <a:p>
            <a:endParaRPr lang="en-US"/>
          </a:p>
        </p:txBody>
      </p:sp>
      <p:sp>
        <p:nvSpPr>
          <p:cNvPr id="50179" name="Rectangle 3" descr="44"/>
          <p:cNvSpPr>
            <a:spLocks noGrp="1" noChangeAspect="1" noChangeArrowheads="1"/>
          </p:cNvSpPr>
          <p:nvPr isPhoto="1"/>
        </p:nvSpPr>
        <p:spPr bwMode="auto">
          <a:xfrm>
            <a:off x="0" y="471488"/>
            <a:ext cx="9144000" cy="5915025"/>
          </a:xfrm>
          <a:prstGeom prst="rect">
            <a:avLst/>
          </a:prstGeom>
          <a:blipFill dpi="0" rotWithShape="1">
            <a:blip r:embed="rId2"/>
            <a:srcRect/>
            <a:stretch>
              <a:fillRect b="-37"/>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400" smtClean="0">
              <a:solidFill>
                <a:srgbClr val="000000"/>
              </a:solidFill>
            </a:endParaRPr>
          </a:p>
        </p:txBody>
      </p:sp>
      <p:sp>
        <p:nvSpPr>
          <p:cNvPr id="50180" name="Text Box 4"/>
          <p:cNvSpPr txBox="1">
            <a:spLocks noChangeArrowheads="1"/>
          </p:cNvSpPr>
          <p:nvPr/>
        </p:nvSpPr>
        <p:spPr bwMode="auto">
          <a:xfrm>
            <a:off x="327025" y="6115050"/>
            <a:ext cx="8162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GB" sz="2800" smtClean="0">
                <a:solidFill>
                  <a:srgbClr val="66FF33"/>
                </a:solidFill>
              </a:rPr>
              <a:t>What are the lower limb amputations you know of?</a:t>
            </a:r>
            <a:endParaRPr lang="en-US" sz="2800" smtClean="0">
              <a:solidFill>
                <a:srgbClr val="66FF33"/>
              </a:solidFill>
            </a:endParaRPr>
          </a:p>
        </p:txBody>
      </p:sp>
    </p:spTree>
    <p:extLst>
      <p:ext uri="{BB962C8B-B14F-4D97-AF65-F5344CB8AC3E}">
        <p14:creationId xmlns:p14="http://schemas.microsoft.com/office/powerpoint/2010/main" val="1041846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hidden="1"/>
          <p:cNvSpPr>
            <a:spLocks noGrp="1" noChangeArrowheads="1"/>
          </p:cNvSpPr>
          <p:nvPr>
            <p:ph type="title"/>
          </p:nvPr>
        </p:nvSpPr>
        <p:spPr/>
        <p:txBody>
          <a:bodyPr/>
          <a:lstStyle/>
          <a:p>
            <a:endParaRPr lang="en-US"/>
          </a:p>
        </p:txBody>
      </p:sp>
      <p:sp>
        <p:nvSpPr>
          <p:cNvPr id="43011" name="Rectangle 3" descr="35"/>
          <p:cNvSpPr>
            <a:spLocks noGrp="1" noChangeAspect="1" noChangeArrowheads="1"/>
          </p:cNvSpPr>
          <p:nvPr isPhoto="1"/>
        </p:nvSpPr>
        <p:spPr bwMode="auto">
          <a:xfrm>
            <a:off x="15875" y="0"/>
            <a:ext cx="9110663" cy="6858000"/>
          </a:xfrm>
          <a:prstGeom prst="rect">
            <a:avLst/>
          </a:prstGeom>
          <a:blipFill dpi="0" rotWithShape="1">
            <a:blip r:embed="rId2"/>
            <a:srcRect/>
            <a:stretch>
              <a:fillRect r="-4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000000"/>
              </a:solidFill>
            </a:endParaRPr>
          </a:p>
        </p:txBody>
      </p:sp>
    </p:spTree>
    <p:extLst>
      <p:ext uri="{BB962C8B-B14F-4D97-AF65-F5344CB8AC3E}">
        <p14:creationId xmlns:p14="http://schemas.microsoft.com/office/powerpoint/2010/main" val="413159477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GB" sz="4000">
                <a:solidFill>
                  <a:schemeClr val="bg1"/>
                </a:solidFill>
              </a:rPr>
              <a:t>Differentiation of neuropathic and neuroischaemic ulcers</a:t>
            </a:r>
            <a:endParaRPr lang="en-US" sz="4000">
              <a:solidFill>
                <a:schemeClr val="bg1"/>
              </a:solidFill>
            </a:endParaRPr>
          </a:p>
        </p:txBody>
      </p:sp>
      <p:sp>
        <p:nvSpPr>
          <p:cNvPr id="44035" name="Rectangle 3"/>
          <p:cNvSpPr>
            <a:spLocks noGrp="1" noChangeArrowheads="1"/>
          </p:cNvSpPr>
          <p:nvPr>
            <p:ph type="body" sz="half" idx="1"/>
          </p:nvPr>
        </p:nvSpPr>
        <p:spPr/>
        <p:txBody>
          <a:bodyPr/>
          <a:lstStyle/>
          <a:p>
            <a:pPr>
              <a:lnSpc>
                <a:spcPct val="80000"/>
              </a:lnSpc>
              <a:buFontTx/>
              <a:buNone/>
            </a:pPr>
            <a:r>
              <a:rPr lang="en-GB" sz="1800"/>
              <a:t>	</a:t>
            </a:r>
            <a:r>
              <a:rPr lang="en-GB" sz="1800">
                <a:solidFill>
                  <a:srgbClr val="66FF33"/>
                </a:solidFill>
              </a:rPr>
              <a:t>Neuropathic ulcer</a:t>
            </a:r>
          </a:p>
          <a:p>
            <a:pPr>
              <a:lnSpc>
                <a:spcPct val="80000"/>
              </a:lnSpc>
              <a:buFontTx/>
              <a:buNone/>
            </a:pPr>
            <a:endParaRPr lang="en-GB" sz="1800">
              <a:solidFill>
                <a:schemeClr val="hlink"/>
              </a:solidFill>
            </a:endParaRPr>
          </a:p>
          <a:p>
            <a:pPr>
              <a:lnSpc>
                <a:spcPct val="80000"/>
              </a:lnSpc>
              <a:buFontTx/>
              <a:buNone/>
            </a:pPr>
            <a:r>
              <a:rPr lang="en-GB" sz="1400">
                <a:solidFill>
                  <a:srgbClr val="FFFF00"/>
                </a:solidFill>
              </a:rPr>
              <a:t>Painless</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Normal arterial pulses</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Plantar location</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Presence of callus</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Loss of small fibre sensation</a:t>
            </a:r>
          </a:p>
          <a:p>
            <a:pPr>
              <a:lnSpc>
                <a:spcPct val="80000"/>
              </a:lnSpc>
              <a:buFontTx/>
              <a:buNone/>
            </a:pPr>
            <a:r>
              <a:rPr lang="en-GB" sz="1400">
                <a:solidFill>
                  <a:srgbClr val="FFFF00"/>
                </a:solidFill>
              </a:rPr>
              <a:t>(pain, temperature) before </a:t>
            </a:r>
          </a:p>
          <a:p>
            <a:pPr>
              <a:lnSpc>
                <a:spcPct val="80000"/>
              </a:lnSpc>
              <a:buFontTx/>
              <a:buNone/>
            </a:pPr>
            <a:r>
              <a:rPr lang="en-GB" sz="1400">
                <a:solidFill>
                  <a:srgbClr val="FFFF00"/>
                </a:solidFill>
              </a:rPr>
              <a:t>loss of large fibre sensation</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Increase in skin blood flow</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Red and hot</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Increase in total blood flow</a:t>
            </a:r>
            <a:endParaRPr lang="en-US" sz="1400">
              <a:solidFill>
                <a:srgbClr val="FFFF00"/>
              </a:solidFill>
            </a:endParaRPr>
          </a:p>
        </p:txBody>
      </p:sp>
      <p:sp>
        <p:nvSpPr>
          <p:cNvPr id="44036" name="Rectangle 4"/>
          <p:cNvSpPr>
            <a:spLocks noGrp="1" noChangeArrowheads="1"/>
          </p:cNvSpPr>
          <p:nvPr>
            <p:ph type="body" sz="half" idx="2"/>
          </p:nvPr>
        </p:nvSpPr>
        <p:spPr/>
        <p:txBody>
          <a:bodyPr/>
          <a:lstStyle/>
          <a:p>
            <a:pPr>
              <a:lnSpc>
                <a:spcPct val="80000"/>
              </a:lnSpc>
              <a:buFontTx/>
              <a:buNone/>
            </a:pPr>
            <a:r>
              <a:rPr lang="en-GB" sz="2000"/>
              <a:t>	</a:t>
            </a:r>
            <a:r>
              <a:rPr lang="en-GB" sz="1800">
                <a:solidFill>
                  <a:srgbClr val="66FF33"/>
                </a:solidFill>
              </a:rPr>
              <a:t>Neuroischaemic ulcer</a:t>
            </a:r>
          </a:p>
          <a:p>
            <a:pPr>
              <a:lnSpc>
                <a:spcPct val="80000"/>
              </a:lnSpc>
              <a:buFontTx/>
              <a:buNone/>
            </a:pPr>
            <a:endParaRPr lang="en-GB" sz="1800">
              <a:solidFill>
                <a:srgbClr val="66FF33"/>
              </a:solidFill>
            </a:endParaRPr>
          </a:p>
          <a:p>
            <a:pPr>
              <a:lnSpc>
                <a:spcPct val="80000"/>
              </a:lnSpc>
              <a:buFontTx/>
              <a:buNone/>
            </a:pPr>
            <a:r>
              <a:rPr lang="en-GB" sz="1400">
                <a:solidFill>
                  <a:srgbClr val="FFFF00"/>
                </a:solidFill>
              </a:rPr>
              <a:t>Painful</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Reduction or absence of arterial pulses</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Toes and border location</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No callus</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Loss of large fibre sensation </a:t>
            </a:r>
          </a:p>
          <a:p>
            <a:pPr>
              <a:lnSpc>
                <a:spcPct val="80000"/>
              </a:lnSpc>
              <a:buFontTx/>
              <a:buNone/>
            </a:pPr>
            <a:r>
              <a:rPr lang="en-GB" sz="1400">
                <a:solidFill>
                  <a:srgbClr val="FFFF00"/>
                </a:solidFill>
              </a:rPr>
              <a:t>(touch, vibration) before loss of small </a:t>
            </a:r>
          </a:p>
          <a:p>
            <a:pPr>
              <a:lnSpc>
                <a:spcPct val="80000"/>
              </a:lnSpc>
              <a:buFontTx/>
              <a:buNone/>
            </a:pPr>
            <a:r>
              <a:rPr lang="en-GB" sz="1400">
                <a:solidFill>
                  <a:srgbClr val="FFFF00"/>
                </a:solidFill>
              </a:rPr>
              <a:t>fibre sensation</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Skin blood flow greatly reduced</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Pale and cold</a:t>
            </a:r>
          </a:p>
          <a:p>
            <a:pPr>
              <a:lnSpc>
                <a:spcPct val="80000"/>
              </a:lnSpc>
              <a:buFontTx/>
              <a:buNone/>
            </a:pPr>
            <a:endParaRPr lang="en-GB" sz="1400">
              <a:solidFill>
                <a:srgbClr val="FFFF00"/>
              </a:solidFill>
            </a:endParaRPr>
          </a:p>
          <a:p>
            <a:pPr>
              <a:lnSpc>
                <a:spcPct val="80000"/>
              </a:lnSpc>
              <a:buFontTx/>
              <a:buNone/>
            </a:pPr>
            <a:r>
              <a:rPr lang="en-GB" sz="1400">
                <a:solidFill>
                  <a:srgbClr val="FFFF00"/>
                </a:solidFill>
              </a:rPr>
              <a:t>Decrease in total blood flow</a:t>
            </a:r>
          </a:p>
          <a:p>
            <a:pPr>
              <a:lnSpc>
                <a:spcPct val="80000"/>
              </a:lnSpc>
              <a:buFontTx/>
              <a:buNone/>
            </a:pPr>
            <a:endParaRPr lang="en-GB" sz="1800">
              <a:solidFill>
                <a:srgbClr val="FFFF00"/>
              </a:solidFill>
            </a:endParaRPr>
          </a:p>
          <a:p>
            <a:pPr>
              <a:lnSpc>
                <a:spcPct val="80000"/>
              </a:lnSpc>
              <a:buFontTx/>
              <a:buNone/>
            </a:pPr>
            <a:endParaRPr lang="en-US" sz="1800">
              <a:solidFill>
                <a:schemeClr val="folHlink"/>
              </a:solidFill>
            </a:endParaRPr>
          </a:p>
        </p:txBody>
      </p:sp>
    </p:spTree>
    <p:extLst>
      <p:ext uri="{BB962C8B-B14F-4D97-AF65-F5344CB8AC3E}">
        <p14:creationId xmlns:p14="http://schemas.microsoft.com/office/powerpoint/2010/main" val="81830757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t>
            </a:r>
          </a:p>
        </p:txBody>
      </p:sp>
      <p:sp>
        <p:nvSpPr>
          <p:cNvPr id="45059" name="Rectangle 3" descr="34"/>
          <p:cNvSpPr>
            <a:spLocks noGrp="1" noChangeAspect="1" noChangeArrowheads="1"/>
          </p:cNvSpPr>
          <p:nvPr isPhoto="1"/>
        </p:nvSpPr>
        <p:spPr bwMode="auto">
          <a:xfrm>
            <a:off x="1447800" y="250326"/>
            <a:ext cx="6138863" cy="6358292"/>
          </a:xfrm>
          <a:prstGeom prst="rect">
            <a:avLst/>
          </a:prstGeom>
          <a:blipFill dpi="0" rotWithShape="1">
            <a:blip r:embed="rId2">
              <a:grayscl/>
            </a:blip>
            <a:srcRect/>
            <a:stretch>
              <a:fillRect t="-8985" r="-110" b="-34491"/>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000000"/>
              </a:solidFill>
            </a:endParaRPr>
          </a:p>
        </p:txBody>
      </p:sp>
    </p:spTree>
    <p:extLst>
      <p:ext uri="{BB962C8B-B14F-4D97-AF65-F5344CB8AC3E}">
        <p14:creationId xmlns:p14="http://schemas.microsoft.com/office/powerpoint/2010/main" val="41290574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endParaRPr lang="en-US"/>
          </a:p>
        </p:txBody>
      </p:sp>
      <p:sp>
        <p:nvSpPr>
          <p:cNvPr id="48131" name="Rectangle 3" descr="42"/>
          <p:cNvSpPr>
            <a:spLocks noGrp="1" noChangeAspect="1" noChangeArrowheads="1"/>
          </p:cNvSpPr>
          <p:nvPr isPhoto="1"/>
        </p:nvSpPr>
        <p:spPr bwMode="auto">
          <a:xfrm>
            <a:off x="1752600" y="623455"/>
            <a:ext cx="5637213" cy="5250872"/>
          </a:xfrm>
          <a:prstGeom prst="rect">
            <a:avLst/>
          </a:prstGeom>
          <a:blipFill dpi="0" rotWithShape="1">
            <a:blip r:embed="rId2">
              <a:grayscl/>
            </a:blip>
            <a:srcRect/>
            <a:stretch>
              <a:fillRect t="-11873" b="-1886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000000"/>
              </a:solidFill>
            </a:endParaRPr>
          </a:p>
        </p:txBody>
      </p:sp>
    </p:spTree>
    <p:extLst>
      <p:ext uri="{BB962C8B-B14F-4D97-AF65-F5344CB8AC3E}">
        <p14:creationId xmlns:p14="http://schemas.microsoft.com/office/powerpoint/2010/main" val="39364612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lstStyle/>
          <a:p>
            <a:endParaRPr lang="en-US"/>
          </a:p>
        </p:txBody>
      </p:sp>
      <p:sp>
        <p:nvSpPr>
          <p:cNvPr id="49155" name="Rectangle 3" descr="43"/>
          <p:cNvSpPr>
            <a:spLocks noGrp="1" noChangeAspect="1" noChangeArrowheads="1"/>
          </p:cNvSpPr>
          <p:nvPr isPhoto="1"/>
        </p:nvSpPr>
        <p:spPr bwMode="auto">
          <a:xfrm>
            <a:off x="2278062" y="152400"/>
            <a:ext cx="4587875" cy="6262255"/>
          </a:xfrm>
          <a:prstGeom prst="rect">
            <a:avLst/>
          </a:prstGeom>
          <a:blipFill dpi="0" rotWithShape="1">
            <a:blip r:embed="rId2">
              <a:grayscl/>
            </a:blip>
            <a:srcRect/>
            <a:stretch>
              <a:fillRect t="-1" b="-95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000000"/>
              </a:solidFill>
            </a:endParaRPr>
          </a:p>
        </p:txBody>
      </p:sp>
    </p:spTree>
    <p:extLst>
      <p:ext uri="{BB962C8B-B14F-4D97-AF65-F5344CB8AC3E}">
        <p14:creationId xmlns:p14="http://schemas.microsoft.com/office/powerpoint/2010/main" val="152088138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Rehabilitation and Prosthetics</a:t>
            </a:r>
          </a:p>
        </p:txBody>
      </p:sp>
      <p:sp>
        <p:nvSpPr>
          <p:cNvPr id="54275" name="Rectangle 3"/>
          <p:cNvSpPr>
            <a:spLocks noGrp="1" noChangeArrowheads="1"/>
          </p:cNvSpPr>
          <p:nvPr>
            <p:ph sz="quarter" idx="1"/>
          </p:nvPr>
        </p:nvSpPr>
        <p:spPr/>
        <p:txBody>
          <a:bodyPr/>
          <a:lstStyle/>
          <a:p>
            <a:endParaRPr lang="en-US" smtClean="0"/>
          </a:p>
        </p:txBody>
      </p:sp>
      <p:pic>
        <p:nvPicPr>
          <p:cNvPr id="54276" name="Picture 5" descr="hand amputation final pros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05000"/>
            <a:ext cx="44958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3742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Rehabilitation</a:t>
            </a:r>
          </a:p>
        </p:txBody>
      </p:sp>
      <p:sp>
        <p:nvSpPr>
          <p:cNvPr id="55299" name="Rectangle 3"/>
          <p:cNvSpPr>
            <a:spLocks noGrp="1" noChangeArrowheads="1"/>
          </p:cNvSpPr>
          <p:nvPr>
            <p:ph sz="quarter" idx="1"/>
          </p:nvPr>
        </p:nvSpPr>
        <p:spPr/>
        <p:txBody>
          <a:bodyPr/>
          <a:lstStyle/>
          <a:p>
            <a:r>
              <a:rPr lang="en-US" smtClean="0"/>
              <a:t>1. Residual Limb Shrinkage and Shaping</a:t>
            </a:r>
          </a:p>
          <a:p>
            <a:r>
              <a:rPr lang="en-US" smtClean="0"/>
              <a:t>2. Limb Desensitization</a:t>
            </a:r>
          </a:p>
          <a:p>
            <a:r>
              <a:rPr lang="en-US" smtClean="0"/>
              <a:t>3. Maintain joint range of motion</a:t>
            </a:r>
          </a:p>
          <a:p>
            <a:r>
              <a:rPr lang="en-US" smtClean="0"/>
              <a:t>4. Strengthen residual limb</a:t>
            </a:r>
          </a:p>
          <a:p>
            <a:r>
              <a:rPr lang="en-US" smtClean="0"/>
              <a:t>5. Maximize Self reliance</a:t>
            </a:r>
          </a:p>
          <a:p>
            <a:r>
              <a:rPr lang="en-US" smtClean="0"/>
              <a:t>6. Patient education: Future goals and prosthetic options</a:t>
            </a:r>
          </a:p>
        </p:txBody>
      </p:sp>
    </p:spTree>
    <p:extLst>
      <p:ext uri="{BB962C8B-B14F-4D97-AF65-F5344CB8AC3E}">
        <p14:creationId xmlns:p14="http://schemas.microsoft.com/office/powerpoint/2010/main" val="13560732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mtClean="0"/>
              <a:t>Psychological Adaptation</a:t>
            </a:r>
          </a:p>
        </p:txBody>
      </p:sp>
      <p:sp>
        <p:nvSpPr>
          <p:cNvPr id="56323" name="Rectangle 3"/>
          <p:cNvSpPr>
            <a:spLocks noGrp="1" noChangeArrowheads="1"/>
          </p:cNvSpPr>
          <p:nvPr>
            <p:ph sz="quarter" idx="1"/>
          </p:nvPr>
        </p:nvSpPr>
        <p:spPr/>
        <p:txBody>
          <a:bodyPr/>
          <a:lstStyle/>
          <a:p>
            <a:pPr>
              <a:lnSpc>
                <a:spcPct val="90000"/>
              </a:lnSpc>
            </a:pPr>
            <a:r>
              <a:rPr lang="en-US" sz="2800" smtClean="0"/>
              <a:t>Amputation represents loss of function, sensation and body image</a:t>
            </a:r>
          </a:p>
          <a:p>
            <a:pPr>
              <a:lnSpc>
                <a:spcPct val="90000"/>
              </a:lnSpc>
            </a:pPr>
            <a:r>
              <a:rPr lang="en-US" sz="2800" smtClean="0"/>
              <a:t>Psychological response is determined by many variables</a:t>
            </a:r>
          </a:p>
          <a:p>
            <a:pPr lvl="1">
              <a:lnSpc>
                <a:spcPct val="90000"/>
              </a:lnSpc>
            </a:pPr>
            <a:r>
              <a:rPr lang="en-US" sz="2400" smtClean="0"/>
              <a:t>Psychosocial/Age</a:t>
            </a:r>
          </a:p>
          <a:p>
            <a:pPr lvl="1">
              <a:lnSpc>
                <a:spcPct val="90000"/>
              </a:lnSpc>
            </a:pPr>
            <a:r>
              <a:rPr lang="en-US" sz="2400" smtClean="0"/>
              <a:t>Personality</a:t>
            </a:r>
          </a:p>
          <a:p>
            <a:pPr lvl="1">
              <a:lnSpc>
                <a:spcPct val="90000"/>
              </a:lnSpc>
            </a:pPr>
            <a:r>
              <a:rPr lang="en-US" sz="2400" smtClean="0"/>
              <a:t>Coping Strategies</a:t>
            </a:r>
          </a:p>
          <a:p>
            <a:pPr lvl="1">
              <a:lnSpc>
                <a:spcPct val="90000"/>
              </a:lnSpc>
            </a:pPr>
            <a:r>
              <a:rPr lang="en-US" sz="2400" smtClean="0"/>
              <a:t>Economic/Vocational</a:t>
            </a:r>
          </a:p>
          <a:p>
            <a:pPr lvl="1">
              <a:lnSpc>
                <a:spcPct val="90000"/>
              </a:lnSpc>
            </a:pPr>
            <a:r>
              <a:rPr lang="en-US" sz="2400" smtClean="0"/>
              <a:t>Health</a:t>
            </a:r>
          </a:p>
          <a:p>
            <a:pPr lvl="1">
              <a:lnSpc>
                <a:spcPct val="90000"/>
              </a:lnSpc>
            </a:pPr>
            <a:r>
              <a:rPr lang="en-US" sz="2400" smtClean="0"/>
              <a:t>Reason for amputation</a:t>
            </a:r>
          </a:p>
        </p:txBody>
      </p:sp>
    </p:spTree>
    <p:extLst>
      <p:ext uri="{BB962C8B-B14F-4D97-AF65-F5344CB8AC3E}">
        <p14:creationId xmlns:p14="http://schemas.microsoft.com/office/powerpoint/2010/main" val="1481067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mtClean="0"/>
              <a:t>Psychological Adaptation</a:t>
            </a:r>
          </a:p>
        </p:txBody>
      </p:sp>
      <p:sp>
        <p:nvSpPr>
          <p:cNvPr id="57347" name="Rectangle 3"/>
          <p:cNvSpPr>
            <a:spLocks noGrp="1" noChangeArrowheads="1"/>
          </p:cNvSpPr>
          <p:nvPr>
            <p:ph sz="quarter" idx="1"/>
          </p:nvPr>
        </p:nvSpPr>
        <p:spPr/>
        <p:txBody>
          <a:bodyPr/>
          <a:lstStyle/>
          <a:p>
            <a:pPr>
              <a:lnSpc>
                <a:spcPct val="90000"/>
              </a:lnSpc>
            </a:pPr>
            <a:r>
              <a:rPr lang="en-US" smtClean="0"/>
              <a:t>Up to 2/3 of amputees will manifest postoperative psychiatric symptoms</a:t>
            </a:r>
          </a:p>
          <a:p>
            <a:pPr lvl="1">
              <a:lnSpc>
                <a:spcPct val="90000"/>
              </a:lnSpc>
            </a:pPr>
            <a:r>
              <a:rPr lang="en-US" smtClean="0"/>
              <a:t>Depression</a:t>
            </a:r>
          </a:p>
          <a:p>
            <a:pPr lvl="1">
              <a:lnSpc>
                <a:spcPct val="90000"/>
              </a:lnSpc>
            </a:pPr>
            <a:r>
              <a:rPr lang="en-US" smtClean="0"/>
              <a:t>Anxiety</a:t>
            </a:r>
          </a:p>
          <a:p>
            <a:pPr lvl="1">
              <a:lnSpc>
                <a:spcPct val="90000"/>
              </a:lnSpc>
            </a:pPr>
            <a:r>
              <a:rPr lang="en-US" smtClean="0"/>
              <a:t>Crying spells</a:t>
            </a:r>
          </a:p>
          <a:p>
            <a:pPr lvl="1">
              <a:lnSpc>
                <a:spcPct val="90000"/>
              </a:lnSpc>
            </a:pPr>
            <a:r>
              <a:rPr lang="en-US" smtClean="0"/>
              <a:t>Insomnia</a:t>
            </a:r>
          </a:p>
          <a:p>
            <a:pPr lvl="1">
              <a:lnSpc>
                <a:spcPct val="90000"/>
              </a:lnSpc>
            </a:pPr>
            <a:r>
              <a:rPr lang="en-US" smtClean="0"/>
              <a:t>Loss of appetite</a:t>
            </a:r>
          </a:p>
          <a:p>
            <a:pPr lvl="1">
              <a:lnSpc>
                <a:spcPct val="90000"/>
              </a:lnSpc>
            </a:pPr>
            <a:r>
              <a:rPr lang="en-US" smtClean="0"/>
              <a:t>Suicidal ideation</a:t>
            </a:r>
          </a:p>
        </p:txBody>
      </p:sp>
    </p:spTree>
    <p:extLst>
      <p:ext uri="{BB962C8B-B14F-4D97-AF65-F5344CB8AC3E}">
        <p14:creationId xmlns:p14="http://schemas.microsoft.com/office/powerpoint/2010/main" val="3223532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Etiology: Infection</a:t>
            </a:r>
          </a:p>
        </p:txBody>
      </p:sp>
      <p:sp>
        <p:nvSpPr>
          <p:cNvPr id="8195" name="Rectangle 3"/>
          <p:cNvSpPr>
            <a:spLocks noGrp="1" noChangeArrowheads="1"/>
          </p:cNvSpPr>
          <p:nvPr>
            <p:ph sz="quarter" idx="1"/>
          </p:nvPr>
        </p:nvSpPr>
        <p:spPr/>
        <p:txBody>
          <a:bodyPr/>
          <a:lstStyle/>
          <a:p>
            <a:endParaRPr lang="en-US" smtClean="0"/>
          </a:p>
        </p:txBody>
      </p:sp>
      <p:pic>
        <p:nvPicPr>
          <p:cNvPr id="8196" name="Picture 4" descr="ue gangre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33600"/>
            <a:ext cx="62547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4711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Psychological Adaptation: Stages</a:t>
            </a:r>
          </a:p>
        </p:txBody>
      </p:sp>
      <p:sp>
        <p:nvSpPr>
          <p:cNvPr id="58371" name="Rectangle 3"/>
          <p:cNvSpPr>
            <a:spLocks noGrp="1" noChangeArrowheads="1"/>
          </p:cNvSpPr>
          <p:nvPr>
            <p:ph sz="quarter" idx="1"/>
          </p:nvPr>
        </p:nvSpPr>
        <p:spPr/>
        <p:txBody>
          <a:bodyPr/>
          <a:lstStyle/>
          <a:p>
            <a:pPr>
              <a:lnSpc>
                <a:spcPct val="90000"/>
              </a:lnSpc>
            </a:pPr>
            <a:r>
              <a:rPr lang="en-US" smtClean="0"/>
              <a:t>1. Preoperative</a:t>
            </a:r>
          </a:p>
          <a:p>
            <a:pPr lvl="1">
              <a:lnSpc>
                <a:spcPct val="90000"/>
              </a:lnSpc>
            </a:pPr>
            <a:r>
              <a:rPr lang="en-US" smtClean="0"/>
              <a:t>Tumor, Vascular Disease, Chronic Infection</a:t>
            </a:r>
          </a:p>
          <a:p>
            <a:pPr lvl="1">
              <a:lnSpc>
                <a:spcPct val="90000"/>
              </a:lnSpc>
            </a:pPr>
            <a:r>
              <a:rPr lang="en-US" smtClean="0"/>
              <a:t>Support Groups</a:t>
            </a:r>
          </a:p>
          <a:p>
            <a:pPr>
              <a:lnSpc>
                <a:spcPct val="90000"/>
              </a:lnSpc>
            </a:pPr>
            <a:r>
              <a:rPr lang="en-US" smtClean="0"/>
              <a:t>2. Immediate Postoperative</a:t>
            </a:r>
          </a:p>
          <a:p>
            <a:pPr lvl="1">
              <a:lnSpc>
                <a:spcPct val="90000"/>
              </a:lnSpc>
            </a:pPr>
            <a:r>
              <a:rPr lang="en-US" smtClean="0"/>
              <a:t>Hours to days</a:t>
            </a:r>
          </a:p>
          <a:p>
            <a:pPr lvl="1">
              <a:lnSpc>
                <a:spcPct val="90000"/>
              </a:lnSpc>
            </a:pPr>
            <a:r>
              <a:rPr lang="en-US" smtClean="0"/>
              <a:t>Safety, Pain, Disfigurement</a:t>
            </a:r>
          </a:p>
          <a:p>
            <a:pPr>
              <a:lnSpc>
                <a:spcPct val="90000"/>
              </a:lnSpc>
            </a:pPr>
            <a:r>
              <a:rPr lang="en-US" smtClean="0"/>
              <a:t>3. In-Hospital Rehabilitation</a:t>
            </a:r>
          </a:p>
          <a:p>
            <a:pPr>
              <a:lnSpc>
                <a:spcPct val="90000"/>
              </a:lnSpc>
            </a:pPr>
            <a:r>
              <a:rPr lang="en-US" smtClean="0"/>
              <a:t>4. At-Home Rehabilitation</a:t>
            </a:r>
          </a:p>
        </p:txBody>
      </p:sp>
    </p:spTree>
    <p:extLst>
      <p:ext uri="{BB962C8B-B14F-4D97-AF65-F5344CB8AC3E}">
        <p14:creationId xmlns:p14="http://schemas.microsoft.com/office/powerpoint/2010/main" val="16077253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mtClean="0"/>
              <a:t>In-Hospital Rehabilitation</a:t>
            </a:r>
          </a:p>
        </p:txBody>
      </p:sp>
      <p:sp>
        <p:nvSpPr>
          <p:cNvPr id="59395" name="Rectangle 3"/>
          <p:cNvSpPr>
            <a:spLocks noGrp="1" noChangeArrowheads="1"/>
          </p:cNvSpPr>
          <p:nvPr>
            <p:ph sz="quarter" idx="1"/>
          </p:nvPr>
        </p:nvSpPr>
        <p:spPr/>
        <p:txBody>
          <a:bodyPr/>
          <a:lstStyle/>
          <a:p>
            <a:pPr>
              <a:lnSpc>
                <a:spcPct val="90000"/>
              </a:lnSpc>
            </a:pPr>
            <a:r>
              <a:rPr lang="en-US" sz="2800" smtClean="0"/>
              <a:t>Initial: concerns about safety, pain, disfigurement</a:t>
            </a:r>
          </a:p>
          <a:p>
            <a:pPr>
              <a:lnSpc>
                <a:spcPct val="90000"/>
              </a:lnSpc>
            </a:pPr>
            <a:r>
              <a:rPr lang="en-US" sz="2800" smtClean="0"/>
              <a:t>Later: emphasis shifts to social reintegration and vocational  adjustments</a:t>
            </a:r>
          </a:p>
          <a:p>
            <a:pPr>
              <a:lnSpc>
                <a:spcPct val="90000"/>
              </a:lnSpc>
            </a:pPr>
            <a:endParaRPr lang="en-US" sz="2800" smtClean="0"/>
          </a:p>
          <a:p>
            <a:pPr>
              <a:lnSpc>
                <a:spcPct val="90000"/>
              </a:lnSpc>
            </a:pPr>
            <a:r>
              <a:rPr lang="en-US" sz="2800" smtClean="0"/>
              <a:t>Grief Response:</a:t>
            </a:r>
          </a:p>
          <a:p>
            <a:pPr lvl="1">
              <a:lnSpc>
                <a:spcPct val="90000"/>
              </a:lnSpc>
            </a:pPr>
            <a:r>
              <a:rPr lang="en-US" sz="2400" smtClean="0"/>
              <a:t>1. </a:t>
            </a:r>
            <a:r>
              <a:rPr lang="ja-JP" altLang="en-US" sz="2400" smtClean="0"/>
              <a:t>“</a:t>
            </a:r>
            <a:r>
              <a:rPr lang="en-US" altLang="ja-JP" sz="2400" smtClean="0"/>
              <a:t>numbness</a:t>
            </a:r>
            <a:r>
              <a:rPr lang="ja-JP" altLang="en-US" sz="2400" smtClean="0"/>
              <a:t>”</a:t>
            </a:r>
            <a:r>
              <a:rPr lang="en-US" altLang="ja-JP" sz="2400" smtClean="0"/>
              <a:t> or denial</a:t>
            </a:r>
          </a:p>
          <a:p>
            <a:pPr lvl="1">
              <a:lnSpc>
                <a:spcPct val="90000"/>
              </a:lnSpc>
            </a:pPr>
            <a:r>
              <a:rPr lang="en-US" sz="2400" smtClean="0"/>
              <a:t>2. yearning for what is lost</a:t>
            </a:r>
          </a:p>
          <a:p>
            <a:pPr lvl="1">
              <a:lnSpc>
                <a:spcPct val="90000"/>
              </a:lnSpc>
            </a:pPr>
            <a:r>
              <a:rPr lang="en-US" sz="2400" smtClean="0"/>
              <a:t>3. Disorganization: all hope is lost for recovery of lost part</a:t>
            </a:r>
          </a:p>
          <a:p>
            <a:pPr lvl="1">
              <a:lnSpc>
                <a:spcPct val="90000"/>
              </a:lnSpc>
            </a:pPr>
            <a:r>
              <a:rPr lang="en-US" sz="2400" smtClean="0"/>
              <a:t>4. Reorganization</a:t>
            </a:r>
          </a:p>
        </p:txBody>
      </p:sp>
    </p:spTree>
    <p:extLst>
      <p:ext uri="{BB962C8B-B14F-4D97-AF65-F5344CB8AC3E}">
        <p14:creationId xmlns:p14="http://schemas.microsoft.com/office/powerpoint/2010/main" val="17050138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Management of Amputee</a:t>
            </a:r>
          </a:p>
        </p:txBody>
      </p:sp>
      <p:sp>
        <p:nvSpPr>
          <p:cNvPr id="60419" name="Rectangle 3"/>
          <p:cNvSpPr>
            <a:spLocks noGrp="1" noChangeArrowheads="1"/>
          </p:cNvSpPr>
          <p:nvPr>
            <p:ph sz="quarter" idx="1"/>
          </p:nvPr>
        </p:nvSpPr>
        <p:spPr/>
        <p:txBody>
          <a:bodyPr/>
          <a:lstStyle/>
          <a:p>
            <a:r>
              <a:rPr lang="en-US" smtClean="0"/>
              <a:t>Preparation</a:t>
            </a:r>
          </a:p>
          <a:p>
            <a:r>
              <a:rPr lang="en-US" smtClean="0"/>
              <a:t>Good Surgical Technique</a:t>
            </a:r>
          </a:p>
          <a:p>
            <a:r>
              <a:rPr lang="en-US" smtClean="0"/>
              <a:t>Rehabilitation</a:t>
            </a:r>
          </a:p>
          <a:p>
            <a:r>
              <a:rPr lang="en-US" smtClean="0"/>
              <a:t>Early Prosthetic Fitting</a:t>
            </a:r>
          </a:p>
          <a:p>
            <a:r>
              <a:rPr lang="en-US" smtClean="0"/>
              <a:t>Team Approach</a:t>
            </a:r>
          </a:p>
          <a:p>
            <a:r>
              <a:rPr lang="en-US" smtClean="0"/>
              <a:t>Vocational and Activity Rehabilitation</a:t>
            </a:r>
          </a:p>
        </p:txBody>
      </p:sp>
    </p:spTree>
    <p:extLst>
      <p:ext uri="{BB962C8B-B14F-4D97-AF65-F5344CB8AC3E}">
        <p14:creationId xmlns:p14="http://schemas.microsoft.com/office/powerpoint/2010/main" val="18039469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Prosthetics</a:t>
            </a:r>
          </a:p>
        </p:txBody>
      </p:sp>
      <p:sp>
        <p:nvSpPr>
          <p:cNvPr id="61443" name="Rectangle 3"/>
          <p:cNvSpPr>
            <a:spLocks noGrp="1" noChangeArrowheads="1"/>
          </p:cNvSpPr>
          <p:nvPr>
            <p:ph sz="quarter" idx="1"/>
          </p:nvPr>
        </p:nvSpPr>
        <p:spPr>
          <a:xfrm>
            <a:off x="685800" y="1828800"/>
            <a:ext cx="7772400" cy="4114800"/>
          </a:xfrm>
        </p:spPr>
        <p:txBody>
          <a:bodyPr/>
          <a:lstStyle/>
          <a:p>
            <a:pPr>
              <a:lnSpc>
                <a:spcPct val="90000"/>
              </a:lnSpc>
            </a:pPr>
            <a:r>
              <a:rPr lang="en-US" sz="2800" smtClean="0"/>
              <a:t>Passive</a:t>
            </a:r>
          </a:p>
          <a:p>
            <a:pPr lvl="1">
              <a:lnSpc>
                <a:spcPct val="90000"/>
              </a:lnSpc>
            </a:pPr>
            <a:r>
              <a:rPr lang="en-US" sz="2400" smtClean="0"/>
              <a:t>Cosmetic</a:t>
            </a:r>
          </a:p>
          <a:p>
            <a:pPr>
              <a:lnSpc>
                <a:spcPct val="90000"/>
              </a:lnSpc>
            </a:pPr>
            <a:r>
              <a:rPr lang="en-US" sz="2800" smtClean="0"/>
              <a:t>Body Powered</a:t>
            </a:r>
          </a:p>
          <a:p>
            <a:pPr lvl="1">
              <a:lnSpc>
                <a:spcPct val="90000"/>
              </a:lnSpc>
            </a:pPr>
            <a:r>
              <a:rPr lang="en-US" sz="2400" smtClean="0"/>
              <a:t>Harnesses and cables</a:t>
            </a:r>
          </a:p>
          <a:p>
            <a:pPr>
              <a:lnSpc>
                <a:spcPct val="90000"/>
              </a:lnSpc>
            </a:pPr>
            <a:r>
              <a:rPr lang="en-US" sz="2800" smtClean="0"/>
              <a:t>Myoelectric</a:t>
            </a:r>
          </a:p>
          <a:p>
            <a:pPr lvl="1">
              <a:lnSpc>
                <a:spcPct val="90000"/>
              </a:lnSpc>
            </a:pPr>
            <a:r>
              <a:rPr lang="en-US" sz="2400" smtClean="0"/>
              <a:t>Surface EMG</a:t>
            </a:r>
          </a:p>
          <a:p>
            <a:pPr lvl="1">
              <a:lnSpc>
                <a:spcPct val="90000"/>
              </a:lnSpc>
            </a:pPr>
            <a:r>
              <a:rPr lang="en-US" sz="2400" smtClean="0"/>
              <a:t>Activation delay</a:t>
            </a:r>
          </a:p>
          <a:p>
            <a:pPr>
              <a:lnSpc>
                <a:spcPct val="90000"/>
              </a:lnSpc>
            </a:pPr>
            <a:r>
              <a:rPr lang="en-US" sz="2800" smtClean="0"/>
              <a:t>Neuroprosthetics</a:t>
            </a:r>
          </a:p>
          <a:p>
            <a:pPr lvl="1">
              <a:lnSpc>
                <a:spcPct val="90000"/>
              </a:lnSpc>
            </a:pPr>
            <a:r>
              <a:rPr lang="en-US" sz="2400" smtClean="0"/>
              <a:t>Investigational at this time</a:t>
            </a:r>
          </a:p>
          <a:p>
            <a:pPr>
              <a:lnSpc>
                <a:spcPct val="90000"/>
              </a:lnSpc>
            </a:pPr>
            <a:endParaRPr lang="en-US" sz="2800" smtClean="0"/>
          </a:p>
          <a:p>
            <a:pPr>
              <a:lnSpc>
                <a:spcPct val="90000"/>
              </a:lnSpc>
            </a:pPr>
            <a:endParaRPr lang="en-US" sz="2800" smtClean="0"/>
          </a:p>
        </p:txBody>
      </p:sp>
    </p:spTree>
    <p:extLst>
      <p:ext uri="{BB962C8B-B14F-4D97-AF65-F5344CB8AC3E}">
        <p14:creationId xmlns:p14="http://schemas.microsoft.com/office/powerpoint/2010/main" val="28027794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mtClean="0"/>
              <a:t>Rehabilitation</a:t>
            </a:r>
          </a:p>
        </p:txBody>
      </p:sp>
      <p:sp>
        <p:nvSpPr>
          <p:cNvPr id="62467" name="Rectangle 3"/>
          <p:cNvSpPr>
            <a:spLocks noGrp="1" noChangeArrowheads="1"/>
          </p:cNvSpPr>
          <p:nvPr>
            <p:ph sz="quarter" idx="1"/>
          </p:nvPr>
        </p:nvSpPr>
        <p:spPr>
          <a:xfrm>
            <a:off x="381000" y="1981200"/>
            <a:ext cx="8458200" cy="4114800"/>
          </a:xfrm>
        </p:spPr>
        <p:txBody>
          <a:bodyPr/>
          <a:lstStyle/>
          <a:p>
            <a:pPr>
              <a:buFontTx/>
              <a:buNone/>
            </a:pPr>
            <a:r>
              <a:rPr lang="en-US" smtClean="0"/>
              <a:t>Suggested timeline for transradial amputation</a:t>
            </a:r>
          </a:p>
          <a:p>
            <a:r>
              <a:rPr lang="en-US" smtClean="0"/>
              <a:t>1-14 days: immediate postop prosthesis</a:t>
            </a:r>
          </a:p>
          <a:p>
            <a:r>
              <a:rPr lang="en-US" smtClean="0"/>
              <a:t>2-4 weeks: training body powered prosthesis</a:t>
            </a:r>
          </a:p>
          <a:p>
            <a:r>
              <a:rPr lang="en-US" smtClean="0"/>
              <a:t>6-12 weeks: definitive body powered prosthesis</a:t>
            </a:r>
          </a:p>
          <a:p>
            <a:r>
              <a:rPr lang="en-US" smtClean="0"/>
              <a:t>6-12 weeks: training electronic prosthesis</a:t>
            </a:r>
          </a:p>
          <a:p>
            <a:r>
              <a:rPr lang="en-US" smtClean="0"/>
              <a:t>4-6 months: definitive electronic prosthesis</a:t>
            </a:r>
          </a:p>
          <a:p>
            <a:endParaRPr lang="en-US" smtClean="0"/>
          </a:p>
        </p:txBody>
      </p:sp>
    </p:spTree>
    <p:extLst>
      <p:ext uri="{BB962C8B-B14F-4D97-AF65-F5344CB8AC3E}">
        <p14:creationId xmlns:p14="http://schemas.microsoft.com/office/powerpoint/2010/main" val="5124296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UPPER LIMB PROSTHESIS </a:t>
            </a:r>
            <a:endParaRPr lang="en-US" dirty="0"/>
          </a:p>
        </p:txBody>
      </p:sp>
      <p:sp>
        <p:nvSpPr>
          <p:cNvPr id="3" name="Content Placeholder 2"/>
          <p:cNvSpPr>
            <a:spLocks noGrp="1"/>
          </p:cNvSpPr>
          <p:nvPr>
            <p:ph sz="quarter" idx="1"/>
          </p:nvPr>
        </p:nvSpPr>
        <p:spPr/>
        <p:txBody>
          <a:bodyPr>
            <a:normAutofit/>
          </a:bodyPr>
          <a:lstStyle/>
          <a:p>
            <a:pPr>
              <a:lnSpc>
                <a:spcPct val="150000"/>
              </a:lnSpc>
            </a:pPr>
            <a:r>
              <a:rPr lang="en-IN" sz="3600" dirty="0" smtClean="0"/>
              <a:t>In the upper limb, cosmetic requirements take precedence over functions in unilateral amputations as amputee tend to perform most of functions with the remaining limb.</a:t>
            </a:r>
            <a:endParaRPr lang="en-US" sz="3600" dirty="0"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GOALS  OF  PREPROSTHETIC  CARE</a:t>
            </a:r>
            <a:endParaRPr lang="en-US" dirty="0"/>
          </a:p>
        </p:txBody>
      </p:sp>
      <p:graphicFrame>
        <p:nvGraphicFramePr>
          <p:cNvPr id="4" name="Table 3"/>
          <p:cNvGraphicFramePr>
            <a:graphicFrameLocks noGrp="1"/>
          </p:cNvGraphicFramePr>
          <p:nvPr/>
        </p:nvGraphicFramePr>
        <p:xfrm>
          <a:off x="685800" y="1676400"/>
          <a:ext cx="7772401" cy="4800600"/>
        </p:xfrm>
        <a:graphic>
          <a:graphicData uri="http://schemas.openxmlformats.org/drawingml/2006/table">
            <a:tbl>
              <a:tblPr>
                <a:tableStyleId>{775DCB02-9BB8-47FD-8907-85C794F793BA}</a:tableStyleId>
              </a:tblPr>
              <a:tblGrid>
                <a:gridCol w="318169"/>
                <a:gridCol w="3566408"/>
                <a:gridCol w="3887824"/>
              </a:tblGrid>
              <a:tr h="480060">
                <a:tc>
                  <a:txBody>
                    <a:bodyPr/>
                    <a:lstStyle/>
                    <a:p>
                      <a:pPr marL="0" marR="0" algn="l">
                        <a:lnSpc>
                          <a:spcPct val="115000"/>
                        </a:lnSpc>
                        <a:spcBef>
                          <a:spcPts val="0"/>
                        </a:spcBef>
                        <a:spcAft>
                          <a:spcPts val="0"/>
                        </a:spcAft>
                      </a:pPr>
                      <a:endParaRPr lang="en-IN" sz="2000" dirty="0">
                        <a:solidFill>
                          <a:schemeClr val="bg1"/>
                        </a:solidFill>
                        <a:latin typeface="Times New Roman"/>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b="1" dirty="0">
                          <a:solidFill>
                            <a:srgbClr val="C00000"/>
                          </a:solidFill>
                        </a:rPr>
                        <a:t>WITH  RESIDUAL  LIMB</a:t>
                      </a:r>
                      <a:endParaRPr lang="en-US" sz="2000" b="1" dirty="0">
                        <a:solidFill>
                          <a:srgbClr val="C00000"/>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b="1" dirty="0">
                          <a:solidFill>
                            <a:srgbClr val="C00000"/>
                          </a:solidFill>
                        </a:rPr>
                        <a:t>WITHOUT  RESIDUAL  LIMB</a:t>
                      </a:r>
                      <a:endParaRPr lang="en-US" sz="2000" b="1" dirty="0">
                        <a:solidFill>
                          <a:srgbClr val="C00000"/>
                        </a:solidFill>
                        <a:latin typeface="Calibri"/>
                        <a:ea typeface="Times New Roman"/>
                        <a:cs typeface="Times New Roman"/>
                      </a:endParaRPr>
                    </a:p>
                  </a:txBody>
                  <a:tcPr marL="68580" marR="68580" marT="0" marB="0" anchor="ctr"/>
                </a:tc>
              </a:tr>
              <a:tr h="480060">
                <a:tc>
                  <a:txBody>
                    <a:bodyPr/>
                    <a:lstStyle/>
                    <a:p>
                      <a:pPr marL="0" marR="0" algn="l">
                        <a:lnSpc>
                          <a:spcPct val="115000"/>
                        </a:lnSpc>
                        <a:spcBef>
                          <a:spcPts val="0"/>
                        </a:spcBef>
                        <a:spcAft>
                          <a:spcPts val="0"/>
                        </a:spcAft>
                      </a:pPr>
                      <a:r>
                        <a:rPr lang="en-IN" sz="2000"/>
                        <a:t>1</a:t>
                      </a:r>
                      <a:endParaRPr lang="en-US" sz="200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dirty="0"/>
                        <a:t>Promote wound healing</a:t>
                      </a:r>
                      <a:endParaRPr lang="en-US" sz="2000" dirty="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a:t>Promote wound healing</a:t>
                      </a:r>
                      <a:endParaRPr lang="en-US" sz="2000">
                        <a:solidFill>
                          <a:schemeClr val="bg1"/>
                        </a:solidFill>
                        <a:latin typeface="Calibri"/>
                        <a:ea typeface="Times New Roman"/>
                        <a:cs typeface="Times New Roman"/>
                      </a:endParaRPr>
                    </a:p>
                  </a:txBody>
                  <a:tcPr marL="68580" marR="68580" marT="0" marB="0" anchor="ctr"/>
                </a:tc>
              </a:tr>
              <a:tr h="480060">
                <a:tc>
                  <a:txBody>
                    <a:bodyPr/>
                    <a:lstStyle/>
                    <a:p>
                      <a:pPr marL="0" marR="0" algn="l">
                        <a:lnSpc>
                          <a:spcPct val="115000"/>
                        </a:lnSpc>
                        <a:spcBef>
                          <a:spcPts val="0"/>
                        </a:spcBef>
                        <a:spcAft>
                          <a:spcPts val="0"/>
                        </a:spcAft>
                      </a:pPr>
                      <a:r>
                        <a:rPr lang="en-IN" sz="2000"/>
                        <a:t>2</a:t>
                      </a:r>
                      <a:endParaRPr lang="en-US" sz="200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dirty="0"/>
                        <a:t>Reduce postsurgical oedema</a:t>
                      </a:r>
                      <a:endParaRPr lang="en-US" sz="2000" dirty="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a:t>Reduce postsurgical oedema</a:t>
                      </a:r>
                      <a:endParaRPr lang="en-US" sz="2000">
                        <a:solidFill>
                          <a:schemeClr val="bg1"/>
                        </a:solidFill>
                        <a:latin typeface="Calibri"/>
                        <a:ea typeface="Times New Roman"/>
                        <a:cs typeface="Times New Roman"/>
                      </a:endParaRPr>
                    </a:p>
                  </a:txBody>
                  <a:tcPr marL="68580" marR="68580" marT="0" marB="0" anchor="ctr"/>
                </a:tc>
              </a:tr>
              <a:tr h="960120">
                <a:tc>
                  <a:txBody>
                    <a:bodyPr/>
                    <a:lstStyle/>
                    <a:p>
                      <a:pPr marL="0" marR="0" algn="l">
                        <a:lnSpc>
                          <a:spcPct val="115000"/>
                        </a:lnSpc>
                        <a:spcBef>
                          <a:spcPts val="0"/>
                        </a:spcBef>
                        <a:spcAft>
                          <a:spcPts val="0"/>
                        </a:spcAft>
                      </a:pPr>
                      <a:r>
                        <a:rPr lang="en-IN" sz="2000"/>
                        <a:t>3</a:t>
                      </a:r>
                      <a:endParaRPr lang="en-US" sz="200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dirty="0"/>
                        <a:t>Mould residual limb</a:t>
                      </a:r>
                      <a:endParaRPr lang="en-US" sz="2000" dirty="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a:t>Maintain muscle strength in unaffected limb</a:t>
                      </a:r>
                      <a:endParaRPr lang="en-US" sz="2000">
                        <a:solidFill>
                          <a:schemeClr val="bg1"/>
                        </a:solidFill>
                        <a:latin typeface="Calibri"/>
                        <a:ea typeface="Times New Roman"/>
                        <a:cs typeface="Times New Roman"/>
                      </a:endParaRPr>
                    </a:p>
                  </a:txBody>
                  <a:tcPr marL="68580" marR="68580" marT="0" marB="0" anchor="ctr"/>
                </a:tc>
              </a:tr>
              <a:tr h="960120">
                <a:tc>
                  <a:txBody>
                    <a:bodyPr/>
                    <a:lstStyle/>
                    <a:p>
                      <a:pPr marL="0" marR="0" algn="l">
                        <a:lnSpc>
                          <a:spcPct val="115000"/>
                        </a:lnSpc>
                        <a:spcBef>
                          <a:spcPts val="0"/>
                        </a:spcBef>
                        <a:spcAft>
                          <a:spcPts val="0"/>
                        </a:spcAft>
                      </a:pPr>
                      <a:r>
                        <a:rPr lang="en-IN" sz="2000"/>
                        <a:t>4</a:t>
                      </a:r>
                      <a:endParaRPr lang="en-US" sz="200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dirty="0"/>
                        <a:t>Prevent flexion contractures of surrounding joints</a:t>
                      </a:r>
                      <a:endParaRPr lang="en-US" sz="2000" dirty="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a:t>Maintain body symmetry</a:t>
                      </a:r>
                      <a:endParaRPr lang="en-US" sz="2000">
                        <a:solidFill>
                          <a:schemeClr val="bg1"/>
                        </a:solidFill>
                        <a:latin typeface="Calibri"/>
                        <a:ea typeface="Times New Roman"/>
                        <a:cs typeface="Times New Roman"/>
                      </a:endParaRPr>
                    </a:p>
                  </a:txBody>
                  <a:tcPr marL="68580" marR="68580" marT="0" marB="0" anchor="ctr"/>
                </a:tc>
              </a:tr>
              <a:tr h="960120">
                <a:tc>
                  <a:txBody>
                    <a:bodyPr/>
                    <a:lstStyle/>
                    <a:p>
                      <a:pPr marL="0" marR="0" algn="l">
                        <a:lnSpc>
                          <a:spcPct val="115000"/>
                        </a:lnSpc>
                        <a:spcBef>
                          <a:spcPts val="0"/>
                        </a:spcBef>
                        <a:spcAft>
                          <a:spcPts val="0"/>
                        </a:spcAft>
                      </a:pPr>
                      <a:r>
                        <a:rPr lang="en-IN" sz="2000"/>
                        <a:t>5</a:t>
                      </a:r>
                      <a:endParaRPr lang="en-US" sz="200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a:t>Maintain muscle strength in both limbs</a:t>
                      </a:r>
                      <a:endParaRPr lang="en-US" sz="200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endParaRPr lang="en-IN" sz="2000">
                        <a:solidFill>
                          <a:schemeClr val="bg1"/>
                        </a:solidFill>
                        <a:latin typeface="Times New Roman"/>
                        <a:ea typeface="Times New Roman"/>
                        <a:cs typeface="Times New Roman"/>
                      </a:endParaRPr>
                    </a:p>
                  </a:txBody>
                  <a:tcPr marL="68580" marR="68580" marT="0" marB="0" anchor="ctr"/>
                </a:tc>
              </a:tr>
              <a:tr h="480060">
                <a:tc>
                  <a:txBody>
                    <a:bodyPr/>
                    <a:lstStyle/>
                    <a:p>
                      <a:pPr marL="0" marR="0" algn="l">
                        <a:lnSpc>
                          <a:spcPct val="115000"/>
                        </a:lnSpc>
                        <a:spcBef>
                          <a:spcPts val="0"/>
                        </a:spcBef>
                        <a:spcAft>
                          <a:spcPts val="0"/>
                        </a:spcAft>
                      </a:pPr>
                      <a:r>
                        <a:rPr lang="en-IN" sz="2000"/>
                        <a:t>6</a:t>
                      </a:r>
                      <a:endParaRPr lang="en-US" sz="200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r>
                        <a:rPr lang="en-IN" sz="2000"/>
                        <a:t>Maintain body symmetry</a:t>
                      </a:r>
                      <a:endParaRPr lang="en-US" sz="2000">
                        <a:solidFill>
                          <a:schemeClr val="bg1"/>
                        </a:solidFill>
                        <a:latin typeface="Calibri"/>
                        <a:ea typeface="Times New Roman"/>
                        <a:cs typeface="Times New Roman"/>
                      </a:endParaRPr>
                    </a:p>
                  </a:txBody>
                  <a:tcPr marL="68580" marR="68580" marT="0" marB="0" anchor="ctr"/>
                </a:tc>
                <a:tc>
                  <a:txBody>
                    <a:bodyPr/>
                    <a:lstStyle/>
                    <a:p>
                      <a:pPr marL="0" marR="0" algn="l">
                        <a:lnSpc>
                          <a:spcPct val="115000"/>
                        </a:lnSpc>
                        <a:spcBef>
                          <a:spcPts val="0"/>
                        </a:spcBef>
                        <a:spcAft>
                          <a:spcPts val="0"/>
                        </a:spcAft>
                      </a:pPr>
                      <a:endParaRPr lang="en-IN" sz="2000" dirty="0">
                        <a:solidFill>
                          <a:schemeClr val="bg1"/>
                        </a:solidFill>
                        <a:latin typeface="Times New Roman"/>
                        <a:ea typeface="Times New Roman"/>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153400" cy="4953000"/>
          </a:xfrm>
        </p:spPr>
        <p:txBody>
          <a:bodyPr>
            <a:normAutofit fontScale="92500"/>
          </a:bodyPr>
          <a:lstStyle/>
          <a:p>
            <a:pPr lvl="0"/>
            <a:r>
              <a:rPr lang="en-IN" dirty="0" smtClean="0"/>
              <a:t>Length, condition, strength, and range of motion of the residual limb are the determining factors in the choice of a prosthetic system. </a:t>
            </a:r>
            <a:endParaRPr lang="en-US" dirty="0" smtClean="0"/>
          </a:p>
          <a:p>
            <a:pPr lvl="0"/>
            <a:r>
              <a:rPr lang="en-US" dirty="0" smtClean="0"/>
              <a:t>Types </a:t>
            </a:r>
          </a:p>
          <a:p>
            <a:pPr lvl="1"/>
            <a:r>
              <a:rPr lang="en-IN" b="1" dirty="0" smtClean="0">
                <a:solidFill>
                  <a:srgbClr val="C00000"/>
                </a:solidFill>
              </a:rPr>
              <a:t>Passive</a:t>
            </a:r>
            <a:r>
              <a:rPr lang="en-IN" dirty="0" smtClean="0"/>
              <a:t> in which the position of the terminal device or more proximal components is changed with a </a:t>
            </a:r>
            <a:r>
              <a:rPr lang="en-IN" dirty="0" err="1" smtClean="0"/>
              <a:t>contralateral</a:t>
            </a:r>
            <a:r>
              <a:rPr lang="en-IN" dirty="0" smtClean="0"/>
              <a:t> hand</a:t>
            </a:r>
            <a:endParaRPr lang="en-US" dirty="0" smtClean="0"/>
          </a:p>
          <a:p>
            <a:pPr lvl="1"/>
            <a:r>
              <a:rPr lang="en-IN" b="1" dirty="0" smtClean="0">
                <a:solidFill>
                  <a:srgbClr val="C00000"/>
                </a:solidFill>
              </a:rPr>
              <a:t>Body-powered</a:t>
            </a:r>
            <a:r>
              <a:rPr lang="en-IN" dirty="0" smtClean="0"/>
              <a:t> in which gross body movements activate cables for function</a:t>
            </a:r>
            <a:endParaRPr lang="en-US" dirty="0" smtClean="0"/>
          </a:p>
          <a:p>
            <a:pPr lvl="1"/>
            <a:r>
              <a:rPr lang="en-IN" b="1" dirty="0" err="1" smtClean="0">
                <a:solidFill>
                  <a:srgbClr val="C00000"/>
                </a:solidFill>
              </a:rPr>
              <a:t>Myoelectric</a:t>
            </a:r>
            <a:r>
              <a:rPr lang="en-IN" dirty="0" smtClean="0"/>
              <a:t> which is battery-powered and computer-driven</a:t>
            </a:r>
            <a:endParaRPr lang="en-US" dirty="0" smtClean="0"/>
          </a:p>
          <a:p>
            <a:pPr lvl="1"/>
            <a:r>
              <a:rPr lang="en-IN" b="1" dirty="0" smtClean="0">
                <a:solidFill>
                  <a:srgbClr val="C00000"/>
                </a:solidFill>
              </a:rPr>
              <a:t>Hybrid system</a:t>
            </a:r>
            <a:r>
              <a:rPr lang="en-IN" dirty="0" smtClean="0"/>
              <a:t> which is a combination of body-powered and </a:t>
            </a:r>
            <a:r>
              <a:rPr lang="en-IN" dirty="0" err="1" smtClean="0"/>
              <a:t>myoelectric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2"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2"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2"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2"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2"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l="19111" t="25798" r="39342" b="29654"/>
          <a:stretch>
            <a:fillRect/>
          </a:stretch>
        </p:blipFill>
        <p:spPr bwMode="auto">
          <a:xfrm>
            <a:off x="1524000" y="1524000"/>
            <a:ext cx="6400800" cy="4495800"/>
          </a:xfrm>
          <a:prstGeom prst="rect">
            <a:avLst/>
          </a:prstGeom>
          <a:noFill/>
          <a:ln w="9525">
            <a:noFill/>
            <a:miter lim="800000"/>
            <a:headEnd/>
            <a:tailEnd/>
          </a:ln>
        </p:spPr>
      </p:pic>
      <p:pic>
        <p:nvPicPr>
          <p:cNvPr id="5" name="Picture 4"/>
          <p:cNvPicPr/>
          <p:nvPr/>
        </p:nvPicPr>
        <p:blipFill>
          <a:blip r:embed="rId3"/>
          <a:srcRect l="31162" t="15029" r="56939" b="38227"/>
          <a:stretch>
            <a:fillRect/>
          </a:stretch>
        </p:blipFill>
        <p:spPr bwMode="auto">
          <a:xfrm>
            <a:off x="4876800" y="1524000"/>
            <a:ext cx="3048000"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p:nvPr/>
        </p:nvPicPr>
        <p:blipFill>
          <a:blip r:embed="rId4"/>
          <a:srcRect l="31810" t="14529" r="45321" b="38153"/>
          <a:stretch>
            <a:fillRect/>
          </a:stretch>
        </p:blipFill>
        <p:spPr bwMode="auto">
          <a:xfrm>
            <a:off x="1295400" y="1524000"/>
            <a:ext cx="3581400"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5" name="Picture 1" descr="C:\Documents and Settings\User\Desktop\amputation seminar\pictures\prosthetic-limb-5.jpg"/>
          <p:cNvPicPr>
            <a:picLocks noChangeAspect="1" noChangeArrowheads="1"/>
          </p:cNvPicPr>
          <p:nvPr/>
        </p:nvPicPr>
        <p:blipFill>
          <a:blip r:embed="rId5"/>
          <a:srcRect/>
          <a:stretch>
            <a:fillRect/>
          </a:stretch>
        </p:blipFill>
        <p:spPr bwMode="auto">
          <a:xfrm>
            <a:off x="1219200" y="1524000"/>
            <a:ext cx="6705600" cy="4648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145"/>
                                        </p:tgtEl>
                                        <p:attrNameLst>
                                          <p:attrName>style.visibility</p:attrName>
                                        </p:attrNameLst>
                                      </p:cBhvr>
                                      <p:to>
                                        <p:strVal val="visible"/>
                                      </p:to>
                                    </p:set>
                                    <p:animEffect transition="in" filter="dissolve">
                                      <p:cBhvr>
                                        <p:cTn id="15"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990600"/>
          </a:xfrm>
        </p:spPr>
        <p:txBody>
          <a:bodyPr>
            <a:normAutofit fontScale="90000"/>
          </a:bodyPr>
          <a:lstStyle/>
          <a:p>
            <a:r>
              <a:rPr lang="en-IN" b="1" dirty="0" smtClean="0"/>
              <a:t>COMPLICATIONS DUE TO PROSTHESIS</a:t>
            </a:r>
            <a:endParaRPr lang="en-US" dirty="0"/>
          </a:p>
        </p:txBody>
      </p:sp>
      <p:sp>
        <p:nvSpPr>
          <p:cNvPr id="3" name="Content Placeholder 2"/>
          <p:cNvSpPr>
            <a:spLocks noGrp="1"/>
          </p:cNvSpPr>
          <p:nvPr>
            <p:ph sz="quarter" idx="1"/>
          </p:nvPr>
        </p:nvSpPr>
        <p:spPr>
          <a:xfrm>
            <a:off x="612648" y="1524000"/>
            <a:ext cx="8074152" cy="5181600"/>
          </a:xfrm>
        </p:spPr>
        <p:txBody>
          <a:bodyPr>
            <a:normAutofit lnSpcReduction="10000"/>
          </a:bodyPr>
          <a:lstStyle/>
          <a:p>
            <a:pPr lvl="0">
              <a:buNone/>
            </a:pPr>
            <a:r>
              <a:rPr lang="en-IN" b="1" dirty="0" smtClean="0">
                <a:solidFill>
                  <a:srgbClr val="C00000"/>
                </a:solidFill>
              </a:rPr>
              <a:t>Contact dermatitis</a:t>
            </a:r>
            <a:r>
              <a:rPr lang="en-IN" dirty="0" smtClean="0">
                <a:solidFill>
                  <a:srgbClr val="C00000"/>
                </a:solidFill>
              </a:rPr>
              <a:t>  </a:t>
            </a:r>
          </a:p>
          <a:p>
            <a:pPr lvl="0"/>
            <a:r>
              <a:rPr lang="en-IN" dirty="0" smtClean="0"/>
              <a:t>Failure to rinse detergents from stump socks thoroughly</a:t>
            </a:r>
          </a:p>
          <a:p>
            <a:pPr lvl="0"/>
            <a:r>
              <a:rPr lang="en-IN" dirty="0" smtClean="0"/>
              <a:t>Treatment - removal of the irritant &amp; steroid cream</a:t>
            </a:r>
            <a:endParaRPr lang="en-US" dirty="0" smtClean="0"/>
          </a:p>
          <a:p>
            <a:pPr lvl="0">
              <a:buNone/>
            </a:pPr>
            <a:r>
              <a:rPr lang="en-IN" b="1" dirty="0" smtClean="0">
                <a:solidFill>
                  <a:srgbClr val="C00000"/>
                </a:solidFill>
              </a:rPr>
              <a:t>Bacterial </a:t>
            </a:r>
            <a:r>
              <a:rPr lang="en-IN" b="1" dirty="0" err="1" smtClean="0">
                <a:solidFill>
                  <a:srgbClr val="C00000"/>
                </a:solidFill>
              </a:rPr>
              <a:t>folliculitis</a:t>
            </a:r>
            <a:r>
              <a:rPr lang="en-IN" dirty="0" smtClean="0">
                <a:solidFill>
                  <a:srgbClr val="C00000"/>
                </a:solidFill>
              </a:rPr>
              <a:t> </a:t>
            </a:r>
          </a:p>
          <a:p>
            <a:pPr lvl="0"/>
            <a:r>
              <a:rPr lang="en-IN" dirty="0" smtClean="0"/>
              <a:t>Occur in areas of hairy, oily skin. </a:t>
            </a:r>
          </a:p>
          <a:p>
            <a:pPr lvl="0"/>
            <a:r>
              <a:rPr lang="en-IN" dirty="0" smtClean="0"/>
              <a:t>Treatment consists of improved hygiene and socket modifications.</a:t>
            </a:r>
            <a:endParaRPr lang="en-US" dirty="0" smtClean="0"/>
          </a:p>
          <a:p>
            <a:pPr lvl="0">
              <a:buNone/>
            </a:pPr>
            <a:r>
              <a:rPr lang="en-IN" b="1" dirty="0" err="1" smtClean="0">
                <a:solidFill>
                  <a:srgbClr val="C00000"/>
                </a:solidFill>
              </a:rPr>
              <a:t>Epidermoid</a:t>
            </a:r>
            <a:r>
              <a:rPr lang="en-IN" b="1" dirty="0" smtClean="0">
                <a:solidFill>
                  <a:srgbClr val="C00000"/>
                </a:solidFill>
              </a:rPr>
              <a:t> cysts</a:t>
            </a:r>
            <a:r>
              <a:rPr lang="en-IN" dirty="0" smtClean="0">
                <a:solidFill>
                  <a:srgbClr val="C00000"/>
                </a:solidFill>
              </a:rPr>
              <a:t> </a:t>
            </a:r>
          </a:p>
          <a:p>
            <a:pPr lvl="0"/>
            <a:r>
              <a:rPr lang="en-IN" dirty="0" smtClean="0"/>
              <a:t>may develop at the socket brim. </a:t>
            </a:r>
          </a:p>
          <a:p>
            <a:pPr lvl="0"/>
            <a:r>
              <a:rPr lang="en-IN" dirty="0" smtClean="0"/>
              <a:t>Best treated with socket modification. </a:t>
            </a:r>
            <a:endParaRPr lang="en-US" dirty="0" smtClean="0"/>
          </a:p>
          <a:p>
            <a:pPr lvl="0"/>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n-US" smtClean="0"/>
              <a:t>Etiology: Gangrene/Necrotizing Fasciitis</a:t>
            </a:r>
          </a:p>
        </p:txBody>
      </p:sp>
      <p:sp>
        <p:nvSpPr>
          <p:cNvPr id="9219" name="Rectangle 3"/>
          <p:cNvSpPr>
            <a:spLocks noGrp="1" noChangeArrowheads="1"/>
          </p:cNvSpPr>
          <p:nvPr>
            <p:ph sz="quarter" idx="1"/>
          </p:nvPr>
        </p:nvSpPr>
        <p:spPr/>
        <p:txBody>
          <a:bodyPr/>
          <a:lstStyle/>
          <a:p>
            <a:endParaRPr lang="en-US" smtClean="0"/>
          </a:p>
        </p:txBody>
      </p:sp>
      <p:pic>
        <p:nvPicPr>
          <p:cNvPr id="9220" name="Picture 4" descr="ue gangren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272415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ue gangren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0"/>
            <a:ext cx="53213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4038600" y="5410200"/>
            <a:ext cx="42354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pPr algn="ctr"/>
            <a:r>
              <a:rPr lang="en-US">
                <a:solidFill>
                  <a:prstClr val="black"/>
                </a:solidFill>
              </a:rPr>
              <a:t>Radiograph: </a:t>
            </a:r>
          </a:p>
          <a:p>
            <a:pPr algn="ctr"/>
            <a:r>
              <a:rPr lang="en-US">
                <a:solidFill>
                  <a:prstClr val="black"/>
                </a:solidFill>
              </a:rPr>
              <a:t>Subcutaneous air throughout arm</a:t>
            </a:r>
          </a:p>
        </p:txBody>
      </p:sp>
    </p:spTree>
    <p:extLst>
      <p:ext uri="{BB962C8B-B14F-4D97-AF65-F5344CB8AC3E}">
        <p14:creationId xmlns:p14="http://schemas.microsoft.com/office/powerpoint/2010/main" val="3855471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153400" cy="4876800"/>
          </a:xfrm>
        </p:spPr>
        <p:txBody>
          <a:bodyPr>
            <a:normAutofit/>
          </a:bodyPr>
          <a:lstStyle/>
          <a:p>
            <a:pPr lvl="0">
              <a:buNone/>
            </a:pPr>
            <a:r>
              <a:rPr lang="en-IN" b="1" dirty="0" smtClean="0">
                <a:solidFill>
                  <a:srgbClr val="C00000"/>
                </a:solidFill>
              </a:rPr>
              <a:t>Choke syndrome</a:t>
            </a:r>
            <a:endParaRPr lang="en-US" b="1" dirty="0" smtClean="0">
              <a:solidFill>
                <a:srgbClr val="C00000"/>
              </a:solidFill>
            </a:endParaRPr>
          </a:p>
          <a:p>
            <a:r>
              <a:rPr lang="en-IN" dirty="0" smtClean="0"/>
              <a:t>Proximal restriction in the socket with lack of total contact can lead to </a:t>
            </a:r>
            <a:r>
              <a:rPr lang="en-IN" dirty="0" err="1" smtClean="0"/>
              <a:t>edema</a:t>
            </a:r>
            <a:r>
              <a:rPr lang="en-IN" dirty="0" smtClean="0"/>
              <a:t> in the stump</a:t>
            </a:r>
          </a:p>
          <a:p>
            <a:r>
              <a:rPr lang="en-IN" dirty="0" smtClean="0"/>
              <a:t>Can lead to </a:t>
            </a:r>
            <a:r>
              <a:rPr lang="en-IN" dirty="0" err="1" smtClean="0"/>
              <a:t>hemosiderin</a:t>
            </a:r>
            <a:r>
              <a:rPr lang="en-IN" dirty="0" smtClean="0"/>
              <a:t> deposition and the eventual development of </a:t>
            </a:r>
            <a:r>
              <a:rPr lang="en-IN" dirty="0" err="1" smtClean="0"/>
              <a:t>verrucous</a:t>
            </a:r>
            <a:r>
              <a:rPr lang="en-IN" dirty="0" smtClean="0"/>
              <a:t> hyperplasia. </a:t>
            </a:r>
          </a:p>
          <a:p>
            <a:r>
              <a:rPr lang="en-IN" dirty="0" smtClean="0"/>
              <a:t>This problem is preventable through good prosthetic fitting that achieves total contact in the socket.</a:t>
            </a:r>
            <a:endParaRPr lang="en-US" dirty="0" smtClean="0"/>
          </a:p>
          <a:p>
            <a:pPr lvl="0">
              <a:buNone/>
            </a:pPr>
            <a:r>
              <a:rPr lang="en-IN" b="1" dirty="0" smtClean="0">
                <a:solidFill>
                  <a:srgbClr val="C00000"/>
                </a:solidFill>
              </a:rPr>
              <a:t>Psychosocial maladjustment</a:t>
            </a:r>
            <a:endParaRPr lang="en-US" b="1" dirty="0" smtClean="0">
              <a:solidFill>
                <a:srgbClr val="C00000"/>
              </a:solidFill>
            </a:endParaRPr>
          </a:p>
          <a:p>
            <a:r>
              <a:rPr lang="en-IN" dirty="0" smtClean="0"/>
              <a:t>Amputee support groups and peer </a:t>
            </a:r>
            <a:r>
              <a:rPr lang="en-IN" dirty="0" err="1" smtClean="0"/>
              <a:t>counseling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PROSTHESIS AND ORTHOSIS</a:t>
            </a:r>
            <a:endParaRPr lang="en-US" dirty="0"/>
          </a:p>
        </p:txBody>
      </p:sp>
      <p:sp>
        <p:nvSpPr>
          <p:cNvPr id="3" name="Content Placeholder 2"/>
          <p:cNvSpPr>
            <a:spLocks noGrp="1"/>
          </p:cNvSpPr>
          <p:nvPr>
            <p:ph sz="quarter" idx="1"/>
          </p:nvPr>
        </p:nvSpPr>
        <p:spPr/>
        <p:txBody>
          <a:bodyPr/>
          <a:lstStyle/>
          <a:p>
            <a:r>
              <a:rPr lang="en-US" dirty="0" smtClean="0"/>
              <a:t> Prosthesis is a device or on artificial substitute designed to replace as much as possible the function or appearance of a missing limb or body or part both anatomically and functionally</a:t>
            </a: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rmAutofit/>
          </a:bodyPr>
          <a:lstStyle/>
          <a:p>
            <a:r>
              <a:rPr lang="en-US" b="1" dirty="0" smtClean="0"/>
              <a:t>Prerequisites for fitting of prosthesis</a:t>
            </a:r>
            <a:r>
              <a:rPr lang="en-US" dirty="0" smtClean="0"/>
              <a:t/>
            </a:r>
            <a:br>
              <a:rPr lang="en-US" dirty="0" smtClean="0"/>
            </a:br>
            <a:endParaRPr lang="en-US" dirty="0"/>
          </a:p>
        </p:txBody>
      </p:sp>
      <p:sp>
        <p:nvSpPr>
          <p:cNvPr id="3" name="Content Placeholder 2"/>
          <p:cNvSpPr>
            <a:spLocks noGrp="1"/>
          </p:cNvSpPr>
          <p:nvPr>
            <p:ph idx="1"/>
          </p:nvPr>
        </p:nvSpPr>
        <p:spPr>
          <a:xfrm>
            <a:off x="152400" y="762000"/>
            <a:ext cx="8839200" cy="6096000"/>
          </a:xfrm>
        </p:spPr>
        <p:txBody>
          <a:bodyPr>
            <a:normAutofit/>
          </a:bodyPr>
          <a:lstStyle/>
          <a:p>
            <a:pPr lvl="0">
              <a:lnSpc>
                <a:spcPct val="150000"/>
              </a:lnSpc>
            </a:pPr>
            <a:r>
              <a:rPr lang="en-US" dirty="0" smtClean="0"/>
              <a:t>Stump must be well heeled</a:t>
            </a:r>
          </a:p>
          <a:p>
            <a:pPr lvl="0">
              <a:lnSpc>
                <a:spcPct val="150000"/>
              </a:lnSpc>
            </a:pPr>
            <a:r>
              <a:rPr lang="en-US" dirty="0" smtClean="0"/>
              <a:t>Skin should be of good thickness and texture</a:t>
            </a:r>
          </a:p>
          <a:p>
            <a:pPr lvl="0">
              <a:lnSpc>
                <a:spcPct val="150000"/>
              </a:lnSpc>
            </a:pPr>
            <a:r>
              <a:rPr lang="en-US" dirty="0" smtClean="0"/>
              <a:t>Circulation should be adequate</a:t>
            </a:r>
          </a:p>
          <a:p>
            <a:pPr lvl="0">
              <a:lnSpc>
                <a:spcPct val="150000"/>
              </a:lnSpc>
            </a:pPr>
            <a:r>
              <a:rPr lang="en-US" dirty="0" smtClean="0"/>
              <a:t>Scars should be away from points of pressure</a:t>
            </a:r>
          </a:p>
          <a:p>
            <a:pPr lvl="0">
              <a:lnSpc>
                <a:spcPct val="150000"/>
              </a:lnSpc>
            </a:pPr>
            <a:r>
              <a:rPr lang="en-US" dirty="0" smtClean="0"/>
              <a:t>Length of stump must be adequate</a:t>
            </a:r>
          </a:p>
          <a:p>
            <a:pPr>
              <a:lnSpc>
                <a:spcPct val="150000"/>
              </a:lnSpc>
            </a:pPr>
            <a:r>
              <a:rPr lang="en-US" dirty="0" smtClean="0"/>
              <a:t>Nearly should be ideal stump</a:t>
            </a:r>
          </a:p>
          <a:p>
            <a:pPr>
              <a:lnSpc>
                <a:spcPct val="150000"/>
              </a:lnSpc>
            </a:pPr>
            <a:r>
              <a:rPr lang="en-US" dirty="0" smtClean="0"/>
              <a:t>No dog ears</a:t>
            </a:r>
          </a:p>
          <a:p>
            <a:pPr>
              <a:lnSpc>
                <a:spcPct val="200000"/>
              </a:lnSpc>
            </a:pPr>
            <a:endParaRPr lang="en-US" dirty="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a:lnSpc>
                <a:spcPct val="170000"/>
              </a:lnSpc>
              <a:buNone/>
            </a:pPr>
            <a:r>
              <a:rPr lang="en-US" dirty="0" smtClean="0"/>
              <a:t>Prosthesis is classified into two types:</a:t>
            </a:r>
          </a:p>
          <a:p>
            <a:pPr lvl="0">
              <a:lnSpc>
                <a:spcPct val="170000"/>
              </a:lnSpc>
            </a:pPr>
            <a:r>
              <a:rPr lang="en-US" b="1" dirty="0" smtClean="0"/>
              <a:t>External prosthesis</a:t>
            </a:r>
            <a:r>
              <a:rPr lang="en-US" dirty="0" smtClean="0"/>
              <a:t>: device which replaces a body part externally</a:t>
            </a:r>
          </a:p>
          <a:p>
            <a:pPr>
              <a:lnSpc>
                <a:spcPct val="170000"/>
              </a:lnSpc>
              <a:buNone/>
            </a:pPr>
            <a:r>
              <a:rPr lang="en-US" dirty="0" smtClean="0"/>
              <a:t>    e.g. artificial limb, teeth, contact lenses, etc.</a:t>
            </a:r>
          </a:p>
          <a:p>
            <a:pPr lvl="0">
              <a:lnSpc>
                <a:spcPct val="170000"/>
              </a:lnSpc>
            </a:pPr>
            <a:r>
              <a:rPr lang="en-US" b="1" dirty="0" smtClean="0"/>
              <a:t>Internal prosthesis</a:t>
            </a:r>
            <a:r>
              <a:rPr lang="en-US" dirty="0" smtClean="0"/>
              <a:t>: device which replaces a body part internally</a:t>
            </a:r>
          </a:p>
          <a:p>
            <a:pPr>
              <a:lnSpc>
                <a:spcPct val="170000"/>
              </a:lnSpc>
              <a:buNone/>
            </a:pPr>
            <a:r>
              <a:rPr lang="en-US" dirty="0" smtClean="0"/>
              <a:t>    e.g. artificial hip joint, A.M. prosthesis, heart valve, etc.</a:t>
            </a:r>
          </a:p>
          <a:p>
            <a:pPr>
              <a:lnSpc>
                <a:spcPct val="170000"/>
              </a:lnSpc>
              <a:buNone/>
            </a:pPr>
            <a:endParaRPr lang="en-US" dirty="0" smtClean="0"/>
          </a:p>
          <a:p>
            <a:pPr>
              <a:lnSpc>
                <a:spcPct val="170000"/>
              </a:lnSpc>
              <a:buNone/>
            </a:pPr>
            <a:r>
              <a:rPr lang="en-US" dirty="0" smtClean="0"/>
              <a:t>The external prosthesis is classified into 3 main groups</a:t>
            </a:r>
          </a:p>
          <a:p>
            <a:pPr lvl="0">
              <a:lnSpc>
                <a:spcPct val="170000"/>
              </a:lnSpc>
            </a:pPr>
            <a:r>
              <a:rPr lang="en-US" dirty="0" err="1" smtClean="0"/>
              <a:t>Endoskeletal</a:t>
            </a:r>
            <a:endParaRPr lang="en-US" dirty="0" smtClean="0"/>
          </a:p>
          <a:p>
            <a:pPr lvl="0">
              <a:lnSpc>
                <a:spcPct val="170000"/>
              </a:lnSpc>
            </a:pPr>
            <a:r>
              <a:rPr lang="en-US" dirty="0" err="1" smtClean="0"/>
              <a:t>Exoskeletal</a:t>
            </a:r>
            <a:endParaRPr lang="en-US" dirty="0" smtClean="0"/>
          </a:p>
          <a:p>
            <a:pPr lvl="0">
              <a:lnSpc>
                <a:spcPct val="170000"/>
              </a:lnSpc>
            </a:pPr>
            <a:r>
              <a:rPr lang="en-US" dirty="0" smtClean="0"/>
              <a:t>Temporary pylon</a:t>
            </a:r>
          </a:p>
          <a:p>
            <a:endParaRPr lang="en-US"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Orthotics is the unit of rehabilitation which deals with improving function of body parts.</a:t>
            </a:r>
          </a:p>
          <a:p>
            <a:r>
              <a:rPr lang="en-US" dirty="0" smtClean="0"/>
              <a:t>Uses of </a:t>
            </a:r>
            <a:r>
              <a:rPr lang="en-US" dirty="0" err="1" smtClean="0"/>
              <a:t>orthosis</a:t>
            </a:r>
            <a:r>
              <a:rPr lang="en-US" dirty="0" smtClean="0"/>
              <a:t>: </a:t>
            </a:r>
          </a:p>
          <a:p>
            <a:pPr>
              <a:buNone/>
            </a:pPr>
            <a:r>
              <a:rPr lang="en-US" dirty="0" smtClean="0"/>
              <a:t>         Immobilization </a:t>
            </a:r>
          </a:p>
          <a:p>
            <a:pPr>
              <a:buNone/>
            </a:pPr>
            <a:r>
              <a:rPr lang="en-US" dirty="0" smtClean="0"/>
              <a:t>         Prevention and correction of deformity</a:t>
            </a:r>
          </a:p>
          <a:p>
            <a:pPr>
              <a:buNone/>
            </a:pPr>
            <a:r>
              <a:rPr lang="en-US" dirty="0" smtClean="0"/>
              <a:t>         Assisting the movements</a:t>
            </a:r>
          </a:p>
          <a:p>
            <a:pPr>
              <a:buNone/>
            </a:pPr>
            <a:r>
              <a:rPr lang="en-US" dirty="0" smtClean="0"/>
              <a:t>         Relieve weight bearing</a:t>
            </a:r>
          </a:p>
          <a:p>
            <a:pPr>
              <a:buNone/>
            </a:pPr>
            <a:r>
              <a:rPr lang="en-US" dirty="0" smtClean="0"/>
              <a:t>         Support to limb </a:t>
            </a:r>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Commonly used </a:t>
            </a:r>
            <a:r>
              <a:rPr lang="en-US" dirty="0" err="1" smtClean="0"/>
              <a:t>orthosis</a:t>
            </a:r>
            <a:endParaRPr lang="en-US" dirty="0"/>
          </a:p>
        </p:txBody>
      </p:sp>
      <p:sp>
        <p:nvSpPr>
          <p:cNvPr id="3" name="Content Placeholder 2"/>
          <p:cNvSpPr>
            <a:spLocks noGrp="1"/>
          </p:cNvSpPr>
          <p:nvPr>
            <p:ph sz="quarter" idx="1"/>
          </p:nvPr>
        </p:nvSpPr>
        <p:spPr/>
        <p:txBody>
          <a:bodyPr>
            <a:normAutofit/>
          </a:bodyPr>
          <a:lstStyle/>
          <a:p>
            <a:r>
              <a:rPr lang="en-US" dirty="0" smtClean="0"/>
              <a:t>AFO – ANKLE FOOT </a:t>
            </a:r>
          </a:p>
          <a:p>
            <a:r>
              <a:rPr lang="en-US" dirty="0" smtClean="0"/>
              <a:t>KAFO – KNEE ANKLE FOOT</a:t>
            </a:r>
          </a:p>
          <a:p>
            <a:r>
              <a:rPr lang="en-US" dirty="0" smtClean="0"/>
              <a:t>HKAFO – HIP KNEE ANKLE FOOT </a:t>
            </a:r>
          </a:p>
          <a:p>
            <a:r>
              <a:rPr lang="en-US" dirty="0" smtClean="0"/>
              <a:t>KO – KNEE ORTHOSIS</a:t>
            </a:r>
          </a:p>
          <a:p>
            <a:r>
              <a:rPr lang="en-US" dirty="0" smtClean="0"/>
              <a:t>CO – CERVICAL ORTHOSIS</a:t>
            </a:r>
          </a:p>
          <a:p>
            <a:r>
              <a:rPr lang="en-US" dirty="0" smtClean="0"/>
              <a:t>WHO – WRIST HAND</a:t>
            </a:r>
          </a:p>
          <a:p>
            <a:r>
              <a:rPr lang="en-US" dirty="0" smtClean="0"/>
              <a:t>CTLSO – CERVICAL THORACIC LUMBAR SACRAL</a:t>
            </a:r>
          </a:p>
          <a:p>
            <a:r>
              <a:rPr lang="en-US" dirty="0" smtClean="0"/>
              <a:t>FO – FOOT ORTHOSIS</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REFERENCES</a:t>
            </a:r>
            <a:endParaRPr lang="en-US" dirty="0"/>
          </a:p>
        </p:txBody>
      </p:sp>
      <p:sp>
        <p:nvSpPr>
          <p:cNvPr id="3" name="Content Placeholder 2"/>
          <p:cNvSpPr>
            <a:spLocks noGrp="1"/>
          </p:cNvSpPr>
          <p:nvPr>
            <p:ph sz="quarter" idx="1"/>
          </p:nvPr>
        </p:nvSpPr>
        <p:spPr>
          <a:xfrm>
            <a:off x="612648" y="1524000"/>
            <a:ext cx="8153400" cy="5105400"/>
          </a:xfrm>
        </p:spPr>
        <p:txBody>
          <a:bodyPr>
            <a:normAutofit/>
          </a:bodyPr>
          <a:lstStyle/>
          <a:p>
            <a:pPr lvl="0"/>
            <a:r>
              <a:rPr lang="en-IN" dirty="0" smtClean="0"/>
              <a:t>Campbell’s Operative orthopaedic Surgery</a:t>
            </a:r>
            <a:endParaRPr lang="en-US" dirty="0" smtClean="0"/>
          </a:p>
          <a:p>
            <a:pPr lvl="0"/>
            <a:r>
              <a:rPr lang="en-IN" dirty="0" smtClean="0"/>
              <a:t>Rockwood and Green textbook Orthopaedics</a:t>
            </a:r>
            <a:endParaRPr lang="en-US" dirty="0" smtClean="0"/>
          </a:p>
          <a:p>
            <a:pPr lvl="0"/>
            <a:r>
              <a:rPr lang="en-IN" dirty="0" smtClean="0"/>
              <a:t>Chapman’s  orthopaedic surgery</a:t>
            </a:r>
            <a:endParaRPr lang="en-US" dirty="0" smtClean="0"/>
          </a:p>
          <a:p>
            <a:pPr lvl="0"/>
            <a:r>
              <a:rPr lang="en-IN" dirty="0" smtClean="0"/>
              <a:t>Mercer’s orthopaedic surgery</a:t>
            </a:r>
            <a:endParaRPr lang="en-US" dirty="0" smtClean="0"/>
          </a:p>
          <a:p>
            <a:pPr lvl="0"/>
            <a:r>
              <a:rPr lang="en-IN" dirty="0" smtClean="0"/>
              <a:t>Orthopaedics principles and their application –Samuel L. </a:t>
            </a:r>
            <a:r>
              <a:rPr lang="en-IN" dirty="0" err="1" smtClean="0"/>
              <a:t>Turek</a:t>
            </a:r>
            <a:endParaRPr lang="en-US" dirty="0" smtClean="0"/>
          </a:p>
          <a:p>
            <a:pPr lvl="0"/>
            <a:r>
              <a:rPr lang="en-IN" dirty="0" smtClean="0"/>
              <a:t>Oxford textbook of surgery</a:t>
            </a:r>
            <a:endParaRPr lang="en-US" dirty="0" smtClean="0"/>
          </a:p>
          <a:p>
            <a:pPr lvl="0"/>
            <a:r>
              <a:rPr lang="en-IN" dirty="0" smtClean="0"/>
              <a:t>Atlas of hand surgery  -  by Chase</a:t>
            </a:r>
            <a:endParaRPr lang="en-US" dirty="0" smtClean="0"/>
          </a:p>
          <a:p>
            <a:pPr lvl="0"/>
            <a:r>
              <a:rPr lang="en-IN" dirty="0" smtClean="0"/>
              <a:t>Internet </a:t>
            </a:r>
            <a:endParaRPr lang="en-US" dirty="0" smtClean="0"/>
          </a:p>
          <a:p>
            <a:endParaRPr 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sz="quarter" idx="1"/>
          </p:nvPr>
        </p:nvGraphicFramePr>
        <p:xfrm>
          <a:off x="0" y="0"/>
          <a:ext cx="9067800" cy="7683649"/>
        </p:xfrm>
        <a:graphic>
          <a:graphicData uri="http://schemas.openxmlformats.org/drawingml/2006/table">
            <a:tbl>
              <a:tblPr firstRow="1" bandRow="1">
                <a:tableStyleId>{5C22544A-7EE6-4342-B048-85BDC9FD1C3A}</a:tableStyleId>
              </a:tblPr>
              <a:tblGrid>
                <a:gridCol w="1813560"/>
                <a:gridCol w="1813560"/>
                <a:gridCol w="1209040"/>
                <a:gridCol w="2266950"/>
                <a:gridCol w="1964690"/>
              </a:tblGrid>
              <a:tr h="1008529">
                <a:tc>
                  <a:txBody>
                    <a:bodyPr/>
                    <a:lstStyle/>
                    <a:p>
                      <a:r>
                        <a:rPr lang="en-US" dirty="0" smtClean="0"/>
                        <a:t>Author/year</a:t>
                      </a:r>
                      <a:endParaRPr lang="en-IN" dirty="0"/>
                    </a:p>
                  </a:txBody>
                  <a:tcPr/>
                </a:tc>
                <a:tc>
                  <a:txBody>
                    <a:bodyPr/>
                    <a:lstStyle/>
                    <a:p>
                      <a:r>
                        <a:rPr lang="en-US" dirty="0" smtClean="0"/>
                        <a:t>Study design</a:t>
                      </a:r>
                      <a:endParaRPr lang="en-IN" dirty="0"/>
                    </a:p>
                  </a:txBody>
                  <a:tcPr/>
                </a:tc>
                <a:tc>
                  <a:txBody>
                    <a:bodyPr/>
                    <a:lstStyle/>
                    <a:p>
                      <a:r>
                        <a:rPr lang="en-US" dirty="0" smtClean="0"/>
                        <a:t>Level</a:t>
                      </a:r>
                      <a:endParaRPr lang="en-IN" dirty="0"/>
                    </a:p>
                  </a:txBody>
                  <a:tcPr/>
                </a:tc>
                <a:tc>
                  <a:txBody>
                    <a:bodyPr/>
                    <a:lstStyle/>
                    <a:p>
                      <a:r>
                        <a:rPr lang="en-US" dirty="0" smtClean="0"/>
                        <a:t>Results</a:t>
                      </a:r>
                      <a:endParaRPr lang="en-IN" dirty="0"/>
                    </a:p>
                  </a:txBody>
                  <a:tcPr/>
                </a:tc>
                <a:tc>
                  <a:txBody>
                    <a:bodyPr/>
                    <a:lstStyle/>
                    <a:p>
                      <a:r>
                        <a:rPr lang="en-US" dirty="0" smtClean="0"/>
                        <a:t>Outcome</a:t>
                      </a:r>
                    </a:p>
                    <a:p>
                      <a:endParaRPr lang="en-US" dirty="0" smtClean="0"/>
                    </a:p>
                    <a:p>
                      <a:endParaRPr lang="en-IN" dirty="0"/>
                    </a:p>
                  </a:txBody>
                  <a:tcPr/>
                </a:tc>
              </a:tr>
              <a:tr h="5849471">
                <a:tc>
                  <a:txBody>
                    <a:bodyPr/>
                    <a:lstStyle/>
                    <a:p>
                      <a:pPr fontAlgn="base"/>
                      <a:r>
                        <a:rPr kumimoji="0" lang="en-US" b="0" i="0" u="sng" kern="1200" dirty="0" err="1" smtClean="0">
                          <a:solidFill>
                            <a:schemeClr val="dk1"/>
                          </a:solidFill>
                          <a:latin typeface="+mn-lt"/>
                          <a:ea typeface="+mn-ea"/>
                          <a:cs typeface="+mn-cs"/>
                          <a:hlinkClick r:id="rId2"/>
                        </a:rPr>
                        <a:t>Aulivola</a:t>
                      </a:r>
                      <a:r>
                        <a:rPr kumimoji="0" lang="en-US" b="0" i="0" u="sng" kern="1200" dirty="0" smtClean="0">
                          <a:solidFill>
                            <a:schemeClr val="dk1"/>
                          </a:solidFill>
                          <a:latin typeface="+mn-lt"/>
                          <a:ea typeface="+mn-ea"/>
                          <a:cs typeface="+mn-cs"/>
                          <a:hlinkClick r:id="rId2"/>
                        </a:rPr>
                        <a:t> B</a:t>
                      </a:r>
                      <a:r>
                        <a:rPr kumimoji="0" lang="en-US" b="0" i="0" kern="1200" dirty="0" smtClean="0">
                          <a:solidFill>
                            <a:schemeClr val="dk1"/>
                          </a:solidFill>
                          <a:latin typeface="+mn-lt"/>
                          <a:ea typeface="+mn-ea"/>
                          <a:cs typeface="+mn-cs"/>
                        </a:rPr>
                        <a:t>, </a:t>
                      </a:r>
                      <a:r>
                        <a:rPr kumimoji="0" lang="en-US" b="0" i="0" u="sng" kern="1200" dirty="0" err="1" smtClean="0">
                          <a:solidFill>
                            <a:schemeClr val="dk1"/>
                          </a:solidFill>
                          <a:latin typeface="+mn-lt"/>
                          <a:ea typeface="+mn-ea"/>
                          <a:cs typeface="+mn-cs"/>
                          <a:hlinkClick r:id="rId3"/>
                        </a:rPr>
                        <a:t>Hile</a:t>
                      </a:r>
                      <a:r>
                        <a:rPr kumimoji="0" lang="en-US" b="0" i="0" u="sng" kern="1200" dirty="0" smtClean="0">
                          <a:solidFill>
                            <a:schemeClr val="dk1"/>
                          </a:solidFill>
                          <a:latin typeface="+mn-lt"/>
                          <a:ea typeface="+mn-ea"/>
                          <a:cs typeface="+mn-cs"/>
                          <a:hlinkClick r:id="rId3"/>
                        </a:rPr>
                        <a:t> CN</a:t>
                      </a:r>
                      <a:r>
                        <a:rPr kumimoji="0" lang="en-US" b="0" i="0" kern="1200" dirty="0" smtClean="0">
                          <a:solidFill>
                            <a:schemeClr val="dk1"/>
                          </a:solidFill>
                          <a:latin typeface="+mn-lt"/>
                          <a:ea typeface="+mn-ea"/>
                          <a:cs typeface="+mn-cs"/>
                        </a:rPr>
                        <a:t>, </a:t>
                      </a:r>
                      <a:r>
                        <a:rPr kumimoji="0" lang="en-US" b="0" i="0" u="sng" kern="1200" dirty="0" err="1" smtClean="0">
                          <a:solidFill>
                            <a:schemeClr val="dk1"/>
                          </a:solidFill>
                          <a:latin typeface="+mn-lt"/>
                          <a:ea typeface="+mn-ea"/>
                          <a:cs typeface="+mn-cs"/>
                          <a:hlinkClick r:id="rId4"/>
                        </a:rPr>
                        <a:t>Hamdan</a:t>
                      </a:r>
                      <a:r>
                        <a:rPr kumimoji="0" lang="en-US" b="0" i="0" u="sng" kern="1200" dirty="0" smtClean="0">
                          <a:solidFill>
                            <a:schemeClr val="dk1"/>
                          </a:solidFill>
                          <a:latin typeface="+mn-lt"/>
                          <a:ea typeface="+mn-ea"/>
                          <a:cs typeface="+mn-cs"/>
                          <a:hlinkClick r:id="rId4"/>
                        </a:rPr>
                        <a:t> AD</a:t>
                      </a:r>
                      <a:r>
                        <a:rPr kumimoji="0" lang="en-US" b="0" i="0" kern="1200" dirty="0" smtClean="0">
                          <a:solidFill>
                            <a:schemeClr val="dk1"/>
                          </a:solidFill>
                          <a:latin typeface="+mn-lt"/>
                          <a:ea typeface="+mn-ea"/>
                          <a:cs typeface="+mn-cs"/>
                        </a:rPr>
                        <a:t>, </a:t>
                      </a:r>
                      <a:r>
                        <a:rPr kumimoji="0" lang="en-US" b="0" i="0" u="sng" kern="1200" dirty="0" err="1" smtClean="0">
                          <a:solidFill>
                            <a:schemeClr val="dk1"/>
                          </a:solidFill>
                          <a:latin typeface="+mn-lt"/>
                          <a:ea typeface="+mn-ea"/>
                          <a:cs typeface="+mn-cs"/>
                          <a:hlinkClick r:id="rId5"/>
                        </a:rPr>
                        <a:t>Sheahan</a:t>
                      </a:r>
                      <a:r>
                        <a:rPr kumimoji="0" lang="en-US" b="0" i="0" u="sng" kern="1200" dirty="0" smtClean="0">
                          <a:solidFill>
                            <a:schemeClr val="dk1"/>
                          </a:solidFill>
                          <a:latin typeface="+mn-lt"/>
                          <a:ea typeface="+mn-ea"/>
                          <a:cs typeface="+mn-cs"/>
                          <a:hlinkClick r:id="rId5"/>
                        </a:rPr>
                        <a:t> MG</a:t>
                      </a:r>
                      <a:r>
                        <a:rPr kumimoji="0" lang="en-US" b="0" i="0" kern="1200" dirty="0" smtClean="0">
                          <a:solidFill>
                            <a:schemeClr val="dk1"/>
                          </a:solidFill>
                          <a:latin typeface="+mn-lt"/>
                          <a:ea typeface="+mn-ea"/>
                          <a:cs typeface="+mn-cs"/>
                        </a:rPr>
                        <a:t>, </a:t>
                      </a:r>
                      <a:r>
                        <a:rPr kumimoji="0" lang="en-US" b="0" i="0" u="sng" kern="1200" dirty="0" err="1" smtClean="0">
                          <a:solidFill>
                            <a:schemeClr val="dk1"/>
                          </a:solidFill>
                          <a:latin typeface="+mn-lt"/>
                          <a:ea typeface="+mn-ea"/>
                          <a:cs typeface="+mn-cs"/>
                          <a:hlinkClick r:id="rId6"/>
                        </a:rPr>
                        <a:t>Veraldi</a:t>
                      </a:r>
                      <a:r>
                        <a:rPr kumimoji="0" lang="en-US" b="0" i="0" u="sng" kern="1200" dirty="0" smtClean="0">
                          <a:solidFill>
                            <a:schemeClr val="dk1"/>
                          </a:solidFill>
                          <a:latin typeface="+mn-lt"/>
                          <a:ea typeface="+mn-ea"/>
                          <a:cs typeface="+mn-cs"/>
                          <a:hlinkClick r:id="rId6"/>
                        </a:rPr>
                        <a:t> JR</a:t>
                      </a:r>
                      <a:r>
                        <a:rPr kumimoji="0" lang="en-US" b="0" i="0" kern="1200" dirty="0" smtClean="0">
                          <a:solidFill>
                            <a:schemeClr val="dk1"/>
                          </a:solidFill>
                          <a:latin typeface="+mn-lt"/>
                          <a:ea typeface="+mn-ea"/>
                          <a:cs typeface="+mn-cs"/>
                        </a:rPr>
                        <a:t>, </a:t>
                      </a:r>
                      <a:r>
                        <a:rPr kumimoji="0" lang="en-US" b="0" i="0" u="sng" kern="1200" dirty="0" smtClean="0">
                          <a:solidFill>
                            <a:schemeClr val="dk1"/>
                          </a:solidFill>
                          <a:latin typeface="+mn-lt"/>
                          <a:ea typeface="+mn-ea"/>
                          <a:cs typeface="+mn-cs"/>
                          <a:hlinkClick r:id="rId7"/>
                        </a:rPr>
                        <a:t>Skillman JJ</a:t>
                      </a:r>
                      <a:r>
                        <a:rPr kumimoji="0" lang="en-US" b="0" i="0" kern="1200" dirty="0" smtClean="0">
                          <a:solidFill>
                            <a:schemeClr val="dk1"/>
                          </a:solidFill>
                          <a:latin typeface="+mn-lt"/>
                          <a:ea typeface="+mn-ea"/>
                          <a:cs typeface="+mn-cs"/>
                        </a:rPr>
                        <a:t>, </a:t>
                      </a:r>
                      <a:r>
                        <a:rPr kumimoji="0" lang="en-US" b="0" i="0" u="sng" kern="1200" dirty="0" smtClean="0">
                          <a:solidFill>
                            <a:schemeClr val="dk1"/>
                          </a:solidFill>
                          <a:latin typeface="+mn-lt"/>
                          <a:ea typeface="+mn-ea"/>
                          <a:cs typeface="+mn-cs"/>
                          <a:hlinkClick r:id="rId8"/>
                        </a:rPr>
                        <a:t>Campbell DR</a:t>
                      </a:r>
                      <a:r>
                        <a:rPr kumimoji="0" lang="en-US" b="0" i="0" kern="1200" dirty="0" smtClean="0">
                          <a:solidFill>
                            <a:schemeClr val="dk1"/>
                          </a:solidFill>
                          <a:latin typeface="+mn-lt"/>
                          <a:ea typeface="+mn-ea"/>
                          <a:cs typeface="+mn-cs"/>
                        </a:rPr>
                        <a:t>, </a:t>
                      </a:r>
                      <a:r>
                        <a:rPr kumimoji="0" lang="en-US" b="0" i="0" u="sng" kern="1200" dirty="0" err="1" smtClean="0">
                          <a:solidFill>
                            <a:schemeClr val="dk1"/>
                          </a:solidFill>
                          <a:latin typeface="+mn-lt"/>
                          <a:ea typeface="+mn-ea"/>
                          <a:cs typeface="+mn-cs"/>
                          <a:hlinkClick r:id="rId9"/>
                        </a:rPr>
                        <a:t>Scovell</a:t>
                      </a:r>
                      <a:r>
                        <a:rPr kumimoji="0" lang="en-US" b="0" i="0" u="sng" kern="1200" dirty="0" smtClean="0">
                          <a:solidFill>
                            <a:schemeClr val="dk1"/>
                          </a:solidFill>
                          <a:latin typeface="+mn-lt"/>
                          <a:ea typeface="+mn-ea"/>
                          <a:cs typeface="+mn-cs"/>
                          <a:hlinkClick r:id="rId9"/>
                        </a:rPr>
                        <a:t> SD</a:t>
                      </a:r>
                      <a:r>
                        <a:rPr kumimoji="0" lang="en-US" b="0" i="0" kern="1200" dirty="0" smtClean="0">
                          <a:solidFill>
                            <a:schemeClr val="dk1"/>
                          </a:solidFill>
                          <a:latin typeface="+mn-lt"/>
                          <a:ea typeface="+mn-ea"/>
                          <a:cs typeface="+mn-cs"/>
                        </a:rPr>
                        <a:t>, </a:t>
                      </a:r>
                      <a:r>
                        <a:rPr kumimoji="0" lang="en-US" b="0" i="0" u="sng" kern="1200" dirty="0" err="1" smtClean="0">
                          <a:solidFill>
                            <a:schemeClr val="dk1"/>
                          </a:solidFill>
                          <a:latin typeface="+mn-lt"/>
                          <a:ea typeface="+mn-ea"/>
                          <a:cs typeface="+mn-cs"/>
                          <a:hlinkClick r:id="rId10"/>
                        </a:rPr>
                        <a:t>LoGerfo</a:t>
                      </a:r>
                      <a:r>
                        <a:rPr kumimoji="0" lang="en-US" b="0" i="0" u="sng" kern="1200" dirty="0" smtClean="0">
                          <a:solidFill>
                            <a:schemeClr val="dk1"/>
                          </a:solidFill>
                          <a:latin typeface="+mn-lt"/>
                          <a:ea typeface="+mn-ea"/>
                          <a:cs typeface="+mn-cs"/>
                          <a:hlinkClick r:id="rId10"/>
                        </a:rPr>
                        <a:t> FW</a:t>
                      </a:r>
                      <a:r>
                        <a:rPr kumimoji="0" lang="en-US" b="0" i="0" kern="1200" dirty="0" smtClean="0">
                          <a:solidFill>
                            <a:schemeClr val="dk1"/>
                          </a:solidFill>
                          <a:latin typeface="+mn-lt"/>
                          <a:ea typeface="+mn-ea"/>
                          <a:cs typeface="+mn-cs"/>
                        </a:rPr>
                        <a:t>, </a:t>
                      </a:r>
                      <a:r>
                        <a:rPr kumimoji="0" lang="en-US" b="0" i="0" u="sng" kern="1200" dirty="0" err="1" smtClean="0">
                          <a:solidFill>
                            <a:schemeClr val="dk1"/>
                          </a:solidFill>
                          <a:latin typeface="+mn-lt"/>
                          <a:ea typeface="+mn-ea"/>
                          <a:cs typeface="+mn-cs"/>
                          <a:hlinkClick r:id="rId11"/>
                        </a:rPr>
                        <a:t>Pomposelli</a:t>
                      </a:r>
                      <a:r>
                        <a:rPr kumimoji="0" lang="en-US" b="0" i="0" u="sng" kern="1200" dirty="0" smtClean="0">
                          <a:solidFill>
                            <a:schemeClr val="dk1"/>
                          </a:solidFill>
                          <a:latin typeface="+mn-lt"/>
                          <a:ea typeface="+mn-ea"/>
                          <a:cs typeface="+mn-cs"/>
                          <a:hlinkClick r:id="rId11"/>
                        </a:rPr>
                        <a:t> FB Jr</a:t>
                      </a:r>
                      <a:r>
                        <a:rPr kumimoji="0" lang="en-US" b="0" i="0" kern="1200" dirty="0" smtClean="0">
                          <a:solidFill>
                            <a:schemeClr val="dk1"/>
                          </a:solidFill>
                          <a:latin typeface="+mn-lt"/>
                          <a:ea typeface="+mn-ea"/>
                          <a:cs typeface="+mn-cs"/>
                        </a:rPr>
                        <a:t>.</a:t>
                      </a:r>
                      <a:r>
                        <a:rPr lang="en-IN" b="0" i="0" dirty="0" smtClean="0">
                          <a:solidFill>
                            <a:srgbClr val="000000"/>
                          </a:solidFill>
                          <a:latin typeface="arial"/>
                        </a:rPr>
                        <a:t> </a:t>
                      </a:r>
                      <a:r>
                        <a:rPr kumimoji="0" lang="en-US" b="0" i="0" kern="1200" dirty="0" smtClean="0">
                          <a:solidFill>
                            <a:schemeClr val="dk1"/>
                          </a:solidFill>
                          <a:latin typeface="+mn-lt"/>
                          <a:ea typeface="+mn-ea"/>
                          <a:cs typeface="+mn-cs"/>
                        </a:rPr>
                        <a:t>2004 Apr</a:t>
                      </a:r>
                      <a:endParaRPr lang="en-IN" dirty="0">
                        <a:solidFill>
                          <a:srgbClr val="000000"/>
                        </a:solidFill>
                      </a:endParaRPr>
                    </a:p>
                  </a:txBody>
                  <a:tcPr/>
                </a:tc>
                <a:tc>
                  <a:txBody>
                    <a:bodyPr/>
                    <a:lstStyle/>
                    <a:p>
                      <a:r>
                        <a:rPr kumimoji="0" lang="en-US" b="0" i="0" kern="1200" dirty="0" smtClean="0">
                          <a:solidFill>
                            <a:schemeClr val="dk1"/>
                          </a:solidFill>
                          <a:latin typeface="+mn-lt"/>
                          <a:ea typeface="+mn-ea"/>
                          <a:cs typeface="+mn-cs"/>
                        </a:rPr>
                        <a:t>Retrospective</a:t>
                      </a:r>
                      <a:r>
                        <a:rPr lang="en-US" sz="1800" b="1" i="0" kern="1200" dirty="0" smtClean="0">
                          <a:solidFill>
                            <a:schemeClr val="dk1"/>
                          </a:solidFill>
                          <a:latin typeface="+mn-lt"/>
                          <a:ea typeface="+mn-ea"/>
                          <a:cs typeface="+mn-cs"/>
                        </a:rPr>
                        <a:t> study</a:t>
                      </a:r>
                      <a:endParaRPr lang="en-US" sz="1800" b="1" i="0" kern="1200" dirty="0">
                        <a:solidFill>
                          <a:schemeClr val="dk1"/>
                        </a:solidFill>
                        <a:latin typeface="+mn-lt"/>
                        <a:ea typeface="+mn-ea"/>
                        <a:cs typeface="+mn-cs"/>
                      </a:endParaRPr>
                    </a:p>
                  </a:txBody>
                  <a:tcPr/>
                </a:tc>
                <a:tc>
                  <a:txBody>
                    <a:bodyPr/>
                    <a:lstStyle/>
                    <a:p>
                      <a:r>
                        <a:rPr lang="en-US" dirty="0" smtClean="0"/>
                        <a:t>Ii</a:t>
                      </a:r>
                      <a:endParaRPr lang="en-IN" dirty="0"/>
                    </a:p>
                  </a:txBody>
                  <a:tcPr/>
                </a:tc>
                <a:tc>
                  <a:txBody>
                    <a:bodyPr/>
                    <a:lstStyle/>
                    <a:p>
                      <a:r>
                        <a:rPr lang="en-IN" sz="1800" b="0" i="0" kern="1200" dirty="0" smtClean="0">
                          <a:solidFill>
                            <a:schemeClr val="dk1"/>
                          </a:solidFill>
                          <a:latin typeface="+mn-lt"/>
                          <a:ea typeface="+mn-ea"/>
                          <a:cs typeface="+mn-cs"/>
                        </a:rPr>
                        <a:t> </a:t>
                      </a:r>
                      <a:r>
                        <a:rPr kumimoji="0" lang="en-US" b="0" i="0" kern="1200" dirty="0" smtClean="0">
                          <a:solidFill>
                            <a:schemeClr val="dk1"/>
                          </a:solidFill>
                          <a:latin typeface="+mn-lt"/>
                          <a:ea typeface="+mn-ea"/>
                          <a:cs typeface="+mn-cs"/>
                        </a:rPr>
                        <a:t>Overall survival was 69.7% and 34.7% at 1 and 5 years, respectively. Survival was significantly worse for AKAs (50.6% and 22.5%) than BKAs (74.5% and 37.8%) (P&lt;.001). Survival in patients with diabetes mellitus (DM) was 69.4% and 30.9% </a:t>
                      </a:r>
                      <a:r>
                        <a:rPr kumimoji="0" lang="en-US" b="0" i="0" kern="1200" dirty="0" err="1" smtClean="0">
                          <a:solidFill>
                            <a:schemeClr val="dk1"/>
                          </a:solidFill>
                          <a:latin typeface="+mn-lt"/>
                          <a:ea typeface="+mn-ea"/>
                          <a:cs typeface="+mn-cs"/>
                        </a:rPr>
                        <a:t>vs</a:t>
                      </a:r>
                      <a:r>
                        <a:rPr kumimoji="0" lang="en-US" b="0" i="0" kern="1200" dirty="0" smtClean="0">
                          <a:solidFill>
                            <a:schemeClr val="dk1"/>
                          </a:solidFill>
                          <a:latin typeface="+mn-lt"/>
                          <a:ea typeface="+mn-ea"/>
                          <a:cs typeface="+mn-cs"/>
                        </a:rPr>
                        <a:t> 70.8% and 51.0% in patients without DM at 1 and 5 years, respectively (P =.002). Survival in end-stage renal disease patients was 51.9% and 14.4% </a:t>
                      </a:r>
                      <a:r>
                        <a:rPr kumimoji="0" lang="en-US" b="0" i="0" kern="1200" dirty="0" err="1" smtClean="0">
                          <a:solidFill>
                            <a:schemeClr val="dk1"/>
                          </a:solidFill>
                          <a:latin typeface="+mn-lt"/>
                          <a:ea typeface="+mn-ea"/>
                          <a:cs typeface="+mn-cs"/>
                        </a:rPr>
                        <a:t>vs</a:t>
                      </a:r>
                      <a:r>
                        <a:rPr kumimoji="0" lang="en-US" b="0" i="0" kern="1200" dirty="0" smtClean="0">
                          <a:solidFill>
                            <a:schemeClr val="dk1"/>
                          </a:solidFill>
                          <a:latin typeface="+mn-lt"/>
                          <a:ea typeface="+mn-ea"/>
                          <a:cs typeface="+mn-cs"/>
                        </a:rPr>
                        <a:t> 75.4% and 42.2% in patients without renal failure at 1 and 5 years, respectively (P&lt;.001).</a:t>
                      </a:r>
                      <a:endParaRPr lang="en-IN" dirty="0"/>
                    </a:p>
                  </a:txBody>
                  <a:tcPr/>
                </a:tc>
                <a:tc>
                  <a:txBody>
                    <a:bodyPr/>
                    <a:lstStyle/>
                    <a:p>
                      <a:pPr fontAlgn="base"/>
                      <a:r>
                        <a:rPr kumimoji="0" lang="en-US" b="0" i="0" kern="1200" dirty="0" smtClean="0">
                          <a:solidFill>
                            <a:schemeClr val="dk1"/>
                          </a:solidFill>
                          <a:latin typeface="+mn-lt"/>
                          <a:ea typeface="+mn-ea"/>
                          <a:cs typeface="+mn-cs"/>
                        </a:rPr>
                        <a:t>Major amputation continues to result in significant morbidity and mortality. Survivors with BKA require revision or conversion to AKA infrequently. </a:t>
                      </a:r>
                      <a:r>
                        <a:rPr kumimoji="0" lang="en-US" b="0" i="0" kern="1200" smtClean="0">
                          <a:solidFill>
                            <a:schemeClr val="dk1"/>
                          </a:solidFill>
                          <a:latin typeface="+mn-lt"/>
                          <a:ea typeface="+mn-ea"/>
                          <a:cs typeface="+mn-cs"/>
                        </a:rPr>
                        <a:t>Long-term survival is dismal for patients with DM and end-stage renal disease and those undergoing AKA.</a:t>
                      </a:r>
                      <a:endParaRPr lang="en-IN" dirty="0"/>
                    </a:p>
                  </a:txBody>
                  <a:tcPr/>
                </a:tc>
              </a:tr>
            </a:tbl>
          </a:graphicData>
        </a:graphic>
      </p:graphicFrame>
    </p:spTree>
    <p:extLst>
      <p:ext uri="{BB962C8B-B14F-4D97-AF65-F5344CB8AC3E}">
        <p14:creationId xmlns:p14="http://schemas.microsoft.com/office/powerpoint/2010/main" val="245934939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1</a:t>
            </a:r>
            <a:endParaRPr lang="en-GB" dirty="0"/>
          </a:p>
        </p:txBody>
      </p:sp>
      <p:sp>
        <p:nvSpPr>
          <p:cNvPr id="3" name="Content Placeholder 2"/>
          <p:cNvSpPr>
            <a:spLocks noGrp="1"/>
          </p:cNvSpPr>
          <p:nvPr>
            <p:ph sz="quarter" idx="1"/>
          </p:nvPr>
        </p:nvSpPr>
        <p:spPr/>
        <p:txBody>
          <a:bodyPr/>
          <a:lstStyle/>
          <a:p>
            <a:pPr marL="0" indent="0">
              <a:buNone/>
            </a:pPr>
            <a:r>
              <a:rPr lang="en-GB" dirty="0"/>
              <a:t>DISARTICULATION is </a:t>
            </a:r>
            <a:endParaRPr lang="en-GB" dirty="0" smtClean="0"/>
          </a:p>
          <a:p>
            <a:pPr marL="514350" indent="-514350">
              <a:buAutoNum type="alphaLcParenR"/>
            </a:pPr>
            <a:r>
              <a:rPr lang="en-GB" dirty="0" smtClean="0"/>
              <a:t>Ablation of the articulating surfaces</a:t>
            </a:r>
          </a:p>
          <a:p>
            <a:pPr marL="514350" indent="-514350">
              <a:buAutoNum type="alphaLcParenR"/>
            </a:pPr>
            <a:r>
              <a:rPr lang="en-GB" dirty="0" smtClean="0"/>
              <a:t>removal </a:t>
            </a:r>
            <a:r>
              <a:rPr lang="en-GB" dirty="0"/>
              <a:t>of a part through a </a:t>
            </a:r>
            <a:r>
              <a:rPr lang="en-GB" dirty="0" smtClean="0"/>
              <a:t>joint</a:t>
            </a:r>
          </a:p>
          <a:p>
            <a:pPr marL="514350" indent="-514350">
              <a:buAutoNum type="alphaLcParenR"/>
            </a:pPr>
            <a:r>
              <a:rPr lang="en-GB" dirty="0" smtClean="0"/>
              <a:t>Removal of cartilage</a:t>
            </a:r>
          </a:p>
          <a:p>
            <a:pPr marL="514350" indent="-514350">
              <a:buAutoNum type="alphaLcParenR"/>
            </a:pPr>
            <a:r>
              <a:rPr lang="en-GB" dirty="0" smtClean="0"/>
              <a:t>Removal of bone, nerves, vessels</a:t>
            </a:r>
          </a:p>
          <a:p>
            <a:pPr marL="514350" indent="-514350">
              <a:buAutoNum type="alphaLcParenR"/>
            </a:pPr>
            <a:r>
              <a:rPr lang="en-GB" dirty="0" smtClean="0"/>
              <a:t>None of the above</a:t>
            </a:r>
          </a:p>
          <a:p>
            <a:pPr marL="514350" indent="-514350">
              <a:buAutoNum type="alphaLcParenR"/>
            </a:pPr>
            <a:endParaRPr lang="en-GB" dirty="0"/>
          </a:p>
          <a:p>
            <a:endParaRPr lang="en-GB" dirty="0"/>
          </a:p>
        </p:txBody>
      </p:sp>
    </p:spTree>
    <p:extLst>
      <p:ext uri="{BB962C8B-B14F-4D97-AF65-F5344CB8AC3E}">
        <p14:creationId xmlns:p14="http://schemas.microsoft.com/office/powerpoint/2010/main" val="11059003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2</a:t>
            </a:r>
            <a:endParaRPr lang="en-GB" dirty="0"/>
          </a:p>
        </p:txBody>
      </p:sp>
      <p:sp>
        <p:nvSpPr>
          <p:cNvPr id="3" name="Content Placeholder 2"/>
          <p:cNvSpPr>
            <a:spLocks noGrp="1"/>
          </p:cNvSpPr>
          <p:nvPr>
            <p:ph sz="quarter" idx="1"/>
          </p:nvPr>
        </p:nvSpPr>
        <p:spPr/>
        <p:txBody>
          <a:bodyPr/>
          <a:lstStyle/>
          <a:p>
            <a:r>
              <a:rPr lang="en-GB" dirty="0" smtClean="0"/>
              <a:t>Amputations are common in:</a:t>
            </a:r>
          </a:p>
          <a:p>
            <a:pPr marL="514350" indent="-514350">
              <a:buAutoNum type="alphaLcParenR"/>
            </a:pPr>
            <a:r>
              <a:rPr lang="en-GB" dirty="0" smtClean="0"/>
              <a:t>Men</a:t>
            </a:r>
          </a:p>
          <a:p>
            <a:pPr marL="514350" indent="-514350">
              <a:buAutoNum type="alphaLcParenR"/>
            </a:pPr>
            <a:r>
              <a:rPr lang="en-GB" dirty="0" smtClean="0"/>
              <a:t>Elderly </a:t>
            </a:r>
          </a:p>
          <a:p>
            <a:pPr marL="514350" indent="-514350">
              <a:buAutoNum type="alphaLcParenR"/>
            </a:pPr>
            <a:r>
              <a:rPr lang="en-GB" dirty="0" smtClean="0"/>
              <a:t>Lower limb</a:t>
            </a:r>
          </a:p>
          <a:p>
            <a:pPr marL="514350" indent="-514350">
              <a:buAutoNum type="alphaLcParenR"/>
            </a:pPr>
            <a:r>
              <a:rPr lang="en-GB" dirty="0" smtClean="0"/>
              <a:t>All of the above</a:t>
            </a:r>
            <a:endParaRPr lang="en-GB" dirty="0"/>
          </a:p>
        </p:txBody>
      </p:sp>
    </p:spTree>
    <p:extLst>
      <p:ext uri="{BB962C8B-B14F-4D97-AF65-F5344CB8AC3E}">
        <p14:creationId xmlns:p14="http://schemas.microsoft.com/office/powerpoint/2010/main" val="370770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smtClean="0"/>
              <a:t>Etiology:Failed Forearm Vascular Repair after trauma</a:t>
            </a:r>
          </a:p>
        </p:txBody>
      </p:sp>
      <p:sp>
        <p:nvSpPr>
          <p:cNvPr id="10243" name="Rectangle 3"/>
          <p:cNvSpPr>
            <a:spLocks noGrp="1" noChangeArrowheads="1"/>
          </p:cNvSpPr>
          <p:nvPr>
            <p:ph sz="quarter" idx="1"/>
          </p:nvPr>
        </p:nvSpPr>
        <p:spPr/>
        <p:txBody>
          <a:bodyPr/>
          <a:lstStyle/>
          <a:p>
            <a:endParaRPr lang="en-US" smtClean="0"/>
          </a:p>
        </p:txBody>
      </p:sp>
      <p:pic>
        <p:nvPicPr>
          <p:cNvPr id="10244" name="Picture 4" descr="DSCF000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7467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9457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3</a:t>
            </a:r>
            <a:endParaRPr lang="en-GB" dirty="0"/>
          </a:p>
        </p:txBody>
      </p:sp>
      <p:sp>
        <p:nvSpPr>
          <p:cNvPr id="3" name="Content Placeholder 2"/>
          <p:cNvSpPr>
            <a:spLocks noGrp="1"/>
          </p:cNvSpPr>
          <p:nvPr>
            <p:ph sz="quarter" idx="1"/>
          </p:nvPr>
        </p:nvSpPr>
        <p:spPr/>
        <p:txBody>
          <a:bodyPr/>
          <a:lstStyle/>
          <a:p>
            <a:r>
              <a:rPr lang="en-GB" dirty="0"/>
              <a:t>The only ABSOLUTE indication </a:t>
            </a:r>
            <a:r>
              <a:rPr lang="en-GB" dirty="0" smtClean="0"/>
              <a:t>for amputation is:</a:t>
            </a:r>
          </a:p>
          <a:p>
            <a:pPr marL="514350" indent="-514350">
              <a:buAutoNum type="alphaLcParenR"/>
            </a:pPr>
            <a:r>
              <a:rPr lang="en-GB" dirty="0" smtClean="0"/>
              <a:t>Irreversible </a:t>
            </a:r>
            <a:r>
              <a:rPr lang="en-GB" dirty="0"/>
              <a:t>ischaemia of a diseased or injured </a:t>
            </a:r>
            <a:r>
              <a:rPr lang="en-GB" dirty="0" smtClean="0"/>
              <a:t>limb</a:t>
            </a:r>
          </a:p>
          <a:p>
            <a:pPr marL="514350" indent="-514350">
              <a:buAutoNum type="alphaLcParenR"/>
            </a:pPr>
            <a:r>
              <a:rPr lang="en-GB" dirty="0"/>
              <a:t>Dead (gangrenous), </a:t>
            </a:r>
          </a:p>
          <a:p>
            <a:pPr marL="514350" indent="-514350">
              <a:buAutoNum type="alphaLcParenR"/>
            </a:pPr>
            <a:r>
              <a:rPr lang="en-GB" dirty="0"/>
              <a:t>Dying (ischaemic), </a:t>
            </a:r>
          </a:p>
          <a:p>
            <a:pPr marL="514350" indent="-514350">
              <a:buAutoNum type="alphaLcParenR"/>
            </a:pPr>
            <a:r>
              <a:rPr lang="en-GB" dirty="0"/>
              <a:t>Dangerous (malignancy) or </a:t>
            </a:r>
          </a:p>
          <a:p>
            <a:pPr marL="514350" indent="-514350">
              <a:buAutoNum type="alphaLcParenR"/>
            </a:pPr>
            <a:r>
              <a:rPr lang="en-GB" dirty="0"/>
              <a:t>Dud (</a:t>
            </a:r>
            <a:r>
              <a:rPr lang="en-GB" dirty="0" smtClean="0"/>
              <a:t>useless)</a:t>
            </a:r>
          </a:p>
          <a:p>
            <a:pPr marL="514350" indent="-514350">
              <a:buAutoNum type="alphaLcParenR"/>
            </a:pPr>
            <a:endParaRPr lang="en-GB" dirty="0"/>
          </a:p>
          <a:p>
            <a:endParaRPr lang="en-GB" dirty="0"/>
          </a:p>
        </p:txBody>
      </p:sp>
    </p:spTree>
    <p:extLst>
      <p:ext uri="{BB962C8B-B14F-4D97-AF65-F5344CB8AC3E}">
        <p14:creationId xmlns:p14="http://schemas.microsoft.com/office/powerpoint/2010/main" val="1393692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4</a:t>
            </a:r>
            <a:endParaRPr lang="en-GB" dirty="0"/>
          </a:p>
        </p:txBody>
      </p:sp>
      <p:sp>
        <p:nvSpPr>
          <p:cNvPr id="3" name="Content Placeholder 2"/>
          <p:cNvSpPr>
            <a:spLocks noGrp="1"/>
          </p:cNvSpPr>
          <p:nvPr>
            <p:ph sz="quarter" idx="1"/>
          </p:nvPr>
        </p:nvSpPr>
        <p:spPr/>
        <p:txBody>
          <a:bodyPr/>
          <a:lstStyle/>
          <a:p>
            <a:r>
              <a:rPr lang="en-GB" dirty="0" smtClean="0"/>
              <a:t>All of the statements given below are true except:</a:t>
            </a:r>
          </a:p>
          <a:p>
            <a:pPr marL="514350" indent="-514350">
              <a:buAutoNum type="alphaLcParenR"/>
            </a:pPr>
            <a:r>
              <a:rPr lang="en-GB" dirty="0" smtClean="0"/>
              <a:t>Equal flaps make scar at the end of the stump</a:t>
            </a:r>
          </a:p>
          <a:p>
            <a:pPr marL="514350" indent="-514350">
              <a:buAutoNum type="alphaLcParenR"/>
            </a:pPr>
            <a:r>
              <a:rPr lang="en-GB" dirty="0" smtClean="0"/>
              <a:t>Unequal flaps make scar at the side of the stump</a:t>
            </a:r>
          </a:p>
          <a:p>
            <a:pPr marL="514350" indent="-514350">
              <a:buAutoNum type="alphaLcParenR"/>
            </a:pPr>
            <a:r>
              <a:rPr lang="en-GB" dirty="0" smtClean="0"/>
              <a:t>Pylon helps to reduce </a:t>
            </a:r>
            <a:r>
              <a:rPr lang="en-GB" dirty="0" err="1" smtClean="0"/>
              <a:t>edema</a:t>
            </a:r>
            <a:r>
              <a:rPr lang="en-GB" dirty="0" smtClean="0"/>
              <a:t> post-operatively </a:t>
            </a:r>
          </a:p>
          <a:p>
            <a:pPr marL="514350" indent="-514350">
              <a:buAutoNum type="alphaLcParenR"/>
            </a:pPr>
            <a:r>
              <a:rPr lang="en-GB" dirty="0" smtClean="0"/>
              <a:t>All of the above </a:t>
            </a:r>
          </a:p>
          <a:p>
            <a:pPr marL="514350" indent="-514350">
              <a:buAutoNum type="alphaLcParenR"/>
            </a:pPr>
            <a:r>
              <a:rPr lang="en-GB" dirty="0" smtClean="0"/>
              <a:t>None of the above</a:t>
            </a:r>
            <a:endParaRPr lang="en-GB" dirty="0"/>
          </a:p>
        </p:txBody>
      </p:sp>
    </p:spTree>
    <p:extLst>
      <p:ext uri="{BB962C8B-B14F-4D97-AF65-F5344CB8AC3E}">
        <p14:creationId xmlns:p14="http://schemas.microsoft.com/office/powerpoint/2010/main" val="108043501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MCQ 5</a:t>
            </a:r>
            <a:endParaRPr lang="en-GB" dirty="0"/>
          </a:p>
        </p:txBody>
      </p:sp>
      <p:sp>
        <p:nvSpPr>
          <p:cNvPr id="3" name="Content Placeholder 2"/>
          <p:cNvSpPr>
            <a:spLocks noGrp="1"/>
          </p:cNvSpPr>
          <p:nvPr>
            <p:ph sz="quarter" idx="1"/>
          </p:nvPr>
        </p:nvSpPr>
        <p:spPr/>
        <p:txBody>
          <a:bodyPr/>
          <a:lstStyle/>
          <a:p>
            <a:pPr marL="0" indent="0">
              <a:buNone/>
            </a:pPr>
            <a:r>
              <a:rPr lang="en-GB" dirty="0" smtClean="0"/>
              <a:t>Orthotics help in </a:t>
            </a:r>
          </a:p>
          <a:p>
            <a:pPr marL="0" indent="0">
              <a:buNone/>
            </a:pPr>
            <a:r>
              <a:rPr lang="en-GB" dirty="0" smtClean="0"/>
              <a:t>a) Immobilization </a:t>
            </a:r>
            <a:endParaRPr lang="en-GB" dirty="0"/>
          </a:p>
          <a:p>
            <a:pPr marL="0" indent="0">
              <a:buNone/>
            </a:pPr>
            <a:r>
              <a:rPr lang="en-GB" dirty="0" smtClean="0"/>
              <a:t>b) Prevention </a:t>
            </a:r>
            <a:r>
              <a:rPr lang="en-GB" dirty="0"/>
              <a:t>and correction of deformity</a:t>
            </a:r>
          </a:p>
          <a:p>
            <a:pPr marL="0" indent="0">
              <a:buNone/>
            </a:pPr>
            <a:r>
              <a:rPr lang="en-GB" dirty="0" smtClean="0"/>
              <a:t>c) Assisting </a:t>
            </a:r>
            <a:r>
              <a:rPr lang="en-GB" dirty="0"/>
              <a:t>the </a:t>
            </a:r>
            <a:r>
              <a:rPr lang="en-GB" dirty="0" smtClean="0"/>
              <a:t>movements</a:t>
            </a:r>
          </a:p>
          <a:p>
            <a:pPr marL="0" indent="0">
              <a:buNone/>
            </a:pPr>
            <a:r>
              <a:rPr lang="en-GB" dirty="0" smtClean="0"/>
              <a:t>d) All of the above</a:t>
            </a:r>
            <a:endParaRPr lang="en-GB" dirty="0"/>
          </a:p>
        </p:txBody>
      </p:sp>
    </p:spTree>
    <p:extLst>
      <p:ext uri="{BB962C8B-B14F-4D97-AF65-F5344CB8AC3E}">
        <p14:creationId xmlns:p14="http://schemas.microsoft.com/office/powerpoint/2010/main" val="177243120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90600" y="1676400"/>
            <a:ext cx="5334000" cy="1107996"/>
          </a:xfrm>
          <a:prstGeom prst="rect">
            <a:avLst/>
          </a:prstGeom>
          <a:noFill/>
        </p:spPr>
        <p:txBody>
          <a:bodyPr wrap="square" lIns="91440" tIns="45720" rIns="91440" bIns="45720">
            <a:prstTxWarp prst="textChevronInverted">
              <a:avLst/>
            </a:prstTxWarp>
            <a:spAutoFit/>
            <a:scene3d>
              <a:camera prst="isometricLeftDown"/>
              <a:lightRig rig="threePt" dir="t"/>
            </a:scene3d>
          </a:bodyPr>
          <a:lstStyle/>
          <a:p>
            <a:pPr algn="ctr"/>
            <a:r>
              <a:rPr lang="en-US" sz="6600" b="1" cap="all" spc="0" dirty="0" smtClean="0">
                <a:ln w="12700" cmpd="sng">
                  <a:solidFill>
                    <a:srgbClr val="002060"/>
                  </a:solidFill>
                  <a:prstDash val="solid"/>
                </a:ln>
                <a:blipFill>
                  <a:blip r:embed="rId3"/>
                  <a:tile tx="0" ty="0" sx="100000" sy="100000" flip="none" algn="tl"/>
                </a:blipFill>
                <a:effectLst>
                  <a:reflection blurRad="6350" stA="60000" endA="900" endPos="60000" dist="60007" dir="5400000" sy="-100000" algn="bl" rotWithShape="0"/>
                </a:effectLst>
              </a:rPr>
              <a:t>Thank you</a:t>
            </a:r>
            <a:endParaRPr lang="en-US" sz="6600" b="1" cap="all" spc="0" dirty="0">
              <a:ln w="12700" cmpd="sng">
                <a:solidFill>
                  <a:srgbClr val="002060"/>
                </a:solidFill>
                <a:prstDash val="solid"/>
              </a:ln>
              <a:blipFill>
                <a:blip r:embed="rId3"/>
                <a:tile tx="0" ty="0" sx="100000" sy="100000" flip="none" algn="tl"/>
              </a:blipFill>
              <a:effectLst>
                <a:reflection blurRad="6350" stA="60000" endA="900" endPos="60000" dist="60007" dir="5400000" sy="-100000" algn="bl" rotWithShape="0"/>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Etiology: Vascular Disease</a:t>
            </a:r>
          </a:p>
        </p:txBody>
      </p:sp>
      <p:sp>
        <p:nvSpPr>
          <p:cNvPr id="11267" name="Rectangle 3"/>
          <p:cNvSpPr>
            <a:spLocks noGrp="1" noChangeArrowheads="1"/>
          </p:cNvSpPr>
          <p:nvPr>
            <p:ph sz="quarter" idx="1"/>
          </p:nvPr>
        </p:nvSpPr>
        <p:spPr/>
        <p:txBody>
          <a:bodyPr/>
          <a:lstStyle/>
          <a:p>
            <a:endParaRPr lang="en-US" smtClean="0"/>
          </a:p>
        </p:txBody>
      </p:sp>
      <p:pic>
        <p:nvPicPr>
          <p:cNvPr id="11268" name="Picture 4" descr="DSCF0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600200"/>
            <a:ext cx="19827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DSCF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2514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DSCF00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600200"/>
            <a:ext cx="24685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2133600" y="6248400"/>
            <a:ext cx="4649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Ischemia after AV Fistula Procedure</a:t>
            </a:r>
          </a:p>
        </p:txBody>
      </p:sp>
    </p:spTree>
    <p:extLst>
      <p:ext uri="{BB962C8B-B14F-4D97-AF65-F5344CB8AC3E}">
        <p14:creationId xmlns:p14="http://schemas.microsoft.com/office/powerpoint/2010/main" val="149283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mtClean="0"/>
              <a:t>Etiology: Crush</a:t>
            </a:r>
          </a:p>
        </p:txBody>
      </p:sp>
      <p:sp>
        <p:nvSpPr>
          <p:cNvPr id="12291" name="Rectangle 3"/>
          <p:cNvSpPr>
            <a:spLocks noGrp="1" noChangeArrowheads="1"/>
          </p:cNvSpPr>
          <p:nvPr>
            <p:ph sz="quarter" idx="1"/>
          </p:nvPr>
        </p:nvSpPr>
        <p:spPr/>
        <p:txBody>
          <a:bodyPr/>
          <a:lstStyle/>
          <a:p>
            <a:endParaRPr lang="en-US" smtClean="0"/>
          </a:p>
        </p:txBody>
      </p:sp>
      <p:pic>
        <p:nvPicPr>
          <p:cNvPr id="12292" name="Picture 4" descr="pelus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28800"/>
            <a:ext cx="30480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pelus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36020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95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t>Etiology: Congenital</a:t>
            </a:r>
          </a:p>
        </p:txBody>
      </p:sp>
      <p:sp>
        <p:nvSpPr>
          <p:cNvPr id="13315" name="Rectangle 3"/>
          <p:cNvSpPr>
            <a:spLocks noGrp="1" noChangeArrowheads="1"/>
          </p:cNvSpPr>
          <p:nvPr>
            <p:ph sz="quarter" idx="1"/>
          </p:nvPr>
        </p:nvSpPr>
        <p:spPr/>
        <p:txBody>
          <a:bodyPr/>
          <a:lstStyle/>
          <a:p>
            <a:endParaRPr lang="en-US" smtClean="0"/>
          </a:p>
        </p:txBody>
      </p:sp>
      <p:pic>
        <p:nvPicPr>
          <p:cNvPr id="13316" name="Picture 4" descr="DSCF0001"/>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953000" y="1981200"/>
            <a:ext cx="35210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DSCF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3771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3733800" y="6248400"/>
            <a:ext cx="1620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polydactyly</a:t>
            </a:r>
          </a:p>
        </p:txBody>
      </p:sp>
    </p:spTree>
    <p:extLst>
      <p:ext uri="{BB962C8B-B14F-4D97-AF65-F5344CB8AC3E}">
        <p14:creationId xmlns:p14="http://schemas.microsoft.com/office/powerpoint/2010/main" val="363173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n-US" smtClean="0"/>
              <a:t>Etiology: Infarction associated with IV Drug Abuse</a:t>
            </a:r>
          </a:p>
        </p:txBody>
      </p:sp>
      <p:sp>
        <p:nvSpPr>
          <p:cNvPr id="14339" name="Rectangle 3"/>
          <p:cNvSpPr>
            <a:spLocks noGrp="1" noChangeArrowheads="1"/>
          </p:cNvSpPr>
          <p:nvPr>
            <p:ph sz="quarter" idx="1"/>
          </p:nvPr>
        </p:nvSpPr>
        <p:spPr/>
        <p:txBody>
          <a:bodyPr/>
          <a:lstStyle/>
          <a:p>
            <a:endParaRPr lang="en-US" smtClean="0"/>
          </a:p>
        </p:txBody>
      </p:sp>
      <p:pic>
        <p:nvPicPr>
          <p:cNvPr id="14340" name="Picture 4" descr="File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5281613"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78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INTRODUCTION</a:t>
            </a:r>
            <a:endParaRPr lang="en-IN" dirty="0"/>
          </a:p>
        </p:txBody>
      </p:sp>
      <p:sp>
        <p:nvSpPr>
          <p:cNvPr id="3" name="Content Placeholder 2"/>
          <p:cNvSpPr>
            <a:spLocks noGrp="1"/>
          </p:cNvSpPr>
          <p:nvPr>
            <p:ph sz="quarter" idx="1"/>
          </p:nvPr>
        </p:nvSpPr>
        <p:spPr>
          <a:xfrm>
            <a:off x="612648" y="1600200"/>
            <a:ext cx="8153400" cy="4953000"/>
          </a:xfrm>
        </p:spPr>
        <p:txBody>
          <a:bodyPr>
            <a:normAutofit lnSpcReduction="10000"/>
          </a:bodyPr>
          <a:lstStyle/>
          <a:p>
            <a:r>
              <a:rPr lang="en-US" dirty="0" smtClean="0"/>
              <a:t>Amputation is the most ancient of surgical procedure.</a:t>
            </a:r>
            <a:endParaRPr lang="en-IN" dirty="0" smtClean="0"/>
          </a:p>
          <a:p>
            <a:pPr lvl="0"/>
            <a:r>
              <a:rPr lang="en-US" dirty="0" smtClean="0"/>
              <a:t>Amputation is no longer a crude </a:t>
            </a:r>
            <a:r>
              <a:rPr lang="en-US" dirty="0" err="1" smtClean="0"/>
              <a:t>ablational</a:t>
            </a:r>
            <a:r>
              <a:rPr lang="en-US" dirty="0" smtClean="0"/>
              <a:t> surgery but a refined reconstructive procedure to prepare the stump for its motor functions ,sensory feed back and </a:t>
            </a:r>
            <a:r>
              <a:rPr lang="en-US" dirty="0" err="1" smtClean="0"/>
              <a:t>cosmesis</a:t>
            </a:r>
            <a:r>
              <a:rPr lang="en-US" dirty="0" smtClean="0"/>
              <a:t>. </a:t>
            </a:r>
          </a:p>
          <a:p>
            <a:pPr lvl="0"/>
            <a:r>
              <a:rPr lang="en-US" dirty="0" smtClean="0"/>
              <a:t>Early surgical amputation was a crude procedure by which a limb was rapidly severed from an </a:t>
            </a:r>
            <a:r>
              <a:rPr lang="en-US" dirty="0" err="1" smtClean="0"/>
              <a:t>unanesthetized</a:t>
            </a:r>
            <a:r>
              <a:rPr lang="en-US" dirty="0" smtClean="0"/>
              <a:t> patient.</a:t>
            </a:r>
            <a:endParaRPr lang="en-IN" dirty="0" smtClean="0"/>
          </a:p>
          <a:p>
            <a:pPr lvl="0"/>
            <a:r>
              <a:rPr lang="en-US" dirty="0" smtClean="0"/>
              <a:t>The open stump was crushed or dipped in boiling oil to obtain </a:t>
            </a:r>
            <a:r>
              <a:rPr lang="en-US" dirty="0" err="1" smtClean="0"/>
              <a:t>hemostasis</a:t>
            </a:r>
            <a:r>
              <a:rPr lang="en-US" dirty="0" smtClean="0"/>
              <a:t>.</a:t>
            </a:r>
            <a:endParaRPr lang="en-IN" dirty="0" smtClean="0"/>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t>Etiology: Scleroderma</a:t>
            </a:r>
          </a:p>
        </p:txBody>
      </p:sp>
      <p:sp>
        <p:nvSpPr>
          <p:cNvPr id="15363" name="Rectangle 3"/>
          <p:cNvSpPr>
            <a:spLocks noGrp="1" noChangeArrowheads="1"/>
          </p:cNvSpPr>
          <p:nvPr>
            <p:ph sz="quarter" idx="1"/>
          </p:nvPr>
        </p:nvSpPr>
        <p:spPr/>
        <p:txBody>
          <a:bodyPr/>
          <a:lstStyle/>
          <a:p>
            <a:endParaRPr lang="en-US" smtClean="0"/>
          </a:p>
        </p:txBody>
      </p:sp>
      <p:pic>
        <p:nvPicPr>
          <p:cNvPr id="15364" name="Picture 4" descr="DSCF0080scleroder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133600"/>
            <a:ext cx="3200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DSCF0083scleror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133600"/>
            <a:ext cx="22494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968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Replantation: Multiple Digits</a:t>
            </a:r>
          </a:p>
        </p:txBody>
      </p:sp>
      <p:sp>
        <p:nvSpPr>
          <p:cNvPr id="18435" name="Rectangle 3"/>
          <p:cNvSpPr>
            <a:spLocks noGrp="1" noChangeArrowheads="1"/>
          </p:cNvSpPr>
          <p:nvPr>
            <p:ph sz="quarter" idx="1"/>
          </p:nvPr>
        </p:nvSpPr>
        <p:spPr/>
        <p:txBody>
          <a:bodyPr/>
          <a:lstStyle/>
          <a:p>
            <a:endParaRPr lang="en-US" smtClean="0"/>
          </a:p>
        </p:txBody>
      </p:sp>
      <p:pic>
        <p:nvPicPr>
          <p:cNvPr id="18436" name="Picture 4" descr="replants (garage 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57400"/>
            <a:ext cx="277177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replants in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304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96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Amputation: Replantation</a:t>
            </a:r>
          </a:p>
        </p:txBody>
      </p:sp>
      <p:sp>
        <p:nvSpPr>
          <p:cNvPr id="20483" name="Rectangle 3"/>
          <p:cNvSpPr>
            <a:spLocks noGrp="1" noChangeArrowheads="1"/>
          </p:cNvSpPr>
          <p:nvPr>
            <p:ph sz="quarter" idx="1"/>
          </p:nvPr>
        </p:nvSpPr>
        <p:spPr/>
        <p:txBody>
          <a:bodyPr/>
          <a:lstStyle/>
          <a:p>
            <a:pPr>
              <a:lnSpc>
                <a:spcPct val="90000"/>
              </a:lnSpc>
            </a:pPr>
            <a:r>
              <a:rPr lang="en-US" smtClean="0"/>
              <a:t>Poor Candidates for Replantation</a:t>
            </a:r>
          </a:p>
          <a:p>
            <a:pPr lvl="1">
              <a:lnSpc>
                <a:spcPct val="90000"/>
              </a:lnSpc>
            </a:pPr>
            <a:r>
              <a:rPr lang="en-US" smtClean="0"/>
              <a:t>1. Severely crushed or mangled parts</a:t>
            </a:r>
          </a:p>
          <a:p>
            <a:pPr lvl="1">
              <a:lnSpc>
                <a:spcPct val="90000"/>
              </a:lnSpc>
            </a:pPr>
            <a:r>
              <a:rPr lang="en-US" smtClean="0"/>
              <a:t>2. Multiple levels</a:t>
            </a:r>
          </a:p>
          <a:p>
            <a:pPr lvl="1">
              <a:lnSpc>
                <a:spcPct val="90000"/>
              </a:lnSpc>
            </a:pPr>
            <a:r>
              <a:rPr lang="en-US" smtClean="0"/>
              <a:t>3. Other serious injuries or diseases</a:t>
            </a:r>
          </a:p>
          <a:p>
            <a:pPr lvl="1">
              <a:lnSpc>
                <a:spcPct val="90000"/>
              </a:lnSpc>
            </a:pPr>
            <a:r>
              <a:rPr lang="en-US" smtClean="0"/>
              <a:t>4. Atherosclerotic vessels</a:t>
            </a:r>
          </a:p>
          <a:p>
            <a:pPr lvl="1">
              <a:lnSpc>
                <a:spcPct val="90000"/>
              </a:lnSpc>
            </a:pPr>
            <a:r>
              <a:rPr lang="en-US" smtClean="0"/>
              <a:t>5. Mentally unstable </a:t>
            </a:r>
          </a:p>
          <a:p>
            <a:pPr lvl="1">
              <a:lnSpc>
                <a:spcPct val="90000"/>
              </a:lnSpc>
            </a:pPr>
            <a:r>
              <a:rPr lang="en-US" smtClean="0"/>
              <a:t>6. &gt; 6 hours ischemic time</a:t>
            </a:r>
          </a:p>
          <a:p>
            <a:pPr lvl="1">
              <a:lnSpc>
                <a:spcPct val="90000"/>
              </a:lnSpc>
            </a:pPr>
            <a:r>
              <a:rPr lang="en-US" smtClean="0"/>
              <a:t>7. Severe contamination</a:t>
            </a:r>
          </a:p>
        </p:txBody>
      </p:sp>
    </p:spTree>
    <p:extLst>
      <p:ext uri="{BB962C8B-B14F-4D97-AF65-F5344CB8AC3E}">
        <p14:creationId xmlns:p14="http://schemas.microsoft.com/office/powerpoint/2010/main" val="2960471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Amputation: Replantation</a:t>
            </a:r>
          </a:p>
        </p:txBody>
      </p:sp>
      <p:sp>
        <p:nvSpPr>
          <p:cNvPr id="21507" name="Rectangle 3"/>
          <p:cNvSpPr>
            <a:spLocks noGrp="1" noChangeArrowheads="1"/>
          </p:cNvSpPr>
          <p:nvPr>
            <p:ph sz="quarter" idx="1"/>
          </p:nvPr>
        </p:nvSpPr>
        <p:spPr/>
        <p:txBody>
          <a:bodyPr/>
          <a:lstStyle/>
          <a:p>
            <a:endParaRPr lang="en-US" smtClean="0"/>
          </a:p>
        </p:txBody>
      </p:sp>
      <p:pic>
        <p:nvPicPr>
          <p:cNvPr id="21508" name="Picture 4" descr="mangled hand p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362200"/>
            <a:ext cx="47244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2286000" y="5943600"/>
            <a:ext cx="5141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Mangled and Crushed – Poor Candidate </a:t>
            </a:r>
          </a:p>
        </p:txBody>
      </p:sp>
    </p:spTree>
    <p:extLst>
      <p:ext uri="{BB962C8B-B14F-4D97-AF65-F5344CB8AC3E}">
        <p14:creationId xmlns:p14="http://schemas.microsoft.com/office/powerpoint/2010/main" val="3059346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81000" y="304800"/>
            <a:ext cx="8382000" cy="1431925"/>
          </a:xfrm>
          <a:effectLst>
            <a:outerShdw dist="35907" dir="16979964" algn="ctr" rotWithShape="0">
              <a:srgbClr val="000000">
                <a:alpha val="75000"/>
              </a:srgbClr>
            </a:outerShdw>
          </a:effectLst>
        </p:spPr>
        <p:txBody>
          <a:bodyPr/>
          <a:lstStyle/>
          <a:p>
            <a:pPr>
              <a:defRPr/>
            </a:pPr>
            <a:r>
              <a:rPr lang="en-US" dirty="0" smtClean="0">
                <a:latin typeface="Times New Roman" pitchFamily="18" charset="0"/>
                <a:ea typeface="ＭＳ Ｐゴシック" charset="-128"/>
                <a:cs typeface="Times New Roman" pitchFamily="18" charset="0"/>
              </a:rPr>
              <a:t>Ectopic </a:t>
            </a:r>
            <a:r>
              <a:rPr lang="ja-JP" altLang="en-US" dirty="0" smtClean="0">
                <a:latin typeface="Times New Roman" pitchFamily="18" charset="0"/>
                <a:ea typeface="ＭＳ Ｐゴシック" charset="-128"/>
                <a:cs typeface="Times New Roman" pitchFamily="18" charset="0"/>
              </a:rPr>
              <a:t>“</a:t>
            </a:r>
            <a:r>
              <a:rPr lang="en-US" altLang="ja-JP" dirty="0" smtClean="0">
                <a:latin typeface="Times New Roman" pitchFamily="18" charset="0"/>
                <a:ea typeface="ＭＳ Ｐゴシック" charset="-128"/>
                <a:cs typeface="Times New Roman" pitchFamily="18" charset="0"/>
              </a:rPr>
              <a:t>banking</a:t>
            </a:r>
            <a:r>
              <a:rPr lang="ja-JP" altLang="en-US" dirty="0" smtClean="0">
                <a:latin typeface="Times New Roman" pitchFamily="18" charset="0"/>
                <a:ea typeface="ＭＳ Ｐゴシック" charset="-128"/>
                <a:cs typeface="Times New Roman" pitchFamily="18" charset="0"/>
              </a:rPr>
              <a:t>”</a:t>
            </a:r>
            <a:r>
              <a:rPr lang="en-US" altLang="ja-JP" dirty="0" smtClean="0">
                <a:latin typeface="Times New Roman" pitchFamily="18" charset="0"/>
                <a:ea typeface="ＭＳ Ｐゴシック" charset="-128"/>
                <a:cs typeface="Times New Roman" pitchFamily="18" charset="0"/>
              </a:rPr>
              <a:t> of amputated parts</a:t>
            </a:r>
            <a:endParaRPr lang="en-US" dirty="0" smtClean="0">
              <a:latin typeface="Times New Roman" pitchFamily="18" charset="0"/>
              <a:ea typeface="ＭＳ Ｐゴシック" charset="-128"/>
              <a:cs typeface="Times New Roman" pitchFamily="18" charset="0"/>
            </a:endParaRPr>
          </a:p>
        </p:txBody>
      </p:sp>
      <p:sp>
        <p:nvSpPr>
          <p:cNvPr id="117763" name="Rectangle 3"/>
          <p:cNvSpPr>
            <a:spLocks noGrp="1" noChangeArrowheads="1"/>
          </p:cNvSpPr>
          <p:nvPr>
            <p:ph sz="quarter" idx="1"/>
          </p:nvPr>
        </p:nvSpPr>
        <p:spPr>
          <a:xfrm>
            <a:off x="914400" y="1828800"/>
            <a:ext cx="7772400" cy="4572000"/>
          </a:xfrm>
          <a:effectLst>
            <a:outerShdw dist="25400" dir="16979900" algn="ctr" rotWithShape="0">
              <a:srgbClr val="000000">
                <a:alpha val="75000"/>
              </a:srgbClr>
            </a:outerShdw>
          </a:effectLst>
        </p:spPr>
        <p:txBody>
          <a:bodyPr/>
          <a:lstStyle/>
          <a:p>
            <a:pPr>
              <a:buFont typeface="Wingdings" charset="0"/>
              <a:buChar char="n"/>
              <a:defRPr/>
            </a:pPr>
            <a:r>
              <a:rPr lang="en-US" sz="2800" dirty="0"/>
              <a:t>Indicated for extensive injuries with adequate amputated part in setting of contaminated or absent support structures.</a:t>
            </a:r>
          </a:p>
          <a:p>
            <a:pPr>
              <a:buFont typeface="Wingdings" charset="0"/>
              <a:buChar char="n"/>
              <a:defRPr/>
            </a:pPr>
            <a:r>
              <a:rPr lang="en-US" sz="2800" dirty="0"/>
              <a:t>Recipient sites described- anterior thorax, contralateral arm/leg, groin.  High complication rate.</a:t>
            </a:r>
          </a:p>
          <a:p>
            <a:pPr>
              <a:buFont typeface="Wingdings" charset="0"/>
              <a:buChar char="n"/>
              <a:defRPr/>
            </a:pPr>
            <a:r>
              <a:rPr lang="en-US" sz="2800" dirty="0"/>
              <a:t>Largest and original series described by Marko </a:t>
            </a:r>
            <a:r>
              <a:rPr lang="en-US" sz="2800" dirty="0" err="1"/>
              <a:t>Godina</a:t>
            </a:r>
            <a:r>
              <a:rPr lang="en-US" sz="2800" dirty="0"/>
              <a:t> 1986.</a:t>
            </a:r>
          </a:p>
        </p:txBody>
      </p:sp>
    </p:spTree>
    <p:extLst>
      <p:ext uri="{BB962C8B-B14F-4D97-AF65-F5344CB8AC3E}">
        <p14:creationId xmlns:p14="http://schemas.microsoft.com/office/powerpoint/2010/main" val="8270406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CN4588"/>
          <p:cNvPicPr>
            <a:picLocks noChangeAspect="1" noChangeArrowheads="1"/>
          </p:cNvPicPr>
          <p:nvPr/>
        </p:nvPicPr>
        <p:blipFill>
          <a:blip r:embed="rId2">
            <a:extLst>
              <a:ext uri="{28A0092B-C50C-407E-A947-70E740481C1C}">
                <a14:useLocalDpi xmlns:a14="http://schemas.microsoft.com/office/drawing/2010/main" val="0"/>
              </a:ext>
            </a:extLst>
          </a:blip>
          <a:srcRect l="20000" t="19048" b="20000"/>
          <a:stretch>
            <a:fillRect/>
          </a:stretch>
        </p:blipFill>
        <p:spPr bwMode="auto">
          <a:xfrm>
            <a:off x="0" y="0"/>
            <a:ext cx="4800600" cy="2743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3" descr="DSCN45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05113"/>
            <a:ext cx="7772400" cy="40306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descr="DSCN45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0"/>
            <a:ext cx="4038600" cy="2692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Box 4"/>
          <p:cNvSpPr txBox="1">
            <a:spLocks noChangeArrowheads="1"/>
          </p:cNvSpPr>
          <p:nvPr/>
        </p:nvSpPr>
        <p:spPr bwMode="auto">
          <a:xfrm>
            <a:off x="5867400" y="639603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Courtesy: J. Higgins</a:t>
            </a:r>
          </a:p>
        </p:txBody>
      </p:sp>
    </p:spTree>
    <p:extLst>
      <p:ext uri="{BB962C8B-B14F-4D97-AF65-F5344CB8AC3E}">
        <p14:creationId xmlns:p14="http://schemas.microsoft.com/office/powerpoint/2010/main" val="4153129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effectLst>
            <a:outerShdw dist="35907" dir="16979964" algn="ctr" rotWithShape="0">
              <a:srgbClr val="000000">
                <a:alpha val="75000"/>
              </a:srgbClr>
            </a:outerShdw>
          </a:effectLst>
        </p:spPr>
        <p:txBody>
          <a:bodyPr/>
          <a:lstStyle/>
          <a:p>
            <a:pPr>
              <a:defRPr/>
            </a:pPr>
            <a:endParaRPr lang="en-US"/>
          </a:p>
        </p:txBody>
      </p:sp>
      <p:sp>
        <p:nvSpPr>
          <p:cNvPr id="143363" name="Rectangle 3"/>
          <p:cNvSpPr>
            <a:spLocks noGrp="1" noChangeArrowheads="1"/>
          </p:cNvSpPr>
          <p:nvPr>
            <p:ph sz="quarter" idx="1"/>
          </p:nvPr>
        </p:nvSpPr>
        <p:spPr>
          <a:effectLst>
            <a:outerShdw dist="25400" dir="16979900" algn="ctr" rotWithShape="0">
              <a:srgbClr val="000000">
                <a:alpha val="75000"/>
              </a:srgbClr>
            </a:outerShdw>
          </a:effectLst>
        </p:spPr>
        <p:txBody>
          <a:bodyPr/>
          <a:lstStyle/>
          <a:p>
            <a:pPr>
              <a:buFont typeface="Wingdings" charset="0"/>
              <a:buChar char="n"/>
              <a:defRPr/>
            </a:pPr>
            <a:endParaRPr lang="en-US"/>
          </a:p>
        </p:txBody>
      </p:sp>
      <p:pic>
        <p:nvPicPr>
          <p:cNvPr id="24580" name="Picture 4" descr="DSCN4592"/>
          <p:cNvPicPr>
            <a:picLocks noChangeAspect="1" noChangeArrowheads="1"/>
          </p:cNvPicPr>
          <p:nvPr/>
        </p:nvPicPr>
        <p:blipFill>
          <a:blip r:embed="rId2">
            <a:lum bright="-12000" contrast="12000"/>
            <a:grayscl/>
            <a:extLst>
              <a:ext uri="{28A0092B-C50C-407E-A947-70E740481C1C}">
                <a14:useLocalDpi xmlns:a14="http://schemas.microsoft.com/office/drawing/2010/main" val="0"/>
              </a:ext>
            </a:extLst>
          </a:blip>
          <a:srcRect/>
          <a:stretch>
            <a:fillRect/>
          </a:stretch>
        </p:blipFill>
        <p:spPr bwMode="auto">
          <a:xfrm>
            <a:off x="0" y="0"/>
            <a:ext cx="4343400" cy="6858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5" descr="DSCN459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419600" y="0"/>
            <a:ext cx="3646488" cy="6858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6" descr="DSCN4594"/>
          <p:cNvPicPr>
            <a:picLocks noChangeAspect="1" noChangeArrowheads="1"/>
          </p:cNvPicPr>
          <p:nvPr/>
        </p:nvPicPr>
        <p:blipFill>
          <a:blip r:embed="rId4">
            <a:grayscl/>
            <a:extLst>
              <a:ext uri="{28A0092B-C50C-407E-A947-70E740481C1C}">
                <a14:useLocalDpi xmlns:a14="http://schemas.microsoft.com/office/drawing/2010/main" val="0"/>
              </a:ext>
            </a:extLst>
          </a:blip>
          <a:srcRect l="71428" t="22510" r="15585" b="35931"/>
          <a:stretch>
            <a:fillRect/>
          </a:stretch>
        </p:blipFill>
        <p:spPr bwMode="auto">
          <a:xfrm>
            <a:off x="7747000" y="3505200"/>
            <a:ext cx="1397000" cy="33528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83" name="Picture 7" descr="DSCN4594"/>
          <p:cNvPicPr>
            <a:picLocks noChangeAspect="1" noChangeArrowheads="1"/>
          </p:cNvPicPr>
          <p:nvPr/>
        </p:nvPicPr>
        <p:blipFill>
          <a:blip r:embed="rId5">
            <a:grayscl/>
            <a:extLst>
              <a:ext uri="{28A0092B-C50C-407E-A947-70E740481C1C}">
                <a14:useLocalDpi xmlns:a14="http://schemas.microsoft.com/office/drawing/2010/main" val="0"/>
              </a:ext>
            </a:extLst>
          </a:blip>
          <a:srcRect l="16884" t="27705" r="71428" b="25542"/>
          <a:stretch>
            <a:fillRect/>
          </a:stretch>
        </p:blipFill>
        <p:spPr bwMode="auto">
          <a:xfrm>
            <a:off x="8001000" y="0"/>
            <a:ext cx="1143000" cy="3429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7511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effectLst>
            <a:outerShdw dist="35907" dir="16979964" algn="ctr" rotWithShape="0">
              <a:srgbClr val="000000">
                <a:alpha val="75000"/>
              </a:srgbClr>
            </a:outerShdw>
          </a:effectLst>
        </p:spPr>
        <p:txBody>
          <a:bodyPr/>
          <a:lstStyle/>
          <a:p>
            <a:pPr>
              <a:defRPr/>
            </a:pPr>
            <a:endParaRPr lang="en-US"/>
          </a:p>
        </p:txBody>
      </p:sp>
      <p:sp>
        <p:nvSpPr>
          <p:cNvPr id="146435" name="Rectangle 3"/>
          <p:cNvSpPr>
            <a:spLocks noGrp="1" noChangeArrowheads="1"/>
          </p:cNvSpPr>
          <p:nvPr>
            <p:ph sz="quarter" idx="1"/>
          </p:nvPr>
        </p:nvSpPr>
        <p:spPr>
          <a:effectLst>
            <a:outerShdw dist="25400" dir="16979900" algn="ctr" rotWithShape="0">
              <a:srgbClr val="000000">
                <a:alpha val="75000"/>
              </a:srgbClr>
            </a:outerShdw>
          </a:effectLst>
        </p:spPr>
        <p:txBody>
          <a:bodyPr/>
          <a:lstStyle/>
          <a:p>
            <a:pPr>
              <a:buFont typeface="Wingdings" charset="0"/>
              <a:buChar char="n"/>
              <a:defRPr/>
            </a:pPr>
            <a:endParaRPr lang="en-US"/>
          </a:p>
        </p:txBody>
      </p:sp>
      <p:pic>
        <p:nvPicPr>
          <p:cNvPr id="25604" name="Picture 4" descr="DSCN45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24600" cy="32861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5" descr="DSCN45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6248400" cy="34702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6" descr="DSCN45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457200"/>
            <a:ext cx="2781300" cy="55626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724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effectLst>
            <a:outerShdw dist="35907" dir="16979964" algn="ctr" rotWithShape="0">
              <a:srgbClr val="000000">
                <a:alpha val="75000"/>
              </a:srgbClr>
            </a:outerShdw>
          </a:effectLst>
        </p:spPr>
        <p:txBody>
          <a:bodyPr/>
          <a:lstStyle/>
          <a:p>
            <a:pPr>
              <a:defRPr/>
            </a:pPr>
            <a:endParaRPr lang="en-US"/>
          </a:p>
        </p:txBody>
      </p:sp>
      <p:sp>
        <p:nvSpPr>
          <p:cNvPr id="148483" name="Rectangle 3"/>
          <p:cNvSpPr>
            <a:spLocks noGrp="1" noChangeArrowheads="1"/>
          </p:cNvSpPr>
          <p:nvPr>
            <p:ph sz="quarter" idx="1"/>
          </p:nvPr>
        </p:nvSpPr>
        <p:spPr>
          <a:effectLst>
            <a:outerShdw dist="25400" dir="16979900" algn="ctr" rotWithShape="0">
              <a:srgbClr val="000000">
                <a:alpha val="75000"/>
              </a:srgbClr>
            </a:outerShdw>
          </a:effectLst>
        </p:spPr>
        <p:txBody>
          <a:bodyPr/>
          <a:lstStyle/>
          <a:p>
            <a:pPr>
              <a:buFont typeface="Wingdings" charset="0"/>
              <a:buChar char="n"/>
              <a:defRPr/>
            </a:pPr>
            <a:endParaRPr lang="en-US"/>
          </a:p>
        </p:txBody>
      </p:sp>
      <p:pic>
        <p:nvPicPr>
          <p:cNvPr id="26628" name="Picture 5" descr="DSCN46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5888"/>
            <a:ext cx="6553200" cy="29321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6" descr="DSCN4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5181600" cy="31448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7" descr="DSCN46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2971800" cy="4953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8740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effectLst>
            <a:outerShdw dist="35907" dir="16979964" algn="ctr" rotWithShape="0">
              <a:srgbClr val="000000">
                <a:alpha val="75000"/>
              </a:srgbClr>
            </a:outerShdw>
          </a:effectLst>
        </p:spPr>
        <p:txBody>
          <a:bodyPr/>
          <a:lstStyle/>
          <a:p>
            <a:pPr>
              <a:defRPr/>
            </a:pPr>
            <a:endParaRPr lang="en-US"/>
          </a:p>
        </p:txBody>
      </p:sp>
      <p:sp>
        <p:nvSpPr>
          <p:cNvPr id="157699" name="Rectangle 3"/>
          <p:cNvSpPr>
            <a:spLocks noGrp="1" noChangeArrowheads="1"/>
          </p:cNvSpPr>
          <p:nvPr>
            <p:ph sz="quarter" idx="1"/>
          </p:nvPr>
        </p:nvSpPr>
        <p:spPr>
          <a:effectLst>
            <a:outerShdw dist="25400" dir="16979900" algn="ctr" rotWithShape="0">
              <a:srgbClr val="000000">
                <a:alpha val="75000"/>
              </a:srgbClr>
            </a:outerShdw>
          </a:effectLst>
        </p:spPr>
        <p:txBody>
          <a:bodyPr/>
          <a:lstStyle/>
          <a:p>
            <a:pPr>
              <a:buFont typeface="Wingdings" charset="0"/>
              <a:buChar char="n"/>
              <a:defRPr/>
            </a:pPr>
            <a:endParaRPr lang="en-US"/>
          </a:p>
        </p:txBody>
      </p:sp>
      <p:pic>
        <p:nvPicPr>
          <p:cNvPr id="27652" name="Picture 4" descr="DSCN52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7620000" cy="58293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 Box 5"/>
          <p:cNvSpPr txBox="1">
            <a:spLocks noChangeArrowheads="1"/>
          </p:cNvSpPr>
          <p:nvPr/>
        </p:nvSpPr>
        <p:spPr bwMode="auto">
          <a:xfrm>
            <a:off x="1066800" y="6096000"/>
            <a:ext cx="7391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pPr algn="ctr"/>
            <a:r>
              <a:rPr lang="en-US">
                <a:solidFill>
                  <a:prstClr val="black"/>
                </a:solidFill>
                <a:latin typeface="Tahoma" pitchFamily="34" charset="0"/>
              </a:rPr>
              <a:t>Grip strength 80 # (unaffected side 100#)</a:t>
            </a:r>
          </a:p>
          <a:p>
            <a:pPr algn="ctr"/>
            <a:r>
              <a:rPr lang="en-US">
                <a:solidFill>
                  <a:prstClr val="black"/>
                </a:solidFill>
                <a:latin typeface="Tahoma" pitchFamily="34" charset="0"/>
              </a:rPr>
              <a:t>Injured right hand has remained dominant hand</a:t>
            </a:r>
          </a:p>
          <a:p>
            <a:pPr algn="ctr"/>
            <a:endParaRPr lang="en-US">
              <a:solidFill>
                <a:prstClr val="black"/>
              </a:solidFill>
              <a:latin typeface="Tahoma" pitchFamily="34" charset="0"/>
            </a:endParaRPr>
          </a:p>
        </p:txBody>
      </p:sp>
    </p:spTree>
    <p:extLst>
      <p:ext uri="{BB962C8B-B14F-4D97-AF65-F5344CB8AC3E}">
        <p14:creationId xmlns:p14="http://schemas.microsoft.com/office/powerpoint/2010/main" val="415665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153400" cy="5029200"/>
          </a:xfrm>
        </p:spPr>
        <p:txBody>
          <a:bodyPr>
            <a:normAutofit/>
          </a:bodyPr>
          <a:lstStyle/>
          <a:p>
            <a:pPr lvl="0"/>
            <a:r>
              <a:rPr lang="en-US" dirty="0" smtClean="0"/>
              <a:t>In 1674 Morels introduced use of tourniquet.</a:t>
            </a:r>
            <a:endParaRPr lang="en-IN" dirty="0" smtClean="0"/>
          </a:p>
          <a:p>
            <a:pPr lvl="0"/>
            <a:r>
              <a:rPr lang="en-US" dirty="0" smtClean="0"/>
              <a:t>In 1867 Lister's introduced the antiseptic technique.</a:t>
            </a:r>
            <a:endParaRPr lang="en-IN" dirty="0" smtClean="0"/>
          </a:p>
          <a:p>
            <a:pPr lvl="0"/>
            <a:r>
              <a:rPr lang="en-US" dirty="0" smtClean="0"/>
              <a:t>With the use of chloroform and ether general anesthesia in the late 19</a:t>
            </a:r>
            <a:r>
              <a:rPr lang="en-US" baseline="30000" dirty="0" smtClean="0"/>
              <a:t>th</a:t>
            </a:r>
            <a:r>
              <a:rPr lang="en-US" dirty="0" smtClean="0"/>
              <a:t> century, surgeons for the first time could fashion reasonable sturdy and functional stumps. </a:t>
            </a:r>
          </a:p>
          <a:p>
            <a:pPr lvl="0"/>
            <a:r>
              <a:rPr lang="en-US" dirty="0" smtClean="0"/>
              <a:t>In   the   past   3   decades   there   has   been   increased   interest   in improving surgical techniques, after care and post surgical prosthetic fitting. </a:t>
            </a:r>
            <a:endParaRPr lang="en-IN" dirty="0" smtClean="0"/>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Upper vs Lower Limb</a:t>
            </a:r>
          </a:p>
        </p:txBody>
      </p:sp>
      <p:sp>
        <p:nvSpPr>
          <p:cNvPr id="29699" name="Rectangle 3"/>
          <p:cNvSpPr>
            <a:spLocks noGrp="1" noChangeArrowheads="1"/>
          </p:cNvSpPr>
          <p:nvPr>
            <p:ph sz="quarter" idx="1"/>
          </p:nvPr>
        </p:nvSpPr>
        <p:spPr/>
        <p:txBody>
          <a:bodyPr/>
          <a:lstStyle/>
          <a:p>
            <a:r>
              <a:rPr lang="en-US" smtClean="0"/>
              <a:t>Upper extremity nonweightbearing</a:t>
            </a:r>
          </a:p>
          <a:p>
            <a:pPr lvl="1"/>
            <a:r>
              <a:rPr lang="en-US" smtClean="0"/>
              <a:t>Less durable skin acceptable</a:t>
            </a:r>
          </a:p>
          <a:p>
            <a:pPr lvl="1"/>
            <a:r>
              <a:rPr lang="en-US" smtClean="0"/>
              <a:t>Decreased sensation better tolerated</a:t>
            </a:r>
          </a:p>
          <a:p>
            <a:pPr lvl="1"/>
            <a:r>
              <a:rPr lang="en-US" smtClean="0"/>
              <a:t>Joint deformity better tolerated</a:t>
            </a:r>
          </a:p>
          <a:p>
            <a:pPr lvl="1"/>
            <a:r>
              <a:rPr lang="en-US" smtClean="0"/>
              <a:t>Late amputations rare</a:t>
            </a:r>
          </a:p>
          <a:p>
            <a:pPr lvl="1"/>
            <a:r>
              <a:rPr lang="en-US" smtClean="0"/>
              <a:t>Transplants now being performed</a:t>
            </a:r>
          </a:p>
        </p:txBody>
      </p:sp>
    </p:spTree>
    <p:extLst>
      <p:ext uri="{BB962C8B-B14F-4D97-AF65-F5344CB8AC3E}">
        <p14:creationId xmlns:p14="http://schemas.microsoft.com/office/powerpoint/2010/main" val="4099958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Major Limb Replantation</a:t>
            </a:r>
          </a:p>
        </p:txBody>
      </p:sp>
      <p:sp>
        <p:nvSpPr>
          <p:cNvPr id="30723" name="Rectangle 3"/>
          <p:cNvSpPr>
            <a:spLocks noGrp="1" noChangeArrowheads="1"/>
          </p:cNvSpPr>
          <p:nvPr>
            <p:ph sz="quarter" idx="1"/>
          </p:nvPr>
        </p:nvSpPr>
        <p:spPr/>
        <p:txBody>
          <a:bodyPr/>
          <a:lstStyle/>
          <a:p>
            <a:endParaRPr lang="en-US" smtClean="0"/>
          </a:p>
        </p:txBody>
      </p:sp>
      <p:pic>
        <p:nvPicPr>
          <p:cNvPr id="30724" name="Picture 4" descr="DSCF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0"/>
            <a:ext cx="373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DSCF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098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6"/>
          <p:cNvSpPr txBox="1">
            <a:spLocks noChangeArrowheads="1"/>
          </p:cNvSpPr>
          <p:nvPr/>
        </p:nvSpPr>
        <p:spPr bwMode="auto">
          <a:xfrm>
            <a:off x="533400" y="5410200"/>
            <a:ext cx="38211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Include Surgical Prep of Legs</a:t>
            </a:r>
          </a:p>
          <a:p>
            <a:r>
              <a:rPr lang="en-US">
                <a:solidFill>
                  <a:prstClr val="black"/>
                </a:solidFill>
              </a:rPr>
              <a:t>for vascular and nerve grafts</a:t>
            </a:r>
          </a:p>
        </p:txBody>
      </p:sp>
      <p:sp>
        <p:nvSpPr>
          <p:cNvPr id="30727" name="Text Box 7"/>
          <p:cNvSpPr txBox="1">
            <a:spLocks noChangeArrowheads="1"/>
          </p:cNvSpPr>
          <p:nvPr/>
        </p:nvSpPr>
        <p:spPr bwMode="auto">
          <a:xfrm>
            <a:off x="5181600" y="5410200"/>
            <a:ext cx="32432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Rapid Bone Stabilization</a:t>
            </a:r>
          </a:p>
          <a:p>
            <a:r>
              <a:rPr lang="en-US">
                <a:solidFill>
                  <a:prstClr val="black"/>
                </a:solidFill>
              </a:rPr>
              <a:t>Ready for Anastomosis</a:t>
            </a:r>
          </a:p>
        </p:txBody>
      </p:sp>
    </p:spTree>
    <p:extLst>
      <p:ext uri="{BB962C8B-B14F-4D97-AF65-F5344CB8AC3E}">
        <p14:creationId xmlns:p14="http://schemas.microsoft.com/office/powerpoint/2010/main" val="216392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1371600" y="914400"/>
            <a:ext cx="7772400" cy="1143000"/>
          </a:xfrm>
        </p:spPr>
        <p:txBody>
          <a:bodyPr>
            <a:normAutofit fontScale="90000"/>
          </a:bodyPr>
          <a:lstStyle/>
          <a:p>
            <a:pPr>
              <a:defRPr/>
            </a:pPr>
            <a:r>
              <a:rPr lang="en-US" dirty="0" smtClean="0">
                <a:latin typeface="Arial" charset="0"/>
                <a:ea typeface="ＭＳ Ｐゴシック" charset="0"/>
              </a:rPr>
              <a:t>UE traumatic amputation may be associated with life threatening hemorrhage</a:t>
            </a:r>
            <a:endParaRPr lang="en-US" dirty="0">
              <a:latin typeface="Arial" charset="0"/>
              <a:ea typeface="ＭＳ Ｐゴシック" charset="0"/>
            </a:endParaRPr>
          </a:p>
        </p:txBody>
      </p:sp>
      <p:pic>
        <p:nvPicPr>
          <p:cNvPr id="31748" name="Picture 4" descr="mache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5963"/>
            <a:ext cx="4802188"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machet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575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p:cNvSpPr txBox="1">
            <a:spLocks noChangeArrowheads="1"/>
          </p:cNvSpPr>
          <p:nvPr/>
        </p:nvSpPr>
        <p:spPr bwMode="auto">
          <a:xfrm>
            <a:off x="6934200" y="60960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sz="1600">
                <a:solidFill>
                  <a:srgbClr val="E9E5DC"/>
                </a:solidFill>
              </a:rPr>
              <a:t>Courtesy of T. Higgins, M. Dietch</a:t>
            </a:r>
          </a:p>
        </p:txBody>
      </p:sp>
    </p:spTree>
    <p:extLst>
      <p:ext uri="{BB962C8B-B14F-4D97-AF65-F5344CB8AC3E}">
        <p14:creationId xmlns:p14="http://schemas.microsoft.com/office/powerpoint/2010/main" val="1450690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304800" y="0"/>
            <a:ext cx="8839200" cy="1143000"/>
          </a:xfrm>
        </p:spPr>
        <p:txBody>
          <a:bodyPr>
            <a:normAutofit fontScale="90000"/>
          </a:bodyPr>
          <a:lstStyle/>
          <a:p>
            <a:pPr>
              <a:defRPr/>
            </a:pPr>
            <a:r>
              <a:rPr lang="en-US" dirty="0" smtClean="0">
                <a:latin typeface="Arial" charset="0"/>
                <a:ea typeface="ＭＳ Ｐゴシック" charset="0"/>
              </a:rPr>
              <a:t>Aggressive resuscitation and limb repair</a:t>
            </a:r>
            <a:endParaRPr lang="en-US" dirty="0">
              <a:latin typeface="Arial" charset="0"/>
              <a:ea typeface="ＭＳ Ｐゴシック" charset="0"/>
            </a:endParaRPr>
          </a:p>
        </p:txBody>
      </p:sp>
      <p:pic>
        <p:nvPicPr>
          <p:cNvPr id="32772" name="Picture 6" descr="machet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1"/>
          <p:cNvSpPr txBox="1">
            <a:spLocks noChangeArrowheads="1"/>
          </p:cNvSpPr>
          <p:nvPr/>
        </p:nvSpPr>
        <p:spPr bwMode="auto">
          <a:xfrm>
            <a:off x="6553200" y="57912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Courtesy of T. Higgins, M. Dietch</a:t>
            </a:r>
          </a:p>
        </p:txBody>
      </p:sp>
    </p:spTree>
    <p:extLst>
      <p:ext uri="{BB962C8B-B14F-4D97-AF65-F5344CB8AC3E}">
        <p14:creationId xmlns:p14="http://schemas.microsoft.com/office/powerpoint/2010/main" val="1281527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1524000"/>
            <a:ext cx="3886200" cy="5181600"/>
          </a:xfrm>
        </p:spPr>
        <p:txBody>
          <a:bodyPr>
            <a:normAutofit/>
          </a:bodyPr>
          <a:lstStyle/>
          <a:p>
            <a:pPr lvl="0">
              <a:buFont typeface="Wingdings" pitchFamily="2" charset="2"/>
              <a:buChar char="Ø"/>
            </a:pPr>
            <a:r>
              <a:rPr lang="en-US" sz="3200" dirty="0" smtClean="0"/>
              <a:t>Vascular</a:t>
            </a:r>
          </a:p>
          <a:p>
            <a:pPr lvl="1"/>
            <a:r>
              <a:rPr lang="en-US" sz="3200" dirty="0" smtClean="0"/>
              <a:t>TAO</a:t>
            </a:r>
          </a:p>
          <a:p>
            <a:pPr lvl="1"/>
            <a:r>
              <a:rPr lang="en-US" sz="3200" dirty="0" smtClean="0"/>
              <a:t>Atherosclerosis</a:t>
            </a:r>
          </a:p>
          <a:p>
            <a:pPr lvl="1"/>
            <a:r>
              <a:rPr lang="en-US" sz="3200" dirty="0" smtClean="0"/>
              <a:t>Arteriosclerosis</a:t>
            </a:r>
          </a:p>
          <a:p>
            <a:pPr lvl="1"/>
            <a:r>
              <a:rPr lang="en-US" sz="3200" dirty="0" smtClean="0"/>
              <a:t>Gangrene</a:t>
            </a:r>
          </a:p>
          <a:p>
            <a:pPr lvl="0">
              <a:buFont typeface="Wingdings" pitchFamily="2" charset="2"/>
              <a:buChar char="Ø"/>
            </a:pPr>
            <a:r>
              <a:rPr lang="en-US" sz="3200" dirty="0" smtClean="0"/>
              <a:t>Traumatic</a:t>
            </a:r>
          </a:p>
          <a:p>
            <a:pPr lvl="1"/>
            <a:r>
              <a:rPr lang="en-US" sz="3200" dirty="0" smtClean="0"/>
              <a:t>Crush injuries</a:t>
            </a:r>
          </a:p>
          <a:p>
            <a:pPr lvl="1"/>
            <a:r>
              <a:rPr lang="en-US" sz="3200" dirty="0" smtClean="0"/>
              <a:t>Burns</a:t>
            </a:r>
          </a:p>
          <a:p>
            <a:pPr lvl="1"/>
            <a:r>
              <a:rPr lang="en-US" sz="3200" dirty="0" smtClean="0"/>
              <a:t>Frostbite</a:t>
            </a:r>
          </a:p>
        </p:txBody>
      </p:sp>
      <p:sp>
        <p:nvSpPr>
          <p:cNvPr id="5" name="Content Placeholder 4"/>
          <p:cNvSpPr>
            <a:spLocks noGrp="1"/>
          </p:cNvSpPr>
          <p:nvPr>
            <p:ph sz="quarter" idx="4294967295"/>
          </p:nvPr>
        </p:nvSpPr>
        <p:spPr>
          <a:xfrm>
            <a:off x="5073650" y="1589088"/>
            <a:ext cx="4070350" cy="4964112"/>
          </a:xfrm>
        </p:spPr>
        <p:txBody>
          <a:bodyPr>
            <a:noAutofit/>
          </a:bodyPr>
          <a:lstStyle/>
          <a:p>
            <a:pPr lvl="0">
              <a:buFont typeface="Wingdings" pitchFamily="2" charset="2"/>
              <a:buChar char="Ø"/>
            </a:pPr>
            <a:r>
              <a:rPr lang="en-US" sz="3400" dirty="0" smtClean="0"/>
              <a:t>Infective</a:t>
            </a:r>
          </a:p>
          <a:p>
            <a:pPr lvl="1">
              <a:buClr>
                <a:schemeClr val="accent1">
                  <a:lumMod val="75000"/>
                </a:schemeClr>
              </a:buClr>
            </a:pPr>
            <a:r>
              <a:rPr lang="en-US" sz="3400" dirty="0" smtClean="0"/>
              <a:t>Gas gangrene</a:t>
            </a:r>
          </a:p>
          <a:p>
            <a:pPr lvl="1">
              <a:buClr>
                <a:schemeClr val="accent1">
                  <a:lumMod val="75000"/>
                </a:schemeClr>
              </a:buClr>
            </a:pPr>
            <a:r>
              <a:rPr lang="en-US" sz="3400" dirty="0" smtClean="0"/>
              <a:t>Leprosy</a:t>
            </a:r>
          </a:p>
          <a:p>
            <a:pPr lvl="1">
              <a:buClr>
                <a:schemeClr val="accent1">
                  <a:lumMod val="75000"/>
                </a:schemeClr>
              </a:buClr>
            </a:pPr>
            <a:r>
              <a:rPr lang="en-US" sz="3400" dirty="0" err="1" smtClean="0"/>
              <a:t>Actinomycosis</a:t>
            </a:r>
            <a:endParaRPr lang="en-US" sz="3400" dirty="0" smtClean="0"/>
          </a:p>
          <a:p>
            <a:pPr lvl="1">
              <a:buClr>
                <a:schemeClr val="accent1">
                  <a:lumMod val="75000"/>
                </a:schemeClr>
              </a:buClr>
            </a:pPr>
            <a:r>
              <a:rPr lang="en-US" sz="3400" dirty="0" err="1" smtClean="0"/>
              <a:t>Filariasis</a:t>
            </a:r>
            <a:endParaRPr lang="en-US" sz="3400" dirty="0" smtClean="0"/>
          </a:p>
          <a:p>
            <a:pPr lvl="0">
              <a:buFont typeface="Wingdings" pitchFamily="2" charset="2"/>
              <a:buChar char="Ø"/>
            </a:pPr>
            <a:r>
              <a:rPr lang="en-US" sz="3400" dirty="0" err="1" smtClean="0"/>
              <a:t>Neoplastic</a:t>
            </a:r>
            <a:r>
              <a:rPr lang="en-US" sz="3400" dirty="0" smtClean="0"/>
              <a:t> </a:t>
            </a:r>
          </a:p>
          <a:p>
            <a:pPr>
              <a:buFont typeface="Wingdings" pitchFamily="2" charset="2"/>
              <a:buChar char="Ø"/>
            </a:pPr>
            <a:r>
              <a:rPr lang="en-US" sz="3400" dirty="0" smtClean="0"/>
              <a:t>Congenital  anomalies</a:t>
            </a:r>
          </a:p>
        </p:txBody>
      </p:sp>
      <p:pic>
        <p:nvPicPr>
          <p:cNvPr id="7" name="Picture 6"/>
          <p:cNvPicPr/>
          <p:nvPr/>
        </p:nvPicPr>
        <p:blipFill>
          <a:blip r:embed="rId2"/>
          <a:srcRect l="34295" t="21795" r="21474" b="43077"/>
          <a:stretch>
            <a:fillRect/>
          </a:stretch>
        </p:blipFill>
        <p:spPr bwMode="auto">
          <a:xfrm>
            <a:off x="381000" y="685800"/>
            <a:ext cx="8153400" cy="5867400"/>
          </a:xfrm>
          <a:prstGeom prst="rect">
            <a:avLst/>
          </a:prstGeom>
          <a:noFill/>
          <a:ln w="9525">
            <a:noFill/>
            <a:miter lim="800000"/>
            <a:headEnd/>
            <a:tailEnd/>
          </a:ln>
        </p:spPr>
      </p:pic>
      <p:pic>
        <p:nvPicPr>
          <p:cNvPr id="8" name="Picture 7"/>
          <p:cNvPicPr/>
          <p:nvPr/>
        </p:nvPicPr>
        <p:blipFill>
          <a:blip r:embed="rId3"/>
          <a:srcRect l="34295" t="21795" r="26923" b="29231"/>
          <a:stretch>
            <a:fillRect/>
          </a:stretch>
        </p:blipFill>
        <p:spPr bwMode="auto">
          <a:xfrm>
            <a:off x="381000" y="685800"/>
            <a:ext cx="8229600" cy="5867400"/>
          </a:xfrm>
          <a:prstGeom prst="rect">
            <a:avLst/>
          </a:prstGeom>
          <a:noFill/>
          <a:ln w="9525">
            <a:noFill/>
            <a:miter lim="800000"/>
            <a:headEnd/>
            <a:tailEnd/>
          </a:ln>
        </p:spPr>
      </p:pic>
      <p:pic>
        <p:nvPicPr>
          <p:cNvPr id="1026" name="Picture 2" descr="C:\Documents and Settings\User\Desktop\amputation seminar\pictures\gel3.jpg"/>
          <p:cNvPicPr>
            <a:picLocks noChangeAspect="1" noChangeArrowheads="1"/>
          </p:cNvPicPr>
          <p:nvPr/>
        </p:nvPicPr>
        <p:blipFill>
          <a:blip r:embed="rId4"/>
          <a:srcRect l="3359" b="10077"/>
          <a:stretch>
            <a:fillRect/>
          </a:stretch>
        </p:blipFill>
        <p:spPr bwMode="auto">
          <a:xfrm>
            <a:off x="381000" y="576129"/>
            <a:ext cx="8305800" cy="59770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dissolv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500"/>
                                        <p:tgtEl>
                                          <p:spTgt spid="6">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dissolve">
                                      <p:cBhvr>
                                        <p:cTn id="27" dur="500"/>
                                        <p:tgtEl>
                                          <p:spTgt spid="6">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dissolve">
                                      <p:cBhvr>
                                        <p:cTn id="30" dur="500"/>
                                        <p:tgtEl>
                                          <p:spTgt spid="6">
                                            <p:txEl>
                                              <p:pRg st="7" end="7"/>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dissolve">
                                      <p:cBhvr>
                                        <p:cTn id="33" dur="500"/>
                                        <p:tgtEl>
                                          <p:spTgt spid="6">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dissolve">
                                      <p:cBhvr>
                                        <p:cTn id="38" dur="500"/>
                                        <p:tgtEl>
                                          <p:spTgt spid="5">
                                            <p:txEl>
                                              <p:pRg st="0" end="0"/>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Effect transition="in" filter="dissolve">
                                      <p:cBhvr>
                                        <p:cTn id="41" dur="500"/>
                                        <p:tgtEl>
                                          <p:spTgt spid="5">
                                            <p:txEl>
                                              <p:pRg st="1" end="1"/>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dissolve">
                                      <p:cBhvr>
                                        <p:cTn id="44" dur="500"/>
                                        <p:tgtEl>
                                          <p:spTgt spid="5">
                                            <p:txEl>
                                              <p:pRg st="2" end="2"/>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dissolve">
                                      <p:cBhvr>
                                        <p:cTn id="47" dur="500"/>
                                        <p:tgtEl>
                                          <p:spTgt spid="5">
                                            <p:txEl>
                                              <p:pRg st="3" end="3"/>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dissolve">
                                      <p:cBhvr>
                                        <p:cTn id="50" dur="500"/>
                                        <p:tgtEl>
                                          <p:spTgt spid="5">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dissolve">
                                      <p:cBhvr>
                                        <p:cTn id="55" dur="500"/>
                                        <p:tgtEl>
                                          <p:spTgt spid="5">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dissolve">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8" presetClass="entr" presetSubtype="16"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diamond(in)">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dissolve">
                                      <p:cBhvr>
                                        <p:cTn id="7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TYPES OF AMPUTATION</a:t>
            </a:r>
            <a:endParaRPr lang="en-IN" dirty="0"/>
          </a:p>
        </p:txBody>
      </p:sp>
      <p:sp>
        <p:nvSpPr>
          <p:cNvPr id="3" name="Content Placeholder 2"/>
          <p:cNvSpPr>
            <a:spLocks noGrp="1"/>
          </p:cNvSpPr>
          <p:nvPr>
            <p:ph sz="quarter" idx="1"/>
          </p:nvPr>
        </p:nvSpPr>
        <p:spPr>
          <a:xfrm>
            <a:off x="228600" y="1600200"/>
            <a:ext cx="8686800" cy="5029200"/>
          </a:xfrm>
        </p:spPr>
        <p:txBody>
          <a:bodyPr>
            <a:normAutofit/>
          </a:bodyPr>
          <a:lstStyle/>
          <a:p>
            <a:pPr marL="514350" lvl="0" indent="-514350">
              <a:buFont typeface="+mj-lt"/>
              <a:buAutoNum type="arabicParenR"/>
            </a:pPr>
            <a:r>
              <a:rPr lang="en-US" sz="3600" dirty="0" smtClean="0"/>
              <a:t>Open or Guillotine amputation</a:t>
            </a:r>
            <a:endParaRPr lang="en-IN" sz="3600" dirty="0" smtClean="0"/>
          </a:p>
          <a:p>
            <a:pPr marL="514350" lvl="0" indent="-514350">
              <a:buFont typeface="+mj-lt"/>
              <a:buAutoNum type="arabicParenR"/>
            </a:pPr>
            <a:r>
              <a:rPr lang="en-US" sz="3600" dirty="0" smtClean="0"/>
              <a:t>Closed</a:t>
            </a:r>
            <a:endParaRPr lang="en-IN" sz="3600" dirty="0" smtClean="0"/>
          </a:p>
          <a:p>
            <a:pPr lvl="0">
              <a:buNone/>
            </a:pPr>
            <a:endParaRPr lang="en-US" sz="3600" b="1" dirty="0" smtClean="0">
              <a:solidFill>
                <a:srgbClr val="7030A0"/>
              </a:solidFill>
            </a:endParaRPr>
          </a:p>
          <a:p>
            <a:pPr lvl="0"/>
            <a:r>
              <a:rPr lang="en-US" sz="3600" b="1" dirty="0" smtClean="0">
                <a:solidFill>
                  <a:srgbClr val="7030A0"/>
                </a:solidFill>
              </a:rPr>
              <a:t>Closed Amputations</a:t>
            </a:r>
            <a:r>
              <a:rPr lang="en-US" sz="3600" dirty="0" smtClean="0">
                <a:solidFill>
                  <a:srgbClr val="7030A0"/>
                </a:solidFill>
              </a:rPr>
              <a:t> </a:t>
            </a:r>
            <a:r>
              <a:rPr lang="en-US" sz="3600" dirty="0" smtClean="0"/>
              <a:t>are classical planned amputations where regular skin and muscle flaps are raised and wound is closed to get an ideal stump.</a:t>
            </a:r>
            <a:endParaRPr lang="en-IN" dirty="0" smtClean="0"/>
          </a:p>
          <a:p>
            <a:pPr lvl="0">
              <a:buNone/>
            </a:pPr>
            <a:endParaRPr lang="en-US" b="1" dirty="0" smtClean="0"/>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28600"/>
            <a:ext cx="8229600" cy="914400"/>
          </a:xfrm>
          <a:solidFill>
            <a:srgbClr val="FFC000"/>
          </a:solidFill>
        </p:spPr>
        <p:txBody>
          <a:bodyPr>
            <a:normAutofit fontScale="90000"/>
          </a:bodyPr>
          <a:lstStyle/>
          <a:p>
            <a:pPr algn="ctr"/>
            <a:r>
              <a:rPr lang="en-US" sz="3600" i="1" dirty="0">
                <a:latin typeface="Arial" charset="0"/>
              </a:rPr>
              <a:t>Types of Amputations </a:t>
            </a:r>
            <a:br>
              <a:rPr lang="en-US" sz="3600" i="1" dirty="0">
                <a:latin typeface="Arial" charset="0"/>
              </a:rPr>
            </a:br>
            <a:r>
              <a:rPr lang="en-US" sz="2400" i="1" dirty="0">
                <a:latin typeface="Arial" charset="0"/>
              </a:rPr>
              <a:t>(according to soft tissues cutting)</a:t>
            </a:r>
            <a:endParaRPr lang="uk-UA" sz="2400" i="1" dirty="0">
              <a:latin typeface="Arial" charset="0"/>
            </a:endParaRPr>
          </a:p>
        </p:txBody>
      </p:sp>
      <p:sp>
        <p:nvSpPr>
          <p:cNvPr id="138243" name="Rectangle 3"/>
          <p:cNvSpPr>
            <a:spLocks noGrp="1" noChangeArrowheads="1"/>
          </p:cNvSpPr>
          <p:nvPr>
            <p:ph type="body" idx="1"/>
          </p:nvPr>
        </p:nvSpPr>
        <p:spPr>
          <a:xfrm>
            <a:off x="457200" y="1143000"/>
            <a:ext cx="8229600" cy="5715000"/>
          </a:xfrm>
        </p:spPr>
        <p:txBody>
          <a:bodyPr/>
          <a:lstStyle/>
          <a:p>
            <a:pPr>
              <a:buFontTx/>
              <a:buNone/>
            </a:pPr>
            <a:r>
              <a:rPr lang="en-US">
                <a:latin typeface="Arial" charset="0"/>
              </a:rPr>
              <a:t>1. Flap amputations:</a:t>
            </a:r>
          </a:p>
          <a:p>
            <a:pPr>
              <a:buFontTx/>
              <a:buNone/>
            </a:pPr>
            <a:r>
              <a:rPr lang="en-US">
                <a:latin typeface="Arial" charset="0"/>
              </a:rPr>
              <a:t>          - single-flap amputation</a:t>
            </a:r>
          </a:p>
          <a:p>
            <a:pPr>
              <a:buFontTx/>
              <a:buNone/>
            </a:pPr>
            <a:r>
              <a:rPr lang="en-US">
                <a:latin typeface="Arial" charset="0"/>
              </a:rPr>
              <a:t>          - double-flap amputation</a:t>
            </a:r>
          </a:p>
          <a:p>
            <a:pPr>
              <a:buFontTx/>
              <a:buNone/>
            </a:pPr>
            <a:endParaRPr lang="en-US">
              <a:latin typeface="Arial" charset="0"/>
            </a:endParaRPr>
          </a:p>
          <a:p>
            <a:pPr>
              <a:buFontTx/>
              <a:buNone/>
            </a:pPr>
            <a:r>
              <a:rPr lang="en-US">
                <a:latin typeface="Arial" charset="0"/>
              </a:rPr>
              <a:t>2. Circular amputations:</a:t>
            </a:r>
          </a:p>
          <a:p>
            <a:pPr>
              <a:buFontTx/>
              <a:buNone/>
            </a:pPr>
            <a:r>
              <a:rPr lang="en-US">
                <a:latin typeface="Arial" charset="0"/>
              </a:rPr>
              <a:t>          - one-step (guillotine) amputation</a:t>
            </a:r>
          </a:p>
          <a:p>
            <a:pPr>
              <a:buFontTx/>
              <a:buNone/>
            </a:pPr>
            <a:r>
              <a:rPr lang="en-US">
                <a:latin typeface="Arial" charset="0"/>
              </a:rPr>
              <a:t>          - two-step amputation </a:t>
            </a:r>
            <a:r>
              <a:rPr lang="en-US" sz="2400">
                <a:latin typeface="Arial" charset="0"/>
              </a:rPr>
              <a:t>(variety – “cuff”    		       method of forearm amputation)</a:t>
            </a:r>
          </a:p>
          <a:p>
            <a:pPr>
              <a:buFontTx/>
              <a:buNone/>
            </a:pPr>
            <a:r>
              <a:rPr lang="en-US">
                <a:latin typeface="Arial" charset="0"/>
              </a:rPr>
              <a:t>          - three-step (conical-circular) 		     amputation</a:t>
            </a:r>
            <a:endParaRPr lang="uk-UA">
              <a:latin typeface="Arial" charset="0"/>
            </a:endParaRPr>
          </a:p>
        </p:txBody>
      </p:sp>
    </p:spTree>
    <p:extLst>
      <p:ext uri="{BB962C8B-B14F-4D97-AF65-F5344CB8AC3E}">
        <p14:creationId xmlns:p14="http://schemas.microsoft.com/office/powerpoint/2010/main" val="1511365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wipe(down)">
                                      <p:cBhvr>
                                        <p:cTn id="7" dur="500"/>
                                        <p:tgtEl>
                                          <p:spTgt spid="13824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8243">
                                            <p:txEl>
                                              <p:pRg st="0" end="0"/>
                                            </p:txEl>
                                          </p:spTgt>
                                        </p:tgtEl>
                                        <p:attrNameLst>
                                          <p:attrName>style.visibility</p:attrName>
                                        </p:attrNameLst>
                                      </p:cBhvr>
                                      <p:to>
                                        <p:strVal val="visible"/>
                                      </p:to>
                                    </p:set>
                                    <p:animEffect transition="in" filter="wipe(down)">
                                      <p:cBhvr>
                                        <p:cTn id="11" dur="500"/>
                                        <p:tgtEl>
                                          <p:spTgt spid="138243">
                                            <p:txEl>
                                              <p:pRg st="0" end="0"/>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8243">
                                            <p:txEl>
                                              <p:pRg st="1" end="1"/>
                                            </p:txEl>
                                          </p:spTgt>
                                        </p:tgtEl>
                                        <p:attrNameLst>
                                          <p:attrName>style.visibility</p:attrName>
                                        </p:attrNameLst>
                                      </p:cBhvr>
                                      <p:to>
                                        <p:strVal val="visible"/>
                                      </p:to>
                                    </p:set>
                                    <p:animEffect transition="in" filter="wipe(down)">
                                      <p:cBhvr>
                                        <p:cTn id="15" dur="500"/>
                                        <p:tgtEl>
                                          <p:spTgt spid="138243">
                                            <p:txEl>
                                              <p:pRg st="1" end="1"/>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8243">
                                            <p:txEl>
                                              <p:pRg st="2" end="2"/>
                                            </p:txEl>
                                          </p:spTgt>
                                        </p:tgtEl>
                                        <p:attrNameLst>
                                          <p:attrName>style.visibility</p:attrName>
                                        </p:attrNameLst>
                                      </p:cBhvr>
                                      <p:to>
                                        <p:strVal val="visible"/>
                                      </p:to>
                                    </p:set>
                                    <p:animEffect transition="in" filter="wipe(down)">
                                      <p:cBhvr>
                                        <p:cTn id="19" dur="500"/>
                                        <p:tgtEl>
                                          <p:spTgt spid="138243">
                                            <p:txEl>
                                              <p:pRg st="2" end="2"/>
                                            </p:txEl>
                                          </p:spTgt>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8243">
                                            <p:txEl>
                                              <p:pRg st="4" end="4"/>
                                            </p:txEl>
                                          </p:spTgt>
                                        </p:tgtEl>
                                        <p:attrNameLst>
                                          <p:attrName>style.visibility</p:attrName>
                                        </p:attrNameLst>
                                      </p:cBhvr>
                                      <p:to>
                                        <p:strVal val="visible"/>
                                      </p:to>
                                    </p:set>
                                    <p:animEffect transition="in" filter="wipe(down)">
                                      <p:cBhvr>
                                        <p:cTn id="23" dur="500"/>
                                        <p:tgtEl>
                                          <p:spTgt spid="138243">
                                            <p:txEl>
                                              <p:pRg st="4" end="4"/>
                                            </p:txEl>
                                          </p:spTgt>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38243">
                                            <p:txEl>
                                              <p:pRg st="5" end="5"/>
                                            </p:txEl>
                                          </p:spTgt>
                                        </p:tgtEl>
                                        <p:attrNameLst>
                                          <p:attrName>style.visibility</p:attrName>
                                        </p:attrNameLst>
                                      </p:cBhvr>
                                      <p:to>
                                        <p:strVal val="visible"/>
                                      </p:to>
                                    </p:set>
                                    <p:animEffect transition="in" filter="wipe(down)">
                                      <p:cBhvr>
                                        <p:cTn id="27" dur="500"/>
                                        <p:tgtEl>
                                          <p:spTgt spid="138243">
                                            <p:txEl>
                                              <p:pRg st="5" end="5"/>
                                            </p:txEl>
                                          </p:spTgt>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38243">
                                            <p:txEl>
                                              <p:pRg st="6" end="6"/>
                                            </p:txEl>
                                          </p:spTgt>
                                        </p:tgtEl>
                                        <p:attrNameLst>
                                          <p:attrName>style.visibility</p:attrName>
                                        </p:attrNameLst>
                                      </p:cBhvr>
                                      <p:to>
                                        <p:strVal val="visible"/>
                                      </p:to>
                                    </p:set>
                                    <p:animEffect transition="in" filter="wipe(down)">
                                      <p:cBhvr>
                                        <p:cTn id="31" dur="500"/>
                                        <p:tgtEl>
                                          <p:spTgt spid="138243">
                                            <p:txEl>
                                              <p:pRg st="6" end="6"/>
                                            </p:txEl>
                                          </p:spTgt>
                                        </p:tgtEl>
                                      </p:cBhvr>
                                    </p:animEffect>
                                  </p:childTnLst>
                                </p:cTn>
                              </p:par>
                            </p:childTnLst>
                          </p:cTn>
                        </p:par>
                        <p:par>
                          <p:cTn id="32" fill="hold" nodeType="afterGroup">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38243">
                                            <p:txEl>
                                              <p:pRg st="7" end="7"/>
                                            </p:txEl>
                                          </p:spTgt>
                                        </p:tgtEl>
                                        <p:attrNameLst>
                                          <p:attrName>style.visibility</p:attrName>
                                        </p:attrNameLst>
                                      </p:cBhvr>
                                      <p:to>
                                        <p:strVal val="visible"/>
                                      </p:to>
                                    </p:set>
                                    <p:animEffect transition="in" filter="wipe(down)">
                                      <p:cBhvr>
                                        <p:cTn id="35" dur="500"/>
                                        <p:tgtEl>
                                          <p:spTgt spid="1382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3824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Open or Guillotine amputation </a:t>
            </a:r>
            <a:endParaRPr lang="en-US" dirty="0"/>
          </a:p>
        </p:txBody>
      </p:sp>
      <p:sp>
        <p:nvSpPr>
          <p:cNvPr id="3" name="Content Placeholder 2"/>
          <p:cNvSpPr>
            <a:spLocks noGrp="1"/>
          </p:cNvSpPr>
          <p:nvPr>
            <p:ph sz="quarter" idx="1"/>
          </p:nvPr>
        </p:nvSpPr>
        <p:spPr>
          <a:xfrm>
            <a:off x="457200" y="1600200"/>
            <a:ext cx="8308848" cy="5105400"/>
          </a:xfrm>
        </p:spPr>
        <p:txBody>
          <a:bodyPr>
            <a:normAutofit/>
          </a:bodyPr>
          <a:lstStyle/>
          <a:p>
            <a:r>
              <a:rPr lang="en-US" sz="3200" dirty="0" smtClean="0"/>
              <a:t>It is an emergency amputation done as a life saving measure. </a:t>
            </a:r>
            <a:endParaRPr lang="en-IN" sz="3200" dirty="0" smtClean="0"/>
          </a:p>
          <a:p>
            <a:r>
              <a:rPr lang="en-US" sz="3200" dirty="0" smtClean="0"/>
              <a:t>The purpose is to prevent or eliminate infection. </a:t>
            </a:r>
            <a:endParaRPr lang="en-IN" sz="3200" dirty="0" smtClean="0"/>
          </a:p>
          <a:p>
            <a:r>
              <a:rPr lang="en-US" sz="3200" dirty="0" smtClean="0"/>
              <a:t>It is indicated in </a:t>
            </a:r>
          </a:p>
          <a:p>
            <a:pPr lvl="1"/>
            <a:r>
              <a:rPr lang="en-US" sz="2800" dirty="0" smtClean="0"/>
              <a:t>Infections and  </a:t>
            </a:r>
          </a:p>
          <a:p>
            <a:pPr lvl="1"/>
            <a:r>
              <a:rPr lang="en-US" sz="2800" dirty="0" smtClean="0"/>
              <a:t>Severe traumatic wounds with extensive destruction of tissue and gross contamination by foreign material.</a:t>
            </a:r>
            <a:endParaRPr lang="en-IN"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sz="3200" dirty="0" smtClean="0"/>
              <a:t>Incision is circular around limb and all tissues including bone are cut at same level. </a:t>
            </a:r>
          </a:p>
          <a:p>
            <a:endParaRPr lang="en-US" sz="3200" dirty="0" smtClean="0"/>
          </a:p>
          <a:p>
            <a:r>
              <a:rPr lang="en-US" sz="3200" dirty="0" smtClean="0"/>
              <a:t>The wound is left open for free drainage. </a:t>
            </a:r>
          </a:p>
          <a:p>
            <a:endParaRPr lang="en-US" sz="3200" dirty="0" smtClean="0"/>
          </a:p>
          <a:p>
            <a:r>
              <a:rPr lang="en-US" sz="3200" dirty="0" smtClean="0"/>
              <a:t>When all infection is controlled and patient condition is stabilized, a revision amputation is done.</a:t>
            </a:r>
            <a:endParaRPr lang="en-IN" sz="3200" dirty="0" smtClean="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Two types</a:t>
            </a:r>
            <a:endParaRPr lang="en-US" dirty="0"/>
          </a:p>
        </p:txBody>
      </p:sp>
      <p:sp>
        <p:nvSpPr>
          <p:cNvPr id="3" name="Content Placeholder 2"/>
          <p:cNvSpPr>
            <a:spLocks noGrp="1"/>
          </p:cNvSpPr>
          <p:nvPr>
            <p:ph sz="quarter" idx="1"/>
          </p:nvPr>
        </p:nvSpPr>
        <p:spPr/>
        <p:txBody>
          <a:bodyPr>
            <a:normAutofit/>
          </a:bodyPr>
          <a:lstStyle/>
          <a:p>
            <a:endParaRPr lang="en-US" sz="3600" b="1" i="1" dirty="0" smtClean="0"/>
          </a:p>
          <a:p>
            <a:r>
              <a:rPr lang="en-US" sz="3600" b="1" i="1" dirty="0" smtClean="0"/>
              <a:t>Open amputation with inverted skin flaps</a:t>
            </a:r>
          </a:p>
          <a:p>
            <a:pPr>
              <a:buNone/>
            </a:pPr>
            <a:endParaRPr lang="en-US" sz="3600" b="1" i="1" dirty="0" smtClean="0"/>
          </a:p>
          <a:p>
            <a:r>
              <a:rPr lang="en-US" sz="3600" b="1" i="1" dirty="0" smtClean="0"/>
              <a:t>Circular open   amputation</a:t>
            </a:r>
            <a:endParaRPr lang="en-US" sz="3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DEFINITION</a:t>
            </a:r>
            <a:endParaRPr lang="en-IN" dirty="0"/>
          </a:p>
        </p:txBody>
      </p:sp>
      <p:sp>
        <p:nvSpPr>
          <p:cNvPr id="3" name="Content Placeholder 2"/>
          <p:cNvSpPr>
            <a:spLocks noGrp="1"/>
          </p:cNvSpPr>
          <p:nvPr>
            <p:ph sz="quarter" idx="1"/>
          </p:nvPr>
        </p:nvSpPr>
        <p:spPr>
          <a:xfrm>
            <a:off x="612648" y="1600200"/>
            <a:ext cx="8153400" cy="5029200"/>
          </a:xfrm>
        </p:spPr>
        <p:txBody>
          <a:bodyPr>
            <a:normAutofit/>
          </a:bodyPr>
          <a:lstStyle/>
          <a:p>
            <a:r>
              <a:rPr lang="en-US" dirty="0" smtClean="0"/>
              <a:t>Amputation is defined as </a:t>
            </a:r>
            <a:r>
              <a:rPr lang="en-US" b="1" dirty="0" smtClean="0">
                <a:solidFill>
                  <a:srgbClr val="0070C0"/>
                </a:solidFill>
              </a:rPr>
              <a:t>surgical ablation of a part or whole of limb through one or more bones.</a:t>
            </a:r>
            <a:endParaRPr lang="en-IN" b="1" dirty="0" smtClean="0">
              <a:solidFill>
                <a:srgbClr val="0070C0"/>
              </a:solidFill>
            </a:endParaRPr>
          </a:p>
          <a:p>
            <a:r>
              <a:rPr lang="en-US" b="1" dirty="0" smtClean="0">
                <a:solidFill>
                  <a:srgbClr val="C00000"/>
                </a:solidFill>
              </a:rPr>
              <a:t>DISARTICULATION</a:t>
            </a:r>
            <a:r>
              <a:rPr lang="en-US" dirty="0" smtClean="0"/>
              <a:t> is removal of a part through a joint</a:t>
            </a:r>
            <a:endParaRPr lang="en-IN" dirty="0" smtClean="0"/>
          </a:p>
          <a:p>
            <a:pPr>
              <a:buNone/>
            </a:pPr>
            <a:r>
              <a:rPr lang="en-US" b="1" dirty="0" smtClean="0">
                <a:solidFill>
                  <a:srgbClr val="7030A0"/>
                </a:solidFill>
              </a:rPr>
              <a:t>INCIDENCE</a:t>
            </a:r>
            <a:endParaRPr lang="en-IN" dirty="0" smtClean="0">
              <a:solidFill>
                <a:srgbClr val="7030A0"/>
              </a:solidFill>
            </a:endParaRPr>
          </a:p>
          <a:p>
            <a:r>
              <a:rPr lang="en-US" dirty="0" smtClean="0"/>
              <a:t>Age: Common in 50 to 75 years age group </a:t>
            </a:r>
            <a:endParaRPr lang="en-IN" dirty="0" smtClean="0"/>
          </a:p>
          <a:p>
            <a:r>
              <a:rPr lang="en-US" dirty="0" smtClean="0"/>
              <a:t>Sex: 75% men and 25% women</a:t>
            </a:r>
            <a:endParaRPr lang="en-IN" dirty="0" smtClean="0"/>
          </a:p>
          <a:p>
            <a:r>
              <a:rPr lang="en-US" dirty="0" smtClean="0"/>
              <a:t>Limbs: 85% is through the lower limbs, 15% is through upper limbs</a:t>
            </a:r>
            <a:endParaRPr lang="en-IN" dirty="0" smtClean="0"/>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Open amputation with inverted skin flaps</a:t>
            </a:r>
            <a:endParaRPr lang="en-IN" b="1" dirty="0"/>
          </a:p>
        </p:txBody>
      </p:sp>
      <p:sp>
        <p:nvSpPr>
          <p:cNvPr id="3" name="Content Placeholder 2"/>
          <p:cNvSpPr>
            <a:spLocks noGrp="1"/>
          </p:cNvSpPr>
          <p:nvPr>
            <p:ph sz="quarter" idx="1"/>
          </p:nvPr>
        </p:nvSpPr>
        <p:spPr/>
        <p:txBody>
          <a:bodyPr>
            <a:normAutofit/>
          </a:bodyPr>
          <a:lstStyle/>
          <a:p>
            <a:r>
              <a:rPr lang="en-US" sz="3200" dirty="0" smtClean="0"/>
              <a:t>Advantages:         </a:t>
            </a:r>
          </a:p>
          <a:p>
            <a:pPr lvl="2"/>
            <a:r>
              <a:rPr lang="en-US" sz="3200" dirty="0" smtClean="0"/>
              <a:t>Requires no revision</a:t>
            </a:r>
          </a:p>
          <a:p>
            <a:pPr lvl="2">
              <a:buNone/>
            </a:pPr>
            <a:endParaRPr lang="en-IN" sz="3200" dirty="0" smtClean="0"/>
          </a:p>
          <a:p>
            <a:r>
              <a:rPr lang="en-US" sz="3200" dirty="0" smtClean="0"/>
              <a:t>Disadvantages:     </a:t>
            </a:r>
          </a:p>
          <a:p>
            <a:pPr lvl="2"/>
            <a:r>
              <a:rPr lang="en-US" sz="3200" dirty="0" smtClean="0"/>
              <a:t>Skin traction is difficult to maintain and </a:t>
            </a:r>
          </a:p>
          <a:p>
            <a:pPr lvl="2"/>
            <a:r>
              <a:rPr lang="en-US" sz="3200" dirty="0" smtClean="0"/>
              <a:t>Maceration of skin flap.</a:t>
            </a:r>
            <a:endParaRPr lang="en-IN" sz="3200" dirty="0" smtClean="0"/>
          </a:p>
        </p:txBody>
      </p:sp>
      <p:pic>
        <p:nvPicPr>
          <p:cNvPr id="2050" name="Picture 2" descr="C:\Documents and Settings\User\Desktop\amputation seminar\pictures\LastScan.jpg"/>
          <p:cNvPicPr>
            <a:picLocks noChangeAspect="1" noChangeArrowheads="1"/>
          </p:cNvPicPr>
          <p:nvPr/>
        </p:nvPicPr>
        <p:blipFill>
          <a:blip r:embed="rId2">
            <a:duotone>
              <a:prstClr val="black"/>
              <a:schemeClr val="tx2">
                <a:tint val="45000"/>
                <a:satMod val="400000"/>
              </a:schemeClr>
            </a:duotone>
            <a:lum bright="20000"/>
          </a:blip>
          <a:srcRect l="2698" t="3659" r="2867" b="14251"/>
          <a:stretch>
            <a:fillRect/>
          </a:stretch>
        </p:blipFill>
        <p:spPr bwMode="auto">
          <a:xfrm>
            <a:off x="533400" y="457200"/>
            <a:ext cx="8077200" cy="6096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Circular open   amputation</a:t>
            </a:r>
            <a:endParaRPr lang="en-IN" dirty="0"/>
          </a:p>
        </p:txBody>
      </p:sp>
      <p:sp>
        <p:nvSpPr>
          <p:cNvPr id="3" name="Content Placeholder 2"/>
          <p:cNvSpPr>
            <a:spLocks noGrp="1"/>
          </p:cNvSpPr>
          <p:nvPr>
            <p:ph sz="quarter" idx="1"/>
          </p:nvPr>
        </p:nvSpPr>
        <p:spPr>
          <a:xfrm>
            <a:off x="612648" y="1600200"/>
            <a:ext cx="8153400" cy="4876800"/>
          </a:xfrm>
        </p:spPr>
        <p:txBody>
          <a:bodyPr>
            <a:normAutofit/>
          </a:bodyPr>
          <a:lstStyle/>
          <a:p>
            <a:r>
              <a:rPr lang="en-US" dirty="0" smtClean="0"/>
              <a:t>Healing   is   prolonged,   bone  ends become   covered   with   granulation  tissues   and   skin   margins  become closed by scar contracture. </a:t>
            </a:r>
          </a:p>
          <a:p>
            <a:r>
              <a:rPr lang="en-US" b="1" dirty="0" smtClean="0">
                <a:solidFill>
                  <a:srgbClr val="7030A0"/>
                </a:solidFill>
              </a:rPr>
              <a:t>Disadvantages</a:t>
            </a:r>
          </a:p>
          <a:p>
            <a:pPr lvl="2"/>
            <a:r>
              <a:rPr lang="en-US" dirty="0" smtClean="0"/>
              <a:t>It needs constant skin traction that helps to pull all of the soft tissue over the end of the stump. </a:t>
            </a:r>
          </a:p>
          <a:p>
            <a:pPr lvl="2"/>
            <a:r>
              <a:rPr lang="en-US" dirty="0" smtClean="0"/>
              <a:t>Convoluted scar that results, is difficult to manage   </a:t>
            </a:r>
            <a:r>
              <a:rPr lang="en-US" dirty="0" err="1" smtClean="0"/>
              <a:t>prosthetically</a:t>
            </a:r>
            <a:r>
              <a:rPr lang="en-US" dirty="0" smtClean="0"/>
              <a:t>. </a:t>
            </a:r>
          </a:p>
          <a:p>
            <a:pPr lvl="2"/>
            <a:r>
              <a:rPr lang="en-US" dirty="0" smtClean="0"/>
              <a:t>Often it is  treated by </a:t>
            </a:r>
            <a:r>
              <a:rPr lang="en-US" dirty="0" err="1" smtClean="0"/>
              <a:t>reamputation</a:t>
            </a:r>
            <a:r>
              <a:rPr lang="en-US" dirty="0" smtClean="0"/>
              <a:t> at a more proximal level.</a:t>
            </a:r>
            <a:endParaRPr lang="en-I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
                                        <p:tgtEl>
                                          <p:spTgt spid="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PREOPERATIVE  PREPARATION </a:t>
            </a:r>
            <a:endParaRPr lang="en-IN" dirty="0"/>
          </a:p>
        </p:txBody>
      </p:sp>
      <p:sp>
        <p:nvSpPr>
          <p:cNvPr id="3" name="Content Placeholder 2"/>
          <p:cNvSpPr>
            <a:spLocks noGrp="1"/>
          </p:cNvSpPr>
          <p:nvPr>
            <p:ph sz="quarter" idx="1"/>
          </p:nvPr>
        </p:nvSpPr>
        <p:spPr>
          <a:xfrm>
            <a:off x="381000" y="1447800"/>
            <a:ext cx="8153400" cy="5181600"/>
          </a:xfrm>
        </p:spPr>
        <p:txBody>
          <a:bodyPr>
            <a:normAutofit/>
          </a:bodyPr>
          <a:lstStyle/>
          <a:p>
            <a:pPr lvl="0"/>
            <a:r>
              <a:rPr lang="en-US" sz="3200" dirty="0" smtClean="0"/>
              <a:t>Patient should be brought to best possible condition to withstand and survive surgical trauma.</a:t>
            </a:r>
          </a:p>
          <a:p>
            <a:pPr lvl="0"/>
            <a:r>
              <a:rPr lang="en-US" sz="3200" b="1" dirty="0" smtClean="0">
                <a:solidFill>
                  <a:srgbClr val="7030A0"/>
                </a:solidFill>
              </a:rPr>
              <a:t>Tissue status evaluation</a:t>
            </a:r>
            <a:r>
              <a:rPr lang="en-US" sz="3200" dirty="0" smtClean="0"/>
              <a:t> by </a:t>
            </a:r>
          </a:p>
          <a:p>
            <a:pPr lvl="2"/>
            <a:r>
              <a:rPr lang="en-US" sz="2400" dirty="0" err="1" smtClean="0"/>
              <a:t>Transcutaneous</a:t>
            </a:r>
            <a:r>
              <a:rPr lang="en-US" sz="2400" dirty="0" smtClean="0"/>
              <a:t> oxygen tension  PO</a:t>
            </a:r>
            <a:r>
              <a:rPr lang="en-US" sz="2400" baseline="-25000" dirty="0" smtClean="0"/>
              <a:t>2</a:t>
            </a:r>
            <a:r>
              <a:rPr lang="en-US" sz="2400" dirty="0" smtClean="0"/>
              <a:t> &gt;35 mm Hg</a:t>
            </a:r>
          </a:p>
          <a:p>
            <a:pPr lvl="2"/>
            <a:r>
              <a:rPr lang="en-US" sz="2400" dirty="0" smtClean="0"/>
              <a:t>Ankle/ brachial pressure index &gt; 0.45 </a:t>
            </a:r>
          </a:p>
          <a:p>
            <a:pPr lvl="2"/>
            <a:r>
              <a:rPr lang="en-US" sz="2400" dirty="0" smtClean="0"/>
              <a:t>Arteriogram</a:t>
            </a:r>
            <a:endParaRPr lang="en-IN" sz="2400" dirty="0" smtClean="0"/>
          </a:p>
          <a:p>
            <a:pPr lvl="0"/>
            <a:r>
              <a:rPr lang="en-US" sz="3200" b="1" dirty="0" smtClean="0">
                <a:solidFill>
                  <a:srgbClr val="7030A0"/>
                </a:solidFill>
              </a:rPr>
              <a:t>Immune competence</a:t>
            </a:r>
            <a:endParaRPr lang="en-IN" sz="2400" b="1" dirty="0" smtClean="0">
              <a:solidFill>
                <a:srgbClr val="7030A0"/>
              </a:solidFill>
            </a:endParaRPr>
          </a:p>
          <a:p>
            <a:pPr lvl="2"/>
            <a:r>
              <a:rPr lang="en-US" sz="2400" dirty="0" smtClean="0"/>
              <a:t>Serum albumin level should be &gt;3.5 gm/dl and </a:t>
            </a:r>
            <a:endParaRPr lang="en-IN" sz="2400" dirty="0" smtClean="0"/>
          </a:p>
          <a:p>
            <a:pPr lvl="2"/>
            <a:r>
              <a:rPr lang="en-US" sz="2400" dirty="0" smtClean="0"/>
              <a:t>Total lymphocyte count should be &gt;1500 cells/ml.</a:t>
            </a:r>
            <a:r>
              <a:rPr lang="en-US" sz="2500" dirty="0" smtClean="0"/>
              <a:t> </a:t>
            </a:r>
            <a:endParaRPr lang="en-IN" sz="17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153400" cy="5029200"/>
          </a:xfrm>
        </p:spPr>
        <p:txBody>
          <a:bodyPr/>
          <a:lstStyle/>
          <a:p>
            <a:pPr lvl="0"/>
            <a:r>
              <a:rPr lang="en-US" sz="3200" b="1" dirty="0" smtClean="0">
                <a:solidFill>
                  <a:srgbClr val="7030A0"/>
                </a:solidFill>
              </a:rPr>
              <a:t>Systemic</a:t>
            </a:r>
            <a:r>
              <a:rPr lang="en-US" sz="3200" dirty="0" smtClean="0"/>
              <a:t> - To control diabetes, infection, dehydration, anemia, shock and cardiac insufficiency.</a:t>
            </a:r>
            <a:endParaRPr lang="en-IN" sz="3200" dirty="0" smtClean="0"/>
          </a:p>
          <a:p>
            <a:pPr lvl="0"/>
            <a:endParaRPr lang="en-US" sz="3200" dirty="0" smtClean="0"/>
          </a:p>
          <a:p>
            <a:pPr lvl="0"/>
            <a:r>
              <a:rPr lang="en-US" sz="3200" b="1" dirty="0" smtClean="0">
                <a:solidFill>
                  <a:srgbClr val="7030A0"/>
                </a:solidFill>
              </a:rPr>
              <a:t>Psychological support </a:t>
            </a:r>
            <a:r>
              <a:rPr lang="en-US" sz="3200" dirty="0" smtClean="0"/>
              <a:t>by pre-operative counseling and through amputee support group.</a:t>
            </a:r>
            <a:endParaRPr lang="en-IN" sz="3200" dirty="0" smtClean="0"/>
          </a:p>
          <a:p>
            <a:pPr lvl="0"/>
            <a:endParaRPr lang="en-US" sz="3200" dirty="0" smtClean="0"/>
          </a:p>
          <a:p>
            <a:pPr lvl="0"/>
            <a:r>
              <a:rPr lang="en-US" sz="3200" b="1" dirty="0" smtClean="0">
                <a:solidFill>
                  <a:srgbClr val="7030A0"/>
                </a:solidFill>
              </a:rPr>
              <a:t>Pre-operative  pain control</a:t>
            </a:r>
            <a:r>
              <a:rPr lang="en-US" sz="2800" b="1" dirty="0" smtClean="0">
                <a:solidFill>
                  <a:srgbClr val="7030A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BASIC PRINCIPLES OF AMPUTATION</a:t>
            </a:r>
            <a:endParaRPr lang="en-IN" dirty="0"/>
          </a:p>
        </p:txBody>
      </p:sp>
      <p:sp>
        <p:nvSpPr>
          <p:cNvPr id="3" name="Content Placeholder 2"/>
          <p:cNvSpPr>
            <a:spLocks noGrp="1"/>
          </p:cNvSpPr>
          <p:nvPr>
            <p:ph sz="quarter" idx="1"/>
          </p:nvPr>
        </p:nvSpPr>
        <p:spPr>
          <a:xfrm>
            <a:off x="612648" y="1600200"/>
            <a:ext cx="8153400" cy="4876800"/>
          </a:xfrm>
        </p:spPr>
        <p:txBody>
          <a:bodyPr/>
          <a:lstStyle/>
          <a:p>
            <a:pPr lvl="0">
              <a:buNone/>
            </a:pPr>
            <a:r>
              <a:rPr lang="en-US" b="1" dirty="0" smtClean="0"/>
              <a:t>Tourniquet</a:t>
            </a:r>
            <a:r>
              <a:rPr lang="en-US" dirty="0" smtClean="0"/>
              <a:t> </a:t>
            </a:r>
            <a:endParaRPr lang="en-IN" dirty="0" smtClean="0"/>
          </a:p>
          <a:p>
            <a:pPr lvl="0"/>
            <a:r>
              <a:rPr lang="en-US" dirty="0" smtClean="0"/>
              <a:t>Except in  ischaemic  limbs,  the  use  of tourniquet is highly desirable and makes the amputation easier. </a:t>
            </a:r>
          </a:p>
          <a:p>
            <a:pPr lvl="0">
              <a:buNone/>
            </a:pPr>
            <a:endParaRPr lang="en-US" dirty="0" smtClean="0"/>
          </a:p>
          <a:p>
            <a:pPr lvl="0">
              <a:buNone/>
            </a:pPr>
            <a:endParaRPr lang="en-IN" dirty="0" smtClean="0"/>
          </a:p>
          <a:p>
            <a:pPr lvl="0"/>
            <a:r>
              <a:rPr lang="en-US" dirty="0" smtClean="0"/>
              <a:t>Usually the limb should be </a:t>
            </a:r>
            <a:r>
              <a:rPr lang="en-US" dirty="0" err="1" smtClean="0"/>
              <a:t>exsanguinated</a:t>
            </a:r>
            <a:r>
              <a:rPr lang="en-US" dirty="0" smtClean="0"/>
              <a:t> except in cases of infection and malignant growths.</a:t>
            </a:r>
            <a:endParaRPr lang="en-IN" dirty="0" smtClean="0"/>
          </a:p>
          <a:p>
            <a:endParaRPr lang="en-IN" dirty="0"/>
          </a:p>
        </p:txBody>
      </p:sp>
      <p:pic>
        <p:nvPicPr>
          <p:cNvPr id="1027" name="Picture 3" descr="C:\Documents and Settings\User\Desktop\amputation seminar\pictures\20070218-gigli.jpg"/>
          <p:cNvPicPr>
            <a:picLocks noChangeAspect="1" noChangeArrowheads="1"/>
          </p:cNvPicPr>
          <p:nvPr/>
        </p:nvPicPr>
        <p:blipFill>
          <a:blip r:embed="rId2"/>
          <a:srcRect l="3398" t="6818" r="3398" b="11364"/>
          <a:stretch>
            <a:fillRect/>
          </a:stretch>
        </p:blipFill>
        <p:spPr bwMode="auto">
          <a:xfrm>
            <a:off x="609600" y="1752600"/>
            <a:ext cx="7924800" cy="4724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2" descr="C:\Documents and Settings\User\Desktop\amputation seminar\pictures\skey2.jpg"/>
          <p:cNvPicPr>
            <a:picLocks noChangeAspect="1" noChangeArrowheads="1"/>
          </p:cNvPicPr>
          <p:nvPr/>
        </p:nvPicPr>
        <p:blipFill>
          <a:blip r:embed="rId3"/>
          <a:srcRect l="11458" t="3125" r="5208" b="4688"/>
          <a:stretch>
            <a:fillRect/>
          </a:stretch>
        </p:blipFill>
        <p:spPr bwMode="auto">
          <a:xfrm>
            <a:off x="457200" y="1371600"/>
            <a:ext cx="8229600" cy="518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27"/>
                                        </p:tgtEl>
                                      </p:cBhvr>
                                    </p:animEffect>
                                    <p:set>
                                      <p:cBhvr>
                                        <p:cTn id="12" dur="1" fill="hold">
                                          <p:stCondLst>
                                            <p:cond delay="4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smtClean="0"/>
              <a:t>Level of amputation</a:t>
            </a:r>
            <a:endParaRPr lang="en-IN" dirty="0"/>
          </a:p>
        </p:txBody>
      </p:sp>
      <p:sp>
        <p:nvSpPr>
          <p:cNvPr id="3" name="Content Placeholder 2"/>
          <p:cNvSpPr>
            <a:spLocks noGrp="1"/>
          </p:cNvSpPr>
          <p:nvPr>
            <p:ph sz="quarter" idx="1"/>
          </p:nvPr>
        </p:nvSpPr>
        <p:spPr>
          <a:xfrm>
            <a:off x="612648" y="1600200"/>
            <a:ext cx="8153400" cy="5029200"/>
          </a:xfrm>
        </p:spPr>
        <p:txBody>
          <a:bodyPr>
            <a:noAutofit/>
          </a:bodyPr>
          <a:lstStyle/>
          <a:p>
            <a:r>
              <a:rPr lang="en-US" sz="3600" dirty="0" smtClean="0"/>
              <a:t>Any  well healed, non tender and properly constructed amputation stump can now  be satisfactorily  fitted   with   a prosthesis.</a:t>
            </a:r>
          </a:p>
          <a:p>
            <a:endParaRPr lang="en-US" sz="3600" dirty="0" smtClean="0"/>
          </a:p>
          <a:p>
            <a:r>
              <a:rPr lang="en-US" sz="3600" b="1" i="1" dirty="0" smtClean="0">
                <a:solidFill>
                  <a:srgbClr val="7030A0"/>
                </a:solidFill>
              </a:rPr>
              <a:t>CARDINAL RULE</a:t>
            </a:r>
            <a:r>
              <a:rPr lang="en-US" sz="3600" b="1" dirty="0" smtClean="0">
                <a:solidFill>
                  <a:srgbClr val="7030A0"/>
                </a:solidFill>
              </a:rPr>
              <a:t> –  </a:t>
            </a:r>
            <a:r>
              <a:rPr lang="en-US" sz="3600" dirty="0" smtClean="0"/>
              <a:t>To   preserve   all   possible   length   consistent   with   good   surgical </a:t>
            </a:r>
            <a:r>
              <a:rPr lang="en-US" sz="3600" dirty="0" err="1" smtClean="0"/>
              <a:t>judgement</a:t>
            </a:r>
            <a:r>
              <a:rPr lang="en-US" sz="3600" dirty="0" smtClean="0"/>
              <a:t> </a:t>
            </a:r>
            <a:endParaRPr lang="en-IN"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mtClean="0"/>
              <a:t>Levels of Amputation</a:t>
            </a:r>
          </a:p>
        </p:txBody>
      </p:sp>
      <p:sp>
        <p:nvSpPr>
          <p:cNvPr id="41987" name="Rectangle 3"/>
          <p:cNvSpPr>
            <a:spLocks noGrp="1" noChangeArrowheads="1"/>
          </p:cNvSpPr>
          <p:nvPr>
            <p:ph sz="quarter" idx="1"/>
          </p:nvPr>
        </p:nvSpPr>
        <p:spPr/>
        <p:txBody>
          <a:bodyPr/>
          <a:lstStyle/>
          <a:p>
            <a:pPr>
              <a:lnSpc>
                <a:spcPct val="90000"/>
              </a:lnSpc>
            </a:pPr>
            <a:r>
              <a:rPr lang="en-US" sz="2800" smtClean="0"/>
              <a:t>Wrist Disarticulation </a:t>
            </a:r>
            <a:r>
              <a:rPr lang="en-US" sz="2800" i="1" smtClean="0"/>
              <a:t>vs.</a:t>
            </a:r>
            <a:r>
              <a:rPr lang="en-US" sz="2800" smtClean="0"/>
              <a:t> Transradial</a:t>
            </a:r>
          </a:p>
          <a:p>
            <a:pPr lvl="1">
              <a:lnSpc>
                <a:spcPct val="90000"/>
              </a:lnSpc>
            </a:pPr>
            <a:r>
              <a:rPr lang="en-US" sz="2400" smtClean="0"/>
              <a:t>Disarticulation offers potential of better active pronation and suppination of forearm</a:t>
            </a:r>
          </a:p>
          <a:p>
            <a:pPr lvl="1">
              <a:lnSpc>
                <a:spcPct val="90000"/>
              </a:lnSpc>
            </a:pPr>
            <a:r>
              <a:rPr lang="en-US" sz="2400" smtClean="0"/>
              <a:t>Transradial often difficult to transmit rotation through prosthesis</a:t>
            </a:r>
          </a:p>
          <a:p>
            <a:pPr lvl="1">
              <a:lnSpc>
                <a:spcPct val="90000"/>
              </a:lnSpc>
            </a:pPr>
            <a:r>
              <a:rPr lang="en-US" sz="2400" smtClean="0"/>
              <a:t>Disarticulation poor aesthetically</a:t>
            </a:r>
          </a:p>
          <a:p>
            <a:pPr lvl="1">
              <a:lnSpc>
                <a:spcPct val="90000"/>
              </a:lnSpc>
            </a:pPr>
            <a:r>
              <a:rPr lang="en-US" sz="2400" smtClean="0"/>
              <a:t>Disarticulation more difficult to fit prosthetic</a:t>
            </a:r>
          </a:p>
          <a:p>
            <a:pPr lvl="1">
              <a:lnSpc>
                <a:spcPct val="90000"/>
              </a:lnSpc>
            </a:pPr>
            <a:r>
              <a:rPr lang="en-US" sz="2400" smtClean="0"/>
              <a:t>Transradial needs to be done 2 cm or more proximal to joint to allow prosthetic fitting</a:t>
            </a:r>
          </a:p>
          <a:p>
            <a:pPr lvl="1">
              <a:lnSpc>
                <a:spcPct val="90000"/>
              </a:lnSpc>
            </a:pPr>
            <a:r>
              <a:rPr lang="en-US" sz="2400" smtClean="0"/>
              <a:t>Transradial usually favored</a:t>
            </a:r>
          </a:p>
        </p:txBody>
      </p:sp>
    </p:spTree>
    <p:extLst>
      <p:ext uri="{BB962C8B-B14F-4D97-AF65-F5344CB8AC3E}">
        <p14:creationId xmlns:p14="http://schemas.microsoft.com/office/powerpoint/2010/main" val="2878303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Levels of Amputation</a:t>
            </a:r>
          </a:p>
        </p:txBody>
      </p:sp>
      <p:sp>
        <p:nvSpPr>
          <p:cNvPr id="43011" name="Rectangle 3"/>
          <p:cNvSpPr>
            <a:spLocks noGrp="1" noChangeArrowheads="1"/>
          </p:cNvSpPr>
          <p:nvPr>
            <p:ph sz="quarter" idx="1"/>
          </p:nvPr>
        </p:nvSpPr>
        <p:spPr/>
        <p:txBody>
          <a:bodyPr/>
          <a:lstStyle/>
          <a:p>
            <a:pPr>
              <a:lnSpc>
                <a:spcPct val="90000"/>
              </a:lnSpc>
            </a:pPr>
            <a:r>
              <a:rPr lang="en-US" smtClean="0"/>
              <a:t>Transhumeral vs. Elbow Disarticulation</a:t>
            </a:r>
          </a:p>
          <a:p>
            <a:pPr lvl="1">
              <a:lnSpc>
                <a:spcPct val="90000"/>
              </a:lnSpc>
            </a:pPr>
            <a:r>
              <a:rPr lang="en-US" b="1" smtClean="0"/>
              <a:t>Adults</a:t>
            </a:r>
            <a:r>
              <a:rPr lang="en-US" smtClean="0"/>
              <a:t>: Elbow disarticulation allows enhanced suspension and rotation control of prosthesis however retention of full length precludes use of prosthetic elbow. Long transhumeral favored</a:t>
            </a:r>
          </a:p>
          <a:p>
            <a:pPr lvl="1">
              <a:lnSpc>
                <a:spcPct val="90000"/>
              </a:lnSpc>
            </a:pPr>
            <a:r>
              <a:rPr lang="en-US" b="1" smtClean="0"/>
              <a:t>Pediatrics</a:t>
            </a:r>
            <a:r>
              <a:rPr lang="en-US" smtClean="0"/>
              <a:t>: Transhumeral amputation results in high incidence of bony overgrowth. Elbow disarticulation is level of choice. Humeral growth slowed after trauma.</a:t>
            </a:r>
          </a:p>
          <a:p>
            <a:pPr lvl="1">
              <a:lnSpc>
                <a:spcPct val="90000"/>
              </a:lnSpc>
            </a:pPr>
            <a:endParaRPr lang="en-US" smtClean="0"/>
          </a:p>
        </p:txBody>
      </p:sp>
    </p:spTree>
    <p:extLst>
      <p:ext uri="{BB962C8B-B14F-4D97-AF65-F5344CB8AC3E}">
        <p14:creationId xmlns:p14="http://schemas.microsoft.com/office/powerpoint/2010/main" val="2311409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Levels of Amputation</a:t>
            </a:r>
          </a:p>
        </p:txBody>
      </p:sp>
      <p:sp>
        <p:nvSpPr>
          <p:cNvPr id="44035" name="Rectangle 3"/>
          <p:cNvSpPr>
            <a:spLocks noGrp="1" noChangeArrowheads="1"/>
          </p:cNvSpPr>
          <p:nvPr>
            <p:ph sz="quarter" idx="1"/>
          </p:nvPr>
        </p:nvSpPr>
        <p:spPr/>
        <p:txBody>
          <a:bodyPr/>
          <a:lstStyle/>
          <a:p>
            <a:r>
              <a:rPr lang="en-US" smtClean="0"/>
              <a:t>Preservation of Elbow function is a priority</a:t>
            </a:r>
          </a:p>
          <a:p>
            <a:pPr lvl="1"/>
            <a:r>
              <a:rPr lang="en-US" smtClean="0"/>
              <a:t>Consider replantation/salvage of parts to maintain elbow function</a:t>
            </a:r>
          </a:p>
          <a:p>
            <a:pPr lvl="1"/>
            <a:r>
              <a:rPr lang="en-US" smtClean="0"/>
              <a:t>4-5 cm of proximal ulna necessary for elbow function</a:t>
            </a:r>
          </a:p>
          <a:p>
            <a:pPr lvl="1"/>
            <a:r>
              <a:rPr lang="en-US" smtClean="0"/>
              <a:t>For very proximal amputations, it may be necessary to attach bicep tendon to ulna</a:t>
            </a:r>
          </a:p>
          <a:p>
            <a:pPr lvl="1"/>
            <a:endParaRPr lang="en-US" smtClean="0"/>
          </a:p>
        </p:txBody>
      </p:sp>
    </p:spTree>
    <p:extLst>
      <p:ext uri="{BB962C8B-B14F-4D97-AF65-F5344CB8AC3E}">
        <p14:creationId xmlns:p14="http://schemas.microsoft.com/office/powerpoint/2010/main" val="2288396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Ideal Stump </a:t>
            </a:r>
            <a:endParaRPr lang="en-IN" dirty="0"/>
          </a:p>
        </p:txBody>
      </p:sp>
      <p:sp>
        <p:nvSpPr>
          <p:cNvPr id="3" name="Content Placeholder 2"/>
          <p:cNvSpPr>
            <a:spLocks noGrp="1"/>
          </p:cNvSpPr>
          <p:nvPr>
            <p:ph sz="quarter" idx="1"/>
          </p:nvPr>
        </p:nvSpPr>
        <p:spPr>
          <a:xfrm>
            <a:off x="612648" y="1524000"/>
            <a:ext cx="8153400" cy="5181600"/>
          </a:xfrm>
        </p:spPr>
        <p:txBody>
          <a:bodyPr>
            <a:normAutofit/>
          </a:bodyPr>
          <a:lstStyle/>
          <a:p>
            <a:pPr>
              <a:buFont typeface="Wingdings 2" pitchFamily="18" charset="2"/>
              <a:buChar char=""/>
            </a:pPr>
            <a:r>
              <a:rPr lang="en-US" sz="3100" dirty="0" smtClean="0"/>
              <a:t>Firm and Smooth somewhat tapering segment with full range of movement and whose muscles are well developed</a:t>
            </a:r>
            <a:endParaRPr lang="en-IN" sz="2300" dirty="0" smtClean="0"/>
          </a:p>
          <a:p>
            <a:pPr>
              <a:buFont typeface="Wingdings 2" pitchFamily="18" charset="2"/>
              <a:buChar char=""/>
            </a:pPr>
            <a:r>
              <a:rPr lang="en-US" sz="3100" dirty="0" smtClean="0"/>
              <a:t>Rounded or conical in shape </a:t>
            </a:r>
            <a:endParaRPr lang="en-IN" sz="2300" dirty="0" smtClean="0"/>
          </a:p>
          <a:p>
            <a:pPr>
              <a:buFont typeface="Wingdings 2" pitchFamily="18" charset="2"/>
              <a:buChar char=""/>
            </a:pPr>
            <a:r>
              <a:rPr lang="en-US" sz="3200" dirty="0" smtClean="0"/>
              <a:t>Skin is free of scars, healthy and with good circulation. </a:t>
            </a:r>
            <a:endParaRPr lang="en-IN" sz="3200" dirty="0" smtClean="0"/>
          </a:p>
          <a:p>
            <a:pPr>
              <a:buFont typeface="Wingdings 2" pitchFamily="18" charset="2"/>
              <a:buChar char=""/>
            </a:pPr>
            <a:r>
              <a:rPr lang="en-US" sz="3200" dirty="0" smtClean="0"/>
              <a:t>No dog ears, folds or puckers</a:t>
            </a:r>
          </a:p>
          <a:p>
            <a:pPr>
              <a:buFont typeface="Wingdings 2" pitchFamily="18" charset="2"/>
              <a:buChar char=""/>
            </a:pPr>
            <a:r>
              <a:rPr lang="en-US" sz="3200" dirty="0" smtClean="0"/>
              <a:t>No redundant flaps</a:t>
            </a:r>
            <a:endParaRPr lang="en-IN" sz="3200" dirty="0" smtClean="0"/>
          </a:p>
          <a:p>
            <a:pPr>
              <a:buFont typeface="Wingdings 2" pitchFamily="18" charset="2"/>
              <a:buChar char=""/>
            </a:pPr>
            <a:r>
              <a:rPr lang="en-US" sz="3200" dirty="0" smtClean="0"/>
              <a:t>Linear and mobile operative scar</a:t>
            </a:r>
            <a:endParaRPr lang="en-IN"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2819403" y="925275"/>
            <a:ext cx="6005286" cy="1055926"/>
          </a:xfrm>
          <a:prstGeom prst="rect">
            <a:avLst/>
          </a:prstGeom>
          <a:noFill/>
          <a:ln/>
        </p:spPr>
        <p:txBody>
          <a:bodyPr tIns="0" rIns="18288">
            <a:noAutofit/>
            <a:scene3d>
              <a:camera prst="orthographicFront"/>
              <a:lightRig rig="freezing" dir="t">
                <a:rot lat="0" lon="0" rev="5640000"/>
              </a:lightRig>
            </a:scene3d>
            <a:sp3d prstMaterial="flat">
              <a:bevelT w="38100" h="38100"/>
              <a:contourClr>
                <a:schemeClr val="tx2"/>
              </a:contourClr>
            </a:sp3d>
          </a:bodyPr>
          <a:lstStyle/>
          <a:p>
            <a:pPr algn="l" fontAlgn="auto">
              <a:spcAft>
                <a:spcPts val="0"/>
              </a:spcAft>
              <a:defRPr/>
            </a:pPr>
            <a:r>
              <a:rPr lang="en-CA" sz="4000" b="1" dirty="0">
                <a:solidFill>
                  <a:schemeClr val="tx1">
                    <a:lumMod val="65000"/>
                    <a:lumOff val="35000"/>
                  </a:schemeClr>
                </a:solidFill>
                <a:effectLst>
                  <a:outerShdw blurRad="38100" dist="25400" dir="5400000" algn="tl" rotWithShape="0">
                    <a:srgbClr val="000000">
                      <a:alpha val="43000"/>
                    </a:srgbClr>
                  </a:outerShdw>
                </a:effectLst>
                <a:latin typeface="Book Antiqua"/>
                <a:cs typeface="Book Antiqua"/>
              </a:rPr>
              <a:t>What is an </a:t>
            </a:r>
            <a:r>
              <a:rPr lang="en-CA" sz="4000" b="1" dirty="0" smtClean="0">
                <a:solidFill>
                  <a:schemeClr val="tx1">
                    <a:lumMod val="65000"/>
                    <a:lumOff val="35000"/>
                  </a:schemeClr>
                </a:solidFill>
                <a:effectLst>
                  <a:outerShdw blurRad="38100" dist="25400" dir="5400000" algn="tl" rotWithShape="0">
                    <a:srgbClr val="000000">
                      <a:alpha val="43000"/>
                    </a:srgbClr>
                  </a:outerShdw>
                </a:effectLst>
                <a:latin typeface="Book Antiqua"/>
                <a:cs typeface="Book Antiqua"/>
              </a:rPr>
              <a:t>Amputation? </a:t>
            </a:r>
            <a:endParaRPr lang="en-CA" sz="4000" b="1" dirty="0">
              <a:solidFill>
                <a:schemeClr val="tx1">
                  <a:lumMod val="65000"/>
                  <a:lumOff val="35000"/>
                </a:schemeClr>
              </a:solidFill>
              <a:effectLst>
                <a:outerShdw blurRad="38100" dist="25400" dir="5400000" algn="tl" rotWithShape="0">
                  <a:srgbClr val="000000">
                    <a:alpha val="43000"/>
                  </a:srgbClr>
                </a:outerShdw>
              </a:effectLst>
              <a:latin typeface="Book Antiqua"/>
              <a:cs typeface="Book Antiqua"/>
            </a:endParaRPr>
          </a:p>
        </p:txBody>
      </p:sp>
      <p:sp>
        <p:nvSpPr>
          <p:cNvPr id="16386" name="Subtitle 4"/>
          <p:cNvSpPr>
            <a:spLocks noGrp="1"/>
          </p:cNvSpPr>
          <p:nvPr>
            <p:ph type="subTitle" idx="4294967295"/>
          </p:nvPr>
        </p:nvSpPr>
        <p:spPr>
          <a:xfrm>
            <a:off x="475074" y="2776561"/>
            <a:ext cx="8482186" cy="3564869"/>
          </a:xfrm>
        </p:spPr>
        <p:txBody>
          <a:bodyPr lIns="0" rIns="18288">
            <a:normAutofit/>
          </a:bodyPr>
          <a:lstStyle/>
          <a:p>
            <a:pPr marL="0" indent="0">
              <a:buFont typeface="Wingdings 2" pitchFamily="18" charset="2"/>
              <a:buNone/>
            </a:pPr>
            <a:r>
              <a:rPr lang="en-CA" sz="2800" b="1" dirty="0" smtClean="0">
                <a:latin typeface="Book Antiqua"/>
                <a:cs typeface="Book Antiqua"/>
              </a:rPr>
              <a:t>Amputation: </a:t>
            </a:r>
            <a:r>
              <a:rPr lang="en-CA" sz="2800" dirty="0" smtClean="0">
                <a:latin typeface="Book Antiqua"/>
                <a:cs typeface="Book Antiqua"/>
              </a:rPr>
              <a:t>the surgical removal of a part of the body, a limb or part of a limb</a:t>
            </a:r>
          </a:p>
        </p:txBody>
      </p:sp>
      <p:pic>
        <p:nvPicPr>
          <p:cNvPr id="2" name="Picture 1" descr="the-terry-fox-sto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94" y="4016309"/>
            <a:ext cx="3121890" cy="2325121"/>
          </a:xfrm>
          <a:prstGeom prst="rect">
            <a:avLst/>
          </a:prstGeom>
        </p:spPr>
      </p:pic>
      <p:pic>
        <p:nvPicPr>
          <p:cNvPr id="3" name="Picture 2" descr="index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863" y="4016309"/>
            <a:ext cx="3721862" cy="2294546"/>
          </a:xfrm>
          <a:prstGeom prst="rect">
            <a:avLst/>
          </a:prstGeom>
        </p:spPr>
      </p:pic>
    </p:spTree>
    <p:extLst>
      <p:ext uri="{BB962C8B-B14F-4D97-AF65-F5344CB8AC3E}">
        <p14:creationId xmlns:p14="http://schemas.microsoft.com/office/powerpoint/2010/main" val="2010829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normAutofit/>
          </a:bodyPr>
          <a:lstStyle/>
          <a:p>
            <a:pPr lvl="0"/>
            <a:r>
              <a:rPr lang="en-US" b="1" dirty="0" smtClean="0"/>
              <a:t>Skin  Flaps </a:t>
            </a:r>
            <a:endParaRPr lang="en-IN" dirty="0"/>
          </a:p>
        </p:txBody>
      </p:sp>
      <p:sp>
        <p:nvSpPr>
          <p:cNvPr id="3" name="Content Placeholder 2"/>
          <p:cNvSpPr>
            <a:spLocks noGrp="1"/>
          </p:cNvSpPr>
          <p:nvPr>
            <p:ph sz="quarter" idx="1"/>
          </p:nvPr>
        </p:nvSpPr>
        <p:spPr>
          <a:xfrm>
            <a:off x="612648" y="1600200"/>
            <a:ext cx="8153400" cy="5105400"/>
          </a:xfrm>
        </p:spPr>
        <p:txBody>
          <a:bodyPr>
            <a:normAutofit/>
          </a:bodyPr>
          <a:lstStyle/>
          <a:p>
            <a:pPr lvl="0"/>
            <a:r>
              <a:rPr lang="en-US" dirty="0" smtClean="0"/>
              <a:t>Skin at the end should be mobile and normally sensate. </a:t>
            </a:r>
          </a:p>
          <a:p>
            <a:pPr lvl="0">
              <a:buNone/>
            </a:pPr>
            <a:endParaRPr lang="en-IN" dirty="0" smtClean="0"/>
          </a:p>
          <a:p>
            <a:r>
              <a:rPr lang="en-US" dirty="0" smtClean="0"/>
              <a:t>Scar should  not be adherent to underlying bone. </a:t>
            </a:r>
          </a:p>
          <a:p>
            <a:pPr>
              <a:buNone/>
            </a:pPr>
            <a:endParaRPr lang="en-US" dirty="0" smtClean="0"/>
          </a:p>
          <a:p>
            <a:r>
              <a:rPr lang="en-US" dirty="0" smtClean="0"/>
              <a:t>The location of scar should be either </a:t>
            </a:r>
            <a:r>
              <a:rPr lang="en-US" dirty="0" err="1" smtClean="0"/>
              <a:t>anteriorly</a:t>
            </a:r>
            <a:r>
              <a:rPr lang="en-US" dirty="0" smtClean="0"/>
              <a:t> or </a:t>
            </a:r>
            <a:r>
              <a:rPr lang="en-US" dirty="0" err="1" smtClean="0"/>
              <a:t>posteriorly</a:t>
            </a:r>
            <a:endParaRPr lang="en-US" dirty="0" smtClean="0"/>
          </a:p>
          <a:p>
            <a:pPr>
              <a:buNone/>
            </a:pPr>
            <a:endParaRPr lang="en-IN" dirty="0" smtClean="0"/>
          </a:p>
          <a:p>
            <a:r>
              <a:rPr lang="en-US" dirty="0" smtClean="0"/>
              <a:t>Redundant soft tissue or large dog ear should be prevented.</a:t>
            </a:r>
            <a:endParaRPr lang="en-IN" dirty="0" smtClean="0"/>
          </a:p>
          <a:p>
            <a:endParaRPr lang="en-IN" dirty="0"/>
          </a:p>
        </p:txBody>
      </p:sp>
      <p:pic>
        <p:nvPicPr>
          <p:cNvPr id="4" name="Picture 3" descr="C:\Documents and Settings\User\Desktop\amputation seminar\untitled.bmp"/>
          <p:cNvPicPr/>
          <p:nvPr/>
        </p:nvPicPr>
        <p:blipFill>
          <a:blip r:embed="rId2">
            <a:duotone>
              <a:prstClr val="black"/>
              <a:srgbClr val="D9C3A5">
                <a:tint val="50000"/>
                <a:satMod val="180000"/>
              </a:srgbClr>
            </a:duotone>
          </a:blip>
          <a:srcRect b="62544"/>
          <a:stretch>
            <a:fillRect/>
          </a:stretch>
        </p:blipFill>
        <p:spPr bwMode="auto">
          <a:xfrm>
            <a:off x="609600" y="1676400"/>
            <a:ext cx="7620000" cy="4800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smtClean="0"/>
              <a:t>Muscles</a:t>
            </a:r>
            <a:endParaRPr lang="en-IN" dirty="0"/>
          </a:p>
        </p:txBody>
      </p:sp>
      <p:sp>
        <p:nvSpPr>
          <p:cNvPr id="3" name="Content Placeholder 2"/>
          <p:cNvSpPr>
            <a:spLocks noGrp="1"/>
          </p:cNvSpPr>
          <p:nvPr>
            <p:ph sz="quarter" idx="1"/>
          </p:nvPr>
        </p:nvSpPr>
        <p:spPr>
          <a:xfrm>
            <a:off x="612648" y="1600200"/>
            <a:ext cx="8153400" cy="5029200"/>
          </a:xfrm>
        </p:spPr>
        <p:txBody>
          <a:bodyPr>
            <a:normAutofit/>
          </a:bodyPr>
          <a:lstStyle/>
          <a:p>
            <a:pPr lvl="0"/>
            <a:r>
              <a:rPr lang="en-US" sz="3600" dirty="0" err="1" smtClean="0">
                <a:solidFill>
                  <a:srgbClr val="C00000"/>
                </a:solidFill>
              </a:rPr>
              <a:t>Myodesis</a:t>
            </a:r>
            <a:r>
              <a:rPr lang="en-US" sz="3600" dirty="0" smtClean="0">
                <a:solidFill>
                  <a:srgbClr val="C00000"/>
                </a:solidFill>
              </a:rPr>
              <a:t> is contraindicated in peripheral vascular disease. </a:t>
            </a:r>
            <a:endParaRPr lang="en-IN" sz="3600" dirty="0" smtClean="0">
              <a:solidFill>
                <a:srgbClr val="C00000"/>
              </a:solidFill>
            </a:endParaRPr>
          </a:p>
          <a:p>
            <a:pPr lvl="0"/>
            <a:endParaRPr lang="en-US" sz="3600" b="1" i="1" dirty="0" smtClean="0">
              <a:solidFill>
                <a:srgbClr val="7030A0"/>
              </a:solidFill>
            </a:endParaRPr>
          </a:p>
          <a:p>
            <a:pPr lvl="0"/>
            <a:r>
              <a:rPr lang="en-US" sz="3600" b="1" i="1" dirty="0" smtClean="0">
                <a:solidFill>
                  <a:srgbClr val="7030A0"/>
                </a:solidFill>
              </a:rPr>
              <a:t>Advantages of </a:t>
            </a:r>
            <a:r>
              <a:rPr lang="en-US" sz="3600" b="1" i="1" dirty="0" err="1" smtClean="0">
                <a:solidFill>
                  <a:srgbClr val="7030A0"/>
                </a:solidFill>
              </a:rPr>
              <a:t>Myoplasty</a:t>
            </a:r>
            <a:endParaRPr lang="en-IN" sz="3600" dirty="0" smtClean="0">
              <a:solidFill>
                <a:srgbClr val="7030A0"/>
              </a:solidFill>
            </a:endParaRPr>
          </a:p>
          <a:p>
            <a:pPr lvl="2"/>
            <a:r>
              <a:rPr lang="en-US" sz="3600" dirty="0" smtClean="0"/>
              <a:t>Improves the functions of muscles</a:t>
            </a:r>
            <a:endParaRPr lang="en-IN" sz="3600" dirty="0" smtClean="0"/>
          </a:p>
          <a:p>
            <a:pPr lvl="2"/>
            <a:r>
              <a:rPr lang="en-US" sz="3600" dirty="0" smtClean="0"/>
              <a:t>Increases the circulation of the stump</a:t>
            </a:r>
            <a:endParaRPr lang="en-IN" sz="3600" dirty="0" smtClean="0"/>
          </a:p>
          <a:p>
            <a:pPr lvl="2"/>
            <a:r>
              <a:rPr lang="en-US" sz="3600" dirty="0" smtClean="0"/>
              <a:t>Prevents phantom</a:t>
            </a:r>
            <a:r>
              <a:rPr lang="en-IN" sz="3600" dirty="0" smtClean="0"/>
              <a:t> pain</a:t>
            </a:r>
            <a:endParaRPr lang="en-IN" sz="3600" dirty="0"/>
          </a:p>
        </p:txBody>
      </p:sp>
      <p:pic>
        <p:nvPicPr>
          <p:cNvPr id="5" name="Picture 4"/>
          <p:cNvPicPr/>
          <p:nvPr/>
        </p:nvPicPr>
        <p:blipFill>
          <a:blip r:embed="rId2"/>
          <a:srcRect l="25925" t="10904" r="27210" b="40742"/>
          <a:stretch>
            <a:fillRect/>
          </a:stretch>
        </p:blipFill>
        <p:spPr bwMode="auto">
          <a:xfrm>
            <a:off x="685800" y="1656404"/>
            <a:ext cx="7772400" cy="4744396"/>
          </a:xfrm>
          <a:prstGeom prst="rect">
            <a:avLst/>
          </a:prstGeom>
          <a:noFill/>
          <a:ln w="9525">
            <a:noFill/>
            <a:miter lim="800000"/>
            <a:headEnd/>
            <a:tailEnd/>
          </a:ln>
        </p:spPr>
      </p:pic>
      <p:pic>
        <p:nvPicPr>
          <p:cNvPr id="6" name="Picture 5" descr="C:\Documents and Settings\User\Desktop\amputation seminar\untitled.bmp"/>
          <p:cNvPicPr/>
          <p:nvPr/>
        </p:nvPicPr>
        <p:blipFill>
          <a:blip r:embed="rId3">
            <a:grayscl/>
          </a:blip>
          <a:srcRect l="37257" t="37456" b="37150"/>
          <a:stretch>
            <a:fillRect/>
          </a:stretch>
        </p:blipFill>
        <p:spPr bwMode="auto">
          <a:xfrm>
            <a:off x="685800" y="1676400"/>
            <a:ext cx="7696200" cy="4648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IN" b="1" dirty="0" smtClean="0"/>
              <a:t>Nerves</a:t>
            </a:r>
            <a:endParaRPr lang="en-IN" dirty="0"/>
          </a:p>
        </p:txBody>
      </p:sp>
      <p:sp>
        <p:nvSpPr>
          <p:cNvPr id="3" name="Content Placeholder 2"/>
          <p:cNvSpPr>
            <a:spLocks noGrp="1"/>
          </p:cNvSpPr>
          <p:nvPr>
            <p:ph sz="quarter" idx="1"/>
          </p:nvPr>
        </p:nvSpPr>
        <p:spPr>
          <a:xfrm>
            <a:off x="612648" y="1600200"/>
            <a:ext cx="8153400" cy="4953000"/>
          </a:xfrm>
        </p:spPr>
        <p:txBody>
          <a:bodyPr>
            <a:normAutofit/>
          </a:bodyPr>
          <a:lstStyle/>
          <a:p>
            <a:pPr lvl="0"/>
            <a:r>
              <a:rPr lang="en-US" sz="3600" dirty="0" smtClean="0"/>
              <a:t>Nerves   are   isolated, pulled down   gently and   divided with  a sharp knife and allowed to retract above the saw line. </a:t>
            </a:r>
          </a:p>
          <a:p>
            <a:pPr lvl="0"/>
            <a:r>
              <a:rPr lang="en-US" sz="3600" dirty="0" smtClean="0"/>
              <a:t>Large nerves  such  as   sciatic  nerve  contains  arteries and   should  be </a:t>
            </a:r>
            <a:r>
              <a:rPr lang="en-US" sz="3600" dirty="0" err="1" smtClean="0"/>
              <a:t>ligated</a:t>
            </a:r>
            <a:r>
              <a:rPr lang="en-US" sz="3600" dirty="0" smtClean="0"/>
              <a:t> before division. </a:t>
            </a:r>
          </a:p>
          <a:p>
            <a:pPr lvl="0"/>
            <a:r>
              <a:rPr lang="en-US" sz="3600" dirty="0" smtClean="0"/>
              <a:t>Strong tension should be avoided.</a:t>
            </a:r>
            <a:endParaRPr lang="en-IN" sz="3600" dirty="0" smtClean="0"/>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IN" b="1" dirty="0" smtClean="0"/>
              <a:t>Blood vessels</a:t>
            </a:r>
            <a:endParaRPr lang="en-US" dirty="0"/>
          </a:p>
        </p:txBody>
      </p:sp>
      <p:sp>
        <p:nvSpPr>
          <p:cNvPr id="3" name="Content Placeholder 2"/>
          <p:cNvSpPr>
            <a:spLocks noGrp="1"/>
          </p:cNvSpPr>
          <p:nvPr>
            <p:ph sz="quarter" idx="1"/>
          </p:nvPr>
        </p:nvSpPr>
        <p:spPr>
          <a:xfrm>
            <a:off x="612648" y="1600200"/>
            <a:ext cx="8153400" cy="4800600"/>
          </a:xfrm>
        </p:spPr>
        <p:txBody>
          <a:bodyPr/>
          <a:lstStyle/>
          <a:p>
            <a:r>
              <a:rPr lang="en-US" sz="3600" dirty="0" smtClean="0"/>
              <a:t>Major   blood   vessels   should   be   doubly   </a:t>
            </a:r>
            <a:r>
              <a:rPr lang="en-US" sz="3600" dirty="0" err="1" smtClean="0"/>
              <a:t>ligated</a:t>
            </a:r>
            <a:r>
              <a:rPr lang="en-US" sz="3600" dirty="0" smtClean="0"/>
              <a:t> with absorbable or </a:t>
            </a:r>
            <a:r>
              <a:rPr lang="en-US" sz="3600" dirty="0" err="1" smtClean="0"/>
              <a:t>nonabsorbable</a:t>
            </a:r>
            <a:r>
              <a:rPr lang="en-US" sz="3600" dirty="0" smtClean="0"/>
              <a:t> suture before division.</a:t>
            </a:r>
          </a:p>
          <a:p>
            <a:pPr>
              <a:buNone/>
            </a:pPr>
            <a:r>
              <a:rPr lang="en-US" sz="3600" dirty="0" smtClean="0"/>
              <a:t> </a:t>
            </a:r>
          </a:p>
          <a:p>
            <a:r>
              <a:rPr lang="en-US" sz="3600" dirty="0" smtClean="0"/>
              <a:t>Before the skin is closed tourniquet is released and all bleeding points should be clamped and </a:t>
            </a:r>
            <a:r>
              <a:rPr lang="en-US" sz="3600" dirty="0" err="1" smtClean="0"/>
              <a:t>ligated</a:t>
            </a:r>
            <a:r>
              <a:rPr lang="en-US" sz="3600" dirty="0" smtClean="0"/>
              <a:t>.</a:t>
            </a:r>
            <a:endParaRPr lang="en-IN" sz="36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IN" b="1" dirty="0" smtClean="0"/>
              <a:t>Bone</a:t>
            </a:r>
            <a:endParaRPr lang="en-IN" dirty="0"/>
          </a:p>
        </p:txBody>
      </p:sp>
      <p:sp>
        <p:nvSpPr>
          <p:cNvPr id="3" name="Content Placeholder 2"/>
          <p:cNvSpPr>
            <a:spLocks noGrp="1"/>
          </p:cNvSpPr>
          <p:nvPr>
            <p:ph sz="quarter" idx="1"/>
          </p:nvPr>
        </p:nvSpPr>
        <p:spPr>
          <a:xfrm>
            <a:off x="228600" y="1600200"/>
            <a:ext cx="8537448" cy="5029200"/>
          </a:xfrm>
        </p:spPr>
        <p:txBody>
          <a:bodyPr>
            <a:normAutofit/>
          </a:bodyPr>
          <a:lstStyle/>
          <a:p>
            <a:pPr lvl="0"/>
            <a:r>
              <a:rPr lang="en-US" sz="3200" dirty="0" smtClean="0"/>
              <a:t>Excessive </a:t>
            </a:r>
            <a:r>
              <a:rPr lang="en-US" sz="3200" dirty="0" err="1" smtClean="0"/>
              <a:t>periosteal</a:t>
            </a:r>
            <a:r>
              <a:rPr lang="en-US" sz="3200" dirty="0" smtClean="0"/>
              <a:t> stripping is contraindicated and may result in formation of ring </a:t>
            </a:r>
            <a:r>
              <a:rPr lang="en-US" sz="3200" dirty="0" err="1" smtClean="0"/>
              <a:t>sequestrum</a:t>
            </a:r>
            <a:r>
              <a:rPr lang="en-US" sz="3200" dirty="0" smtClean="0"/>
              <a:t>. </a:t>
            </a:r>
          </a:p>
          <a:p>
            <a:pPr lvl="0"/>
            <a:endParaRPr lang="en-US" sz="3200" dirty="0" smtClean="0"/>
          </a:p>
          <a:p>
            <a:pPr lvl="0"/>
            <a:r>
              <a:rPr lang="en-US" sz="3200" dirty="0" smtClean="0"/>
              <a:t>Bone ends are rasped to form a smooth contour. </a:t>
            </a:r>
            <a:endParaRPr lang="en-IN" sz="3200" dirty="0" smtClean="0"/>
          </a:p>
          <a:p>
            <a:endParaRPr lang="en-US" sz="3200" dirty="0" smtClean="0"/>
          </a:p>
          <a:p>
            <a:r>
              <a:rPr lang="en-US" sz="3200" dirty="0" smtClean="0"/>
              <a:t>Some surgeons have advised closing the </a:t>
            </a:r>
            <a:r>
              <a:rPr lang="en-US" sz="3200" dirty="0" err="1" smtClean="0"/>
              <a:t>medullary</a:t>
            </a:r>
            <a:r>
              <a:rPr lang="en-US" sz="3200" dirty="0" smtClean="0"/>
              <a:t> canal at the end of the bone by </a:t>
            </a:r>
            <a:r>
              <a:rPr lang="en-US" sz="3200" dirty="0" err="1" smtClean="0"/>
              <a:t>osteoperiosteal</a:t>
            </a:r>
            <a:r>
              <a:rPr lang="en-US" sz="3200" dirty="0" smtClean="0"/>
              <a:t> flap to maintain  the normal pressure gradient within the canal. </a:t>
            </a:r>
            <a:endParaRPr lang="en-IN" sz="3200" dirty="0" smtClean="0"/>
          </a:p>
        </p:txBody>
      </p:sp>
      <p:pic>
        <p:nvPicPr>
          <p:cNvPr id="5" name="Picture 4" descr="C:\Documents and Settings\User\Desktop\amputation seminar\STUMP.bmp"/>
          <p:cNvPicPr/>
          <p:nvPr/>
        </p:nvPicPr>
        <p:blipFill>
          <a:blip r:embed="rId2">
            <a:duotone>
              <a:prstClr val="black"/>
              <a:schemeClr val="accent3">
                <a:tint val="45000"/>
                <a:satMod val="400000"/>
              </a:schemeClr>
            </a:duotone>
          </a:blip>
          <a:srcRect l="831" t="1887" r="4443" b="3538"/>
          <a:stretch>
            <a:fillRect/>
          </a:stretch>
        </p:blipFill>
        <p:spPr bwMode="auto">
          <a:xfrm>
            <a:off x="457200" y="1676400"/>
            <a:ext cx="7848600" cy="4724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C:\Documents and Settings\User\Desktop\amputation seminar\untitled.bmp"/>
          <p:cNvPicPr/>
          <p:nvPr/>
        </p:nvPicPr>
        <p:blipFill>
          <a:blip r:embed="rId3">
            <a:duotone>
              <a:prstClr val="black"/>
              <a:srgbClr val="D9C3A5">
                <a:tint val="50000"/>
                <a:satMod val="180000"/>
              </a:srgbClr>
            </a:duotone>
          </a:blip>
          <a:srcRect t="52693" r="8938" b="22759"/>
          <a:stretch>
            <a:fillRect/>
          </a:stretch>
        </p:blipFill>
        <p:spPr bwMode="auto">
          <a:xfrm>
            <a:off x="304800" y="1600200"/>
            <a:ext cx="8001000" cy="5029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User\Desktop\amputation seminar\STUMP CLOSURE.bmp"/>
          <p:cNvPicPr/>
          <p:nvPr/>
        </p:nvPicPr>
        <p:blipFill>
          <a:blip r:embed="rId2">
            <a:duotone>
              <a:prstClr val="black"/>
              <a:srgbClr val="D9C3A5">
                <a:tint val="50000"/>
                <a:satMod val="180000"/>
              </a:srgbClr>
            </a:duotone>
          </a:blip>
          <a:srcRect/>
          <a:stretch>
            <a:fillRect/>
          </a:stretch>
        </p:blipFill>
        <p:spPr bwMode="auto">
          <a:xfrm>
            <a:off x="914400" y="1066800"/>
            <a:ext cx="7086600" cy="4648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descr="C:\Documents and Settings\User\Desktop\amputation seminar\untitled.bmp"/>
          <p:cNvPicPr/>
          <p:nvPr/>
        </p:nvPicPr>
        <p:blipFill>
          <a:blip r:embed="rId3">
            <a:grayscl/>
          </a:blip>
          <a:srcRect l="1416" t="79780" b="1386"/>
          <a:stretch>
            <a:fillRect/>
          </a:stretch>
        </p:blipFill>
        <p:spPr bwMode="auto">
          <a:xfrm>
            <a:off x="762000" y="990600"/>
            <a:ext cx="7391400" cy="48196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Dressings</a:t>
            </a:r>
            <a:endParaRPr lang="en-IN" dirty="0"/>
          </a:p>
        </p:txBody>
      </p:sp>
      <p:sp>
        <p:nvSpPr>
          <p:cNvPr id="3" name="Content Placeholder 2"/>
          <p:cNvSpPr>
            <a:spLocks noGrp="1"/>
          </p:cNvSpPr>
          <p:nvPr>
            <p:ph sz="quarter" idx="1"/>
          </p:nvPr>
        </p:nvSpPr>
        <p:spPr>
          <a:xfrm>
            <a:off x="533400" y="1447800"/>
            <a:ext cx="8153400" cy="5029200"/>
          </a:xfrm>
        </p:spPr>
        <p:txBody>
          <a:bodyPr>
            <a:normAutofit lnSpcReduction="10000"/>
          </a:bodyPr>
          <a:lstStyle/>
          <a:p>
            <a:pPr lvl="0">
              <a:buNone/>
            </a:pPr>
            <a:r>
              <a:rPr lang="en-US" sz="3200" b="1" dirty="0" smtClean="0">
                <a:solidFill>
                  <a:srgbClr val="C00000"/>
                </a:solidFill>
              </a:rPr>
              <a:t>Soft dressings </a:t>
            </a:r>
          </a:p>
          <a:p>
            <a:pPr lvl="0">
              <a:buFont typeface="Wingdings" pitchFamily="2" charset="2"/>
              <a:buChar char="q"/>
            </a:pPr>
            <a:r>
              <a:rPr lang="en-US" sz="3200" dirty="0" smtClean="0"/>
              <a:t>These  are applied snugly and elastic bandage applied over it, with care to avoid constriction of stump proximally.</a:t>
            </a:r>
          </a:p>
          <a:p>
            <a:pPr lvl="0">
              <a:buNone/>
            </a:pPr>
            <a:r>
              <a:rPr lang="en-US" sz="3200" dirty="0" smtClean="0"/>
              <a:t> </a:t>
            </a:r>
          </a:p>
          <a:p>
            <a:pPr lvl="0">
              <a:buFont typeface="Wingdings" pitchFamily="2" charset="2"/>
              <a:buChar char="q"/>
            </a:pPr>
            <a:r>
              <a:rPr lang="en-US" sz="3200" dirty="0" smtClean="0"/>
              <a:t>The stump is elevated by raising the foot end of bed. </a:t>
            </a:r>
          </a:p>
          <a:p>
            <a:pPr lvl="0">
              <a:buFont typeface="Wingdings" pitchFamily="2" charset="2"/>
              <a:buChar char="q"/>
            </a:pPr>
            <a:endParaRPr lang="en-US" sz="3200" dirty="0" smtClean="0"/>
          </a:p>
          <a:p>
            <a:pPr lvl="0"/>
            <a:r>
              <a:rPr lang="en-US" sz="3200" dirty="0" smtClean="0"/>
              <a:t>Pillows should not be used as this may cause flexion contractures of hip and knee. </a:t>
            </a:r>
            <a:endParaRPr lang="en-IN" sz="3200" dirty="0" smtClean="0"/>
          </a:p>
          <a:p>
            <a:endParaRPr lang="en-IN" dirty="0"/>
          </a:p>
        </p:txBody>
      </p:sp>
      <p:pic>
        <p:nvPicPr>
          <p:cNvPr id="4" name="Picture 3"/>
          <p:cNvPicPr/>
          <p:nvPr/>
        </p:nvPicPr>
        <p:blipFill>
          <a:blip r:embed="rId2"/>
          <a:srcRect l="30726" t="27128" r="35021" b="31575"/>
          <a:stretch>
            <a:fillRect/>
          </a:stretch>
        </p:blipFill>
        <p:spPr bwMode="auto">
          <a:xfrm>
            <a:off x="609600" y="1524000"/>
            <a:ext cx="7696200" cy="4876800"/>
          </a:xfrm>
          <a:prstGeom prst="rect">
            <a:avLst/>
          </a:prstGeom>
          <a:noFill/>
          <a:ln w="9525">
            <a:noFill/>
            <a:miter lim="800000"/>
            <a:headEnd/>
            <a:tailEnd/>
          </a:ln>
        </p:spPr>
      </p:pic>
      <p:pic>
        <p:nvPicPr>
          <p:cNvPr id="2050" name="Picture 2" descr="C:\Documents and Settings\User\Desktop\amputation seminar\pictures\Image%201%20-%20Wrap_tube_twist.jpg"/>
          <p:cNvPicPr>
            <a:picLocks noChangeAspect="1" noChangeArrowheads="1"/>
          </p:cNvPicPr>
          <p:nvPr/>
        </p:nvPicPr>
        <p:blipFill>
          <a:blip r:embed="rId3"/>
          <a:srcRect/>
          <a:stretch>
            <a:fillRect/>
          </a:stretch>
        </p:blipFill>
        <p:spPr bwMode="auto">
          <a:xfrm>
            <a:off x="609600" y="1524001"/>
            <a:ext cx="7696200" cy="5262330"/>
          </a:xfrm>
          <a:prstGeom prst="rect">
            <a:avLst/>
          </a:prstGeom>
          <a:noFill/>
        </p:spPr>
      </p:pic>
      <p:pic>
        <p:nvPicPr>
          <p:cNvPr id="8" name="Picture 7"/>
          <p:cNvPicPr/>
          <p:nvPr/>
        </p:nvPicPr>
        <p:blipFill>
          <a:blip r:embed="rId4"/>
          <a:srcRect l="30246" t="31117" r="39009" b="33955"/>
          <a:stretch>
            <a:fillRect/>
          </a:stretch>
        </p:blipFill>
        <p:spPr bwMode="auto">
          <a:xfrm>
            <a:off x="762000" y="1524000"/>
            <a:ext cx="7543800" cy="4724400"/>
          </a:xfrm>
          <a:prstGeom prst="rect">
            <a:avLst/>
          </a:prstGeom>
          <a:noFill/>
          <a:ln w="9525">
            <a:noFill/>
            <a:miter lim="800000"/>
            <a:headEnd/>
            <a:tailEnd/>
          </a:ln>
        </p:spPr>
      </p:pic>
      <p:pic>
        <p:nvPicPr>
          <p:cNvPr id="9" name="Picture 8"/>
          <p:cNvPicPr/>
          <p:nvPr/>
        </p:nvPicPr>
        <p:blipFill>
          <a:blip r:embed="rId5"/>
          <a:srcRect l="30412" t="37234" r="39176" b="30554"/>
          <a:stretch>
            <a:fillRect/>
          </a:stretch>
        </p:blipFill>
        <p:spPr bwMode="auto">
          <a:xfrm>
            <a:off x="762000" y="1524000"/>
            <a:ext cx="7543800"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heckerboard(across)">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447800"/>
            <a:ext cx="8153400" cy="5105400"/>
          </a:xfrm>
        </p:spPr>
        <p:txBody>
          <a:bodyPr>
            <a:normAutofit lnSpcReduction="10000"/>
          </a:bodyPr>
          <a:lstStyle/>
          <a:p>
            <a:pPr lvl="0">
              <a:buNone/>
            </a:pPr>
            <a:r>
              <a:rPr lang="en-US" sz="3000" b="1" i="1" dirty="0" smtClean="0">
                <a:solidFill>
                  <a:srgbClr val="C00000"/>
                </a:solidFill>
              </a:rPr>
              <a:t>Rigid </a:t>
            </a:r>
            <a:r>
              <a:rPr lang="en-US" sz="3000" b="1" dirty="0" smtClean="0">
                <a:solidFill>
                  <a:srgbClr val="C00000"/>
                </a:solidFill>
              </a:rPr>
              <a:t>dressings</a:t>
            </a:r>
          </a:p>
          <a:p>
            <a:pPr lvl="0"/>
            <a:r>
              <a:rPr lang="en-US" sz="3000" dirty="0" smtClean="0"/>
              <a:t>This method employs use of POP cast, applied to the</a:t>
            </a:r>
            <a:r>
              <a:rPr lang="en-US" sz="3000" b="1" dirty="0" smtClean="0"/>
              <a:t> </a:t>
            </a:r>
            <a:r>
              <a:rPr lang="en-US" sz="3000" dirty="0" smtClean="0"/>
              <a:t>stump in the OT at the end of surgery. </a:t>
            </a:r>
          </a:p>
          <a:p>
            <a:pPr lvl="0"/>
            <a:endParaRPr lang="en-US" sz="3000" dirty="0" smtClean="0"/>
          </a:p>
          <a:p>
            <a:pPr lvl="0"/>
            <a:r>
              <a:rPr lang="en-US" sz="3000" dirty="0" smtClean="0"/>
              <a:t>If weight bearing ambulation is anticipated  in  the early post operative  period, a true prosthetic cast should be applied. </a:t>
            </a:r>
          </a:p>
          <a:p>
            <a:pPr lvl="0"/>
            <a:endParaRPr lang="en-US" sz="3000" dirty="0" smtClean="0"/>
          </a:p>
          <a:p>
            <a:pPr lvl="0"/>
            <a:r>
              <a:rPr lang="en-US" sz="3000" dirty="0" smtClean="0"/>
              <a:t>A metal Pylon with prosthetic foot is attached to the stump and properly aligned for ambulation.</a:t>
            </a:r>
            <a:endParaRPr lang="en-IN" sz="3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447800"/>
            <a:ext cx="8153400" cy="5181600"/>
          </a:xfrm>
        </p:spPr>
        <p:txBody>
          <a:bodyPr>
            <a:normAutofit fontScale="92500" lnSpcReduction="10000"/>
          </a:bodyPr>
          <a:lstStyle/>
          <a:p>
            <a:pPr lvl="0">
              <a:buNone/>
            </a:pPr>
            <a:r>
              <a:rPr lang="en-US" b="1" i="1" dirty="0" smtClean="0">
                <a:solidFill>
                  <a:srgbClr val="7030A0"/>
                </a:solidFill>
              </a:rPr>
              <a:t>Advantages</a:t>
            </a:r>
            <a:endParaRPr lang="en-IN" b="1" dirty="0" smtClean="0">
              <a:solidFill>
                <a:srgbClr val="7030A0"/>
              </a:solidFill>
            </a:endParaRPr>
          </a:p>
          <a:p>
            <a:pPr lvl="0"/>
            <a:r>
              <a:rPr lang="en-US" dirty="0" smtClean="0"/>
              <a:t>Prevents edema at surgical site</a:t>
            </a:r>
            <a:endParaRPr lang="en-IN" dirty="0" smtClean="0"/>
          </a:p>
          <a:p>
            <a:pPr lvl="0"/>
            <a:r>
              <a:rPr lang="en-US" dirty="0" smtClean="0"/>
              <a:t>Decreases post operative pain</a:t>
            </a:r>
            <a:endParaRPr lang="en-IN" dirty="0" smtClean="0"/>
          </a:p>
          <a:p>
            <a:pPr lvl="0"/>
            <a:r>
              <a:rPr lang="en-US" dirty="0" smtClean="0"/>
              <a:t>Physiological  benefits of erect  posture</a:t>
            </a:r>
            <a:endParaRPr lang="en-IN" dirty="0" smtClean="0"/>
          </a:p>
          <a:p>
            <a:pPr lvl="0"/>
            <a:r>
              <a:rPr lang="en-US" dirty="0" smtClean="0"/>
              <a:t>Psychological benefits</a:t>
            </a:r>
            <a:endParaRPr lang="en-IN" dirty="0" smtClean="0"/>
          </a:p>
          <a:p>
            <a:pPr lvl="0"/>
            <a:r>
              <a:rPr lang="en-US" dirty="0" smtClean="0"/>
              <a:t>Shorter stay in hospital and earlier fitting of definitive prosthesis</a:t>
            </a:r>
            <a:endParaRPr lang="en-IN" dirty="0" smtClean="0"/>
          </a:p>
          <a:p>
            <a:pPr lvl="0">
              <a:buNone/>
            </a:pPr>
            <a:r>
              <a:rPr lang="en-US" b="1" i="1" dirty="0" smtClean="0">
                <a:solidFill>
                  <a:srgbClr val="7030A0"/>
                </a:solidFill>
              </a:rPr>
              <a:t>Disadvantages</a:t>
            </a:r>
            <a:endParaRPr lang="en-IN" b="1" dirty="0" smtClean="0">
              <a:solidFill>
                <a:srgbClr val="7030A0"/>
              </a:solidFill>
            </a:endParaRPr>
          </a:p>
          <a:p>
            <a:pPr lvl="0"/>
            <a:r>
              <a:rPr lang="en-US" dirty="0" smtClean="0"/>
              <a:t>Excessive pressure and constriction proximally can cause necrosis of the stump end </a:t>
            </a:r>
            <a:endParaRPr lang="en-IN" dirty="0" smtClean="0"/>
          </a:p>
          <a:p>
            <a:pPr lvl="0"/>
            <a:r>
              <a:rPr lang="en-US" dirty="0" smtClean="0"/>
              <a:t>Early detection of infection is not possible</a:t>
            </a:r>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990600"/>
          </a:xfrm>
        </p:spPr>
        <p:txBody>
          <a:bodyPr>
            <a:normAutofit fontScale="90000"/>
          </a:bodyPr>
          <a:lstStyle/>
          <a:p>
            <a:r>
              <a:rPr lang="en-IN" sz="4300" b="1" dirty="0" smtClean="0"/>
              <a:t>Immediate postsurgical prosthetic fittings</a:t>
            </a:r>
            <a:r>
              <a:rPr lang="en-IN" b="1" dirty="0" smtClean="0"/>
              <a:t> </a:t>
            </a:r>
            <a:endParaRPr lang="en-IN" dirty="0"/>
          </a:p>
        </p:txBody>
      </p:sp>
      <p:sp>
        <p:nvSpPr>
          <p:cNvPr id="3" name="Content Placeholder 2"/>
          <p:cNvSpPr>
            <a:spLocks noGrp="1"/>
          </p:cNvSpPr>
          <p:nvPr>
            <p:ph sz="quarter" idx="1"/>
          </p:nvPr>
        </p:nvSpPr>
        <p:spPr>
          <a:xfrm>
            <a:off x="612648" y="1600200"/>
            <a:ext cx="8153400" cy="4953000"/>
          </a:xfrm>
        </p:spPr>
        <p:txBody>
          <a:bodyPr>
            <a:normAutofit fontScale="92500" lnSpcReduction="10000"/>
          </a:bodyPr>
          <a:lstStyle/>
          <a:p>
            <a:pPr lvl="0"/>
            <a:r>
              <a:rPr lang="en-US" dirty="0" smtClean="0"/>
              <a:t>Following  application  of rigid  dressing, ambulation  on attached</a:t>
            </a:r>
            <a:r>
              <a:rPr lang="en-US" b="1" dirty="0" smtClean="0"/>
              <a:t> </a:t>
            </a:r>
            <a:r>
              <a:rPr lang="en-US" dirty="0" smtClean="0"/>
              <a:t>pylon and prosthetic foot may be initiated </a:t>
            </a:r>
            <a:endParaRPr lang="en-IN" dirty="0" smtClean="0"/>
          </a:p>
          <a:p>
            <a:pPr lvl="1"/>
            <a:r>
              <a:rPr lang="en-US" dirty="0" smtClean="0"/>
              <a:t>Immediately after surgery. </a:t>
            </a:r>
            <a:endParaRPr lang="en-IN" dirty="0" smtClean="0"/>
          </a:p>
          <a:p>
            <a:pPr lvl="1"/>
            <a:r>
              <a:rPr lang="en-US" dirty="0" smtClean="0"/>
              <a:t>Promptly, when good stump healing is evidenced (7-10 days) </a:t>
            </a:r>
            <a:endParaRPr lang="en-IN" dirty="0" smtClean="0"/>
          </a:p>
          <a:p>
            <a:pPr lvl="1"/>
            <a:r>
              <a:rPr lang="en-US" dirty="0" smtClean="0"/>
              <a:t>Early after stump has healed (2-3 weeks) or </a:t>
            </a:r>
            <a:endParaRPr lang="en-IN" dirty="0" smtClean="0"/>
          </a:p>
          <a:p>
            <a:pPr lvl="1"/>
            <a:r>
              <a:rPr lang="en-US" dirty="0" smtClean="0"/>
              <a:t>Later after stump is mature and there is no chance of stump break down. </a:t>
            </a:r>
            <a:endParaRPr lang="en-IN" dirty="0" smtClean="0"/>
          </a:p>
          <a:p>
            <a:r>
              <a:rPr lang="en-US" dirty="0" smtClean="0"/>
              <a:t>The choice of optimal time to begin prosthetic ambulation depends on factors including age, strength and agility of patient and his ability to protect stump from injury by excess weight bearing. </a:t>
            </a:r>
            <a:endParaRPr lang="en-I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292100"/>
            <a:ext cx="8229600" cy="927100"/>
          </a:xfrm>
        </p:spPr>
        <p:txBody>
          <a:bodyPr/>
          <a:lstStyle/>
          <a:p>
            <a:pPr algn="ctr"/>
            <a:r>
              <a:rPr lang="en-US" sz="3600" i="1">
                <a:latin typeface="Arial" charset="0"/>
              </a:rPr>
              <a:t>Classification of Amputations</a:t>
            </a:r>
            <a:endParaRPr lang="uk-UA" sz="3600" i="1">
              <a:latin typeface="Arial" charset="0"/>
            </a:endParaRPr>
          </a:p>
        </p:txBody>
      </p:sp>
      <p:sp>
        <p:nvSpPr>
          <p:cNvPr id="142339" name="Rectangle 3"/>
          <p:cNvSpPr>
            <a:spLocks noGrp="1" noChangeArrowheads="1"/>
          </p:cNvSpPr>
          <p:nvPr>
            <p:ph type="body" idx="1"/>
          </p:nvPr>
        </p:nvSpPr>
        <p:spPr/>
        <p:txBody>
          <a:bodyPr/>
          <a:lstStyle/>
          <a:p>
            <a:r>
              <a:rPr lang="en-US">
                <a:latin typeface="Arial" charset="0"/>
              </a:rPr>
              <a:t>Primary amputation </a:t>
            </a:r>
            <a:r>
              <a:rPr lang="en-US" sz="2400">
                <a:latin typeface="Arial" charset="0"/>
              </a:rPr>
              <a:t>(within first 24 hours)</a:t>
            </a:r>
          </a:p>
          <a:p>
            <a:endParaRPr lang="en-US" sz="2400">
              <a:latin typeface="Arial" charset="0"/>
            </a:endParaRPr>
          </a:p>
          <a:p>
            <a:r>
              <a:rPr lang="en-US">
                <a:latin typeface="Arial" charset="0"/>
              </a:rPr>
              <a:t>Secondary amputation </a:t>
            </a:r>
            <a:r>
              <a:rPr lang="en-US" sz="2400">
                <a:latin typeface="Arial" charset="0"/>
              </a:rPr>
              <a:t>(7-8 days after injury)</a:t>
            </a:r>
          </a:p>
          <a:p>
            <a:endParaRPr lang="en-US" sz="2400">
              <a:latin typeface="Arial" charset="0"/>
            </a:endParaRPr>
          </a:p>
          <a:p>
            <a:r>
              <a:rPr lang="en-US">
                <a:latin typeface="Arial" charset="0"/>
              </a:rPr>
              <a:t>Re-amputation </a:t>
            </a:r>
            <a:r>
              <a:rPr lang="en-US" sz="2400">
                <a:latin typeface="Arial" charset="0"/>
              </a:rPr>
              <a:t>(repeated amputation)</a:t>
            </a:r>
            <a:endParaRPr lang="uk-UA">
              <a:latin typeface="Arial" charset="0"/>
            </a:endParaRPr>
          </a:p>
        </p:txBody>
      </p:sp>
    </p:spTree>
    <p:extLst>
      <p:ext uri="{BB962C8B-B14F-4D97-AF65-F5344CB8AC3E}">
        <p14:creationId xmlns:p14="http://schemas.microsoft.com/office/powerpoint/2010/main" val="252496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wipe(down)">
                                      <p:cBhvr>
                                        <p:cTn id="7" dur="500"/>
                                        <p:tgtEl>
                                          <p:spTgt spid="14233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2339">
                                            <p:txEl>
                                              <p:pRg st="0" end="0"/>
                                            </p:txEl>
                                          </p:spTgt>
                                        </p:tgtEl>
                                        <p:attrNameLst>
                                          <p:attrName>style.visibility</p:attrName>
                                        </p:attrNameLst>
                                      </p:cBhvr>
                                      <p:to>
                                        <p:strVal val="visible"/>
                                      </p:to>
                                    </p:set>
                                    <p:animEffect transition="in" filter="wipe(down)">
                                      <p:cBhvr>
                                        <p:cTn id="11" dur="500"/>
                                        <p:tgtEl>
                                          <p:spTgt spid="142339">
                                            <p:txEl>
                                              <p:pRg st="0" end="0"/>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42339">
                                            <p:txEl>
                                              <p:pRg st="2" end="2"/>
                                            </p:txEl>
                                          </p:spTgt>
                                        </p:tgtEl>
                                        <p:attrNameLst>
                                          <p:attrName>style.visibility</p:attrName>
                                        </p:attrNameLst>
                                      </p:cBhvr>
                                      <p:to>
                                        <p:strVal val="visible"/>
                                      </p:to>
                                    </p:set>
                                    <p:animEffect transition="in" filter="wipe(down)">
                                      <p:cBhvr>
                                        <p:cTn id="15" dur="500"/>
                                        <p:tgtEl>
                                          <p:spTgt spid="142339">
                                            <p:txEl>
                                              <p:pRg st="2" end="2"/>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42339">
                                            <p:txEl>
                                              <p:pRg st="4" end="4"/>
                                            </p:txEl>
                                          </p:spTgt>
                                        </p:tgtEl>
                                        <p:attrNameLst>
                                          <p:attrName>style.visibility</p:attrName>
                                        </p:attrNameLst>
                                      </p:cBhvr>
                                      <p:to>
                                        <p:strVal val="visible"/>
                                      </p:to>
                                    </p:set>
                                    <p:animEffect transition="in" filter="wipe(down)">
                                      <p:cBhvr>
                                        <p:cTn id="19" dur="500"/>
                                        <p:tgtEl>
                                          <p:spTgt spid="142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p:bldP spid="14233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r>
              <a:rPr lang="en-US" smtClean="0"/>
              <a:t>Amputation: Major Limb Replantation Outcomes</a:t>
            </a:r>
          </a:p>
        </p:txBody>
      </p:sp>
      <p:sp>
        <p:nvSpPr>
          <p:cNvPr id="33795" name="Rectangle 3"/>
          <p:cNvSpPr>
            <a:spLocks noGrp="1" noChangeArrowheads="1"/>
          </p:cNvSpPr>
          <p:nvPr>
            <p:ph sz="quarter" idx="1"/>
          </p:nvPr>
        </p:nvSpPr>
        <p:spPr/>
        <p:txBody>
          <a:bodyPr/>
          <a:lstStyle/>
          <a:p>
            <a:r>
              <a:rPr lang="en-US" smtClean="0"/>
              <a:t>&gt;2/3 survival rate</a:t>
            </a:r>
          </a:p>
          <a:p>
            <a:r>
              <a:rPr lang="en-US" smtClean="0"/>
              <a:t>Can be a life threatening undertaking</a:t>
            </a:r>
          </a:p>
          <a:p>
            <a:r>
              <a:rPr lang="en-US" smtClean="0"/>
              <a:t>Multiple Surgeries often required</a:t>
            </a:r>
          </a:p>
          <a:p>
            <a:pPr lvl="1"/>
            <a:r>
              <a:rPr lang="en-US" smtClean="0"/>
              <a:t>Late Nerve, Bone, Tendon Surgeries</a:t>
            </a:r>
          </a:p>
          <a:p>
            <a:r>
              <a:rPr lang="en-US" smtClean="0"/>
              <a:t>Function of major upper extremity replantations even though poor can be superior to prosthetic function</a:t>
            </a:r>
          </a:p>
          <a:p>
            <a:endParaRPr lang="en-US" smtClean="0"/>
          </a:p>
        </p:txBody>
      </p:sp>
    </p:spTree>
    <p:extLst>
      <p:ext uri="{BB962C8B-B14F-4D97-AF65-F5344CB8AC3E}">
        <p14:creationId xmlns:p14="http://schemas.microsoft.com/office/powerpoint/2010/main" val="23718531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en-US" smtClean="0"/>
              <a:t>Outcomes: Major Limb Replantation</a:t>
            </a:r>
          </a:p>
        </p:txBody>
      </p:sp>
      <p:sp>
        <p:nvSpPr>
          <p:cNvPr id="34819" name="Rectangle 3"/>
          <p:cNvSpPr>
            <a:spLocks noGrp="1" noChangeArrowheads="1"/>
          </p:cNvSpPr>
          <p:nvPr>
            <p:ph sz="quarter" idx="1"/>
          </p:nvPr>
        </p:nvSpPr>
        <p:spPr>
          <a:xfrm>
            <a:off x="533400" y="2057400"/>
            <a:ext cx="7772400" cy="4114800"/>
          </a:xfrm>
          <a:noFill/>
        </p:spPr>
        <p:txBody>
          <a:bodyPr>
            <a:normAutofit lnSpcReduction="10000"/>
          </a:bodyPr>
          <a:lstStyle/>
          <a:p>
            <a:pPr>
              <a:lnSpc>
                <a:spcPct val="90000"/>
              </a:lnSpc>
            </a:pPr>
            <a:r>
              <a:rPr lang="en-US" sz="2800" smtClean="0"/>
              <a:t>Comparison of functional results of replantation versus prosthesis in a patient with bilateral arm amputation</a:t>
            </a:r>
          </a:p>
          <a:p>
            <a:pPr>
              <a:lnSpc>
                <a:spcPct val="90000"/>
              </a:lnSpc>
              <a:buFontTx/>
              <a:buNone/>
            </a:pPr>
            <a:r>
              <a:rPr lang="en-US" sz="2800" smtClean="0">
                <a:solidFill>
                  <a:schemeClr val="tx2"/>
                </a:solidFill>
              </a:rPr>
              <a:t>		</a:t>
            </a:r>
            <a:r>
              <a:rPr lang="en-US" sz="2800" i="1" smtClean="0">
                <a:solidFill>
                  <a:schemeClr val="tx2"/>
                </a:solidFill>
              </a:rPr>
              <a:t>Peacock, Tsai, CORR, 1987</a:t>
            </a:r>
          </a:p>
          <a:p>
            <a:pPr>
              <a:lnSpc>
                <a:spcPct val="90000"/>
              </a:lnSpc>
            </a:pPr>
            <a:r>
              <a:rPr lang="en-US" sz="2800" smtClean="0"/>
              <a:t>Major amputation of the UE: Functional Results after replantation/revascularization in 47 cases</a:t>
            </a:r>
          </a:p>
          <a:p>
            <a:pPr>
              <a:lnSpc>
                <a:spcPct val="90000"/>
              </a:lnSpc>
              <a:buFontTx/>
              <a:buNone/>
            </a:pPr>
            <a:r>
              <a:rPr lang="en-US" sz="2800" smtClean="0"/>
              <a:t>		</a:t>
            </a:r>
            <a:r>
              <a:rPr lang="en-US" sz="2800" i="1" smtClean="0">
                <a:solidFill>
                  <a:schemeClr val="tx2"/>
                </a:solidFill>
              </a:rPr>
              <a:t>Daoutix et al, Acta Orthop Scand, 1995</a:t>
            </a:r>
          </a:p>
          <a:p>
            <a:pPr>
              <a:lnSpc>
                <a:spcPct val="90000"/>
              </a:lnSpc>
            </a:pPr>
            <a:r>
              <a:rPr lang="en-US" sz="2800" smtClean="0"/>
              <a:t>Major Replantation versus revision amputation and prosthetic fitting in the upper extremity: a late functional outcome study</a:t>
            </a:r>
          </a:p>
          <a:p>
            <a:pPr>
              <a:lnSpc>
                <a:spcPct val="90000"/>
              </a:lnSpc>
              <a:buFontTx/>
              <a:buNone/>
            </a:pPr>
            <a:r>
              <a:rPr lang="en-US" sz="2800" smtClean="0"/>
              <a:t>		</a:t>
            </a:r>
            <a:r>
              <a:rPr lang="en-US" sz="2800" i="1" smtClean="0">
                <a:solidFill>
                  <a:schemeClr val="tx2"/>
                </a:solidFill>
              </a:rPr>
              <a:t>Graham et al, J Hand Surg, 1998</a:t>
            </a:r>
          </a:p>
        </p:txBody>
      </p:sp>
    </p:spTree>
    <p:extLst>
      <p:ext uri="{BB962C8B-B14F-4D97-AF65-F5344CB8AC3E}">
        <p14:creationId xmlns:p14="http://schemas.microsoft.com/office/powerpoint/2010/main" val="3652822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Amputation: Technique</a:t>
            </a:r>
          </a:p>
        </p:txBody>
      </p:sp>
      <p:sp>
        <p:nvSpPr>
          <p:cNvPr id="35843" name="Rectangle 3"/>
          <p:cNvSpPr>
            <a:spLocks noGrp="1" noChangeArrowheads="1"/>
          </p:cNvSpPr>
          <p:nvPr>
            <p:ph sz="quarter" idx="1"/>
          </p:nvPr>
        </p:nvSpPr>
        <p:spPr>
          <a:xfrm>
            <a:off x="381000" y="2133600"/>
            <a:ext cx="8229600" cy="4114800"/>
          </a:xfrm>
        </p:spPr>
        <p:txBody>
          <a:bodyPr/>
          <a:lstStyle/>
          <a:p>
            <a:r>
              <a:rPr lang="en-US" smtClean="0"/>
              <a:t>Preservation of functional residual limb length</a:t>
            </a:r>
          </a:p>
          <a:p>
            <a:endParaRPr lang="en-US" smtClean="0"/>
          </a:p>
          <a:p>
            <a:pPr algn="ctr">
              <a:buFontTx/>
              <a:buNone/>
            </a:pPr>
            <a:r>
              <a:rPr lang="en-US" i="1" smtClean="0"/>
              <a:t>balanced with</a:t>
            </a:r>
          </a:p>
          <a:p>
            <a:pPr algn="ctr">
              <a:buFontTx/>
              <a:buNone/>
            </a:pPr>
            <a:endParaRPr lang="en-US" i="1" smtClean="0"/>
          </a:p>
          <a:p>
            <a:r>
              <a:rPr lang="en-US" smtClean="0"/>
              <a:t>Soft tissue reconstruction to provide a well-healed, nontender, physiologic residual limb</a:t>
            </a:r>
          </a:p>
        </p:txBody>
      </p:sp>
    </p:spTree>
    <p:extLst>
      <p:ext uri="{BB962C8B-B14F-4D97-AF65-F5344CB8AC3E}">
        <p14:creationId xmlns:p14="http://schemas.microsoft.com/office/powerpoint/2010/main" val="2926261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en-US" smtClean="0"/>
              <a:t>Technique: Determination of Level</a:t>
            </a:r>
          </a:p>
        </p:txBody>
      </p:sp>
      <p:sp>
        <p:nvSpPr>
          <p:cNvPr id="36867" name="Rectangle 3"/>
          <p:cNvSpPr>
            <a:spLocks noGrp="1" noChangeArrowheads="1"/>
          </p:cNvSpPr>
          <p:nvPr>
            <p:ph sz="quarter" idx="1"/>
          </p:nvPr>
        </p:nvSpPr>
        <p:spPr>
          <a:xfrm>
            <a:off x="685800" y="1981200"/>
            <a:ext cx="7848600" cy="4114800"/>
          </a:xfrm>
        </p:spPr>
        <p:txBody>
          <a:bodyPr/>
          <a:lstStyle/>
          <a:p>
            <a:r>
              <a:rPr lang="en-US" smtClean="0"/>
              <a:t>Zone of Injury (trauma)</a:t>
            </a:r>
          </a:p>
          <a:p>
            <a:r>
              <a:rPr lang="en-US" smtClean="0"/>
              <a:t>Adequate margins (tumor)</a:t>
            </a:r>
          </a:p>
          <a:p>
            <a:r>
              <a:rPr lang="en-US" smtClean="0"/>
              <a:t>Adequate circulation (vascular disease)</a:t>
            </a:r>
          </a:p>
          <a:p>
            <a:r>
              <a:rPr lang="en-US" smtClean="0"/>
              <a:t>Soft tissue envelope</a:t>
            </a:r>
          </a:p>
          <a:p>
            <a:r>
              <a:rPr lang="en-US" smtClean="0"/>
              <a:t>Bone and joint condition</a:t>
            </a:r>
          </a:p>
          <a:p>
            <a:r>
              <a:rPr lang="en-US" smtClean="0"/>
              <a:t>Control of infection</a:t>
            </a:r>
          </a:p>
          <a:p>
            <a:r>
              <a:rPr lang="en-US" smtClean="0"/>
              <a:t>Nutritional status</a:t>
            </a:r>
          </a:p>
        </p:txBody>
      </p:sp>
    </p:spTree>
    <p:extLst>
      <p:ext uri="{BB962C8B-B14F-4D97-AF65-F5344CB8AC3E}">
        <p14:creationId xmlns:p14="http://schemas.microsoft.com/office/powerpoint/2010/main" val="8544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Techniques</a:t>
            </a:r>
          </a:p>
        </p:txBody>
      </p:sp>
      <p:sp>
        <p:nvSpPr>
          <p:cNvPr id="45059" name="Rectangle 3"/>
          <p:cNvSpPr>
            <a:spLocks noGrp="1" noChangeArrowheads="1"/>
          </p:cNvSpPr>
          <p:nvPr>
            <p:ph sz="quarter" idx="1"/>
          </p:nvPr>
        </p:nvSpPr>
        <p:spPr/>
        <p:txBody>
          <a:bodyPr/>
          <a:lstStyle/>
          <a:p>
            <a:r>
              <a:rPr lang="en-US" sz="2800" smtClean="0"/>
              <a:t>Debridement of all Nonviable tissue and foreign material</a:t>
            </a:r>
          </a:p>
          <a:p>
            <a:r>
              <a:rPr lang="en-US" sz="2800" smtClean="0"/>
              <a:t>Several debridements may be required</a:t>
            </a:r>
          </a:p>
          <a:p>
            <a:r>
              <a:rPr lang="en-US" sz="2800" smtClean="0"/>
              <a:t>Primary wound closure often contraindicated</a:t>
            </a:r>
          </a:p>
          <a:p>
            <a:r>
              <a:rPr lang="en-US" sz="2800" smtClean="0"/>
              <a:t>High voltage, electrical burn injuries require careful evaluation because necrosis of deep muscle may be present while superficial muscles can remain viable</a:t>
            </a:r>
          </a:p>
        </p:txBody>
      </p:sp>
    </p:spTree>
    <p:extLst>
      <p:ext uri="{BB962C8B-B14F-4D97-AF65-F5344CB8AC3E}">
        <p14:creationId xmlns:p14="http://schemas.microsoft.com/office/powerpoint/2010/main" val="2726045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Techniques</a:t>
            </a:r>
          </a:p>
        </p:txBody>
      </p:sp>
      <p:sp>
        <p:nvSpPr>
          <p:cNvPr id="46083" name="Rectangle 3"/>
          <p:cNvSpPr>
            <a:spLocks noGrp="1" noChangeArrowheads="1"/>
          </p:cNvSpPr>
          <p:nvPr>
            <p:ph sz="quarter" idx="1"/>
          </p:nvPr>
        </p:nvSpPr>
        <p:spPr/>
        <p:txBody>
          <a:bodyPr/>
          <a:lstStyle/>
          <a:p>
            <a:pPr>
              <a:lnSpc>
                <a:spcPct val="90000"/>
              </a:lnSpc>
            </a:pPr>
            <a:r>
              <a:rPr lang="en-US" smtClean="0"/>
              <a:t>Nerve: Prevent neuroma formation</a:t>
            </a:r>
          </a:p>
          <a:p>
            <a:pPr lvl="1">
              <a:lnSpc>
                <a:spcPct val="90000"/>
              </a:lnSpc>
            </a:pPr>
            <a:r>
              <a:rPr lang="en-US" smtClean="0"/>
              <a:t>Draw nerve distally, section it, allow it to retract proximally</a:t>
            </a:r>
          </a:p>
          <a:p>
            <a:pPr>
              <a:lnSpc>
                <a:spcPct val="90000"/>
              </a:lnSpc>
            </a:pPr>
            <a:r>
              <a:rPr lang="en-US" smtClean="0"/>
              <a:t>Skin: </a:t>
            </a:r>
          </a:p>
          <a:p>
            <a:pPr lvl="1">
              <a:lnSpc>
                <a:spcPct val="90000"/>
              </a:lnSpc>
            </a:pPr>
            <a:r>
              <a:rPr lang="en-US" smtClean="0"/>
              <a:t>Opportunistic flaps</a:t>
            </a:r>
          </a:p>
          <a:p>
            <a:pPr lvl="1">
              <a:lnSpc>
                <a:spcPct val="90000"/>
              </a:lnSpc>
            </a:pPr>
            <a:r>
              <a:rPr lang="en-US" smtClean="0"/>
              <a:t>Rotation flaps</a:t>
            </a:r>
          </a:p>
          <a:p>
            <a:pPr lvl="1">
              <a:lnSpc>
                <a:spcPct val="90000"/>
              </a:lnSpc>
            </a:pPr>
            <a:r>
              <a:rPr lang="en-US" smtClean="0"/>
              <a:t>Tension free</a:t>
            </a:r>
          </a:p>
          <a:p>
            <a:pPr lvl="1">
              <a:lnSpc>
                <a:spcPct val="90000"/>
              </a:lnSpc>
            </a:pPr>
            <a:r>
              <a:rPr lang="en-US" smtClean="0"/>
              <a:t>Skin grafts</a:t>
            </a:r>
          </a:p>
        </p:txBody>
      </p:sp>
    </p:spTree>
    <p:extLst>
      <p:ext uri="{BB962C8B-B14F-4D97-AF65-F5344CB8AC3E}">
        <p14:creationId xmlns:p14="http://schemas.microsoft.com/office/powerpoint/2010/main" val="2959534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Techniques</a:t>
            </a:r>
          </a:p>
        </p:txBody>
      </p:sp>
      <p:sp>
        <p:nvSpPr>
          <p:cNvPr id="47107" name="Rectangle 3"/>
          <p:cNvSpPr>
            <a:spLocks noGrp="1" noChangeArrowheads="1"/>
          </p:cNvSpPr>
          <p:nvPr>
            <p:ph sz="quarter" idx="1"/>
          </p:nvPr>
        </p:nvSpPr>
        <p:spPr>
          <a:xfrm>
            <a:off x="685800" y="1981200"/>
            <a:ext cx="8077200" cy="4114800"/>
          </a:xfrm>
        </p:spPr>
        <p:txBody>
          <a:bodyPr/>
          <a:lstStyle/>
          <a:p>
            <a:pPr>
              <a:lnSpc>
                <a:spcPct val="90000"/>
              </a:lnSpc>
            </a:pPr>
            <a:r>
              <a:rPr lang="en-US" smtClean="0"/>
              <a:t>Bone:</a:t>
            </a:r>
          </a:p>
          <a:p>
            <a:pPr lvl="1">
              <a:lnSpc>
                <a:spcPct val="90000"/>
              </a:lnSpc>
            </a:pPr>
            <a:r>
              <a:rPr lang="en-US" smtClean="0"/>
              <a:t>Choose appropriate level</a:t>
            </a:r>
          </a:p>
          <a:p>
            <a:pPr lvl="1">
              <a:lnSpc>
                <a:spcPct val="90000"/>
              </a:lnSpc>
            </a:pPr>
            <a:r>
              <a:rPr lang="en-US" smtClean="0"/>
              <a:t>Smooth edges of bone</a:t>
            </a:r>
          </a:p>
          <a:p>
            <a:pPr lvl="1">
              <a:lnSpc>
                <a:spcPct val="90000"/>
              </a:lnSpc>
            </a:pPr>
            <a:r>
              <a:rPr lang="en-US" smtClean="0"/>
              <a:t>Narrow metaphyseal flare for some disarticulations</a:t>
            </a:r>
          </a:p>
          <a:p>
            <a:pPr>
              <a:lnSpc>
                <a:spcPct val="90000"/>
              </a:lnSpc>
              <a:buFontTx/>
              <a:buNone/>
            </a:pPr>
            <a:r>
              <a:rPr lang="en-US" smtClean="0"/>
              <a:t>Postoperative Dressing:</a:t>
            </a:r>
          </a:p>
          <a:p>
            <a:pPr lvl="1">
              <a:lnSpc>
                <a:spcPct val="90000"/>
              </a:lnSpc>
            </a:pPr>
            <a:r>
              <a:rPr lang="en-US" smtClean="0"/>
              <a:t>Soft</a:t>
            </a:r>
          </a:p>
          <a:p>
            <a:pPr lvl="1">
              <a:lnSpc>
                <a:spcPct val="90000"/>
              </a:lnSpc>
            </a:pPr>
            <a:r>
              <a:rPr lang="en-US" smtClean="0"/>
              <a:t>Rigid</a:t>
            </a:r>
          </a:p>
        </p:txBody>
      </p:sp>
    </p:spTree>
    <p:extLst>
      <p:ext uri="{BB962C8B-B14F-4D97-AF65-F5344CB8AC3E}">
        <p14:creationId xmlns:p14="http://schemas.microsoft.com/office/powerpoint/2010/main" val="11591071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Techniques</a:t>
            </a:r>
          </a:p>
        </p:txBody>
      </p:sp>
      <p:sp>
        <p:nvSpPr>
          <p:cNvPr id="48131" name="Rectangle 3"/>
          <p:cNvSpPr>
            <a:spLocks noGrp="1" noChangeArrowheads="1"/>
          </p:cNvSpPr>
          <p:nvPr>
            <p:ph sz="quarter" idx="1"/>
          </p:nvPr>
        </p:nvSpPr>
        <p:spPr/>
        <p:txBody>
          <a:bodyPr/>
          <a:lstStyle/>
          <a:p>
            <a:r>
              <a:rPr lang="en-US" smtClean="0"/>
              <a:t>Goals of Postoperative Management</a:t>
            </a:r>
          </a:p>
          <a:p>
            <a:pPr lvl="1"/>
            <a:r>
              <a:rPr lang="en-US" smtClean="0"/>
              <a:t>Prompt, uncomplicated wound healing</a:t>
            </a:r>
          </a:p>
          <a:p>
            <a:pPr lvl="1"/>
            <a:r>
              <a:rPr lang="en-US" smtClean="0"/>
              <a:t>Control of edema</a:t>
            </a:r>
          </a:p>
          <a:p>
            <a:pPr lvl="1"/>
            <a:r>
              <a:rPr lang="en-US" smtClean="0"/>
              <a:t>Control of Postoperative pain</a:t>
            </a:r>
          </a:p>
          <a:p>
            <a:pPr lvl="1"/>
            <a:r>
              <a:rPr lang="en-US" smtClean="0"/>
              <a:t>Prevention of joint contractures</a:t>
            </a:r>
          </a:p>
          <a:p>
            <a:pPr lvl="1"/>
            <a:r>
              <a:rPr lang="en-US" smtClean="0"/>
              <a:t>Rapid rehabilitation</a:t>
            </a:r>
          </a:p>
        </p:txBody>
      </p:sp>
    </p:spTree>
    <p:extLst>
      <p:ext uri="{BB962C8B-B14F-4D97-AF65-F5344CB8AC3E}">
        <p14:creationId xmlns:p14="http://schemas.microsoft.com/office/powerpoint/2010/main" val="39202895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mtClean="0"/>
              <a:t>Technique: Example</a:t>
            </a:r>
          </a:p>
        </p:txBody>
      </p:sp>
      <p:sp>
        <p:nvSpPr>
          <p:cNvPr id="49155" name="Rectangle 3"/>
          <p:cNvSpPr>
            <a:spLocks noGrp="1" noChangeArrowheads="1"/>
          </p:cNvSpPr>
          <p:nvPr>
            <p:ph sz="quarter" idx="1"/>
          </p:nvPr>
        </p:nvSpPr>
        <p:spPr/>
        <p:txBody>
          <a:bodyPr/>
          <a:lstStyle/>
          <a:p>
            <a:endParaRPr lang="en-US" smtClean="0"/>
          </a:p>
        </p:txBody>
      </p:sp>
      <p:pic>
        <p:nvPicPr>
          <p:cNvPr id="49156" name="Picture 4" descr="mangled index p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27416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mangled index p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2514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mangled index 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133600"/>
            <a:ext cx="26066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p:cNvSpPr txBox="1">
            <a:spLocks noChangeArrowheads="1"/>
          </p:cNvSpPr>
          <p:nvPr/>
        </p:nvSpPr>
        <p:spPr bwMode="auto">
          <a:xfrm>
            <a:off x="3124200" y="6248400"/>
            <a:ext cx="2593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30 yo male, assault </a:t>
            </a:r>
          </a:p>
        </p:txBody>
      </p:sp>
    </p:spTree>
    <p:extLst>
      <p:ext uri="{BB962C8B-B14F-4D97-AF65-F5344CB8AC3E}">
        <p14:creationId xmlns:p14="http://schemas.microsoft.com/office/powerpoint/2010/main" val="3438026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Technique: Example</a:t>
            </a:r>
          </a:p>
        </p:txBody>
      </p:sp>
      <p:sp>
        <p:nvSpPr>
          <p:cNvPr id="50179" name="Rectangle 3"/>
          <p:cNvSpPr>
            <a:spLocks noGrp="1" noChangeArrowheads="1"/>
          </p:cNvSpPr>
          <p:nvPr>
            <p:ph sz="quarter" idx="1"/>
          </p:nvPr>
        </p:nvSpPr>
        <p:spPr/>
        <p:txBody>
          <a:bodyPr/>
          <a:lstStyle/>
          <a:p>
            <a:endParaRPr lang="en-US" smtClean="0"/>
          </a:p>
        </p:txBody>
      </p:sp>
      <p:pic>
        <p:nvPicPr>
          <p:cNvPr id="50180" name="Picture 4" descr="mangled index p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281940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mangled index pos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52600"/>
            <a:ext cx="30908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mangled index x po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981200"/>
            <a:ext cx="24796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7"/>
          <p:cNvSpPr txBox="1">
            <a:spLocks noChangeArrowheads="1"/>
          </p:cNvSpPr>
          <p:nvPr/>
        </p:nvSpPr>
        <p:spPr bwMode="auto">
          <a:xfrm>
            <a:off x="2286000" y="6096000"/>
            <a:ext cx="494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Be sure to identify all injuries and treat</a:t>
            </a:r>
          </a:p>
        </p:txBody>
      </p:sp>
      <p:sp>
        <p:nvSpPr>
          <p:cNvPr id="50184" name="Text Box 8"/>
          <p:cNvSpPr txBox="1">
            <a:spLocks noChangeArrowheads="1"/>
          </p:cNvSpPr>
          <p:nvPr/>
        </p:nvSpPr>
        <p:spPr bwMode="auto">
          <a:xfrm>
            <a:off x="6689725" y="5299075"/>
            <a:ext cx="201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ray amputation</a:t>
            </a:r>
          </a:p>
        </p:txBody>
      </p:sp>
    </p:spTree>
    <p:extLst>
      <p:ext uri="{BB962C8B-B14F-4D97-AF65-F5344CB8AC3E}">
        <p14:creationId xmlns:p14="http://schemas.microsoft.com/office/powerpoint/2010/main" val="3238329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152400"/>
            <a:ext cx="8229600" cy="914400"/>
          </a:xfrm>
        </p:spPr>
        <p:txBody>
          <a:bodyPr/>
          <a:lstStyle/>
          <a:p>
            <a:pPr algn="ctr"/>
            <a:r>
              <a:rPr lang="en-US" sz="4000" i="1">
                <a:latin typeface="Arial" charset="0"/>
              </a:rPr>
              <a:t>Steps of Amputation</a:t>
            </a:r>
            <a:endParaRPr lang="uk-UA" sz="4000" i="1">
              <a:latin typeface="Arial" charset="0"/>
            </a:endParaRPr>
          </a:p>
        </p:txBody>
      </p:sp>
      <p:sp>
        <p:nvSpPr>
          <p:cNvPr id="137219" name="Rectangle 3"/>
          <p:cNvSpPr>
            <a:spLocks noGrp="1" noChangeArrowheads="1"/>
          </p:cNvSpPr>
          <p:nvPr>
            <p:ph type="body" idx="1"/>
          </p:nvPr>
        </p:nvSpPr>
        <p:spPr/>
        <p:txBody>
          <a:bodyPr/>
          <a:lstStyle/>
          <a:p>
            <a:pPr>
              <a:buFontTx/>
              <a:buNone/>
            </a:pPr>
            <a:r>
              <a:rPr lang="en-US">
                <a:latin typeface="Arial" charset="0"/>
              </a:rPr>
              <a:t>I. Cutting of soft tissue</a:t>
            </a:r>
          </a:p>
          <a:p>
            <a:pPr>
              <a:buFontTx/>
              <a:buNone/>
            </a:pPr>
            <a:endParaRPr lang="en-US">
              <a:latin typeface="Arial" charset="0"/>
            </a:endParaRPr>
          </a:p>
          <a:p>
            <a:pPr>
              <a:buFontTx/>
              <a:buNone/>
            </a:pPr>
            <a:r>
              <a:rPr lang="en-US">
                <a:latin typeface="Arial" charset="0"/>
              </a:rPr>
              <a:t>II. Treatment of periosteum and cutting of bone</a:t>
            </a:r>
          </a:p>
          <a:p>
            <a:pPr>
              <a:buFontTx/>
              <a:buNone/>
            </a:pPr>
            <a:endParaRPr lang="en-US">
              <a:latin typeface="Arial" charset="0"/>
            </a:endParaRPr>
          </a:p>
          <a:p>
            <a:pPr>
              <a:buFontTx/>
              <a:buNone/>
            </a:pPr>
            <a:r>
              <a:rPr lang="en-US">
                <a:latin typeface="Arial" charset="0"/>
              </a:rPr>
              <a:t>III. Stump treatment</a:t>
            </a:r>
            <a:endParaRPr lang="uk-UA">
              <a:latin typeface="Arial" charset="0"/>
            </a:endParaRPr>
          </a:p>
        </p:txBody>
      </p:sp>
    </p:spTree>
    <p:extLst>
      <p:ext uri="{BB962C8B-B14F-4D97-AF65-F5344CB8AC3E}">
        <p14:creationId xmlns:p14="http://schemas.microsoft.com/office/powerpoint/2010/main" val="17368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wipe(down)">
                                      <p:cBhvr>
                                        <p:cTn id="7" dur="500"/>
                                        <p:tgtEl>
                                          <p:spTgt spid="13721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7219">
                                            <p:txEl>
                                              <p:pRg st="0" end="0"/>
                                            </p:txEl>
                                          </p:spTgt>
                                        </p:tgtEl>
                                        <p:attrNameLst>
                                          <p:attrName>style.visibility</p:attrName>
                                        </p:attrNameLst>
                                      </p:cBhvr>
                                      <p:to>
                                        <p:strVal val="visible"/>
                                      </p:to>
                                    </p:set>
                                    <p:animEffect transition="in" filter="wipe(down)">
                                      <p:cBhvr>
                                        <p:cTn id="11" dur="500"/>
                                        <p:tgtEl>
                                          <p:spTgt spid="137219">
                                            <p:txEl>
                                              <p:pRg st="0" end="0"/>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7219">
                                            <p:txEl>
                                              <p:pRg st="2" end="2"/>
                                            </p:txEl>
                                          </p:spTgt>
                                        </p:tgtEl>
                                        <p:attrNameLst>
                                          <p:attrName>style.visibility</p:attrName>
                                        </p:attrNameLst>
                                      </p:cBhvr>
                                      <p:to>
                                        <p:strVal val="visible"/>
                                      </p:to>
                                    </p:set>
                                    <p:animEffect transition="in" filter="wipe(down)">
                                      <p:cBhvr>
                                        <p:cTn id="15" dur="500"/>
                                        <p:tgtEl>
                                          <p:spTgt spid="137219">
                                            <p:txEl>
                                              <p:pRg st="2" end="2"/>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7219">
                                            <p:txEl>
                                              <p:pRg st="4" end="4"/>
                                            </p:txEl>
                                          </p:spTgt>
                                        </p:tgtEl>
                                        <p:attrNameLst>
                                          <p:attrName>style.visibility</p:attrName>
                                        </p:attrNameLst>
                                      </p:cBhvr>
                                      <p:to>
                                        <p:strVal val="visible"/>
                                      </p:to>
                                    </p:set>
                                    <p:animEffect transition="in" filter="wipe(down)">
                                      <p:cBhvr>
                                        <p:cTn id="19" dur="500"/>
                                        <p:tgtEl>
                                          <p:spTgt spid="137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P spid="13721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Technique: Example</a:t>
            </a:r>
          </a:p>
        </p:txBody>
      </p:sp>
      <p:sp>
        <p:nvSpPr>
          <p:cNvPr id="51203" name="Rectangle 3"/>
          <p:cNvSpPr>
            <a:spLocks noGrp="1" noChangeArrowheads="1"/>
          </p:cNvSpPr>
          <p:nvPr>
            <p:ph sz="quarter" idx="1"/>
          </p:nvPr>
        </p:nvSpPr>
        <p:spPr/>
        <p:txBody>
          <a:bodyPr/>
          <a:lstStyle/>
          <a:p>
            <a:endParaRPr lang="en-US" smtClean="0"/>
          </a:p>
        </p:txBody>
      </p:sp>
      <p:pic>
        <p:nvPicPr>
          <p:cNvPr id="51204" name="Picture 4" descr="1yo fu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038600"/>
            <a:ext cx="39624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1yo fu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00200"/>
            <a:ext cx="32766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1yo fu4"/>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143000" y="2133600"/>
            <a:ext cx="2895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7"/>
          <p:cNvSpPr txBox="1">
            <a:spLocks noChangeArrowheads="1"/>
          </p:cNvSpPr>
          <p:nvPr/>
        </p:nvSpPr>
        <p:spPr bwMode="auto">
          <a:xfrm>
            <a:off x="1524000" y="6248400"/>
            <a:ext cx="1825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1 year postop</a:t>
            </a:r>
          </a:p>
        </p:txBody>
      </p:sp>
    </p:spTree>
    <p:extLst>
      <p:ext uri="{BB962C8B-B14F-4D97-AF65-F5344CB8AC3E}">
        <p14:creationId xmlns:p14="http://schemas.microsoft.com/office/powerpoint/2010/main" val="2838985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1371600" y="274638"/>
            <a:ext cx="7772400" cy="1143000"/>
          </a:xfrm>
        </p:spPr>
        <p:txBody>
          <a:bodyPr/>
          <a:lstStyle/>
          <a:p>
            <a:r>
              <a:rPr lang="en-US" smtClean="0"/>
              <a:t>Technique: Example</a:t>
            </a:r>
          </a:p>
        </p:txBody>
      </p:sp>
      <p:pic>
        <p:nvPicPr>
          <p:cNvPr id="52228" name="Picture 6" descr="mangled hand pre 2r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304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8" descr="mangled hand intrar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2600"/>
            <a:ext cx="36607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9"/>
          <p:cNvSpPr txBox="1">
            <a:spLocks noChangeArrowheads="1"/>
          </p:cNvSpPr>
          <p:nvPr/>
        </p:nvSpPr>
        <p:spPr bwMode="auto">
          <a:xfrm>
            <a:off x="1676400" y="6248400"/>
            <a:ext cx="609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debridement and preservation of viable structure</a:t>
            </a:r>
          </a:p>
        </p:txBody>
      </p:sp>
    </p:spTree>
    <p:extLst>
      <p:ext uri="{BB962C8B-B14F-4D97-AF65-F5344CB8AC3E}">
        <p14:creationId xmlns:p14="http://schemas.microsoft.com/office/powerpoint/2010/main" val="894680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1371600" y="274638"/>
            <a:ext cx="7772400" cy="1143000"/>
          </a:xfrm>
        </p:spPr>
        <p:txBody>
          <a:bodyPr/>
          <a:lstStyle/>
          <a:p>
            <a:r>
              <a:rPr lang="en-US" smtClean="0"/>
              <a:t>Technique:Example</a:t>
            </a:r>
          </a:p>
        </p:txBody>
      </p:sp>
      <p:pic>
        <p:nvPicPr>
          <p:cNvPr id="53252" name="Picture 4" descr="mangled hand free toer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2362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mangled hand final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362200"/>
            <a:ext cx="48768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6"/>
          <p:cNvSpPr txBox="1">
            <a:spLocks noChangeArrowheads="1"/>
          </p:cNvSpPr>
          <p:nvPr/>
        </p:nvSpPr>
        <p:spPr bwMode="auto">
          <a:xfrm>
            <a:off x="4495800" y="5715000"/>
            <a:ext cx="332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09" charset="0"/>
                <a:ea typeface="ＭＳ Ｐゴシック" pitchFamily="-109" charset="-128"/>
              </a:defRPr>
            </a:lvl1pPr>
            <a:lvl2pPr marL="742950" indent="-285750">
              <a:defRPr sz="2400">
                <a:solidFill>
                  <a:schemeClr val="tx1"/>
                </a:solidFill>
                <a:latin typeface="Times" pitchFamily="-109" charset="0"/>
                <a:ea typeface="ＭＳ Ｐゴシック" pitchFamily="-109" charset="-128"/>
              </a:defRPr>
            </a:lvl2pPr>
            <a:lvl3pPr marL="1143000" indent="-228600">
              <a:defRPr sz="2400">
                <a:solidFill>
                  <a:schemeClr val="tx1"/>
                </a:solidFill>
                <a:latin typeface="Times" pitchFamily="-109" charset="0"/>
                <a:ea typeface="ＭＳ Ｐゴシック" pitchFamily="-109" charset="-128"/>
              </a:defRPr>
            </a:lvl3pPr>
            <a:lvl4pPr marL="1600200" indent="-228600">
              <a:defRPr sz="2400">
                <a:solidFill>
                  <a:schemeClr val="tx1"/>
                </a:solidFill>
                <a:latin typeface="Times" pitchFamily="-109" charset="0"/>
                <a:ea typeface="ＭＳ Ｐゴシック" pitchFamily="-109" charset="-128"/>
              </a:defRPr>
            </a:lvl4pPr>
            <a:lvl5pPr marL="2057400" indent="-228600">
              <a:defRPr sz="2400">
                <a:solidFill>
                  <a:schemeClr val="tx1"/>
                </a:solidFill>
                <a:latin typeface="Times" pitchFamily="-109" charset="0"/>
                <a:ea typeface="ＭＳ Ｐゴシック" pitchFamily="-109" charset="-128"/>
              </a:defRPr>
            </a:lvl5pPr>
            <a:lvl6pPr marL="25146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6pPr>
            <a:lvl7pPr marL="29718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7pPr>
            <a:lvl8pPr marL="34290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8pPr>
            <a:lvl9pPr marL="3886200" indent="-228600" eaLnBrk="0" fontAlgn="base" hangingPunct="0">
              <a:spcBef>
                <a:spcPct val="0"/>
              </a:spcBef>
              <a:spcAft>
                <a:spcPct val="0"/>
              </a:spcAft>
              <a:defRPr sz="2400">
                <a:solidFill>
                  <a:schemeClr val="tx1"/>
                </a:solidFill>
                <a:latin typeface="Times" pitchFamily="-109" charset="0"/>
                <a:ea typeface="ＭＳ Ｐゴシック" pitchFamily="-109" charset="-128"/>
              </a:defRPr>
            </a:lvl9pPr>
          </a:lstStyle>
          <a:p>
            <a:r>
              <a:rPr lang="en-US">
                <a:solidFill>
                  <a:prstClr val="black"/>
                </a:solidFill>
              </a:rPr>
              <a:t>Late reconstruction after </a:t>
            </a:r>
          </a:p>
          <a:p>
            <a:r>
              <a:rPr lang="en-US">
                <a:solidFill>
                  <a:prstClr val="black"/>
                </a:solidFill>
              </a:rPr>
              <a:t>initial amputation surgery</a:t>
            </a:r>
          </a:p>
        </p:txBody>
      </p:sp>
    </p:spTree>
    <p:extLst>
      <p:ext uri="{BB962C8B-B14F-4D97-AF65-F5344CB8AC3E}">
        <p14:creationId xmlns:p14="http://schemas.microsoft.com/office/powerpoint/2010/main" val="13378927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153400" cy="4953000"/>
          </a:xfrm>
        </p:spPr>
        <p:txBody>
          <a:bodyPr/>
          <a:lstStyle/>
          <a:p>
            <a:r>
              <a:rPr lang="en-US" dirty="0" smtClean="0"/>
              <a:t>The use  of pylon in  the immediate post-operative  period is  of valuable psychological importance. </a:t>
            </a:r>
          </a:p>
          <a:p>
            <a:endParaRPr lang="en-US" dirty="0" smtClean="0"/>
          </a:p>
          <a:p>
            <a:r>
              <a:rPr lang="en-US" dirty="0" smtClean="0"/>
              <a:t>It makes the patient ambulant at an early stage which is good for his morale. </a:t>
            </a:r>
          </a:p>
          <a:p>
            <a:endParaRPr lang="en-US" dirty="0" smtClean="0"/>
          </a:p>
          <a:p>
            <a:r>
              <a:rPr lang="en-US" dirty="0" smtClean="0"/>
              <a:t>It also improves his muscle strength and mobility of his joints thus preparing him for the more compact permanent prosthesis of future.</a:t>
            </a:r>
            <a:endParaRPr lang="en-IN" dirty="0" smtClean="0"/>
          </a:p>
          <a:p>
            <a:endParaRPr lang="en-US" dirty="0"/>
          </a:p>
        </p:txBody>
      </p:sp>
      <p:pic>
        <p:nvPicPr>
          <p:cNvPr id="4" name="Picture 3"/>
          <p:cNvPicPr/>
          <p:nvPr/>
        </p:nvPicPr>
        <p:blipFill>
          <a:blip r:embed="rId2"/>
          <a:srcRect l="30031" t="16573" r="44946" b="33513"/>
          <a:stretch>
            <a:fillRect/>
          </a:stretch>
        </p:blipFill>
        <p:spPr bwMode="auto">
          <a:xfrm>
            <a:off x="685800" y="1752600"/>
            <a:ext cx="3886200" cy="4191000"/>
          </a:xfrm>
          <a:prstGeom prst="rect">
            <a:avLst/>
          </a:prstGeom>
          <a:noFill/>
          <a:ln w="9525">
            <a:noFill/>
            <a:miter lim="800000"/>
            <a:headEnd/>
            <a:tailEnd/>
          </a:ln>
        </p:spPr>
      </p:pic>
      <p:pic>
        <p:nvPicPr>
          <p:cNvPr id="3074" name="Picture 2" descr="C:\Documents and Settings\User\Desktop\amputation seminar\pictures\devices_not_enough_pt2-15.jpg"/>
          <p:cNvPicPr>
            <a:picLocks noChangeAspect="1" noChangeArrowheads="1"/>
          </p:cNvPicPr>
          <p:nvPr/>
        </p:nvPicPr>
        <p:blipFill>
          <a:blip r:embed="rId3"/>
          <a:srcRect l="54000" t="12245" r="7000" b="23469"/>
          <a:stretch>
            <a:fillRect/>
          </a:stretch>
        </p:blipFill>
        <p:spPr bwMode="auto">
          <a:xfrm>
            <a:off x="4800600" y="1752600"/>
            <a:ext cx="3581400"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3">
                                            <p:txEl>
                                              <p:pRg st="2" end="2"/>
                                            </p:txEl>
                                          </p:spTgt>
                                        </p:tgtEl>
                                      </p:cBhvr>
                                    </p:animEffect>
                                    <p:set>
                                      <p:cBhvr>
                                        <p:cTn id="10" dur="1" fill="hold">
                                          <p:stCondLst>
                                            <p:cond delay="499"/>
                                          </p:stCondLst>
                                        </p:cTn>
                                        <p:tgtEl>
                                          <p:spTgt spid="3">
                                            <p:txEl>
                                              <p:pRg st="2" end="2"/>
                                            </p:txEl>
                                          </p:spTgt>
                                        </p:tgtEl>
                                        <p:attrNameLst>
                                          <p:attrName>style.visibility</p:attrName>
                                        </p:attrNameLst>
                                      </p:cBhvr>
                                      <p:to>
                                        <p:strVal val="hidden"/>
                                      </p:to>
                                    </p:set>
                                  </p:childTnLst>
                                </p:cTn>
                              </p:par>
                              <p:par>
                                <p:cTn id="11" presetID="5" presetClass="exit" presetSubtype="10" fill="hold" nodeType="withEffect">
                                  <p:stCondLst>
                                    <p:cond delay="0"/>
                                  </p:stCondLst>
                                  <p:childTnLst>
                                    <p:animEffect transition="out" filter="checkerboard(across)">
                                      <p:cBhvr>
                                        <p:cTn id="12" dur="500"/>
                                        <p:tgtEl>
                                          <p:spTgt spid="3">
                                            <p:txEl>
                                              <p:pRg st="4" end="4"/>
                                            </p:txEl>
                                          </p:spTgt>
                                        </p:tgtEl>
                                      </p:cBhvr>
                                    </p:animEffect>
                                    <p:set>
                                      <p:cBhvr>
                                        <p:cTn id="13"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par>
                                <p:cTn id="19" presetID="5" presetClass="entr" presetSubtype="1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checkerboard(across)">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smtClean="0"/>
              <a:t>AMPUTATION IN CHILDREN</a:t>
            </a:r>
            <a:endParaRPr lang="en-IN" dirty="0"/>
          </a:p>
        </p:txBody>
      </p:sp>
      <p:sp>
        <p:nvSpPr>
          <p:cNvPr id="3" name="Content Placeholder 2"/>
          <p:cNvSpPr>
            <a:spLocks noGrp="1"/>
          </p:cNvSpPr>
          <p:nvPr>
            <p:ph sz="quarter" idx="1"/>
          </p:nvPr>
        </p:nvSpPr>
        <p:spPr>
          <a:xfrm>
            <a:off x="612648" y="1600200"/>
            <a:ext cx="8153400" cy="4876800"/>
          </a:xfrm>
        </p:spPr>
        <p:txBody>
          <a:bodyPr>
            <a:noAutofit/>
          </a:bodyPr>
          <a:lstStyle/>
          <a:p>
            <a:r>
              <a:rPr lang="en-US" sz="3600" b="1" dirty="0" smtClean="0">
                <a:solidFill>
                  <a:srgbClr val="7030A0"/>
                </a:solidFill>
              </a:rPr>
              <a:t>Congenital :</a:t>
            </a:r>
            <a:r>
              <a:rPr lang="en-US" sz="3600" dirty="0" smtClean="0"/>
              <a:t> </a:t>
            </a:r>
          </a:p>
          <a:p>
            <a:pPr lvl="1"/>
            <a:r>
              <a:rPr lang="en-US" sz="3600" dirty="0" smtClean="0"/>
              <a:t>60% secondary to congenital limb deficiencies.</a:t>
            </a:r>
            <a:endParaRPr lang="en-IN" sz="3600" dirty="0" smtClean="0"/>
          </a:p>
          <a:p>
            <a:endParaRPr lang="en-US" sz="3600" dirty="0" smtClean="0"/>
          </a:p>
          <a:p>
            <a:r>
              <a:rPr lang="en-US" sz="3600" b="1" dirty="0" smtClean="0">
                <a:solidFill>
                  <a:srgbClr val="7030A0"/>
                </a:solidFill>
              </a:rPr>
              <a:t>Acquired :</a:t>
            </a:r>
            <a:r>
              <a:rPr lang="en-US" sz="3600" dirty="0" smtClean="0"/>
              <a:t> </a:t>
            </a:r>
          </a:p>
          <a:p>
            <a:pPr lvl="1"/>
            <a:r>
              <a:rPr lang="en-US" sz="3600" dirty="0" smtClean="0"/>
              <a:t>40% secondary to trauma followed by neoplasm and</a:t>
            </a:r>
            <a:r>
              <a:rPr lang="en-IN" sz="3600" dirty="0" smtClean="0"/>
              <a:t> infection.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General principles - </a:t>
            </a:r>
            <a:endParaRPr lang="en-IN" b="1" dirty="0"/>
          </a:p>
        </p:txBody>
      </p:sp>
      <p:sp>
        <p:nvSpPr>
          <p:cNvPr id="3" name="Content Placeholder 2"/>
          <p:cNvSpPr>
            <a:spLocks noGrp="1"/>
          </p:cNvSpPr>
          <p:nvPr>
            <p:ph sz="quarter" idx="1"/>
          </p:nvPr>
        </p:nvSpPr>
        <p:spPr>
          <a:xfrm>
            <a:off x="533400" y="1447800"/>
            <a:ext cx="8232648" cy="5410200"/>
          </a:xfrm>
        </p:spPr>
        <p:txBody>
          <a:bodyPr>
            <a:normAutofit/>
          </a:bodyPr>
          <a:lstStyle/>
          <a:p>
            <a:pPr lvl="0"/>
            <a:r>
              <a:rPr lang="en-US" dirty="0" smtClean="0"/>
              <a:t>Preserve length </a:t>
            </a:r>
            <a:endParaRPr lang="en-IN" dirty="0" smtClean="0"/>
          </a:p>
          <a:p>
            <a:pPr lvl="0"/>
            <a:r>
              <a:rPr lang="en-US" dirty="0" smtClean="0"/>
              <a:t>Preserve important growth plates</a:t>
            </a:r>
            <a:endParaRPr lang="en-IN" dirty="0" smtClean="0"/>
          </a:p>
          <a:p>
            <a:pPr lvl="0"/>
            <a:r>
              <a:rPr lang="en-US" dirty="0" smtClean="0"/>
              <a:t>Perform  disarticulation rather than amputation</a:t>
            </a:r>
            <a:endParaRPr lang="en-IN" dirty="0" smtClean="0"/>
          </a:p>
          <a:p>
            <a:pPr lvl="0"/>
            <a:r>
              <a:rPr lang="en-US" dirty="0" smtClean="0"/>
              <a:t>Preserve the knee joint whenever possible</a:t>
            </a:r>
            <a:endParaRPr lang="en-IN" dirty="0" smtClean="0"/>
          </a:p>
          <a:p>
            <a:pPr lvl="0"/>
            <a:r>
              <a:rPr lang="en-IN" dirty="0" smtClean="0"/>
              <a:t>Preserve stump shape </a:t>
            </a:r>
          </a:p>
          <a:p>
            <a:pPr lvl="0"/>
            <a:r>
              <a:rPr lang="en-IN" dirty="0" smtClean="0"/>
              <a:t>Be creative with soft-tissue coverage</a:t>
            </a:r>
          </a:p>
          <a:p>
            <a:pPr lvl="0"/>
            <a:r>
              <a:rPr lang="en-US" dirty="0" smtClean="0"/>
              <a:t>Stabilize and normalize the proximal portion of limb </a:t>
            </a:r>
            <a:endParaRPr lang="en-IN" dirty="0" smtClean="0"/>
          </a:p>
          <a:p>
            <a:pPr lvl="0"/>
            <a:r>
              <a:rPr lang="en-US" dirty="0" smtClean="0"/>
              <a:t>Be prepared to deal with issues in addition to limb deficiency</a:t>
            </a:r>
            <a:endParaRPr lang="en-IN" dirty="0" smtClean="0"/>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dirty="0" smtClean="0"/>
              <a:t>Disarticulation can provide a children with a well balanced sturdy stump capable of end weight bearing.</a:t>
            </a:r>
            <a:endParaRPr lang="en-IN" dirty="0" smtClean="0"/>
          </a:p>
          <a:p>
            <a:r>
              <a:rPr lang="en-US" dirty="0" smtClean="0"/>
              <a:t>Length and </a:t>
            </a:r>
            <a:r>
              <a:rPr lang="en-US" dirty="0" err="1" smtClean="0"/>
              <a:t>physis</a:t>
            </a:r>
            <a:r>
              <a:rPr lang="en-US" dirty="0" smtClean="0"/>
              <a:t> are preserved without the risk of terminal overgrowth.</a:t>
            </a:r>
            <a:endParaRPr lang="en-IN" dirty="0" smtClean="0"/>
          </a:p>
          <a:p>
            <a:r>
              <a:rPr lang="en-US" dirty="0" smtClean="0"/>
              <a:t>Additionally prosthetic suspension is improved with a disarticulation secondary to preservation of the </a:t>
            </a:r>
            <a:r>
              <a:rPr lang="en-US" dirty="0" err="1" smtClean="0"/>
              <a:t>metaphyseal</a:t>
            </a:r>
            <a:r>
              <a:rPr lang="en-US" dirty="0" smtClean="0"/>
              <a:t> flares.</a:t>
            </a:r>
            <a:endParaRPr lang="en-IN" dirty="0" smtClean="0"/>
          </a:p>
          <a:p>
            <a:endParaRPr lang="en-IN"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Terminal overgrowth</a:t>
            </a:r>
            <a:r>
              <a:rPr lang="en-US" dirty="0" smtClean="0"/>
              <a:t> </a:t>
            </a:r>
            <a:endParaRPr lang="en-IN" dirty="0"/>
          </a:p>
        </p:txBody>
      </p:sp>
      <p:sp>
        <p:nvSpPr>
          <p:cNvPr id="3" name="Content Placeholder 2"/>
          <p:cNvSpPr>
            <a:spLocks noGrp="1"/>
          </p:cNvSpPr>
          <p:nvPr>
            <p:ph sz="quarter" idx="1"/>
          </p:nvPr>
        </p:nvSpPr>
        <p:spPr>
          <a:xfrm>
            <a:off x="612648" y="1600200"/>
            <a:ext cx="8153400" cy="5105400"/>
          </a:xfrm>
        </p:spPr>
        <p:txBody>
          <a:bodyPr>
            <a:normAutofit/>
          </a:bodyPr>
          <a:lstStyle/>
          <a:p>
            <a:r>
              <a:rPr lang="en-US" dirty="0" smtClean="0"/>
              <a:t>The over growth is results from distal apposition of bone by the active </a:t>
            </a:r>
            <a:r>
              <a:rPr lang="en-US" dirty="0" err="1" smtClean="0"/>
              <a:t>periosteum</a:t>
            </a:r>
            <a:r>
              <a:rPr lang="en-US" dirty="0" smtClean="0"/>
              <a:t> and is unrelated to the growth of the </a:t>
            </a:r>
            <a:r>
              <a:rPr lang="en-US" dirty="0" err="1" smtClean="0"/>
              <a:t>physis</a:t>
            </a:r>
            <a:r>
              <a:rPr lang="en-US" dirty="0" smtClean="0"/>
              <a:t>.</a:t>
            </a:r>
            <a:endParaRPr lang="en-IN" dirty="0" smtClean="0"/>
          </a:p>
          <a:p>
            <a:r>
              <a:rPr lang="en-IN" dirty="0" smtClean="0"/>
              <a:t>Most severe before 6 years of age, and several revisions (three or more) may be required during the growing years. </a:t>
            </a:r>
          </a:p>
          <a:p>
            <a:r>
              <a:rPr lang="en-IN" dirty="0" smtClean="0"/>
              <a:t>Overgrowth is not seen after about 12 years of age. </a:t>
            </a:r>
          </a:p>
          <a:p>
            <a:r>
              <a:rPr lang="en-IN" dirty="0" smtClean="0"/>
              <a:t>The bones most likely to exhibit overgrowth are the </a:t>
            </a:r>
            <a:r>
              <a:rPr lang="en-IN" dirty="0" err="1" smtClean="0"/>
              <a:t>humerus</a:t>
            </a:r>
            <a:r>
              <a:rPr lang="en-IN" dirty="0" smtClean="0"/>
              <a:t>, fibula, and tibia.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153400" cy="4953000"/>
          </a:xfrm>
        </p:spPr>
        <p:txBody>
          <a:bodyPr>
            <a:normAutofit/>
          </a:bodyPr>
          <a:lstStyle/>
          <a:p>
            <a:r>
              <a:rPr lang="en-US" dirty="0" smtClean="0"/>
              <a:t>It may cause </a:t>
            </a:r>
            <a:r>
              <a:rPr lang="en-US" dirty="0" err="1" smtClean="0"/>
              <a:t>swelling,edema</a:t>
            </a:r>
            <a:r>
              <a:rPr lang="en-US" dirty="0" smtClean="0"/>
              <a:t>,</a:t>
            </a:r>
            <a:r>
              <a:rPr lang="en-US" i="1" dirty="0" smtClean="0"/>
              <a:t> </a:t>
            </a:r>
            <a:r>
              <a:rPr lang="en-US" dirty="0" smtClean="0"/>
              <a:t>pain and bursa formation  and in severe cases may penetrate the skin.</a:t>
            </a:r>
            <a:endParaRPr lang="en-IN" dirty="0" smtClean="0"/>
          </a:p>
          <a:p>
            <a:r>
              <a:rPr lang="en-US" dirty="0" smtClean="0"/>
              <a:t>Terminal overgrowth is treated with surgical resection of the excess bone and its bursa. </a:t>
            </a:r>
            <a:endParaRPr lang="en-IN" dirty="0" smtClean="0"/>
          </a:p>
          <a:p>
            <a:r>
              <a:rPr lang="en-US" dirty="0" smtClean="0"/>
              <a:t>Improved results have been obtained by </a:t>
            </a:r>
            <a:r>
              <a:rPr lang="en-US" b="1" dirty="0" smtClean="0">
                <a:solidFill>
                  <a:srgbClr val="7030A0"/>
                </a:solidFill>
              </a:rPr>
              <a:t>CAPPING</a:t>
            </a:r>
            <a:r>
              <a:rPr lang="en-US" dirty="0" smtClean="0"/>
              <a:t> the bone with an </a:t>
            </a:r>
            <a:r>
              <a:rPr lang="en-US" dirty="0" err="1" smtClean="0"/>
              <a:t>epiphyseal</a:t>
            </a:r>
            <a:r>
              <a:rPr lang="en-US" dirty="0" smtClean="0"/>
              <a:t> graft harvested from the amputated limb at the index procedure or by capping with cortical iliac crest graft at a revision amputation.</a:t>
            </a:r>
            <a:endParaRPr lang="en-IN" dirty="0" smtClean="0"/>
          </a:p>
          <a:p>
            <a:endParaRPr lang="en-US" dirty="0"/>
          </a:p>
        </p:txBody>
      </p:sp>
      <p:pic>
        <p:nvPicPr>
          <p:cNvPr id="4" name="Picture 3" descr="C:\Documents and Settings\User\Desktop\amputation seminar\LastScan1.jpg"/>
          <p:cNvPicPr/>
          <p:nvPr/>
        </p:nvPicPr>
        <p:blipFill>
          <a:blip r:embed="rId2" cstate="print">
            <a:duotone>
              <a:prstClr val="black"/>
              <a:schemeClr val="tx2">
                <a:tint val="45000"/>
                <a:satMod val="400000"/>
              </a:schemeClr>
            </a:duotone>
          </a:blip>
          <a:srcRect l="6931" t="4987" r="8255" b="22563"/>
          <a:stretch>
            <a:fillRect/>
          </a:stretch>
        </p:blipFill>
        <p:spPr bwMode="auto">
          <a:xfrm>
            <a:off x="609600" y="1828800"/>
            <a:ext cx="7620000" cy="4572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p:nvPr/>
        </p:nvPicPr>
        <p:blipFill>
          <a:blip r:embed="rId3"/>
          <a:srcRect l="25864" t="14605" r="52859" b="63693"/>
          <a:stretch>
            <a:fillRect/>
          </a:stretch>
        </p:blipFill>
        <p:spPr bwMode="auto">
          <a:xfrm>
            <a:off x="228600" y="1219200"/>
            <a:ext cx="2895600" cy="2362200"/>
          </a:xfrm>
          <a:prstGeom prst="rect">
            <a:avLst/>
          </a:prstGeom>
          <a:noFill/>
          <a:ln w="9525">
            <a:noFill/>
            <a:miter lim="800000"/>
            <a:headEnd/>
            <a:tailEnd/>
          </a:ln>
        </p:spPr>
      </p:pic>
      <p:pic>
        <p:nvPicPr>
          <p:cNvPr id="6" name="Picture 5"/>
          <p:cNvPicPr/>
          <p:nvPr/>
        </p:nvPicPr>
        <p:blipFill>
          <a:blip r:embed="rId3"/>
          <a:srcRect l="25864" t="40648" r="52859" b="38270"/>
          <a:stretch>
            <a:fillRect/>
          </a:stretch>
        </p:blipFill>
        <p:spPr bwMode="auto">
          <a:xfrm>
            <a:off x="3124200" y="2743200"/>
            <a:ext cx="2590800" cy="2286000"/>
          </a:xfrm>
          <a:prstGeom prst="rect">
            <a:avLst/>
          </a:prstGeom>
          <a:noFill/>
          <a:ln w="9525">
            <a:noFill/>
            <a:miter lim="800000"/>
            <a:headEnd/>
            <a:tailEnd/>
          </a:ln>
        </p:spPr>
      </p:pic>
      <p:pic>
        <p:nvPicPr>
          <p:cNvPr id="7" name="Picture 6"/>
          <p:cNvPicPr/>
          <p:nvPr/>
        </p:nvPicPr>
        <p:blipFill>
          <a:blip r:embed="rId3"/>
          <a:srcRect l="25864" t="65450" r="52859" b="12848"/>
          <a:stretch>
            <a:fillRect/>
          </a:stretch>
        </p:blipFill>
        <p:spPr bwMode="auto">
          <a:xfrm>
            <a:off x="5638800" y="4038600"/>
            <a:ext cx="3200400" cy="2552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3">
                                            <p:txEl>
                                              <p:pRg st="0" end="0"/>
                                            </p:txEl>
                                          </p:spTgt>
                                        </p:tgtEl>
                                      </p:cBhvr>
                                    </p:animEffect>
                                    <p:set>
                                      <p:cBhvr>
                                        <p:cTn id="22" dur="1" fill="hold">
                                          <p:stCondLst>
                                            <p:cond delay="499"/>
                                          </p:stCondLst>
                                        </p:cTn>
                                        <p:tgtEl>
                                          <p:spTgt spid="3">
                                            <p:txEl>
                                              <p:pRg st="0" end="0"/>
                                            </p:txEl>
                                          </p:spTgt>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3">
                                            <p:txEl>
                                              <p:pRg st="1" end="1"/>
                                            </p:txEl>
                                          </p:spTgt>
                                        </p:tgtEl>
                                      </p:cBhvr>
                                    </p:animEffect>
                                    <p:set>
                                      <p:cBhvr>
                                        <p:cTn id="25" dur="1" fill="hold">
                                          <p:stCondLst>
                                            <p:cond delay="499"/>
                                          </p:stCondLst>
                                        </p:cTn>
                                        <p:tgtEl>
                                          <p:spTgt spid="3">
                                            <p:txEl>
                                              <p:pRg st="1" end="1"/>
                                            </p:txEl>
                                          </p:spTgt>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3">
                                            <p:txEl>
                                              <p:pRg st="2" end="2"/>
                                            </p:txEl>
                                          </p:spTgt>
                                        </p:tgtEl>
                                      </p:cBhvr>
                                    </p:animEffect>
                                    <p:set>
                                      <p:cBhvr>
                                        <p:cTn id="28"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5"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heckerboard(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dissolve">
                                      <p:cBhvr>
                                        <p:cTn id="43" dur="500"/>
                                        <p:tgtEl>
                                          <p:spTgt spid="5"/>
                                        </p:tgtEl>
                                      </p:cBhvr>
                                    </p:animEffect>
                                  </p:childTnLst>
                                </p:cTn>
                              </p:par>
                              <p:par>
                                <p:cTn id="44" presetID="9"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par>
                                <p:cTn id="47" presetID="9"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dissolv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080248" cy="914400"/>
          </a:xfrm>
        </p:spPr>
        <p:txBody>
          <a:bodyPr>
            <a:normAutofit/>
          </a:bodyPr>
          <a:lstStyle/>
          <a:p>
            <a:r>
              <a:rPr lang="en-US" b="1" dirty="0" smtClean="0"/>
              <a:t>COMPLICATIONS</a:t>
            </a:r>
            <a:endParaRPr lang="en-IN" dirty="0"/>
          </a:p>
        </p:txBody>
      </p:sp>
      <p:sp>
        <p:nvSpPr>
          <p:cNvPr id="3" name="Content Placeholder 2"/>
          <p:cNvSpPr>
            <a:spLocks noGrp="1"/>
          </p:cNvSpPr>
          <p:nvPr>
            <p:ph sz="quarter" idx="1"/>
          </p:nvPr>
        </p:nvSpPr>
        <p:spPr>
          <a:xfrm>
            <a:off x="612648" y="1600200"/>
            <a:ext cx="8153400" cy="5029200"/>
          </a:xfrm>
        </p:spPr>
        <p:txBody>
          <a:bodyPr>
            <a:normAutofit/>
          </a:bodyPr>
          <a:lstStyle/>
          <a:p>
            <a:pPr lvl="0">
              <a:buNone/>
            </a:pPr>
            <a:r>
              <a:rPr lang="en-US" b="1" dirty="0" smtClean="0">
                <a:solidFill>
                  <a:srgbClr val="7030A0"/>
                </a:solidFill>
              </a:rPr>
              <a:t>Immediate   postoperative   bleeding</a:t>
            </a:r>
            <a:endParaRPr lang="en-IN" b="1" dirty="0" smtClean="0">
              <a:solidFill>
                <a:srgbClr val="7030A0"/>
              </a:solidFill>
            </a:endParaRPr>
          </a:p>
          <a:p>
            <a:r>
              <a:rPr lang="en-US" dirty="0" smtClean="0"/>
              <a:t>Gradual   oozing  or  massive </a:t>
            </a:r>
            <a:r>
              <a:rPr lang="en-US" dirty="0" err="1" smtClean="0"/>
              <a:t>haemorrhage</a:t>
            </a:r>
            <a:r>
              <a:rPr lang="en-US" dirty="0" smtClean="0"/>
              <a:t> due to loosening of ligature may cause collection of blood within the wound. </a:t>
            </a:r>
            <a:endParaRPr lang="en-IN" dirty="0" smtClean="0"/>
          </a:p>
          <a:p>
            <a:r>
              <a:rPr lang="en-US" dirty="0" smtClean="0"/>
              <a:t>If minimal, aspiration and application of compression bandage helps. </a:t>
            </a:r>
            <a:endParaRPr lang="en-IN" dirty="0" smtClean="0"/>
          </a:p>
          <a:p>
            <a:r>
              <a:rPr lang="en-US" dirty="0" smtClean="0"/>
              <a:t>If it is massive, the wound is to be opened and bleeders </a:t>
            </a:r>
            <a:r>
              <a:rPr lang="en-US" dirty="0" err="1" smtClean="0"/>
              <a:t>ligated</a:t>
            </a:r>
            <a:r>
              <a:rPr lang="en-US" dirty="0" smtClean="0"/>
              <a:t>. </a:t>
            </a:r>
            <a:endParaRPr lang="en-IN" dirty="0" smtClean="0"/>
          </a:p>
          <a:p>
            <a:r>
              <a:rPr lang="en-US" dirty="0" smtClean="0"/>
              <a:t>Accumulation of blood leads to infection and scaring which results in a poor stump.</a:t>
            </a:r>
            <a:endParaRPr lang="en-IN" dirty="0" smtClean="0"/>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INDICATIONS</a:t>
            </a:r>
            <a:endParaRPr lang="en-IN" dirty="0"/>
          </a:p>
        </p:txBody>
      </p:sp>
      <p:sp>
        <p:nvSpPr>
          <p:cNvPr id="3" name="Content Placeholder 2"/>
          <p:cNvSpPr>
            <a:spLocks noGrp="1"/>
          </p:cNvSpPr>
          <p:nvPr>
            <p:ph sz="quarter" idx="2"/>
          </p:nvPr>
        </p:nvSpPr>
        <p:spPr>
          <a:xfrm>
            <a:off x="609600" y="1676400"/>
            <a:ext cx="8153400" cy="3048000"/>
          </a:xfrm>
        </p:spPr>
        <p:txBody>
          <a:bodyPr>
            <a:normAutofit/>
          </a:bodyPr>
          <a:lstStyle/>
          <a:p>
            <a:pPr>
              <a:buFont typeface="Wingdings" pitchFamily="2" charset="2"/>
              <a:buChar char="Ø"/>
            </a:pPr>
            <a:r>
              <a:rPr lang="en-US" dirty="0" smtClean="0"/>
              <a:t>Amputation    should    be    considered    only    if    limb    is  </a:t>
            </a:r>
          </a:p>
          <a:p>
            <a:pPr lvl="1">
              <a:buFont typeface="Wingdings" pitchFamily="2" charset="2"/>
              <a:buChar char="v"/>
            </a:pPr>
            <a:r>
              <a:rPr lang="en-US" dirty="0" smtClean="0"/>
              <a:t>Dead (gangrenous), </a:t>
            </a:r>
          </a:p>
          <a:p>
            <a:pPr lvl="1">
              <a:buFont typeface="Wingdings" pitchFamily="2" charset="2"/>
              <a:buChar char="v"/>
            </a:pPr>
            <a:r>
              <a:rPr lang="en-US" dirty="0" smtClean="0"/>
              <a:t>Dying (ischaemic), </a:t>
            </a:r>
          </a:p>
          <a:p>
            <a:pPr lvl="1">
              <a:buFont typeface="Wingdings" pitchFamily="2" charset="2"/>
              <a:buChar char="v"/>
            </a:pPr>
            <a:r>
              <a:rPr lang="en-US" dirty="0" smtClean="0"/>
              <a:t>Dangerous (malignancy) or </a:t>
            </a:r>
          </a:p>
          <a:p>
            <a:pPr lvl="1">
              <a:buFont typeface="Wingdings" pitchFamily="2" charset="2"/>
              <a:buChar char="v"/>
            </a:pPr>
            <a:r>
              <a:rPr lang="en-US" dirty="0" smtClean="0"/>
              <a:t>Dud (useless)</a:t>
            </a:r>
            <a:endParaRPr lang="en-IN" dirty="0" smtClean="0"/>
          </a:p>
        </p:txBody>
      </p:sp>
      <p:sp>
        <p:nvSpPr>
          <p:cNvPr id="4" name="Text Placeholder 3"/>
          <p:cNvSpPr>
            <a:spLocks noGrp="1"/>
          </p:cNvSpPr>
          <p:nvPr>
            <p:ph type="body" sz="quarter" idx="1"/>
          </p:nvPr>
        </p:nvSpPr>
        <p:spPr>
          <a:xfrm>
            <a:off x="762000" y="4495800"/>
            <a:ext cx="7772400" cy="2057400"/>
          </a:xfrm>
        </p:spPr>
        <p:txBody>
          <a:bodyPr>
            <a:normAutofit/>
          </a:bodyPr>
          <a:lstStyle/>
          <a:p>
            <a:r>
              <a:rPr lang="en-US" sz="3200" dirty="0" smtClean="0"/>
              <a:t>The only ABSOLUTE indication is </a:t>
            </a:r>
            <a:r>
              <a:rPr lang="en-US" sz="3200" dirty="0" smtClean="0">
                <a:solidFill>
                  <a:srgbClr val="0070C0"/>
                </a:solidFill>
              </a:rPr>
              <a:t>Irreversible ischaemia of a diseased or injured limb</a:t>
            </a:r>
            <a:endParaRPr lang="en-US" sz="32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5330952" cy="4876800"/>
          </a:xfrm>
        </p:spPr>
        <p:txBody>
          <a:bodyPr/>
          <a:lstStyle/>
          <a:p>
            <a:pPr lvl="0">
              <a:buNone/>
            </a:pPr>
            <a:r>
              <a:rPr lang="en-US" b="1" dirty="0" smtClean="0">
                <a:solidFill>
                  <a:srgbClr val="7030A0"/>
                </a:solidFill>
              </a:rPr>
              <a:t>Infection </a:t>
            </a:r>
            <a:endParaRPr lang="en-IN" b="1" dirty="0" smtClean="0">
              <a:solidFill>
                <a:srgbClr val="7030A0"/>
              </a:solidFill>
            </a:endParaRPr>
          </a:p>
          <a:p>
            <a:r>
              <a:rPr lang="en-US" dirty="0" smtClean="0"/>
              <a:t>Treated by hot packs, elevation of stump and antibiotics. </a:t>
            </a:r>
            <a:endParaRPr lang="en-IN" dirty="0" smtClean="0"/>
          </a:p>
          <a:p>
            <a:r>
              <a:rPr lang="en-IN" dirty="0" smtClean="0"/>
              <a:t>Any deep wound infection should be treated with immediate debridement and irrigation</a:t>
            </a:r>
          </a:p>
          <a:p>
            <a:r>
              <a:rPr lang="en-IN" dirty="0" smtClean="0"/>
              <a:t>For this the central one third of the wound is closed, and the remainder of the wound is packed open</a:t>
            </a:r>
            <a:endParaRPr lang="en-US" dirty="0"/>
          </a:p>
        </p:txBody>
      </p:sp>
      <p:pic>
        <p:nvPicPr>
          <p:cNvPr id="4" name="Picture 3"/>
          <p:cNvPicPr/>
          <p:nvPr/>
        </p:nvPicPr>
        <p:blipFill>
          <a:blip r:embed="rId2"/>
          <a:srcRect l="28418" t="17287" r="37989" b="17819"/>
          <a:stretch>
            <a:fillRect/>
          </a:stretch>
        </p:blipFill>
        <p:spPr bwMode="auto">
          <a:xfrm>
            <a:off x="6096000" y="2743200"/>
            <a:ext cx="2286000" cy="2438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24000"/>
            <a:ext cx="8150352" cy="5105400"/>
          </a:xfrm>
        </p:spPr>
        <p:txBody>
          <a:bodyPr>
            <a:normAutofit fontScale="92500" lnSpcReduction="20000"/>
          </a:bodyPr>
          <a:lstStyle/>
          <a:p>
            <a:pPr lvl="0">
              <a:buNone/>
            </a:pPr>
            <a:r>
              <a:rPr lang="en-US" b="1" dirty="0" smtClean="0">
                <a:solidFill>
                  <a:srgbClr val="7030A0"/>
                </a:solidFill>
              </a:rPr>
              <a:t>Ulceration</a:t>
            </a:r>
            <a:r>
              <a:rPr lang="en-US" dirty="0" smtClean="0"/>
              <a:t> </a:t>
            </a:r>
            <a:endParaRPr lang="en-IN" dirty="0" smtClean="0"/>
          </a:p>
          <a:p>
            <a:r>
              <a:rPr lang="en-US" dirty="0" smtClean="0"/>
              <a:t>Due to improper skin approximation, infection or </a:t>
            </a:r>
            <a:r>
              <a:rPr lang="en-US" dirty="0" err="1" smtClean="0"/>
              <a:t>haemorrhage</a:t>
            </a:r>
            <a:r>
              <a:rPr lang="en-US" dirty="0" smtClean="0"/>
              <a:t>.</a:t>
            </a:r>
            <a:endParaRPr lang="en-IN" dirty="0" smtClean="0"/>
          </a:p>
          <a:p>
            <a:pPr lvl="0">
              <a:buNone/>
            </a:pPr>
            <a:r>
              <a:rPr lang="en-US" b="1" dirty="0" smtClean="0">
                <a:solidFill>
                  <a:srgbClr val="7030A0"/>
                </a:solidFill>
              </a:rPr>
              <a:t>Necrosis of skin flaps </a:t>
            </a:r>
            <a:r>
              <a:rPr lang="en-US" dirty="0" smtClean="0"/>
              <a:t>- Due to insufficient circulation. </a:t>
            </a:r>
            <a:endParaRPr lang="en-IN" dirty="0" smtClean="0"/>
          </a:p>
          <a:p>
            <a:r>
              <a:rPr lang="en-IN" dirty="0" smtClean="0"/>
              <a:t>If &lt;1 cm - treated conservatively with open wound management.  </a:t>
            </a:r>
          </a:p>
          <a:p>
            <a:r>
              <a:rPr lang="en-IN" dirty="0" smtClean="0"/>
              <a:t>In cases of severe necrosis with poor coverage of the bone end, wedge resection may be indicated. </a:t>
            </a:r>
          </a:p>
          <a:p>
            <a:r>
              <a:rPr lang="en-IN" b="1" dirty="0" smtClean="0">
                <a:solidFill>
                  <a:srgbClr val="FF0000"/>
                </a:solidFill>
              </a:rPr>
              <a:t>Basic principle of wedge resection</a:t>
            </a:r>
            <a:r>
              <a:rPr lang="en-IN" dirty="0" smtClean="0"/>
              <a:t> is to regard the end of the amputation stump as a hemisphere. </a:t>
            </a:r>
          </a:p>
          <a:p>
            <a:r>
              <a:rPr lang="en-IN" dirty="0" smtClean="0"/>
              <a:t>Hyperbaric oxygen therapy and </a:t>
            </a:r>
            <a:r>
              <a:rPr lang="en-IN" dirty="0" err="1" smtClean="0"/>
              <a:t>transcutaneous</a:t>
            </a:r>
            <a:r>
              <a:rPr lang="en-IN" dirty="0" smtClean="0"/>
              <a:t> electrical nerve stimulation have been shown to promote wound healing.</a:t>
            </a:r>
          </a:p>
          <a:p>
            <a:endParaRPr lang="en-IN" dirty="0"/>
          </a:p>
        </p:txBody>
      </p:sp>
      <p:pic>
        <p:nvPicPr>
          <p:cNvPr id="4" name="Picture 3"/>
          <p:cNvPicPr/>
          <p:nvPr/>
        </p:nvPicPr>
        <p:blipFill>
          <a:blip r:embed="rId2"/>
          <a:srcRect l="28849" t="38032" r="30139" b="31505"/>
          <a:stretch>
            <a:fillRect/>
          </a:stretch>
        </p:blipFill>
        <p:spPr bwMode="auto">
          <a:xfrm>
            <a:off x="762000" y="1676400"/>
            <a:ext cx="7848600" cy="4800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24000"/>
            <a:ext cx="8153400" cy="5181600"/>
          </a:xfrm>
        </p:spPr>
        <p:txBody>
          <a:bodyPr>
            <a:normAutofit/>
          </a:bodyPr>
          <a:lstStyle/>
          <a:p>
            <a:pPr lvl="0">
              <a:buNone/>
            </a:pPr>
            <a:r>
              <a:rPr lang="en-US" b="1" dirty="0" smtClean="0">
                <a:solidFill>
                  <a:srgbClr val="7030A0"/>
                </a:solidFill>
              </a:rPr>
              <a:t>Stump   </a:t>
            </a:r>
            <a:r>
              <a:rPr lang="en-US" b="1" dirty="0" err="1" smtClean="0">
                <a:solidFill>
                  <a:srgbClr val="7030A0"/>
                </a:solidFill>
              </a:rPr>
              <a:t>oedema</a:t>
            </a:r>
            <a:r>
              <a:rPr lang="en-US" b="1" dirty="0" smtClean="0">
                <a:solidFill>
                  <a:srgbClr val="7030A0"/>
                </a:solidFill>
              </a:rPr>
              <a:t> </a:t>
            </a:r>
            <a:endParaRPr lang="en-IN" b="1" dirty="0" smtClean="0">
              <a:solidFill>
                <a:srgbClr val="7030A0"/>
              </a:solidFill>
            </a:endParaRPr>
          </a:p>
          <a:p>
            <a:r>
              <a:rPr lang="en-US" dirty="0" smtClean="0"/>
              <a:t>Due   to   inadequate   elastic bandaging   in   the postoperative   period. </a:t>
            </a:r>
          </a:p>
          <a:p>
            <a:r>
              <a:rPr lang="en-US" dirty="0" smtClean="0"/>
              <a:t>Bandage   should   be   applied with even pressure throughout and care should be taken to avoid excessive pressure and constricting turns.  </a:t>
            </a:r>
          </a:p>
          <a:p>
            <a:pPr>
              <a:buNone/>
            </a:pPr>
            <a:endParaRPr lang="en-IN" dirty="0" smtClean="0"/>
          </a:p>
          <a:p>
            <a:pPr lvl="0">
              <a:buNone/>
            </a:pPr>
            <a:r>
              <a:rPr lang="en-US" b="1" dirty="0" smtClean="0">
                <a:solidFill>
                  <a:srgbClr val="7030A0"/>
                </a:solidFill>
              </a:rPr>
              <a:t>Stump    contractures  </a:t>
            </a:r>
            <a:endParaRPr lang="en-IN" b="1" dirty="0" smtClean="0">
              <a:solidFill>
                <a:srgbClr val="7030A0"/>
              </a:solidFill>
            </a:endParaRPr>
          </a:p>
          <a:p>
            <a:r>
              <a:rPr lang="en-US" dirty="0" smtClean="0"/>
              <a:t>Particularly in flexion is due to abnormal position and lack of physiotherapy</a:t>
            </a:r>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153400" cy="5029200"/>
          </a:xfrm>
        </p:spPr>
        <p:txBody>
          <a:bodyPr/>
          <a:lstStyle/>
          <a:p>
            <a:pPr lvl="0">
              <a:buNone/>
            </a:pPr>
            <a:r>
              <a:rPr lang="en-US" b="1" dirty="0" smtClean="0">
                <a:solidFill>
                  <a:srgbClr val="7030A0"/>
                </a:solidFill>
              </a:rPr>
              <a:t>Phantom limb </a:t>
            </a:r>
            <a:endParaRPr lang="en-IN" b="1" dirty="0" smtClean="0">
              <a:solidFill>
                <a:srgbClr val="7030A0"/>
              </a:solidFill>
            </a:endParaRPr>
          </a:p>
          <a:p>
            <a:r>
              <a:rPr lang="en-US" dirty="0" smtClean="0"/>
              <a:t>Shortly after amputation most patients perceive a sensation as the lost portion   of  limb   is   still   present. </a:t>
            </a:r>
            <a:endParaRPr lang="en-IN" dirty="0" smtClean="0"/>
          </a:p>
          <a:p>
            <a:r>
              <a:rPr lang="en-US" dirty="0" smtClean="0"/>
              <a:t>Sometimes  the   sensation  becomes  painful and annoying.  </a:t>
            </a:r>
            <a:endParaRPr lang="en-IN" dirty="0" smtClean="0"/>
          </a:p>
          <a:p>
            <a:r>
              <a:rPr lang="en-US" dirty="0" smtClean="0"/>
              <a:t>Use  of morphine, </a:t>
            </a:r>
            <a:r>
              <a:rPr lang="en-US" dirty="0" err="1" smtClean="0"/>
              <a:t>sympathectomy</a:t>
            </a:r>
            <a:r>
              <a:rPr lang="en-US" dirty="0" smtClean="0"/>
              <a:t>, procaine block, psychotherapy and early use of prosthesis may help.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074152" cy="4953000"/>
          </a:xfrm>
        </p:spPr>
        <p:txBody>
          <a:bodyPr>
            <a:normAutofit lnSpcReduction="10000"/>
          </a:bodyPr>
          <a:lstStyle/>
          <a:p>
            <a:pPr lvl="0">
              <a:buNone/>
            </a:pPr>
            <a:r>
              <a:rPr lang="en-US" b="1" dirty="0" err="1" smtClean="0">
                <a:solidFill>
                  <a:srgbClr val="7030A0"/>
                </a:solidFill>
              </a:rPr>
              <a:t>Neuroma</a:t>
            </a:r>
            <a:r>
              <a:rPr lang="en-US" dirty="0" smtClean="0"/>
              <a:t> </a:t>
            </a:r>
            <a:endParaRPr lang="en-IN" dirty="0" smtClean="0"/>
          </a:p>
          <a:p>
            <a:r>
              <a:rPr lang="en-US" dirty="0" smtClean="0"/>
              <a:t>Forms on the cut end of the nerve. </a:t>
            </a:r>
          </a:p>
          <a:p>
            <a:r>
              <a:rPr lang="en-US" dirty="0" smtClean="0"/>
              <a:t>Pain results due to traction on a nerve when </a:t>
            </a:r>
            <a:r>
              <a:rPr lang="en-US" dirty="0" err="1" smtClean="0"/>
              <a:t>neuroma</a:t>
            </a:r>
            <a:r>
              <a:rPr lang="en-US" dirty="0" smtClean="0"/>
              <a:t> is bound down by scar tissue.</a:t>
            </a:r>
            <a:endParaRPr lang="en-IN" dirty="0" smtClean="0"/>
          </a:p>
          <a:p>
            <a:r>
              <a:rPr lang="en-US" dirty="0" smtClean="0"/>
              <a:t>Treated by </a:t>
            </a:r>
          </a:p>
          <a:p>
            <a:pPr lvl="2"/>
            <a:r>
              <a:rPr lang="en-US" dirty="0" smtClean="0"/>
              <a:t>Alterations in prosthetic socket &amp; </a:t>
            </a:r>
          </a:p>
          <a:p>
            <a:pPr lvl="2"/>
            <a:r>
              <a:rPr lang="en-US" dirty="0" smtClean="0"/>
              <a:t>Excision of </a:t>
            </a:r>
            <a:r>
              <a:rPr lang="en-US" dirty="0" err="1" smtClean="0"/>
              <a:t>neuroma</a:t>
            </a:r>
            <a:r>
              <a:rPr lang="en-US" dirty="0" smtClean="0"/>
              <a:t> with division at a more proximal level. </a:t>
            </a:r>
            <a:endParaRPr lang="en-IN" dirty="0" smtClean="0"/>
          </a:p>
          <a:p>
            <a:pPr lvl="0">
              <a:buNone/>
            </a:pPr>
            <a:r>
              <a:rPr lang="en-US" dirty="0" smtClean="0"/>
              <a:t> </a:t>
            </a:r>
            <a:endParaRPr lang="en-IN" dirty="0" smtClean="0"/>
          </a:p>
          <a:p>
            <a:pPr lvl="0">
              <a:buNone/>
            </a:pPr>
            <a:r>
              <a:rPr lang="en-US" b="1" dirty="0" err="1" smtClean="0">
                <a:solidFill>
                  <a:srgbClr val="7030A0"/>
                </a:solidFill>
              </a:rPr>
              <a:t>Jactitation</a:t>
            </a:r>
            <a:r>
              <a:rPr lang="en-US" dirty="0" smtClean="0"/>
              <a:t> </a:t>
            </a:r>
          </a:p>
          <a:p>
            <a:r>
              <a:rPr lang="en-US" dirty="0" smtClean="0"/>
              <a:t>Painful contraction of the amputated stump.</a:t>
            </a:r>
            <a:endParaRPr lang="en-I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914400"/>
          </a:xfrm>
        </p:spPr>
        <p:txBody>
          <a:bodyPr>
            <a:noAutofit/>
          </a:bodyPr>
          <a:lstStyle/>
          <a:p>
            <a:pPr algn="ctr"/>
            <a:r>
              <a:rPr lang="en-US" sz="3600" dirty="0" smtClean="0">
                <a:solidFill>
                  <a:schemeClr val="folHlink"/>
                </a:solidFill>
              </a:rPr>
              <a:t>Common Amputation Levels in the Upper Extremity</a:t>
            </a:r>
            <a:endParaRPr lang="en-US" sz="3600" dirty="0"/>
          </a:p>
        </p:txBody>
      </p:sp>
      <p:sp>
        <p:nvSpPr>
          <p:cNvPr id="3" name="Content Placeholder 2"/>
          <p:cNvSpPr>
            <a:spLocks noGrp="1"/>
          </p:cNvSpPr>
          <p:nvPr>
            <p:ph idx="1"/>
          </p:nvPr>
        </p:nvSpPr>
        <p:spPr>
          <a:xfrm>
            <a:off x="304800" y="1600200"/>
            <a:ext cx="4191000" cy="5257800"/>
          </a:xfrm>
        </p:spPr>
        <p:txBody>
          <a:bodyPr>
            <a:noAutofit/>
          </a:bodyPr>
          <a:lstStyle/>
          <a:p>
            <a:pPr>
              <a:lnSpc>
                <a:spcPct val="120000"/>
              </a:lnSpc>
            </a:pPr>
            <a:r>
              <a:rPr lang="en-US" sz="2000" dirty="0" smtClean="0"/>
              <a:t>Shoulder Disarticulation </a:t>
            </a:r>
          </a:p>
          <a:p>
            <a:pPr>
              <a:lnSpc>
                <a:spcPct val="120000"/>
              </a:lnSpc>
              <a:buFont typeface="Wingdings" pitchFamily="2" charset="2"/>
              <a:buNone/>
            </a:pPr>
            <a:endParaRPr lang="en-US" sz="2000" dirty="0" smtClean="0"/>
          </a:p>
          <a:p>
            <a:pPr>
              <a:lnSpc>
                <a:spcPct val="120000"/>
              </a:lnSpc>
            </a:pPr>
            <a:r>
              <a:rPr lang="en-US" sz="2000" dirty="0" smtClean="0"/>
              <a:t>Above elbow (Trans-humeral)</a:t>
            </a:r>
          </a:p>
          <a:p>
            <a:pPr>
              <a:lnSpc>
                <a:spcPct val="120000"/>
              </a:lnSpc>
              <a:buFont typeface="Wingdings" pitchFamily="2" charset="2"/>
              <a:buNone/>
            </a:pPr>
            <a:endParaRPr lang="en-US" sz="2000" dirty="0" smtClean="0"/>
          </a:p>
          <a:p>
            <a:pPr>
              <a:lnSpc>
                <a:spcPct val="120000"/>
              </a:lnSpc>
            </a:pPr>
            <a:r>
              <a:rPr lang="en-US" sz="2000" dirty="0" smtClean="0"/>
              <a:t>Elbow Disarticulation</a:t>
            </a:r>
          </a:p>
          <a:p>
            <a:pPr>
              <a:lnSpc>
                <a:spcPct val="120000"/>
              </a:lnSpc>
              <a:buFont typeface="Wingdings" pitchFamily="2" charset="2"/>
              <a:buNone/>
            </a:pPr>
            <a:endParaRPr lang="en-US" sz="2000" dirty="0" smtClean="0"/>
          </a:p>
          <a:p>
            <a:pPr>
              <a:lnSpc>
                <a:spcPct val="120000"/>
              </a:lnSpc>
            </a:pPr>
            <a:r>
              <a:rPr lang="en-US" sz="2000" dirty="0" smtClean="0"/>
              <a:t>Below Elbow (Trans-</a:t>
            </a:r>
            <a:r>
              <a:rPr lang="en-US" sz="2000" dirty="0" err="1" smtClean="0"/>
              <a:t>radioulnar</a:t>
            </a:r>
            <a:r>
              <a:rPr lang="en-US" sz="2000" dirty="0" smtClean="0"/>
              <a:t>)</a:t>
            </a:r>
          </a:p>
          <a:p>
            <a:pPr>
              <a:lnSpc>
                <a:spcPct val="120000"/>
              </a:lnSpc>
              <a:buFont typeface="Wingdings" pitchFamily="2" charset="2"/>
              <a:buNone/>
            </a:pPr>
            <a:endParaRPr lang="en-US" sz="2000" dirty="0" smtClean="0"/>
          </a:p>
          <a:p>
            <a:pPr>
              <a:lnSpc>
                <a:spcPct val="120000"/>
              </a:lnSpc>
            </a:pPr>
            <a:r>
              <a:rPr lang="en-US" sz="2000" dirty="0" smtClean="0"/>
              <a:t>Wrist Disarticulation</a:t>
            </a:r>
          </a:p>
          <a:p>
            <a:pPr>
              <a:lnSpc>
                <a:spcPct val="120000"/>
              </a:lnSpc>
              <a:buFont typeface="Wingdings" pitchFamily="2" charset="2"/>
              <a:buNone/>
            </a:pPr>
            <a:endParaRPr lang="en-US" sz="2000" dirty="0" smtClean="0"/>
          </a:p>
          <a:p>
            <a:pPr>
              <a:lnSpc>
                <a:spcPct val="120000"/>
              </a:lnSpc>
            </a:pPr>
            <a:r>
              <a:rPr lang="en-US" sz="2000" dirty="0" smtClean="0"/>
              <a:t>Partial hand amputation and Amputation of Fingers</a:t>
            </a:r>
          </a:p>
        </p:txBody>
      </p:sp>
      <p:pic>
        <p:nvPicPr>
          <p:cNvPr id="4" name="Picture 1030" descr="upperlimb3"/>
          <p:cNvPicPr>
            <a:picLocks noChangeAspect="1" noChangeArrowheads="1"/>
          </p:cNvPicPr>
          <p:nvPr/>
        </p:nvPicPr>
        <p:blipFill>
          <a:blip r:embed="rId2">
            <a:lum bright="-6000" contrast="18000"/>
          </a:blip>
          <a:srcRect r="23077"/>
          <a:stretch>
            <a:fillRect/>
          </a:stretch>
        </p:blipFill>
        <p:spPr bwMode="auto">
          <a:xfrm>
            <a:off x="3886200" y="1143000"/>
            <a:ext cx="5257800"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838200"/>
          </a:xfrm>
        </p:spPr>
        <p:txBody>
          <a:bodyPr>
            <a:normAutofit fontScale="90000"/>
          </a:bodyPr>
          <a:lstStyle/>
          <a:p>
            <a:pPr algn="ctr"/>
            <a:r>
              <a:rPr lang="en-US" sz="3600" b="1" dirty="0" smtClean="0">
                <a:solidFill>
                  <a:schemeClr val="folHlink"/>
                </a:solidFill>
                <a:effectLst>
                  <a:outerShdw blurRad="38100" dist="38100" dir="2700000" algn="tl">
                    <a:srgbClr val="000000"/>
                  </a:outerShdw>
                </a:effectLst>
                <a:latin typeface="Arial" pitchFamily="34" charset="0"/>
              </a:rPr>
              <a:t>Common Amputation Levels </a:t>
            </a:r>
            <a:br>
              <a:rPr lang="en-US" sz="3600" b="1" dirty="0" smtClean="0">
                <a:solidFill>
                  <a:schemeClr val="folHlink"/>
                </a:solidFill>
                <a:effectLst>
                  <a:outerShdw blurRad="38100" dist="38100" dir="2700000" algn="tl">
                    <a:srgbClr val="000000"/>
                  </a:outerShdw>
                </a:effectLst>
                <a:latin typeface="Arial" pitchFamily="34" charset="0"/>
              </a:rPr>
            </a:br>
            <a:r>
              <a:rPr lang="en-US" sz="3600" b="1" dirty="0" smtClean="0">
                <a:solidFill>
                  <a:schemeClr val="folHlink"/>
                </a:solidFill>
                <a:effectLst>
                  <a:outerShdw blurRad="38100" dist="38100" dir="2700000" algn="tl">
                    <a:srgbClr val="000000"/>
                  </a:outerShdw>
                </a:effectLst>
                <a:latin typeface="Arial" pitchFamily="34" charset="0"/>
              </a:rPr>
              <a:t>In the Lower Extremity</a:t>
            </a:r>
            <a:r>
              <a:rPr lang="en-US" b="1" dirty="0" smtClean="0">
                <a:solidFill>
                  <a:schemeClr val="folHlink"/>
                </a:solidFill>
                <a:effectLst>
                  <a:outerShdw blurRad="38100" dist="38100" dir="2700000" algn="tl">
                    <a:srgbClr val="000000"/>
                  </a:outerShdw>
                </a:effectLst>
                <a:latin typeface="Arial" pitchFamily="34" charset="0"/>
              </a:rPr>
              <a:t/>
            </a:r>
            <a:br>
              <a:rPr lang="en-US" b="1" dirty="0" smtClean="0">
                <a:solidFill>
                  <a:schemeClr val="folHlink"/>
                </a:solidFill>
                <a:effectLst>
                  <a:outerShdw blurRad="38100" dist="38100" dir="2700000" algn="tl">
                    <a:srgbClr val="000000"/>
                  </a:outerShdw>
                </a:effectLst>
                <a:latin typeface="Arial" pitchFamily="34" charset="0"/>
              </a:rPr>
            </a:br>
            <a:endParaRPr lang="en-US" dirty="0"/>
          </a:p>
        </p:txBody>
      </p:sp>
      <p:pic>
        <p:nvPicPr>
          <p:cNvPr id="4" name="Picture 6" descr="lowerimbslide1"/>
          <p:cNvPicPr>
            <a:picLocks noGrp="1" noChangeAspect="1" noChangeArrowheads="1"/>
          </p:cNvPicPr>
          <p:nvPr>
            <p:ph idx="1"/>
          </p:nvPr>
        </p:nvPicPr>
        <p:blipFill>
          <a:blip r:embed="rId2">
            <a:lum bright="-6000" contrast="24000"/>
          </a:blip>
          <a:srcRect/>
          <a:stretch>
            <a:fillRect/>
          </a:stretch>
        </p:blipFill>
        <p:spPr bwMode="auto">
          <a:xfrm>
            <a:off x="0" y="1143000"/>
            <a:ext cx="9144000" cy="5715000"/>
          </a:xfrm>
          <a:prstGeom prst="rect">
            <a:avLst/>
          </a:prstGeom>
          <a:noFill/>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smtClean="0"/>
              <a:t>FOREQUARTER AMPUTATION </a:t>
            </a:r>
            <a:endParaRPr lang="en-IN" dirty="0"/>
          </a:p>
        </p:txBody>
      </p:sp>
      <p:sp>
        <p:nvSpPr>
          <p:cNvPr id="3" name="Content Placeholder 2"/>
          <p:cNvSpPr>
            <a:spLocks noGrp="1"/>
          </p:cNvSpPr>
          <p:nvPr>
            <p:ph sz="quarter" idx="1"/>
          </p:nvPr>
        </p:nvSpPr>
        <p:spPr>
          <a:xfrm>
            <a:off x="612648" y="1600200"/>
            <a:ext cx="8153400" cy="5029200"/>
          </a:xfrm>
        </p:spPr>
        <p:txBody>
          <a:bodyPr>
            <a:normAutofit/>
          </a:bodyPr>
          <a:lstStyle/>
          <a:p>
            <a:r>
              <a:rPr lang="en-IN" dirty="0" smtClean="0"/>
              <a:t>Forequarter amputation removes the entire upper extremity in the interval between the scapula and the chest wall. </a:t>
            </a:r>
          </a:p>
          <a:p>
            <a:r>
              <a:rPr lang="en-IN" dirty="0" smtClean="0"/>
              <a:t>Usually it is indicated for malignant </a:t>
            </a:r>
            <a:r>
              <a:rPr lang="en-IN" dirty="0" err="1" smtClean="0"/>
              <a:t>tumors</a:t>
            </a:r>
            <a:r>
              <a:rPr lang="en-IN" dirty="0" smtClean="0"/>
              <a:t> that cannot be adequately removed by limb-sparing resections. Extension of the operation to include resection of the chest wall occasionally is required. </a:t>
            </a:r>
          </a:p>
          <a:p>
            <a:r>
              <a:rPr lang="en-IN" dirty="0" smtClean="0"/>
              <a:t>Two approaches for amputation :</a:t>
            </a:r>
          </a:p>
          <a:p>
            <a:pPr lvl="1"/>
            <a:r>
              <a:rPr lang="en-IN" dirty="0" smtClean="0"/>
              <a:t>Anterior approach of Berger</a:t>
            </a:r>
          </a:p>
          <a:p>
            <a:pPr lvl="1"/>
            <a:r>
              <a:rPr lang="en-IN" dirty="0" smtClean="0"/>
              <a:t>Posterior approach of </a:t>
            </a:r>
            <a:r>
              <a:rPr lang="en-IN" dirty="0" err="1" smtClean="0"/>
              <a:t>Littlewood</a:t>
            </a:r>
            <a:r>
              <a:rPr lang="en-IN" dirty="0" smtClean="0"/>
              <a:t> (most commonly used)</a:t>
            </a:r>
          </a:p>
          <a:p>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smtClean="0"/>
              <a:t>Posterior approach of </a:t>
            </a:r>
            <a:r>
              <a:rPr lang="en-IN" b="1" dirty="0" err="1" smtClean="0"/>
              <a:t>Littlewood</a:t>
            </a:r>
            <a:r>
              <a:rPr lang="en-IN" dirty="0" smtClean="0"/>
              <a:t>  </a:t>
            </a:r>
            <a:endParaRPr lang="en-IN" dirty="0"/>
          </a:p>
        </p:txBody>
      </p:sp>
      <p:pic>
        <p:nvPicPr>
          <p:cNvPr id="5122" name="Picture 2" descr="C:\Documents and Settings\User\My Documents\My Pictures\shoulder.jpg"/>
          <p:cNvPicPr>
            <a:picLocks noChangeAspect="1" noChangeArrowheads="1"/>
          </p:cNvPicPr>
          <p:nvPr/>
        </p:nvPicPr>
        <p:blipFill>
          <a:blip r:embed="rId2" cstate="print"/>
          <a:srcRect t="6850" b="7528"/>
          <a:stretch>
            <a:fillRect/>
          </a:stretch>
        </p:blipFill>
        <p:spPr bwMode="auto">
          <a:xfrm>
            <a:off x="519660" y="381000"/>
            <a:ext cx="8243340" cy="632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p:cNvPicPr/>
          <p:nvPr/>
        </p:nvPicPr>
        <p:blipFill>
          <a:blip r:embed="rId3"/>
          <a:srcRect l="19111" t="13033" r="44494" b="19680"/>
          <a:stretch>
            <a:fillRect/>
          </a:stretch>
        </p:blipFill>
        <p:spPr bwMode="auto">
          <a:xfrm>
            <a:off x="457200" y="381000"/>
            <a:ext cx="8305800" cy="6248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smtClean="0"/>
              <a:t>SHOULDER  DISARTICULATION (DUPUYTREN’S)</a:t>
            </a:r>
            <a:endParaRPr lang="en-US" dirty="0"/>
          </a:p>
        </p:txBody>
      </p:sp>
      <p:sp>
        <p:nvSpPr>
          <p:cNvPr id="3" name="Content Placeholder 2"/>
          <p:cNvSpPr>
            <a:spLocks noGrp="1"/>
          </p:cNvSpPr>
          <p:nvPr>
            <p:ph sz="quarter" idx="1"/>
          </p:nvPr>
        </p:nvSpPr>
        <p:spPr/>
        <p:txBody>
          <a:bodyPr>
            <a:normAutofit/>
          </a:bodyPr>
          <a:lstStyle/>
          <a:p>
            <a:pPr>
              <a:lnSpc>
                <a:spcPct val="150000"/>
              </a:lnSpc>
            </a:pPr>
            <a:r>
              <a:rPr lang="en-IN" sz="3200" dirty="0" smtClean="0"/>
              <a:t>This procedure is for </a:t>
            </a:r>
            <a:r>
              <a:rPr lang="en-IN" sz="3200" dirty="0" err="1" smtClean="0"/>
              <a:t>nonsalvageable</a:t>
            </a:r>
            <a:r>
              <a:rPr lang="en-IN" sz="3200" dirty="0" smtClean="0"/>
              <a:t> proximal arm injuries or for severe brachial </a:t>
            </a:r>
            <a:r>
              <a:rPr lang="en-IN" sz="3200" dirty="0" err="1" smtClean="0"/>
              <a:t>plexopathies</a:t>
            </a:r>
            <a:r>
              <a:rPr lang="en-IN" sz="3200" dirty="0" smtClean="0"/>
              <a:t> and malignant tumours. </a:t>
            </a:r>
            <a:endParaRPr lang="en-US" sz="3200" dirty="0" smtClean="0"/>
          </a:p>
        </p:txBody>
      </p:sp>
      <p:pic>
        <p:nvPicPr>
          <p:cNvPr id="4" name="Picture 3"/>
          <p:cNvPicPr/>
          <p:nvPr/>
        </p:nvPicPr>
        <p:blipFill>
          <a:blip r:embed="rId2"/>
          <a:srcRect l="19009" t="15539" r="49335" b="19953"/>
          <a:stretch>
            <a:fillRect/>
          </a:stretch>
        </p:blipFill>
        <p:spPr bwMode="auto">
          <a:xfrm>
            <a:off x="457200" y="228600"/>
            <a:ext cx="8001000" cy="632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mtClean="0"/>
              <a:t>Amputation: Etiology</a:t>
            </a:r>
          </a:p>
        </p:txBody>
      </p:sp>
      <p:sp>
        <p:nvSpPr>
          <p:cNvPr id="4099" name="Rectangle 3"/>
          <p:cNvSpPr>
            <a:spLocks noGrp="1" noChangeArrowheads="1"/>
          </p:cNvSpPr>
          <p:nvPr>
            <p:ph sz="quarter" idx="1"/>
          </p:nvPr>
        </p:nvSpPr>
        <p:spPr/>
        <p:txBody>
          <a:bodyPr/>
          <a:lstStyle/>
          <a:p>
            <a:r>
              <a:rPr lang="en-US" smtClean="0"/>
              <a:t>Trauma</a:t>
            </a:r>
          </a:p>
          <a:p>
            <a:r>
              <a:rPr lang="en-US" smtClean="0"/>
              <a:t>Burns</a:t>
            </a:r>
          </a:p>
          <a:p>
            <a:r>
              <a:rPr lang="en-US" smtClean="0"/>
              <a:t>Peripheral Vascular Disease</a:t>
            </a:r>
          </a:p>
          <a:p>
            <a:r>
              <a:rPr lang="en-US" smtClean="0"/>
              <a:t>Malignant Tumors</a:t>
            </a:r>
          </a:p>
          <a:p>
            <a:r>
              <a:rPr lang="en-US" smtClean="0"/>
              <a:t>Neurologic Conditions</a:t>
            </a:r>
          </a:p>
          <a:p>
            <a:r>
              <a:rPr lang="en-US" smtClean="0"/>
              <a:t>Infections</a:t>
            </a:r>
          </a:p>
          <a:p>
            <a:r>
              <a:rPr lang="en-US" smtClean="0"/>
              <a:t>Congenital Deformities</a:t>
            </a:r>
          </a:p>
        </p:txBody>
      </p:sp>
    </p:spTree>
    <p:extLst>
      <p:ext uri="{BB962C8B-B14F-4D97-AF65-F5344CB8AC3E}">
        <p14:creationId xmlns:p14="http://schemas.microsoft.com/office/powerpoint/2010/main" val="3530925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78952" cy="990600"/>
          </a:xfrm>
        </p:spPr>
        <p:txBody>
          <a:bodyPr>
            <a:normAutofit/>
          </a:bodyPr>
          <a:lstStyle/>
          <a:p>
            <a:r>
              <a:rPr lang="en-IN" b="1" dirty="0" smtClean="0"/>
              <a:t>ARM AMPUTATIONS </a:t>
            </a:r>
            <a:endParaRPr lang="en-US" dirty="0"/>
          </a:p>
        </p:txBody>
      </p:sp>
      <p:sp>
        <p:nvSpPr>
          <p:cNvPr id="3" name="Content Placeholder 2"/>
          <p:cNvSpPr>
            <a:spLocks noGrp="1"/>
          </p:cNvSpPr>
          <p:nvPr>
            <p:ph sz="quarter" idx="1"/>
          </p:nvPr>
        </p:nvSpPr>
        <p:spPr/>
        <p:txBody>
          <a:bodyPr>
            <a:normAutofit/>
          </a:bodyPr>
          <a:lstStyle/>
          <a:p>
            <a:pPr>
              <a:lnSpc>
                <a:spcPct val="150000"/>
              </a:lnSpc>
            </a:pPr>
            <a:r>
              <a:rPr lang="en-IN" sz="3200" dirty="0" smtClean="0"/>
              <a:t>Amputation through the arm, or </a:t>
            </a:r>
            <a:r>
              <a:rPr lang="en-IN" sz="3200" dirty="0" err="1" smtClean="0"/>
              <a:t>transhumeral</a:t>
            </a:r>
            <a:r>
              <a:rPr lang="en-IN" sz="3200" dirty="0" smtClean="0"/>
              <a:t> amputation, is defined as amputation at any level from the </a:t>
            </a:r>
            <a:r>
              <a:rPr lang="en-IN" sz="3200" dirty="0" err="1" smtClean="0"/>
              <a:t>supracondylar</a:t>
            </a:r>
            <a:r>
              <a:rPr lang="en-IN" sz="3200" dirty="0" smtClean="0"/>
              <a:t> region of the </a:t>
            </a:r>
            <a:r>
              <a:rPr lang="en-IN" sz="3200" dirty="0" err="1" smtClean="0"/>
              <a:t>humerus</a:t>
            </a:r>
            <a:r>
              <a:rPr lang="en-IN" sz="3200" dirty="0" smtClean="0"/>
              <a:t> distally to the level of the </a:t>
            </a:r>
            <a:r>
              <a:rPr lang="en-IN" sz="3200" dirty="0" err="1" smtClean="0"/>
              <a:t>axillary</a:t>
            </a:r>
            <a:r>
              <a:rPr lang="en-IN" sz="3200" dirty="0" smtClean="0"/>
              <a:t> fold proximally.</a:t>
            </a:r>
            <a:endParaRPr lang="en-US" sz="3200" dirty="0" smtClean="0"/>
          </a:p>
          <a:p>
            <a:pPr>
              <a:buNone/>
            </a:pPr>
            <a:endParaRPr lang="en-US" dirty="0"/>
          </a:p>
        </p:txBody>
      </p:sp>
      <p:pic>
        <p:nvPicPr>
          <p:cNvPr id="4098" name="Picture 2" descr="C:\Documents and Settings\User\Desktop\amputation seminar\pictures\13908W.jpg"/>
          <p:cNvPicPr>
            <a:picLocks noChangeAspect="1" noChangeArrowheads="1"/>
          </p:cNvPicPr>
          <p:nvPr/>
        </p:nvPicPr>
        <p:blipFill>
          <a:blip r:embed="rId2">
            <a:lum/>
          </a:blip>
          <a:srcRect/>
          <a:stretch>
            <a:fillRect/>
          </a:stretch>
        </p:blipFill>
        <p:spPr bwMode="auto">
          <a:xfrm>
            <a:off x="381407" y="304800"/>
            <a:ext cx="8305393" cy="632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smtClean="0"/>
              <a:t>ELBOW DISARTICULATION</a:t>
            </a:r>
            <a:endParaRPr lang="en-US" dirty="0"/>
          </a:p>
        </p:txBody>
      </p:sp>
      <p:sp>
        <p:nvSpPr>
          <p:cNvPr id="3" name="Content Placeholder 2"/>
          <p:cNvSpPr>
            <a:spLocks noGrp="1"/>
          </p:cNvSpPr>
          <p:nvPr>
            <p:ph sz="quarter" idx="1"/>
          </p:nvPr>
        </p:nvSpPr>
        <p:spPr>
          <a:xfrm>
            <a:off x="612648" y="1600200"/>
            <a:ext cx="8153400" cy="5029200"/>
          </a:xfrm>
        </p:spPr>
        <p:txBody>
          <a:bodyPr>
            <a:normAutofit/>
          </a:bodyPr>
          <a:lstStyle/>
          <a:p>
            <a:pPr lvl="0"/>
            <a:r>
              <a:rPr lang="en-IN" sz="3200" dirty="0" smtClean="0"/>
              <a:t>Fashion equal anterior and posterior skin flaps </a:t>
            </a:r>
          </a:p>
          <a:p>
            <a:pPr lvl="1"/>
            <a:r>
              <a:rPr lang="en-IN" sz="3200" dirty="0" smtClean="0"/>
              <a:t>Beginning proximally at the level of the humeral </a:t>
            </a:r>
            <a:r>
              <a:rPr lang="en-IN" sz="3200" dirty="0" err="1" smtClean="0"/>
              <a:t>epicondyles</a:t>
            </a:r>
            <a:r>
              <a:rPr lang="en-IN" sz="3200" dirty="0" smtClean="0"/>
              <a:t>, </a:t>
            </a:r>
          </a:p>
          <a:p>
            <a:pPr lvl="1"/>
            <a:r>
              <a:rPr lang="en-IN" sz="3200" dirty="0" smtClean="0"/>
              <a:t>Extend the posterior flap distally to a point about 2.5 cm distal to the tip of the </a:t>
            </a:r>
            <a:r>
              <a:rPr lang="en-IN" sz="3200" dirty="0" err="1" smtClean="0"/>
              <a:t>olecranon</a:t>
            </a:r>
            <a:r>
              <a:rPr lang="en-IN" sz="3200" dirty="0" smtClean="0"/>
              <a:t> and </a:t>
            </a:r>
          </a:p>
          <a:p>
            <a:pPr lvl="1"/>
            <a:r>
              <a:rPr lang="en-IN" sz="3200" dirty="0" smtClean="0"/>
              <a:t>The anterior flap distally to a point just distal to the insertion of the biceps tendon on the radius. </a:t>
            </a:r>
            <a:endParaRPr lang="en-US" sz="3200" dirty="0" smtClean="0"/>
          </a:p>
          <a:p>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24000"/>
            <a:ext cx="8153400" cy="5029200"/>
          </a:xfrm>
        </p:spPr>
        <p:txBody>
          <a:bodyPr/>
          <a:lstStyle/>
          <a:p>
            <a:pPr lvl="0"/>
            <a:r>
              <a:rPr lang="en-IN" dirty="0" smtClean="0"/>
              <a:t>Expose the neurovascular bundle that lies against the medial aspect of the biceps tendon.</a:t>
            </a:r>
          </a:p>
          <a:p>
            <a:pPr lvl="0"/>
            <a:endParaRPr lang="en-US" dirty="0" smtClean="0"/>
          </a:p>
          <a:p>
            <a:pPr lvl="0"/>
            <a:r>
              <a:rPr lang="en-IN" dirty="0" err="1" smtClean="0"/>
              <a:t>Ligate</a:t>
            </a:r>
            <a:r>
              <a:rPr lang="en-IN" dirty="0" smtClean="0"/>
              <a:t> the brachial artery. Sharply divide the radial, </a:t>
            </a:r>
            <a:r>
              <a:rPr lang="en-IN" dirty="0" err="1" smtClean="0"/>
              <a:t>ulnar</a:t>
            </a:r>
            <a:r>
              <a:rPr lang="en-IN" dirty="0" smtClean="0"/>
              <a:t>, and median nerves proximally. </a:t>
            </a:r>
            <a:endParaRPr lang="en-US" dirty="0" smtClean="0"/>
          </a:p>
          <a:p>
            <a:pPr lvl="0"/>
            <a:endParaRPr lang="en-IN" dirty="0" smtClean="0"/>
          </a:p>
          <a:p>
            <a:pPr lvl="0"/>
            <a:r>
              <a:rPr lang="en-IN" dirty="0" smtClean="0"/>
              <a:t>Disarticulate the elbow by dividing the insertion of the biceps  and the insertion of the </a:t>
            </a:r>
            <a:r>
              <a:rPr lang="en-IN" dirty="0" err="1" smtClean="0"/>
              <a:t>brachialis</a:t>
            </a:r>
            <a:r>
              <a:rPr lang="en-IN" dirty="0" smtClean="0"/>
              <a:t> </a:t>
            </a:r>
            <a:r>
              <a:rPr lang="en-IN" dirty="0" err="1" smtClean="0"/>
              <a:t>anteriorly</a:t>
            </a:r>
            <a:r>
              <a:rPr lang="en-IN" dirty="0" smtClean="0"/>
              <a:t> and by dividing the triceps tendon at its </a:t>
            </a:r>
            <a:r>
              <a:rPr lang="en-IN" dirty="0" err="1" smtClean="0"/>
              <a:t>olecranon</a:t>
            </a:r>
            <a:r>
              <a:rPr lang="en-IN" dirty="0" smtClean="0"/>
              <a:t> insertion.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24000"/>
            <a:ext cx="8153400" cy="5105400"/>
          </a:xfrm>
        </p:spPr>
        <p:txBody>
          <a:bodyPr>
            <a:normAutofit/>
          </a:bodyPr>
          <a:lstStyle/>
          <a:p>
            <a:pPr lvl="0"/>
            <a:r>
              <a:rPr lang="en-IN" sz="3200" dirty="0" smtClean="0"/>
              <a:t>Release the medial flexor mass from the medial </a:t>
            </a:r>
            <a:r>
              <a:rPr lang="en-IN" sz="3200" dirty="0" err="1" smtClean="0"/>
              <a:t>epicondyle</a:t>
            </a:r>
            <a:r>
              <a:rPr lang="en-IN" sz="3200" dirty="0" smtClean="0"/>
              <a:t>, and divide the extensors from the lateral humeral </a:t>
            </a:r>
            <a:r>
              <a:rPr lang="en-IN" sz="3200" dirty="0" err="1" smtClean="0"/>
              <a:t>epicondyle</a:t>
            </a:r>
            <a:r>
              <a:rPr lang="en-IN" sz="3200" dirty="0" smtClean="0"/>
              <a:t>.</a:t>
            </a:r>
          </a:p>
          <a:p>
            <a:pPr lvl="0"/>
            <a:endParaRPr lang="en-US" sz="3200" dirty="0" smtClean="0"/>
          </a:p>
          <a:p>
            <a:pPr lvl="0"/>
            <a:r>
              <a:rPr lang="en-IN" sz="3200" dirty="0" smtClean="0"/>
              <a:t>Perform an anterior </a:t>
            </a:r>
            <a:r>
              <a:rPr lang="en-IN" sz="3200" dirty="0" err="1" smtClean="0"/>
              <a:t>capsulotomy</a:t>
            </a:r>
            <a:r>
              <a:rPr lang="en-IN" sz="3200" dirty="0" smtClean="0"/>
              <a:t>, and remove the forearm, leaving the </a:t>
            </a:r>
            <a:r>
              <a:rPr lang="en-IN" sz="3200" dirty="0" err="1" smtClean="0"/>
              <a:t>articular</a:t>
            </a:r>
            <a:r>
              <a:rPr lang="en-IN" sz="3200" dirty="0" smtClean="0"/>
              <a:t> surface of the distal </a:t>
            </a:r>
            <a:r>
              <a:rPr lang="en-IN" sz="3200" dirty="0" err="1" smtClean="0"/>
              <a:t>humerus</a:t>
            </a:r>
            <a:r>
              <a:rPr lang="en-IN" sz="3200" dirty="0" smtClean="0"/>
              <a:t> intact. </a:t>
            </a:r>
            <a:endParaRPr lang="en-US" sz="3200" dirty="0" smtClean="0"/>
          </a:p>
          <a:p>
            <a:pPr lvl="0"/>
            <a:endParaRPr lang="en-IN" sz="3200" dirty="0" smtClean="0"/>
          </a:p>
          <a:p>
            <a:pPr lvl="0"/>
            <a:r>
              <a:rPr lang="en-IN" sz="3200" dirty="0" smtClean="0"/>
              <a:t>Close the wound over drain without tension. </a:t>
            </a:r>
            <a:endParaRPr lang="en-US" sz="3200" dirty="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FOREARM AMPUTATIONS </a:t>
            </a:r>
            <a:endParaRPr lang="en-US" dirty="0"/>
          </a:p>
        </p:txBody>
      </p:sp>
      <p:sp>
        <p:nvSpPr>
          <p:cNvPr id="3" name="Content Placeholder 2"/>
          <p:cNvSpPr>
            <a:spLocks noGrp="1"/>
          </p:cNvSpPr>
          <p:nvPr>
            <p:ph sz="quarter" idx="1"/>
          </p:nvPr>
        </p:nvSpPr>
        <p:spPr>
          <a:xfrm>
            <a:off x="612648" y="1524000"/>
            <a:ext cx="8153400" cy="5029200"/>
          </a:xfrm>
        </p:spPr>
        <p:txBody>
          <a:bodyPr>
            <a:normAutofit fontScale="92500"/>
          </a:bodyPr>
          <a:lstStyle/>
          <a:p>
            <a:r>
              <a:rPr lang="en-US" dirty="0" smtClean="0"/>
              <a:t>When circulation in the upper extremity is severely impaired, amputations through the distal third of the forearm are less likely to heal satisfactorily than those at a more proximal level because distally the skin is often thin, and the subcutaneous tissue is scant. </a:t>
            </a:r>
          </a:p>
          <a:p>
            <a:r>
              <a:rPr lang="en-US" dirty="0" smtClean="0"/>
              <a:t>The underlying soft tissues distally consist primarily of relatively </a:t>
            </a:r>
            <a:r>
              <a:rPr lang="en-US" dirty="0" err="1" smtClean="0"/>
              <a:t>avascular</a:t>
            </a:r>
            <a:r>
              <a:rPr lang="en-US" dirty="0" smtClean="0"/>
              <a:t> structures, such as fascia and tendons. </a:t>
            </a:r>
          </a:p>
          <a:p>
            <a:r>
              <a:rPr lang="en-US" dirty="0" smtClean="0"/>
              <a:t>In these exceptional circumstances, an amputation at the junction of the middle and distal thirds of the forearm is preferable.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24000"/>
            <a:ext cx="8153400" cy="5029200"/>
          </a:xfrm>
        </p:spPr>
        <p:txBody>
          <a:bodyPr>
            <a:normAutofit lnSpcReduction="10000"/>
          </a:bodyPr>
          <a:lstStyle/>
          <a:p>
            <a:r>
              <a:rPr lang="en-US" dirty="0" smtClean="0"/>
              <a:t>In amputations through the proximal third of the forearm, even a short below-elbow stump 3.8 to 5 cm long is preferable to an amputation through or above the elbow. </a:t>
            </a:r>
          </a:p>
          <a:p>
            <a:r>
              <a:rPr lang="en-US" dirty="0" smtClean="0"/>
              <a:t>From a functional standpoint, preserving the patient's own elbow joint is crucial.</a:t>
            </a:r>
          </a:p>
          <a:p>
            <a:r>
              <a:rPr lang="en-US" dirty="0" smtClean="0"/>
              <a:t> By using improved prosthetic fitting techniques, such as the </a:t>
            </a:r>
            <a:r>
              <a:rPr lang="en-US" dirty="0" err="1" smtClean="0"/>
              <a:t>Münster</a:t>
            </a:r>
            <a:r>
              <a:rPr lang="en-US" dirty="0" smtClean="0"/>
              <a:t> or a split socket with step-up hinges, a skilled </a:t>
            </a:r>
            <a:r>
              <a:rPr lang="en-US" dirty="0" err="1" smtClean="0"/>
              <a:t>prosthetist</a:t>
            </a:r>
            <a:r>
              <a:rPr lang="en-US" dirty="0" smtClean="0"/>
              <a:t> can provide an excellent prosthetic device for even a short below-elbow stump.</a:t>
            </a:r>
          </a:p>
          <a:p>
            <a:endParaRPr lang="en-US" dirty="0"/>
          </a:p>
        </p:txBody>
      </p:sp>
      <p:pic>
        <p:nvPicPr>
          <p:cNvPr id="4" name="Picture 3"/>
          <p:cNvPicPr/>
          <p:nvPr/>
        </p:nvPicPr>
        <p:blipFill>
          <a:blip r:embed="rId2" cstate="print"/>
          <a:srcRect l="19444" t="20213" r="39674" b="39361"/>
          <a:stretch>
            <a:fillRect/>
          </a:stretch>
        </p:blipFill>
        <p:spPr bwMode="auto">
          <a:xfrm>
            <a:off x="685800" y="1524000"/>
            <a:ext cx="8001000" cy="49101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WRIST AMPUTATIONS </a:t>
            </a:r>
            <a:endParaRPr lang="en-US" dirty="0"/>
          </a:p>
        </p:txBody>
      </p:sp>
      <p:sp>
        <p:nvSpPr>
          <p:cNvPr id="3" name="Content Placeholder 2"/>
          <p:cNvSpPr>
            <a:spLocks noGrp="1"/>
          </p:cNvSpPr>
          <p:nvPr>
            <p:ph sz="quarter" idx="1"/>
          </p:nvPr>
        </p:nvSpPr>
        <p:spPr>
          <a:xfrm>
            <a:off x="612648" y="1600200"/>
            <a:ext cx="8153400" cy="4953000"/>
          </a:xfrm>
        </p:spPr>
        <p:txBody>
          <a:bodyPr>
            <a:normAutofit/>
          </a:bodyPr>
          <a:lstStyle/>
          <a:p>
            <a:pPr>
              <a:lnSpc>
                <a:spcPct val="150000"/>
              </a:lnSpc>
            </a:pPr>
            <a:r>
              <a:rPr lang="en-US" sz="3200" dirty="0" err="1" smtClean="0"/>
              <a:t>Transcarpal</a:t>
            </a:r>
            <a:r>
              <a:rPr lang="en-US" sz="3200" dirty="0" smtClean="0"/>
              <a:t> amputation or disarticulation of the wrist is definitely preferable to amputation through the forearm because, provided that the distal </a:t>
            </a:r>
            <a:r>
              <a:rPr lang="en-US" sz="3200" dirty="0" err="1" smtClean="0"/>
              <a:t>radioulnar</a:t>
            </a:r>
            <a:r>
              <a:rPr lang="en-US" sz="3200" dirty="0" smtClean="0"/>
              <a:t> joint remains normal, </a:t>
            </a:r>
            <a:r>
              <a:rPr lang="en-US" sz="3200" dirty="0" err="1" smtClean="0"/>
              <a:t>pronation</a:t>
            </a:r>
            <a:r>
              <a:rPr lang="en-US" sz="3200" dirty="0" smtClean="0"/>
              <a:t> and </a:t>
            </a:r>
            <a:r>
              <a:rPr lang="en-US" sz="3200" dirty="0" err="1" smtClean="0"/>
              <a:t>supination</a:t>
            </a:r>
            <a:r>
              <a:rPr lang="en-US" sz="3200" dirty="0" smtClean="0"/>
              <a:t> are preserved.</a:t>
            </a:r>
          </a:p>
        </p:txBody>
      </p:sp>
      <p:pic>
        <p:nvPicPr>
          <p:cNvPr id="4" name="Picture 3"/>
          <p:cNvPicPr/>
          <p:nvPr/>
        </p:nvPicPr>
        <p:blipFill>
          <a:blip r:embed="rId2"/>
          <a:srcRect l="19278" t="17553" r="42499" b="14362"/>
          <a:stretch>
            <a:fillRect/>
          </a:stretch>
        </p:blipFill>
        <p:spPr bwMode="auto">
          <a:xfrm>
            <a:off x="533400" y="304800"/>
            <a:ext cx="8077200" cy="632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dirty="0" smtClean="0"/>
              <a:t>AMPUTATION OF HAND</a:t>
            </a:r>
            <a:endParaRPr lang="en-US" dirty="0"/>
          </a:p>
        </p:txBody>
      </p:sp>
      <p:sp>
        <p:nvSpPr>
          <p:cNvPr id="3" name="Content Placeholder 2"/>
          <p:cNvSpPr>
            <a:spLocks noGrp="1"/>
          </p:cNvSpPr>
          <p:nvPr>
            <p:ph sz="quarter" idx="1"/>
          </p:nvPr>
        </p:nvSpPr>
        <p:spPr>
          <a:xfrm>
            <a:off x="612648" y="1524000"/>
            <a:ext cx="8153400" cy="5105400"/>
          </a:xfrm>
        </p:spPr>
        <p:txBody>
          <a:bodyPr>
            <a:normAutofit/>
          </a:bodyPr>
          <a:lstStyle/>
          <a:p>
            <a:r>
              <a:rPr lang="en-IN" sz="3200" dirty="0" smtClean="0"/>
              <a:t>Surgical amputation through the fingers or metacarpals is a </a:t>
            </a:r>
            <a:r>
              <a:rPr lang="en-IN" sz="3200" dirty="0" err="1" smtClean="0"/>
              <a:t>slavage</a:t>
            </a:r>
            <a:r>
              <a:rPr lang="en-IN" sz="3200" dirty="0" smtClean="0"/>
              <a:t> procedure. </a:t>
            </a:r>
            <a:endParaRPr lang="en-US" sz="3200" dirty="0" smtClean="0"/>
          </a:p>
          <a:p>
            <a:pPr lvl="0"/>
            <a:r>
              <a:rPr lang="en-IN" sz="3200" b="1" dirty="0" smtClean="0">
                <a:solidFill>
                  <a:srgbClr val="7030A0"/>
                </a:solidFill>
              </a:rPr>
              <a:t>Goal of surgery </a:t>
            </a:r>
          </a:p>
          <a:p>
            <a:pPr lvl="1"/>
            <a:r>
              <a:rPr lang="en-IN" sz="3200" dirty="0" smtClean="0"/>
              <a:t>Restoration of a hand of acceptable appearance, capable of the highest degree of function consistent with its remaining musculoskeletal elements. </a:t>
            </a:r>
          </a:p>
          <a:p>
            <a:pPr lvl="0"/>
            <a:r>
              <a:rPr lang="en-IN" sz="3200" dirty="0" smtClean="0"/>
              <a:t>In amputations of several digits pinch and grasp are the chief functions to be preserved. </a:t>
            </a:r>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principles</a:t>
            </a:r>
            <a:endParaRPr lang="en-US" b="1" dirty="0"/>
          </a:p>
        </p:txBody>
      </p:sp>
      <p:sp>
        <p:nvSpPr>
          <p:cNvPr id="3" name="Content Placeholder 2"/>
          <p:cNvSpPr>
            <a:spLocks noGrp="1"/>
          </p:cNvSpPr>
          <p:nvPr>
            <p:ph sz="quarter" idx="1"/>
          </p:nvPr>
        </p:nvSpPr>
        <p:spPr>
          <a:xfrm>
            <a:off x="612648" y="1524000"/>
            <a:ext cx="8153400" cy="5181600"/>
          </a:xfrm>
        </p:spPr>
        <p:txBody>
          <a:bodyPr>
            <a:normAutofit/>
          </a:bodyPr>
          <a:lstStyle/>
          <a:p>
            <a:r>
              <a:rPr lang="en-IN" sz="3200" dirty="0" smtClean="0"/>
              <a:t>When out of 5 tissue areas (skin, tendon, nerve, bone and joint), three or more disrupted, amputation should be considered.  </a:t>
            </a:r>
            <a:endParaRPr lang="en-US" sz="3200" dirty="0" smtClean="0"/>
          </a:p>
          <a:p>
            <a:pPr lvl="0"/>
            <a:r>
              <a:rPr lang="en-IN" sz="3200" dirty="0" smtClean="0"/>
              <a:t>The </a:t>
            </a:r>
            <a:r>
              <a:rPr lang="en-IN" sz="3200" dirty="0" err="1" smtClean="0"/>
              <a:t>volar</a:t>
            </a:r>
            <a:r>
              <a:rPr lang="en-IN" sz="3200" dirty="0" smtClean="0"/>
              <a:t> skin flap should be semicircular at its end and it must be long enough to cover the </a:t>
            </a:r>
            <a:r>
              <a:rPr lang="en-IN" sz="3200" dirty="0" err="1" smtClean="0"/>
              <a:t>volar</a:t>
            </a:r>
            <a:r>
              <a:rPr lang="en-IN" sz="3200" dirty="0" smtClean="0"/>
              <a:t> surface and tip of the stump. </a:t>
            </a:r>
            <a:endParaRPr lang="en-US" sz="3200" dirty="0" smtClean="0"/>
          </a:p>
          <a:p>
            <a:pPr lvl="0"/>
            <a:r>
              <a:rPr lang="en-IN" sz="3200" dirty="0" smtClean="0"/>
              <a:t>Skin closure should not be under tension and soft tissue covers over the bony stump is desirable. </a:t>
            </a:r>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371600"/>
            <a:ext cx="8153400" cy="5334000"/>
          </a:xfrm>
        </p:spPr>
        <p:txBody>
          <a:bodyPr>
            <a:noAutofit/>
          </a:bodyPr>
          <a:lstStyle/>
          <a:p>
            <a:pPr lvl="0"/>
            <a:r>
              <a:rPr lang="en-IN" sz="3200" dirty="0" smtClean="0"/>
              <a:t>Whenever possible amputation through the middle or distal phalanx is preferable to disarticulation at the IP joint.</a:t>
            </a:r>
          </a:p>
          <a:p>
            <a:pPr lvl="0"/>
            <a:endParaRPr lang="en-IN" sz="3200" dirty="0" smtClean="0"/>
          </a:p>
          <a:p>
            <a:pPr lvl="0"/>
            <a:r>
              <a:rPr lang="en-IN" sz="3200" dirty="0" smtClean="0"/>
              <a:t>In disarticulation of joint the flares of the </a:t>
            </a:r>
            <a:r>
              <a:rPr lang="en-IN" sz="3200" dirty="0" err="1" smtClean="0"/>
              <a:t>Condyles</a:t>
            </a:r>
            <a:r>
              <a:rPr lang="en-IN" sz="3200" dirty="0" smtClean="0"/>
              <a:t> should be </a:t>
            </a:r>
            <a:r>
              <a:rPr lang="en-IN" sz="3200" dirty="0" err="1" smtClean="0"/>
              <a:t>resected</a:t>
            </a:r>
            <a:r>
              <a:rPr lang="en-IN" sz="3200" dirty="0" smtClean="0"/>
              <a:t> to avoid clubbing of the stump. </a:t>
            </a:r>
            <a:endParaRPr lang="en-US" sz="3200" dirty="0" smtClean="0"/>
          </a:p>
          <a:p>
            <a:pPr lvl="0"/>
            <a:endParaRPr lang="en-IN" sz="3200" dirty="0" smtClean="0"/>
          </a:p>
          <a:p>
            <a:pPr lvl="0"/>
            <a:r>
              <a:rPr lang="en-IN" sz="3200" dirty="0" smtClean="0"/>
              <a:t>Preservation or restoration of the thumb is of paramount importance. </a:t>
            </a:r>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6.xml><?xml version="1.0" encoding="utf-8"?>
<a:theme xmlns:a="http://schemas.openxmlformats.org/drawingml/2006/main" name="3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4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905</TotalTime>
  <Words>5376</Words>
  <Application>Microsoft Office PowerPoint</Application>
  <PresentationFormat>On-screen Show (4:3)</PresentationFormat>
  <Paragraphs>848</Paragraphs>
  <Slides>153</Slides>
  <Notes>5</Notes>
  <HiddenSlides>0</HiddenSlides>
  <MMClips>0</MMClips>
  <ScaleCrop>false</ScaleCrop>
  <HeadingPairs>
    <vt:vector size="4" baseType="variant">
      <vt:variant>
        <vt:lpstr>Theme</vt:lpstr>
      </vt:variant>
      <vt:variant>
        <vt:i4>7</vt:i4>
      </vt:variant>
      <vt:variant>
        <vt:lpstr>Slide Titles</vt:lpstr>
      </vt:variant>
      <vt:variant>
        <vt:i4>153</vt:i4>
      </vt:variant>
    </vt:vector>
  </HeadingPairs>
  <TitlesOfParts>
    <vt:vector size="160" baseType="lpstr">
      <vt:lpstr>Median</vt:lpstr>
      <vt:lpstr>Default Design</vt:lpstr>
      <vt:lpstr>Equity</vt:lpstr>
      <vt:lpstr>1_Equity</vt:lpstr>
      <vt:lpstr>2_Equity</vt:lpstr>
      <vt:lpstr>3_Equity</vt:lpstr>
      <vt:lpstr>4_Equity</vt:lpstr>
      <vt:lpstr>Lecture 7 AMPUTATIONS - GENERAL PRINCIPLES &amp; UPPER LIMB AMPUTATIONS</vt:lpstr>
      <vt:lpstr>INTRODUCTION</vt:lpstr>
      <vt:lpstr>PowerPoint Presentation</vt:lpstr>
      <vt:lpstr>DEFINITION</vt:lpstr>
      <vt:lpstr>What is an Amputation? </vt:lpstr>
      <vt:lpstr>Classification of Amputations</vt:lpstr>
      <vt:lpstr>Steps of Amputation</vt:lpstr>
      <vt:lpstr>INDICATIONS</vt:lpstr>
      <vt:lpstr>Amputation: Etiology</vt:lpstr>
      <vt:lpstr>Etiology: Trauma</vt:lpstr>
      <vt:lpstr>Etiology: Trauma</vt:lpstr>
      <vt:lpstr>Etiology: Tumor</vt:lpstr>
      <vt:lpstr>Etiology: Infection</vt:lpstr>
      <vt:lpstr>Etiology: Gangrene/Necrotizing Fasciitis</vt:lpstr>
      <vt:lpstr>Etiology:Failed Forearm Vascular Repair after trauma</vt:lpstr>
      <vt:lpstr>Etiology: Vascular Disease</vt:lpstr>
      <vt:lpstr>Etiology: Crush</vt:lpstr>
      <vt:lpstr>Etiology: Congenital</vt:lpstr>
      <vt:lpstr>Etiology: Infarction associated with IV Drug Abuse</vt:lpstr>
      <vt:lpstr>Etiology: Scleroderma</vt:lpstr>
      <vt:lpstr>Replantation: Multiple Digits</vt:lpstr>
      <vt:lpstr>Amputation: Replantation</vt:lpstr>
      <vt:lpstr>Amputation: Replantation</vt:lpstr>
      <vt:lpstr>Ectopic “banking” of amputated parts</vt:lpstr>
      <vt:lpstr>PowerPoint Presentation</vt:lpstr>
      <vt:lpstr>PowerPoint Presentation</vt:lpstr>
      <vt:lpstr>PowerPoint Presentation</vt:lpstr>
      <vt:lpstr>PowerPoint Presentation</vt:lpstr>
      <vt:lpstr>PowerPoint Presentation</vt:lpstr>
      <vt:lpstr>Upper vs Lower Limb</vt:lpstr>
      <vt:lpstr>Major Limb Replantation</vt:lpstr>
      <vt:lpstr>UE traumatic amputation may be associated with life threatening hemorrhage</vt:lpstr>
      <vt:lpstr>Aggressive resuscitation and limb repair</vt:lpstr>
      <vt:lpstr>PowerPoint Presentation</vt:lpstr>
      <vt:lpstr>TYPES OF AMPUTATION</vt:lpstr>
      <vt:lpstr>Types of Amputations  (according to soft tissues cutting)</vt:lpstr>
      <vt:lpstr>Open or Guillotine amputation </vt:lpstr>
      <vt:lpstr>PowerPoint Presentation</vt:lpstr>
      <vt:lpstr>Two types</vt:lpstr>
      <vt:lpstr>Open amputation with inverted skin flaps</vt:lpstr>
      <vt:lpstr>Circular open   amputation</vt:lpstr>
      <vt:lpstr>PREOPERATIVE  PREPARATION </vt:lpstr>
      <vt:lpstr>PowerPoint Presentation</vt:lpstr>
      <vt:lpstr>BASIC PRINCIPLES OF AMPUTATION</vt:lpstr>
      <vt:lpstr>Level of amputation</vt:lpstr>
      <vt:lpstr>Levels of Amputation</vt:lpstr>
      <vt:lpstr>Levels of Amputation</vt:lpstr>
      <vt:lpstr>Levels of Amputation</vt:lpstr>
      <vt:lpstr>Ideal Stump </vt:lpstr>
      <vt:lpstr>Skin  Flaps </vt:lpstr>
      <vt:lpstr>Muscles</vt:lpstr>
      <vt:lpstr>Nerves</vt:lpstr>
      <vt:lpstr>Blood vessels</vt:lpstr>
      <vt:lpstr>Bone</vt:lpstr>
      <vt:lpstr>PowerPoint Presentation</vt:lpstr>
      <vt:lpstr>Dressings</vt:lpstr>
      <vt:lpstr>PowerPoint Presentation</vt:lpstr>
      <vt:lpstr>PowerPoint Presentation</vt:lpstr>
      <vt:lpstr>Immediate postsurgical prosthetic fittings </vt:lpstr>
      <vt:lpstr>Amputation: Major Limb Replantation Outcomes</vt:lpstr>
      <vt:lpstr>Outcomes: Major Limb Replantation</vt:lpstr>
      <vt:lpstr>Amputation: Technique</vt:lpstr>
      <vt:lpstr>Technique: Determination of Level</vt:lpstr>
      <vt:lpstr>Techniques</vt:lpstr>
      <vt:lpstr>Techniques</vt:lpstr>
      <vt:lpstr>Techniques</vt:lpstr>
      <vt:lpstr>Techniques</vt:lpstr>
      <vt:lpstr>Technique: Example</vt:lpstr>
      <vt:lpstr>Technique: Example</vt:lpstr>
      <vt:lpstr>Technique: Example</vt:lpstr>
      <vt:lpstr>Technique: Example</vt:lpstr>
      <vt:lpstr>Technique:Example</vt:lpstr>
      <vt:lpstr>PowerPoint Presentation</vt:lpstr>
      <vt:lpstr>AMPUTATION IN CHILDREN</vt:lpstr>
      <vt:lpstr>General principles - </vt:lpstr>
      <vt:lpstr>PowerPoint Presentation</vt:lpstr>
      <vt:lpstr>Terminal overgrowth </vt:lpstr>
      <vt:lpstr>PowerPoint Presentation</vt:lpstr>
      <vt:lpstr>COMPLICATIONS</vt:lpstr>
      <vt:lpstr>PowerPoint Presentation</vt:lpstr>
      <vt:lpstr>PowerPoint Presentation</vt:lpstr>
      <vt:lpstr>PowerPoint Presentation</vt:lpstr>
      <vt:lpstr>PowerPoint Presentation</vt:lpstr>
      <vt:lpstr>PowerPoint Presentation</vt:lpstr>
      <vt:lpstr>Common Amputation Levels in the Upper Extremity</vt:lpstr>
      <vt:lpstr>Common Amputation Levels  In the Lower Extremity </vt:lpstr>
      <vt:lpstr>FOREQUARTER AMPUTATION </vt:lpstr>
      <vt:lpstr>Posterior approach of Littlewood  </vt:lpstr>
      <vt:lpstr>SHOULDER  DISARTICULATION (DUPUYTREN’S)</vt:lpstr>
      <vt:lpstr>ARM AMPUTATIONS </vt:lpstr>
      <vt:lpstr>ELBOW DISARTICULATION</vt:lpstr>
      <vt:lpstr>PowerPoint Presentation</vt:lpstr>
      <vt:lpstr>PowerPoint Presentation</vt:lpstr>
      <vt:lpstr>FOREARM AMPUTATIONS </vt:lpstr>
      <vt:lpstr>PowerPoint Presentation</vt:lpstr>
      <vt:lpstr>WRIST AMPUTATIONS </vt:lpstr>
      <vt:lpstr>AMPUTATION OF HAND</vt:lpstr>
      <vt:lpstr>General principles</vt:lpstr>
      <vt:lpstr>PowerPoint Presentation</vt:lpstr>
      <vt:lpstr>PowerPoint Presentation</vt:lpstr>
      <vt:lpstr>Index Ray Amputation </vt:lpstr>
      <vt:lpstr>PowerPoint Presentation</vt:lpstr>
      <vt:lpstr>MIDDLE  / RING RAY AMPUTATION</vt:lpstr>
      <vt:lpstr>PowerPoint Presentation</vt:lpstr>
      <vt:lpstr>Amputation of Thumb</vt:lpstr>
      <vt:lpstr>Advancement pedical flap</vt:lpstr>
      <vt:lpstr>Reconstruction of thumb </vt:lpstr>
      <vt:lpstr>LENGTHENING OF METACARPAL</vt:lpstr>
      <vt:lpstr>Krukenberg  &amp; Swanson </vt:lpstr>
      <vt:lpstr>PowerPoint Presentation</vt:lpstr>
      <vt:lpstr>Complication of Amputations</vt:lpstr>
      <vt:lpstr>The most common complications of amputation are: </vt:lpstr>
      <vt:lpstr>Complications of Amputation</vt:lpstr>
      <vt:lpstr>Phantom Limb Pain: Coping Techniques</vt:lpstr>
      <vt:lpstr>Complications specific to hand amputation</vt:lpstr>
      <vt:lpstr>PowerPoint Presentation</vt:lpstr>
      <vt:lpstr>REHABILITATION AND TRAINING</vt:lpstr>
      <vt:lpstr>PowerPoint Presentation</vt:lpstr>
      <vt:lpstr>Lower Limb Amputations</vt:lpstr>
      <vt:lpstr>PowerPoint Presentation</vt:lpstr>
      <vt:lpstr>PowerPoint Presentation</vt:lpstr>
      <vt:lpstr>Differentiation of neuropathic and neuroischaemic ulcers</vt:lpstr>
      <vt:lpstr>B</vt:lpstr>
      <vt:lpstr>PowerPoint Presentation</vt:lpstr>
      <vt:lpstr>PowerPoint Presentation</vt:lpstr>
      <vt:lpstr>Rehabilitation and Prosthetics</vt:lpstr>
      <vt:lpstr>Rehabilitation</vt:lpstr>
      <vt:lpstr>Psychological Adaptation</vt:lpstr>
      <vt:lpstr>Psychological Adaptation</vt:lpstr>
      <vt:lpstr>Psychological Adaptation: Stages</vt:lpstr>
      <vt:lpstr>In-Hospital Rehabilitation</vt:lpstr>
      <vt:lpstr>Management of Amputee</vt:lpstr>
      <vt:lpstr>Prosthetics</vt:lpstr>
      <vt:lpstr>Rehabilitation</vt:lpstr>
      <vt:lpstr>UPPER LIMB PROSTHESIS </vt:lpstr>
      <vt:lpstr>GOALS  OF  PREPROSTHETIC  CARE</vt:lpstr>
      <vt:lpstr>PowerPoint Presentation</vt:lpstr>
      <vt:lpstr>PowerPoint Presentation</vt:lpstr>
      <vt:lpstr>COMPLICATIONS DUE TO PROSTHESIS</vt:lpstr>
      <vt:lpstr>PowerPoint Presentation</vt:lpstr>
      <vt:lpstr>PROSTHESIS AND ORTHOSIS</vt:lpstr>
      <vt:lpstr>Prerequisites for fitting of prosthesis </vt:lpstr>
      <vt:lpstr>PowerPoint Presentation</vt:lpstr>
      <vt:lpstr>PowerPoint Presentation</vt:lpstr>
      <vt:lpstr>Commonly used orthosis</vt:lpstr>
      <vt:lpstr>REFERENCES</vt:lpstr>
      <vt:lpstr>PowerPoint Presentation</vt:lpstr>
      <vt:lpstr>MCQ 1</vt:lpstr>
      <vt:lpstr>MCQ 2</vt:lpstr>
      <vt:lpstr>MCQ 3</vt:lpstr>
      <vt:lpstr>MCQ 4</vt:lpstr>
      <vt:lpstr>MCQ 5</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kunal</dc:creator>
  <cp:lastModifiedBy>Aditya</cp:lastModifiedBy>
  <cp:revision>151</cp:revision>
  <dcterms:created xsi:type="dcterms:W3CDTF">2006-08-16T00:00:00Z</dcterms:created>
  <dcterms:modified xsi:type="dcterms:W3CDTF">2020-04-13T09:47:19Z</dcterms:modified>
</cp:coreProperties>
</file>