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6" r:id="rId3"/>
    <p:sldId id="267" r:id="rId4"/>
    <p:sldId id="268" r:id="rId5"/>
    <p:sldId id="271" r:id="rId6"/>
    <p:sldId id="272" r:id="rId7"/>
    <p:sldId id="270" r:id="rId8"/>
    <p:sldId id="258" r:id="rId9"/>
    <p:sldId id="257" r:id="rId10"/>
    <p:sldId id="263" r:id="rId11"/>
    <p:sldId id="261" r:id="rId12"/>
    <p:sldId id="269" r:id="rId13"/>
    <p:sldId id="264" r:id="rId14"/>
    <p:sldId id="259" r:id="rId15"/>
    <p:sldId id="260" r:id="rId16"/>
    <p:sldId id="273" r:id="rId17"/>
    <p:sldId id="262"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7C3A134-F1C3-464B-BF47-54DC2DE08F52}" type="datetimeFigureOut">
              <a:rPr lang="en-US" smtClean="0"/>
              <a:pPr/>
              <a:t>4/23/2022</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pPr/>
              <a:t>4/23/2022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C3A134-F1C3-464B-BF47-54DC2DE08F52}" type="datetimeFigureOut">
              <a:rPr lang="en-US" smtClean="0"/>
              <a:pPr/>
              <a:t>4/23/2022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pPr/>
              <a:t>4/23/2022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pPr/>
              <a:t>4/23/2022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a:xfrm>
            <a:off x="8077200" y="6356350"/>
            <a:ext cx="609600" cy="365125"/>
          </a:xfrm>
        </p:spPr>
        <p:txBody>
          <a:bodyPr/>
          <a:lstStyle/>
          <a:p>
            <a:fld id="{9648F39E-9C37-485F-AC97-16BB4BDF9F49}" type="slidenum">
              <a:rPr kumimoji="0" lang="en-US" smtClean="0"/>
              <a:pPr/>
              <a:t>‹#›</a:t>
            </a:fld>
            <a:endParaRPr kumimoji="0"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7C3A134-F1C3-464B-BF47-54DC2DE08F52}" type="datetimeFigureOut">
              <a:rPr lang="en-US" smtClean="0"/>
              <a:pPr/>
              <a:t>4/23/2022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648F39E-9C37-485F-AC97-16BB4BDF9F49}" type="slidenum">
              <a:rPr kumimoji="0" lang="en-US" smtClean="0"/>
              <a:pPr/>
              <a:t>‹#›</a:t>
            </a:fld>
            <a:endParaRPr kumimoji="0"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ncbi.nlm.nih.gov/pubmed?term=Lucero%20MG%5bAuthor%5d&amp;cauthor=true&amp;cauthor_uid=1982133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ncbi.nlm.nih.gov/pubmed?term=Lucero%20MG%5bAuthor%5d&amp;cauthor=true&amp;cauthor_uid=19821336"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Conventional IVP  </a:t>
            </a:r>
            <a:r>
              <a:rPr lang="en-US" dirty="0" err="1" smtClean="0"/>
              <a:t>vs</a:t>
            </a:r>
            <a:r>
              <a:rPr lang="en-US" dirty="0" smtClean="0"/>
              <a:t>  CT IVP</a:t>
            </a:r>
            <a:br>
              <a:rPr lang="en-US" dirty="0" smtClean="0"/>
            </a:br>
            <a:endParaRPr lang="en-US" dirty="0"/>
          </a:p>
        </p:txBody>
      </p:sp>
      <p:sp>
        <p:nvSpPr>
          <p:cNvPr id="4" name="TextBox 3"/>
          <p:cNvSpPr txBox="1"/>
          <p:nvPr/>
        </p:nvSpPr>
        <p:spPr>
          <a:xfrm>
            <a:off x="5334000" y="3962400"/>
            <a:ext cx="3352800" cy="923330"/>
          </a:xfrm>
          <a:prstGeom prst="rect">
            <a:avLst/>
          </a:prstGeom>
          <a:noFill/>
        </p:spPr>
        <p:txBody>
          <a:bodyPr wrap="square" rtlCol="0">
            <a:spAutoFit/>
          </a:bodyPr>
          <a:lstStyle/>
          <a:p>
            <a:r>
              <a:rPr lang="en-IN" dirty="0" smtClean="0"/>
              <a:t>Dr.  </a:t>
            </a:r>
            <a:r>
              <a:rPr lang="en-IN" dirty="0" err="1" smtClean="0"/>
              <a:t>Vishalkumar</a:t>
            </a:r>
            <a:r>
              <a:rPr lang="en-IN" dirty="0" smtClean="0"/>
              <a:t> </a:t>
            </a:r>
            <a:r>
              <a:rPr lang="en-IN" dirty="0" err="1" smtClean="0"/>
              <a:t>Bhardav</a:t>
            </a:r>
            <a:endParaRPr lang="en-IN" dirty="0" smtClean="0"/>
          </a:p>
          <a:p>
            <a:r>
              <a:rPr lang="en-IN" dirty="0" smtClean="0"/>
              <a:t>Associate Professor</a:t>
            </a:r>
          </a:p>
          <a:p>
            <a:r>
              <a:rPr lang="en-IN" dirty="0" smtClean="0"/>
              <a:t>Radiology  Department</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609600"/>
            <a:ext cx="2590800" cy="3124200"/>
          </a:xfrm>
        </p:spPr>
        <p:txBody>
          <a:bodyPr/>
          <a:lstStyle/>
          <a:p>
            <a:endParaRPr lang="en-US" sz="1600" b="0" dirty="0" smtClean="0"/>
          </a:p>
          <a:p>
            <a:endParaRPr lang="en-US" sz="1600" b="0" dirty="0" smtClean="0"/>
          </a:p>
          <a:p>
            <a:r>
              <a:rPr lang="en-US" sz="1600" b="0" dirty="0" smtClean="0"/>
              <a:t>45-year-old man with obstructing calculus in distal part of left ureter. Coronal reformation of unenhanced CT scan shows hydronephrosis and hydroureter on left. Calculus (</a:t>
            </a:r>
            <a:r>
              <a:rPr lang="en-US" sz="1600" b="0" i="1" dirty="0" smtClean="0"/>
              <a:t>arrowhead</a:t>
            </a:r>
            <a:r>
              <a:rPr lang="en-US" sz="1600" b="0" dirty="0" smtClean="0"/>
              <a:t>) is in distal ureter. </a:t>
            </a:r>
            <a:r>
              <a:rPr lang="en-US" sz="1600" dirty="0" smtClean="0"/>
              <a:t/>
            </a:r>
            <a:br>
              <a:rPr lang="en-US" sz="1600" dirty="0" smtClean="0"/>
            </a:br>
            <a:r>
              <a:rPr lang="en-US" b="0" dirty="0" smtClean="0"/>
              <a:t/>
            </a:r>
            <a:br>
              <a:rPr lang="en-US" b="0" dirty="0" smtClean="0"/>
            </a:br>
            <a:r>
              <a:rPr lang="en-US" b="0" dirty="0" smtClean="0"/>
              <a:t/>
            </a:r>
            <a:br>
              <a:rPr lang="en-US" b="0" dirty="0" smtClean="0"/>
            </a:br>
            <a:endParaRPr lang="en-US" dirty="0"/>
          </a:p>
        </p:txBody>
      </p:sp>
      <p:pic>
        <p:nvPicPr>
          <p:cNvPr id="7" name="Content Placeholder 6" descr="11_10_4198_03.gif"/>
          <p:cNvPicPr>
            <a:picLocks noGrp="1" noChangeAspect="1"/>
          </p:cNvPicPr>
          <p:nvPr>
            <p:ph sz="quarter" idx="2"/>
          </p:nvPr>
        </p:nvPicPr>
        <p:blipFill>
          <a:blip r:embed="rId2"/>
          <a:stretch>
            <a:fillRect/>
          </a:stretch>
        </p:blipFill>
        <p:spPr>
          <a:xfrm>
            <a:off x="228600" y="0"/>
            <a:ext cx="1865221" cy="6629400"/>
          </a:xfrm>
        </p:spPr>
      </p:pic>
      <p:sp>
        <p:nvSpPr>
          <p:cNvPr id="6" name="Content Placeholder 5"/>
          <p:cNvSpPr>
            <a:spLocks noGrp="1"/>
          </p:cNvSpPr>
          <p:nvPr>
            <p:ph sz="quarter" idx="4"/>
          </p:nvPr>
        </p:nvSpPr>
        <p:spPr/>
        <p:txBody>
          <a:bodyPr>
            <a:normAutofit fontScale="92500"/>
          </a:bodyPr>
          <a:lstStyle/>
          <a:p>
            <a:r>
              <a:rPr lang="en-US" dirty="0" smtClean="0"/>
              <a:t>Standard CT </a:t>
            </a:r>
            <a:r>
              <a:rPr lang="en-US" dirty="0" err="1" smtClean="0"/>
              <a:t>urography</a:t>
            </a:r>
            <a:r>
              <a:rPr lang="en-US" dirty="0" smtClean="0"/>
              <a:t> consists of unenhanced, nephrographic, and </a:t>
            </a:r>
            <a:r>
              <a:rPr lang="en-US" dirty="0" err="1" smtClean="0"/>
              <a:t>pyelographic</a:t>
            </a:r>
            <a:r>
              <a:rPr lang="en-US" dirty="0" smtClean="0"/>
              <a:t> phases.</a:t>
            </a:r>
          </a:p>
          <a:p>
            <a:r>
              <a:rPr lang="en-US" dirty="0" smtClean="0"/>
              <a:t>CT </a:t>
            </a:r>
            <a:r>
              <a:rPr lang="en-US" dirty="0" err="1" smtClean="0"/>
              <a:t>urography</a:t>
            </a:r>
            <a:r>
              <a:rPr lang="en-US" dirty="0" smtClean="0"/>
              <a:t> is an excellent technique for the evaluation of urinary tract calculi and renal masses, having high sensitivity and specificity for both conditions because it facilitates </a:t>
            </a:r>
            <a:r>
              <a:rPr lang="en-US" dirty="0" err="1" smtClean="0"/>
              <a:t>multiplanar</a:t>
            </a:r>
            <a:r>
              <a:rPr lang="en-US" dirty="0" smtClean="0"/>
              <a:t> imaging of the urinary system.</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CT IVP </a:t>
            </a:r>
            <a:endParaRPr lang="en-US" dirty="0"/>
          </a:p>
        </p:txBody>
      </p:sp>
      <p:sp>
        <p:nvSpPr>
          <p:cNvPr id="3" name="Content Placeholder 2"/>
          <p:cNvSpPr>
            <a:spLocks noGrp="1"/>
          </p:cNvSpPr>
          <p:nvPr>
            <p:ph idx="1"/>
          </p:nvPr>
        </p:nvSpPr>
        <p:spPr>
          <a:xfrm>
            <a:off x="457200" y="1775191"/>
            <a:ext cx="8229600" cy="3482609"/>
          </a:xfrm>
        </p:spPr>
        <p:txBody>
          <a:bodyPr>
            <a:normAutofit/>
          </a:bodyPr>
          <a:lstStyle/>
          <a:p>
            <a:r>
              <a:rPr lang="en-US" dirty="0" smtClean="0"/>
              <a:t>Study results suggest that CT </a:t>
            </a:r>
            <a:r>
              <a:rPr lang="en-US" dirty="0" err="1" smtClean="0"/>
              <a:t>urography</a:t>
            </a:r>
            <a:r>
              <a:rPr lang="en-US" dirty="0" smtClean="0"/>
              <a:t> has excellent sensitivity (89–100%) and specificity in the detection of </a:t>
            </a:r>
            <a:r>
              <a:rPr lang="en-US" dirty="0" err="1" smtClean="0"/>
              <a:t>pelvicaliceal</a:t>
            </a:r>
            <a:r>
              <a:rPr lang="en-US" dirty="0" smtClean="0"/>
              <a:t> and ureteric transitional cell carcinoma. Data have prompted investigators in the field to conclude that CT </a:t>
            </a:r>
            <a:r>
              <a:rPr lang="en-US" dirty="0" err="1" smtClean="0"/>
              <a:t>urography</a:t>
            </a:r>
            <a:r>
              <a:rPr lang="en-US" dirty="0" smtClean="0"/>
              <a:t> is more sensitive and specific than excretory </a:t>
            </a:r>
            <a:r>
              <a:rPr lang="en-US" dirty="0" err="1" smtClean="0"/>
              <a:t>urography</a:t>
            </a:r>
            <a:r>
              <a:rPr lang="en-US" dirty="0" smtClean="0"/>
              <a:t> in the detection of </a:t>
            </a:r>
            <a:r>
              <a:rPr lang="en-US" dirty="0" err="1" smtClean="0"/>
              <a:t>urothelial</a:t>
            </a:r>
            <a:r>
              <a:rPr lang="en-US" dirty="0" smtClean="0"/>
              <a:t> tumors.</a:t>
            </a:r>
            <a:endParaRPr lang="en-US" dirty="0"/>
          </a:p>
        </p:txBody>
      </p:sp>
      <p:sp>
        <p:nvSpPr>
          <p:cNvPr id="4" name="TextBox 3"/>
          <p:cNvSpPr txBox="1"/>
          <p:nvPr/>
        </p:nvSpPr>
        <p:spPr>
          <a:xfrm>
            <a:off x="990600" y="5791200"/>
            <a:ext cx="6858000" cy="923330"/>
          </a:xfrm>
          <a:prstGeom prst="rect">
            <a:avLst/>
          </a:prstGeom>
          <a:noFill/>
        </p:spPr>
        <p:txBody>
          <a:bodyPr wrap="square" rtlCol="0">
            <a:spAutoFit/>
          </a:bodyPr>
          <a:lstStyle/>
          <a:p>
            <a:r>
              <a:rPr lang="en-US" dirty="0" err="1" smtClean="0"/>
              <a:t>Tsili</a:t>
            </a:r>
            <a:r>
              <a:rPr lang="en-US" dirty="0" smtClean="0"/>
              <a:t> AC, </a:t>
            </a:r>
            <a:r>
              <a:rPr lang="en-US" dirty="0" err="1" smtClean="0"/>
              <a:t>Efremidis</a:t>
            </a:r>
            <a:r>
              <a:rPr lang="en-US" dirty="0" smtClean="0"/>
              <a:t> SC, </a:t>
            </a:r>
            <a:r>
              <a:rPr lang="en-US" dirty="0" err="1" smtClean="0"/>
              <a:t>Kalef</a:t>
            </a:r>
            <a:r>
              <a:rPr lang="en-US" dirty="0" smtClean="0"/>
              <a:t>-Ezra J, et al. Multi-detector row CT </a:t>
            </a:r>
            <a:r>
              <a:rPr lang="en-US" dirty="0" err="1" smtClean="0"/>
              <a:t>urography</a:t>
            </a:r>
            <a:r>
              <a:rPr lang="en-US" dirty="0" smtClean="0"/>
              <a:t> on a 16-row CT scanner in the evaluation of </a:t>
            </a:r>
            <a:r>
              <a:rPr lang="en-US" dirty="0" err="1" smtClean="0"/>
              <a:t>urothelial</a:t>
            </a:r>
            <a:r>
              <a:rPr lang="en-US" dirty="0" smtClean="0"/>
              <a:t> tumors. </a:t>
            </a:r>
            <a:r>
              <a:rPr lang="en-US" dirty="0" err="1" smtClean="0"/>
              <a:t>Eur</a:t>
            </a:r>
            <a:r>
              <a:rPr lang="en-US" dirty="0" smtClean="0"/>
              <a:t> </a:t>
            </a:r>
            <a:r>
              <a:rPr lang="en-US" dirty="0" err="1" smtClean="0"/>
              <a:t>Radiol</a:t>
            </a:r>
            <a:r>
              <a:rPr lang="en-US" dirty="0" smtClean="0"/>
              <a:t> 2007; 17:1046 –1054</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Diagnostic accuracy results showed consensus that CTU provides better sensitivity with comparable specificity to IVU. Dose results showed CTU to be associated with greater dose and risk of cancer than IVU. Conclusion: Decisions regarding which test should be used for </a:t>
            </a:r>
            <a:r>
              <a:rPr lang="en-US" dirty="0" err="1" smtClean="0"/>
              <a:t>urolithiasis</a:t>
            </a:r>
            <a:r>
              <a:rPr lang="en-US" dirty="0" smtClean="0"/>
              <a:t> should be taken with regard to their age and associated risk from </a:t>
            </a:r>
            <a:r>
              <a:rPr lang="en-US" dirty="0" err="1" smtClean="0"/>
              <a:t>ionising</a:t>
            </a:r>
            <a:r>
              <a:rPr lang="en-US" dirty="0" smtClean="0"/>
              <a:t> radiation. IVU represents a specific and low dose method of assessment.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1"/>
            <a:ext cx="8229600" cy="4038600"/>
          </a:xfrm>
        </p:spPr>
        <p:txBody>
          <a:bodyPr>
            <a:normAutofit lnSpcReduction="10000"/>
          </a:bodyPr>
          <a:lstStyle/>
          <a:p>
            <a:r>
              <a:rPr lang="en-US" dirty="0" smtClean="0">
                <a:latin typeface="Times New Roman" pitchFamily="18" charset="0"/>
                <a:cs typeface="Times New Roman" pitchFamily="18" charset="0"/>
              </a:rPr>
              <a:t>Unlike excretory </a:t>
            </a:r>
            <a:r>
              <a:rPr lang="en-US" dirty="0" err="1" smtClean="0">
                <a:latin typeface="Times New Roman" pitchFamily="18" charset="0"/>
                <a:cs typeface="Times New Roman" pitchFamily="18" charset="0"/>
              </a:rPr>
              <a:t>urography</a:t>
            </a:r>
            <a:r>
              <a:rPr lang="en-US" dirty="0" smtClean="0">
                <a:latin typeface="Times New Roman" pitchFamily="18" charset="0"/>
                <a:cs typeface="Times New Roman" pitchFamily="18" charset="0"/>
              </a:rPr>
              <a:t>, CT does not yield physiologic information based on the degree of delayed excretion, which is considered an index of the severity of obstruction on excretory </a:t>
            </a:r>
            <a:r>
              <a:rPr lang="en-US" dirty="0" err="1" smtClean="0">
                <a:latin typeface="Times New Roman" pitchFamily="18" charset="0"/>
                <a:cs typeface="Times New Roman" pitchFamily="18" charset="0"/>
              </a:rPr>
              <a:t>urograms</a:t>
            </a:r>
            <a:r>
              <a:rPr lang="en-US" dirty="0" smtClean="0">
                <a:latin typeface="Times New Roman" pitchFamily="18" charset="0"/>
                <a:cs typeface="Times New Roman" pitchFamily="18" charset="0"/>
              </a:rPr>
              <a:t>. CT </a:t>
            </a:r>
            <a:r>
              <a:rPr lang="en-US" dirty="0" err="1" smtClean="0">
                <a:latin typeface="Times New Roman" pitchFamily="18" charset="0"/>
                <a:cs typeface="Times New Roman" pitchFamily="18" charset="0"/>
              </a:rPr>
              <a:t>urography</a:t>
            </a:r>
            <a:r>
              <a:rPr lang="en-US" dirty="0" smtClean="0">
                <a:latin typeface="Times New Roman" pitchFamily="18" charset="0"/>
                <a:cs typeface="Times New Roman" pitchFamily="18" charset="0"/>
              </a:rPr>
              <a:t>, however, does reliably show signs of obstruction, including hydronephrosis, hydroureter, </a:t>
            </a:r>
            <a:r>
              <a:rPr lang="en-US" dirty="0" err="1" smtClean="0">
                <a:latin typeface="Times New Roman" pitchFamily="18" charset="0"/>
                <a:cs typeface="Times New Roman" pitchFamily="18" charset="0"/>
              </a:rPr>
              <a:t>ipsilateral</a:t>
            </a:r>
            <a:r>
              <a:rPr lang="en-US" dirty="0" smtClean="0">
                <a:latin typeface="Times New Roman" pitchFamily="18" charset="0"/>
                <a:cs typeface="Times New Roman" pitchFamily="18" charset="0"/>
              </a:rPr>
              <a:t> renal enlargement, </a:t>
            </a:r>
            <a:r>
              <a:rPr lang="en-US" dirty="0" err="1" smtClean="0">
                <a:latin typeface="Times New Roman" pitchFamily="18" charset="0"/>
                <a:cs typeface="Times New Roman" pitchFamily="18" charset="0"/>
              </a:rPr>
              <a:t>perinephric</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periureteric</a:t>
            </a:r>
            <a:r>
              <a:rPr lang="en-US" dirty="0" smtClean="0">
                <a:latin typeface="Times New Roman" pitchFamily="18" charset="0"/>
                <a:cs typeface="Times New Roman" pitchFamily="18" charset="0"/>
              </a:rPr>
              <a:t> fat stranding, </a:t>
            </a:r>
            <a:r>
              <a:rPr lang="en-US" dirty="0" err="1" smtClean="0">
                <a:latin typeface="Times New Roman" pitchFamily="18" charset="0"/>
                <a:cs typeface="Times New Roman" pitchFamily="18" charset="0"/>
              </a:rPr>
              <a:t>perinephric</a:t>
            </a:r>
            <a:r>
              <a:rPr lang="en-US" dirty="0" smtClean="0">
                <a:latin typeface="Times New Roman" pitchFamily="18" charset="0"/>
                <a:cs typeface="Times New Roman" pitchFamily="18" charset="0"/>
              </a:rPr>
              <a:t> fluid, and </a:t>
            </a:r>
            <a:r>
              <a:rPr lang="en-US" dirty="0" err="1" smtClean="0">
                <a:latin typeface="Times New Roman" pitchFamily="18" charset="0"/>
                <a:cs typeface="Times New Roman" pitchFamily="18" charset="0"/>
              </a:rPr>
              <a:t>ureterovesical</a:t>
            </a:r>
            <a:r>
              <a:rPr lang="en-US" dirty="0" smtClean="0">
                <a:latin typeface="Times New Roman" pitchFamily="18" charset="0"/>
                <a:cs typeface="Times New Roman" pitchFamily="18" charset="0"/>
              </a:rPr>
              <a:t> edema </a:t>
            </a: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4" name="TextBox 3"/>
          <p:cNvSpPr txBox="1"/>
          <p:nvPr/>
        </p:nvSpPr>
        <p:spPr>
          <a:xfrm>
            <a:off x="685800" y="5410200"/>
            <a:ext cx="7772400" cy="1477328"/>
          </a:xfrm>
          <a:prstGeom prst="rect">
            <a:avLst/>
          </a:prstGeom>
          <a:noFill/>
        </p:spPr>
        <p:txBody>
          <a:bodyPr wrap="square" rtlCol="0">
            <a:spAutoFit/>
          </a:bodyPr>
          <a:lstStyle/>
          <a:p>
            <a:r>
              <a:rPr lang="en-US" dirty="0" smtClean="0"/>
              <a:t>Fielding JR, Silverman SG, Rubin GD. Helical CT of the urinary tract. AJR 1999; 172:1199 –1206</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Shortcommings</a:t>
            </a:r>
            <a:endParaRPr lang="en-US" dirty="0"/>
          </a:p>
        </p:txBody>
      </p:sp>
      <p:sp>
        <p:nvSpPr>
          <p:cNvPr id="3" name="TextBox 2"/>
          <p:cNvSpPr txBox="1"/>
          <p:nvPr/>
        </p:nvSpPr>
        <p:spPr>
          <a:xfrm>
            <a:off x="457200" y="2438400"/>
            <a:ext cx="8153400" cy="3046988"/>
          </a:xfrm>
          <a:prstGeom prst="rect">
            <a:avLst/>
          </a:prstGeom>
          <a:noFill/>
        </p:spPr>
        <p:txBody>
          <a:bodyPr wrap="square" rtlCol="0">
            <a:spAutoFit/>
          </a:bodyPr>
          <a:lstStyle/>
          <a:p>
            <a:pPr>
              <a:buFont typeface="Arial" pitchFamily="34" charset="0"/>
              <a:buChar char="•"/>
            </a:pPr>
            <a:r>
              <a:rPr lang="en-US" sz="2400" dirty="0" smtClean="0">
                <a:latin typeface="Times New Roman" pitchFamily="18" charset="0"/>
                <a:cs typeface="Times New Roman" pitchFamily="18" charset="0"/>
              </a:rPr>
              <a:t>A disadvantage of CT </a:t>
            </a:r>
            <a:r>
              <a:rPr lang="en-US" sz="2400" dirty="0" err="1" smtClean="0">
                <a:latin typeface="Times New Roman" pitchFamily="18" charset="0"/>
                <a:cs typeface="Times New Roman" pitchFamily="18" charset="0"/>
              </a:rPr>
              <a:t>urography</a:t>
            </a:r>
            <a:r>
              <a:rPr lang="en-US" sz="2400" dirty="0" smtClean="0">
                <a:latin typeface="Times New Roman" pitchFamily="18" charset="0"/>
                <a:cs typeface="Times New Roman" pitchFamily="18" charset="0"/>
              </a:rPr>
              <a:t> compared with excretory </a:t>
            </a:r>
            <a:r>
              <a:rPr lang="en-US" sz="2400" dirty="0" err="1" smtClean="0">
                <a:latin typeface="Times New Roman" pitchFamily="18" charset="0"/>
                <a:cs typeface="Times New Roman" pitchFamily="18" charset="0"/>
              </a:rPr>
              <a:t>urography</a:t>
            </a:r>
            <a:r>
              <a:rPr lang="en-US" sz="2400" dirty="0" smtClean="0">
                <a:latin typeface="Times New Roman" pitchFamily="18" charset="0"/>
                <a:cs typeface="Times New Roman" pitchFamily="18" charset="0"/>
              </a:rPr>
              <a:t> is encountered in imaging of patients with asymmetric excretion, particularly those with unilateral obstruction. In these patients, the lack of sequential imaging with CT </a:t>
            </a:r>
            <a:r>
              <a:rPr lang="en-US" sz="2400" dirty="0" err="1" smtClean="0">
                <a:latin typeface="Times New Roman" pitchFamily="18" charset="0"/>
                <a:cs typeface="Times New Roman" pitchFamily="18" charset="0"/>
              </a:rPr>
              <a:t>urography</a:t>
            </a:r>
            <a:r>
              <a:rPr lang="en-US" sz="2400" dirty="0" smtClean="0">
                <a:latin typeface="Times New Roman" pitchFamily="18" charset="0"/>
                <a:cs typeface="Times New Roman" pitchFamily="18" charset="0"/>
              </a:rPr>
              <a:t> can result in suboptimal </a:t>
            </a:r>
            <a:r>
              <a:rPr lang="en-US" sz="2400" dirty="0" err="1" smtClean="0">
                <a:latin typeface="Times New Roman" pitchFamily="18" charset="0"/>
                <a:cs typeface="Times New Roman" pitchFamily="18" charset="0"/>
              </a:rPr>
              <a:t>opacification</a:t>
            </a:r>
            <a:r>
              <a:rPr lang="en-US" sz="2400" dirty="0" smtClean="0">
                <a:latin typeface="Times New Roman" pitchFamily="18" charset="0"/>
                <a:cs typeface="Times New Roman" pitchFamily="18" charset="0"/>
              </a:rPr>
              <a:t> in the </a:t>
            </a:r>
            <a:r>
              <a:rPr lang="en-US" sz="2400" dirty="0" err="1" smtClean="0">
                <a:latin typeface="Times New Roman" pitchFamily="18" charset="0"/>
                <a:cs typeface="Times New Roman" pitchFamily="18" charset="0"/>
              </a:rPr>
              <a:t>pyelographic</a:t>
            </a:r>
            <a:r>
              <a:rPr lang="en-US" sz="2400" dirty="0" smtClean="0">
                <a:latin typeface="Times New Roman" pitchFamily="18" charset="0"/>
                <a:cs typeface="Times New Roman" pitchFamily="18" charset="0"/>
              </a:rPr>
              <a:t> phase on the obstructed side.</a:t>
            </a:r>
          </a:p>
          <a:p>
            <a:pPr>
              <a:buFont typeface="Arial" pitchFamily="34" charset="0"/>
              <a:buChar char="•"/>
            </a:pPr>
            <a:r>
              <a:rPr lang="en-US" sz="2400" dirty="0" smtClean="0">
                <a:latin typeface="Times New Roman" pitchFamily="18" charset="0"/>
                <a:cs typeface="Times New Roman" pitchFamily="18" charset="0"/>
              </a:rPr>
              <a:t>There are concerns that </a:t>
            </a:r>
            <a:r>
              <a:rPr lang="en-US" sz="2400" dirty="0" err="1" smtClean="0">
                <a:latin typeface="Times New Roman" pitchFamily="18" charset="0"/>
                <a:cs typeface="Times New Roman" pitchFamily="18" charset="0"/>
              </a:rPr>
              <a:t>urothelial</a:t>
            </a:r>
            <a:r>
              <a:rPr lang="en-US" sz="2400" dirty="0" smtClean="0">
                <a:latin typeface="Times New Roman" pitchFamily="18" charset="0"/>
                <a:cs typeface="Times New Roman" pitchFamily="18" charset="0"/>
              </a:rPr>
              <a:t> lesions in </a:t>
            </a:r>
            <a:r>
              <a:rPr lang="en-US" sz="2400" dirty="0" err="1" smtClean="0">
                <a:latin typeface="Times New Roman" pitchFamily="18" charset="0"/>
                <a:cs typeface="Times New Roman" pitchFamily="18" charset="0"/>
              </a:rPr>
              <a:t>unopacified</a:t>
            </a:r>
            <a:r>
              <a:rPr lang="en-US" sz="2400" dirty="0" smtClean="0">
                <a:latin typeface="Times New Roman" pitchFamily="18" charset="0"/>
                <a:cs typeface="Times New Roman" pitchFamily="18" charset="0"/>
              </a:rPr>
              <a:t> segments might be missed because of these deficiencies.</a:t>
            </a:r>
            <a:endParaRPr lang="en-US" sz="2400" dirty="0">
              <a:latin typeface="Times New Roman" pitchFamily="18" charset="0"/>
              <a:cs typeface="Times New Roman" pitchFamily="18" charset="0"/>
            </a:endParaRPr>
          </a:p>
        </p:txBody>
      </p:sp>
      <p:sp>
        <p:nvSpPr>
          <p:cNvPr id="4" name="TextBox 3"/>
          <p:cNvSpPr txBox="1"/>
          <p:nvPr/>
        </p:nvSpPr>
        <p:spPr>
          <a:xfrm>
            <a:off x="914400" y="5562600"/>
            <a:ext cx="7315200" cy="923330"/>
          </a:xfrm>
          <a:prstGeom prst="rect">
            <a:avLst/>
          </a:prstGeom>
          <a:noFill/>
        </p:spPr>
        <p:txBody>
          <a:bodyPr wrap="square" rtlCol="0">
            <a:spAutoFit/>
          </a:bodyPr>
          <a:lstStyle/>
          <a:p>
            <a:r>
              <a:rPr lang="en-US" dirty="0" smtClean="0"/>
              <a:t>Kawashima A, Sandler CM, </a:t>
            </a:r>
            <a:r>
              <a:rPr lang="en-US" dirty="0" err="1" smtClean="0"/>
              <a:t>Boridy</a:t>
            </a:r>
            <a:r>
              <a:rPr lang="en-US" dirty="0" smtClean="0"/>
              <a:t> IC, Takahashi N, Benson GS, Goldman SM. Unenhanced helical CT of </a:t>
            </a:r>
            <a:r>
              <a:rPr lang="en-US" dirty="0" err="1" smtClean="0"/>
              <a:t>ureterolithiasis</a:t>
            </a:r>
            <a:r>
              <a:rPr lang="en-US" dirty="0" smtClean="0"/>
              <a:t>: value of the tissue rim sign. AJR 1997; 168:997 –1000</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8600" y="304800"/>
            <a:ext cx="8347075" cy="1216025"/>
          </a:xfrm>
        </p:spPr>
        <p:txBody>
          <a:bodyPr>
            <a:normAutofit fontScale="90000"/>
          </a:bodyPr>
          <a:lstStyle/>
          <a:p>
            <a:r>
              <a:rPr lang="en-US" smtClean="0">
                <a:ea typeface="ＭＳ Ｐゴシック" pitchFamily="34" charset="-128"/>
              </a:rPr>
              <a:t/>
            </a:r>
            <a:br>
              <a:rPr lang="en-US" smtClean="0">
                <a:ea typeface="ＭＳ Ｐゴシック" pitchFamily="34" charset="-128"/>
              </a:rPr>
            </a:br>
            <a:r>
              <a:rPr lang="en-IN" smtClean="0">
                <a:ea typeface="ＭＳ Ｐゴシック" pitchFamily="34" charset="-128"/>
              </a:rPr>
              <a:t/>
            </a:r>
            <a:br>
              <a:rPr lang="en-IN" smtClean="0">
                <a:ea typeface="ＭＳ Ｐゴシック" pitchFamily="34" charset="-128"/>
              </a:rPr>
            </a:br>
            <a:endParaRPr lang="en-IN" smtClean="0">
              <a:ea typeface="ＭＳ Ｐゴシック" pitchFamily="34" charset="-128"/>
            </a:endParaRPr>
          </a:p>
        </p:txBody>
      </p:sp>
      <p:graphicFrame>
        <p:nvGraphicFramePr>
          <p:cNvPr id="4" name="Content Placeholder 3"/>
          <p:cNvGraphicFramePr>
            <a:graphicFrameLocks noGrp="1"/>
          </p:cNvGraphicFramePr>
          <p:nvPr>
            <p:ph idx="1"/>
          </p:nvPr>
        </p:nvGraphicFramePr>
        <p:xfrm>
          <a:off x="0" y="0"/>
          <a:ext cx="9144000" cy="6477000"/>
        </p:xfrm>
        <a:graphic>
          <a:graphicData uri="http://schemas.openxmlformats.org/drawingml/2006/table">
            <a:tbl>
              <a:tblPr firstRow="1" bandRow="1">
                <a:tableStyleId>{5C22544A-7EE6-4342-B048-85BDC9FD1C3A}</a:tableStyleId>
              </a:tblPr>
              <a:tblGrid>
                <a:gridCol w="1828800"/>
                <a:gridCol w="1828800"/>
                <a:gridCol w="1219200"/>
                <a:gridCol w="2438400"/>
                <a:gridCol w="1828800"/>
              </a:tblGrid>
              <a:tr h="838200">
                <a:tc>
                  <a:txBody>
                    <a:bodyPr/>
                    <a:lstStyle/>
                    <a:p>
                      <a:r>
                        <a:rPr lang="en-US" dirty="0" smtClean="0"/>
                        <a:t>Author/year</a:t>
                      </a:r>
                      <a:endParaRPr lang="en-IN" dirty="0"/>
                    </a:p>
                  </a:txBody>
                  <a:tcPr/>
                </a:tc>
                <a:tc>
                  <a:txBody>
                    <a:bodyPr/>
                    <a:lstStyle/>
                    <a:p>
                      <a:r>
                        <a:rPr lang="en-US" dirty="0" smtClean="0"/>
                        <a:t>Study design</a:t>
                      </a:r>
                      <a:endParaRPr lang="en-IN" dirty="0"/>
                    </a:p>
                  </a:txBody>
                  <a:tcPr/>
                </a:tc>
                <a:tc>
                  <a:txBody>
                    <a:bodyPr/>
                    <a:lstStyle/>
                    <a:p>
                      <a:r>
                        <a:rPr lang="en-US" dirty="0" smtClean="0"/>
                        <a:t>Level</a:t>
                      </a:r>
                      <a:endParaRPr lang="en-IN" dirty="0"/>
                    </a:p>
                  </a:txBody>
                  <a:tcPr/>
                </a:tc>
                <a:tc>
                  <a:txBody>
                    <a:bodyPr/>
                    <a:lstStyle/>
                    <a:p>
                      <a:r>
                        <a:rPr lang="en-US" dirty="0" smtClean="0"/>
                        <a:t>Results</a:t>
                      </a:r>
                      <a:endParaRPr lang="en-IN" dirty="0"/>
                    </a:p>
                  </a:txBody>
                  <a:tcPr/>
                </a:tc>
                <a:tc>
                  <a:txBody>
                    <a:bodyPr/>
                    <a:lstStyle/>
                    <a:p>
                      <a:r>
                        <a:rPr lang="en-US" dirty="0" smtClean="0"/>
                        <a:t>Outcome</a:t>
                      </a:r>
                    </a:p>
                    <a:p>
                      <a:endParaRPr lang="en-US" dirty="0" smtClean="0"/>
                    </a:p>
                    <a:p>
                      <a:endParaRPr lang="en-IN" dirty="0"/>
                    </a:p>
                  </a:txBody>
                  <a:tcPr/>
                </a:tc>
              </a:tr>
              <a:tr h="5562600">
                <a:tc>
                  <a:txBody>
                    <a:bodyPr/>
                    <a:lstStyle/>
                    <a:p>
                      <a:pPr fontAlgn="base"/>
                      <a:r>
                        <a:rPr kumimoji="0" lang="en-US" sz="1600" b="0" i="0" kern="1200" dirty="0" err="1" smtClean="0">
                          <a:solidFill>
                            <a:schemeClr val="dk1"/>
                          </a:solidFill>
                          <a:latin typeface="Times New Roman" pitchFamily="18" charset="0"/>
                          <a:ea typeface="+mn-ea"/>
                          <a:cs typeface="Times New Roman" pitchFamily="18" charset="0"/>
                        </a:rPr>
                        <a:t>Caoili</a:t>
                      </a:r>
                      <a:r>
                        <a:rPr kumimoji="0" lang="en-US" sz="1600" b="0" i="0" kern="1200" dirty="0" smtClean="0">
                          <a:solidFill>
                            <a:schemeClr val="dk1"/>
                          </a:solidFill>
                          <a:latin typeface="Times New Roman" pitchFamily="18" charset="0"/>
                          <a:ea typeface="+mn-ea"/>
                          <a:cs typeface="Times New Roman" pitchFamily="18" charset="0"/>
                        </a:rPr>
                        <a:t> EM, </a:t>
                      </a:r>
                      <a:r>
                        <a:rPr kumimoji="0" lang="en-US" sz="1600" b="0" i="0" kern="1200" dirty="0" err="1" smtClean="0">
                          <a:solidFill>
                            <a:schemeClr val="dk1"/>
                          </a:solidFill>
                          <a:latin typeface="Times New Roman" pitchFamily="18" charset="0"/>
                          <a:ea typeface="+mn-ea"/>
                          <a:cs typeface="Times New Roman" pitchFamily="18" charset="0"/>
                        </a:rPr>
                        <a:t>Inampudi</a:t>
                      </a:r>
                      <a:r>
                        <a:rPr kumimoji="0" lang="en-US" sz="1600" b="0" i="0" kern="1200" dirty="0" smtClean="0">
                          <a:solidFill>
                            <a:schemeClr val="dk1"/>
                          </a:solidFill>
                          <a:latin typeface="Times New Roman" pitchFamily="18" charset="0"/>
                          <a:ea typeface="+mn-ea"/>
                          <a:cs typeface="Times New Roman" pitchFamily="18" charset="0"/>
                        </a:rPr>
                        <a:t> P, Cohan RH, Ellis JH. Optimization of </a:t>
                      </a:r>
                      <a:r>
                        <a:rPr kumimoji="0" lang="en-US" sz="1600" b="0" i="0" kern="1200" dirty="0" err="1" smtClean="0">
                          <a:solidFill>
                            <a:schemeClr val="dk1"/>
                          </a:solidFill>
                          <a:latin typeface="Times New Roman" pitchFamily="18" charset="0"/>
                          <a:ea typeface="+mn-ea"/>
                          <a:cs typeface="Times New Roman" pitchFamily="18" charset="0"/>
                        </a:rPr>
                        <a:t>multidetector</a:t>
                      </a:r>
                      <a:r>
                        <a:rPr kumimoji="0" lang="en-US" sz="1600" b="0" i="0" kern="1200" dirty="0" smtClean="0">
                          <a:solidFill>
                            <a:schemeClr val="dk1"/>
                          </a:solidFill>
                          <a:latin typeface="Times New Roman" pitchFamily="18" charset="0"/>
                          <a:ea typeface="+mn-ea"/>
                          <a:cs typeface="Times New Roman" pitchFamily="18" charset="0"/>
                        </a:rPr>
                        <a:t> row CT </a:t>
                      </a:r>
                      <a:r>
                        <a:rPr kumimoji="0" lang="en-US" sz="1600" b="0" i="0" kern="1200" dirty="0" err="1" smtClean="0">
                          <a:solidFill>
                            <a:schemeClr val="dk1"/>
                          </a:solidFill>
                          <a:latin typeface="Times New Roman" pitchFamily="18" charset="0"/>
                          <a:ea typeface="+mn-ea"/>
                          <a:cs typeface="Times New Roman" pitchFamily="18" charset="0"/>
                        </a:rPr>
                        <a:t>urography</a:t>
                      </a:r>
                      <a:r>
                        <a:rPr kumimoji="0" lang="en-US" sz="1600" b="0" i="0" kern="1200" dirty="0" smtClean="0">
                          <a:solidFill>
                            <a:schemeClr val="dk1"/>
                          </a:solidFill>
                          <a:latin typeface="Times New Roman" pitchFamily="18" charset="0"/>
                          <a:ea typeface="+mn-ea"/>
                          <a:cs typeface="Times New Roman" pitchFamily="18" charset="0"/>
                        </a:rPr>
                        <a:t>: effect of compression, saline administration, and prolongation of acquisition delay. Radiology 2005; 235:116 –123</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kumimoji="0" lang="en-US" sz="1600" b="0" i="0" kern="1200" dirty="0" smtClean="0">
                          <a:solidFill>
                            <a:schemeClr val="dk1"/>
                          </a:solidFill>
                          <a:latin typeface="Times New Roman" pitchFamily="18" charset="0"/>
                          <a:ea typeface="+mn-ea"/>
                          <a:cs typeface="Times New Roman" pitchFamily="18" charset="0"/>
                        </a:rPr>
                        <a:t/>
                      </a:r>
                      <a:br>
                        <a:rPr kumimoji="0" lang="en-US" sz="1600" b="0" i="0" kern="1200" dirty="0" smtClean="0">
                          <a:solidFill>
                            <a:schemeClr val="dk1"/>
                          </a:solidFill>
                          <a:latin typeface="Times New Roman" pitchFamily="18" charset="0"/>
                          <a:ea typeface="+mn-ea"/>
                          <a:cs typeface="Times New Roman" pitchFamily="18" charset="0"/>
                        </a:rPr>
                      </a:br>
                      <a:r>
                        <a:rPr kumimoji="0" lang="en-US" sz="1600" b="0" i="0" kern="1200" dirty="0" smtClean="0">
                          <a:solidFill>
                            <a:schemeClr val="dk1"/>
                          </a:solidFill>
                          <a:latin typeface="Times New Roman" pitchFamily="18" charset="0"/>
                          <a:ea typeface="+mn-ea"/>
                          <a:cs typeface="Times New Roman" pitchFamily="18" charset="0"/>
                        </a:rPr>
                        <a:t/>
                      </a:r>
                      <a:br>
                        <a:rPr kumimoji="0" lang="en-US" sz="1600" b="0" i="0" kern="1200" dirty="0" smtClean="0">
                          <a:solidFill>
                            <a:schemeClr val="dk1"/>
                          </a:solidFill>
                          <a:latin typeface="Times New Roman" pitchFamily="18" charset="0"/>
                          <a:ea typeface="+mn-ea"/>
                          <a:cs typeface="Times New Roman" pitchFamily="18" charset="0"/>
                        </a:rPr>
                      </a:br>
                      <a:endParaRPr lang="es-ES" sz="1600" i="1" dirty="0" smtClean="0">
                        <a:latin typeface="Times New Roman" pitchFamily="18" charset="0"/>
                        <a:cs typeface="Times New Roman" pitchFamily="18" charset="0"/>
                        <a:hlinkClick r:id="rId2"/>
                      </a:endParaRPr>
                    </a:p>
                  </a:txBody>
                  <a:tcPr/>
                </a:tc>
                <a:tc>
                  <a:txBody>
                    <a:bodyPr/>
                    <a:lstStyle/>
                    <a:p>
                      <a:r>
                        <a:rPr lang="en-US" sz="1600" dirty="0" smtClean="0">
                          <a:latin typeface="Times New Roman" pitchFamily="18" charset="0"/>
                          <a:cs typeface="Times New Roman" pitchFamily="18" charset="0"/>
                        </a:rPr>
                        <a:t>Comparative</a:t>
                      </a:r>
                      <a:r>
                        <a:rPr lang="en-US" sz="1600" baseline="0" dirty="0" smtClean="0">
                          <a:latin typeface="Times New Roman" pitchFamily="18" charset="0"/>
                          <a:cs typeface="Times New Roman" pitchFamily="18" charset="0"/>
                        </a:rPr>
                        <a:t> study</a:t>
                      </a:r>
                      <a:endParaRPr lang="en-IN" sz="1600"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3</a:t>
                      </a:r>
                      <a:endParaRPr lang="en-IN" sz="1600" dirty="0">
                        <a:latin typeface="Times New Roman" pitchFamily="18" charset="0"/>
                        <a:cs typeface="Times New Roman" pitchFamily="18" charset="0"/>
                      </a:endParaRPr>
                    </a:p>
                  </a:txBody>
                  <a:tcPr/>
                </a:tc>
                <a:tc>
                  <a:txBody>
                    <a:bodyPr/>
                    <a:lstStyle/>
                    <a:p>
                      <a:r>
                        <a:rPr lang="en-IN" sz="1600" b="0" i="0" kern="1200" dirty="0" smtClean="0">
                          <a:solidFill>
                            <a:schemeClr val="dk1"/>
                          </a:solidFill>
                          <a:latin typeface="Times New Roman" pitchFamily="18" charset="0"/>
                          <a:ea typeface="+mn-ea"/>
                          <a:cs typeface="Times New Roman" pitchFamily="18" charset="0"/>
                        </a:rPr>
                        <a:t/>
                      </a:r>
                      <a:br>
                        <a:rPr lang="en-IN" sz="1600" b="0" i="0" kern="1200" dirty="0" smtClean="0">
                          <a:solidFill>
                            <a:schemeClr val="dk1"/>
                          </a:solidFill>
                          <a:latin typeface="Times New Roman" pitchFamily="18" charset="0"/>
                          <a:ea typeface="+mn-ea"/>
                          <a:cs typeface="Times New Roman" pitchFamily="18" charset="0"/>
                        </a:rPr>
                      </a:br>
                      <a:r>
                        <a:rPr kumimoji="0" lang="en-US" sz="1600" b="0" i="0" kern="1200" dirty="0" smtClean="0">
                          <a:solidFill>
                            <a:schemeClr val="dk1"/>
                          </a:solidFill>
                          <a:latin typeface="Times New Roman" pitchFamily="18" charset="0"/>
                          <a:ea typeface="+mn-ea"/>
                          <a:cs typeface="Times New Roman" pitchFamily="18" charset="0"/>
                        </a:rPr>
                        <a:t>Radiation doses of 25–35 </a:t>
                      </a:r>
                      <a:r>
                        <a:rPr kumimoji="0" lang="en-US" sz="1600" b="0" i="0" kern="1200" dirty="0" err="1" smtClean="0">
                          <a:solidFill>
                            <a:schemeClr val="dk1"/>
                          </a:solidFill>
                          <a:latin typeface="Times New Roman" pitchFamily="18" charset="0"/>
                          <a:ea typeface="+mn-ea"/>
                          <a:cs typeface="Times New Roman" pitchFamily="18" charset="0"/>
                        </a:rPr>
                        <a:t>mSv</a:t>
                      </a:r>
                      <a:r>
                        <a:rPr kumimoji="0" lang="en-US" sz="1600" b="0" i="0" kern="1200" dirty="0" smtClean="0">
                          <a:solidFill>
                            <a:schemeClr val="dk1"/>
                          </a:solidFill>
                          <a:latin typeface="Times New Roman" pitchFamily="18" charset="0"/>
                          <a:ea typeface="+mn-ea"/>
                          <a:cs typeface="Times New Roman" pitchFamily="18" charset="0"/>
                        </a:rPr>
                        <a:t> for four-phase CT </a:t>
                      </a:r>
                      <a:r>
                        <a:rPr kumimoji="0" lang="en-US" sz="1600" b="0" i="0" kern="1200" dirty="0" err="1" smtClean="0">
                          <a:solidFill>
                            <a:schemeClr val="dk1"/>
                          </a:solidFill>
                          <a:latin typeface="Times New Roman" pitchFamily="18" charset="0"/>
                          <a:ea typeface="+mn-ea"/>
                          <a:cs typeface="Times New Roman" pitchFamily="18" charset="0"/>
                        </a:rPr>
                        <a:t>urography</a:t>
                      </a:r>
                      <a:r>
                        <a:rPr kumimoji="0" lang="en-US" sz="1600" b="0" i="0" kern="1200" dirty="0" smtClean="0">
                          <a:solidFill>
                            <a:schemeClr val="dk1"/>
                          </a:solidFill>
                          <a:latin typeface="Times New Roman" pitchFamily="18" charset="0"/>
                          <a:ea typeface="+mn-ea"/>
                          <a:cs typeface="Times New Roman" pitchFamily="18" charset="0"/>
                        </a:rPr>
                        <a:t> compared with a mean effective dose of 3.6 </a:t>
                      </a:r>
                      <a:r>
                        <a:rPr kumimoji="0" lang="en-US" sz="1600" b="0" i="0" kern="1200" dirty="0" err="1" smtClean="0">
                          <a:solidFill>
                            <a:schemeClr val="dk1"/>
                          </a:solidFill>
                          <a:latin typeface="Times New Roman" pitchFamily="18" charset="0"/>
                          <a:ea typeface="+mn-ea"/>
                          <a:cs typeface="Times New Roman" pitchFamily="18" charset="0"/>
                        </a:rPr>
                        <a:t>mSv</a:t>
                      </a:r>
                      <a:r>
                        <a:rPr kumimoji="0" lang="en-US" sz="1600" b="0" i="0" kern="1200" dirty="0" smtClean="0">
                          <a:solidFill>
                            <a:schemeClr val="dk1"/>
                          </a:solidFill>
                          <a:latin typeface="Times New Roman" pitchFamily="18" charset="0"/>
                          <a:ea typeface="+mn-ea"/>
                          <a:cs typeface="Times New Roman" pitchFamily="18" charset="0"/>
                        </a:rPr>
                        <a:t> for excretory </a:t>
                      </a:r>
                      <a:r>
                        <a:rPr kumimoji="0" lang="en-US" sz="1600" b="0" i="0" kern="1200" dirty="0" err="1" smtClean="0">
                          <a:solidFill>
                            <a:schemeClr val="dk1"/>
                          </a:solidFill>
                          <a:latin typeface="Times New Roman" pitchFamily="18" charset="0"/>
                          <a:ea typeface="+mn-ea"/>
                          <a:cs typeface="Times New Roman" pitchFamily="18" charset="0"/>
                        </a:rPr>
                        <a:t>urography</a:t>
                      </a:r>
                      <a:r>
                        <a:rPr kumimoji="0" lang="en-US" sz="1600" b="0" i="0" kern="1200" dirty="0" smtClean="0">
                          <a:solidFill>
                            <a:schemeClr val="dk1"/>
                          </a:solidFill>
                          <a:latin typeface="Times New Roman" pitchFamily="18" charset="0"/>
                          <a:ea typeface="+mn-ea"/>
                          <a:cs typeface="Times New Roman" pitchFamily="18" charset="0"/>
                        </a:rPr>
                        <a:t>.</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kumimoji="0" lang="en-US" sz="1600" b="0" i="0" kern="1200" dirty="0" smtClean="0">
                          <a:solidFill>
                            <a:schemeClr val="dk1"/>
                          </a:solidFill>
                          <a:latin typeface="Times New Roman" pitchFamily="18" charset="0"/>
                          <a:ea typeface="+mn-ea"/>
                          <a:cs typeface="Times New Roman" pitchFamily="18" charset="0"/>
                        </a:rPr>
                        <a:t/>
                      </a:r>
                      <a:br>
                        <a:rPr kumimoji="0" lang="en-US" sz="1600" b="0" i="0" kern="1200" dirty="0" smtClean="0">
                          <a:solidFill>
                            <a:schemeClr val="dk1"/>
                          </a:solidFill>
                          <a:latin typeface="Times New Roman" pitchFamily="18" charset="0"/>
                          <a:ea typeface="+mn-ea"/>
                          <a:cs typeface="Times New Roman" pitchFamily="18" charset="0"/>
                        </a:rPr>
                      </a:br>
                      <a:r>
                        <a:rPr kumimoji="0" lang="en-US" sz="1600" b="0" i="0" kern="1200" dirty="0" smtClean="0">
                          <a:solidFill>
                            <a:schemeClr val="dk1"/>
                          </a:solidFill>
                          <a:latin typeface="Times New Roman" pitchFamily="18" charset="0"/>
                          <a:ea typeface="+mn-ea"/>
                          <a:cs typeface="Times New Roman" pitchFamily="18" charset="0"/>
                        </a:rPr>
                        <a:t/>
                      </a:r>
                      <a:br>
                        <a:rPr kumimoji="0" lang="en-US" sz="1600" b="0" i="0" kern="1200" dirty="0" smtClean="0">
                          <a:solidFill>
                            <a:schemeClr val="dk1"/>
                          </a:solidFill>
                          <a:latin typeface="Times New Roman" pitchFamily="18" charset="0"/>
                          <a:ea typeface="+mn-ea"/>
                          <a:cs typeface="Times New Roman" pitchFamily="18" charset="0"/>
                        </a:rPr>
                      </a:br>
                      <a:endParaRPr lang="en-IN" sz="1600" dirty="0">
                        <a:latin typeface="Times New Roman" pitchFamily="18" charset="0"/>
                        <a:cs typeface="Times New Roman" pitchFamily="18" charset="0"/>
                      </a:endParaRPr>
                    </a:p>
                  </a:txBody>
                  <a:tcPr/>
                </a:tc>
                <a:tc>
                  <a:txBody>
                    <a:bodyPr/>
                    <a:lstStyle/>
                    <a:p>
                      <a:r>
                        <a:rPr kumimoji="0" lang="en-US" sz="1800" b="0" i="0" kern="1200" dirty="0" smtClean="0">
                          <a:solidFill>
                            <a:schemeClr val="dk1"/>
                          </a:solidFill>
                          <a:latin typeface="Times New Roman" pitchFamily="18" charset="0"/>
                          <a:ea typeface="+mn-ea"/>
                          <a:cs typeface="Times New Roman" pitchFamily="18" charset="0"/>
                        </a:rPr>
                        <a:t>Many variations of the standard CT </a:t>
                      </a:r>
                      <a:r>
                        <a:rPr kumimoji="0" lang="en-US" sz="1800" b="0" i="0" kern="1200" dirty="0" err="1" smtClean="0">
                          <a:solidFill>
                            <a:schemeClr val="dk1"/>
                          </a:solidFill>
                          <a:latin typeface="Times New Roman" pitchFamily="18" charset="0"/>
                          <a:ea typeface="+mn-ea"/>
                          <a:cs typeface="Times New Roman" pitchFamily="18" charset="0"/>
                        </a:rPr>
                        <a:t>urographic</a:t>
                      </a:r>
                      <a:r>
                        <a:rPr kumimoji="0" lang="en-US" sz="1800" b="0" i="0" kern="1200" dirty="0" smtClean="0">
                          <a:solidFill>
                            <a:schemeClr val="dk1"/>
                          </a:solidFill>
                          <a:latin typeface="Times New Roman" pitchFamily="18" charset="0"/>
                          <a:ea typeface="+mn-ea"/>
                          <a:cs typeface="Times New Roman" pitchFamily="18" charset="0"/>
                        </a:rPr>
                        <a:t> protocol have been investigated with the goal of reducing radiation exposure and optimizing imaging of the </a:t>
                      </a:r>
                      <a:r>
                        <a:rPr kumimoji="0" lang="en-US" sz="1800" b="0" i="0" kern="1200" dirty="0" err="1" smtClean="0">
                          <a:solidFill>
                            <a:schemeClr val="dk1"/>
                          </a:solidFill>
                          <a:latin typeface="Times New Roman" pitchFamily="18" charset="0"/>
                          <a:ea typeface="+mn-ea"/>
                          <a:cs typeface="Times New Roman" pitchFamily="18" charset="0"/>
                        </a:rPr>
                        <a:t>urothelium</a:t>
                      </a:r>
                      <a:r>
                        <a:rPr kumimoji="0" lang="en-US" sz="1800" b="0" i="0" kern="1200" dirty="0" smtClean="0">
                          <a:solidFill>
                            <a:schemeClr val="dk1"/>
                          </a:solidFill>
                          <a:latin typeface="Times New Roman" pitchFamily="18" charset="0"/>
                          <a:ea typeface="+mn-ea"/>
                          <a:cs typeface="Times New Roman" pitchFamily="18" charset="0"/>
                        </a:rPr>
                        <a:t>.</a:t>
                      </a:r>
                      <a:endParaRPr lang="en-US" dirty="0">
                        <a:latin typeface="Times New Roman" pitchFamily="18" charset="0"/>
                        <a:cs typeface="Times New Roman" pitchFamily="18" charset="0"/>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p:cNvGraphicFramePr>
            <a:graphicFrameLocks/>
          </p:cNvGraphicFramePr>
          <p:nvPr/>
        </p:nvGraphicFramePr>
        <p:xfrm>
          <a:off x="0" y="0"/>
          <a:ext cx="9144000" cy="6477000"/>
        </p:xfrm>
        <a:graphic>
          <a:graphicData uri="http://schemas.openxmlformats.org/drawingml/2006/table">
            <a:tbl>
              <a:tblPr firstRow="1" bandRow="1">
                <a:tableStyleId>{5C22544A-7EE6-4342-B048-85BDC9FD1C3A}</a:tableStyleId>
              </a:tblPr>
              <a:tblGrid>
                <a:gridCol w="1828800"/>
                <a:gridCol w="1828800"/>
                <a:gridCol w="1219200"/>
                <a:gridCol w="2438400"/>
                <a:gridCol w="1828800"/>
              </a:tblGrid>
              <a:tr h="838200">
                <a:tc>
                  <a:txBody>
                    <a:bodyPr/>
                    <a:lstStyle/>
                    <a:p>
                      <a:r>
                        <a:rPr lang="en-US" dirty="0" smtClean="0"/>
                        <a:t>Author/year</a:t>
                      </a:r>
                      <a:endParaRPr lang="en-IN" dirty="0"/>
                    </a:p>
                  </a:txBody>
                  <a:tcPr/>
                </a:tc>
                <a:tc>
                  <a:txBody>
                    <a:bodyPr/>
                    <a:lstStyle/>
                    <a:p>
                      <a:r>
                        <a:rPr lang="en-US" dirty="0" smtClean="0"/>
                        <a:t>Study design</a:t>
                      </a:r>
                      <a:endParaRPr lang="en-IN" dirty="0"/>
                    </a:p>
                  </a:txBody>
                  <a:tcPr/>
                </a:tc>
                <a:tc>
                  <a:txBody>
                    <a:bodyPr/>
                    <a:lstStyle/>
                    <a:p>
                      <a:r>
                        <a:rPr lang="en-US" dirty="0" smtClean="0"/>
                        <a:t>Level</a:t>
                      </a:r>
                      <a:endParaRPr lang="en-IN" dirty="0"/>
                    </a:p>
                  </a:txBody>
                  <a:tcPr/>
                </a:tc>
                <a:tc>
                  <a:txBody>
                    <a:bodyPr/>
                    <a:lstStyle/>
                    <a:p>
                      <a:r>
                        <a:rPr lang="en-US" dirty="0" smtClean="0"/>
                        <a:t>Results</a:t>
                      </a:r>
                      <a:endParaRPr lang="en-IN" dirty="0"/>
                    </a:p>
                  </a:txBody>
                  <a:tcPr/>
                </a:tc>
                <a:tc>
                  <a:txBody>
                    <a:bodyPr/>
                    <a:lstStyle/>
                    <a:p>
                      <a:r>
                        <a:rPr lang="en-US" dirty="0" smtClean="0"/>
                        <a:t>Outcome</a:t>
                      </a:r>
                    </a:p>
                    <a:p>
                      <a:endParaRPr lang="en-US" dirty="0" smtClean="0"/>
                    </a:p>
                    <a:p>
                      <a:endParaRPr lang="en-IN" dirty="0"/>
                    </a:p>
                  </a:txBody>
                  <a:tcPr/>
                </a:tc>
              </a:tr>
              <a:tr h="5562600">
                <a:tc>
                  <a:txBody>
                    <a:bodyPr/>
                    <a:lstStyle/>
                    <a:p>
                      <a:pPr fontAlgn="base"/>
                      <a:r>
                        <a:rPr kumimoji="0" lang="en-US" sz="1600" b="0" i="0" kern="1200" dirty="0" err="1" smtClean="0">
                          <a:solidFill>
                            <a:schemeClr val="dk1"/>
                          </a:solidFill>
                          <a:latin typeface="Times New Roman" pitchFamily="18" charset="0"/>
                          <a:ea typeface="+mn-ea"/>
                          <a:cs typeface="Times New Roman" pitchFamily="18" charset="0"/>
                        </a:rPr>
                        <a:t>Graser</a:t>
                      </a:r>
                      <a:r>
                        <a:rPr kumimoji="0" lang="en-US" sz="1600" b="0" i="0" kern="1200" dirty="0" smtClean="0">
                          <a:solidFill>
                            <a:schemeClr val="dk1"/>
                          </a:solidFill>
                          <a:latin typeface="Times New Roman" pitchFamily="18" charset="0"/>
                          <a:ea typeface="+mn-ea"/>
                          <a:cs typeface="Times New Roman" pitchFamily="18" charset="0"/>
                        </a:rPr>
                        <a:t> A, Johnson TR, </a:t>
                      </a:r>
                      <a:r>
                        <a:rPr kumimoji="0" lang="en-US" sz="1600" b="0" i="0" kern="1200" dirty="0" err="1" smtClean="0">
                          <a:solidFill>
                            <a:schemeClr val="dk1"/>
                          </a:solidFill>
                          <a:latin typeface="Times New Roman" pitchFamily="18" charset="0"/>
                          <a:ea typeface="+mn-ea"/>
                          <a:cs typeface="Times New Roman" pitchFamily="18" charset="0"/>
                        </a:rPr>
                        <a:t>Chandarana</a:t>
                      </a:r>
                      <a:r>
                        <a:rPr kumimoji="0" lang="en-US" sz="1600" b="0" i="0" kern="1200" dirty="0" smtClean="0">
                          <a:solidFill>
                            <a:schemeClr val="dk1"/>
                          </a:solidFill>
                          <a:latin typeface="Times New Roman" pitchFamily="18" charset="0"/>
                          <a:ea typeface="+mn-ea"/>
                          <a:cs typeface="Times New Roman" pitchFamily="18" charset="0"/>
                        </a:rPr>
                        <a:t> H, </a:t>
                      </a:r>
                      <a:r>
                        <a:rPr kumimoji="0" lang="en-US" sz="1600" b="0" i="0" kern="1200" dirty="0" err="1" smtClean="0">
                          <a:solidFill>
                            <a:schemeClr val="dk1"/>
                          </a:solidFill>
                          <a:latin typeface="Times New Roman" pitchFamily="18" charset="0"/>
                          <a:ea typeface="+mn-ea"/>
                          <a:cs typeface="Times New Roman" pitchFamily="18" charset="0"/>
                        </a:rPr>
                        <a:t>Macari</a:t>
                      </a:r>
                      <a:r>
                        <a:rPr kumimoji="0" lang="en-US" sz="1600" b="0" i="0" kern="1200" dirty="0" smtClean="0">
                          <a:solidFill>
                            <a:schemeClr val="dk1"/>
                          </a:solidFill>
                          <a:latin typeface="Times New Roman" pitchFamily="18" charset="0"/>
                          <a:ea typeface="+mn-ea"/>
                          <a:cs typeface="Times New Roman" pitchFamily="18" charset="0"/>
                        </a:rPr>
                        <a:t> M. Dual energy CT: preliminary observations and potential clinical applications in the abdomen. </a:t>
                      </a:r>
                      <a:r>
                        <a:rPr kumimoji="0" lang="en-US" sz="1600" b="0" i="0" kern="1200" dirty="0" err="1" smtClean="0">
                          <a:solidFill>
                            <a:schemeClr val="dk1"/>
                          </a:solidFill>
                          <a:latin typeface="Times New Roman" pitchFamily="18" charset="0"/>
                          <a:ea typeface="+mn-ea"/>
                          <a:cs typeface="Times New Roman" pitchFamily="18" charset="0"/>
                        </a:rPr>
                        <a:t>Eur</a:t>
                      </a:r>
                      <a:r>
                        <a:rPr kumimoji="0" lang="en-US" sz="1600" b="0" i="0" kern="1200" dirty="0" smtClean="0">
                          <a:solidFill>
                            <a:schemeClr val="dk1"/>
                          </a:solidFill>
                          <a:latin typeface="Times New Roman" pitchFamily="18" charset="0"/>
                          <a:ea typeface="+mn-ea"/>
                          <a:cs typeface="Times New Roman" pitchFamily="18" charset="0"/>
                        </a:rPr>
                        <a:t> </a:t>
                      </a:r>
                      <a:r>
                        <a:rPr kumimoji="0" lang="en-US" sz="1600" b="0" i="0" kern="1200" dirty="0" err="1" smtClean="0">
                          <a:solidFill>
                            <a:schemeClr val="dk1"/>
                          </a:solidFill>
                          <a:latin typeface="Times New Roman" pitchFamily="18" charset="0"/>
                          <a:ea typeface="+mn-ea"/>
                          <a:cs typeface="Times New Roman" pitchFamily="18" charset="0"/>
                        </a:rPr>
                        <a:t>Radiol</a:t>
                      </a:r>
                      <a:r>
                        <a:rPr kumimoji="0" lang="en-US" sz="1600" b="0" i="0" kern="1200" dirty="0" smtClean="0">
                          <a:solidFill>
                            <a:schemeClr val="dk1"/>
                          </a:solidFill>
                          <a:latin typeface="Times New Roman" pitchFamily="18" charset="0"/>
                          <a:ea typeface="+mn-ea"/>
                          <a:cs typeface="Times New Roman" pitchFamily="18" charset="0"/>
                        </a:rPr>
                        <a:t> 2009; 19:13–23</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kumimoji="0" lang="en-US" sz="1600" b="0" i="0" kern="1200" dirty="0" smtClean="0">
                          <a:solidFill>
                            <a:schemeClr val="dk1"/>
                          </a:solidFill>
                          <a:latin typeface="Times New Roman" pitchFamily="18" charset="0"/>
                          <a:ea typeface="+mn-ea"/>
                          <a:cs typeface="Times New Roman" pitchFamily="18" charset="0"/>
                        </a:rPr>
                        <a:t/>
                      </a:r>
                      <a:br>
                        <a:rPr kumimoji="0" lang="en-US" sz="1600" b="0" i="0" kern="1200" dirty="0" smtClean="0">
                          <a:solidFill>
                            <a:schemeClr val="dk1"/>
                          </a:solidFill>
                          <a:latin typeface="Times New Roman" pitchFamily="18" charset="0"/>
                          <a:ea typeface="+mn-ea"/>
                          <a:cs typeface="Times New Roman" pitchFamily="18" charset="0"/>
                        </a:rPr>
                      </a:br>
                      <a:endParaRPr lang="es-ES" sz="1600" i="1" dirty="0" smtClean="0">
                        <a:latin typeface="Times New Roman" pitchFamily="18" charset="0"/>
                        <a:cs typeface="Times New Roman" pitchFamily="18" charset="0"/>
                        <a:hlinkClick r:id="rId2"/>
                      </a:endParaRPr>
                    </a:p>
                  </a:txBody>
                  <a:tcPr/>
                </a:tc>
                <a:tc>
                  <a:txBody>
                    <a:bodyPr/>
                    <a:lstStyle/>
                    <a:p>
                      <a:r>
                        <a:rPr lang="en-US" sz="1600" dirty="0" err="1" smtClean="0">
                          <a:latin typeface="Times New Roman" pitchFamily="18" charset="0"/>
                          <a:cs typeface="Times New Roman" pitchFamily="18" charset="0"/>
                        </a:rPr>
                        <a:t>Metaanalysis</a:t>
                      </a:r>
                      <a:endParaRPr lang="en-IN" sz="1600"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1</a:t>
                      </a:r>
                      <a:endParaRPr lang="en-IN" sz="1600" dirty="0">
                        <a:latin typeface="Times New Roman" pitchFamily="18" charset="0"/>
                        <a:cs typeface="Times New Roman" pitchFamily="18" charset="0"/>
                      </a:endParaRPr>
                    </a:p>
                  </a:txBody>
                  <a:tcPr/>
                </a:tc>
                <a:tc>
                  <a:txBody>
                    <a:bodyPr/>
                    <a:lstStyle/>
                    <a:p>
                      <a:r>
                        <a:rPr kumimoji="0" lang="en-US" sz="1600" b="0" i="0" kern="1200" dirty="0" smtClean="0">
                          <a:solidFill>
                            <a:schemeClr val="dk1"/>
                          </a:solidFill>
                          <a:latin typeface="Times New Roman" pitchFamily="18" charset="0"/>
                          <a:ea typeface="+mn-ea"/>
                          <a:cs typeface="Times New Roman" pitchFamily="18" charset="0"/>
                        </a:rPr>
                        <a:t>Radiation doses in CT </a:t>
                      </a:r>
                      <a:r>
                        <a:rPr kumimoji="0" lang="en-US" sz="1600" b="0" i="0" kern="1200" dirty="0" err="1" smtClean="0">
                          <a:solidFill>
                            <a:schemeClr val="dk1"/>
                          </a:solidFill>
                          <a:latin typeface="Times New Roman" pitchFamily="18" charset="0"/>
                          <a:ea typeface="+mn-ea"/>
                          <a:cs typeface="Times New Roman" pitchFamily="18" charset="0"/>
                        </a:rPr>
                        <a:t>urography</a:t>
                      </a:r>
                      <a:r>
                        <a:rPr kumimoji="0" lang="en-US" sz="1600" b="0" i="0" kern="1200" dirty="0" smtClean="0">
                          <a:solidFill>
                            <a:schemeClr val="dk1"/>
                          </a:solidFill>
                          <a:latin typeface="Times New Roman" pitchFamily="18" charset="0"/>
                          <a:ea typeface="+mn-ea"/>
                          <a:cs typeface="Times New Roman" pitchFamily="18" charset="0"/>
                        </a:rPr>
                        <a:t> can be reduced by limiting the number of imaging phases through the use of dual-energy CT or split-bolus technique</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IN" sz="1600" b="0" i="0" kern="1200" dirty="0" smtClean="0">
                          <a:solidFill>
                            <a:schemeClr val="dk1"/>
                          </a:solidFill>
                          <a:latin typeface="Times New Roman" pitchFamily="18" charset="0"/>
                          <a:ea typeface="+mn-ea"/>
                          <a:cs typeface="Times New Roman" pitchFamily="18" charset="0"/>
                        </a:rPr>
                        <a:t/>
                      </a:r>
                      <a:br>
                        <a:rPr lang="en-IN" sz="1600" b="0" i="0" kern="1200" dirty="0" smtClean="0">
                          <a:solidFill>
                            <a:schemeClr val="dk1"/>
                          </a:solidFill>
                          <a:latin typeface="Times New Roman" pitchFamily="18" charset="0"/>
                          <a:ea typeface="+mn-ea"/>
                          <a:cs typeface="Times New Roman" pitchFamily="18" charset="0"/>
                        </a:rPr>
                      </a:br>
                      <a:r>
                        <a:rPr kumimoji="0" lang="en-US" sz="1600" b="0" i="0" kern="1200" dirty="0" smtClean="0">
                          <a:solidFill>
                            <a:schemeClr val="dk1"/>
                          </a:solidFill>
                          <a:latin typeface="Times New Roman" pitchFamily="18" charset="0"/>
                          <a:ea typeface="+mn-ea"/>
                          <a:cs typeface="Times New Roman" pitchFamily="18" charset="0"/>
                        </a:rPr>
                        <a:t/>
                      </a:r>
                      <a:br>
                        <a:rPr kumimoji="0" lang="en-US" sz="1600" b="0" i="0" kern="1200" dirty="0" smtClean="0">
                          <a:solidFill>
                            <a:schemeClr val="dk1"/>
                          </a:solidFill>
                          <a:latin typeface="Times New Roman" pitchFamily="18" charset="0"/>
                          <a:ea typeface="+mn-ea"/>
                          <a:cs typeface="Times New Roman" pitchFamily="18" charset="0"/>
                        </a:rPr>
                      </a:br>
                      <a:r>
                        <a:rPr kumimoji="0" lang="en-US" sz="1600" b="0" i="0" kern="1200" dirty="0" smtClean="0">
                          <a:solidFill>
                            <a:schemeClr val="dk1"/>
                          </a:solidFill>
                          <a:latin typeface="Times New Roman" pitchFamily="18" charset="0"/>
                          <a:ea typeface="+mn-ea"/>
                          <a:cs typeface="Times New Roman" pitchFamily="18" charset="0"/>
                        </a:rPr>
                        <a:t/>
                      </a:r>
                      <a:br>
                        <a:rPr kumimoji="0" lang="en-US" sz="1600" b="0" i="0" kern="1200" dirty="0" smtClean="0">
                          <a:solidFill>
                            <a:schemeClr val="dk1"/>
                          </a:solidFill>
                          <a:latin typeface="Times New Roman" pitchFamily="18" charset="0"/>
                          <a:ea typeface="+mn-ea"/>
                          <a:cs typeface="Times New Roman" pitchFamily="18" charset="0"/>
                        </a:rPr>
                      </a:br>
                      <a:endParaRPr lang="en-IN" sz="1600" dirty="0">
                        <a:latin typeface="Times New Roman" pitchFamily="18" charset="0"/>
                        <a:cs typeface="Times New Roman" pitchFamily="18" charset="0"/>
                      </a:endParaRPr>
                    </a:p>
                  </a:txBody>
                  <a:tcPr/>
                </a:tc>
                <a:tc>
                  <a:txBody>
                    <a:bodyPr/>
                    <a:lstStyle/>
                    <a:p>
                      <a:r>
                        <a:rPr kumimoji="0" lang="en-US" b="0" i="0" kern="1200" dirty="0" smtClean="0">
                          <a:solidFill>
                            <a:schemeClr val="dk1"/>
                          </a:solidFill>
                          <a:latin typeface="Times New Roman" pitchFamily="18" charset="0"/>
                          <a:ea typeface="+mn-ea"/>
                          <a:cs typeface="Times New Roman" pitchFamily="18" charset="0"/>
                        </a:rPr>
                        <a:t/>
                      </a:r>
                      <a:br>
                        <a:rPr kumimoji="0" lang="en-US" b="0" i="0" kern="1200" dirty="0" smtClean="0">
                          <a:solidFill>
                            <a:schemeClr val="dk1"/>
                          </a:solidFill>
                          <a:latin typeface="Times New Roman" pitchFamily="18" charset="0"/>
                          <a:ea typeface="+mn-ea"/>
                          <a:cs typeface="Times New Roman" pitchFamily="18" charset="0"/>
                        </a:rPr>
                      </a:br>
                      <a:r>
                        <a:rPr kumimoji="0" lang="en-US" sz="1800" b="0" i="0" kern="1200" dirty="0" smtClean="0">
                          <a:solidFill>
                            <a:schemeClr val="dk1"/>
                          </a:solidFill>
                          <a:latin typeface="Times New Roman" pitchFamily="18" charset="0"/>
                          <a:ea typeface="+mn-ea"/>
                          <a:cs typeface="Times New Roman" pitchFamily="18" charset="0"/>
                        </a:rPr>
                        <a:t>This CT technique has shown great promise for differentiating solid renal masses from hyperdense renal cysts</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kumimoji="0" lang="en-US" b="0" i="0" kern="1200" dirty="0" smtClean="0">
                          <a:solidFill>
                            <a:schemeClr val="dk1"/>
                          </a:solidFill>
                          <a:latin typeface="Times New Roman" pitchFamily="18" charset="0"/>
                          <a:ea typeface="+mn-ea"/>
                          <a:cs typeface="Times New Roman" pitchFamily="18" charset="0"/>
                        </a:rPr>
                        <a:t/>
                      </a:r>
                      <a:br>
                        <a:rPr kumimoji="0" lang="en-US" b="0" i="0" kern="1200" dirty="0" smtClean="0">
                          <a:solidFill>
                            <a:schemeClr val="dk1"/>
                          </a:solidFill>
                          <a:latin typeface="Times New Roman" pitchFamily="18" charset="0"/>
                          <a:ea typeface="+mn-ea"/>
                          <a:cs typeface="Times New Roman" pitchFamily="18" charset="0"/>
                        </a:rPr>
                      </a:br>
                      <a:endParaRPr lang="en-US" dirty="0">
                        <a:latin typeface="Times New Roman" pitchFamily="18" charset="0"/>
                        <a:cs typeface="Times New Roman" pitchFamily="18" charset="0"/>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775191"/>
            <a:ext cx="8229600" cy="2949209"/>
          </a:xfrm>
        </p:spPr>
        <p:txBody>
          <a:bodyPr>
            <a:normAutofit fontScale="92500" lnSpcReduction="20000"/>
          </a:bodyPr>
          <a:lstStyle/>
          <a:p>
            <a:r>
              <a:rPr lang="en-US" dirty="0" smtClean="0"/>
              <a:t>MDCT is the most sensitive and specific test for the diagnosis of urinary tract calculi and for detecting and characterizing renal masses .</a:t>
            </a:r>
          </a:p>
          <a:p>
            <a:r>
              <a:rPr lang="en-US" dirty="0" smtClean="0"/>
              <a:t>The universal acceptance of CT </a:t>
            </a:r>
            <a:r>
              <a:rPr lang="en-US" dirty="0" err="1" smtClean="0"/>
              <a:t>urography</a:t>
            </a:r>
            <a:r>
              <a:rPr lang="en-US" dirty="0" smtClean="0"/>
              <a:t> as a one-stop imaging examination in the investigation of hematuria is prevented by the scarcity of evidence (lack of randomized controlled studies and meta-analyses) to support a view that CT </a:t>
            </a:r>
            <a:r>
              <a:rPr lang="en-US" dirty="0" err="1" smtClean="0"/>
              <a:t>urography</a:t>
            </a:r>
            <a:r>
              <a:rPr lang="en-US" dirty="0" smtClean="0"/>
              <a:t> is as accurate as excretory </a:t>
            </a:r>
            <a:r>
              <a:rPr lang="en-US" dirty="0" err="1" smtClean="0"/>
              <a:t>urography</a:t>
            </a:r>
            <a:r>
              <a:rPr lang="en-US" dirty="0" smtClean="0"/>
              <a:t> in the evaluation of </a:t>
            </a:r>
            <a:r>
              <a:rPr lang="en-US" dirty="0" err="1" smtClean="0"/>
              <a:t>urothelium</a:t>
            </a:r>
            <a:r>
              <a:rPr lang="en-US" dirty="0" smtClean="0"/>
              <a:t>.</a:t>
            </a:r>
            <a:endParaRPr lang="en-US" dirty="0"/>
          </a:p>
        </p:txBody>
      </p:sp>
      <p:sp>
        <p:nvSpPr>
          <p:cNvPr id="4" name="TextBox 3"/>
          <p:cNvSpPr txBox="1"/>
          <p:nvPr/>
        </p:nvSpPr>
        <p:spPr>
          <a:xfrm>
            <a:off x="228600" y="6019800"/>
            <a:ext cx="8686800" cy="646331"/>
          </a:xfrm>
          <a:prstGeom prst="rect">
            <a:avLst/>
          </a:prstGeom>
          <a:noFill/>
        </p:spPr>
        <p:txBody>
          <a:bodyPr wrap="square" rtlCol="0">
            <a:spAutoFit/>
          </a:bodyPr>
          <a:lstStyle/>
          <a:p>
            <a:r>
              <a:rPr lang="en-US" dirty="0" smtClean="0"/>
              <a:t>Nolte-</a:t>
            </a:r>
            <a:r>
              <a:rPr lang="en-US" dirty="0" err="1" smtClean="0"/>
              <a:t>Ernsting</a:t>
            </a:r>
            <a:r>
              <a:rPr lang="en-US" dirty="0" smtClean="0"/>
              <a:t> C, Cowan N. Understanding </a:t>
            </a:r>
            <a:r>
              <a:rPr lang="en-US" dirty="0" err="1" smtClean="0"/>
              <a:t>multislice</a:t>
            </a:r>
            <a:r>
              <a:rPr lang="en-US" dirty="0" smtClean="0"/>
              <a:t> CT </a:t>
            </a:r>
            <a:r>
              <a:rPr lang="en-US" dirty="0" err="1" smtClean="0"/>
              <a:t>urography</a:t>
            </a:r>
            <a:r>
              <a:rPr lang="en-US" dirty="0" smtClean="0"/>
              <a:t> techniques: many roads lead to Rome. </a:t>
            </a:r>
            <a:r>
              <a:rPr lang="en-US" dirty="0" err="1" smtClean="0"/>
              <a:t>Eur</a:t>
            </a:r>
            <a:r>
              <a:rPr lang="en-US" dirty="0" smtClean="0"/>
              <a:t> </a:t>
            </a:r>
            <a:r>
              <a:rPr lang="en-US" dirty="0" err="1" smtClean="0"/>
              <a:t>Radiol</a:t>
            </a:r>
            <a:r>
              <a:rPr lang="en-US" dirty="0" smtClean="0"/>
              <a:t> 2006; 16:2670 –2686</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THANKYOU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Background</a:t>
            </a:r>
            <a:br>
              <a:rPr lang="en-US" dirty="0" smtClean="0"/>
            </a:br>
            <a:endParaRPr lang="en-US" dirty="0"/>
          </a:p>
        </p:txBody>
      </p:sp>
      <p:sp>
        <p:nvSpPr>
          <p:cNvPr id="3" name="Content Placeholder 2"/>
          <p:cNvSpPr>
            <a:spLocks noGrp="1"/>
          </p:cNvSpPr>
          <p:nvPr>
            <p:ph idx="1"/>
          </p:nvPr>
        </p:nvSpPr>
        <p:spPr/>
        <p:txBody>
          <a:bodyPr/>
          <a:lstStyle/>
          <a:p>
            <a:r>
              <a:rPr lang="en-US" dirty="0" err="1" smtClean="0"/>
              <a:t>Urolithiasis</a:t>
            </a:r>
            <a:r>
              <a:rPr lang="en-US" dirty="0" smtClean="0"/>
              <a:t> affects 5–15% of the population, with 70% of suffers between the ages 18 and 50. Guidelines detail Intravenous </a:t>
            </a:r>
            <a:r>
              <a:rPr lang="en-US" dirty="0" err="1" smtClean="0"/>
              <a:t>Urography</a:t>
            </a:r>
            <a:r>
              <a:rPr lang="en-US" dirty="0" smtClean="0"/>
              <a:t> (IVU) as the ‘gold standard’ for diagnosis; however advances in Computed Tomography </a:t>
            </a:r>
            <a:r>
              <a:rPr lang="en-US" dirty="0" err="1" smtClean="0"/>
              <a:t>Urography</a:t>
            </a:r>
            <a:r>
              <a:rPr lang="en-US" dirty="0" smtClean="0"/>
              <a:t> (CTU) have led to adoption of this alternative test.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a:t>
            </a:r>
            <a:br>
              <a:rPr lang="en-US" dirty="0" smtClean="0"/>
            </a:br>
            <a:endParaRPr lang="en-US" dirty="0"/>
          </a:p>
        </p:txBody>
      </p:sp>
      <p:sp>
        <p:nvSpPr>
          <p:cNvPr id="3" name="Content Placeholder 2"/>
          <p:cNvSpPr>
            <a:spLocks noGrp="1"/>
          </p:cNvSpPr>
          <p:nvPr>
            <p:ph idx="1"/>
          </p:nvPr>
        </p:nvSpPr>
        <p:spPr/>
        <p:txBody>
          <a:bodyPr/>
          <a:lstStyle/>
          <a:p>
            <a:pPr fontAlgn="base"/>
            <a:r>
              <a:rPr lang="en-US" dirty="0" smtClean="0"/>
              <a:t>To compare IVU and CTU for diagnostic accuracy and radiation risk.</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Search strategy</a:t>
            </a:r>
            <a:br>
              <a:rPr lang="en-US" dirty="0" smtClean="0"/>
            </a:br>
            <a:endParaRPr lang="en-US" dirty="0"/>
          </a:p>
        </p:txBody>
      </p:sp>
      <p:sp>
        <p:nvSpPr>
          <p:cNvPr id="3" name="Content Placeholder 2"/>
          <p:cNvSpPr>
            <a:spLocks noGrp="1"/>
          </p:cNvSpPr>
          <p:nvPr>
            <p:ph idx="1"/>
          </p:nvPr>
        </p:nvSpPr>
        <p:spPr/>
        <p:txBody>
          <a:bodyPr/>
          <a:lstStyle/>
          <a:p>
            <a:pPr fontAlgn="base"/>
            <a:r>
              <a:rPr lang="en-US" dirty="0" smtClean="0"/>
              <a:t>A search of the databases; AMED, CINAHL, Cochrane Library, EMBASE, MEDLINE and Science Direct , AJR online database. Secondary searches of reference lists and main subject journals were completed.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Conventional IVU</a:t>
            </a:r>
            <a:endParaRPr lang="en-US" dirty="0"/>
          </a:p>
        </p:txBody>
      </p:sp>
      <p:sp>
        <p:nvSpPr>
          <p:cNvPr id="3" name="Content Placeholder 2"/>
          <p:cNvSpPr>
            <a:spLocks noGrp="1"/>
          </p:cNvSpPr>
          <p:nvPr>
            <p:ph idx="1"/>
          </p:nvPr>
        </p:nvSpPr>
        <p:spPr/>
        <p:txBody>
          <a:bodyPr>
            <a:normAutofit/>
          </a:bodyPr>
          <a:lstStyle/>
          <a:p>
            <a:r>
              <a:rPr lang="en-US" dirty="0" smtClean="0"/>
              <a:t>The renal parenchyma can be demonstrated best when the film is taken immediately after the end of the administration of contrast agent. </a:t>
            </a:r>
          </a:p>
          <a:p>
            <a:r>
              <a:rPr lang="en-US" dirty="0" smtClean="0"/>
              <a:t>For visualization of the renal pelvis and urinary tract, the first film is taken 3 - 5 minutes later and the second 10 - 12 minutes after the administration of the contrast medium. </a:t>
            </a:r>
          </a:p>
          <a:p>
            <a:r>
              <a:rPr lang="en-US" dirty="0" smtClean="0"/>
              <a:t>The earlier time should be chosen for younger patients and the later time for older patients.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Indications</a:t>
            </a:r>
            <a:endParaRPr lang="en-US" dirty="0">
              <a:solidFill>
                <a:schemeClr val="accent1"/>
              </a:solidFill>
            </a:endParaRPr>
          </a:p>
        </p:txBody>
      </p:sp>
      <p:sp>
        <p:nvSpPr>
          <p:cNvPr id="3" name="Content Placeholder 2"/>
          <p:cNvSpPr>
            <a:spLocks noGrp="1"/>
          </p:cNvSpPr>
          <p:nvPr>
            <p:ph idx="1"/>
          </p:nvPr>
        </p:nvSpPr>
        <p:spPr/>
        <p:txBody>
          <a:bodyPr>
            <a:normAutofit lnSpcReduction="10000"/>
          </a:bodyPr>
          <a:lstStyle/>
          <a:p>
            <a:r>
              <a:rPr lang="en-US" b="1" dirty="0" smtClean="0">
                <a:solidFill>
                  <a:schemeClr val="tx2"/>
                </a:solidFill>
              </a:rPr>
              <a:t>Chronic </a:t>
            </a:r>
            <a:r>
              <a:rPr lang="en-US" b="1" dirty="0" err="1" smtClean="0">
                <a:solidFill>
                  <a:schemeClr val="tx2"/>
                </a:solidFill>
              </a:rPr>
              <a:t>Pyelonephritis</a:t>
            </a:r>
            <a:endParaRPr lang="en-US" b="1" dirty="0" smtClean="0">
              <a:solidFill>
                <a:schemeClr val="tx2"/>
              </a:solidFill>
            </a:endParaRPr>
          </a:p>
          <a:p>
            <a:r>
              <a:rPr lang="en-US" b="1" dirty="0" smtClean="0">
                <a:solidFill>
                  <a:schemeClr val="tx2"/>
                </a:solidFill>
              </a:rPr>
              <a:t>Renal calculus</a:t>
            </a:r>
          </a:p>
          <a:p>
            <a:r>
              <a:rPr lang="en-US" b="1" dirty="0" smtClean="0">
                <a:solidFill>
                  <a:schemeClr val="tx2"/>
                </a:solidFill>
              </a:rPr>
              <a:t>Metastatic conditions like Renal Cell Carcinoma or Transitional Cell Carcinoma</a:t>
            </a:r>
          </a:p>
          <a:p>
            <a:r>
              <a:rPr lang="en-US" b="1" dirty="0" smtClean="0">
                <a:solidFill>
                  <a:schemeClr val="tx2"/>
                </a:solidFill>
              </a:rPr>
              <a:t>Polycystic Kidney</a:t>
            </a:r>
          </a:p>
          <a:p>
            <a:r>
              <a:rPr lang="en-US" b="1" dirty="0" smtClean="0">
                <a:solidFill>
                  <a:schemeClr val="tx2"/>
                </a:solidFill>
              </a:rPr>
              <a:t>Anatomical variations, i.e. Horseshoe kidney or a duplex collecting system</a:t>
            </a:r>
          </a:p>
          <a:p>
            <a:r>
              <a:rPr lang="en-US" b="1" dirty="0" smtClean="0">
                <a:solidFill>
                  <a:schemeClr val="tx2"/>
                </a:solidFill>
              </a:rPr>
              <a:t>Obstruction (commonly at the pelvic-ureteric junction or </a:t>
            </a:r>
            <a:r>
              <a:rPr lang="en-US" b="1" i="1" dirty="0" smtClean="0">
                <a:solidFill>
                  <a:schemeClr val="tx2"/>
                </a:solidFill>
              </a:rPr>
              <a:t>PUJ</a:t>
            </a:r>
            <a:r>
              <a:rPr lang="en-US" b="1" dirty="0" smtClean="0">
                <a:solidFill>
                  <a:schemeClr val="tx2"/>
                </a:solidFill>
              </a:rPr>
              <a:t> and the </a:t>
            </a:r>
            <a:r>
              <a:rPr lang="en-US" b="1" dirty="0" err="1" smtClean="0">
                <a:solidFill>
                  <a:schemeClr val="tx2"/>
                </a:solidFill>
              </a:rPr>
              <a:t>vesicoureteric</a:t>
            </a:r>
            <a:r>
              <a:rPr lang="en-US" b="1" dirty="0" smtClean="0">
                <a:solidFill>
                  <a:schemeClr val="tx2"/>
                </a:solidFill>
              </a:rPr>
              <a:t> junction or </a:t>
            </a:r>
            <a:r>
              <a:rPr lang="en-US" b="1" i="1" dirty="0" smtClean="0">
                <a:solidFill>
                  <a:schemeClr val="tx2"/>
                </a:solidFill>
              </a:rPr>
              <a:t>VUJ</a:t>
            </a:r>
            <a:r>
              <a:rPr lang="en-US" b="1" dirty="0" smtClean="0">
                <a:solidFill>
                  <a:schemeClr val="tx2"/>
                </a:solidFill>
              </a:rPr>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230px-Ivu_1.jpg"/>
          <p:cNvPicPr>
            <a:picLocks noGrp="1" noChangeAspect="1"/>
          </p:cNvPicPr>
          <p:nvPr>
            <p:ph sz="half" idx="1"/>
          </p:nvPr>
        </p:nvPicPr>
        <p:blipFill>
          <a:blip r:embed="rId2"/>
          <a:stretch>
            <a:fillRect/>
          </a:stretch>
        </p:blipFill>
        <p:spPr>
          <a:xfrm>
            <a:off x="228600" y="579120"/>
            <a:ext cx="3886200" cy="6278880"/>
          </a:xfrm>
        </p:spPr>
      </p:pic>
      <p:sp>
        <p:nvSpPr>
          <p:cNvPr id="4" name="Content Placeholder 3"/>
          <p:cNvSpPr>
            <a:spLocks noGrp="1"/>
          </p:cNvSpPr>
          <p:nvPr>
            <p:ph sz="half" idx="2"/>
          </p:nvPr>
        </p:nvSpPr>
        <p:spPr/>
        <p:txBody>
          <a:bodyPr/>
          <a:lstStyle/>
          <a:p>
            <a:r>
              <a:rPr lang="en-US" dirty="0" smtClean="0"/>
              <a:t>Conventional IVU </a:t>
            </a:r>
          </a:p>
          <a:p>
            <a:r>
              <a:rPr lang="en-US" dirty="0" smtClean="0"/>
              <a:t>Showing excretion of contrast agent.</a:t>
            </a:r>
          </a:p>
          <a:p>
            <a:r>
              <a:rPr lang="en-US" dirty="0" smtClean="0"/>
              <a:t>Bilateral renal </a:t>
            </a:r>
            <a:r>
              <a:rPr lang="en-US" dirty="0" err="1" smtClean="0"/>
              <a:t>calyceal</a:t>
            </a:r>
            <a:r>
              <a:rPr lang="en-US" dirty="0" smtClean="0"/>
              <a:t> system and ureter with bladder are </a:t>
            </a:r>
            <a:r>
              <a:rPr lang="en-US" dirty="0" err="1" smtClean="0"/>
              <a:t>visualised</a:t>
            </a: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11_10_4198_02.gif"/>
          <p:cNvPicPr>
            <a:picLocks noGrp="1" noChangeAspect="1"/>
          </p:cNvPicPr>
          <p:nvPr>
            <p:ph sz="quarter" idx="2"/>
          </p:nvPr>
        </p:nvPicPr>
        <p:blipFill>
          <a:blip r:embed="rId2"/>
          <a:stretch>
            <a:fillRect/>
          </a:stretch>
        </p:blipFill>
        <p:spPr>
          <a:xfrm>
            <a:off x="0" y="273791"/>
            <a:ext cx="3886200" cy="6584209"/>
          </a:xfrm>
        </p:spPr>
      </p:pic>
      <p:sp>
        <p:nvSpPr>
          <p:cNvPr id="6" name="Content Placeholder 5"/>
          <p:cNvSpPr>
            <a:spLocks noGrp="1"/>
          </p:cNvSpPr>
          <p:nvPr>
            <p:ph sz="quarter" idx="4"/>
          </p:nvPr>
        </p:nvSpPr>
        <p:spPr/>
        <p:txBody>
          <a:bodyPr/>
          <a:lstStyle/>
          <a:p>
            <a:r>
              <a:rPr lang="en-US" dirty="0" smtClean="0"/>
              <a:t>52-year-old man with renal cysts. Coronal reformation of </a:t>
            </a:r>
            <a:r>
              <a:rPr lang="en-US" dirty="0" err="1" smtClean="0"/>
              <a:t>pyelographic</a:t>
            </a:r>
            <a:r>
              <a:rPr lang="en-US" dirty="0" smtClean="0"/>
              <a:t> phase CT </a:t>
            </a:r>
            <a:r>
              <a:rPr lang="en-US" dirty="0" err="1" smtClean="0"/>
              <a:t>urogram</a:t>
            </a:r>
            <a:r>
              <a:rPr lang="en-US" dirty="0" smtClean="0"/>
              <a:t> shows multiple bilateral </a:t>
            </a:r>
            <a:r>
              <a:rPr lang="en-US" dirty="0" err="1" smtClean="0"/>
              <a:t>parapelvic</a:t>
            </a:r>
            <a:r>
              <a:rPr lang="en-US" dirty="0" smtClean="0"/>
              <a:t> renal cysts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1752600"/>
            <a:ext cx="8077200" cy="4114800"/>
          </a:xfrm>
        </p:spPr>
        <p:txBody>
          <a:bodyPr>
            <a:normAutofit/>
          </a:bodyPr>
          <a:lstStyle/>
          <a:p>
            <a:r>
              <a:rPr lang="en-US" dirty="0" smtClean="0"/>
              <a:t>Three-dimensional reformations with coronal and </a:t>
            </a:r>
            <a:r>
              <a:rPr lang="en-US" dirty="0" err="1" smtClean="0"/>
              <a:t>sagittal</a:t>
            </a:r>
            <a:r>
              <a:rPr lang="en-US" dirty="0" smtClean="0"/>
              <a:t> maximum intensity projections of the kidneys and urinary collecting systems .The advantages of unenhanced CT over excretory </a:t>
            </a:r>
            <a:r>
              <a:rPr lang="en-US" dirty="0" err="1" smtClean="0"/>
              <a:t>urography</a:t>
            </a:r>
            <a:r>
              <a:rPr lang="en-US" dirty="0" smtClean="0"/>
              <a:t> in the detection of urinary tract calculi are well established. </a:t>
            </a:r>
          </a:p>
          <a:p>
            <a:r>
              <a:rPr lang="en-US" dirty="0" smtClean="0"/>
              <a:t>Reports have shown sensitivity ranging from 98% to 100% and specificity of 92–100% for unenhanced CT in the detection of urinary tract calculi . </a:t>
            </a:r>
          </a:p>
          <a:p>
            <a:r>
              <a:rPr lang="en-US" dirty="0" smtClean="0"/>
              <a:t>CT </a:t>
            </a:r>
            <a:r>
              <a:rPr lang="en-US" dirty="0" err="1" smtClean="0"/>
              <a:t>urography</a:t>
            </a:r>
            <a:r>
              <a:rPr lang="en-US" dirty="0" smtClean="0"/>
              <a:t> outperforms ultrasound, excretory </a:t>
            </a:r>
            <a:r>
              <a:rPr lang="en-US" dirty="0" err="1" smtClean="0"/>
              <a:t>urography</a:t>
            </a:r>
            <a:r>
              <a:rPr lang="en-US" dirty="0" smtClean="0"/>
              <a:t>, and radiography in the evaluation of renal </a:t>
            </a:r>
            <a:r>
              <a:rPr lang="en-US" dirty="0" err="1" smtClean="0"/>
              <a:t>parenchymal</a:t>
            </a:r>
            <a:r>
              <a:rPr lang="en-US" dirty="0" smtClean="0"/>
              <a:t> masses and urinary tract calculi.</a:t>
            </a:r>
          </a:p>
          <a:p>
            <a:endParaRPr lang="en-US" dirty="0"/>
          </a:p>
        </p:txBody>
      </p:sp>
      <p:sp>
        <p:nvSpPr>
          <p:cNvPr id="7" name="TextBox 6"/>
          <p:cNvSpPr txBox="1"/>
          <p:nvPr/>
        </p:nvSpPr>
        <p:spPr>
          <a:xfrm>
            <a:off x="762000" y="5867400"/>
            <a:ext cx="7543800" cy="646331"/>
          </a:xfrm>
          <a:prstGeom prst="rect">
            <a:avLst/>
          </a:prstGeom>
          <a:noFill/>
        </p:spPr>
        <p:txBody>
          <a:bodyPr wrap="square" rtlCol="0">
            <a:spAutoFit/>
          </a:bodyPr>
          <a:lstStyle/>
          <a:p>
            <a:r>
              <a:rPr lang="en-US" dirty="0" smtClean="0"/>
              <a:t>Fielding JR, Silverman SG, Rubin GD. Helical CT of the urinary tract. AJR 1999; 172:1199 –1206</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04617B"/>
      </a:dk2>
      <a:lt2>
        <a:srgbClr val="DBF5F9"/>
      </a:lt2>
      <a:accent1>
        <a:srgbClr val="01303D"/>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TotalTime>
  <Words>1015</Words>
  <Application>Microsoft Office PowerPoint</Application>
  <PresentationFormat>On-screen Show (4:3)</PresentationFormat>
  <Paragraphs>70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 Conventional IVP  vs  CT IVP </vt:lpstr>
      <vt:lpstr>Background </vt:lpstr>
      <vt:lpstr>Objectives </vt:lpstr>
      <vt:lpstr>Search strategy </vt:lpstr>
      <vt:lpstr>Conventional IVU</vt:lpstr>
      <vt:lpstr>Indications</vt:lpstr>
      <vt:lpstr>Slide 7</vt:lpstr>
      <vt:lpstr>Slide 8</vt:lpstr>
      <vt:lpstr>Slide 9</vt:lpstr>
      <vt:lpstr>Slide 10</vt:lpstr>
      <vt:lpstr>Why CT IVP </vt:lpstr>
      <vt:lpstr>Slide 12</vt:lpstr>
      <vt:lpstr>Slide 13</vt:lpstr>
      <vt:lpstr>Shortcommings</vt:lpstr>
      <vt:lpstr>  </vt:lpstr>
      <vt:lpstr>Slide 16</vt:lpstr>
      <vt:lpstr>CONCLUSION</vt:lpstr>
      <vt:lpstr>THANKYOU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Radio logy</dc:creator>
  <cp:lastModifiedBy>admin</cp:lastModifiedBy>
  <cp:revision>16</cp:revision>
  <dcterms:created xsi:type="dcterms:W3CDTF">2014-02-14T03:23:18Z</dcterms:created>
  <dcterms:modified xsi:type="dcterms:W3CDTF">2022-04-23T04:15:22Z</dcterms:modified>
</cp:coreProperties>
</file>