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FD86AC-3CFB-42BA-B65E-5EB16B87651B}"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D86AC-3CFB-42BA-B65E-5EB16B87651B}"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D86AC-3CFB-42BA-B65E-5EB16B87651B}"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FD86AC-3CFB-42BA-B65E-5EB16B87651B}"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FD86AC-3CFB-42BA-B65E-5EB16B87651B}"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FD86AC-3CFB-42BA-B65E-5EB16B87651B}"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FD86AC-3CFB-42BA-B65E-5EB16B87651B}" type="datetimeFigureOut">
              <a:rPr lang="en-US" smtClean="0"/>
              <a:pPr/>
              <a:t>4/23/2022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FD86AC-3CFB-42BA-B65E-5EB16B87651B}" type="datetimeFigureOut">
              <a:rPr lang="en-US" smtClean="0"/>
              <a:pPr/>
              <a:t>4/23/2022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D86AC-3CFB-42BA-B65E-5EB16B87651B}" type="datetimeFigureOut">
              <a:rPr lang="en-US" smtClean="0"/>
              <a:pPr/>
              <a:t>4/23/2022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FD86AC-3CFB-42BA-B65E-5EB16B87651B}"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FD86AC-3CFB-42BA-B65E-5EB16B87651B}"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7B6B3A-C7A9-41EF-82FA-B7B0E209C4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D86AC-3CFB-42BA-B65E-5EB16B87651B}" type="datetimeFigureOut">
              <a:rPr lang="en-US" smtClean="0"/>
              <a:pPr/>
              <a:t>4/23/2022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7B6B3A-C7A9-41EF-82FA-B7B0E209C4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ncbi.nlm.nih.gov/pubmed?term=Aydemir%20S%5bAuthor%5d&amp;cauthor=true&amp;cauthor_uid=18956595" TargetMode="External"/><Relationship Id="rId3" Type="http://schemas.openxmlformats.org/officeDocument/2006/relationships/hyperlink" Target="http://www.ncbi.nlm.nih.gov/pubmed?term=Hekimoglu%20K%5bAuthor%5d&amp;cauthor=true&amp;cauthor_uid=18956595" TargetMode="External"/><Relationship Id="rId7" Type="http://schemas.openxmlformats.org/officeDocument/2006/relationships/hyperlink" Target="http://www.ncbi.nlm.nih.gov/pubmed?term=Karademir%20B%5bAuthor%5d&amp;cauthor=true&amp;cauthor_uid=18956595" TargetMode="External"/><Relationship Id="rId2" Type="http://schemas.openxmlformats.org/officeDocument/2006/relationships/hyperlink" Target="http://www.ncbi.nlm.nih.gov/pubmed/18956595" TargetMode="External"/><Relationship Id="rId1" Type="http://schemas.openxmlformats.org/officeDocument/2006/relationships/slideLayout" Target="../slideLayouts/slideLayout2.xml"/><Relationship Id="rId6" Type="http://schemas.openxmlformats.org/officeDocument/2006/relationships/hyperlink" Target="http://www.ncbi.nlm.nih.gov/pubmed?term=Erdem%20Z%5bAuthor%5d&amp;cauthor=true&amp;cauthor_uid=18956595" TargetMode="External"/><Relationship Id="rId5" Type="http://schemas.openxmlformats.org/officeDocument/2006/relationships/hyperlink" Target="http://www.ncbi.nlm.nih.gov/pubmed?term=Dusak%20A%5bAuthor%5d&amp;cauthor=true&amp;cauthor_uid=18956595" TargetMode="External"/><Relationship Id="rId4" Type="http://schemas.openxmlformats.org/officeDocument/2006/relationships/hyperlink" Target="http://www.ncbi.nlm.nih.gov/pubmed?term=Ustundag%20Y%5bAuthor%5d&amp;cauthor=true&amp;cauthor_uid=18956595" TargetMode="External"/><Relationship Id="rId9" Type="http://schemas.openxmlformats.org/officeDocument/2006/relationships/hyperlink" Target="http://www.ncbi.nlm.nih.gov/pubmed?term=Gundogdu%20S%5bAuthor%5d&amp;cauthor=true&amp;cauthor_uid=1895659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ncbi.nlm.nih.gov/pubmed?term=Tamura%20R%5bAuthor%5d&amp;cauthor=true&amp;cauthor_uid=16424235" TargetMode="External"/><Relationship Id="rId2" Type="http://schemas.openxmlformats.org/officeDocument/2006/relationships/hyperlink" Target="http://www.ncbi.nlm.nih.gov/pubmed/16424235" TargetMode="External"/><Relationship Id="rId1" Type="http://schemas.openxmlformats.org/officeDocument/2006/relationships/slideLayout" Target="../slideLayouts/slideLayout2.xml"/><Relationship Id="rId5" Type="http://schemas.openxmlformats.org/officeDocument/2006/relationships/hyperlink" Target="http://www.ncbi.nlm.nih.gov/pubmed?term=Takahashi%20S%5bAuthor%5d&amp;cauthor=true&amp;cauthor_uid=16424235" TargetMode="External"/><Relationship Id="rId4" Type="http://schemas.openxmlformats.org/officeDocument/2006/relationships/hyperlink" Target="http://www.ncbi.nlm.nih.gov/pubmed?term=Ishibashi%20T%5bAuthor%5d&amp;cauthor=true&amp;cauthor_uid=1642423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MRCP </a:t>
            </a:r>
            <a:r>
              <a:rPr lang="en-US" b="1" dirty="0" err="1" smtClean="0"/>
              <a:t>vs</a:t>
            </a:r>
            <a:r>
              <a:rPr lang="en-US" b="1" dirty="0" smtClean="0"/>
              <a:t> ERCP</a:t>
            </a:r>
            <a:endParaRPr lang="en-US" b="1"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TextBox 3"/>
          <p:cNvSpPr txBox="1"/>
          <p:nvPr/>
        </p:nvSpPr>
        <p:spPr>
          <a:xfrm>
            <a:off x="4800600" y="4495800"/>
            <a:ext cx="3962400" cy="923330"/>
          </a:xfrm>
          <a:prstGeom prst="rect">
            <a:avLst/>
          </a:prstGeom>
          <a:noFill/>
        </p:spPr>
        <p:txBody>
          <a:bodyPr wrap="square" rtlCol="0">
            <a:spAutoFit/>
          </a:bodyPr>
          <a:lstStyle/>
          <a:p>
            <a:r>
              <a:rPr lang="en-IN" dirty="0" smtClean="0"/>
              <a:t>DR. KALPESH PATEL</a:t>
            </a:r>
          </a:p>
          <a:p>
            <a:r>
              <a:rPr lang="en-IN" dirty="0" smtClean="0"/>
              <a:t>PROFESSOR </a:t>
            </a:r>
          </a:p>
          <a:p>
            <a:r>
              <a:rPr lang="en-IN" dirty="0" smtClean="0"/>
              <a:t>RADIOLOGY DEPARTMENT</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graphicFrame>
        <p:nvGraphicFramePr>
          <p:cNvPr id="6" name="Content Placeholder 5"/>
          <p:cNvGraphicFramePr>
            <a:graphicFrameLocks noGrp="1"/>
          </p:cNvGraphicFramePr>
          <p:nvPr>
            <p:ph idx="1"/>
          </p:nvPr>
        </p:nvGraphicFramePr>
        <p:xfrm>
          <a:off x="1676400" y="-12725400"/>
          <a:ext cx="7010401" cy="4861560"/>
        </p:xfrm>
        <a:graphic>
          <a:graphicData uri="http://schemas.openxmlformats.org/drawingml/2006/table">
            <a:tbl>
              <a:tblPr firstRow="1" bandRow="1">
                <a:tableStyleId>{5C22544A-7EE6-4342-B048-85BDC9FD1C3A}</a:tableStyleId>
              </a:tblPr>
              <a:tblGrid>
                <a:gridCol w="1535188"/>
                <a:gridCol w="1465407"/>
                <a:gridCol w="939430"/>
                <a:gridCol w="1535188"/>
                <a:gridCol w="1535188"/>
              </a:tblGrid>
              <a:tr h="1279357">
                <a:tc>
                  <a:txBody>
                    <a:bodyPr/>
                    <a:lstStyle/>
                    <a:p>
                      <a:r>
                        <a:rPr lang="en-US" dirty="0" smtClean="0"/>
                        <a:t>AUTHOR</a:t>
                      </a:r>
                      <a:endParaRPr lang="en-US" dirty="0"/>
                    </a:p>
                  </a:txBody>
                  <a:tcPr/>
                </a:tc>
                <a:tc>
                  <a:txBody>
                    <a:bodyPr/>
                    <a:lstStyle/>
                    <a:p>
                      <a:r>
                        <a:rPr lang="en-US" dirty="0" smtClean="0"/>
                        <a:t>STUDY DESIGN</a:t>
                      </a:r>
                      <a:endParaRPr lang="en-US" dirty="0"/>
                    </a:p>
                  </a:txBody>
                  <a:tcPr/>
                </a:tc>
                <a:tc>
                  <a:txBody>
                    <a:bodyPr/>
                    <a:lstStyle/>
                    <a:p>
                      <a:r>
                        <a:rPr lang="en-US" dirty="0" smtClean="0"/>
                        <a:t>LEVEL</a:t>
                      </a:r>
                      <a:endParaRPr lang="en-US" dirty="0"/>
                    </a:p>
                  </a:txBody>
                  <a:tcPr/>
                </a:tc>
                <a:tc>
                  <a:txBody>
                    <a:bodyPr/>
                    <a:lstStyle/>
                    <a:p>
                      <a:r>
                        <a:rPr lang="en-US" dirty="0" smtClean="0"/>
                        <a:t>RESULT </a:t>
                      </a:r>
                      <a:endParaRPr lang="en-US" dirty="0"/>
                    </a:p>
                  </a:txBody>
                  <a:tcPr/>
                </a:tc>
                <a:tc>
                  <a:txBody>
                    <a:bodyPr/>
                    <a:lstStyle/>
                    <a:p>
                      <a:r>
                        <a:rPr lang="en-US" dirty="0" smtClean="0"/>
                        <a:t>CONCLUSION</a:t>
                      </a:r>
                      <a:endParaRPr lang="en-US" dirty="0"/>
                    </a:p>
                  </a:txBody>
                  <a:tcPr/>
                </a:tc>
              </a:tr>
              <a:tr h="3582203">
                <a:tc>
                  <a:txBody>
                    <a:bodyPr/>
                    <a:lstStyle/>
                    <a:p>
                      <a:r>
                        <a:rPr lang="en-US" sz="1800" b="0" i="0" u="sng" kern="1200" dirty="0" smtClean="0">
                          <a:solidFill>
                            <a:schemeClr val="dk1"/>
                          </a:solidFill>
                          <a:latin typeface="+mn-lt"/>
                          <a:ea typeface="+mn-ea"/>
                          <a:cs typeface="+mn-cs"/>
                          <a:hlinkClick r:id="rId2" tooltip="Journal of digestive diseases."/>
                        </a:rPr>
                        <a:t>J Dig Dis.</a:t>
                      </a:r>
                      <a:r>
                        <a:rPr lang="en-US" sz="1800" b="0" i="0" kern="1200" dirty="0" smtClean="0">
                          <a:solidFill>
                            <a:schemeClr val="dk1"/>
                          </a:solidFill>
                          <a:latin typeface="+mn-lt"/>
                          <a:ea typeface="+mn-ea"/>
                          <a:cs typeface="+mn-cs"/>
                        </a:rPr>
                        <a:t> 2008 Aug;9(3):162-9.</a:t>
                      </a:r>
                    </a:p>
                    <a:p>
                      <a:r>
                        <a:rPr lang="en-US" sz="1800" b="0" i="0" u="sng" kern="1200" dirty="0" err="1" smtClean="0">
                          <a:solidFill>
                            <a:schemeClr val="dk1"/>
                          </a:solidFill>
                          <a:latin typeface="+mn-lt"/>
                          <a:ea typeface="+mn-ea"/>
                          <a:cs typeface="+mn-cs"/>
                          <a:hlinkClick r:id="rId3"/>
                        </a:rPr>
                        <a:t>Hekimoglu</a:t>
                      </a:r>
                      <a:r>
                        <a:rPr lang="en-US" sz="1800" b="0" i="0" u="sng" kern="1200" dirty="0" smtClean="0">
                          <a:solidFill>
                            <a:schemeClr val="dk1"/>
                          </a:solidFill>
                          <a:latin typeface="+mn-lt"/>
                          <a:ea typeface="+mn-ea"/>
                          <a:cs typeface="+mn-cs"/>
                          <a:hlinkClick r:id="rId3"/>
                        </a:rPr>
                        <a:t> K</a:t>
                      </a:r>
                      <a:r>
                        <a:rPr lang="en-US" sz="1800" b="0" i="0" kern="1200" baseline="30000" dirty="0" smtClean="0">
                          <a:solidFill>
                            <a:schemeClr val="dk1"/>
                          </a:solidFill>
                          <a:latin typeface="+mn-lt"/>
                          <a:ea typeface="+mn-ea"/>
                          <a:cs typeface="+mn-cs"/>
                        </a:rPr>
                        <a:t>1</a:t>
                      </a:r>
                      <a:r>
                        <a:rPr lang="en-US" sz="1800" b="0" i="0" kern="1200" dirty="0" smtClean="0">
                          <a:solidFill>
                            <a:schemeClr val="dk1"/>
                          </a:solidFill>
                          <a:latin typeface="+mn-lt"/>
                          <a:ea typeface="+mn-ea"/>
                          <a:cs typeface="+mn-cs"/>
                        </a:rPr>
                        <a:t>, </a:t>
                      </a:r>
                      <a:r>
                        <a:rPr lang="en-US" sz="1800" b="0" i="0" u="sng" kern="1200" dirty="0" err="1" smtClean="0">
                          <a:solidFill>
                            <a:schemeClr val="dk1"/>
                          </a:solidFill>
                          <a:latin typeface="+mn-lt"/>
                          <a:ea typeface="+mn-ea"/>
                          <a:cs typeface="+mn-cs"/>
                          <a:hlinkClick r:id="rId4"/>
                        </a:rPr>
                        <a:t>Ustundag</a:t>
                      </a:r>
                      <a:r>
                        <a:rPr lang="en-US" sz="1800" b="0" i="0" u="sng" kern="1200" dirty="0" smtClean="0">
                          <a:solidFill>
                            <a:schemeClr val="dk1"/>
                          </a:solidFill>
                          <a:latin typeface="+mn-lt"/>
                          <a:ea typeface="+mn-ea"/>
                          <a:cs typeface="+mn-cs"/>
                          <a:hlinkClick r:id="rId4"/>
                        </a:rPr>
                        <a:t> Y</a:t>
                      </a:r>
                      <a:r>
                        <a:rPr lang="en-US" sz="1800" b="0" i="0" kern="1200" dirty="0" smtClean="0">
                          <a:solidFill>
                            <a:schemeClr val="dk1"/>
                          </a:solidFill>
                          <a:latin typeface="+mn-lt"/>
                          <a:ea typeface="+mn-ea"/>
                          <a:cs typeface="+mn-cs"/>
                        </a:rPr>
                        <a:t>, </a:t>
                      </a:r>
                      <a:r>
                        <a:rPr lang="en-US" sz="1800" b="0" i="0" u="sng" kern="1200" dirty="0" err="1" smtClean="0">
                          <a:solidFill>
                            <a:schemeClr val="dk1"/>
                          </a:solidFill>
                          <a:latin typeface="+mn-lt"/>
                          <a:ea typeface="+mn-ea"/>
                          <a:cs typeface="+mn-cs"/>
                          <a:hlinkClick r:id="rId5"/>
                        </a:rPr>
                        <a:t>Dusak</a:t>
                      </a:r>
                      <a:r>
                        <a:rPr lang="en-US" sz="1800" b="0" i="0" u="sng" kern="1200" dirty="0" smtClean="0">
                          <a:solidFill>
                            <a:schemeClr val="dk1"/>
                          </a:solidFill>
                          <a:latin typeface="+mn-lt"/>
                          <a:ea typeface="+mn-ea"/>
                          <a:cs typeface="+mn-cs"/>
                          <a:hlinkClick r:id="rId5"/>
                        </a:rPr>
                        <a:t> A</a:t>
                      </a:r>
                      <a:r>
                        <a:rPr lang="en-US" sz="1800" b="0" i="0" kern="1200" dirty="0" smtClean="0">
                          <a:solidFill>
                            <a:schemeClr val="dk1"/>
                          </a:solidFill>
                          <a:latin typeface="+mn-lt"/>
                          <a:ea typeface="+mn-ea"/>
                          <a:cs typeface="+mn-cs"/>
                        </a:rPr>
                        <a:t>, </a:t>
                      </a:r>
                      <a:r>
                        <a:rPr lang="en-US" sz="1800" b="0" i="0" u="sng" kern="1200" dirty="0" err="1" smtClean="0">
                          <a:solidFill>
                            <a:schemeClr val="dk1"/>
                          </a:solidFill>
                          <a:latin typeface="+mn-lt"/>
                          <a:ea typeface="+mn-ea"/>
                          <a:cs typeface="+mn-cs"/>
                          <a:hlinkClick r:id="rId6"/>
                        </a:rPr>
                        <a:t>Erdem</a:t>
                      </a:r>
                      <a:r>
                        <a:rPr lang="en-US" sz="1800" b="0" i="0" u="sng" kern="1200" dirty="0" smtClean="0">
                          <a:solidFill>
                            <a:schemeClr val="dk1"/>
                          </a:solidFill>
                          <a:latin typeface="+mn-lt"/>
                          <a:ea typeface="+mn-ea"/>
                          <a:cs typeface="+mn-cs"/>
                          <a:hlinkClick r:id="rId6"/>
                        </a:rPr>
                        <a:t> Z</a:t>
                      </a:r>
                      <a:r>
                        <a:rPr lang="en-US" sz="1800" b="0" i="0" kern="1200" dirty="0" smtClean="0">
                          <a:solidFill>
                            <a:schemeClr val="dk1"/>
                          </a:solidFill>
                          <a:latin typeface="+mn-lt"/>
                          <a:ea typeface="+mn-ea"/>
                          <a:cs typeface="+mn-cs"/>
                        </a:rPr>
                        <a:t>, </a:t>
                      </a:r>
                      <a:r>
                        <a:rPr lang="en-US" sz="1800" b="0" i="0" u="sng" kern="1200" dirty="0" err="1" smtClean="0">
                          <a:solidFill>
                            <a:schemeClr val="dk1"/>
                          </a:solidFill>
                          <a:latin typeface="+mn-lt"/>
                          <a:ea typeface="+mn-ea"/>
                          <a:cs typeface="+mn-cs"/>
                          <a:hlinkClick r:id="rId7"/>
                        </a:rPr>
                        <a:t>Karademir</a:t>
                      </a:r>
                      <a:r>
                        <a:rPr lang="en-US" sz="1800" b="0" i="0" u="sng" kern="1200" dirty="0" smtClean="0">
                          <a:solidFill>
                            <a:schemeClr val="dk1"/>
                          </a:solidFill>
                          <a:latin typeface="+mn-lt"/>
                          <a:ea typeface="+mn-ea"/>
                          <a:cs typeface="+mn-cs"/>
                          <a:hlinkClick r:id="rId7"/>
                        </a:rPr>
                        <a:t> B</a:t>
                      </a:r>
                      <a:r>
                        <a:rPr lang="en-US" sz="1800" b="0" i="0" kern="1200" dirty="0" smtClean="0">
                          <a:solidFill>
                            <a:schemeClr val="dk1"/>
                          </a:solidFill>
                          <a:latin typeface="+mn-lt"/>
                          <a:ea typeface="+mn-ea"/>
                          <a:cs typeface="+mn-cs"/>
                        </a:rPr>
                        <a:t>, </a:t>
                      </a:r>
                      <a:r>
                        <a:rPr lang="en-US" sz="1800" b="0" i="0" u="sng" kern="1200" dirty="0" err="1" smtClean="0">
                          <a:solidFill>
                            <a:schemeClr val="dk1"/>
                          </a:solidFill>
                          <a:latin typeface="+mn-lt"/>
                          <a:ea typeface="+mn-ea"/>
                          <a:cs typeface="+mn-cs"/>
                          <a:hlinkClick r:id="rId8"/>
                        </a:rPr>
                        <a:t>Aydemir</a:t>
                      </a:r>
                      <a:r>
                        <a:rPr lang="en-US" sz="1800" b="0" i="0" u="sng" kern="1200" dirty="0" smtClean="0">
                          <a:solidFill>
                            <a:schemeClr val="dk1"/>
                          </a:solidFill>
                          <a:latin typeface="+mn-lt"/>
                          <a:ea typeface="+mn-ea"/>
                          <a:cs typeface="+mn-cs"/>
                          <a:hlinkClick r:id="rId8"/>
                        </a:rPr>
                        <a:t> S</a:t>
                      </a:r>
                      <a:r>
                        <a:rPr lang="en-US" sz="1800" b="0" i="0" kern="1200" dirty="0" smtClean="0">
                          <a:solidFill>
                            <a:schemeClr val="dk1"/>
                          </a:solidFill>
                          <a:latin typeface="+mn-lt"/>
                          <a:ea typeface="+mn-ea"/>
                          <a:cs typeface="+mn-cs"/>
                        </a:rPr>
                        <a:t>, </a:t>
                      </a:r>
                      <a:r>
                        <a:rPr lang="en-US" sz="1800" b="0" i="0" u="sng" kern="1200" dirty="0" err="1" smtClean="0">
                          <a:solidFill>
                            <a:schemeClr val="dk1"/>
                          </a:solidFill>
                          <a:latin typeface="+mn-lt"/>
                          <a:ea typeface="+mn-ea"/>
                          <a:cs typeface="+mn-cs"/>
                          <a:hlinkClick r:id="rId9"/>
                        </a:rPr>
                        <a:t>Gundogdu</a:t>
                      </a:r>
                      <a:r>
                        <a:rPr lang="en-US" sz="1800" b="0" i="0" u="sng" kern="1200" dirty="0" smtClean="0">
                          <a:solidFill>
                            <a:schemeClr val="dk1"/>
                          </a:solidFill>
                          <a:latin typeface="+mn-lt"/>
                          <a:ea typeface="+mn-ea"/>
                          <a:cs typeface="+mn-cs"/>
                          <a:hlinkClick r:id="rId9"/>
                        </a:rPr>
                        <a:t> S</a:t>
                      </a:r>
                      <a:r>
                        <a:rPr lang="en-US" sz="1800" b="0" i="0" kern="1200" dirty="0" smtClean="0">
                          <a:solidFill>
                            <a:schemeClr val="dk1"/>
                          </a:solidFill>
                          <a:latin typeface="+mn-lt"/>
                          <a:ea typeface="+mn-ea"/>
                          <a:cs typeface="+mn-cs"/>
                        </a:rPr>
                        <a:t>.</a:t>
                      </a:r>
                      <a:endParaRPr lang="en-US" dirty="0"/>
                    </a:p>
                  </a:txBody>
                  <a:tcPr/>
                </a:tc>
                <a:tc>
                  <a:txBody>
                    <a:bodyPr/>
                    <a:lstStyle/>
                    <a:p>
                      <a:r>
                        <a:rPr lang="en-US" dirty="0" smtClean="0"/>
                        <a:t>CASE SERIES</a:t>
                      </a:r>
                      <a:endParaRPr lang="en-US" dirty="0"/>
                    </a:p>
                  </a:txBody>
                  <a:tcPr/>
                </a:tc>
                <a:tc>
                  <a:txBody>
                    <a:bodyPr/>
                    <a:lstStyle/>
                    <a:p>
                      <a:r>
                        <a:rPr lang="en-US" dirty="0" smtClean="0"/>
                        <a:t>LEVEL 4</a:t>
                      </a:r>
                      <a:endParaRPr lang="en-US" dirty="0"/>
                    </a:p>
                  </a:txBody>
                  <a:tcPr/>
                </a:tc>
                <a:tc>
                  <a:txBody>
                    <a:bodyPr/>
                    <a:lstStyle/>
                    <a:p>
                      <a:r>
                        <a:rPr lang="en-US" sz="1800" b="0" i="0" kern="1200" dirty="0" smtClean="0">
                          <a:solidFill>
                            <a:schemeClr val="dk1"/>
                          </a:solidFill>
                          <a:latin typeface="+mn-lt"/>
                          <a:ea typeface="+mn-ea"/>
                          <a:cs typeface="+mn-cs"/>
                        </a:rPr>
                        <a:t>MRCP had a 88.9% sensitivity and a 100% specificity for diagnosing </a:t>
                      </a:r>
                      <a:r>
                        <a:rPr lang="en-US" sz="1800" b="0" i="0" kern="1200" dirty="0" err="1" smtClean="0">
                          <a:solidFill>
                            <a:schemeClr val="dk1"/>
                          </a:solidFill>
                          <a:latin typeface="+mn-lt"/>
                          <a:ea typeface="+mn-ea"/>
                          <a:cs typeface="+mn-cs"/>
                        </a:rPr>
                        <a:t>biliary</a:t>
                      </a:r>
                      <a:r>
                        <a:rPr lang="en-US" sz="1800" b="0" i="0" kern="1200" dirty="0" smtClean="0">
                          <a:solidFill>
                            <a:schemeClr val="dk1"/>
                          </a:solidFill>
                          <a:latin typeface="+mn-lt"/>
                          <a:ea typeface="+mn-ea"/>
                          <a:cs typeface="+mn-cs"/>
                        </a:rPr>
                        <a:t> stone.</a:t>
                      </a:r>
                      <a:endParaRPr lang="en-US" dirty="0"/>
                    </a:p>
                  </a:txBody>
                  <a:tcPr/>
                </a:tc>
                <a:tc>
                  <a:txBody>
                    <a:bodyPr/>
                    <a:lstStyle/>
                    <a:p>
                      <a:endParaRPr lang="en-US" dirty="0"/>
                    </a:p>
                  </a:txBody>
                  <a:tcPr/>
                </a:tc>
              </a:tr>
            </a:tbl>
          </a:graphicData>
        </a:graphic>
      </p:graphicFrame>
      <p:graphicFrame>
        <p:nvGraphicFramePr>
          <p:cNvPr id="8" name="Table 7"/>
          <p:cNvGraphicFramePr>
            <a:graphicFrameLocks noGrp="1"/>
          </p:cNvGraphicFramePr>
          <p:nvPr/>
        </p:nvGraphicFramePr>
        <p:xfrm>
          <a:off x="-2" y="0"/>
          <a:ext cx="9144000" cy="6858000"/>
        </p:xfrm>
        <a:graphic>
          <a:graphicData uri="http://schemas.openxmlformats.org/drawingml/2006/table">
            <a:tbl>
              <a:tblPr firstRow="1" bandRow="1">
                <a:tableStyleId>{5C22544A-7EE6-4342-B048-85BDC9FD1C3A}</a:tableStyleId>
              </a:tblPr>
              <a:tblGrid>
                <a:gridCol w="2002419"/>
                <a:gridCol w="1911400"/>
                <a:gridCol w="1225343"/>
                <a:gridCol w="2002419"/>
                <a:gridCol w="2002419"/>
              </a:tblGrid>
              <a:tr h="1666773">
                <a:tc>
                  <a:txBody>
                    <a:bodyPr/>
                    <a:lstStyle/>
                    <a:p>
                      <a:r>
                        <a:rPr lang="en-US" dirty="0" smtClean="0"/>
                        <a:t>AUTHOR</a:t>
                      </a:r>
                      <a:endParaRPr lang="en-US" dirty="0"/>
                    </a:p>
                  </a:txBody>
                  <a:tcPr/>
                </a:tc>
                <a:tc>
                  <a:txBody>
                    <a:bodyPr/>
                    <a:lstStyle/>
                    <a:p>
                      <a:r>
                        <a:rPr lang="en-US" dirty="0" smtClean="0"/>
                        <a:t>STUDY DESIGN</a:t>
                      </a:r>
                      <a:endParaRPr lang="en-US" dirty="0"/>
                    </a:p>
                  </a:txBody>
                  <a:tcPr/>
                </a:tc>
                <a:tc>
                  <a:txBody>
                    <a:bodyPr/>
                    <a:lstStyle/>
                    <a:p>
                      <a:r>
                        <a:rPr lang="en-US" dirty="0" smtClean="0"/>
                        <a:t>LEVEL</a:t>
                      </a:r>
                      <a:endParaRPr lang="en-US" dirty="0"/>
                    </a:p>
                  </a:txBody>
                  <a:tcPr/>
                </a:tc>
                <a:tc>
                  <a:txBody>
                    <a:bodyPr/>
                    <a:lstStyle/>
                    <a:p>
                      <a:r>
                        <a:rPr lang="en-US" dirty="0" smtClean="0"/>
                        <a:t>RESULT </a:t>
                      </a:r>
                      <a:endParaRPr lang="en-US" dirty="0"/>
                    </a:p>
                  </a:txBody>
                  <a:tcPr/>
                </a:tc>
                <a:tc>
                  <a:txBody>
                    <a:bodyPr/>
                    <a:lstStyle/>
                    <a:p>
                      <a:r>
                        <a:rPr lang="en-US" dirty="0" smtClean="0"/>
                        <a:t>CONCLUSION</a:t>
                      </a:r>
                      <a:endParaRPr lang="en-US" dirty="0"/>
                    </a:p>
                  </a:txBody>
                  <a:tcPr/>
                </a:tc>
              </a:tr>
              <a:tr h="5191227">
                <a:tc>
                  <a:txBody>
                    <a:bodyPr/>
                    <a:lstStyle/>
                    <a:p>
                      <a:r>
                        <a:rPr lang="en-US" sz="1800" b="0" i="0" u="sng" kern="1200" dirty="0" smtClean="0">
                          <a:solidFill>
                            <a:schemeClr val="dk1"/>
                          </a:solidFill>
                          <a:latin typeface="+mn-lt"/>
                          <a:ea typeface="+mn-ea"/>
                          <a:cs typeface="+mn-cs"/>
                          <a:hlinkClick r:id="rId2" tooltip="Journal of digestive diseases."/>
                        </a:rPr>
                        <a:t>J Dig Dis.</a:t>
                      </a:r>
                      <a:r>
                        <a:rPr lang="en-US" sz="1800" b="0" i="0" kern="1200" dirty="0" smtClean="0">
                          <a:solidFill>
                            <a:schemeClr val="dk1"/>
                          </a:solidFill>
                          <a:latin typeface="+mn-lt"/>
                          <a:ea typeface="+mn-ea"/>
                          <a:cs typeface="+mn-cs"/>
                        </a:rPr>
                        <a:t> 2008 Aug;9(3):162-9.</a:t>
                      </a:r>
                    </a:p>
                    <a:p>
                      <a:r>
                        <a:rPr lang="en-US" sz="1800" b="0" i="0" u="sng" kern="1200" dirty="0" err="1" smtClean="0">
                          <a:solidFill>
                            <a:schemeClr val="dk1"/>
                          </a:solidFill>
                          <a:latin typeface="+mn-lt"/>
                          <a:ea typeface="+mn-ea"/>
                          <a:cs typeface="+mn-cs"/>
                          <a:hlinkClick r:id="rId3"/>
                        </a:rPr>
                        <a:t>Hekimoglu</a:t>
                      </a:r>
                      <a:r>
                        <a:rPr lang="en-US" sz="1800" b="0" i="0" u="sng" kern="1200" dirty="0" smtClean="0">
                          <a:solidFill>
                            <a:schemeClr val="dk1"/>
                          </a:solidFill>
                          <a:latin typeface="+mn-lt"/>
                          <a:ea typeface="+mn-ea"/>
                          <a:cs typeface="+mn-cs"/>
                          <a:hlinkClick r:id="rId3"/>
                        </a:rPr>
                        <a:t> K</a:t>
                      </a:r>
                      <a:r>
                        <a:rPr lang="en-US" sz="1800" b="0" i="0" kern="1200" baseline="30000" dirty="0" smtClean="0">
                          <a:solidFill>
                            <a:schemeClr val="dk1"/>
                          </a:solidFill>
                          <a:latin typeface="+mn-lt"/>
                          <a:ea typeface="+mn-ea"/>
                          <a:cs typeface="+mn-cs"/>
                        </a:rPr>
                        <a:t>1</a:t>
                      </a:r>
                      <a:r>
                        <a:rPr lang="en-US" sz="1800" b="0" i="0" kern="1200" dirty="0" smtClean="0">
                          <a:solidFill>
                            <a:schemeClr val="dk1"/>
                          </a:solidFill>
                          <a:latin typeface="+mn-lt"/>
                          <a:ea typeface="+mn-ea"/>
                          <a:cs typeface="+mn-cs"/>
                        </a:rPr>
                        <a:t>,  </a:t>
                      </a:r>
                    </a:p>
                    <a:p>
                      <a:r>
                        <a:rPr lang="en-US" sz="1800" b="0" i="0" u="sng" kern="1200" dirty="0" err="1" smtClean="0">
                          <a:solidFill>
                            <a:schemeClr val="dk1"/>
                          </a:solidFill>
                          <a:latin typeface="+mn-lt"/>
                          <a:ea typeface="+mn-ea"/>
                          <a:cs typeface="+mn-cs"/>
                          <a:hlinkClick r:id="rId4"/>
                        </a:rPr>
                        <a:t>Ustundag</a:t>
                      </a:r>
                      <a:r>
                        <a:rPr lang="en-US" sz="1800" b="0" i="0" u="sng" kern="1200" dirty="0" smtClean="0">
                          <a:solidFill>
                            <a:schemeClr val="dk1"/>
                          </a:solidFill>
                          <a:latin typeface="+mn-lt"/>
                          <a:ea typeface="+mn-ea"/>
                          <a:cs typeface="+mn-cs"/>
                          <a:hlinkClick r:id="rId4"/>
                        </a:rPr>
                        <a:t> Y</a:t>
                      </a:r>
                      <a:r>
                        <a:rPr lang="en-US" sz="1800" b="0" i="0" kern="1200" dirty="0" smtClean="0">
                          <a:solidFill>
                            <a:schemeClr val="dk1"/>
                          </a:solidFill>
                          <a:latin typeface="+mn-lt"/>
                          <a:ea typeface="+mn-ea"/>
                          <a:cs typeface="+mn-cs"/>
                        </a:rPr>
                        <a:t>, </a:t>
                      </a:r>
                    </a:p>
                    <a:p>
                      <a:r>
                        <a:rPr lang="en-US" sz="1800" b="0" i="0" u="sng" kern="1200" dirty="0" err="1" smtClean="0">
                          <a:solidFill>
                            <a:schemeClr val="dk1"/>
                          </a:solidFill>
                          <a:latin typeface="+mn-lt"/>
                          <a:ea typeface="+mn-ea"/>
                          <a:cs typeface="+mn-cs"/>
                          <a:hlinkClick r:id="rId5"/>
                        </a:rPr>
                        <a:t>Dusak</a:t>
                      </a:r>
                      <a:r>
                        <a:rPr lang="en-US" sz="1800" b="0" i="0" u="sng" kern="1200" dirty="0" smtClean="0">
                          <a:solidFill>
                            <a:schemeClr val="dk1"/>
                          </a:solidFill>
                          <a:latin typeface="+mn-lt"/>
                          <a:ea typeface="+mn-ea"/>
                          <a:cs typeface="+mn-cs"/>
                          <a:hlinkClick r:id="rId5"/>
                        </a:rPr>
                        <a:t> A</a:t>
                      </a:r>
                      <a:r>
                        <a:rPr lang="en-US" sz="1800" b="0" i="0" kern="1200" dirty="0" smtClean="0">
                          <a:solidFill>
                            <a:schemeClr val="dk1"/>
                          </a:solidFill>
                          <a:latin typeface="+mn-lt"/>
                          <a:ea typeface="+mn-ea"/>
                          <a:cs typeface="+mn-cs"/>
                        </a:rPr>
                        <a:t>, </a:t>
                      </a:r>
                    </a:p>
                    <a:p>
                      <a:r>
                        <a:rPr lang="en-US" sz="1800" b="0" i="0" u="sng" kern="1200" dirty="0" err="1" smtClean="0">
                          <a:solidFill>
                            <a:schemeClr val="dk1"/>
                          </a:solidFill>
                          <a:latin typeface="+mn-lt"/>
                          <a:ea typeface="+mn-ea"/>
                          <a:cs typeface="+mn-cs"/>
                          <a:hlinkClick r:id="rId6"/>
                        </a:rPr>
                        <a:t>Erdem</a:t>
                      </a:r>
                      <a:r>
                        <a:rPr lang="en-US" sz="1800" b="0" i="0" u="sng" kern="1200" dirty="0" smtClean="0">
                          <a:solidFill>
                            <a:schemeClr val="dk1"/>
                          </a:solidFill>
                          <a:latin typeface="+mn-lt"/>
                          <a:ea typeface="+mn-ea"/>
                          <a:cs typeface="+mn-cs"/>
                          <a:hlinkClick r:id="rId6"/>
                        </a:rPr>
                        <a:t> Z</a:t>
                      </a:r>
                      <a:r>
                        <a:rPr lang="en-US" sz="1800" b="0" i="0" kern="1200" dirty="0" smtClean="0">
                          <a:solidFill>
                            <a:schemeClr val="dk1"/>
                          </a:solidFill>
                          <a:latin typeface="+mn-lt"/>
                          <a:ea typeface="+mn-ea"/>
                          <a:cs typeface="+mn-cs"/>
                        </a:rPr>
                        <a:t>, </a:t>
                      </a:r>
                    </a:p>
                    <a:p>
                      <a:r>
                        <a:rPr lang="en-US" sz="1800" b="0" i="0" u="sng" kern="1200" dirty="0" err="1" smtClean="0">
                          <a:solidFill>
                            <a:schemeClr val="dk1"/>
                          </a:solidFill>
                          <a:latin typeface="+mn-lt"/>
                          <a:ea typeface="+mn-ea"/>
                          <a:cs typeface="+mn-cs"/>
                          <a:hlinkClick r:id="rId7"/>
                        </a:rPr>
                        <a:t>Karademir</a:t>
                      </a:r>
                      <a:r>
                        <a:rPr lang="en-US" sz="1800" b="0" i="0" u="sng" kern="1200" dirty="0" smtClean="0">
                          <a:solidFill>
                            <a:schemeClr val="dk1"/>
                          </a:solidFill>
                          <a:latin typeface="+mn-lt"/>
                          <a:ea typeface="+mn-ea"/>
                          <a:cs typeface="+mn-cs"/>
                          <a:hlinkClick r:id="rId7"/>
                        </a:rPr>
                        <a:t> B</a:t>
                      </a:r>
                      <a:r>
                        <a:rPr lang="en-US" sz="1800" b="0" i="0" kern="1200" dirty="0" smtClean="0">
                          <a:solidFill>
                            <a:schemeClr val="dk1"/>
                          </a:solidFill>
                          <a:latin typeface="+mn-lt"/>
                          <a:ea typeface="+mn-ea"/>
                          <a:cs typeface="+mn-cs"/>
                        </a:rPr>
                        <a:t>, </a:t>
                      </a:r>
                    </a:p>
                    <a:p>
                      <a:r>
                        <a:rPr lang="en-US" sz="1800" b="0" i="0" u="sng" kern="1200" dirty="0" err="1" smtClean="0">
                          <a:solidFill>
                            <a:schemeClr val="dk1"/>
                          </a:solidFill>
                          <a:latin typeface="+mn-lt"/>
                          <a:ea typeface="+mn-ea"/>
                          <a:cs typeface="+mn-cs"/>
                          <a:hlinkClick r:id="rId8"/>
                        </a:rPr>
                        <a:t>Aydemir</a:t>
                      </a:r>
                      <a:r>
                        <a:rPr lang="en-US" sz="1800" b="0" i="0" u="sng" kern="1200" dirty="0" smtClean="0">
                          <a:solidFill>
                            <a:schemeClr val="dk1"/>
                          </a:solidFill>
                          <a:latin typeface="+mn-lt"/>
                          <a:ea typeface="+mn-ea"/>
                          <a:cs typeface="+mn-cs"/>
                          <a:hlinkClick r:id="rId8"/>
                        </a:rPr>
                        <a:t> S</a:t>
                      </a:r>
                      <a:r>
                        <a:rPr lang="en-US" sz="1800" b="0" i="0" kern="1200" dirty="0" smtClean="0">
                          <a:solidFill>
                            <a:schemeClr val="dk1"/>
                          </a:solidFill>
                          <a:latin typeface="+mn-lt"/>
                          <a:ea typeface="+mn-ea"/>
                          <a:cs typeface="+mn-cs"/>
                        </a:rPr>
                        <a:t>, </a:t>
                      </a:r>
                    </a:p>
                    <a:p>
                      <a:r>
                        <a:rPr lang="en-US" sz="1800" b="0" i="0" u="sng" kern="1200" dirty="0" err="1" smtClean="0">
                          <a:solidFill>
                            <a:schemeClr val="dk1"/>
                          </a:solidFill>
                          <a:latin typeface="+mn-lt"/>
                          <a:ea typeface="+mn-ea"/>
                          <a:cs typeface="+mn-cs"/>
                          <a:hlinkClick r:id="rId9"/>
                        </a:rPr>
                        <a:t>Gundogdu</a:t>
                      </a:r>
                      <a:r>
                        <a:rPr lang="en-US" sz="1800" b="0" i="0" u="sng" kern="1200" dirty="0" smtClean="0">
                          <a:solidFill>
                            <a:schemeClr val="dk1"/>
                          </a:solidFill>
                          <a:latin typeface="+mn-lt"/>
                          <a:ea typeface="+mn-ea"/>
                          <a:cs typeface="+mn-cs"/>
                          <a:hlinkClick r:id="rId9"/>
                        </a:rPr>
                        <a:t> S</a:t>
                      </a:r>
                      <a:r>
                        <a:rPr lang="en-US" sz="1800" b="0" i="0" kern="1200" dirty="0" smtClean="0">
                          <a:solidFill>
                            <a:schemeClr val="dk1"/>
                          </a:solidFill>
                          <a:latin typeface="+mn-lt"/>
                          <a:ea typeface="+mn-ea"/>
                          <a:cs typeface="+mn-cs"/>
                        </a:rPr>
                        <a:t>.</a:t>
                      </a:r>
                      <a:endParaRPr lang="en-US" dirty="0"/>
                    </a:p>
                  </a:txBody>
                  <a:tcPr/>
                </a:tc>
                <a:tc>
                  <a:txBody>
                    <a:bodyPr/>
                    <a:lstStyle/>
                    <a:p>
                      <a:r>
                        <a:rPr lang="en-US" dirty="0" smtClean="0"/>
                        <a:t>CASE SERIES</a:t>
                      </a:r>
                      <a:endParaRPr lang="en-US" dirty="0"/>
                    </a:p>
                  </a:txBody>
                  <a:tcPr/>
                </a:tc>
                <a:tc>
                  <a:txBody>
                    <a:bodyPr/>
                    <a:lstStyle/>
                    <a:p>
                      <a:r>
                        <a:rPr lang="en-US" dirty="0" smtClean="0"/>
                        <a:t>LEVEL 4</a:t>
                      </a:r>
                      <a:endParaRPr lang="en-US" dirty="0"/>
                    </a:p>
                  </a:txBody>
                  <a:tcPr/>
                </a:tc>
                <a:tc>
                  <a:txBody>
                    <a:bodyPr/>
                    <a:lstStyle/>
                    <a:p>
                      <a:r>
                        <a:rPr lang="en-US" sz="1800" b="0" i="0" kern="1200" dirty="0" smtClean="0">
                          <a:solidFill>
                            <a:schemeClr val="dk1"/>
                          </a:solidFill>
                          <a:latin typeface="+mn-lt"/>
                          <a:ea typeface="+mn-ea"/>
                          <a:cs typeface="+mn-cs"/>
                        </a:rPr>
                        <a:t>MRCP had a 88.9% sensitivity and a 100% specificity for diagnosing </a:t>
                      </a:r>
                      <a:r>
                        <a:rPr lang="en-US" sz="1800" b="0" i="0" kern="1200" dirty="0" err="1" smtClean="0">
                          <a:solidFill>
                            <a:schemeClr val="dk1"/>
                          </a:solidFill>
                          <a:latin typeface="+mn-lt"/>
                          <a:ea typeface="+mn-ea"/>
                          <a:cs typeface="+mn-cs"/>
                        </a:rPr>
                        <a:t>biliary</a:t>
                      </a:r>
                      <a:r>
                        <a:rPr lang="en-US" sz="1800" b="0" i="0" kern="1200" dirty="0" smtClean="0">
                          <a:solidFill>
                            <a:schemeClr val="dk1"/>
                          </a:solidFill>
                          <a:latin typeface="+mn-lt"/>
                          <a:ea typeface="+mn-ea"/>
                          <a:cs typeface="+mn-cs"/>
                        </a:rPr>
                        <a:t> stone.</a:t>
                      </a:r>
                      <a:endParaRPr lang="en-US" dirty="0"/>
                    </a:p>
                  </a:txBody>
                  <a:tcPr/>
                </a:tc>
                <a:tc>
                  <a:txBody>
                    <a:bodyPr/>
                    <a:lstStyle/>
                    <a:p>
                      <a:r>
                        <a:rPr lang="en-US" sz="1800" b="0" i="0" kern="1200" dirty="0" smtClean="0">
                          <a:solidFill>
                            <a:schemeClr val="dk1"/>
                          </a:solidFill>
                          <a:latin typeface="+mn-lt"/>
                          <a:ea typeface="+mn-ea"/>
                          <a:cs typeface="+mn-cs"/>
                        </a:rPr>
                        <a:t>MRCP is used with increasing frequency as a non-invasive alternative to ERCP and the diagnostic results of MRCP with a heavily T2-weighted TSE MR sequence and ERCP are comparable with high accuracy in various </a:t>
                      </a:r>
                      <a:r>
                        <a:rPr lang="en-US" sz="1800" b="0" i="0" kern="1200" dirty="0" err="1" smtClean="0">
                          <a:solidFill>
                            <a:schemeClr val="dk1"/>
                          </a:solidFill>
                          <a:latin typeface="+mn-lt"/>
                          <a:ea typeface="+mn-ea"/>
                          <a:cs typeface="+mn-cs"/>
                        </a:rPr>
                        <a:t>hepatobiliary</a:t>
                      </a:r>
                      <a:r>
                        <a:rPr lang="en-US" sz="1800" b="0" i="0" kern="1200" dirty="0" smtClean="0">
                          <a:solidFill>
                            <a:schemeClr val="dk1"/>
                          </a:solidFill>
                          <a:latin typeface="+mn-lt"/>
                          <a:ea typeface="+mn-ea"/>
                          <a:cs typeface="+mn-cs"/>
                        </a:rPr>
                        <a:t> pathologies.</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table">
            <a:tbl>
              <a:tblPr firstRow="1" bandRow="1">
                <a:tableStyleId>{5C22544A-7EE6-4342-B048-85BDC9FD1C3A}</a:tableStyleId>
              </a:tblPr>
              <a:tblGrid>
                <a:gridCol w="1694494"/>
                <a:gridCol w="1660126"/>
                <a:gridCol w="1211391"/>
                <a:gridCol w="2527944"/>
                <a:gridCol w="2050045"/>
              </a:tblGrid>
              <a:tr h="1226189">
                <a:tc>
                  <a:txBody>
                    <a:bodyPr/>
                    <a:lstStyle/>
                    <a:p>
                      <a:r>
                        <a:rPr lang="en-US" dirty="0" smtClean="0"/>
                        <a:t>AUTHOR</a:t>
                      </a:r>
                      <a:endParaRPr lang="en-US" dirty="0"/>
                    </a:p>
                  </a:txBody>
                  <a:tcPr/>
                </a:tc>
                <a:tc>
                  <a:txBody>
                    <a:bodyPr/>
                    <a:lstStyle/>
                    <a:p>
                      <a:r>
                        <a:rPr lang="en-US" dirty="0" smtClean="0"/>
                        <a:t>STUDY</a:t>
                      </a:r>
                      <a:r>
                        <a:rPr lang="en-US" baseline="0" dirty="0" smtClean="0"/>
                        <a:t> DESIGN</a:t>
                      </a:r>
                      <a:endParaRPr lang="en-US" dirty="0"/>
                    </a:p>
                  </a:txBody>
                  <a:tcPr/>
                </a:tc>
                <a:tc>
                  <a:txBody>
                    <a:bodyPr/>
                    <a:lstStyle/>
                    <a:p>
                      <a:r>
                        <a:rPr lang="en-US" dirty="0" smtClean="0"/>
                        <a:t>LEVEL</a:t>
                      </a:r>
                      <a:endParaRPr lang="en-US" dirty="0"/>
                    </a:p>
                  </a:txBody>
                  <a:tcPr/>
                </a:tc>
                <a:tc>
                  <a:txBody>
                    <a:bodyPr/>
                    <a:lstStyle/>
                    <a:p>
                      <a:r>
                        <a:rPr lang="en-US" dirty="0" smtClean="0"/>
                        <a:t>RESULT</a:t>
                      </a:r>
                      <a:r>
                        <a:rPr lang="en-US" baseline="0" dirty="0" smtClean="0"/>
                        <a:t> </a:t>
                      </a:r>
                      <a:endParaRPr lang="en-US" dirty="0"/>
                    </a:p>
                  </a:txBody>
                  <a:tcPr/>
                </a:tc>
                <a:tc>
                  <a:txBody>
                    <a:bodyPr/>
                    <a:lstStyle/>
                    <a:p>
                      <a:r>
                        <a:rPr lang="en-US" dirty="0" smtClean="0"/>
                        <a:t>CONCLUSION</a:t>
                      </a:r>
                      <a:endParaRPr lang="en-US" dirty="0"/>
                    </a:p>
                  </a:txBody>
                  <a:tcPr/>
                </a:tc>
              </a:tr>
              <a:tr h="5631811">
                <a:tc>
                  <a:txBody>
                    <a:bodyPr/>
                    <a:lstStyle/>
                    <a:p>
                      <a:r>
                        <a:rPr lang="en-US" sz="1800" b="0" i="0" u="sng" kern="1200" dirty="0" smtClean="0">
                          <a:solidFill>
                            <a:schemeClr val="dk1"/>
                          </a:solidFill>
                          <a:latin typeface="+mn-lt"/>
                          <a:ea typeface="+mn-ea"/>
                          <a:cs typeface="+mn-cs"/>
                          <a:hlinkClick r:id="rId2" tooltip="Radiology."/>
                        </a:rPr>
                        <a:t>Radiology.</a:t>
                      </a:r>
                      <a:r>
                        <a:rPr lang="en-US" sz="1800" b="0" i="0" kern="1200" dirty="0" smtClean="0">
                          <a:solidFill>
                            <a:schemeClr val="dk1"/>
                          </a:solidFill>
                          <a:latin typeface="+mn-lt"/>
                          <a:ea typeface="+mn-ea"/>
                          <a:cs typeface="+mn-cs"/>
                        </a:rPr>
                        <a:t> 2006 Mar;238(3):920-8. </a:t>
                      </a:r>
                      <a:r>
                        <a:rPr lang="en-US" sz="1800" b="0" i="0" kern="1200" dirty="0" err="1" smtClean="0">
                          <a:solidFill>
                            <a:schemeClr val="dk1"/>
                          </a:solidFill>
                          <a:latin typeface="+mn-lt"/>
                          <a:ea typeface="+mn-ea"/>
                          <a:cs typeface="+mn-cs"/>
                        </a:rPr>
                        <a:t>Epub</a:t>
                      </a:r>
                      <a:r>
                        <a:rPr lang="en-US" sz="1800" b="0" i="0" kern="1200" dirty="0" smtClean="0">
                          <a:solidFill>
                            <a:schemeClr val="dk1"/>
                          </a:solidFill>
                          <a:latin typeface="+mn-lt"/>
                          <a:ea typeface="+mn-ea"/>
                          <a:cs typeface="+mn-cs"/>
                        </a:rPr>
                        <a:t> 2006 Jan 19.</a:t>
                      </a:r>
                    </a:p>
                    <a:p>
                      <a:r>
                        <a:rPr lang="pt-BR" sz="1800" b="0" i="0" u="sng" kern="1200" dirty="0" smtClean="0">
                          <a:solidFill>
                            <a:schemeClr val="dk1"/>
                          </a:solidFill>
                          <a:latin typeface="+mn-lt"/>
                          <a:ea typeface="+mn-ea"/>
                          <a:cs typeface="+mn-cs"/>
                          <a:hlinkClick r:id="rId3"/>
                        </a:rPr>
                        <a:t>Tamura R</a:t>
                      </a:r>
                      <a:r>
                        <a:rPr lang="pt-BR" sz="1800" b="0" i="0" kern="1200" baseline="30000" dirty="0" smtClean="0">
                          <a:solidFill>
                            <a:schemeClr val="dk1"/>
                          </a:solidFill>
                          <a:latin typeface="+mn-lt"/>
                          <a:ea typeface="+mn-ea"/>
                          <a:cs typeface="+mn-cs"/>
                        </a:rPr>
                        <a:t>1</a:t>
                      </a:r>
                      <a:r>
                        <a:rPr lang="pt-BR" sz="1800" b="0" i="0" kern="1200" dirty="0" smtClean="0">
                          <a:solidFill>
                            <a:schemeClr val="dk1"/>
                          </a:solidFill>
                          <a:latin typeface="+mn-lt"/>
                          <a:ea typeface="+mn-ea"/>
                          <a:cs typeface="+mn-cs"/>
                        </a:rPr>
                        <a:t>,</a:t>
                      </a:r>
                    </a:p>
                    <a:p>
                      <a:r>
                        <a:rPr lang="pt-BR" sz="1800" b="0" i="0" kern="1200" dirty="0" smtClean="0">
                          <a:solidFill>
                            <a:schemeClr val="dk1"/>
                          </a:solidFill>
                          <a:latin typeface="+mn-lt"/>
                          <a:ea typeface="+mn-ea"/>
                          <a:cs typeface="+mn-cs"/>
                        </a:rPr>
                        <a:t> </a:t>
                      </a:r>
                      <a:r>
                        <a:rPr lang="pt-BR" sz="1800" b="0" i="0" u="sng" kern="1200" dirty="0" smtClean="0">
                          <a:solidFill>
                            <a:schemeClr val="dk1"/>
                          </a:solidFill>
                          <a:latin typeface="+mn-lt"/>
                          <a:ea typeface="+mn-ea"/>
                          <a:cs typeface="+mn-cs"/>
                          <a:hlinkClick r:id="rId4"/>
                        </a:rPr>
                        <a:t>Ishibashi T</a:t>
                      </a:r>
                      <a:r>
                        <a:rPr lang="pt-BR" sz="1800" b="0" i="0" kern="1200" dirty="0" smtClean="0">
                          <a:solidFill>
                            <a:schemeClr val="dk1"/>
                          </a:solidFill>
                          <a:latin typeface="+mn-lt"/>
                          <a:ea typeface="+mn-ea"/>
                          <a:cs typeface="+mn-cs"/>
                        </a:rPr>
                        <a:t>, </a:t>
                      </a:r>
                    </a:p>
                    <a:p>
                      <a:r>
                        <a:rPr lang="pt-BR" sz="1800" b="0" i="0" u="sng" kern="1200" dirty="0" smtClean="0">
                          <a:solidFill>
                            <a:schemeClr val="dk1"/>
                          </a:solidFill>
                          <a:latin typeface="+mn-lt"/>
                          <a:ea typeface="+mn-ea"/>
                          <a:cs typeface="+mn-cs"/>
                          <a:hlinkClick r:id="rId5"/>
                        </a:rPr>
                        <a:t>Takahashi S</a:t>
                      </a:r>
                      <a:r>
                        <a:rPr lang="pt-BR" sz="1800" b="0" i="0" kern="1200" dirty="0" smtClean="0">
                          <a:solidFill>
                            <a:schemeClr val="dk1"/>
                          </a:solidFill>
                          <a:latin typeface="+mn-lt"/>
                          <a:ea typeface="+mn-ea"/>
                          <a:cs typeface="+mn-cs"/>
                        </a:rPr>
                        <a:t>.</a:t>
                      </a:r>
                      <a:endParaRPr lang="en-US" dirty="0"/>
                    </a:p>
                  </a:txBody>
                  <a:tcPr/>
                </a:tc>
                <a:tc>
                  <a:txBody>
                    <a:bodyPr/>
                    <a:lstStyle/>
                    <a:p>
                      <a:r>
                        <a:rPr lang="en-US" dirty="0" smtClean="0"/>
                        <a:t>CASE SERIES</a:t>
                      </a:r>
                      <a:endParaRPr lang="en-US" dirty="0"/>
                    </a:p>
                  </a:txBody>
                  <a:tcPr/>
                </a:tc>
                <a:tc>
                  <a:txBody>
                    <a:bodyPr/>
                    <a:lstStyle/>
                    <a:p>
                      <a:r>
                        <a:rPr lang="en-US" dirty="0" smtClean="0"/>
                        <a:t>LEVEL 4</a:t>
                      </a:r>
                      <a:endParaRPr lang="en-US" dirty="0"/>
                    </a:p>
                  </a:txBody>
                  <a:tcPr/>
                </a:tc>
                <a:tc>
                  <a:txBody>
                    <a:bodyPr/>
                    <a:lstStyle/>
                    <a:p>
                      <a:r>
                        <a:rPr lang="en-US" sz="1800" b="0" i="0" kern="1200" dirty="0" smtClean="0">
                          <a:solidFill>
                            <a:schemeClr val="dk1"/>
                          </a:solidFill>
                          <a:latin typeface="+mn-lt"/>
                          <a:ea typeface="+mn-ea"/>
                          <a:cs typeface="+mn-cs"/>
                        </a:rPr>
                        <a:t>Overall sensitivity, specificity, and accuracy values of MRCP for delineating pathologic pancreatic changes were 88% (87 of 99), 98% (44 of 45), and 91% (131 of 144), respectively.</a:t>
                      </a:r>
                      <a:endParaRPr lang="en-US" dirty="0"/>
                    </a:p>
                  </a:txBody>
                  <a:tcPr/>
                </a:tc>
                <a:tc>
                  <a:txBody>
                    <a:bodyPr/>
                    <a:lstStyle/>
                    <a:p>
                      <a:r>
                        <a:rPr lang="en-US" sz="1800" b="0" i="0" kern="1200" dirty="0" smtClean="0">
                          <a:solidFill>
                            <a:schemeClr val="dk1"/>
                          </a:solidFill>
                          <a:latin typeface="+mn-lt"/>
                          <a:ea typeface="+mn-ea"/>
                          <a:cs typeface="+mn-cs"/>
                        </a:rPr>
                        <a:t>MRCP can enable accurate evaluation of the condition of the pancreatic duct and its changes in patients with chronic pancreatitis.</a:t>
                      </a:r>
                      <a:endParaRPr 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Studies show patients prefer MRCP to diagnostic ERCP. MRCP is particularly useful where ERCP is difficult, hazardous or impossible. It’s also an important option for patients with failed ERCPs. With the higher spatial resolution of these invasive methods, visualization of bile duct morphology with MRCP exceeds that of ERCP without the associated morbidity or mortality. </a:t>
            </a:r>
          </a:p>
          <a:p>
            <a:r>
              <a:rPr lang="en-US" dirty="0" smtClean="0"/>
              <a:t>40% to 70% of patients who undergo ERCP have negative findings. If MRCP were performed before ERCP, mortality, morbidity and costs could be reduced by limiting ERCP only to those individuals who would benefit from this more invasive procedure.</a:t>
            </a:r>
          </a:p>
          <a:p>
            <a:r>
              <a:rPr lang="en-US" dirty="0" smtClean="0"/>
              <a:t>MRCP can evaluate the </a:t>
            </a:r>
            <a:r>
              <a:rPr lang="en-US" dirty="0" err="1" smtClean="0"/>
              <a:t>biliary</a:t>
            </a:r>
            <a:r>
              <a:rPr lang="en-US" dirty="0" smtClean="0"/>
              <a:t> tract proximal and distal to a duct lacerated at </a:t>
            </a:r>
            <a:r>
              <a:rPr lang="en-US" dirty="0" err="1" smtClean="0"/>
              <a:t>cholecystectomy</a:t>
            </a:r>
            <a:r>
              <a:rPr lang="en-US" dirty="0" smtClean="0"/>
              <a:t> where ERCP may result in incomplete visualization, showing only a cut-off sign of the distal bile duct.</a:t>
            </a:r>
          </a:p>
          <a:p>
            <a:r>
              <a:rPr lang="en-US" dirty="0" smtClean="0"/>
              <a:t>MRCP is excellent for diagnosing pancreas </a:t>
            </a:r>
            <a:r>
              <a:rPr lang="en-US" dirty="0" err="1" smtClean="0"/>
              <a:t>divisum</a:t>
            </a:r>
            <a:r>
              <a:rPr lang="en-US" dirty="0" smtClean="0"/>
              <a:t> because this technique can show the ventral and dorsal ducts simultaneously without need for </a:t>
            </a:r>
            <a:r>
              <a:rPr lang="en-US" dirty="0" err="1" smtClean="0"/>
              <a:t>cannulation</a:t>
            </a:r>
            <a:r>
              <a:rPr lang="en-US" dirty="0" smtClean="0"/>
              <a:t> of the major and minor papillae. </a:t>
            </a:r>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algn="ctr">
              <a:buNone/>
            </a:pPr>
            <a:r>
              <a:rPr lang="en-US" sz="9600" dirty="0" smtClean="0"/>
              <a:t>Thank you</a:t>
            </a:r>
            <a:endParaRPr lang="en-US"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Endoscopic retrograde </a:t>
            </a:r>
            <a:r>
              <a:rPr lang="en-US" sz="2000" dirty="0" err="1">
                <a:latin typeface="Times New Roman" pitchFamily="18" charset="0"/>
                <a:cs typeface="Times New Roman" pitchFamily="18" charset="0"/>
              </a:rPr>
              <a:t>cholangiopancreatography</a:t>
            </a:r>
            <a:r>
              <a:rPr lang="en-US" sz="2000" dirty="0">
                <a:latin typeface="Times New Roman" pitchFamily="18" charset="0"/>
                <a:cs typeface="Times New Roman" pitchFamily="18" charset="0"/>
              </a:rPr>
              <a:t> (ERCP) </a:t>
            </a:r>
            <a:r>
              <a:rPr lang="en-US" sz="2000" dirty="0" smtClean="0">
                <a:latin typeface="Times New Roman" pitchFamily="18" charset="0"/>
                <a:cs typeface="Times New Roman" pitchFamily="18" charset="0"/>
              </a:rPr>
              <a:t>is </a:t>
            </a:r>
            <a:r>
              <a:rPr lang="en-US" sz="2000" dirty="0">
                <a:latin typeface="Times New Roman" pitchFamily="18" charset="0"/>
                <a:cs typeface="Times New Roman" pitchFamily="18" charset="0"/>
              </a:rPr>
              <a:t>one of several invasive direct </a:t>
            </a:r>
            <a:r>
              <a:rPr lang="en-US" sz="2000" dirty="0" err="1">
                <a:latin typeface="Times New Roman" pitchFamily="18" charset="0"/>
                <a:cs typeface="Times New Roman" pitchFamily="18" charset="0"/>
              </a:rPr>
              <a:t>cholangiography</a:t>
            </a:r>
            <a:r>
              <a:rPr lang="en-US" sz="2000" dirty="0">
                <a:latin typeface="Times New Roman" pitchFamily="18" charset="0"/>
                <a:cs typeface="Times New Roman" pitchFamily="18" charset="0"/>
              </a:rPr>
              <a:t> techniques. However, it is an imperfect diagnostic tool and other procedures may be more appropriate gold standards for diagnosis in the future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Magnetic resonance </a:t>
            </a:r>
            <a:r>
              <a:rPr lang="en-US" sz="2000" dirty="0" err="1">
                <a:latin typeface="Times New Roman" pitchFamily="18" charset="0"/>
                <a:cs typeface="Times New Roman" pitchFamily="18" charset="0"/>
              </a:rPr>
              <a:t>cholangiopancreatography</a:t>
            </a:r>
            <a:r>
              <a:rPr lang="en-US" sz="2000" dirty="0">
                <a:latin typeface="Times New Roman" pitchFamily="18" charset="0"/>
                <a:cs typeface="Times New Roman" pitchFamily="18" charset="0"/>
              </a:rPr>
              <a:t> (MRCP) is an alternative to diagnostic ERCP for imaging the </a:t>
            </a:r>
            <a:r>
              <a:rPr lang="en-US" sz="2000" dirty="0" err="1">
                <a:latin typeface="Times New Roman" pitchFamily="18" charset="0"/>
                <a:cs typeface="Times New Roman" pitchFamily="18" charset="0"/>
              </a:rPr>
              <a:t>biliary</a:t>
            </a:r>
            <a:r>
              <a:rPr lang="en-US" sz="2000" dirty="0">
                <a:latin typeface="Times New Roman" pitchFamily="18" charset="0"/>
                <a:cs typeface="Times New Roman" pitchFamily="18" charset="0"/>
              </a:rPr>
              <a:t> tree and investigating </a:t>
            </a:r>
            <a:r>
              <a:rPr lang="en-US" sz="2000" dirty="0" err="1">
                <a:latin typeface="Times New Roman" pitchFamily="18" charset="0"/>
                <a:cs typeface="Times New Roman" pitchFamily="18" charset="0"/>
              </a:rPr>
              <a:t>biliary</a:t>
            </a:r>
            <a:r>
              <a:rPr lang="en-US" sz="2000" dirty="0">
                <a:latin typeface="Times New Roman" pitchFamily="18" charset="0"/>
                <a:cs typeface="Times New Roman" pitchFamily="18" charset="0"/>
              </a:rPr>
              <a:t> obstruction. MRCP was developed in 1991 and techniques are continuing to improve. A major feature of MRCP is that it is not a therapeutic procedure, while in contrast ERCP is used for both diagnosis and treatment. MRCP also does not have the small but definite morbidity and mortality associated with ERCP. The use of MRCP in diagnosing </a:t>
            </a:r>
            <a:r>
              <a:rPr lang="en-US" sz="2000" dirty="0" err="1">
                <a:latin typeface="Times New Roman" pitchFamily="18" charset="0"/>
                <a:cs typeface="Times New Roman" pitchFamily="18" charset="0"/>
              </a:rPr>
              <a:t>biliary</a:t>
            </a:r>
            <a:r>
              <a:rPr lang="en-US" sz="2000" dirty="0">
                <a:latin typeface="Times New Roman" pitchFamily="18" charset="0"/>
                <a:cs typeface="Times New Roman" pitchFamily="18" charset="0"/>
              </a:rPr>
              <a:t> obstruction may avoid the use of unnecessary invasive procedures such as ERCP.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152400" y="1219200"/>
            <a:ext cx="8534400" cy="4906963"/>
          </a:xfrm>
        </p:spPr>
        <p:txBody>
          <a:bodyPr>
            <a:normAutofit/>
          </a:bodyPr>
          <a:lstStyle/>
          <a:p>
            <a:pPr>
              <a:lnSpc>
                <a:spcPct val="90000"/>
              </a:lnSpc>
            </a:pPr>
            <a:r>
              <a:rPr lang="en-US" sz="2400" b="1" dirty="0" smtClean="0">
                <a:latin typeface="Times New Roman" pitchFamily="18" charset="0"/>
                <a:cs typeface="Times New Roman" pitchFamily="18" charset="0"/>
              </a:rPr>
              <a:t>MRCP</a:t>
            </a:r>
            <a:r>
              <a:rPr lang="en-US" sz="2400" dirty="0" smtClean="0">
                <a:latin typeface="Times New Roman" pitchFamily="18" charset="0"/>
                <a:cs typeface="Times New Roman" pitchFamily="18" charset="0"/>
              </a:rPr>
              <a:t> is comparable with invasive endoscopic retrograde </a:t>
            </a:r>
            <a:r>
              <a:rPr lang="en-US" sz="2400" dirty="0" err="1" smtClean="0">
                <a:latin typeface="Times New Roman" pitchFamily="18" charset="0"/>
                <a:cs typeface="Times New Roman" pitchFamily="18" charset="0"/>
              </a:rPr>
              <a:t>cholangiopancreatography</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ERCP</a:t>
            </a:r>
            <a:r>
              <a:rPr lang="en-US" sz="2400" dirty="0" smtClean="0">
                <a:latin typeface="Times New Roman" pitchFamily="18" charset="0"/>
                <a:cs typeface="Times New Roman" pitchFamily="18" charset="0"/>
              </a:rPr>
              <a:t>) for diagnosis of extra hepatic bile duct and pancreatic duct abnormalities such as </a:t>
            </a:r>
          </a:p>
          <a:p>
            <a:pPr>
              <a:lnSpc>
                <a:spcPct val="90000"/>
              </a:lnSpc>
            </a:pPr>
            <a:r>
              <a:rPr lang="en-US" sz="2400" dirty="0" err="1" smtClean="0">
                <a:latin typeface="Times New Roman" pitchFamily="18" charset="0"/>
                <a:cs typeface="Times New Roman" pitchFamily="18" charset="0"/>
              </a:rPr>
              <a:t>choledocholithiasis</a:t>
            </a:r>
            <a:endParaRPr lang="en-US" sz="2400" dirty="0" smtClean="0">
              <a:latin typeface="Times New Roman" pitchFamily="18" charset="0"/>
              <a:cs typeface="Times New Roman" pitchFamily="18" charset="0"/>
            </a:endParaRPr>
          </a:p>
          <a:p>
            <a:pPr>
              <a:lnSpc>
                <a:spcPct val="90000"/>
              </a:lnSpc>
            </a:pPr>
            <a:r>
              <a:rPr lang="en-US" sz="2400" dirty="0" smtClean="0">
                <a:latin typeface="Times New Roman" pitchFamily="18" charset="0"/>
                <a:cs typeface="Times New Roman" pitchFamily="18" charset="0"/>
              </a:rPr>
              <a:t>malignant obstruction of the bile and pancreatic ducts</a:t>
            </a:r>
          </a:p>
          <a:p>
            <a:pPr>
              <a:lnSpc>
                <a:spcPct val="90000"/>
              </a:lnSpc>
            </a:pPr>
            <a:r>
              <a:rPr lang="en-US" sz="2400" dirty="0" smtClean="0">
                <a:latin typeface="Times New Roman" pitchFamily="18" charset="0"/>
                <a:cs typeface="Times New Roman" pitchFamily="18" charset="0"/>
              </a:rPr>
              <a:t>congenital anomalies</a:t>
            </a:r>
          </a:p>
          <a:p>
            <a:pPr>
              <a:lnSpc>
                <a:spcPct val="90000"/>
              </a:lnSpc>
            </a:pPr>
            <a:r>
              <a:rPr lang="en-US" sz="2400" dirty="0" smtClean="0">
                <a:latin typeface="Times New Roman" pitchFamily="18" charset="0"/>
                <a:cs typeface="Times New Roman" pitchFamily="18" charset="0"/>
              </a:rPr>
              <a:t>chronic pancreatitis. </a:t>
            </a:r>
          </a:p>
          <a:p>
            <a:pPr>
              <a:lnSpc>
                <a:spcPct val="90000"/>
              </a:lnSpc>
            </a:pPr>
            <a:r>
              <a:rPr lang="en-US" sz="2400" dirty="0" smtClean="0">
                <a:latin typeface="Times New Roman" pitchFamily="18" charset="0"/>
                <a:cs typeface="Times New Roman" pitchFamily="18" charset="0"/>
              </a:rPr>
              <a:t>In some institutions, </a:t>
            </a:r>
            <a:r>
              <a:rPr lang="en-US" sz="2400" b="1" dirty="0" smtClean="0">
                <a:latin typeface="Times New Roman" pitchFamily="18" charset="0"/>
                <a:cs typeface="Times New Roman" pitchFamily="18" charset="0"/>
              </a:rPr>
              <a:t>MRCP</a:t>
            </a:r>
            <a:r>
              <a:rPr lang="en-US" sz="2400" dirty="0" smtClean="0">
                <a:latin typeface="Times New Roman" pitchFamily="18" charset="0"/>
                <a:cs typeface="Times New Roman" pitchFamily="18" charset="0"/>
              </a:rPr>
              <a:t> is becoming the initial imaging tool for the </a:t>
            </a:r>
            <a:r>
              <a:rPr lang="en-US" sz="2400" dirty="0" err="1" smtClean="0">
                <a:latin typeface="Times New Roman" pitchFamily="18" charset="0"/>
                <a:cs typeface="Times New Roman" pitchFamily="18" charset="0"/>
              </a:rPr>
              <a:t>biliary</a:t>
            </a:r>
            <a:r>
              <a:rPr lang="en-US" sz="2400" dirty="0" smtClean="0">
                <a:latin typeface="Times New Roman" pitchFamily="18" charset="0"/>
                <a:cs typeface="Times New Roman" pitchFamily="18" charset="0"/>
              </a:rPr>
              <a:t> system, with </a:t>
            </a:r>
            <a:r>
              <a:rPr lang="en-US" sz="2400" b="1" dirty="0" smtClean="0">
                <a:latin typeface="Times New Roman" pitchFamily="18" charset="0"/>
                <a:cs typeface="Times New Roman" pitchFamily="18" charset="0"/>
              </a:rPr>
              <a:t>ERCP</a:t>
            </a:r>
            <a:r>
              <a:rPr lang="en-US" sz="2400" dirty="0" smtClean="0">
                <a:latin typeface="Times New Roman" pitchFamily="18" charset="0"/>
                <a:cs typeface="Times New Roman" pitchFamily="18" charset="0"/>
              </a:rPr>
              <a:t> reserved for therapeutic indications. </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MRCP preferred over ERCP?</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sz="3000" dirty="0" smtClean="0"/>
              <a:t>It is non-invasive.</a:t>
            </a:r>
          </a:p>
          <a:p>
            <a:pPr marL="514350" indent="-514350">
              <a:buAutoNum type="arabicPeriod"/>
            </a:pPr>
            <a:r>
              <a:rPr lang="en-US" sz="3000" dirty="0" smtClean="0"/>
              <a:t>It is cheaper.</a:t>
            </a:r>
          </a:p>
          <a:p>
            <a:pPr marL="514350" indent="-514350">
              <a:buAutoNum type="arabicPeriod"/>
            </a:pPr>
            <a:r>
              <a:rPr lang="en-US" sz="3000" dirty="0" smtClean="0"/>
              <a:t>It uses no radiation.</a:t>
            </a:r>
          </a:p>
          <a:p>
            <a:pPr marL="514350" indent="-514350">
              <a:buAutoNum type="arabicPeriod"/>
            </a:pPr>
            <a:r>
              <a:rPr lang="en-US" sz="3000" dirty="0" smtClean="0"/>
              <a:t>It is less operator dependent.</a:t>
            </a:r>
          </a:p>
          <a:p>
            <a:pPr marL="514350" indent="-514350">
              <a:buAutoNum type="arabicPeriod"/>
            </a:pPr>
            <a:r>
              <a:rPr lang="en-US" sz="3000" dirty="0" smtClean="0"/>
              <a:t>It allows better visualization of ducts proximal to an obstruction.</a:t>
            </a:r>
          </a:p>
          <a:p>
            <a:pPr marL="514350" indent="-514350">
              <a:buNone/>
            </a:pPr>
            <a:r>
              <a:rPr lang="en-US" sz="3000" dirty="0" smtClean="0"/>
              <a:t> 6.  When it is combined with conventional T1- and T2-weighted sequences, allows detection of </a:t>
            </a:r>
            <a:r>
              <a:rPr lang="en-US" sz="3000" dirty="0" err="1" smtClean="0"/>
              <a:t>extraductal</a:t>
            </a:r>
            <a:r>
              <a:rPr lang="en-US" sz="3000" dirty="0" smtClean="0"/>
              <a:t> disease. </a:t>
            </a:r>
          </a:p>
          <a:p>
            <a:pPr marL="514350" indent="-514350">
              <a:buAutoNum type="arabicPeriod"/>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INDICATIONS FOR PERFORMING MRCP</a:t>
            </a:r>
            <a:endParaRPr lang="en-US" sz="2400" dirty="0"/>
          </a:p>
        </p:txBody>
      </p:sp>
      <p:sp>
        <p:nvSpPr>
          <p:cNvPr id="3" name="Content Placeholder 2"/>
          <p:cNvSpPr>
            <a:spLocks noGrp="1"/>
          </p:cNvSpPr>
          <p:nvPr>
            <p:ph idx="1"/>
          </p:nvPr>
        </p:nvSpPr>
        <p:spPr/>
        <p:txBody>
          <a:bodyPr/>
          <a:lstStyle/>
          <a:p>
            <a:pPr>
              <a:buNone/>
            </a:pPr>
            <a:r>
              <a:rPr lang="en-US" dirty="0" smtClean="0"/>
              <a:t>1.</a:t>
            </a:r>
            <a:r>
              <a:rPr lang="en-US" sz="2400" dirty="0" smtClean="0"/>
              <a:t>Unsuccessful ERCP </a:t>
            </a:r>
          </a:p>
          <a:p>
            <a:pPr>
              <a:buNone/>
            </a:pPr>
            <a:r>
              <a:rPr lang="en-US" sz="2400" dirty="0" smtClean="0"/>
              <a:t>2. Contraindication to ERCP </a:t>
            </a:r>
          </a:p>
          <a:p>
            <a:pPr>
              <a:buNone/>
            </a:pPr>
            <a:r>
              <a:rPr lang="en-US" sz="2400" dirty="0" smtClean="0"/>
              <a:t>3. Presence of </a:t>
            </a:r>
            <a:r>
              <a:rPr lang="en-US" sz="2400" dirty="0" err="1" smtClean="0"/>
              <a:t>biliary</a:t>
            </a:r>
            <a:r>
              <a:rPr lang="en-US" sz="2400" dirty="0" smtClean="0"/>
              <a:t>-enteric </a:t>
            </a:r>
            <a:r>
              <a:rPr lang="en-US" sz="2400" dirty="0" err="1" smtClean="0"/>
              <a:t>anastomoses</a:t>
            </a:r>
            <a:r>
              <a:rPr lang="en-US" sz="2400" dirty="0" smtClean="0"/>
              <a:t> (eg, </a:t>
            </a:r>
            <a:r>
              <a:rPr lang="en-US" sz="2400" dirty="0" err="1" smtClean="0"/>
              <a:t>choledochojejunostomy</a:t>
            </a:r>
            <a:r>
              <a:rPr lang="en-US" sz="2400" dirty="0" smtClean="0"/>
              <a:t>, </a:t>
            </a:r>
            <a:r>
              <a:rPr lang="en-US" sz="2400" dirty="0" err="1" smtClean="0"/>
              <a:t>Billroth</a:t>
            </a:r>
            <a:r>
              <a:rPr lang="en-US" sz="2400" dirty="0" smtClean="0"/>
              <a:t> II anastomosis).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MRCP</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dirty="0" smtClean="0"/>
              <a:t>Decreased spatial resolution, making </a:t>
            </a:r>
            <a:r>
              <a:rPr lang="en-US" b="1" dirty="0" smtClean="0"/>
              <a:t>MRCP</a:t>
            </a:r>
            <a:r>
              <a:rPr lang="en-US" dirty="0" smtClean="0"/>
              <a:t> less sensitive to abnormalities of the peripheral </a:t>
            </a:r>
            <a:r>
              <a:rPr lang="en-US" dirty="0" err="1" smtClean="0"/>
              <a:t>intrahepatic</a:t>
            </a:r>
            <a:r>
              <a:rPr lang="en-US" dirty="0" smtClean="0"/>
              <a:t> ducts (</a:t>
            </a:r>
            <a:r>
              <a:rPr lang="en-US" dirty="0" err="1" smtClean="0"/>
              <a:t>eg.sclerosing</a:t>
            </a:r>
            <a:r>
              <a:rPr lang="en-US" dirty="0" smtClean="0"/>
              <a:t> </a:t>
            </a:r>
            <a:r>
              <a:rPr lang="en-US" dirty="0" err="1" smtClean="0"/>
              <a:t>cholangitis</a:t>
            </a:r>
            <a:r>
              <a:rPr lang="en-US" dirty="0" smtClean="0"/>
              <a:t>) and pancreatic </a:t>
            </a:r>
            <a:r>
              <a:rPr lang="en-US" dirty="0" err="1" smtClean="0"/>
              <a:t>ductal</a:t>
            </a:r>
            <a:r>
              <a:rPr lang="en-US" dirty="0" smtClean="0"/>
              <a:t> side branches (eg. chronic pancreatitis); </a:t>
            </a:r>
          </a:p>
          <a:p>
            <a:pPr marL="514350" indent="-514350">
              <a:buFont typeface="+mj-lt"/>
              <a:buAutoNum type="arabicPeriod"/>
            </a:pPr>
            <a:r>
              <a:rPr lang="en-US" dirty="0" smtClean="0"/>
              <a:t>Imaging in the physiologic, </a:t>
            </a:r>
            <a:r>
              <a:rPr lang="en-US" dirty="0" err="1" smtClean="0"/>
              <a:t>nondistended</a:t>
            </a:r>
            <a:r>
              <a:rPr lang="en-US" dirty="0" smtClean="0"/>
              <a:t> state, which decreases the sensitivity to subtle </a:t>
            </a:r>
            <a:r>
              <a:rPr lang="en-US" dirty="0" err="1" smtClean="0"/>
              <a:t>ductal</a:t>
            </a:r>
            <a:r>
              <a:rPr lang="en-US" dirty="0" smtClean="0"/>
              <a:t> abnormalities.</a:t>
            </a:r>
          </a:p>
          <a:p>
            <a:pPr marL="514350" indent="-514350">
              <a:buFont typeface="+mj-lt"/>
              <a:buAutoNum type="arabicPeriod"/>
            </a:pPr>
            <a:r>
              <a:rPr lang="en-US" dirty="0" smtClean="0"/>
              <a:t>Appropriate care is delayed in patients who need therapeutic endoscopic or percutaneous intervention </a:t>
            </a:r>
          </a:p>
          <a:p>
            <a:pPr marL="514350" indent="-514350">
              <a:buFont typeface="+mj-lt"/>
              <a:buAutoNum type="arabicPeriod"/>
            </a:pPr>
            <a:r>
              <a:rPr lang="en-US" dirty="0" smtClean="0"/>
              <a:t>In patients with high clinical suspicion for bile duct obstruction, ERCP should be the initial imaging modality to provide timely intervention.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u="sng" dirty="0" smtClean="0">
                <a:latin typeface="Times New Roman" pitchFamily="18" charset="0"/>
                <a:cs typeface="Times New Roman" pitchFamily="18" charset="0"/>
              </a:rPr>
              <a:t>CASE :1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MRCP </a:t>
            </a:r>
            <a:r>
              <a:rPr lang="en-US" sz="2400" dirty="0">
                <a:latin typeface="Times New Roman" pitchFamily="18" charset="0"/>
                <a:cs typeface="Times New Roman" pitchFamily="18" charset="0"/>
              </a:rPr>
              <a:t>image showing stones in the distal common bile duct: (a) Gallbladder with stones (b) Stone in bile duct (c) Pancreatic duct (d) Duodenum.</a:t>
            </a:r>
          </a:p>
        </p:txBody>
      </p:sp>
      <p:pic>
        <p:nvPicPr>
          <p:cNvPr id="1026" name="Picture 2"/>
          <p:cNvPicPr>
            <a:picLocks noGrp="1" noChangeAspect="1" noChangeArrowheads="1"/>
          </p:cNvPicPr>
          <p:nvPr>
            <p:ph idx="1"/>
          </p:nvPr>
        </p:nvPicPr>
        <p:blipFill>
          <a:blip r:embed="rId2"/>
          <a:srcRect/>
          <a:stretch>
            <a:fillRect/>
          </a:stretch>
        </p:blipFill>
        <p:spPr bwMode="auto">
          <a:xfrm>
            <a:off x="2133600" y="1828800"/>
            <a:ext cx="4892691" cy="4525963"/>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u="sng" dirty="0" smtClean="0"/>
              <a:t>CASE :2</a:t>
            </a:r>
            <a:r>
              <a:rPr lang="en-US" dirty="0" smtClean="0"/>
              <a:t/>
            </a:r>
            <a:br>
              <a:rPr lang="en-US" dirty="0" smtClean="0"/>
            </a:br>
            <a:r>
              <a:rPr lang="en-US" dirty="0" smtClean="0"/>
              <a:t>Primary sclerosis </a:t>
            </a:r>
            <a:r>
              <a:rPr lang="en-US" dirty="0" err="1" smtClean="0"/>
              <a:t>cholangitis</a:t>
            </a:r>
            <a:endParaRPr lang="en-US" dirty="0"/>
          </a:p>
        </p:txBody>
      </p:sp>
      <p:pic>
        <p:nvPicPr>
          <p:cNvPr id="1026" name="Picture 2" descr="C:\Documents and Settings\CTscan\Desktop\a50979796d9978_Afbeelding-1A.jpg"/>
          <p:cNvPicPr>
            <a:picLocks noGrp="1" noChangeAspect="1" noChangeArrowheads="1"/>
          </p:cNvPicPr>
          <p:nvPr>
            <p:ph idx="1"/>
          </p:nvPr>
        </p:nvPicPr>
        <p:blipFill>
          <a:blip r:embed="rId2"/>
          <a:srcRect/>
          <a:stretch>
            <a:fillRect/>
          </a:stretch>
        </p:blipFill>
        <p:spPr bwMode="auto">
          <a:xfrm>
            <a:off x="627121" y="1600200"/>
            <a:ext cx="7889757" cy="4525963"/>
          </a:xfrm>
          <a:prstGeom prst="rect">
            <a:avLst/>
          </a:prstGeom>
          <a:noFill/>
        </p:spPr>
      </p:pic>
      <p:sp>
        <p:nvSpPr>
          <p:cNvPr id="5" name="TextBox 4"/>
          <p:cNvSpPr txBox="1"/>
          <p:nvPr/>
        </p:nvSpPr>
        <p:spPr>
          <a:xfrm>
            <a:off x="1981200" y="6172200"/>
            <a:ext cx="1143000" cy="461665"/>
          </a:xfrm>
          <a:prstGeom prst="rect">
            <a:avLst/>
          </a:prstGeom>
          <a:noFill/>
        </p:spPr>
        <p:txBody>
          <a:bodyPr wrap="square" rtlCol="0">
            <a:spAutoFit/>
          </a:bodyPr>
          <a:lstStyle/>
          <a:p>
            <a:r>
              <a:rPr lang="en-US" sz="2400" b="1" dirty="0" smtClean="0"/>
              <a:t>MRCP</a:t>
            </a:r>
            <a:endParaRPr lang="en-US" sz="2400" b="1" dirty="0"/>
          </a:p>
        </p:txBody>
      </p:sp>
      <p:sp>
        <p:nvSpPr>
          <p:cNvPr id="6" name="TextBox 5"/>
          <p:cNvSpPr txBox="1"/>
          <p:nvPr/>
        </p:nvSpPr>
        <p:spPr>
          <a:xfrm>
            <a:off x="6400800" y="6172200"/>
            <a:ext cx="1203712" cy="461665"/>
          </a:xfrm>
          <a:prstGeom prst="rect">
            <a:avLst/>
          </a:prstGeom>
          <a:noFill/>
        </p:spPr>
        <p:txBody>
          <a:bodyPr wrap="square" rtlCol="0">
            <a:spAutoFit/>
          </a:bodyPr>
          <a:lstStyle/>
          <a:p>
            <a:r>
              <a:rPr lang="en-US" sz="2400" b="1" dirty="0" smtClean="0"/>
              <a:t>ERCP</a:t>
            </a:r>
            <a:endParaRPr lang="en-US"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smtClean="0"/>
              <a:t>CASE : 3</a:t>
            </a:r>
            <a:r>
              <a:rPr lang="en-US" sz="3200" dirty="0" smtClean="0"/>
              <a:t/>
            </a:r>
            <a:br>
              <a:rPr lang="en-US" sz="3200" dirty="0" smtClean="0"/>
            </a:br>
            <a:r>
              <a:rPr lang="en-US" sz="3200" dirty="0" smtClean="0"/>
              <a:t>PANCREATIC DUCT IRREGULARITIES AND PSEUDOCYST</a:t>
            </a:r>
            <a:endParaRPr lang="en-US" sz="3200" dirty="0"/>
          </a:p>
        </p:txBody>
      </p:sp>
      <p:pic>
        <p:nvPicPr>
          <p:cNvPr id="1026" name="Picture 2"/>
          <p:cNvPicPr>
            <a:picLocks noGrp="1" noChangeAspect="1" noChangeArrowheads="1"/>
          </p:cNvPicPr>
          <p:nvPr>
            <p:ph idx="1"/>
          </p:nvPr>
        </p:nvPicPr>
        <p:blipFill>
          <a:blip r:embed="rId2"/>
          <a:srcRect/>
          <a:stretch>
            <a:fillRect/>
          </a:stretch>
        </p:blipFill>
        <p:spPr bwMode="auto">
          <a:xfrm>
            <a:off x="457200" y="1905000"/>
            <a:ext cx="3711222" cy="4008120"/>
          </a:xfrm>
          <a:prstGeom prst="rect">
            <a:avLst/>
          </a:prstGeom>
          <a:noFill/>
          <a:ln w="9525">
            <a:noFill/>
            <a:miter lim="800000"/>
            <a:headEnd/>
            <a:tailEnd/>
          </a:ln>
          <a:effectLst/>
        </p:spPr>
      </p:pic>
      <p:pic>
        <p:nvPicPr>
          <p:cNvPr id="1027" name="Picture 3" descr="C:\Documents and Settings\Redio logy\Desktop\ercp pancreas.jpg"/>
          <p:cNvPicPr>
            <a:picLocks noChangeAspect="1" noChangeArrowheads="1"/>
          </p:cNvPicPr>
          <p:nvPr/>
        </p:nvPicPr>
        <p:blipFill>
          <a:blip r:embed="rId3"/>
          <a:srcRect/>
          <a:stretch>
            <a:fillRect/>
          </a:stretch>
        </p:blipFill>
        <p:spPr bwMode="auto">
          <a:xfrm>
            <a:off x="4648200" y="1981200"/>
            <a:ext cx="4038600" cy="4038600"/>
          </a:xfrm>
          <a:prstGeom prst="rect">
            <a:avLst/>
          </a:prstGeom>
          <a:noFill/>
        </p:spPr>
      </p:pic>
      <p:sp>
        <p:nvSpPr>
          <p:cNvPr id="6" name="TextBox 5"/>
          <p:cNvSpPr txBox="1"/>
          <p:nvPr/>
        </p:nvSpPr>
        <p:spPr>
          <a:xfrm>
            <a:off x="1600200" y="6096000"/>
            <a:ext cx="1079719" cy="523220"/>
          </a:xfrm>
          <a:prstGeom prst="rect">
            <a:avLst/>
          </a:prstGeom>
          <a:noFill/>
        </p:spPr>
        <p:txBody>
          <a:bodyPr wrap="none" rtlCol="0">
            <a:spAutoFit/>
          </a:bodyPr>
          <a:lstStyle/>
          <a:p>
            <a:r>
              <a:rPr lang="en-US" sz="2800" b="1" dirty="0" smtClean="0"/>
              <a:t>MRCP</a:t>
            </a:r>
            <a:endParaRPr lang="en-US" sz="2800" b="1" dirty="0"/>
          </a:p>
        </p:txBody>
      </p:sp>
      <p:sp>
        <p:nvSpPr>
          <p:cNvPr id="7" name="TextBox 6"/>
          <p:cNvSpPr txBox="1"/>
          <p:nvPr/>
        </p:nvSpPr>
        <p:spPr>
          <a:xfrm>
            <a:off x="6172200" y="6096000"/>
            <a:ext cx="940257" cy="523220"/>
          </a:xfrm>
          <a:prstGeom prst="rect">
            <a:avLst/>
          </a:prstGeom>
          <a:noFill/>
        </p:spPr>
        <p:txBody>
          <a:bodyPr wrap="none" rtlCol="0">
            <a:spAutoFit/>
          </a:bodyPr>
          <a:lstStyle/>
          <a:p>
            <a:r>
              <a:rPr lang="en-US" sz="2800" b="1" dirty="0" smtClean="0"/>
              <a:t>ERCP</a:t>
            </a:r>
            <a:endParaRPr lang="en-US" sz="28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638</Words>
  <Application>Microsoft Office PowerPoint</Application>
  <PresentationFormat>On-screen Show (4:3)</PresentationFormat>
  <Paragraphs>86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MRCP vs ERCP</vt:lpstr>
      <vt:lpstr>INTRODUCTION</vt:lpstr>
      <vt:lpstr>   </vt:lpstr>
      <vt:lpstr>Why is MRCP preferred over ERCP?</vt:lpstr>
      <vt:lpstr>INDICATIONS FOR PERFORMING MRCP</vt:lpstr>
      <vt:lpstr>DISADVANTAGES OF MRCP</vt:lpstr>
      <vt:lpstr>CASE :1  MRCP image showing stones in the distal common bile duct: (a) Gallbladder with stones (b) Stone in bile duct (c) Pancreatic duct (d) Duodenum.</vt:lpstr>
      <vt:lpstr>CASE :2 Primary sclerosis cholangitis</vt:lpstr>
      <vt:lpstr>CASE : 3 PANCREATIC DUCT IRREGULARITIES AND PSEUDOCYST</vt:lpstr>
      <vt:lpstr> </vt:lpstr>
      <vt:lpstr>  </vt:lpstr>
      <vt:lpstr>CONCLUSION</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MRCP vs ERCP</dc:title>
  <dc:creator>Radiology CR</dc:creator>
  <cp:lastModifiedBy>admin</cp:lastModifiedBy>
  <cp:revision>13</cp:revision>
  <dcterms:created xsi:type="dcterms:W3CDTF">2014-03-01T04:44:28Z</dcterms:created>
  <dcterms:modified xsi:type="dcterms:W3CDTF">2022-04-23T04:18:04Z</dcterms:modified>
</cp:coreProperties>
</file>