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21"/>
  </p:handoutMasterIdLst>
  <p:sldIdLst>
    <p:sldId id="256" r:id="rId2"/>
    <p:sldId id="288" r:id="rId3"/>
    <p:sldId id="284" r:id="rId4"/>
    <p:sldId id="282" r:id="rId5"/>
    <p:sldId id="260" r:id="rId6"/>
    <p:sldId id="270" r:id="rId7"/>
    <p:sldId id="292" r:id="rId8"/>
    <p:sldId id="293" r:id="rId9"/>
    <p:sldId id="299" r:id="rId10"/>
    <p:sldId id="300" r:id="rId11"/>
    <p:sldId id="298" r:id="rId12"/>
    <p:sldId id="294" r:id="rId13"/>
    <p:sldId id="304" r:id="rId14"/>
    <p:sldId id="303" r:id="rId15"/>
    <p:sldId id="301" r:id="rId16"/>
    <p:sldId id="302" r:id="rId17"/>
    <p:sldId id="305" r:id="rId18"/>
    <p:sldId id="306" r:id="rId19"/>
    <p:sldId id="307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243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F1A154D-88CD-48C5-B619-6658A8F4C51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3076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9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0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3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4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6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7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8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9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0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1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2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3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4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95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97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099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7786390-9A99-4D7D-9466-35ECCB71667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15A71-D288-4C93-BA47-0BF6A7FFF6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344B5-701E-4C48-86D4-741716C52A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5ADD5-D85F-415C-BEC0-EA520E418C9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90EF0-A3BB-4CC4-AFBD-30B2A1886A9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09A32C-27A5-461D-952C-007513625B5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59FF1-3E7B-4006-9DBA-E00564A7A9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4070B-C511-44FD-B6EE-0623E5DA2B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F0145-607C-40B4-96EC-01BD658D24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22844E-8812-411C-AF91-C7A338AC672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6F7CEA-C00A-4ED7-B911-896F6F3E954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2052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5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6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0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1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2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6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7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9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0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71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3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75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2076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fld id="{4F01DEB8-2B31-4C14-9DC0-E77599D3055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blinds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en-US" dirty="0"/>
              <a:t>PERIPHERAL VASCULAR DISEASE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5000" y="5486400"/>
            <a:ext cx="32592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 </a:t>
            </a:r>
            <a:r>
              <a:rPr lang="en-US" dirty="0" err="1" smtClean="0"/>
              <a:t>Rajeshkumar</a:t>
            </a:r>
            <a:r>
              <a:rPr lang="en-US" dirty="0" smtClean="0"/>
              <a:t> </a:t>
            </a:r>
            <a:r>
              <a:rPr lang="en-US" dirty="0" err="1" smtClean="0"/>
              <a:t>Rathore</a:t>
            </a:r>
            <a:endParaRPr lang="en-US" dirty="0" smtClean="0"/>
          </a:p>
          <a:p>
            <a:r>
              <a:rPr lang="en-US" dirty="0" smtClean="0"/>
              <a:t>Professor, Radiology</a:t>
            </a:r>
            <a:endParaRPr lang="en-US" dirty="0"/>
          </a:p>
        </p:txBody>
      </p:sp>
    </p:spTree>
  </p:cSld>
  <p:clrMapOvr>
    <a:masterClrMapping/>
  </p:clrMapOvr>
  <p:transition spd="med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image.slidesharecdn.com/dopplerultrasoundoflowerlimbarteries-130514190128-phpapp01/95/slide-53-638.jpg?cb=13685761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9144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image.slidesharecdn.com/dopplerultrasoundoflowerlimbarteries-130514190128-phpapp01/95/slide-49-638.jpg?cb=13685761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276600"/>
            <a:ext cx="5943600" cy="2846184"/>
          </a:xfrm>
          <a:prstGeom prst="rect">
            <a:avLst/>
          </a:prstGeom>
          <a:noFill/>
        </p:spPr>
      </p:pic>
      <p:pic>
        <p:nvPicPr>
          <p:cNvPr id="29700" name="Picture 4" descr="http://image.slidesharecdn.com/dopplerultrasoundoflowerlimbarteries-130514190128-phpapp01/95/slide-50-638.jpg?cb=136857615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533400"/>
            <a:ext cx="6019800" cy="2590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image.slidesharecdn.com/dopplerultrasoundoflowerlimbarteries-130514190128-phpapp01/95/slide-19-638.jpg?cb=13685761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9144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</a:t>
            </a:r>
            <a:br>
              <a:rPr lang="en-US" dirty="0" smtClean="0"/>
            </a:br>
            <a:r>
              <a:rPr lang="en-US" dirty="0" smtClean="0"/>
              <a:t>		CT Angiography</a:t>
            </a:r>
            <a:br>
              <a:rPr lang="en-US" dirty="0" smtClean="0"/>
            </a:b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52600"/>
            <a:ext cx="7086600" cy="3505200"/>
          </a:xfrm>
        </p:spPr>
        <p:txBody>
          <a:bodyPr/>
          <a:lstStyle/>
          <a:p>
            <a:r>
              <a:rPr lang="en-US" sz="2400" dirty="0" smtClean="0"/>
              <a:t>CT angiography is a type of medical exam that combines a CT scan with an injection of a special dye called contrast material to produce pictures of blood vessels and tissues in a part of your body. The contrast is injected through an intravenous (IV) line started in your arm or hand.</a:t>
            </a:r>
          </a:p>
          <a:p>
            <a:r>
              <a:rPr lang="en-US" sz="2400" dirty="0" smtClean="0"/>
              <a:t>A computerized tomography scan, or CT scan, is a type of X-ray that uses a computer to make cross-sectional images of your body. The dye injected to perform CT angiography is called a contrast material because it "lights up" blood vessels and tissues that are being studied.</a:t>
            </a:r>
          </a:p>
          <a:p>
            <a:endParaRPr lang="en-US" sz="1600" dirty="0"/>
          </a:p>
        </p:txBody>
      </p:sp>
    </p:spTree>
  </p:cSld>
  <p:clrMapOvr>
    <a:masterClrMapping/>
  </p:clrMapOvr>
  <p:transition spd="med">
    <p:blind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appearance of vessels on CT angiography</a:t>
            </a:r>
            <a:endParaRPr lang="en-US" dirty="0"/>
          </a:p>
        </p:txBody>
      </p:sp>
      <p:pic>
        <p:nvPicPr>
          <p:cNvPr id="35842" name="Picture 2" descr="https://encrypted-tbn2.gstatic.com/images?q=tbn:ANd9GcQql1OZqO6Bwke0ie4r7SHjUEZZMWTHCYHHm3rNEerFoteNd96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2133600"/>
            <a:ext cx="3276600" cy="437169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image.slidesharecdn.com/cfakepathctapres-shatha-alaa-100519153009-phpapp02/95/slide-5-728.jpg?cb=12743013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762000"/>
            <a:ext cx="6934200" cy="520065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image.slidesharecdn.com/cfakepathctapres-shatha-alaa-100519153009-phpapp02/95/slide-7-728.jpg?cb=12743013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762000"/>
            <a:ext cx="6934200" cy="520065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228600"/>
          <a:ext cx="8153399" cy="601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012487"/>
                <a:gridCol w="1127598"/>
                <a:gridCol w="2706235"/>
                <a:gridCol w="1630679"/>
              </a:tblGrid>
              <a:tr h="6019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Author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Arterial </a:t>
                      </a:r>
                      <a:r>
                        <a:rPr lang="en-US" sz="1800" dirty="0" err="1" smtClean="0">
                          <a:latin typeface="Arial" pitchFamily="34" charset="0"/>
                          <a:cs typeface="Arial" pitchFamily="34" charset="0"/>
                        </a:rPr>
                        <a:t>Sonography</a:t>
                      </a: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: Efficacy for the Diagnosis of Arterial Disease of the Lower Extremity Joseph F. </a:t>
                      </a:r>
                      <a:r>
                        <a:rPr lang="en-US" sz="1800" dirty="0" err="1" smtClean="0">
                          <a:latin typeface="Arial" pitchFamily="34" charset="0"/>
                          <a:cs typeface="Arial" pitchFamily="34" charset="0"/>
                        </a:rPr>
                        <a:t>Polak</a:t>
                      </a: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da-DK" sz="1800" i="1" dirty="0" smtClean="0">
                          <a:latin typeface="Arial" pitchFamily="34" charset="0"/>
                          <a:cs typeface="Arial" pitchFamily="34" charset="0"/>
                        </a:rPr>
                        <a:t>AJR </a:t>
                      </a:r>
                      <a:r>
                        <a:rPr lang="da-DK" sz="1800" dirty="0" smtClean="0">
                          <a:latin typeface="Arial" pitchFamily="34" charset="0"/>
                          <a:cs typeface="Arial" pitchFamily="34" charset="0"/>
                        </a:rPr>
                        <a:t>1993;1 61:235-243 0361 -803X/93/1 612-0235</a:t>
                      </a:r>
                      <a:endParaRPr lang="en-US" sz="18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Study design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Case study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Level-4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CT Angiography is a better modality for segmental length assessment, collateral circulation along with providing a road map reproduction  of the arterial system.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Outcome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CT</a:t>
                      </a:r>
                      <a:r>
                        <a:rPr lang="en-US" baseline="0" dirty="0" smtClean="0"/>
                        <a:t> angiography is a better modality for </a:t>
                      </a:r>
                      <a:r>
                        <a:rPr lang="en-US" baseline="0" dirty="0" err="1" smtClean="0"/>
                        <a:t>assesement</a:t>
                      </a:r>
                      <a:r>
                        <a:rPr lang="en-US" baseline="0" dirty="0" smtClean="0"/>
                        <a:t> of peripheral vascular disease as compared to </a:t>
                      </a:r>
                      <a:r>
                        <a:rPr lang="en-US" baseline="0" dirty="0" err="1" smtClean="0"/>
                        <a:t>colour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doppler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blinds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73163" y="762000"/>
          <a:ext cx="7589839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037"/>
                <a:gridCol w="932996"/>
                <a:gridCol w="1049659"/>
                <a:gridCol w="2436947"/>
                <a:gridCol w="1600200"/>
              </a:tblGrid>
              <a:tr h="533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Author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Imaging in Lower-Extremity </a:t>
                      </a:r>
                      <a:r>
                        <a:rPr lang="en-US" sz="1800" dirty="0" err="1" smtClean="0">
                          <a:latin typeface="Arial" pitchFamily="34" charset="0"/>
                          <a:cs typeface="Arial" pitchFamily="34" charset="0"/>
                        </a:rPr>
                        <a:t>Atheroscler-otic</a:t>
                      </a: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Arterial Disease: </a:t>
                      </a:r>
                      <a:r>
                        <a:rPr lang="en-US" sz="1800" dirty="0" err="1" smtClean="0">
                          <a:latin typeface="Arial" pitchFamily="34" charset="0"/>
                          <a:cs typeface="Arial" pitchFamily="34" charset="0"/>
                        </a:rPr>
                        <a:t>Chadi</a:t>
                      </a: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Arial" pitchFamily="34" charset="0"/>
                          <a:cs typeface="Arial" pitchFamily="34" charset="0"/>
                        </a:rPr>
                        <a:t>Chahin</a:t>
                      </a: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, MD emedicine.medscape.com/article/423649-overview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Study design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Case study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Level-4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CT angiography is a better modality</a:t>
                      </a:r>
                      <a:r>
                        <a:rPr lang="en-US" baseline="0" dirty="0" smtClean="0"/>
                        <a:t> for confirm diagnosis of peripheral vascular disease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Outcome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CT</a:t>
                      </a:r>
                      <a:r>
                        <a:rPr lang="en-US" baseline="0" dirty="0" smtClean="0"/>
                        <a:t> angiography is a better modality for </a:t>
                      </a:r>
                      <a:r>
                        <a:rPr lang="en-US" baseline="0" dirty="0" err="1" smtClean="0"/>
                        <a:t>assesement</a:t>
                      </a:r>
                      <a:r>
                        <a:rPr lang="en-US" baseline="0" dirty="0" smtClean="0"/>
                        <a:t> of peripheral vascular disease as compared to </a:t>
                      </a:r>
                      <a:r>
                        <a:rPr lang="en-US" baseline="0" dirty="0" err="1" smtClean="0"/>
                        <a:t>colour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doppler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blinds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CDUSG is the initial modality of choice in any case of peripheral arterial disease.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CT Angiography is a better modality for segmental length assessment, collateral circulation along with providing a road map reproduction  of the arterial system.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Introduction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8031163" cy="5410200"/>
          </a:xfrm>
        </p:spPr>
        <p:txBody>
          <a:bodyPr/>
          <a:lstStyle/>
          <a:p>
            <a:pPr>
              <a:buSzTx/>
            </a:pPr>
            <a:r>
              <a:rPr lang="en-US" sz="2800" dirty="0"/>
              <a:t>PVD is a generic term that encompasses vascular insufficiencies such as arteriosclerosis, arterial stenosis, </a:t>
            </a:r>
            <a:r>
              <a:rPr lang="en-US" sz="2800" dirty="0" err="1"/>
              <a:t>Raynaud’s</a:t>
            </a:r>
            <a:r>
              <a:rPr lang="en-US" sz="2800" dirty="0"/>
              <a:t> phenomenon.</a:t>
            </a:r>
            <a:r>
              <a:rPr lang="en-US" dirty="0"/>
              <a:t> </a:t>
            </a:r>
          </a:p>
          <a:p>
            <a:pPr>
              <a:buSzTx/>
            </a:pPr>
            <a:r>
              <a:rPr lang="en-US" sz="2800" dirty="0"/>
              <a:t>Peripheral arteriosclerosis is common in the elderly and is often associated with hypertension and </a:t>
            </a:r>
            <a:r>
              <a:rPr lang="en-US" sz="2800" dirty="0" err="1"/>
              <a:t>hyperlipidemia</a:t>
            </a:r>
            <a:r>
              <a:rPr lang="en-US" sz="2800" dirty="0"/>
              <a:t>.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dirty="0"/>
              <a:t>PVD is frequently observed in patients with CAD, diabetes, and a long-term history of smoking. 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26363" cy="914400"/>
          </a:xfrm>
        </p:spPr>
        <p:txBody>
          <a:bodyPr/>
          <a:lstStyle/>
          <a:p>
            <a:r>
              <a:rPr lang="en-US" dirty="0"/>
              <a:t>Two types of PVD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066800"/>
            <a:ext cx="7772400" cy="990600"/>
          </a:xfrm>
        </p:spPr>
        <p:txBody>
          <a:bodyPr/>
          <a:lstStyle/>
          <a:p>
            <a:pPr>
              <a:lnSpc>
                <a:spcPct val="90000"/>
              </a:lnSpc>
              <a:buSzTx/>
            </a:pPr>
            <a:r>
              <a:rPr lang="en-US" sz="2800" dirty="0" smtClean="0"/>
              <a:t>Functional</a:t>
            </a:r>
            <a:endParaRPr lang="en-US" dirty="0" smtClean="0"/>
          </a:p>
          <a:p>
            <a:pPr>
              <a:lnSpc>
                <a:spcPct val="90000"/>
              </a:lnSpc>
              <a:buSzTx/>
            </a:pPr>
            <a:r>
              <a:rPr lang="en-US" sz="2800" dirty="0" smtClean="0"/>
              <a:t>Organic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219200" y="1981200"/>
            <a:ext cx="77263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Symptoms of PVD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43000" y="281940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Monotype Sorts" pitchFamily="2" charset="2"/>
              <a:buChar char="n"/>
              <a:tabLst/>
              <a:defRPr/>
            </a:pPr>
            <a:r>
              <a:rPr kumimoji="1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Leg or hip pain during walking (intermittent </a:t>
            </a:r>
            <a:r>
              <a:rPr kumimoji="1" lang="en-US" alt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claudication</a:t>
            </a:r>
            <a:r>
              <a:rPr kumimoji="1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Monotype Sorts" pitchFamily="2" charset="2"/>
              <a:buChar char="n"/>
              <a:tabLst/>
              <a:defRPr/>
            </a:pPr>
            <a:r>
              <a:rPr kumimoji="1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pain stops when you rest.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Monotype Sorts" pitchFamily="2" charset="2"/>
              <a:buChar char="n"/>
              <a:tabLst/>
              <a:defRPr/>
            </a:pPr>
            <a:r>
              <a:rPr kumimoji="1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Numbness, tingling or weakness in the legs.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Monotype Sorts" pitchFamily="2" charset="2"/>
              <a:buChar char="n"/>
              <a:tabLst/>
              <a:defRPr/>
            </a:pPr>
            <a:r>
              <a:rPr kumimoji="1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Burning or aching pain in feet or toes when resting.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Monotype Sorts" pitchFamily="2" charset="2"/>
              <a:buChar char="n"/>
              <a:tabLst/>
              <a:defRPr/>
            </a:pPr>
            <a:r>
              <a:rPr kumimoji="1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Sore on leg or foot that won’t heal.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Monotype Sorts" pitchFamily="2" charset="2"/>
              <a:buChar char="n"/>
              <a:tabLst/>
              <a:defRPr/>
            </a:pPr>
            <a:r>
              <a:rPr kumimoji="1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Cold legs or feet.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  <p:bldP spid="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5 P’s</a:t>
            </a:r>
          </a:p>
        </p:txBody>
      </p:sp>
      <p:sp>
        <p:nvSpPr>
          <p:cNvPr id="317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Tx/>
            </a:pPr>
            <a:r>
              <a:rPr lang="en-US" sz="2800"/>
              <a:t>Peripheral signs of PVD are the classic 5 P’s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/>
              <a:t>Pulselessness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/>
              <a:t>Paralysis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/>
              <a:t>Paraesthesia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/>
              <a:t>Pain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/>
              <a:t>Pallor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304800"/>
            <a:ext cx="7772400" cy="1143000"/>
          </a:xfrm>
        </p:spPr>
        <p:txBody>
          <a:bodyPr/>
          <a:lstStyle/>
          <a:p>
            <a:r>
              <a:rPr lang="en-US" altLang="en-US"/>
              <a:t>Who is at risk for PVD?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8305800" cy="5410200"/>
          </a:xfrm>
        </p:spPr>
        <p:txBody>
          <a:bodyPr/>
          <a:lstStyle/>
          <a:p>
            <a:pPr>
              <a:buSzTx/>
            </a:pPr>
            <a:r>
              <a:rPr lang="en-US" altLang="en-US" sz="2800"/>
              <a:t>Over the age of 50</a:t>
            </a:r>
          </a:p>
          <a:p>
            <a:pPr>
              <a:buSzTx/>
            </a:pPr>
            <a:r>
              <a:rPr lang="en-US" altLang="en-US" sz="2800"/>
              <a:t>Smokers</a:t>
            </a:r>
          </a:p>
          <a:p>
            <a:pPr>
              <a:buSzTx/>
            </a:pPr>
            <a:r>
              <a:rPr lang="en-US" altLang="en-US" sz="2800"/>
              <a:t>Diabetics</a:t>
            </a:r>
          </a:p>
          <a:p>
            <a:pPr>
              <a:buSzTx/>
            </a:pPr>
            <a:r>
              <a:rPr lang="en-US" altLang="en-US" sz="2800"/>
              <a:t>Overweight (especially with syndrome X or hyperinsulinism)</a:t>
            </a:r>
          </a:p>
          <a:p>
            <a:pPr>
              <a:buSzTx/>
            </a:pPr>
            <a:r>
              <a:rPr lang="en-US" altLang="en-US" sz="2800"/>
              <a:t>Male sex</a:t>
            </a:r>
          </a:p>
          <a:p>
            <a:pPr>
              <a:buSzTx/>
            </a:pPr>
            <a:r>
              <a:rPr lang="en-US" altLang="en-US" sz="2800"/>
              <a:t>Sedentary people</a:t>
            </a:r>
          </a:p>
          <a:p>
            <a:pPr>
              <a:buSzTx/>
            </a:pPr>
            <a:r>
              <a:rPr lang="en-US" altLang="en-US" sz="2800"/>
              <a:t>People who have hypertension or high cholesterol</a:t>
            </a:r>
          </a:p>
          <a:p>
            <a:pPr>
              <a:buSzTx/>
            </a:pPr>
            <a:r>
              <a:rPr lang="en-US" altLang="en-US" sz="2800"/>
              <a:t>Family history of heart or vascular disease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Duplex Ultrasonography and Doppler Color-Flow Imaging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2057400"/>
            <a:ext cx="7772400" cy="4495800"/>
          </a:xfrm>
        </p:spPr>
        <p:txBody>
          <a:bodyPr/>
          <a:lstStyle/>
          <a:p>
            <a:pPr>
              <a:buSzTx/>
            </a:pPr>
            <a:r>
              <a:rPr lang="en-US" altLang="en-US" sz="2800"/>
              <a:t>Technical advances in ultrasonography have allowed reproducible measurements of blood vessels and blood flow as well as standardization of criteria for assessment of PVD.  </a:t>
            </a:r>
          </a:p>
          <a:p>
            <a:pPr>
              <a:buSzTx/>
            </a:pPr>
            <a:r>
              <a:rPr lang="en-US" altLang="en-US" sz="2800"/>
              <a:t>Doppler color-flow imaging are useful in localizing diseased segments, and spectral imaging can assess lesion severity. 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appearances of vessels on </a:t>
            </a:r>
            <a:r>
              <a:rPr lang="en-US" dirty="0" err="1" smtClean="0"/>
              <a:t>Colour</a:t>
            </a:r>
            <a:r>
              <a:rPr lang="en-US" dirty="0" smtClean="0"/>
              <a:t> Doppler</a:t>
            </a:r>
            <a:endParaRPr lang="en-US" dirty="0"/>
          </a:p>
        </p:txBody>
      </p:sp>
      <p:pic>
        <p:nvPicPr>
          <p:cNvPr id="54274" name="Picture 2" descr="http://image.slidesharecdn.com/dopplerultrasoundoflowerlimbarteries-130514190128-phpapp01/95/slide-14-638.jpg?cb=13685761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981200"/>
            <a:ext cx="4053840" cy="3200400"/>
          </a:xfrm>
          <a:prstGeom prst="rect">
            <a:avLst/>
          </a:prstGeom>
          <a:noFill/>
        </p:spPr>
      </p:pic>
      <p:pic>
        <p:nvPicPr>
          <p:cNvPr id="54276" name="Picture 4" descr="http://image.slidesharecdn.com/dopplerultrasoundoflowerlimbarteries-130514190128-phpapp01/95/slide-15-638.jpg?cb=136857615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3968" y="1981200"/>
            <a:ext cx="3782368" cy="320183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.slidesharecdn.com/dopplerultrasoundoflowerlimbarteries-130514190128-phpapp01/95/slide-17-638.jpg?cb=13685761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228600"/>
            <a:ext cx="4973201" cy="2895600"/>
          </a:xfrm>
          <a:prstGeom prst="rect">
            <a:avLst/>
          </a:prstGeom>
          <a:noFill/>
        </p:spPr>
      </p:pic>
      <p:pic>
        <p:nvPicPr>
          <p:cNvPr id="1028" name="Picture 4" descr="http://image.slidesharecdn.com/dopplerultrasoundoflowerlimbarteries-130514190128-phpapp01/95/slide-48-638.jpg?cb=136857615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3429000"/>
            <a:ext cx="4876800" cy="278825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image.slidesharecdn.com/dopplerultrasoundoflowerlimbarteries-130514190128-phpapp01/95/slide-51-638.jpg?cb=13685761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9144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/>
  </p:transition>
</p:sld>
</file>

<file path=ppt/theme/theme1.xml><?xml version="1.0" encoding="utf-8"?>
<a:theme xmlns:a="http://schemas.openxmlformats.org/drawingml/2006/main" name="Dad's Tie">
  <a:themeElements>
    <a:clrScheme name="Dad's Ti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's Ti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ad's Ti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's Ti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 Lab #14:Applications:Microsoft Office 98:Templates:Presentation Designs:Dad's Tie</Template>
  <TotalTime>326</TotalTime>
  <Words>433</Words>
  <Application>Microsoft PowerPoint</Application>
  <PresentationFormat>On-screen Show (4:3)</PresentationFormat>
  <Paragraphs>86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Dad's Tie</vt:lpstr>
      <vt:lpstr>PERIPHERAL VASCULAR DISEASE</vt:lpstr>
      <vt:lpstr>                Introduction</vt:lpstr>
      <vt:lpstr>Two types of PVD</vt:lpstr>
      <vt:lpstr>The 5 P’s</vt:lpstr>
      <vt:lpstr>Who is at risk for PVD?</vt:lpstr>
      <vt:lpstr>Duplex Ultrasonography and Doppler Color-Flow Imaging</vt:lpstr>
      <vt:lpstr>Normal appearances of vessels on Colour Doppler</vt:lpstr>
      <vt:lpstr>Slide 8</vt:lpstr>
      <vt:lpstr>Slide 9</vt:lpstr>
      <vt:lpstr>Slide 10</vt:lpstr>
      <vt:lpstr>Slide 11</vt:lpstr>
      <vt:lpstr>Slide 12</vt:lpstr>
      <vt:lpstr>     CT Angiography   </vt:lpstr>
      <vt:lpstr>Normal appearance of vessels on CT angiography</vt:lpstr>
      <vt:lpstr>Slide 15</vt:lpstr>
      <vt:lpstr>Slide 16</vt:lpstr>
      <vt:lpstr>Slide 17</vt:lpstr>
      <vt:lpstr>Slide 18</vt:lpstr>
      <vt:lpstr>   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PERIPHERAL VASCULAR DISEASE</dc:title>
  <dc:creator>Elgin Public Schools</dc:creator>
  <cp:lastModifiedBy>admin</cp:lastModifiedBy>
  <cp:revision>44</cp:revision>
  <cp:lastPrinted>2002-03-28T03:01:58Z</cp:lastPrinted>
  <dcterms:created xsi:type="dcterms:W3CDTF">2002-03-18T20:56:08Z</dcterms:created>
  <dcterms:modified xsi:type="dcterms:W3CDTF">2022-04-23T04:22:00Z</dcterms:modified>
</cp:coreProperties>
</file>