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9824" autoAdjust="0"/>
  </p:normalViewPr>
  <p:slideViewPr>
    <p:cSldViewPr>
      <p:cViewPr>
        <p:scale>
          <a:sx n="71" d="100"/>
          <a:sy n="71" d="100"/>
        </p:scale>
        <p:origin x="-1356" y="-138"/>
      </p:cViewPr>
      <p:guideLst>
        <p:guide orient="horz" pos="2160"/>
        <p:guide pos="2880"/>
      </p:guideLst>
    </p:cSldViewPr>
  </p:slideViewPr>
  <p:outlineViewPr>
    <p:cViewPr>
      <p:scale>
        <a:sx n="33" d="100"/>
        <a:sy n="33" d="100"/>
      </p:scale>
      <p:origin x="48" y="63702"/>
    </p:cViewPr>
  </p:outlineViewPr>
  <p:notesTextViewPr>
    <p:cViewPr>
      <p:scale>
        <a:sx n="100" d="100"/>
        <a:sy n="100" d="100"/>
      </p:scale>
      <p:origin x="0" y="0"/>
    </p:cViewPr>
  </p:notesTextViewPr>
  <p:sorterViewPr>
    <p:cViewPr>
      <p:scale>
        <a:sx n="66" d="100"/>
        <a:sy n="66" d="100"/>
      </p:scale>
      <p:origin x="0" y="3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FB78D-4AD6-494F-8015-1477FE0D0817}" type="datetimeFigureOut">
              <a:rPr lang="en-US" smtClean="0"/>
              <a:pPr/>
              <a:t>4/23/2022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084E69-F581-41EF-B657-26EA007EA1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156E83-4BEB-4460-889C-056D01979245}"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56E83-4BEB-4460-889C-056D01979245}"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56E83-4BEB-4460-889C-056D01979245}"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56E83-4BEB-4460-889C-056D01979245}"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156E83-4BEB-4460-889C-056D01979245}"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156E83-4BEB-4460-889C-056D01979245}"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156E83-4BEB-4460-889C-056D01979245}" type="datetimeFigureOut">
              <a:rPr lang="en-US" smtClean="0"/>
              <a:pPr/>
              <a:t>4/23/2022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156E83-4BEB-4460-889C-056D01979245}"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56E83-4BEB-4460-889C-056D01979245}"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56E83-4BEB-4460-889C-056D01979245}"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56E83-4BEB-4460-889C-056D01979245}"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FFEB0-9FE6-4983-BDBC-38FC801524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156E83-4BEB-4460-889C-056D01979245}" type="datetimeFigureOut">
              <a:rPr lang="en-US" smtClean="0"/>
              <a:pPr/>
              <a:t>4/23/2022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FFEB0-9FE6-4983-BDBC-38FC801524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jnr.org/content/20/2/229.long" TargetMode="External"/><Relationship Id="rId7" Type="http://schemas.openxmlformats.org/officeDocument/2006/relationships/hyperlink" Target="http://www.ajnr.org/search?author1=Gerhard+Laub&amp;sortspec=date&amp;submit=Submit" TargetMode="External"/><Relationship Id="rId2" Type="http://schemas.openxmlformats.org/officeDocument/2006/relationships/hyperlink" Target="http://www.ajnr.org/search?author1=Tae-Sub+Chung&amp;sortspec=date&amp;submit=Submit" TargetMode="External"/><Relationship Id="rId1" Type="http://schemas.openxmlformats.org/officeDocument/2006/relationships/slideLayout" Target="../slideLayouts/slideLayout2.xml"/><Relationship Id="rId6" Type="http://schemas.openxmlformats.org/officeDocument/2006/relationships/hyperlink" Target="http://www.ajnr.org/search?author1=Daisy+Chien&amp;sortspec=date&amp;submit=Submit" TargetMode="External"/><Relationship Id="rId5" Type="http://schemas.openxmlformats.org/officeDocument/2006/relationships/hyperlink" Target="http://www.ajnr.org/search?author1=Seung-Koo+Lee&amp;sortspec=date&amp;submit=Submit" TargetMode="External"/><Relationship Id="rId4" Type="http://schemas.openxmlformats.org/officeDocument/2006/relationships/hyperlink" Target="http://www.ajnr.org/search?author1=Jin-Yang+Joo&amp;sortspec=date&amp;submit=Submi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819399"/>
          </a:xfrm>
        </p:spPr>
        <p:txBody>
          <a:bodyPr>
            <a:normAutofit fontScale="90000"/>
          </a:bodyPr>
          <a:lstStyle/>
          <a:p>
            <a:r>
              <a:rPr lang="en-US" b="1" dirty="0" smtClean="0"/>
              <a:t/>
            </a:r>
            <a:br>
              <a:rPr lang="en-US" b="1" dirty="0" smtClean="0"/>
            </a:br>
            <a:r>
              <a:rPr lang="en-US" b="1" dirty="0"/>
              <a:t/>
            </a:r>
            <a:br>
              <a:rPr lang="en-US" b="1" dirty="0"/>
            </a:br>
            <a:r>
              <a:rPr lang="en-US" b="1" dirty="0" smtClean="0"/>
              <a:t>Imaging in Intracranial Aneurysms </a:t>
            </a:r>
            <a:br>
              <a:rPr lang="en-US" b="1" dirty="0" smtClean="0"/>
            </a:br>
            <a:endParaRPr lang="en-US" dirty="0"/>
          </a:p>
        </p:txBody>
      </p:sp>
      <p:sp>
        <p:nvSpPr>
          <p:cNvPr id="3" name="TextBox 2"/>
          <p:cNvSpPr txBox="1"/>
          <p:nvPr/>
        </p:nvSpPr>
        <p:spPr>
          <a:xfrm>
            <a:off x="6172200" y="5715000"/>
            <a:ext cx="2770823" cy="830997"/>
          </a:xfrm>
          <a:prstGeom prst="rect">
            <a:avLst/>
          </a:prstGeom>
          <a:noFill/>
        </p:spPr>
        <p:txBody>
          <a:bodyPr wrap="none" rtlCol="0">
            <a:spAutoFit/>
          </a:bodyPr>
          <a:ls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dirty="0" smtClean="0"/>
              <a:t>Dr </a:t>
            </a:r>
            <a:r>
              <a:rPr lang="en-US" dirty="0" err="1" smtClean="0"/>
              <a:t>Kunal</a:t>
            </a:r>
            <a:r>
              <a:rPr lang="en-US" dirty="0" smtClean="0"/>
              <a:t> G </a:t>
            </a:r>
            <a:r>
              <a:rPr lang="en-US" dirty="0" err="1" smtClean="0"/>
              <a:t>Solanki</a:t>
            </a:r>
            <a:endParaRPr lang="en-US" dirty="0" smtClean="0"/>
          </a:p>
          <a:p>
            <a:r>
              <a:rPr lang="en-US" dirty="0" smtClean="0"/>
              <a:t>Professor, Radiology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2</a:t>
            </a:r>
            <a:endParaRPr lang="en-IN" dirty="0"/>
          </a:p>
        </p:txBody>
      </p:sp>
      <p:sp>
        <p:nvSpPr>
          <p:cNvPr id="3" name="Content Placeholder 2"/>
          <p:cNvSpPr>
            <a:spLocks noGrp="1"/>
          </p:cNvSpPr>
          <p:nvPr>
            <p:ph idx="1"/>
          </p:nvPr>
        </p:nvSpPr>
        <p:spPr>
          <a:xfrm>
            <a:off x="457200" y="1600200"/>
            <a:ext cx="4191000" cy="4525963"/>
          </a:xfrm>
        </p:spPr>
        <p:txBody>
          <a:bodyPr>
            <a:normAutofit/>
          </a:bodyPr>
          <a:lstStyle/>
          <a:p>
            <a:r>
              <a:rPr lang="en-IN" dirty="0" smtClean="0"/>
              <a:t>Cranial </a:t>
            </a:r>
            <a:r>
              <a:rPr lang="en-IN" dirty="0" err="1" smtClean="0"/>
              <a:t>anteroposterior</a:t>
            </a:r>
            <a:r>
              <a:rPr lang="en-IN" dirty="0" smtClean="0"/>
              <a:t> 15° </a:t>
            </a:r>
            <a:r>
              <a:rPr lang="en-IN" dirty="0" err="1" smtClean="0"/>
              <a:t>intraarterial</a:t>
            </a:r>
            <a:r>
              <a:rPr lang="en-IN" dirty="0" smtClean="0"/>
              <a:t> DSA image shows a 2-mm aneurysm (arrow) of the right </a:t>
            </a:r>
            <a:r>
              <a:rPr lang="en-IN" dirty="0" err="1" smtClean="0"/>
              <a:t>intracavernous</a:t>
            </a:r>
            <a:r>
              <a:rPr lang="en-IN" dirty="0" smtClean="0"/>
              <a:t> carotid artery.</a:t>
            </a:r>
            <a:endParaRPr lang="en-IN" dirty="0"/>
          </a:p>
        </p:txBody>
      </p:sp>
      <p:pic>
        <p:nvPicPr>
          <p:cNvPr id="5122" name="Picture 2" descr="C:\Users\pratik\Desktop\dsa1.gif"/>
          <p:cNvPicPr>
            <a:picLocks noChangeAspect="1" noChangeArrowheads="1"/>
          </p:cNvPicPr>
          <p:nvPr/>
        </p:nvPicPr>
        <p:blipFill>
          <a:blip r:embed="rId2"/>
          <a:srcRect/>
          <a:stretch>
            <a:fillRect/>
          </a:stretch>
        </p:blipFill>
        <p:spPr bwMode="auto">
          <a:xfrm>
            <a:off x="4648200" y="2057400"/>
            <a:ext cx="3848100" cy="339915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4038600" cy="4525963"/>
          </a:xfrm>
        </p:spPr>
        <p:txBody>
          <a:bodyPr>
            <a:normAutofit fontScale="77500" lnSpcReduction="20000"/>
          </a:bodyPr>
          <a:lstStyle/>
          <a:p>
            <a:r>
              <a:rPr lang="en-IN" dirty="0" smtClean="0"/>
              <a:t>On the targeted maximum intensity projection CT angiogram, obtained in the same patient, at an angle comparable to that in </a:t>
            </a:r>
            <a:r>
              <a:rPr lang="en-IN" b="1" dirty="0" smtClean="0"/>
              <a:t>previous image</a:t>
            </a:r>
            <a:r>
              <a:rPr lang="en-IN" dirty="0" smtClean="0"/>
              <a:t>, the site of the 2-mm aneurysm of the right </a:t>
            </a:r>
            <a:r>
              <a:rPr lang="en-IN" dirty="0" err="1" smtClean="0"/>
              <a:t>intracavernous</a:t>
            </a:r>
            <a:r>
              <a:rPr lang="en-IN" dirty="0" smtClean="0"/>
              <a:t> carotid artery is indicated (arrow), but the aneurysm cannot be readily appreciated.</a:t>
            </a:r>
            <a:endParaRPr lang="en-IN" dirty="0"/>
          </a:p>
        </p:txBody>
      </p:sp>
      <p:pic>
        <p:nvPicPr>
          <p:cNvPr id="6146" name="Picture 2" descr="C:\Users\pratik\Desktop\ct1.gif"/>
          <p:cNvPicPr>
            <a:picLocks noChangeAspect="1" noChangeArrowheads="1"/>
          </p:cNvPicPr>
          <p:nvPr/>
        </p:nvPicPr>
        <p:blipFill>
          <a:blip r:embed="rId2"/>
          <a:srcRect/>
          <a:stretch>
            <a:fillRect/>
          </a:stretch>
        </p:blipFill>
        <p:spPr bwMode="auto">
          <a:xfrm>
            <a:off x="4572000" y="1752600"/>
            <a:ext cx="4313208" cy="3810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4191000" cy="4525963"/>
          </a:xfrm>
        </p:spPr>
        <p:txBody>
          <a:bodyPr>
            <a:normAutofit fontScale="70000" lnSpcReduction="20000"/>
          </a:bodyPr>
          <a:lstStyle/>
          <a:p>
            <a:r>
              <a:rPr lang="en-IN" dirty="0" smtClean="0"/>
              <a:t>On the collapsed maximum intensity projection MR angiogram in the coronal plane (three-dimensional time-of-flight, 43/8, 20° flip angle, 20-cm field of view, one signal acquired, 256 × 512 matrix, acquisition time of 11 minutes 48 seconds), similar to findings in </a:t>
            </a:r>
            <a:r>
              <a:rPr lang="en-IN" b="1" dirty="0" smtClean="0"/>
              <a:t>previous image</a:t>
            </a:r>
            <a:r>
              <a:rPr lang="en-IN" dirty="0" smtClean="0"/>
              <a:t>, the site of the 2-mm aneurysm of the right </a:t>
            </a:r>
            <a:r>
              <a:rPr lang="en-IN" dirty="0" err="1" smtClean="0"/>
              <a:t>intracavernous</a:t>
            </a:r>
            <a:r>
              <a:rPr lang="en-IN" dirty="0" smtClean="0"/>
              <a:t> carotid artery is indicated (arrow), but the aneurysm cannot be readily appreciated.</a:t>
            </a:r>
            <a:endParaRPr lang="en-IN" dirty="0"/>
          </a:p>
        </p:txBody>
      </p:sp>
      <p:pic>
        <p:nvPicPr>
          <p:cNvPr id="7170" name="Picture 2" descr="C:\Users\pratik\Desktop\mr1.gif"/>
          <p:cNvPicPr>
            <a:picLocks noChangeAspect="1" noChangeArrowheads="1"/>
          </p:cNvPicPr>
          <p:nvPr/>
        </p:nvPicPr>
        <p:blipFill>
          <a:blip r:embed="rId2"/>
          <a:srcRect/>
          <a:stretch>
            <a:fillRect/>
          </a:stretch>
        </p:blipFill>
        <p:spPr bwMode="auto">
          <a:xfrm>
            <a:off x="4572000" y="2438400"/>
            <a:ext cx="4329307" cy="263366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304800"/>
          <a:ext cx="8610600" cy="5943600"/>
        </p:xfrm>
        <a:graphic>
          <a:graphicData uri="http://schemas.openxmlformats.org/drawingml/2006/table">
            <a:tbl>
              <a:tblPr firstRow="1" bandRow="1">
                <a:tableStyleId>{5C22544A-7EE6-4342-B048-85BDC9FD1C3A}</a:tableStyleId>
              </a:tblPr>
              <a:tblGrid>
                <a:gridCol w="2362200"/>
                <a:gridCol w="929640"/>
                <a:gridCol w="822960"/>
                <a:gridCol w="2286000"/>
                <a:gridCol w="2209800"/>
              </a:tblGrid>
              <a:tr h="370840">
                <a:tc>
                  <a:txBody>
                    <a:bodyPr/>
                    <a:lstStyle/>
                    <a:p>
                      <a:r>
                        <a:rPr lang="en-IN" dirty="0" smtClean="0"/>
                        <a:t>Author</a:t>
                      </a:r>
                      <a:endParaRPr lang="en-IN" dirty="0"/>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a:t>
                      </a:r>
                      <a:endParaRPr lang="en-IN" dirty="0"/>
                    </a:p>
                  </a:txBody>
                  <a:tcPr/>
                </a:tc>
                <a:tc>
                  <a:txBody>
                    <a:bodyPr/>
                    <a:lstStyle/>
                    <a:p>
                      <a:r>
                        <a:rPr lang="en-IN" dirty="0" smtClean="0"/>
                        <a:t>conclusion</a:t>
                      </a:r>
                      <a:endParaRPr lang="en-IN" dirty="0"/>
                    </a:p>
                  </a:txBody>
                  <a:tcPr/>
                </a:tc>
              </a:tr>
              <a:tr h="370840">
                <a:tc>
                  <a:txBody>
                    <a:bodyPr/>
                    <a:lstStyle/>
                    <a:p>
                      <a:r>
                        <a:rPr lang="en-IN" sz="1800" b="1" i="0" kern="1200" dirty="0" err="1" smtClean="0">
                          <a:solidFill>
                            <a:schemeClr val="dk1"/>
                          </a:solidFill>
                          <a:latin typeface="+mn-lt"/>
                          <a:ea typeface="+mn-ea"/>
                          <a:cs typeface="+mn-cs"/>
                        </a:rPr>
                        <a:t>Yukunori</a:t>
                      </a:r>
                      <a:r>
                        <a:rPr lang="en-IN" sz="1800" b="1" i="0" kern="1200" dirty="0" smtClean="0">
                          <a:solidFill>
                            <a:schemeClr val="dk1"/>
                          </a:solidFill>
                          <a:latin typeface="+mn-lt"/>
                          <a:ea typeface="+mn-ea"/>
                          <a:cs typeface="+mn-cs"/>
                        </a:rPr>
                        <a:t> </a:t>
                      </a:r>
                      <a:r>
                        <a:rPr lang="en-IN" sz="1800" b="1" i="0" kern="1200" dirty="0" err="1" smtClean="0">
                          <a:solidFill>
                            <a:schemeClr val="dk1"/>
                          </a:solidFill>
                          <a:latin typeface="+mn-lt"/>
                          <a:ea typeface="+mn-ea"/>
                          <a:cs typeface="+mn-cs"/>
                        </a:rPr>
                        <a:t>Korogi</a:t>
                      </a:r>
                      <a:r>
                        <a:rPr lang="en-IN" sz="1800" b="1" i="0" kern="1200" dirty="0" smtClean="0">
                          <a:solidFill>
                            <a:schemeClr val="dk1"/>
                          </a:solidFill>
                          <a:latin typeface="+mn-lt"/>
                          <a:ea typeface="+mn-ea"/>
                          <a:cs typeface="+mn-cs"/>
                        </a:rPr>
                        <a:t>, MD, , </a:t>
                      </a:r>
                    </a:p>
                    <a:p>
                      <a:r>
                        <a:rPr lang="en-IN" sz="1800" b="1" i="0" kern="1200" dirty="0" err="1" smtClean="0">
                          <a:solidFill>
                            <a:schemeClr val="dk1"/>
                          </a:solidFill>
                          <a:latin typeface="+mn-lt"/>
                          <a:ea typeface="+mn-ea"/>
                          <a:cs typeface="+mn-cs"/>
                        </a:rPr>
                        <a:t>Mutsumasa</a:t>
                      </a:r>
                      <a:r>
                        <a:rPr lang="en-IN" sz="1800" b="1" i="0" kern="1200" dirty="0" smtClean="0">
                          <a:solidFill>
                            <a:schemeClr val="dk1"/>
                          </a:solidFill>
                          <a:latin typeface="+mn-lt"/>
                          <a:ea typeface="+mn-ea"/>
                          <a:cs typeface="+mn-cs"/>
                        </a:rPr>
                        <a:t> Takahashi, MD, , </a:t>
                      </a:r>
                    </a:p>
                    <a:p>
                      <a:r>
                        <a:rPr lang="en-IN" sz="1800" b="1" i="0" kern="1200" dirty="0" smtClean="0">
                          <a:solidFill>
                            <a:schemeClr val="dk1"/>
                          </a:solidFill>
                          <a:latin typeface="+mn-lt"/>
                          <a:ea typeface="+mn-ea"/>
                          <a:cs typeface="+mn-cs"/>
                        </a:rPr>
                        <a:t>Kazuhiro </a:t>
                      </a:r>
                      <a:r>
                        <a:rPr lang="en-IN" sz="1800" b="1" i="0" kern="1200" dirty="0" err="1" smtClean="0">
                          <a:solidFill>
                            <a:schemeClr val="dk1"/>
                          </a:solidFill>
                          <a:latin typeface="+mn-lt"/>
                          <a:ea typeface="+mn-ea"/>
                          <a:cs typeface="+mn-cs"/>
                        </a:rPr>
                        <a:t>Katada</a:t>
                      </a:r>
                      <a:r>
                        <a:rPr lang="en-IN" sz="1800" b="1" i="0" kern="1200" dirty="0" smtClean="0">
                          <a:solidFill>
                            <a:schemeClr val="dk1"/>
                          </a:solidFill>
                          <a:latin typeface="+mn-lt"/>
                          <a:ea typeface="+mn-ea"/>
                          <a:cs typeface="+mn-cs"/>
                        </a:rPr>
                        <a:t>, MD, , </a:t>
                      </a:r>
                    </a:p>
                    <a:p>
                      <a:r>
                        <a:rPr lang="en-IN" sz="1800" b="1" i="0" kern="1200" dirty="0" smtClean="0">
                          <a:solidFill>
                            <a:schemeClr val="dk1"/>
                          </a:solidFill>
                          <a:latin typeface="+mn-lt"/>
                          <a:ea typeface="+mn-ea"/>
                          <a:cs typeface="+mn-cs"/>
                        </a:rPr>
                        <a:t>Yuko Ogura, MD, , </a:t>
                      </a:r>
                    </a:p>
                    <a:p>
                      <a:r>
                        <a:rPr lang="en-IN" sz="1800" b="1" i="0" kern="1200" dirty="0" err="1" smtClean="0">
                          <a:solidFill>
                            <a:schemeClr val="dk1"/>
                          </a:solidFill>
                          <a:latin typeface="+mn-lt"/>
                          <a:ea typeface="+mn-ea"/>
                          <a:cs typeface="+mn-cs"/>
                        </a:rPr>
                        <a:t>Kanehiro</a:t>
                      </a:r>
                      <a:r>
                        <a:rPr lang="en-IN" sz="1800" b="1" i="0" kern="1200" dirty="0" smtClean="0">
                          <a:solidFill>
                            <a:schemeClr val="dk1"/>
                          </a:solidFill>
                          <a:latin typeface="+mn-lt"/>
                          <a:ea typeface="+mn-ea"/>
                          <a:cs typeface="+mn-cs"/>
                        </a:rPr>
                        <a:t> </a:t>
                      </a:r>
                      <a:r>
                        <a:rPr lang="en-IN" sz="1800" b="1" i="0" kern="1200" dirty="0" err="1" smtClean="0">
                          <a:solidFill>
                            <a:schemeClr val="dk1"/>
                          </a:solidFill>
                          <a:latin typeface="+mn-lt"/>
                          <a:ea typeface="+mn-ea"/>
                          <a:cs typeface="+mn-cs"/>
                        </a:rPr>
                        <a:t>Hasuo</a:t>
                      </a:r>
                      <a:r>
                        <a:rPr lang="en-IN" sz="1800" b="1" i="0" kern="1200" dirty="0" smtClean="0">
                          <a:solidFill>
                            <a:schemeClr val="dk1"/>
                          </a:solidFill>
                          <a:latin typeface="+mn-lt"/>
                          <a:ea typeface="+mn-ea"/>
                          <a:cs typeface="+mn-cs"/>
                        </a:rPr>
                        <a:t>, MD, , </a:t>
                      </a:r>
                    </a:p>
                    <a:p>
                      <a:r>
                        <a:rPr lang="en-IN" sz="1800" b="1" i="0" kern="1200" dirty="0" smtClean="0">
                          <a:solidFill>
                            <a:schemeClr val="dk1"/>
                          </a:solidFill>
                          <a:latin typeface="+mn-lt"/>
                          <a:ea typeface="+mn-ea"/>
                          <a:cs typeface="+mn-cs"/>
                        </a:rPr>
                        <a:t>Makoto Ochi, MD, ,</a:t>
                      </a:r>
                    </a:p>
                    <a:p>
                      <a:r>
                        <a:rPr lang="en-IN" sz="1800" b="1" i="0" kern="1200" dirty="0" err="1" smtClean="0">
                          <a:solidFill>
                            <a:schemeClr val="dk1"/>
                          </a:solidFill>
                          <a:latin typeface="+mn-lt"/>
                          <a:ea typeface="+mn-ea"/>
                          <a:cs typeface="+mn-cs"/>
                        </a:rPr>
                        <a:t>Hidetsuna</a:t>
                      </a:r>
                      <a:r>
                        <a:rPr lang="en-IN" sz="1800" b="1" i="0" kern="1200" dirty="0" smtClean="0">
                          <a:solidFill>
                            <a:schemeClr val="dk1"/>
                          </a:solidFill>
                          <a:latin typeface="+mn-lt"/>
                          <a:ea typeface="+mn-ea"/>
                          <a:cs typeface="+mn-cs"/>
                        </a:rPr>
                        <a:t> Utsunomiya, MD, , </a:t>
                      </a:r>
                    </a:p>
                    <a:p>
                      <a:r>
                        <a:rPr lang="en-IN" sz="1800" b="1" i="0" kern="1200" dirty="0" err="1" smtClean="0">
                          <a:solidFill>
                            <a:schemeClr val="dk1"/>
                          </a:solidFill>
                          <a:latin typeface="+mn-lt"/>
                          <a:ea typeface="+mn-ea"/>
                          <a:cs typeface="+mn-cs"/>
                        </a:rPr>
                        <a:t>Toshi</a:t>
                      </a:r>
                      <a:r>
                        <a:rPr lang="en-IN" sz="1800" b="1" i="0" kern="1200" dirty="0" smtClean="0">
                          <a:solidFill>
                            <a:schemeClr val="dk1"/>
                          </a:solidFill>
                          <a:latin typeface="+mn-lt"/>
                          <a:ea typeface="+mn-ea"/>
                          <a:cs typeface="+mn-cs"/>
                        </a:rPr>
                        <a:t> Abe, MD, and , </a:t>
                      </a:r>
                    </a:p>
                    <a:p>
                      <a:r>
                        <a:rPr lang="en-IN" sz="1800" b="1" i="0" kern="1200" dirty="0" smtClean="0">
                          <a:solidFill>
                            <a:schemeClr val="dk1"/>
                          </a:solidFill>
                          <a:latin typeface="+mn-lt"/>
                          <a:ea typeface="+mn-ea"/>
                          <a:cs typeface="+mn-cs"/>
                        </a:rPr>
                        <a:t>Satoshi </a:t>
                      </a:r>
                      <a:r>
                        <a:rPr lang="en-IN" sz="1800" b="1" i="0" kern="1200" dirty="0" err="1" smtClean="0">
                          <a:solidFill>
                            <a:schemeClr val="dk1"/>
                          </a:solidFill>
                          <a:latin typeface="+mn-lt"/>
                          <a:ea typeface="+mn-ea"/>
                          <a:cs typeface="+mn-cs"/>
                        </a:rPr>
                        <a:t>Imakita</a:t>
                      </a:r>
                      <a:r>
                        <a:rPr lang="en-IN" sz="1800" b="1" i="0" kern="1200" dirty="0" smtClean="0">
                          <a:solidFill>
                            <a:schemeClr val="dk1"/>
                          </a:solidFill>
                          <a:latin typeface="+mn-lt"/>
                          <a:ea typeface="+mn-ea"/>
                          <a:cs typeface="+mn-cs"/>
                        </a:rPr>
                        <a:t>, MD</a:t>
                      </a:r>
                    </a:p>
                    <a:p>
                      <a:endParaRPr lang="en-IN" dirty="0"/>
                    </a:p>
                  </a:txBody>
                  <a:tcPr/>
                </a:tc>
                <a:tc>
                  <a:txBody>
                    <a:bodyPr/>
                    <a:lstStyle/>
                    <a:p>
                      <a:r>
                        <a:rPr lang="en-IN" dirty="0" smtClean="0"/>
                        <a:t>Case series</a:t>
                      </a:r>
                      <a:endParaRPr lang="en-IN" dirty="0"/>
                    </a:p>
                  </a:txBody>
                  <a:tcPr/>
                </a:tc>
                <a:tc>
                  <a:txBody>
                    <a:bodyPr/>
                    <a:lstStyle/>
                    <a:p>
                      <a:r>
                        <a:rPr lang="en-IN" dirty="0" smtClean="0"/>
                        <a:t>4</a:t>
                      </a:r>
                      <a:endParaRPr lang="en-IN" dirty="0"/>
                    </a:p>
                  </a:txBody>
                  <a:tcPr/>
                </a:tc>
                <a:tc>
                  <a:txBody>
                    <a:bodyPr/>
                    <a:lstStyle/>
                    <a:p>
                      <a:r>
                        <a:rPr lang="en-IN" sz="1800" b="0" i="0" kern="1200" dirty="0" smtClean="0">
                          <a:solidFill>
                            <a:schemeClr val="dk1"/>
                          </a:solidFill>
                          <a:latin typeface="+mn-lt"/>
                          <a:ea typeface="+mn-ea"/>
                          <a:cs typeface="+mn-cs"/>
                        </a:rPr>
                        <a:t>At conventional angiography, 47 aneurysms, including 14 less than 3 mm, were depicted in 35 patients. The mean sensitivity of CT angiography for very small aneurysms was 64%; small, 83%; medium, 95%; and large, 100%. Some very small aneurysms that were not depicted at conventional angiography were depicted at CT angiography.</a:t>
                      </a:r>
                      <a:endParaRPr lang="en-IN" dirty="0"/>
                    </a:p>
                  </a:txBody>
                  <a:tcPr/>
                </a:tc>
                <a:tc>
                  <a:txBody>
                    <a:bodyPr/>
                    <a:lstStyle/>
                    <a:p>
                      <a:r>
                        <a:rPr lang="en-IN" sz="1800" b="0" i="0" kern="1200" dirty="0" smtClean="0">
                          <a:solidFill>
                            <a:schemeClr val="dk1"/>
                          </a:solidFill>
                          <a:latin typeface="+mn-lt"/>
                          <a:ea typeface="+mn-ea"/>
                          <a:cs typeface="+mn-cs"/>
                        </a:rPr>
                        <a:t> CT angiography has good sensitivity for depiction of intracranial aneurysms 3 mm or larger and relatively good sensitivity for aneurysms less than 3 mm. CT angiography may be a </a:t>
                      </a:r>
                      <a:r>
                        <a:rPr lang="en-IN" sz="1800" b="0" i="0" kern="1200" dirty="0" err="1" smtClean="0">
                          <a:solidFill>
                            <a:schemeClr val="dk1"/>
                          </a:solidFill>
                          <a:latin typeface="+mn-lt"/>
                          <a:ea typeface="+mn-ea"/>
                          <a:cs typeface="+mn-cs"/>
                        </a:rPr>
                        <a:t>noninvasive</a:t>
                      </a:r>
                      <a:r>
                        <a:rPr lang="en-IN" sz="1800" b="0" i="0" kern="1200" dirty="0" smtClean="0">
                          <a:solidFill>
                            <a:schemeClr val="dk1"/>
                          </a:solidFill>
                          <a:latin typeface="+mn-lt"/>
                          <a:ea typeface="+mn-ea"/>
                          <a:cs typeface="+mn-cs"/>
                        </a:rPr>
                        <a:t> technique for detection of asymptomatic </a:t>
                      </a:r>
                      <a:r>
                        <a:rPr lang="en-IN" sz="1800" b="0" i="0" kern="1200" dirty="0" err="1" smtClean="0">
                          <a:solidFill>
                            <a:schemeClr val="dk1"/>
                          </a:solidFill>
                          <a:latin typeface="+mn-lt"/>
                          <a:ea typeface="+mn-ea"/>
                          <a:cs typeface="+mn-cs"/>
                        </a:rPr>
                        <a:t>unruptured</a:t>
                      </a:r>
                      <a:r>
                        <a:rPr lang="en-IN" sz="1800" b="0" i="0" kern="1200" dirty="0" smtClean="0">
                          <a:solidFill>
                            <a:schemeClr val="dk1"/>
                          </a:solidFill>
                          <a:latin typeface="+mn-lt"/>
                          <a:ea typeface="+mn-ea"/>
                          <a:cs typeface="+mn-cs"/>
                        </a:rPr>
                        <a:t> or ruptured aneurysms.</a:t>
                      </a:r>
                      <a:endParaRPr lang="en-IN"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763000" cy="6217920"/>
        </p:xfrm>
        <a:graphic>
          <a:graphicData uri="http://schemas.openxmlformats.org/drawingml/2006/table">
            <a:tbl>
              <a:tblPr firstRow="1" bandRow="1">
                <a:tableStyleId>{5C22544A-7EE6-4342-B048-85BDC9FD1C3A}</a:tableStyleId>
              </a:tblPr>
              <a:tblGrid>
                <a:gridCol w="2057400"/>
                <a:gridCol w="914400"/>
                <a:gridCol w="762000"/>
                <a:gridCol w="2286000"/>
                <a:gridCol w="2743200"/>
              </a:tblGrid>
              <a:tr h="370840">
                <a:tc>
                  <a:txBody>
                    <a:bodyPr/>
                    <a:lstStyle/>
                    <a:p>
                      <a:r>
                        <a:rPr lang="en-IN" dirty="0" smtClean="0"/>
                        <a:t>Author</a:t>
                      </a:r>
                      <a:endParaRPr lang="en-IN" dirty="0"/>
                    </a:p>
                  </a:txBody>
                  <a:tcPr/>
                </a:tc>
                <a:tc>
                  <a:txBody>
                    <a:bodyPr/>
                    <a:lstStyle/>
                    <a:p>
                      <a:r>
                        <a:rPr lang="en-IN" dirty="0" smtClean="0"/>
                        <a:t>Study design</a:t>
                      </a:r>
                      <a:endParaRPr lang="en-IN" dirty="0"/>
                    </a:p>
                  </a:txBody>
                  <a:tcPr/>
                </a:tc>
                <a:tc>
                  <a:txBody>
                    <a:bodyPr/>
                    <a:lstStyle/>
                    <a:p>
                      <a:r>
                        <a:rPr lang="en-IN" dirty="0" smtClean="0"/>
                        <a:t>Level</a:t>
                      </a:r>
                      <a:endParaRPr lang="en-IN" dirty="0"/>
                    </a:p>
                  </a:txBody>
                  <a:tcPr/>
                </a:tc>
                <a:tc>
                  <a:txBody>
                    <a:bodyPr/>
                    <a:lstStyle/>
                    <a:p>
                      <a:r>
                        <a:rPr lang="en-IN" dirty="0" smtClean="0"/>
                        <a:t>Result</a:t>
                      </a:r>
                      <a:endParaRPr lang="en-IN" dirty="0"/>
                    </a:p>
                  </a:txBody>
                  <a:tcPr/>
                </a:tc>
                <a:tc>
                  <a:txBody>
                    <a:bodyPr/>
                    <a:lstStyle/>
                    <a:p>
                      <a:r>
                        <a:rPr lang="en-IN" dirty="0" smtClean="0"/>
                        <a:t>conclusion</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AJNR 1999 20: 229-235</a:t>
                      </a:r>
                      <a:endParaRPr lang="en-IN" sz="1800" b="1" i="0" kern="1200" dirty="0" smtClean="0">
                        <a:solidFill>
                          <a:schemeClr val="dk1"/>
                        </a:solidFill>
                        <a:latin typeface="+mn-lt"/>
                        <a:ea typeface="+mn-ea"/>
                        <a:cs typeface="+mn-cs"/>
                      </a:endParaRPr>
                    </a:p>
                    <a:p>
                      <a:pPr fontAlgn="base"/>
                      <a:r>
                        <a:rPr lang="en-IN" sz="2000" b="0" i="0" u="none" strike="noStrike" kern="1200" dirty="0" smtClean="0">
                          <a:solidFill>
                            <a:schemeClr val="tx1"/>
                          </a:solidFill>
                          <a:latin typeface="+mn-lt"/>
                          <a:ea typeface="+mn-ea"/>
                          <a:cs typeface="+mn-cs"/>
                          <a:hlinkClick r:id="rId2"/>
                        </a:rPr>
                        <a:t>Tae-Sub </a:t>
                      </a:r>
                      <a:r>
                        <a:rPr lang="en-IN" sz="2000" b="0" i="0" u="none" strike="noStrike" kern="1200" dirty="0" err="1" smtClean="0">
                          <a:solidFill>
                            <a:schemeClr val="tx1"/>
                          </a:solidFill>
                          <a:latin typeface="+mn-lt"/>
                          <a:ea typeface="+mn-ea"/>
                          <a:cs typeface="+mn-cs"/>
                          <a:hlinkClick r:id="rId2"/>
                        </a:rPr>
                        <a:t>Chung</a:t>
                      </a:r>
                      <a:r>
                        <a:rPr lang="en-IN" sz="2000" b="0" i="0" u="none" strike="noStrike" kern="1200" dirty="0" err="1" smtClean="0">
                          <a:solidFill>
                            <a:schemeClr val="tx1"/>
                          </a:solidFill>
                          <a:latin typeface="+mn-lt"/>
                          <a:ea typeface="+mn-ea"/>
                          <a:cs typeface="+mn-cs"/>
                          <a:hlinkClick r:id="rId3"/>
                        </a:rPr>
                        <a:t>a</a:t>
                      </a:r>
                      <a:r>
                        <a:rPr lang="en-IN" sz="2000" b="0" i="0" u="none" kern="1200" dirty="0" smtClean="0">
                          <a:solidFill>
                            <a:schemeClr val="tx1"/>
                          </a:solidFill>
                          <a:latin typeface="+mn-lt"/>
                          <a:ea typeface="+mn-ea"/>
                          <a:cs typeface="+mn-cs"/>
                        </a:rPr>
                        <a:t>, </a:t>
                      </a:r>
                    </a:p>
                    <a:p>
                      <a:pPr fontAlgn="base"/>
                      <a:r>
                        <a:rPr lang="en-IN" sz="2000" b="0" i="0" u="none" strike="noStrike" kern="1200" dirty="0" smtClean="0">
                          <a:solidFill>
                            <a:schemeClr val="tx1"/>
                          </a:solidFill>
                          <a:latin typeface="+mn-lt"/>
                          <a:ea typeface="+mn-ea"/>
                          <a:cs typeface="+mn-cs"/>
                          <a:hlinkClick r:id="rId4"/>
                        </a:rPr>
                        <a:t>Jin-Yang </a:t>
                      </a:r>
                      <a:r>
                        <a:rPr lang="en-IN" sz="2000" b="0" i="0" u="none" strike="noStrike" kern="1200" dirty="0" err="1" smtClean="0">
                          <a:solidFill>
                            <a:schemeClr val="tx1"/>
                          </a:solidFill>
                          <a:latin typeface="+mn-lt"/>
                          <a:ea typeface="+mn-ea"/>
                          <a:cs typeface="+mn-cs"/>
                          <a:hlinkClick r:id="rId4"/>
                        </a:rPr>
                        <a:t>Joo</a:t>
                      </a:r>
                      <a:r>
                        <a:rPr lang="en-IN" sz="2000" b="0" i="0" u="none" strike="noStrike" kern="1200" dirty="0" err="1" smtClean="0">
                          <a:solidFill>
                            <a:schemeClr val="tx1"/>
                          </a:solidFill>
                          <a:latin typeface="+mn-lt"/>
                          <a:ea typeface="+mn-ea"/>
                          <a:cs typeface="+mn-cs"/>
                          <a:hlinkClick r:id="rId3"/>
                        </a:rPr>
                        <a:t>a</a:t>
                      </a:r>
                      <a:r>
                        <a:rPr lang="en-IN" sz="2000" b="0" i="0" u="none" kern="1200" dirty="0" smtClean="0">
                          <a:solidFill>
                            <a:schemeClr val="tx1"/>
                          </a:solidFill>
                          <a:latin typeface="+mn-lt"/>
                          <a:ea typeface="+mn-ea"/>
                          <a:cs typeface="+mn-cs"/>
                        </a:rPr>
                        <a:t>, </a:t>
                      </a:r>
                    </a:p>
                    <a:p>
                      <a:pPr fontAlgn="base"/>
                      <a:r>
                        <a:rPr lang="en-IN" sz="2000" b="0" i="0" u="none" strike="noStrike" kern="1200" dirty="0" err="1" smtClean="0">
                          <a:solidFill>
                            <a:schemeClr val="tx1"/>
                          </a:solidFill>
                          <a:latin typeface="+mn-lt"/>
                          <a:ea typeface="+mn-ea"/>
                          <a:cs typeface="+mn-cs"/>
                          <a:hlinkClick r:id="rId5"/>
                        </a:rPr>
                        <a:t>Seung</a:t>
                      </a:r>
                      <a:r>
                        <a:rPr lang="en-IN" sz="2000" b="0" i="0" u="none" strike="noStrike" kern="1200" dirty="0" smtClean="0">
                          <a:solidFill>
                            <a:schemeClr val="tx1"/>
                          </a:solidFill>
                          <a:latin typeface="+mn-lt"/>
                          <a:ea typeface="+mn-ea"/>
                          <a:cs typeface="+mn-cs"/>
                          <a:hlinkClick r:id="rId5"/>
                        </a:rPr>
                        <a:t>-Koo </a:t>
                      </a:r>
                      <a:r>
                        <a:rPr lang="en-IN" sz="2000" b="0" i="0" u="none" strike="noStrike" kern="1200" dirty="0" err="1" smtClean="0">
                          <a:solidFill>
                            <a:schemeClr val="tx1"/>
                          </a:solidFill>
                          <a:latin typeface="+mn-lt"/>
                          <a:ea typeface="+mn-ea"/>
                          <a:cs typeface="+mn-cs"/>
                          <a:hlinkClick r:id="rId5"/>
                        </a:rPr>
                        <a:t>Lee</a:t>
                      </a:r>
                      <a:r>
                        <a:rPr lang="en-IN" sz="2000" b="0" i="0" u="none" strike="noStrike" kern="1200" dirty="0" err="1" smtClean="0">
                          <a:solidFill>
                            <a:schemeClr val="tx1"/>
                          </a:solidFill>
                          <a:latin typeface="+mn-lt"/>
                          <a:ea typeface="+mn-ea"/>
                          <a:cs typeface="+mn-cs"/>
                          <a:hlinkClick r:id="rId3"/>
                        </a:rPr>
                        <a:t>a</a:t>
                      </a:r>
                      <a:r>
                        <a:rPr lang="en-IN" sz="2000" b="0" i="0" u="none" kern="1200" dirty="0" smtClean="0">
                          <a:solidFill>
                            <a:schemeClr val="tx1"/>
                          </a:solidFill>
                          <a:latin typeface="+mn-lt"/>
                          <a:ea typeface="+mn-ea"/>
                          <a:cs typeface="+mn-cs"/>
                        </a:rPr>
                        <a:t>, </a:t>
                      </a:r>
                    </a:p>
                    <a:p>
                      <a:pPr fontAlgn="base"/>
                      <a:r>
                        <a:rPr lang="en-IN" sz="2000" b="0" i="0" u="none" strike="noStrike" kern="1200" dirty="0" smtClean="0">
                          <a:solidFill>
                            <a:schemeClr val="tx1"/>
                          </a:solidFill>
                          <a:latin typeface="+mn-lt"/>
                          <a:ea typeface="+mn-ea"/>
                          <a:cs typeface="+mn-cs"/>
                          <a:hlinkClick r:id="rId6"/>
                        </a:rPr>
                        <a:t>Daisy </a:t>
                      </a:r>
                      <a:r>
                        <a:rPr lang="en-IN" sz="2000" b="0" i="0" u="none" strike="noStrike" kern="1200" dirty="0" err="1" smtClean="0">
                          <a:solidFill>
                            <a:schemeClr val="tx1"/>
                          </a:solidFill>
                          <a:latin typeface="+mn-lt"/>
                          <a:ea typeface="+mn-ea"/>
                          <a:cs typeface="+mn-cs"/>
                          <a:hlinkClick r:id="rId6"/>
                        </a:rPr>
                        <a:t>Chien</a:t>
                      </a:r>
                      <a:r>
                        <a:rPr lang="en-IN" sz="2000" b="0" i="0" u="none" strike="noStrike" kern="1200" dirty="0" err="1" smtClean="0">
                          <a:solidFill>
                            <a:schemeClr val="tx1"/>
                          </a:solidFill>
                          <a:latin typeface="+mn-lt"/>
                          <a:ea typeface="+mn-ea"/>
                          <a:cs typeface="+mn-cs"/>
                          <a:hlinkClick r:id="rId3"/>
                        </a:rPr>
                        <a:t>a</a:t>
                      </a:r>
                      <a:r>
                        <a:rPr lang="en-IN" sz="2000" b="0" i="0" u="none" kern="1200" dirty="0" smtClean="0">
                          <a:solidFill>
                            <a:schemeClr val="tx1"/>
                          </a:solidFill>
                          <a:latin typeface="+mn-lt"/>
                          <a:ea typeface="+mn-ea"/>
                          <a:cs typeface="+mn-cs"/>
                        </a:rPr>
                        <a:t> and</a:t>
                      </a:r>
                    </a:p>
                    <a:p>
                      <a:pPr fontAlgn="base"/>
                      <a:r>
                        <a:rPr lang="en-IN" sz="2000" b="0" i="0" u="none" strike="noStrike" kern="1200" dirty="0" smtClean="0">
                          <a:solidFill>
                            <a:schemeClr val="tx1"/>
                          </a:solidFill>
                          <a:latin typeface="+mn-lt"/>
                          <a:ea typeface="+mn-ea"/>
                          <a:cs typeface="+mn-cs"/>
                          <a:hlinkClick r:id="rId7"/>
                        </a:rPr>
                        <a:t>Gerhard </a:t>
                      </a:r>
                      <a:r>
                        <a:rPr lang="en-IN" sz="2000" b="0" i="0" u="none" strike="noStrike" kern="1200" dirty="0" err="1" smtClean="0">
                          <a:solidFill>
                            <a:schemeClr val="tx1"/>
                          </a:solidFill>
                          <a:latin typeface="+mn-lt"/>
                          <a:ea typeface="+mn-ea"/>
                          <a:cs typeface="+mn-cs"/>
                          <a:hlinkClick r:id="rId7"/>
                        </a:rPr>
                        <a:t>Laub</a:t>
                      </a:r>
                      <a:r>
                        <a:rPr lang="en-IN" sz="2000" b="0" i="0" u="none" strike="noStrike" kern="1200" dirty="0" err="1" smtClean="0">
                          <a:solidFill>
                            <a:schemeClr val="tx1"/>
                          </a:solidFill>
                          <a:latin typeface="+mn-lt"/>
                          <a:ea typeface="+mn-ea"/>
                          <a:cs typeface="+mn-cs"/>
                          <a:hlinkClick r:id="rId3"/>
                        </a:rPr>
                        <a:t>a</a:t>
                      </a:r>
                      <a:endParaRPr lang="en-IN" sz="2000" b="0" i="0" u="none" kern="1200" dirty="0" smtClean="0">
                        <a:solidFill>
                          <a:schemeClr val="tx1"/>
                        </a:solidFill>
                        <a:latin typeface="+mn-lt"/>
                        <a:ea typeface="+mn-ea"/>
                        <a:cs typeface="+mn-cs"/>
                      </a:endParaRPr>
                    </a:p>
                    <a:p>
                      <a:endParaRPr lang="en-IN" dirty="0"/>
                    </a:p>
                  </a:txBody>
                  <a:tcPr/>
                </a:tc>
                <a:tc>
                  <a:txBody>
                    <a:bodyPr/>
                    <a:lstStyle/>
                    <a:p>
                      <a:r>
                        <a:rPr lang="en-IN" dirty="0" smtClean="0"/>
                        <a:t>Case series</a:t>
                      </a:r>
                      <a:endParaRPr lang="en-IN" dirty="0"/>
                    </a:p>
                  </a:txBody>
                  <a:tcPr/>
                </a:tc>
                <a:tc>
                  <a:txBody>
                    <a:bodyPr/>
                    <a:lstStyle/>
                    <a:p>
                      <a:r>
                        <a:rPr lang="en-IN" dirty="0" smtClean="0"/>
                        <a:t>4</a:t>
                      </a:r>
                      <a:endParaRPr lang="en-IN" dirty="0"/>
                    </a:p>
                  </a:txBody>
                  <a:tcPr/>
                </a:tc>
                <a:tc>
                  <a:txBody>
                    <a:bodyPr/>
                    <a:lstStyle/>
                    <a:p>
                      <a:r>
                        <a:rPr lang="en-IN" sz="1800" b="0" i="0" kern="1200" dirty="0" smtClean="0">
                          <a:solidFill>
                            <a:schemeClr val="dk1"/>
                          </a:solidFill>
                          <a:latin typeface="+mn-lt"/>
                          <a:ea typeface="+mn-ea"/>
                          <a:cs typeface="+mn-cs"/>
                        </a:rPr>
                        <a:t> At initial examinations, 38 of 39 </a:t>
                      </a:r>
                      <a:r>
                        <a:rPr lang="en-IN" sz="1800" b="0" i="0" kern="1200" dirty="0" err="1" smtClean="0">
                          <a:solidFill>
                            <a:schemeClr val="dk1"/>
                          </a:solidFill>
                          <a:latin typeface="+mn-lt"/>
                          <a:ea typeface="+mn-ea"/>
                          <a:cs typeface="+mn-cs"/>
                        </a:rPr>
                        <a:t>aneurysmal</a:t>
                      </a:r>
                      <a:r>
                        <a:rPr lang="en-IN" sz="1800" b="0" i="0" kern="1200" dirty="0" smtClean="0">
                          <a:solidFill>
                            <a:schemeClr val="dk1"/>
                          </a:solidFill>
                          <a:latin typeface="+mn-lt"/>
                          <a:ea typeface="+mn-ea"/>
                          <a:cs typeface="+mn-cs"/>
                        </a:rPr>
                        <a:t> lesions were detected by both MR angiography and DSA, with 97% sensitivity. In confirming aneurysms in neck and parent vessels, </a:t>
                      </a:r>
                      <a:r>
                        <a:rPr lang="en-IN" sz="1800" b="0" i="0" kern="1200" dirty="0" err="1" smtClean="0">
                          <a:solidFill>
                            <a:schemeClr val="dk1"/>
                          </a:solidFill>
                          <a:latin typeface="+mn-lt"/>
                          <a:ea typeface="+mn-ea"/>
                          <a:cs typeface="+mn-cs"/>
                        </a:rPr>
                        <a:t>multiplanar</a:t>
                      </a:r>
                      <a:r>
                        <a:rPr lang="en-IN" sz="1800" b="0" i="0" kern="1200" dirty="0" smtClean="0">
                          <a:solidFill>
                            <a:schemeClr val="dk1"/>
                          </a:solidFill>
                          <a:latin typeface="+mn-lt"/>
                          <a:ea typeface="+mn-ea"/>
                          <a:cs typeface="+mn-cs"/>
                        </a:rPr>
                        <a:t> reconstruction was successful in detecting all 39 aneurysms, whereas MR angiography was successful in detecting 27 (69%) and DSA was successful in detecting 32 (82%) of the lesions.</a:t>
                      </a:r>
                      <a:endParaRPr lang="en-IN" dirty="0"/>
                    </a:p>
                  </a:txBody>
                  <a:tcPr/>
                </a:tc>
                <a:tc>
                  <a:txBody>
                    <a:bodyPr/>
                    <a:lstStyle/>
                    <a:p>
                      <a:r>
                        <a:rPr lang="en-IN" sz="1800" b="0" i="0" kern="1200" dirty="0" smtClean="0">
                          <a:solidFill>
                            <a:schemeClr val="dk1"/>
                          </a:solidFill>
                          <a:latin typeface="+mn-lt"/>
                          <a:ea typeface="+mn-ea"/>
                          <a:cs typeface="+mn-cs"/>
                        </a:rPr>
                        <a:t> High-resolution MR angiography with a section-interpolation technique showed equal results to those of DSA for the detection of intracranial aneurysms and may be used as a primary </a:t>
                      </a:r>
                      <a:r>
                        <a:rPr lang="en-IN" sz="1800" b="0" i="0" kern="1200" dirty="0" err="1" smtClean="0">
                          <a:solidFill>
                            <a:schemeClr val="dk1"/>
                          </a:solidFill>
                          <a:latin typeface="+mn-lt"/>
                          <a:ea typeface="+mn-ea"/>
                          <a:cs typeface="+mn-cs"/>
                        </a:rPr>
                        <a:t>noninvasive</a:t>
                      </a:r>
                      <a:r>
                        <a:rPr lang="en-IN" sz="1800" b="0" i="0" kern="1200" dirty="0" smtClean="0">
                          <a:solidFill>
                            <a:schemeClr val="dk1"/>
                          </a:solidFill>
                          <a:latin typeface="+mn-lt"/>
                          <a:ea typeface="+mn-ea"/>
                          <a:cs typeface="+mn-cs"/>
                        </a:rPr>
                        <a:t> screening test. In the evaluation of aneurysms in neck and parent vessels, the concurrent use of MR angiography and </a:t>
                      </a:r>
                      <a:r>
                        <a:rPr lang="en-IN" sz="1800" b="0" i="0" kern="1200" dirty="0" err="1" smtClean="0">
                          <a:solidFill>
                            <a:schemeClr val="dk1"/>
                          </a:solidFill>
                          <a:latin typeface="+mn-lt"/>
                          <a:ea typeface="+mn-ea"/>
                          <a:cs typeface="+mn-cs"/>
                        </a:rPr>
                        <a:t>multiplanar</a:t>
                      </a:r>
                      <a:r>
                        <a:rPr lang="en-IN" sz="1800" b="0" i="0" kern="1200" dirty="0" smtClean="0">
                          <a:solidFill>
                            <a:schemeClr val="dk1"/>
                          </a:solidFill>
                          <a:latin typeface="+mn-lt"/>
                          <a:ea typeface="+mn-ea"/>
                          <a:cs typeface="+mn-cs"/>
                        </a:rPr>
                        <a:t> reconstruction was far superior to the use of either MR angiography or DSA alone.</a:t>
                      </a:r>
                      <a:endParaRPr lang="en-IN"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124200"/>
            <a:ext cx="8229600" cy="1143000"/>
          </a:xfrm>
        </p:spPr>
        <p:txBody>
          <a:bodyPr/>
          <a:lstStyle/>
          <a:p>
            <a:r>
              <a:rPr lang="en-IN" dirty="0" smtClean="0"/>
              <a:t>THANK YOU</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295400"/>
            <a:ext cx="8229600" cy="5410200"/>
          </a:xfrm>
        </p:spPr>
        <p:txBody>
          <a:bodyPr>
            <a:noAutofit/>
          </a:bodyPr>
          <a:lstStyle/>
          <a:p>
            <a:r>
              <a:rPr lang="en-US" sz="2400" dirty="0"/>
              <a:t>I</a:t>
            </a:r>
            <a:r>
              <a:rPr lang="en-US" sz="2400" dirty="0" smtClean="0"/>
              <a:t>ntracranial aneurysms are imaged most reliably by using selective catheter angiography—that is, either conventional or digital subtraction angiography (DSA) .</a:t>
            </a:r>
          </a:p>
          <a:p>
            <a:r>
              <a:rPr lang="en-US" sz="2400" dirty="0" smtClean="0"/>
              <a:t>There has been increasing interest in the use of noninvasive imaging methods for the diagnosis of intracranial aneurysms —for example, to examine asymptomatic patients at risk of having an aneurysm because of a strong family history of aneurysmal subarachnoid hemorrhage (SAH) or autosomal dominant polycystic kidney disease . </a:t>
            </a:r>
          </a:p>
          <a:p>
            <a:r>
              <a:rPr lang="en-US" sz="2400" dirty="0" smtClean="0"/>
              <a:t>The currently available noninvasive imaging techniques are computed tomographic (CT) angiography, magnetic resonance (MR) angiography, and transcranial Doppler ultrasonography (TCD) with a combination of spectral, color flow, or power Doppler techniques. </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Conventional Angiography</a:t>
            </a:r>
            <a:endParaRPr lang="en-IN" dirty="0"/>
          </a:p>
        </p:txBody>
      </p:sp>
      <p:sp>
        <p:nvSpPr>
          <p:cNvPr id="3" name="Content Placeholder 2"/>
          <p:cNvSpPr>
            <a:spLocks noGrp="1"/>
          </p:cNvSpPr>
          <p:nvPr>
            <p:ph idx="1"/>
          </p:nvPr>
        </p:nvSpPr>
        <p:spPr/>
        <p:txBody>
          <a:bodyPr>
            <a:normAutofit fontScale="92500" lnSpcReduction="10000"/>
          </a:bodyPr>
          <a:lstStyle/>
          <a:p>
            <a:r>
              <a:rPr lang="en-IN" sz="2400" dirty="0" smtClean="0"/>
              <a:t>Conventional angiography remains the standard of reference in the diagnostic work-up of intracranial aneurysms.</a:t>
            </a:r>
          </a:p>
          <a:p>
            <a:r>
              <a:rPr lang="en-IN" sz="2400" dirty="0" smtClean="0"/>
              <a:t>The major advantage of 3-D CTA is its usefulness in the preoperative evaluation of large and giant aneurysms. In such cases, it is often difficult to show the neck of the aneurysm or the relationship between the aneurysm and the adjacent arteries on conventional cerebral angiography. Three-dimensional CTA clearly shows such relationships.</a:t>
            </a:r>
          </a:p>
          <a:p>
            <a:r>
              <a:rPr lang="en-IN" sz="2400" dirty="0" smtClean="0"/>
              <a:t>Further, because we can see those aneurysms as well as the bone structures on 3-D CTA, it helps in making decisions about the most appropriate surgical approach.</a:t>
            </a:r>
          </a:p>
          <a:p>
            <a:r>
              <a:rPr lang="en-IN" sz="2400" dirty="0" smtClean="0"/>
              <a:t> Small aneurysms can be overlooked on conventional DSA because of overlapping cerebral arteries.</a:t>
            </a:r>
            <a:endParaRPr lang="en-IN"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CT Angiography</a:t>
            </a:r>
            <a:endParaRPr lang="en-IN" dirty="0"/>
          </a:p>
        </p:txBody>
      </p:sp>
      <p:sp>
        <p:nvSpPr>
          <p:cNvPr id="3" name="Content Placeholder 2"/>
          <p:cNvSpPr>
            <a:spLocks noGrp="1"/>
          </p:cNvSpPr>
          <p:nvPr>
            <p:ph idx="1"/>
          </p:nvPr>
        </p:nvSpPr>
        <p:spPr/>
        <p:txBody>
          <a:bodyPr>
            <a:normAutofit fontScale="92500"/>
          </a:bodyPr>
          <a:lstStyle/>
          <a:p>
            <a:r>
              <a:rPr lang="en-IN" dirty="0" smtClean="0"/>
              <a:t>Advantages of multi-section CT over single section CT include substantially shorter acquisition times, retrospective creation of thinner or thicker sections from the same raw data, improved 3D rendering with diminished </a:t>
            </a:r>
            <a:r>
              <a:rPr lang="en-IN" dirty="0" err="1" smtClean="0"/>
              <a:t>artifacts</a:t>
            </a:r>
            <a:r>
              <a:rPr lang="en-IN" dirty="0" smtClean="0"/>
              <a:t>, and decreased contrast dose.</a:t>
            </a:r>
          </a:p>
          <a:p>
            <a:r>
              <a:rPr lang="en-IN" dirty="0" smtClean="0"/>
              <a:t>Important preoperative information, such as aneurysm dimensions and relation to the parent artery, is well visualized by using CT angiography.</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smtClean="0"/>
              <a:t>Reason why CT angiography has not replaced digital subtraction angiography in aneurysm detection is that cerebral aneurysms increasingly undergo endovascular treatment. This treatment necessitates digital subtraction angiography, so in patients who are expected to be candidates for endovascular therapy, CT angiography would be an unnecessary extra step. Also, CT angiography does not have as much spatial resolution as digital subtraction angiography has. Small, yet vital, arteries (such as perforating arteries) adjacent to aneurysms are important for treatment planning and may not be revealed by CT angiography.</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MR Angiography</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MRA is ideal for screening cerebral aneurysms because the procedure is </a:t>
            </a:r>
            <a:r>
              <a:rPr lang="en-IN" dirty="0" err="1" smtClean="0"/>
              <a:t>noninvasive</a:t>
            </a:r>
            <a:r>
              <a:rPr lang="en-IN" dirty="0" smtClean="0"/>
              <a:t> and the patient is not exposed to radiation.</a:t>
            </a:r>
          </a:p>
          <a:p>
            <a:r>
              <a:rPr lang="en-IN" dirty="0" smtClean="0"/>
              <a:t> In addition to flow signal loss, overlap of the artery and aneurysm, atherosclerotic changes in the parent artery, and turbulent flow make detection of aneurysms at the ICA very difficult.</a:t>
            </a:r>
          </a:p>
          <a:p>
            <a:pPr fontAlgn="base"/>
            <a:r>
              <a:rPr lang="en-IN" dirty="0" smtClean="0"/>
              <a:t>On the other hand, aneurysms of the MCA and BA were easily detected. The relatively simple structure of the MCA and BA bifurcation is well evident on MRA.</a:t>
            </a:r>
            <a:br>
              <a:rPr lang="en-IN" dirty="0" smtClean="0"/>
            </a:br>
            <a:endParaRPr lang="en-IN"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1</a:t>
            </a:r>
            <a:endParaRPr lang="en-IN" dirty="0"/>
          </a:p>
        </p:txBody>
      </p:sp>
      <p:sp>
        <p:nvSpPr>
          <p:cNvPr id="3" name="Content Placeholder 2"/>
          <p:cNvSpPr>
            <a:spLocks noGrp="1"/>
          </p:cNvSpPr>
          <p:nvPr>
            <p:ph idx="1"/>
          </p:nvPr>
        </p:nvSpPr>
        <p:spPr>
          <a:xfrm>
            <a:off x="457200" y="1600200"/>
            <a:ext cx="4114800" cy="4525963"/>
          </a:xfrm>
        </p:spPr>
        <p:txBody>
          <a:bodyPr>
            <a:normAutofit fontScale="92500" lnSpcReduction="20000"/>
          </a:bodyPr>
          <a:lstStyle/>
          <a:p>
            <a:r>
              <a:rPr lang="en-IN" dirty="0" smtClean="0"/>
              <a:t> Frontal (through the orbit) 15° oblique </a:t>
            </a:r>
            <a:r>
              <a:rPr lang="en-IN" dirty="0" err="1" smtClean="0"/>
              <a:t>intraarterial</a:t>
            </a:r>
            <a:r>
              <a:rPr lang="en-IN" dirty="0" smtClean="0"/>
              <a:t> DSA image shows a 3-mm right MCA aneurysm (thick arrow), a slightly larger MCA bifurcation aneurysm (thin arrow), and a large anterior communicating artery aneurysm (arrowhead)</a:t>
            </a:r>
            <a:endParaRPr lang="en-IN" dirty="0"/>
          </a:p>
        </p:txBody>
      </p:sp>
      <p:pic>
        <p:nvPicPr>
          <p:cNvPr id="2050" name="Picture 2" descr="C:\Users\pratik\Desktop\dsa.gif"/>
          <p:cNvPicPr>
            <a:picLocks noChangeAspect="1" noChangeArrowheads="1"/>
          </p:cNvPicPr>
          <p:nvPr/>
        </p:nvPicPr>
        <p:blipFill>
          <a:blip r:embed="rId2"/>
          <a:srcRect/>
          <a:stretch>
            <a:fillRect/>
          </a:stretch>
        </p:blipFill>
        <p:spPr bwMode="auto">
          <a:xfrm>
            <a:off x="4800600" y="2209800"/>
            <a:ext cx="4034118" cy="3429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600200"/>
            <a:ext cx="4191000" cy="4525963"/>
          </a:xfrm>
        </p:spPr>
        <p:txBody>
          <a:bodyPr>
            <a:normAutofit fontScale="77500" lnSpcReduction="20000"/>
          </a:bodyPr>
          <a:lstStyle/>
          <a:p>
            <a:r>
              <a:rPr lang="en-IN" dirty="0" smtClean="0"/>
              <a:t>Targeted maximum intensity projection CT angiogram, obtained in the same patient, at an angle comparable to that in </a:t>
            </a:r>
            <a:r>
              <a:rPr lang="en-IN" b="1" dirty="0" smtClean="0"/>
              <a:t>a</a:t>
            </a:r>
            <a:r>
              <a:rPr lang="en-IN" dirty="0" smtClean="0"/>
              <a:t> shows the MCA aneurysms (arrows) and the large anterior communicating artery aneurysm (arrowhead). The 3-mm right MCA bifurcation aneurysm (thin arrow) was missed by both observers at CT angiography.</a:t>
            </a:r>
            <a:endParaRPr lang="en-IN" dirty="0"/>
          </a:p>
        </p:txBody>
      </p:sp>
      <p:pic>
        <p:nvPicPr>
          <p:cNvPr id="3074" name="Picture 2" descr="C:\Users\pratik\Desktop\ct.gif"/>
          <p:cNvPicPr>
            <a:picLocks noChangeAspect="1" noChangeArrowheads="1"/>
          </p:cNvPicPr>
          <p:nvPr/>
        </p:nvPicPr>
        <p:blipFill>
          <a:blip r:embed="rId2"/>
          <a:srcRect/>
          <a:stretch>
            <a:fillRect/>
          </a:stretch>
        </p:blipFill>
        <p:spPr bwMode="auto">
          <a:xfrm>
            <a:off x="4800600" y="2133600"/>
            <a:ext cx="4114800" cy="349758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4191000" cy="4525963"/>
          </a:xfrm>
        </p:spPr>
        <p:txBody>
          <a:bodyPr>
            <a:normAutofit fontScale="70000" lnSpcReduction="20000"/>
          </a:bodyPr>
          <a:lstStyle/>
          <a:p>
            <a:r>
              <a:rPr lang="en-IN" dirty="0" smtClean="0"/>
              <a:t>Targeted maximum intensity projection MR angiogram (three-dimensional time-of-flight, 43/8, 20° flip angle, 20-cm field of view, one signal acquired, 256 × 512 matrix, acquisition time of 11 minutes 48 seconds), obtained in the same patient, from an angle comparable to that in </a:t>
            </a:r>
            <a:r>
              <a:rPr lang="en-IN" b="1" dirty="0" smtClean="0"/>
              <a:t>a</a:t>
            </a:r>
            <a:r>
              <a:rPr lang="en-IN" dirty="0" smtClean="0"/>
              <a:t> shows the MCA bifurcation aneurysms (arrows) and the large anterior communicating artery aneurysm (arrowhead). </a:t>
            </a:r>
            <a:endParaRPr lang="en-IN" dirty="0"/>
          </a:p>
        </p:txBody>
      </p:sp>
      <p:pic>
        <p:nvPicPr>
          <p:cNvPr id="4098" name="Picture 2" descr="C:\Users\pratik\Desktop\mr.gif"/>
          <p:cNvPicPr>
            <a:picLocks noChangeAspect="1" noChangeArrowheads="1"/>
          </p:cNvPicPr>
          <p:nvPr/>
        </p:nvPicPr>
        <p:blipFill>
          <a:blip r:embed="rId2"/>
          <a:srcRect/>
          <a:stretch>
            <a:fillRect/>
          </a:stretch>
        </p:blipFill>
        <p:spPr bwMode="auto">
          <a:xfrm>
            <a:off x="4572000" y="1905000"/>
            <a:ext cx="3924300" cy="32702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667</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Imaging in Intracranial Aneurysms  </vt:lpstr>
      <vt:lpstr>INTRODUCTION</vt:lpstr>
      <vt:lpstr>Conventional Angiography</vt:lpstr>
      <vt:lpstr>CT Angiography</vt:lpstr>
      <vt:lpstr>Slide 5</vt:lpstr>
      <vt:lpstr>MR Angiography</vt:lpstr>
      <vt:lpstr>Case 1</vt:lpstr>
      <vt:lpstr>Slide 8</vt:lpstr>
      <vt:lpstr>Slide 9</vt:lpstr>
      <vt:lpstr>Case 2</vt:lpstr>
      <vt:lpstr>Slide 11</vt:lpstr>
      <vt:lpstr>Slide 12</vt:lpstr>
      <vt:lpstr>Slide 13</vt:lpstr>
      <vt:lpstr>Slide 14</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Radiology Can Noninvasive Imaging Accurately Depict Intracranial Aneurysms? A Systematic Review  </dc:title>
  <dc:creator>Radio logy</dc:creator>
  <cp:lastModifiedBy>admin</cp:lastModifiedBy>
  <cp:revision>44</cp:revision>
  <dcterms:created xsi:type="dcterms:W3CDTF">2014-02-16T13:22:18Z</dcterms:created>
  <dcterms:modified xsi:type="dcterms:W3CDTF">2022-04-23T04:23:18Z</dcterms:modified>
</cp:coreProperties>
</file>