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6" r:id="rId1"/>
  </p:sldMasterIdLst>
  <p:notesMasterIdLst>
    <p:notesMasterId r:id="rId21"/>
  </p:notesMasterIdLst>
  <p:sldIdLst>
    <p:sldId id="277" r:id="rId2"/>
    <p:sldId id="257" r:id="rId3"/>
    <p:sldId id="294" r:id="rId4"/>
    <p:sldId id="283" r:id="rId5"/>
    <p:sldId id="289" r:id="rId6"/>
    <p:sldId id="290" r:id="rId7"/>
    <p:sldId id="291" r:id="rId8"/>
    <p:sldId id="293" r:id="rId9"/>
    <p:sldId id="284" r:id="rId10"/>
    <p:sldId id="285" r:id="rId11"/>
    <p:sldId id="286" r:id="rId12"/>
    <p:sldId id="287" r:id="rId13"/>
    <p:sldId id="288" r:id="rId14"/>
    <p:sldId id="296" r:id="rId15"/>
    <p:sldId id="298" r:id="rId16"/>
    <p:sldId id="299" r:id="rId17"/>
    <p:sldId id="300" r:id="rId18"/>
    <p:sldId id="259" r:id="rId19"/>
    <p:sldId id="29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8309" autoAdjust="0"/>
    <p:restoredTop sz="97133" autoAdjust="0"/>
  </p:normalViewPr>
  <p:slideViewPr>
    <p:cSldViewPr snapToGrid="0">
      <p:cViewPr>
        <p:scale>
          <a:sx n="73" d="100"/>
          <a:sy n="73" d="100"/>
        </p:scale>
        <p:origin x="1596" y="3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31E59A-33D2-4813-905C-B8D5FB00FE1E}" type="datetimeFigureOut">
              <a:rPr lang="en-US" smtClean="0"/>
              <a:pPr/>
              <a:t>01/03/2014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FE0706-7C37-4AFB-B900-7BC032862A8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FE0706-7C37-4AFB-B900-7BC032862A89}"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10387963" y="5038579"/>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720726" y="776289"/>
            <a:ext cx="10750549"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720726" y="2250280"/>
            <a:ext cx="10750549"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828800" y="6012657"/>
            <a:ext cx="7721600" cy="365125"/>
          </a:xfrm>
        </p:spPr>
        <p:txBody>
          <a:bodyPr tIns="0" bIns="0" anchor="t"/>
          <a:lstStyle>
            <a:lvl1pPr algn="r">
              <a:defRPr sz="1000"/>
            </a:lvl1pPr>
          </a:lstStyle>
          <a:p>
            <a:fld id="{355E396F-4329-41DE-B7BC-19473ABBB8C6}" type="datetimeFigureOut">
              <a:rPr lang="en-IN" smtClean="0"/>
              <a:pPr/>
              <a:t>01/03/2014</a:t>
            </a:fld>
            <a:endParaRPr lang="en-IN"/>
          </a:p>
        </p:txBody>
      </p:sp>
      <p:sp>
        <p:nvSpPr>
          <p:cNvPr id="17" name="Footer Placeholder 16"/>
          <p:cNvSpPr>
            <a:spLocks noGrp="1"/>
          </p:cNvSpPr>
          <p:nvPr>
            <p:ph type="ftr" sz="quarter" idx="11"/>
          </p:nvPr>
        </p:nvSpPr>
        <p:spPr>
          <a:xfrm>
            <a:off x="1828800" y="5650705"/>
            <a:ext cx="7721600" cy="365125"/>
          </a:xfrm>
        </p:spPr>
        <p:txBody>
          <a:bodyPr tIns="0" bIns="0" anchor="b"/>
          <a:lstStyle>
            <a:lvl1pPr algn="r">
              <a:defRPr sz="1100"/>
            </a:lvl1pPr>
          </a:lstStyle>
          <a:p>
            <a:endParaRPr lang="en-IN"/>
          </a:p>
        </p:txBody>
      </p:sp>
      <p:sp>
        <p:nvSpPr>
          <p:cNvPr id="29" name="Slide Number Placeholder 28"/>
          <p:cNvSpPr>
            <a:spLocks noGrp="1"/>
          </p:cNvSpPr>
          <p:nvPr>
            <p:ph type="sldNum" sz="quarter" idx="12"/>
          </p:nvPr>
        </p:nvSpPr>
        <p:spPr>
          <a:xfrm>
            <a:off x="11189663" y="5752308"/>
            <a:ext cx="670560" cy="365125"/>
          </a:xfrm>
        </p:spPr>
        <p:txBody>
          <a:bodyPr anchor="ctr"/>
          <a:lstStyle>
            <a:lvl1pPr algn="ctr">
              <a:defRPr sz="1300">
                <a:solidFill>
                  <a:srgbClr val="FFFFFF"/>
                </a:solidFill>
              </a:defRPr>
            </a:lvl1pPr>
          </a:lstStyle>
          <a:p>
            <a:fld id="{3D0BA68F-BE93-4535-A147-CCC11C358DED}"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5E396F-4329-41DE-B7BC-19473ABBB8C6}" type="datetimeFigureOut">
              <a:rPr lang="en-IN" smtClean="0"/>
              <a:pPr/>
              <a:t>01/03/2014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0BA68F-BE93-4535-A147-CCC11C358DED}"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381000"/>
            <a:ext cx="2540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381000"/>
            <a:ext cx="83312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5E396F-4329-41DE-B7BC-19473ABBB8C6}" type="datetimeFigureOut">
              <a:rPr lang="en-IN" smtClean="0"/>
              <a:pPr/>
              <a:t>01/03/2014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0BA68F-BE93-4535-A147-CCC11C358DED}"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67494"/>
            <a:ext cx="109728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609600" y="1882808"/>
            <a:ext cx="109728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388608" y="6480048"/>
            <a:ext cx="2844800" cy="301752"/>
          </a:xfrm>
        </p:spPr>
        <p:txBody>
          <a:bodyPr/>
          <a:lstStyle/>
          <a:p>
            <a:fld id="{355E396F-4329-41DE-B7BC-19473ABBB8C6}" type="datetimeFigureOut">
              <a:rPr lang="en-IN" smtClean="0"/>
              <a:pPr/>
              <a:t>01/03/2014</a:t>
            </a:fld>
            <a:endParaRPr lang="en-IN"/>
          </a:p>
        </p:txBody>
      </p:sp>
      <p:sp>
        <p:nvSpPr>
          <p:cNvPr id="5" name="Footer Placeholder 4"/>
          <p:cNvSpPr>
            <a:spLocks noGrp="1"/>
          </p:cNvSpPr>
          <p:nvPr>
            <p:ph type="ftr" sz="quarter" idx="11"/>
          </p:nvPr>
        </p:nvSpPr>
        <p:spPr>
          <a:xfrm>
            <a:off x="609600" y="6480970"/>
            <a:ext cx="5680075" cy="300831"/>
          </a:xfrm>
        </p:spPr>
        <p:txBody>
          <a:bodyPr/>
          <a:lstStyle/>
          <a:p>
            <a:endParaRPr lang="en-IN"/>
          </a:p>
        </p:txBody>
      </p:sp>
      <p:sp>
        <p:nvSpPr>
          <p:cNvPr id="6" name="Slide Number Placeholder 5"/>
          <p:cNvSpPr>
            <a:spLocks noGrp="1"/>
          </p:cNvSpPr>
          <p:nvPr>
            <p:ph type="sldNum" sz="quarter" idx="12"/>
          </p:nvPr>
        </p:nvSpPr>
        <p:spPr/>
        <p:txBody>
          <a:bodyPr/>
          <a:lstStyle/>
          <a:p>
            <a:fld id="{3D0BA68F-BE93-4535-A147-CCC11C358DED}"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9379" y="7035"/>
            <a:ext cx="12173243"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10387963" y="93786"/>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9274176" y="6477000"/>
            <a:ext cx="2844800" cy="304800"/>
          </a:xfrm>
        </p:spPr>
        <p:txBody>
          <a:bodyPr/>
          <a:lstStyle/>
          <a:p>
            <a:fld id="{355E396F-4329-41DE-B7BC-19473ABBB8C6}" type="datetimeFigureOut">
              <a:rPr lang="en-IN" smtClean="0"/>
              <a:pPr/>
              <a:t>01/03/2014</a:t>
            </a:fld>
            <a:endParaRPr lang="en-IN"/>
          </a:p>
        </p:txBody>
      </p:sp>
      <p:sp>
        <p:nvSpPr>
          <p:cNvPr id="5" name="Footer Placeholder 4"/>
          <p:cNvSpPr>
            <a:spLocks noGrp="1"/>
          </p:cNvSpPr>
          <p:nvPr>
            <p:ph type="ftr" sz="quarter" idx="11"/>
          </p:nvPr>
        </p:nvSpPr>
        <p:spPr>
          <a:xfrm>
            <a:off x="3492501" y="6480970"/>
            <a:ext cx="5680075" cy="300831"/>
          </a:xfrm>
        </p:spPr>
        <p:txBody>
          <a:bodyPr/>
          <a:lstStyle/>
          <a:p>
            <a:endParaRPr lang="en-IN"/>
          </a:p>
        </p:txBody>
      </p:sp>
      <p:sp>
        <p:nvSpPr>
          <p:cNvPr id="6" name="Slide Number Placeholder 5"/>
          <p:cNvSpPr>
            <a:spLocks noGrp="1"/>
          </p:cNvSpPr>
          <p:nvPr>
            <p:ph type="sldNum" sz="quarter" idx="12"/>
          </p:nvPr>
        </p:nvSpPr>
        <p:spPr>
          <a:xfrm>
            <a:off x="11268075" y="809625"/>
            <a:ext cx="670560" cy="300831"/>
          </a:xfrm>
        </p:spPr>
        <p:txBody>
          <a:bodyPr/>
          <a:lstStyle/>
          <a:p>
            <a:fld id="{3D0BA68F-BE93-4535-A147-CCC11C358DED}" type="slidenum">
              <a:rPr lang="en-IN" smtClean="0"/>
              <a:pPr/>
              <a:t>‹#›</a:t>
            </a:fld>
            <a:endParaRPr lang="en-IN"/>
          </a:p>
        </p:txBody>
      </p:sp>
      <p:cxnSp>
        <p:nvCxnSpPr>
          <p:cNvPr id="11" name="Straight Connector 10"/>
          <p:cNvCxnSpPr/>
          <p:nvPr/>
        </p:nvCxnSpPr>
        <p:spPr>
          <a:xfrm rot="10800000">
            <a:off x="8625059" y="9381"/>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508000" y="271465"/>
            <a:ext cx="9652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08000" y="1633536"/>
            <a:ext cx="51816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722438"/>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722438"/>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388608" y="6480969"/>
            <a:ext cx="2844800" cy="301752"/>
          </a:xfrm>
        </p:spPr>
        <p:txBody>
          <a:bodyPr/>
          <a:lstStyle/>
          <a:p>
            <a:fld id="{355E396F-4329-41DE-B7BC-19473ABBB8C6}" type="datetimeFigureOut">
              <a:rPr lang="en-IN" smtClean="0"/>
              <a:pPr/>
              <a:t>01/03/2014</a:t>
            </a:fld>
            <a:endParaRPr lang="en-IN"/>
          </a:p>
        </p:txBody>
      </p:sp>
      <p:sp>
        <p:nvSpPr>
          <p:cNvPr id="6" name="Footer Placeholder 5"/>
          <p:cNvSpPr>
            <a:spLocks noGrp="1"/>
          </p:cNvSpPr>
          <p:nvPr>
            <p:ph type="ftr" sz="quarter" idx="11"/>
          </p:nvPr>
        </p:nvSpPr>
        <p:spPr>
          <a:xfrm>
            <a:off x="609600" y="6480969"/>
            <a:ext cx="5680075" cy="301752"/>
          </a:xfrm>
        </p:spPr>
        <p:txBody>
          <a:bodyPr/>
          <a:lstStyle/>
          <a:p>
            <a:endParaRPr lang="en-IN"/>
          </a:p>
        </p:txBody>
      </p:sp>
      <p:sp>
        <p:nvSpPr>
          <p:cNvPr id="7" name="Slide Number Placeholder 6"/>
          <p:cNvSpPr>
            <a:spLocks noGrp="1"/>
          </p:cNvSpPr>
          <p:nvPr>
            <p:ph type="sldNum" sz="quarter" idx="12"/>
          </p:nvPr>
        </p:nvSpPr>
        <p:spPr>
          <a:xfrm>
            <a:off x="10119360" y="6480969"/>
            <a:ext cx="670560" cy="301752"/>
          </a:xfrm>
        </p:spPr>
        <p:txBody>
          <a:bodyPr/>
          <a:lstStyle/>
          <a:p>
            <a:fld id="{3D0BA68F-BE93-4535-A147-CCC11C358DED}"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30931" y="290732"/>
            <a:ext cx="14224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820008" y="290732"/>
            <a:ext cx="774699"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820008" y="3427124"/>
            <a:ext cx="774699"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696307" y="290732"/>
            <a:ext cx="9144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696307" y="3427124"/>
            <a:ext cx="9144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6388608" y="6480969"/>
            <a:ext cx="2840736" cy="301752"/>
          </a:xfrm>
        </p:spPr>
        <p:txBody>
          <a:bodyPr/>
          <a:lstStyle/>
          <a:p>
            <a:fld id="{355E396F-4329-41DE-B7BC-19473ABBB8C6}" type="datetimeFigureOut">
              <a:rPr lang="en-IN" smtClean="0"/>
              <a:pPr/>
              <a:t>01/03/2014</a:t>
            </a:fld>
            <a:endParaRPr lang="en-IN"/>
          </a:p>
        </p:txBody>
      </p:sp>
      <p:sp>
        <p:nvSpPr>
          <p:cNvPr id="8" name="Footer Placeholder 7"/>
          <p:cNvSpPr>
            <a:spLocks noGrp="1"/>
          </p:cNvSpPr>
          <p:nvPr>
            <p:ph type="ftr" sz="quarter" idx="11"/>
          </p:nvPr>
        </p:nvSpPr>
        <p:spPr>
          <a:xfrm>
            <a:off x="609600" y="6480969"/>
            <a:ext cx="5681472" cy="301752"/>
          </a:xfrm>
        </p:spPr>
        <p:txBody>
          <a:bodyPr/>
          <a:lstStyle/>
          <a:p>
            <a:endParaRPr lang="en-IN"/>
          </a:p>
        </p:txBody>
      </p:sp>
      <p:sp>
        <p:nvSpPr>
          <p:cNvPr id="9" name="Slide Number Placeholder 8"/>
          <p:cNvSpPr>
            <a:spLocks noGrp="1"/>
          </p:cNvSpPr>
          <p:nvPr>
            <p:ph type="sldNum" sz="quarter" idx="12"/>
          </p:nvPr>
        </p:nvSpPr>
        <p:spPr>
          <a:xfrm>
            <a:off x="10119360" y="6483096"/>
            <a:ext cx="670560" cy="301752"/>
          </a:xfrm>
        </p:spPr>
        <p:txBody>
          <a:bodyPr/>
          <a:lstStyle>
            <a:lvl1pPr algn="ctr">
              <a:defRPr/>
            </a:lvl1pPr>
          </a:lstStyle>
          <a:p>
            <a:fld id="{3D0BA68F-BE93-4535-A147-CCC11C358DED}"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55E396F-4329-41DE-B7BC-19473ABBB8C6}" type="datetimeFigureOut">
              <a:rPr lang="en-IN" smtClean="0"/>
              <a:pPr/>
              <a:t>01/03/2014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D0BA68F-BE93-4535-A147-CCC11C358DED}"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388608" y="6480969"/>
            <a:ext cx="2844800" cy="301752"/>
          </a:xfrm>
        </p:spPr>
        <p:txBody>
          <a:bodyPr/>
          <a:lstStyle/>
          <a:p>
            <a:fld id="{355E396F-4329-41DE-B7BC-19473ABBB8C6}" type="datetimeFigureOut">
              <a:rPr lang="en-IN" smtClean="0"/>
              <a:pPr/>
              <a:t>01/03/2014</a:t>
            </a:fld>
            <a:endParaRPr lang="en-IN"/>
          </a:p>
        </p:txBody>
      </p:sp>
      <p:sp>
        <p:nvSpPr>
          <p:cNvPr id="3" name="Footer Placeholder 2"/>
          <p:cNvSpPr>
            <a:spLocks noGrp="1"/>
          </p:cNvSpPr>
          <p:nvPr>
            <p:ph type="ftr" sz="quarter" idx="11"/>
          </p:nvPr>
        </p:nvSpPr>
        <p:spPr>
          <a:xfrm>
            <a:off x="609600" y="6481891"/>
            <a:ext cx="5680075" cy="300831"/>
          </a:xfrm>
        </p:spPr>
        <p:txBody>
          <a:bodyPr/>
          <a:lstStyle/>
          <a:p>
            <a:endParaRPr lang="en-IN"/>
          </a:p>
        </p:txBody>
      </p:sp>
      <p:sp>
        <p:nvSpPr>
          <p:cNvPr id="4" name="Slide Number Placeholder 3"/>
          <p:cNvSpPr>
            <a:spLocks noGrp="1"/>
          </p:cNvSpPr>
          <p:nvPr>
            <p:ph type="sldNum" sz="quarter" idx="12"/>
          </p:nvPr>
        </p:nvSpPr>
        <p:spPr>
          <a:xfrm>
            <a:off x="10119360" y="6480969"/>
            <a:ext cx="670560" cy="301752"/>
          </a:xfrm>
        </p:spPr>
        <p:txBody>
          <a:bodyPr/>
          <a:lstStyle/>
          <a:p>
            <a:fld id="{3D0BA68F-BE93-4535-A147-CCC11C358DED}"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92608" y="367664"/>
            <a:ext cx="12192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514475" y="367664"/>
            <a:ext cx="32512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868333" y="320040"/>
            <a:ext cx="7034784"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371968" y="6556248"/>
            <a:ext cx="2844800" cy="301752"/>
          </a:xfrm>
        </p:spPr>
        <p:txBody>
          <a:bodyPr/>
          <a:lstStyle>
            <a:lvl1pPr>
              <a:defRPr sz="900"/>
            </a:lvl1pPr>
          </a:lstStyle>
          <a:p>
            <a:fld id="{355E396F-4329-41DE-B7BC-19473ABBB8C6}" type="datetimeFigureOut">
              <a:rPr lang="en-IN" smtClean="0"/>
              <a:pPr/>
              <a:t>01/03/2014</a:t>
            </a:fld>
            <a:endParaRPr lang="en-IN"/>
          </a:p>
        </p:txBody>
      </p:sp>
      <p:sp>
        <p:nvSpPr>
          <p:cNvPr id="6" name="Footer Placeholder 5"/>
          <p:cNvSpPr>
            <a:spLocks noGrp="1"/>
          </p:cNvSpPr>
          <p:nvPr>
            <p:ph type="ftr" sz="quarter" idx="11"/>
          </p:nvPr>
        </p:nvSpPr>
        <p:spPr>
          <a:xfrm>
            <a:off x="1514475" y="6556248"/>
            <a:ext cx="6857493" cy="301752"/>
          </a:xfrm>
        </p:spPr>
        <p:txBody>
          <a:bodyPr/>
          <a:lstStyle>
            <a:lvl1pPr>
              <a:defRPr sz="900"/>
            </a:lvl1pPr>
          </a:lstStyle>
          <a:p>
            <a:endParaRPr lang="en-IN"/>
          </a:p>
        </p:txBody>
      </p:sp>
      <p:sp>
        <p:nvSpPr>
          <p:cNvPr id="7" name="Slide Number Placeholder 6"/>
          <p:cNvSpPr>
            <a:spLocks noGrp="1"/>
          </p:cNvSpPr>
          <p:nvPr>
            <p:ph type="sldNum" sz="quarter" idx="12"/>
          </p:nvPr>
        </p:nvSpPr>
        <p:spPr>
          <a:xfrm>
            <a:off x="11214101" y="6556248"/>
            <a:ext cx="670560" cy="301752"/>
          </a:xfrm>
        </p:spPr>
        <p:txBody>
          <a:bodyPr/>
          <a:lstStyle>
            <a:lvl1pPr>
              <a:defRPr sz="900"/>
            </a:lvl1pPr>
          </a:lstStyle>
          <a:p>
            <a:fld id="{3D0BA68F-BE93-4535-A147-CCC11C358DED}"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92608" y="150896"/>
            <a:ext cx="12192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517649" y="373966"/>
            <a:ext cx="9777984"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524000" y="5867400"/>
            <a:ext cx="9777984"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8144256" y="6556248"/>
            <a:ext cx="2804160" cy="301752"/>
          </a:xfrm>
        </p:spPr>
        <p:txBody>
          <a:bodyPr/>
          <a:lstStyle>
            <a:lvl1pPr>
              <a:defRPr sz="900"/>
            </a:lvl1pPr>
          </a:lstStyle>
          <a:p>
            <a:fld id="{355E396F-4329-41DE-B7BC-19473ABBB8C6}" type="datetimeFigureOut">
              <a:rPr lang="en-IN" smtClean="0"/>
              <a:pPr/>
              <a:t>01/03/2014</a:t>
            </a:fld>
            <a:endParaRPr lang="en-IN"/>
          </a:p>
        </p:txBody>
      </p:sp>
      <p:sp>
        <p:nvSpPr>
          <p:cNvPr id="6" name="Footer Placeholder 5"/>
          <p:cNvSpPr>
            <a:spLocks noGrp="1"/>
          </p:cNvSpPr>
          <p:nvPr>
            <p:ph type="ftr" sz="quarter" idx="11"/>
          </p:nvPr>
        </p:nvSpPr>
        <p:spPr>
          <a:xfrm>
            <a:off x="1560576" y="6557169"/>
            <a:ext cx="6597429" cy="301752"/>
          </a:xfrm>
        </p:spPr>
        <p:txBody>
          <a:bodyPr/>
          <a:lstStyle>
            <a:lvl1pPr>
              <a:defRPr sz="900"/>
            </a:lvl1pPr>
          </a:lstStyle>
          <a:p>
            <a:endParaRPr lang="en-IN"/>
          </a:p>
        </p:txBody>
      </p:sp>
      <p:sp>
        <p:nvSpPr>
          <p:cNvPr id="7" name="Slide Number Placeholder 6"/>
          <p:cNvSpPr>
            <a:spLocks noGrp="1"/>
          </p:cNvSpPr>
          <p:nvPr>
            <p:ph type="sldNum" sz="quarter" idx="12"/>
          </p:nvPr>
        </p:nvSpPr>
        <p:spPr>
          <a:xfrm>
            <a:off x="10956256" y="6556248"/>
            <a:ext cx="487680" cy="301752"/>
          </a:xfrm>
        </p:spPr>
        <p:txBody>
          <a:bodyPr/>
          <a:lstStyle>
            <a:lvl1pPr algn="ctr">
              <a:defRPr sz="900"/>
            </a:lvl1pPr>
          </a:lstStyle>
          <a:p>
            <a:fld id="{3D0BA68F-BE93-4535-A147-CCC11C358DED}"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9379" y="14069"/>
            <a:ext cx="12173243"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8625059" y="4948410"/>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609600" y="267494"/>
            <a:ext cx="109728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09600" y="1882808"/>
            <a:ext cx="109728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388608" y="6480969"/>
            <a:ext cx="2844800" cy="301752"/>
          </a:xfrm>
          <a:prstGeom prst="rect">
            <a:avLst/>
          </a:prstGeom>
        </p:spPr>
        <p:txBody>
          <a:bodyPr vert="horz" anchor="b"/>
          <a:lstStyle>
            <a:lvl1pPr algn="l" eaLnBrk="1" latinLnBrk="0" hangingPunct="1">
              <a:defRPr kumimoji="0" sz="1000" b="0">
                <a:solidFill>
                  <a:schemeClr val="tx1"/>
                </a:solidFill>
              </a:defRPr>
            </a:lvl1pPr>
          </a:lstStyle>
          <a:p>
            <a:fld id="{355E396F-4329-41DE-B7BC-19473ABBB8C6}" type="datetimeFigureOut">
              <a:rPr lang="en-IN" smtClean="0"/>
              <a:pPr/>
              <a:t>01/03/2014</a:t>
            </a:fld>
            <a:endParaRPr lang="en-IN"/>
          </a:p>
        </p:txBody>
      </p:sp>
      <p:sp>
        <p:nvSpPr>
          <p:cNvPr id="3" name="Footer Placeholder 2"/>
          <p:cNvSpPr>
            <a:spLocks noGrp="1"/>
          </p:cNvSpPr>
          <p:nvPr>
            <p:ph type="ftr" sz="quarter" idx="3"/>
          </p:nvPr>
        </p:nvSpPr>
        <p:spPr>
          <a:xfrm>
            <a:off x="609600" y="6481891"/>
            <a:ext cx="5680075" cy="300831"/>
          </a:xfrm>
          <a:prstGeom prst="rect">
            <a:avLst/>
          </a:prstGeom>
        </p:spPr>
        <p:txBody>
          <a:bodyPr vert="horz" anchor="b"/>
          <a:lstStyle>
            <a:lvl1pPr algn="r" eaLnBrk="1" latinLnBrk="0" hangingPunct="1">
              <a:defRPr kumimoji="0" sz="1000">
                <a:solidFill>
                  <a:schemeClr val="tx1"/>
                </a:solidFill>
              </a:defRPr>
            </a:lvl1pPr>
          </a:lstStyle>
          <a:p>
            <a:endParaRPr lang="en-IN"/>
          </a:p>
        </p:txBody>
      </p:sp>
      <p:sp>
        <p:nvSpPr>
          <p:cNvPr id="23" name="Slide Number Placeholder 22"/>
          <p:cNvSpPr>
            <a:spLocks noGrp="1"/>
          </p:cNvSpPr>
          <p:nvPr>
            <p:ph type="sldNum" sz="quarter" idx="4"/>
          </p:nvPr>
        </p:nvSpPr>
        <p:spPr>
          <a:xfrm>
            <a:off x="10119360" y="6480969"/>
            <a:ext cx="670560" cy="301752"/>
          </a:xfrm>
          <a:prstGeom prst="rect">
            <a:avLst/>
          </a:prstGeom>
        </p:spPr>
        <p:txBody>
          <a:bodyPr vert="horz" anchor="b"/>
          <a:lstStyle>
            <a:lvl1pPr algn="ctr" eaLnBrk="1" latinLnBrk="0" hangingPunct="1">
              <a:defRPr kumimoji="0" sz="1200">
                <a:solidFill>
                  <a:schemeClr val="tx1"/>
                </a:solidFill>
              </a:defRPr>
            </a:lvl1pPr>
          </a:lstStyle>
          <a:p>
            <a:fld id="{3D0BA68F-BE93-4535-A147-CCC11C358DED}"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967" r:id="rId1"/>
    <p:sldLayoutId id="2147483968" r:id="rId2"/>
    <p:sldLayoutId id="2147483969" r:id="rId3"/>
    <p:sldLayoutId id="2147483970" r:id="rId4"/>
    <p:sldLayoutId id="2147483971" r:id="rId5"/>
    <p:sldLayoutId id="2147483972" r:id="rId6"/>
    <p:sldLayoutId id="2147483973" r:id="rId7"/>
    <p:sldLayoutId id="2147483974" r:id="rId8"/>
    <p:sldLayoutId id="2147483975" r:id="rId9"/>
    <p:sldLayoutId id="2147483976" r:id="rId10"/>
    <p:sldLayoutId id="214748397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www.ncbi.nlm.nih.gov/pubmed?term=Jackson%20TJ%5bAuthor%5d&amp;cauthor=true&amp;cauthor_uid=16110717" TargetMode="External"/><Relationship Id="rId2" Type="http://schemas.openxmlformats.org/officeDocument/2006/relationships/hyperlink" Target="http://www.ncbi.nlm.nih.gov/pubmed?term=Weston%20AR%5bAuthor%5d&amp;cauthor=true&amp;cauthor_uid=16110717" TargetMode="External"/><Relationship Id="rId1" Type="http://schemas.openxmlformats.org/officeDocument/2006/relationships/slideLayout" Target="../slideLayouts/slideLayout7.xml"/><Relationship Id="rId4" Type="http://schemas.openxmlformats.org/officeDocument/2006/relationships/hyperlink" Target="http://www.ncbi.nlm.nih.gov/pubmed?term=Blamey%20S%5bAuthor%5d&amp;cauthor=true&amp;cauthor_uid=16110717"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www.ncbi.nlm.nih.gov/pubmed?term=Blackmore%20CC%5bAuthor%5d&amp;cauthor=true&amp;cauthor_uid=15466771" TargetMode="External"/><Relationship Id="rId2" Type="http://schemas.openxmlformats.org/officeDocument/2006/relationships/hyperlink" Target="http://www.ncbi.nlm.nih.gov/pubmed?term=Terasawa%20T%5bAuthor%5d&amp;cauthor=true&amp;cauthor_uid=15466771" TargetMode="External"/><Relationship Id="rId1" Type="http://schemas.openxmlformats.org/officeDocument/2006/relationships/slideLayout" Target="../slideLayouts/slideLayout7.xml"/><Relationship Id="rId5" Type="http://schemas.openxmlformats.org/officeDocument/2006/relationships/hyperlink" Target="http://www.ncbi.nlm.nih.gov/pubmed?term=Kohlwes%20RJ%5bAuthor%5d&amp;cauthor=true&amp;cauthor_uid=15466771" TargetMode="External"/><Relationship Id="rId4" Type="http://schemas.openxmlformats.org/officeDocument/2006/relationships/hyperlink" Target="http://www.ncbi.nlm.nih.gov/pubmed?term=Bent%20S%5bAuthor%5d&amp;cauthor=true&amp;cauthor_uid=15466771"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N" dirty="0" smtClean="0"/>
              <a:t>DIAGNOSIS OF APPENDICITIS</a:t>
            </a:r>
            <a:endParaRPr lang="en-IN" dirty="0"/>
          </a:p>
        </p:txBody>
      </p:sp>
      <p:sp>
        <p:nvSpPr>
          <p:cNvPr id="3" name="Subtitle 2"/>
          <p:cNvSpPr>
            <a:spLocks noGrp="1"/>
          </p:cNvSpPr>
          <p:nvPr>
            <p:ph type="subTitle" idx="1"/>
          </p:nvPr>
        </p:nvSpPr>
        <p:spPr/>
        <p:txBody>
          <a:bodyPr>
            <a:normAutofit/>
          </a:bodyPr>
          <a:lstStyle/>
          <a:p>
            <a:r>
              <a:rPr lang="en-IN" sz="6000" dirty="0" smtClean="0"/>
              <a:t>USG VS CT SCAN</a:t>
            </a:r>
            <a:endParaRPr lang="en-IN" sz="6000" dirty="0"/>
          </a:p>
        </p:txBody>
      </p:sp>
      <p:sp>
        <p:nvSpPr>
          <p:cNvPr id="4" name="TextBox 2"/>
          <p:cNvSpPr txBox="1"/>
          <p:nvPr/>
        </p:nvSpPr>
        <p:spPr>
          <a:xfrm>
            <a:off x="8229600" y="5682343"/>
            <a:ext cx="4403449" cy="120032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dirty="0" smtClean="0"/>
              <a:t>Dr </a:t>
            </a:r>
            <a:r>
              <a:rPr lang="en-US" sz="2400" dirty="0" err="1" smtClean="0"/>
              <a:t>Pradeep</a:t>
            </a:r>
            <a:r>
              <a:rPr lang="en-US" sz="2400" dirty="0" smtClean="0"/>
              <a:t> </a:t>
            </a:r>
            <a:r>
              <a:rPr lang="en-US" sz="2400" dirty="0" err="1" smtClean="0"/>
              <a:t>Jh</a:t>
            </a:r>
            <a:r>
              <a:rPr lang="en-US" sz="2400" dirty="0" err="1" smtClean="0"/>
              <a:t>ala</a:t>
            </a:r>
            <a:endParaRPr lang="en-US" sz="2400" dirty="0" smtClean="0"/>
          </a:p>
          <a:p>
            <a:r>
              <a:rPr lang="en-US" sz="2400" dirty="0" smtClean="0"/>
              <a:t>Professor and HOD, </a:t>
            </a:r>
            <a:r>
              <a:rPr lang="en-US" sz="2400" dirty="0" smtClean="0"/>
              <a:t>Radiology</a:t>
            </a:r>
            <a:endParaRPr lang="en-US" sz="2400" dirty="0"/>
          </a:p>
        </p:txBody>
      </p:sp>
    </p:spTree>
    <p:extLst>
      <p:ext uri="{BB962C8B-B14F-4D97-AF65-F5344CB8AC3E}">
        <p14:creationId xmlns:p14="http://schemas.microsoft.com/office/powerpoint/2010/main" xmlns="" val="10810620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8" name="Picture 2" descr="Arrowhead sign; computed tomography scan. The pres"/>
          <p:cNvPicPr>
            <a:picLocks noChangeAspect="1" noChangeArrowheads="1"/>
          </p:cNvPicPr>
          <p:nvPr/>
        </p:nvPicPr>
        <p:blipFill>
          <a:blip r:embed="rId2"/>
          <a:srcRect/>
          <a:stretch>
            <a:fillRect/>
          </a:stretch>
        </p:blipFill>
        <p:spPr bwMode="auto">
          <a:xfrm>
            <a:off x="0" y="182880"/>
            <a:ext cx="4882152" cy="4271883"/>
          </a:xfrm>
          <a:prstGeom prst="rect">
            <a:avLst/>
          </a:prstGeom>
          <a:noFill/>
        </p:spPr>
      </p:pic>
      <p:sp>
        <p:nvSpPr>
          <p:cNvPr id="3" name="Rectangle 2"/>
          <p:cNvSpPr/>
          <p:nvPr/>
        </p:nvSpPr>
        <p:spPr>
          <a:xfrm>
            <a:off x="3688080" y="4837607"/>
            <a:ext cx="6096000" cy="1200329"/>
          </a:xfrm>
          <a:prstGeom prst="rect">
            <a:avLst/>
          </a:prstGeom>
        </p:spPr>
        <p:txBody>
          <a:bodyPr wrap="square">
            <a:spAutoFit/>
          </a:bodyPr>
          <a:lstStyle/>
          <a:p>
            <a:r>
              <a:rPr lang="en-US" dirty="0" smtClean="0"/>
              <a:t>Arrowhead sign; computed tomography scan. The presence of this sign indicates contrast outlining the </a:t>
            </a:r>
            <a:r>
              <a:rPr lang="en-US" dirty="0" err="1" smtClean="0"/>
              <a:t>cecum</a:t>
            </a:r>
            <a:r>
              <a:rPr lang="en-US" dirty="0" smtClean="0"/>
              <a:t> and funneling into the origin of the appendix, with obstruction of the lumen preventing retrograde flow of barium into the distal appendix</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2" name="Picture 2" descr="Acute gangrenous appendicitis with calcified appen"/>
          <p:cNvPicPr>
            <a:picLocks noChangeAspect="1" noChangeArrowheads="1"/>
          </p:cNvPicPr>
          <p:nvPr/>
        </p:nvPicPr>
        <p:blipFill>
          <a:blip r:embed="rId2"/>
          <a:srcRect/>
          <a:stretch>
            <a:fillRect/>
          </a:stretch>
        </p:blipFill>
        <p:spPr bwMode="auto">
          <a:xfrm>
            <a:off x="0" y="0"/>
            <a:ext cx="5133703" cy="4428309"/>
          </a:xfrm>
          <a:prstGeom prst="rect">
            <a:avLst/>
          </a:prstGeom>
          <a:noFill/>
        </p:spPr>
      </p:pic>
      <p:sp>
        <p:nvSpPr>
          <p:cNvPr id="4" name="Rectangle 3"/>
          <p:cNvSpPr/>
          <p:nvPr/>
        </p:nvSpPr>
        <p:spPr>
          <a:xfrm>
            <a:off x="3148148" y="5009936"/>
            <a:ext cx="6701246" cy="923330"/>
          </a:xfrm>
          <a:prstGeom prst="rect">
            <a:avLst/>
          </a:prstGeom>
        </p:spPr>
        <p:txBody>
          <a:bodyPr wrap="square">
            <a:spAutoFit/>
          </a:bodyPr>
          <a:lstStyle/>
          <a:p>
            <a:r>
              <a:rPr lang="en-US" dirty="0" smtClean="0"/>
              <a:t>Acute gangrenous appendicitis with calcified </a:t>
            </a:r>
            <a:r>
              <a:rPr lang="en-US" dirty="0" err="1" smtClean="0"/>
              <a:t>appendicolith</a:t>
            </a:r>
            <a:r>
              <a:rPr lang="en-US" dirty="0" smtClean="0"/>
              <a:t>; computed tomography (CT) scan. A calcified </a:t>
            </a:r>
            <a:r>
              <a:rPr lang="en-US" dirty="0" err="1" smtClean="0"/>
              <a:t>appendicolith</a:t>
            </a:r>
            <a:r>
              <a:rPr lang="en-US" dirty="0" smtClean="0"/>
              <a:t> in the lumen of an enlarged inflamed appendix is shown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2" descr="Distal appendicitis; computed tomography scan. The"/>
          <p:cNvPicPr>
            <a:picLocks noChangeAspect="1" noChangeArrowheads="1"/>
          </p:cNvPicPr>
          <p:nvPr/>
        </p:nvPicPr>
        <p:blipFill>
          <a:blip r:embed="rId2"/>
          <a:srcRect/>
          <a:stretch>
            <a:fillRect/>
          </a:stretch>
        </p:blipFill>
        <p:spPr bwMode="auto">
          <a:xfrm>
            <a:off x="0" y="0"/>
            <a:ext cx="5956664" cy="4090295"/>
          </a:xfrm>
          <a:prstGeom prst="rect">
            <a:avLst/>
          </a:prstGeom>
          <a:noFill/>
        </p:spPr>
      </p:pic>
      <p:sp>
        <p:nvSpPr>
          <p:cNvPr id="3" name="Rectangle 2"/>
          <p:cNvSpPr/>
          <p:nvPr/>
        </p:nvSpPr>
        <p:spPr>
          <a:xfrm>
            <a:off x="3048000" y="4532811"/>
            <a:ext cx="6096000" cy="1200329"/>
          </a:xfrm>
          <a:prstGeom prst="rect">
            <a:avLst/>
          </a:prstGeom>
        </p:spPr>
        <p:txBody>
          <a:bodyPr wrap="square">
            <a:spAutoFit/>
          </a:bodyPr>
          <a:lstStyle/>
          <a:p>
            <a:r>
              <a:rPr lang="en-US" dirty="0" smtClean="0"/>
              <a:t>Distal appendicitis; computed tomography scan. The </a:t>
            </a:r>
            <a:r>
              <a:rPr lang="en-US" dirty="0" err="1" smtClean="0"/>
              <a:t>appendiceal</a:t>
            </a:r>
            <a:r>
              <a:rPr lang="en-US" dirty="0" smtClean="0"/>
              <a:t> lumen may be normal proximally (left, arrow), but distension and inflammatory changes are noted distally (right, open arrow)</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10" name="Picture 2" descr="Perforated appendicitis with abscess; computed tom"/>
          <p:cNvPicPr>
            <a:picLocks noChangeAspect="1" noChangeArrowheads="1"/>
          </p:cNvPicPr>
          <p:nvPr/>
        </p:nvPicPr>
        <p:blipFill>
          <a:blip r:embed="rId2"/>
          <a:srcRect/>
          <a:stretch>
            <a:fillRect/>
          </a:stretch>
        </p:blipFill>
        <p:spPr bwMode="auto">
          <a:xfrm>
            <a:off x="-1" y="0"/>
            <a:ext cx="5408024" cy="3912135"/>
          </a:xfrm>
          <a:prstGeom prst="rect">
            <a:avLst/>
          </a:prstGeom>
          <a:noFill/>
        </p:spPr>
      </p:pic>
      <p:sp>
        <p:nvSpPr>
          <p:cNvPr id="3" name="Rectangle 2"/>
          <p:cNvSpPr/>
          <p:nvPr/>
        </p:nvSpPr>
        <p:spPr>
          <a:xfrm>
            <a:off x="2943497" y="4297680"/>
            <a:ext cx="6096000" cy="1477328"/>
          </a:xfrm>
          <a:prstGeom prst="rect">
            <a:avLst/>
          </a:prstGeom>
        </p:spPr>
        <p:txBody>
          <a:bodyPr wrap="square">
            <a:spAutoFit/>
          </a:bodyPr>
          <a:lstStyle/>
          <a:p>
            <a:r>
              <a:rPr lang="en-US" dirty="0" smtClean="0"/>
              <a:t>Perforated appendicitis with abscess; computed tomography scan. Note the </a:t>
            </a:r>
            <a:r>
              <a:rPr lang="en-US" dirty="0" err="1" smtClean="0"/>
              <a:t>appendicolith</a:t>
            </a:r>
            <a:r>
              <a:rPr lang="en-US" dirty="0" smtClean="0"/>
              <a:t> (arrow) and air within the abscess. The terminal ileum lies anterior to the </a:t>
            </a:r>
            <a:r>
              <a:rPr lang="en-US" dirty="0" err="1" smtClean="0"/>
              <a:t>appendiceal</a:t>
            </a:r>
            <a:r>
              <a:rPr lang="en-US" dirty="0" smtClean="0"/>
              <a:t> abscess, and inflammatory change is noted in its wall, which appears thickened (open arrow)</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USG AND CT IN SUSPECTED APPENDICITIS</a:t>
            </a:r>
            <a:endParaRPr lang="en-US" dirty="0"/>
          </a:p>
        </p:txBody>
      </p:sp>
      <p:graphicFrame>
        <p:nvGraphicFramePr>
          <p:cNvPr id="3" name="Table 2"/>
          <p:cNvGraphicFramePr>
            <a:graphicFrameLocks noGrp="1"/>
          </p:cNvGraphicFramePr>
          <p:nvPr/>
        </p:nvGraphicFramePr>
        <p:xfrm>
          <a:off x="653143" y="1750422"/>
          <a:ext cx="10306593" cy="4567910"/>
        </p:xfrm>
        <a:graphic>
          <a:graphicData uri="http://schemas.openxmlformats.org/drawingml/2006/table">
            <a:tbl>
              <a:tblPr/>
              <a:tblGrid>
                <a:gridCol w="3435531"/>
                <a:gridCol w="3435531"/>
                <a:gridCol w="3435531"/>
              </a:tblGrid>
              <a:tr h="655311">
                <a:tc>
                  <a:txBody>
                    <a:bodyPr/>
                    <a:lstStyle/>
                    <a:p>
                      <a:pPr algn="l" fontAlgn="auto"/>
                      <a:r>
                        <a:rPr lang="en-US" b="1" i="1" cap="all" dirty="0">
                          <a:solidFill>
                            <a:srgbClr val="666666"/>
                          </a:solidFill>
                          <a:latin typeface="nimbus-sans"/>
                        </a:rPr>
                        <a:t>CATEGORY</a:t>
                      </a:r>
                      <a:endParaRPr lang="en-US" b="1" i="0" cap="all" dirty="0">
                        <a:solidFill>
                          <a:srgbClr val="666666"/>
                        </a:solidFill>
                        <a:latin typeface="nimbus-sans"/>
                      </a:endParaRPr>
                    </a:p>
                  </a:txBody>
                  <a:tcPr marL="19050" anchor="b">
                    <a:lnL>
                      <a:noFill/>
                    </a:lnL>
                    <a:lnR>
                      <a:noFill/>
                    </a:lnR>
                    <a:lnT w="9525" cap="flat" cmpd="sng" algn="ctr">
                      <a:solidFill>
                        <a:srgbClr val="DADADA"/>
                      </a:solidFill>
                      <a:prstDash val="dot"/>
                      <a:round/>
                      <a:headEnd type="none" w="med" len="med"/>
                      <a:tailEnd type="none" w="med" len="med"/>
                    </a:lnT>
                    <a:lnB w="9525" cap="flat" cmpd="sng" algn="ctr">
                      <a:solidFill>
                        <a:srgbClr val="FFFFFF"/>
                      </a:solidFill>
                      <a:prstDash val="dot"/>
                      <a:round/>
                      <a:headEnd type="none" w="med" len="med"/>
                      <a:tailEnd type="none" w="med" len="med"/>
                    </a:lnB>
                    <a:solidFill>
                      <a:srgbClr val="DAE4EB"/>
                    </a:solidFill>
                  </a:tcPr>
                </a:tc>
                <a:tc>
                  <a:txBody>
                    <a:bodyPr/>
                    <a:lstStyle/>
                    <a:p>
                      <a:pPr algn="l" fontAlgn="auto"/>
                      <a:r>
                        <a:rPr lang="en-US" b="1" i="1" cap="all" dirty="0" smtClean="0">
                          <a:solidFill>
                            <a:srgbClr val="666666"/>
                          </a:solidFill>
                          <a:latin typeface="nimbus-sans"/>
                        </a:rPr>
                        <a:t>ULTRASONOGRAPHY(USG)</a:t>
                      </a:r>
                      <a:endParaRPr lang="en-US" b="1" i="0" cap="all" dirty="0">
                        <a:solidFill>
                          <a:srgbClr val="666666"/>
                        </a:solidFill>
                        <a:latin typeface="nimbus-sans"/>
                      </a:endParaRPr>
                    </a:p>
                  </a:txBody>
                  <a:tcPr marL="19050" anchor="b">
                    <a:lnL>
                      <a:noFill/>
                    </a:lnL>
                    <a:lnR>
                      <a:noFill/>
                    </a:lnR>
                    <a:lnT w="9525" cap="flat" cmpd="sng" algn="ctr">
                      <a:solidFill>
                        <a:srgbClr val="DADADA"/>
                      </a:solidFill>
                      <a:prstDash val="dot"/>
                      <a:round/>
                      <a:headEnd type="none" w="med" len="med"/>
                      <a:tailEnd type="none" w="med" len="med"/>
                    </a:lnT>
                    <a:lnB w="9525" cap="flat" cmpd="sng" algn="ctr">
                      <a:solidFill>
                        <a:srgbClr val="FFFFFF"/>
                      </a:solidFill>
                      <a:prstDash val="dot"/>
                      <a:round/>
                      <a:headEnd type="none" w="med" len="med"/>
                      <a:tailEnd type="none" w="med" len="med"/>
                    </a:lnB>
                    <a:solidFill>
                      <a:srgbClr val="DAE4EB"/>
                    </a:solidFill>
                  </a:tcPr>
                </a:tc>
                <a:tc>
                  <a:txBody>
                    <a:bodyPr/>
                    <a:lstStyle/>
                    <a:p>
                      <a:pPr algn="l" fontAlgn="auto"/>
                      <a:r>
                        <a:rPr lang="en-US" b="1" i="1" cap="all" dirty="0">
                          <a:solidFill>
                            <a:srgbClr val="666666"/>
                          </a:solidFill>
                          <a:latin typeface="nimbus-sans"/>
                        </a:rPr>
                        <a:t>CT</a:t>
                      </a:r>
                      <a:endParaRPr lang="en-US" b="1" i="0" cap="all" dirty="0">
                        <a:solidFill>
                          <a:srgbClr val="666666"/>
                        </a:solidFill>
                        <a:latin typeface="nimbus-sans"/>
                      </a:endParaRPr>
                    </a:p>
                  </a:txBody>
                  <a:tcPr marL="19050" anchor="b">
                    <a:lnL>
                      <a:noFill/>
                    </a:lnL>
                    <a:lnR>
                      <a:noFill/>
                    </a:lnR>
                    <a:lnT w="9525" cap="flat" cmpd="sng" algn="ctr">
                      <a:solidFill>
                        <a:srgbClr val="DADADA"/>
                      </a:solidFill>
                      <a:prstDash val="dot"/>
                      <a:round/>
                      <a:headEnd type="none" w="med" len="med"/>
                      <a:tailEnd type="none" w="med" len="med"/>
                    </a:lnT>
                    <a:lnB w="9525" cap="flat" cmpd="sng" algn="ctr">
                      <a:solidFill>
                        <a:srgbClr val="FFFFFF"/>
                      </a:solidFill>
                      <a:prstDash val="dot"/>
                      <a:round/>
                      <a:headEnd type="none" w="med" len="med"/>
                      <a:tailEnd type="none" w="med" len="med"/>
                    </a:lnB>
                    <a:solidFill>
                      <a:srgbClr val="DAE4EB"/>
                    </a:solidFill>
                  </a:tcPr>
                </a:tc>
              </a:tr>
              <a:tr h="539669">
                <a:tc>
                  <a:txBody>
                    <a:bodyPr/>
                    <a:lstStyle/>
                    <a:p>
                      <a:pPr algn="l" fontAlgn="t"/>
                      <a:r>
                        <a:rPr lang="en-US" b="0" i="0">
                          <a:solidFill>
                            <a:srgbClr val="666666"/>
                          </a:solidFill>
                          <a:latin typeface="nimbus-sans"/>
                        </a:rPr>
                        <a:t>Accuracy</a:t>
                      </a:r>
                    </a:p>
                  </a:txBody>
                  <a:tcPr>
                    <a:lnL>
                      <a:noFill/>
                    </a:lnL>
                    <a:lnR>
                      <a:noFill/>
                    </a:lnR>
                    <a:lnT w="9525" cap="flat" cmpd="sng" algn="ctr">
                      <a:solidFill>
                        <a:srgbClr val="FFFFFF"/>
                      </a:solidFill>
                      <a:prstDash val="dot"/>
                      <a:round/>
                      <a:headEnd type="none" w="med" len="med"/>
                      <a:tailEnd type="none" w="med" len="med"/>
                    </a:lnT>
                    <a:lnB w="9525" cap="flat" cmpd="sng" algn="ctr">
                      <a:solidFill>
                        <a:srgbClr val="FFFFFF"/>
                      </a:solidFill>
                      <a:prstDash val="dot"/>
                      <a:round/>
                      <a:headEnd type="none" w="med" len="med"/>
                      <a:tailEnd type="none" w="med" len="med"/>
                    </a:lnB>
                    <a:solidFill>
                      <a:srgbClr val="FFFFFF"/>
                    </a:solidFill>
                  </a:tcPr>
                </a:tc>
                <a:tc>
                  <a:txBody>
                    <a:bodyPr/>
                    <a:lstStyle/>
                    <a:p>
                      <a:pPr algn="l" fontAlgn="t"/>
                      <a:r>
                        <a:rPr lang="en-US" b="0" i="0">
                          <a:solidFill>
                            <a:srgbClr val="666666"/>
                          </a:solidFill>
                          <a:latin typeface="nimbus-sans"/>
                        </a:rPr>
                        <a:t>71% to 97%</a:t>
                      </a:r>
                    </a:p>
                  </a:txBody>
                  <a:tcPr>
                    <a:lnL>
                      <a:noFill/>
                    </a:lnL>
                    <a:lnR>
                      <a:noFill/>
                    </a:lnR>
                    <a:lnT w="9525" cap="flat" cmpd="sng" algn="ctr">
                      <a:solidFill>
                        <a:srgbClr val="FFFFFF"/>
                      </a:solidFill>
                      <a:prstDash val="dot"/>
                      <a:round/>
                      <a:headEnd type="none" w="med" len="med"/>
                      <a:tailEnd type="none" w="med" len="med"/>
                    </a:lnT>
                    <a:lnB w="9525" cap="flat" cmpd="sng" algn="ctr">
                      <a:solidFill>
                        <a:srgbClr val="FFFFFF"/>
                      </a:solidFill>
                      <a:prstDash val="dot"/>
                      <a:round/>
                      <a:headEnd type="none" w="med" len="med"/>
                      <a:tailEnd type="none" w="med" len="med"/>
                    </a:lnB>
                    <a:solidFill>
                      <a:srgbClr val="FFFFFF"/>
                    </a:solidFill>
                  </a:tcPr>
                </a:tc>
                <a:tc>
                  <a:txBody>
                    <a:bodyPr/>
                    <a:lstStyle/>
                    <a:p>
                      <a:pPr algn="l" fontAlgn="t"/>
                      <a:r>
                        <a:rPr lang="en-US" b="0" i="0">
                          <a:solidFill>
                            <a:srgbClr val="666666"/>
                          </a:solidFill>
                          <a:latin typeface="nimbus-sans"/>
                        </a:rPr>
                        <a:t>93% to 98%</a:t>
                      </a:r>
                    </a:p>
                  </a:txBody>
                  <a:tcPr>
                    <a:lnL>
                      <a:noFill/>
                    </a:lnL>
                    <a:lnR>
                      <a:noFill/>
                    </a:lnR>
                    <a:lnT w="9525" cap="flat" cmpd="sng" algn="ctr">
                      <a:solidFill>
                        <a:srgbClr val="FFFFFF"/>
                      </a:solidFill>
                      <a:prstDash val="dot"/>
                      <a:round/>
                      <a:headEnd type="none" w="med" len="med"/>
                      <a:tailEnd type="none" w="med" len="med"/>
                    </a:lnT>
                    <a:lnB w="9525" cap="flat" cmpd="sng" algn="ctr">
                      <a:solidFill>
                        <a:srgbClr val="FFFFFF"/>
                      </a:solidFill>
                      <a:prstDash val="dot"/>
                      <a:round/>
                      <a:headEnd type="none" w="med" len="med"/>
                      <a:tailEnd type="none" w="med" len="med"/>
                    </a:lnB>
                    <a:solidFill>
                      <a:srgbClr val="FFFFFF"/>
                    </a:solidFill>
                  </a:tcPr>
                </a:tc>
              </a:tr>
              <a:tr h="539669">
                <a:tc>
                  <a:txBody>
                    <a:bodyPr/>
                    <a:lstStyle/>
                    <a:p>
                      <a:pPr algn="l" fontAlgn="t"/>
                      <a:r>
                        <a:rPr lang="en-US" b="0" i="0">
                          <a:solidFill>
                            <a:srgbClr val="666666"/>
                          </a:solidFill>
                          <a:latin typeface="nimbus-sans"/>
                        </a:rPr>
                        <a:t>Sensitivity</a:t>
                      </a:r>
                    </a:p>
                  </a:txBody>
                  <a:tcPr>
                    <a:lnL>
                      <a:noFill/>
                    </a:lnL>
                    <a:lnR>
                      <a:noFill/>
                    </a:lnR>
                    <a:lnT w="9525" cap="flat" cmpd="sng" algn="ctr">
                      <a:solidFill>
                        <a:srgbClr val="FFFFFF"/>
                      </a:solidFill>
                      <a:prstDash val="dot"/>
                      <a:round/>
                      <a:headEnd type="none" w="med" len="med"/>
                      <a:tailEnd type="none" w="med" len="med"/>
                    </a:lnT>
                    <a:lnB w="9525" cap="flat" cmpd="sng" algn="ctr">
                      <a:solidFill>
                        <a:srgbClr val="FFFFFF"/>
                      </a:solidFill>
                      <a:prstDash val="dot"/>
                      <a:round/>
                      <a:headEnd type="none" w="med" len="med"/>
                      <a:tailEnd type="none" w="med" len="med"/>
                    </a:lnB>
                    <a:solidFill>
                      <a:srgbClr val="FFFFFF"/>
                    </a:solidFill>
                  </a:tcPr>
                </a:tc>
                <a:tc>
                  <a:txBody>
                    <a:bodyPr/>
                    <a:lstStyle/>
                    <a:p>
                      <a:pPr algn="l" fontAlgn="t"/>
                      <a:r>
                        <a:rPr lang="en-US" b="0" i="0">
                          <a:solidFill>
                            <a:srgbClr val="666666"/>
                          </a:solidFill>
                          <a:latin typeface="nimbus-sans"/>
                        </a:rPr>
                        <a:t>85% to 90%</a:t>
                      </a:r>
                    </a:p>
                  </a:txBody>
                  <a:tcPr>
                    <a:lnL>
                      <a:noFill/>
                    </a:lnL>
                    <a:lnR>
                      <a:noFill/>
                    </a:lnR>
                    <a:lnT w="9525" cap="flat" cmpd="sng" algn="ctr">
                      <a:solidFill>
                        <a:srgbClr val="FFFFFF"/>
                      </a:solidFill>
                      <a:prstDash val="dot"/>
                      <a:round/>
                      <a:headEnd type="none" w="med" len="med"/>
                      <a:tailEnd type="none" w="med" len="med"/>
                    </a:lnT>
                    <a:lnB w="9525" cap="flat" cmpd="sng" algn="ctr">
                      <a:solidFill>
                        <a:srgbClr val="FFFFFF"/>
                      </a:solidFill>
                      <a:prstDash val="dot"/>
                      <a:round/>
                      <a:headEnd type="none" w="med" len="med"/>
                      <a:tailEnd type="none" w="med" len="med"/>
                    </a:lnB>
                    <a:solidFill>
                      <a:srgbClr val="FFFFFF"/>
                    </a:solidFill>
                  </a:tcPr>
                </a:tc>
                <a:tc>
                  <a:txBody>
                    <a:bodyPr/>
                    <a:lstStyle/>
                    <a:p>
                      <a:pPr algn="l" fontAlgn="t"/>
                      <a:r>
                        <a:rPr lang="en-US" b="0" i="0">
                          <a:solidFill>
                            <a:srgbClr val="666666"/>
                          </a:solidFill>
                          <a:latin typeface="nimbus-sans"/>
                        </a:rPr>
                        <a:t>87% to 100%</a:t>
                      </a:r>
                    </a:p>
                  </a:txBody>
                  <a:tcPr>
                    <a:lnL>
                      <a:noFill/>
                    </a:lnL>
                    <a:lnR>
                      <a:noFill/>
                    </a:lnR>
                    <a:lnT w="9525" cap="flat" cmpd="sng" algn="ctr">
                      <a:solidFill>
                        <a:srgbClr val="FFFFFF"/>
                      </a:solidFill>
                      <a:prstDash val="dot"/>
                      <a:round/>
                      <a:headEnd type="none" w="med" len="med"/>
                      <a:tailEnd type="none" w="med" len="med"/>
                    </a:lnT>
                    <a:lnB w="9525" cap="flat" cmpd="sng" algn="ctr">
                      <a:solidFill>
                        <a:srgbClr val="FFFFFF"/>
                      </a:solidFill>
                      <a:prstDash val="dot"/>
                      <a:round/>
                      <a:headEnd type="none" w="med" len="med"/>
                      <a:tailEnd type="none" w="med" len="med"/>
                    </a:lnB>
                    <a:solidFill>
                      <a:srgbClr val="FFFFFF"/>
                    </a:solidFill>
                  </a:tcPr>
                </a:tc>
              </a:tr>
              <a:tr h="539669">
                <a:tc>
                  <a:txBody>
                    <a:bodyPr/>
                    <a:lstStyle/>
                    <a:p>
                      <a:pPr algn="l" fontAlgn="t"/>
                      <a:r>
                        <a:rPr lang="en-US" b="0" i="0">
                          <a:solidFill>
                            <a:srgbClr val="666666"/>
                          </a:solidFill>
                          <a:latin typeface="nimbus-sans"/>
                        </a:rPr>
                        <a:t>Specificity</a:t>
                      </a:r>
                    </a:p>
                  </a:txBody>
                  <a:tcPr>
                    <a:lnL>
                      <a:noFill/>
                    </a:lnL>
                    <a:lnR>
                      <a:noFill/>
                    </a:lnR>
                    <a:lnT w="9525" cap="flat" cmpd="sng" algn="ctr">
                      <a:solidFill>
                        <a:srgbClr val="FFFFFF"/>
                      </a:solidFill>
                      <a:prstDash val="dot"/>
                      <a:round/>
                      <a:headEnd type="none" w="med" len="med"/>
                      <a:tailEnd type="none" w="med" len="med"/>
                    </a:lnT>
                    <a:lnB w="9525" cap="flat" cmpd="sng" algn="ctr">
                      <a:solidFill>
                        <a:srgbClr val="FFFFFF"/>
                      </a:solidFill>
                      <a:prstDash val="dot"/>
                      <a:round/>
                      <a:headEnd type="none" w="med" len="med"/>
                      <a:tailEnd type="none" w="med" len="med"/>
                    </a:lnB>
                    <a:solidFill>
                      <a:srgbClr val="FFFFFF"/>
                    </a:solidFill>
                  </a:tcPr>
                </a:tc>
                <a:tc>
                  <a:txBody>
                    <a:bodyPr/>
                    <a:lstStyle/>
                    <a:p>
                      <a:pPr algn="l" fontAlgn="t"/>
                      <a:r>
                        <a:rPr lang="en-US" b="0" i="0">
                          <a:solidFill>
                            <a:srgbClr val="666666"/>
                          </a:solidFill>
                          <a:latin typeface="nimbus-sans"/>
                        </a:rPr>
                        <a:t>47% to 96%</a:t>
                      </a:r>
                    </a:p>
                  </a:txBody>
                  <a:tcPr>
                    <a:lnL>
                      <a:noFill/>
                    </a:lnL>
                    <a:lnR>
                      <a:noFill/>
                    </a:lnR>
                    <a:lnT w="9525" cap="flat" cmpd="sng" algn="ctr">
                      <a:solidFill>
                        <a:srgbClr val="FFFFFF"/>
                      </a:solidFill>
                      <a:prstDash val="dot"/>
                      <a:round/>
                      <a:headEnd type="none" w="med" len="med"/>
                      <a:tailEnd type="none" w="med" len="med"/>
                    </a:lnT>
                    <a:lnB w="9525" cap="flat" cmpd="sng" algn="ctr">
                      <a:solidFill>
                        <a:srgbClr val="FFFFFF"/>
                      </a:solidFill>
                      <a:prstDash val="dot"/>
                      <a:round/>
                      <a:headEnd type="none" w="med" len="med"/>
                      <a:tailEnd type="none" w="med" len="med"/>
                    </a:lnB>
                    <a:solidFill>
                      <a:srgbClr val="FFFFFF"/>
                    </a:solidFill>
                  </a:tcPr>
                </a:tc>
                <a:tc>
                  <a:txBody>
                    <a:bodyPr/>
                    <a:lstStyle/>
                    <a:p>
                      <a:pPr algn="l" fontAlgn="t"/>
                      <a:r>
                        <a:rPr lang="en-US" b="0" i="0">
                          <a:solidFill>
                            <a:srgbClr val="666666"/>
                          </a:solidFill>
                          <a:latin typeface="nimbus-sans"/>
                        </a:rPr>
                        <a:t>95% to 99%</a:t>
                      </a:r>
                    </a:p>
                  </a:txBody>
                  <a:tcPr>
                    <a:lnL>
                      <a:noFill/>
                    </a:lnL>
                    <a:lnR>
                      <a:noFill/>
                    </a:lnR>
                    <a:lnT w="9525" cap="flat" cmpd="sng" algn="ctr">
                      <a:solidFill>
                        <a:srgbClr val="FFFFFF"/>
                      </a:solidFill>
                      <a:prstDash val="dot"/>
                      <a:round/>
                      <a:headEnd type="none" w="med" len="med"/>
                      <a:tailEnd type="none" w="med" len="med"/>
                    </a:lnT>
                    <a:lnB w="9525" cap="flat" cmpd="sng" algn="ctr">
                      <a:solidFill>
                        <a:srgbClr val="FFFFFF"/>
                      </a:solidFill>
                      <a:prstDash val="dot"/>
                      <a:round/>
                      <a:headEnd type="none" w="med" len="med"/>
                      <a:tailEnd type="none" w="med" len="med"/>
                    </a:lnB>
                    <a:solidFill>
                      <a:srgbClr val="FFFFFF"/>
                    </a:solidFill>
                  </a:tcPr>
                </a:tc>
              </a:tr>
              <a:tr h="944420">
                <a:tc>
                  <a:txBody>
                    <a:bodyPr/>
                    <a:lstStyle/>
                    <a:p>
                      <a:pPr algn="l" fontAlgn="t"/>
                      <a:r>
                        <a:rPr lang="en-US" b="0" i="0">
                          <a:solidFill>
                            <a:srgbClr val="666666"/>
                          </a:solidFill>
                          <a:latin typeface="nimbus-sans"/>
                        </a:rPr>
                        <a:t>Negative predictive value</a:t>
                      </a:r>
                    </a:p>
                  </a:txBody>
                  <a:tcPr>
                    <a:lnL>
                      <a:noFill/>
                    </a:lnL>
                    <a:lnR>
                      <a:noFill/>
                    </a:lnR>
                    <a:lnT w="9525" cap="flat" cmpd="sng" algn="ctr">
                      <a:solidFill>
                        <a:srgbClr val="FFFFFF"/>
                      </a:solidFill>
                      <a:prstDash val="dot"/>
                      <a:round/>
                      <a:headEnd type="none" w="med" len="med"/>
                      <a:tailEnd type="none" w="med" len="med"/>
                    </a:lnT>
                    <a:lnB w="9525" cap="flat" cmpd="sng" algn="ctr">
                      <a:solidFill>
                        <a:srgbClr val="FFFFFF"/>
                      </a:solidFill>
                      <a:prstDash val="dot"/>
                      <a:round/>
                      <a:headEnd type="none" w="med" len="med"/>
                      <a:tailEnd type="none" w="med" len="med"/>
                    </a:lnB>
                    <a:solidFill>
                      <a:srgbClr val="FFFFFF"/>
                    </a:solidFill>
                  </a:tcPr>
                </a:tc>
                <a:tc>
                  <a:txBody>
                    <a:bodyPr/>
                    <a:lstStyle/>
                    <a:p>
                      <a:pPr algn="l" fontAlgn="t"/>
                      <a:r>
                        <a:rPr lang="en-US" b="0" i="0" dirty="0">
                          <a:solidFill>
                            <a:srgbClr val="666666"/>
                          </a:solidFill>
                          <a:latin typeface="nimbus-sans"/>
                        </a:rPr>
                        <a:t>76%</a:t>
                      </a:r>
                    </a:p>
                  </a:txBody>
                  <a:tcPr>
                    <a:lnL>
                      <a:noFill/>
                    </a:lnL>
                    <a:lnR>
                      <a:noFill/>
                    </a:lnR>
                    <a:lnT w="9525" cap="flat" cmpd="sng" algn="ctr">
                      <a:solidFill>
                        <a:srgbClr val="FFFFFF"/>
                      </a:solidFill>
                      <a:prstDash val="dot"/>
                      <a:round/>
                      <a:headEnd type="none" w="med" len="med"/>
                      <a:tailEnd type="none" w="med" len="med"/>
                    </a:lnT>
                    <a:lnB w="9525" cap="flat" cmpd="sng" algn="ctr">
                      <a:solidFill>
                        <a:srgbClr val="FFFFFF"/>
                      </a:solidFill>
                      <a:prstDash val="dot"/>
                      <a:round/>
                      <a:headEnd type="none" w="med" len="med"/>
                      <a:tailEnd type="none" w="med" len="med"/>
                    </a:lnB>
                    <a:solidFill>
                      <a:srgbClr val="FFFFFF"/>
                    </a:solidFill>
                  </a:tcPr>
                </a:tc>
                <a:tc>
                  <a:txBody>
                    <a:bodyPr/>
                    <a:lstStyle/>
                    <a:p>
                      <a:pPr algn="l" fontAlgn="t"/>
                      <a:r>
                        <a:rPr lang="en-US" b="0" i="0" dirty="0">
                          <a:solidFill>
                            <a:srgbClr val="666666"/>
                          </a:solidFill>
                          <a:latin typeface="nimbus-sans"/>
                        </a:rPr>
                        <a:t>95%</a:t>
                      </a:r>
                    </a:p>
                  </a:txBody>
                  <a:tcPr>
                    <a:lnL>
                      <a:noFill/>
                    </a:lnL>
                    <a:lnR>
                      <a:noFill/>
                    </a:lnR>
                    <a:lnT w="9525" cap="flat" cmpd="sng" algn="ctr">
                      <a:solidFill>
                        <a:srgbClr val="FFFFFF"/>
                      </a:solidFill>
                      <a:prstDash val="dot"/>
                      <a:round/>
                      <a:headEnd type="none" w="med" len="med"/>
                      <a:tailEnd type="none" w="med" len="med"/>
                    </a:lnT>
                    <a:lnB w="9525" cap="flat" cmpd="sng" algn="ctr">
                      <a:solidFill>
                        <a:srgbClr val="FFFFFF"/>
                      </a:solidFill>
                      <a:prstDash val="dot"/>
                      <a:round/>
                      <a:headEnd type="none" w="med" len="med"/>
                      <a:tailEnd type="none" w="med" len="med"/>
                    </a:lnB>
                    <a:solidFill>
                      <a:srgbClr val="FFFFFF"/>
                    </a:solidFill>
                  </a:tcPr>
                </a:tc>
              </a:tr>
              <a:tr h="1349172">
                <a:tc>
                  <a:txBody>
                    <a:bodyPr/>
                    <a:lstStyle/>
                    <a:p>
                      <a:pPr algn="l" fontAlgn="t"/>
                      <a:r>
                        <a:rPr lang="en-US" b="0" i="0">
                          <a:solidFill>
                            <a:srgbClr val="666666"/>
                          </a:solidFill>
                          <a:latin typeface="nimbus-sans"/>
                        </a:rPr>
                        <a:t>Patient types</a:t>
                      </a:r>
                    </a:p>
                  </a:txBody>
                  <a:tcPr>
                    <a:lnL>
                      <a:noFill/>
                    </a:lnL>
                    <a:lnR>
                      <a:noFill/>
                    </a:lnR>
                    <a:lnT w="9525" cap="flat" cmpd="sng" algn="ctr">
                      <a:solidFill>
                        <a:srgbClr val="FFFFFF"/>
                      </a:solidFill>
                      <a:prstDash val="dot"/>
                      <a:round/>
                      <a:headEnd type="none" w="med" len="med"/>
                      <a:tailEnd type="none" w="med" len="med"/>
                    </a:lnT>
                    <a:lnB w="9525" cap="flat" cmpd="sng" algn="ctr">
                      <a:solidFill>
                        <a:srgbClr val="FFFFFF"/>
                      </a:solidFill>
                      <a:prstDash val="dot"/>
                      <a:round/>
                      <a:headEnd type="none" w="med" len="med"/>
                      <a:tailEnd type="none" w="med" len="med"/>
                    </a:lnB>
                    <a:solidFill>
                      <a:srgbClr val="FFFFFF"/>
                    </a:solidFill>
                  </a:tcPr>
                </a:tc>
                <a:tc>
                  <a:txBody>
                    <a:bodyPr/>
                    <a:lstStyle/>
                    <a:p>
                      <a:pPr algn="l" fontAlgn="t"/>
                      <a:r>
                        <a:rPr lang="en-US" b="0" i="0">
                          <a:solidFill>
                            <a:srgbClr val="666666"/>
                          </a:solidFill>
                          <a:latin typeface="nimbus-sans"/>
                        </a:rPr>
                        <a:t>Pregnant women and women of childbearing age, children</a:t>
                      </a:r>
                    </a:p>
                  </a:txBody>
                  <a:tcPr>
                    <a:lnL>
                      <a:noFill/>
                    </a:lnL>
                    <a:lnR>
                      <a:noFill/>
                    </a:lnR>
                    <a:lnT w="9525" cap="flat" cmpd="sng" algn="ctr">
                      <a:solidFill>
                        <a:srgbClr val="FFFFFF"/>
                      </a:solidFill>
                      <a:prstDash val="dot"/>
                      <a:round/>
                      <a:headEnd type="none" w="med" len="med"/>
                      <a:tailEnd type="none" w="med" len="med"/>
                    </a:lnT>
                    <a:lnB w="9525" cap="flat" cmpd="sng" algn="ctr">
                      <a:solidFill>
                        <a:srgbClr val="FFFFFF"/>
                      </a:solidFill>
                      <a:prstDash val="dot"/>
                      <a:round/>
                      <a:headEnd type="none" w="med" len="med"/>
                      <a:tailEnd type="none" w="med" len="med"/>
                    </a:lnB>
                    <a:solidFill>
                      <a:srgbClr val="FFFFFF"/>
                    </a:solidFill>
                  </a:tcPr>
                </a:tc>
                <a:tc>
                  <a:txBody>
                    <a:bodyPr/>
                    <a:lstStyle/>
                    <a:p>
                      <a:pPr algn="l" fontAlgn="t"/>
                      <a:r>
                        <a:rPr lang="en-US" b="0" i="0" dirty="0">
                          <a:solidFill>
                            <a:srgbClr val="666666"/>
                          </a:solidFill>
                          <a:latin typeface="nimbus-sans"/>
                        </a:rPr>
                        <a:t>All types; avoid in pregnant women</a:t>
                      </a:r>
                    </a:p>
                  </a:txBody>
                  <a:tcPr>
                    <a:lnL>
                      <a:noFill/>
                    </a:lnL>
                    <a:lnR>
                      <a:noFill/>
                    </a:lnR>
                    <a:lnT w="9525" cap="flat" cmpd="sng" algn="ctr">
                      <a:solidFill>
                        <a:srgbClr val="FFFFFF"/>
                      </a:solidFill>
                      <a:prstDash val="dot"/>
                      <a:round/>
                      <a:headEnd type="none" w="med" len="med"/>
                      <a:tailEnd type="none" w="med" len="med"/>
                    </a:lnT>
                    <a:lnB w="9525" cap="flat" cmpd="sng" algn="ctr">
                      <a:solidFill>
                        <a:srgbClr val="FFFFFF"/>
                      </a:solidFill>
                      <a:prstDash val="dot"/>
                      <a:round/>
                      <a:headEnd type="none" w="med" len="med"/>
                      <a:tailEnd type="none" w="med" len="med"/>
                    </a:lnB>
                    <a:solidFill>
                      <a:srgbClr val="FFFFFF"/>
                    </a:solid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934958015"/>
              </p:ext>
            </p:extLst>
          </p:nvPr>
        </p:nvGraphicFramePr>
        <p:xfrm>
          <a:off x="1275344" y="252248"/>
          <a:ext cx="8988007" cy="6766560"/>
        </p:xfrm>
        <a:graphic>
          <a:graphicData uri="http://schemas.openxmlformats.org/drawingml/2006/table">
            <a:tbl>
              <a:tblPr firstRow="1" bandRow="1">
                <a:tableStyleId>{5C22544A-7EE6-4342-B048-85BDC9FD1C3A}</a:tableStyleId>
              </a:tblPr>
              <a:tblGrid>
                <a:gridCol w="1963224"/>
                <a:gridCol w="1026942"/>
                <a:gridCol w="707221"/>
                <a:gridCol w="2673545"/>
                <a:gridCol w="2617075"/>
              </a:tblGrid>
              <a:tr h="0">
                <a:tc>
                  <a:txBody>
                    <a:bodyPr/>
                    <a:lstStyle/>
                    <a:p>
                      <a:r>
                        <a:rPr lang="en-IN" dirty="0" smtClean="0">
                          <a:solidFill>
                            <a:schemeClr val="tx1"/>
                          </a:solidFill>
                        </a:rPr>
                        <a:t>Author</a:t>
                      </a:r>
                      <a:endParaRPr lang="en-IN" dirty="0">
                        <a:solidFill>
                          <a:schemeClr val="tx1"/>
                        </a:solidFill>
                      </a:endParaRPr>
                    </a:p>
                  </a:txBody>
                  <a:tcPr/>
                </a:tc>
                <a:tc>
                  <a:txBody>
                    <a:bodyPr/>
                    <a:lstStyle/>
                    <a:p>
                      <a:r>
                        <a:rPr lang="en-IN" dirty="0" smtClean="0"/>
                        <a:t>Study design</a:t>
                      </a:r>
                      <a:endParaRPr lang="en-IN" dirty="0"/>
                    </a:p>
                  </a:txBody>
                  <a:tcPr/>
                </a:tc>
                <a:tc>
                  <a:txBody>
                    <a:bodyPr/>
                    <a:lstStyle/>
                    <a:p>
                      <a:r>
                        <a:rPr lang="en-IN" dirty="0" smtClean="0"/>
                        <a:t>Level</a:t>
                      </a:r>
                      <a:endParaRPr lang="en-IN" dirty="0"/>
                    </a:p>
                  </a:txBody>
                  <a:tcPr/>
                </a:tc>
                <a:tc>
                  <a:txBody>
                    <a:bodyPr/>
                    <a:lstStyle/>
                    <a:p>
                      <a:r>
                        <a:rPr lang="en-IN" dirty="0" smtClean="0"/>
                        <a:t>Results</a:t>
                      </a:r>
                      <a:endParaRPr lang="en-IN" dirty="0"/>
                    </a:p>
                  </a:txBody>
                  <a:tcPr/>
                </a:tc>
                <a:tc>
                  <a:txBody>
                    <a:bodyPr/>
                    <a:lstStyle/>
                    <a:p>
                      <a:r>
                        <a:rPr lang="en-IN" dirty="0" smtClean="0"/>
                        <a:t>Outcome</a:t>
                      </a:r>
                      <a:endParaRPr lang="en-IN" dirty="0"/>
                    </a:p>
                  </a:txBody>
                  <a:tcPr/>
                </a:tc>
              </a:tr>
              <a:tr h="27783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sng" kern="1200" dirty="0" smtClean="0">
                          <a:solidFill>
                            <a:schemeClr val="dk1"/>
                          </a:solidFill>
                          <a:latin typeface="+mn-lt"/>
                          <a:ea typeface="+mn-ea"/>
                          <a:cs typeface="+mn-cs"/>
                          <a:hlinkClick r:id="rId2"/>
                        </a:rPr>
                        <a:t>Weston AR</a:t>
                      </a:r>
                      <a:r>
                        <a:rPr kumimoji="0" lang="en-US" sz="1800" kern="1200" dirty="0" smtClean="0">
                          <a:solidFill>
                            <a:schemeClr val="dk1"/>
                          </a:solidFill>
                          <a:latin typeface="+mn-lt"/>
                          <a:ea typeface="+mn-ea"/>
                          <a:cs typeface="+mn-cs"/>
                        </a:rPr>
                        <a:t>, </a:t>
                      </a:r>
                      <a:r>
                        <a:rPr kumimoji="0" lang="en-US" sz="1800" u="sng" kern="1200" dirty="0" smtClean="0">
                          <a:solidFill>
                            <a:schemeClr val="dk1"/>
                          </a:solidFill>
                          <a:latin typeface="+mn-lt"/>
                          <a:ea typeface="+mn-ea"/>
                          <a:cs typeface="+mn-cs"/>
                          <a:hlinkClick r:id="rId3"/>
                        </a:rPr>
                        <a:t>Jackson TJ</a:t>
                      </a:r>
                      <a:r>
                        <a:rPr kumimoji="0" lang="en-US" sz="1800" kern="1200" dirty="0" smtClean="0">
                          <a:solidFill>
                            <a:schemeClr val="dk1"/>
                          </a:solidFill>
                          <a:latin typeface="+mn-lt"/>
                          <a:ea typeface="+mn-ea"/>
                          <a:cs typeface="+mn-cs"/>
                        </a:rPr>
                        <a:t>, </a:t>
                      </a:r>
                      <a:r>
                        <a:rPr kumimoji="0" lang="en-US" sz="1800" u="sng" kern="1200" dirty="0" smtClean="0">
                          <a:solidFill>
                            <a:schemeClr val="dk1"/>
                          </a:solidFill>
                          <a:latin typeface="+mn-lt"/>
                          <a:ea typeface="+mn-ea"/>
                          <a:cs typeface="+mn-cs"/>
                          <a:hlinkClick r:id="rId4"/>
                        </a:rPr>
                        <a:t>Blamey S</a:t>
                      </a:r>
                      <a:r>
                        <a:rPr kumimoji="0" lang="en-US" sz="1800" kern="1200" dirty="0" smtClean="0">
                          <a:solidFill>
                            <a:schemeClr val="dk1"/>
                          </a:solidFill>
                          <a:latin typeface="+mn-lt"/>
                          <a:ea typeface="+mn-ea"/>
                          <a:cs typeface="+mn-cs"/>
                        </a:rPr>
                        <a:t>.</a:t>
                      </a:r>
                    </a:p>
                    <a:p>
                      <a:pPr lvl="0"/>
                      <a:r>
                        <a:rPr kumimoji="0" lang="en-US" sz="1800" kern="1200" dirty="0" smtClean="0">
                          <a:solidFill>
                            <a:schemeClr val="dk1"/>
                          </a:solidFill>
                          <a:latin typeface="+mn-lt"/>
                          <a:ea typeface="+mn-ea"/>
                          <a:cs typeface="+mn-cs"/>
                        </a:rPr>
                        <a:t>Health Technology Analysts Pty Ltd., </a:t>
                      </a:r>
                      <a:r>
                        <a:rPr kumimoji="0" lang="en-US" sz="1800" kern="1200" dirty="0" err="1" smtClean="0">
                          <a:solidFill>
                            <a:schemeClr val="dk1"/>
                          </a:solidFill>
                          <a:latin typeface="+mn-lt"/>
                          <a:ea typeface="+mn-ea"/>
                          <a:cs typeface="+mn-cs"/>
                        </a:rPr>
                        <a:t>Balmain</a:t>
                      </a:r>
                      <a:r>
                        <a:rPr kumimoji="0" lang="en-US" sz="1800" kern="1200" dirty="0" smtClean="0">
                          <a:solidFill>
                            <a:schemeClr val="dk1"/>
                          </a:solidFill>
                          <a:latin typeface="+mn-lt"/>
                          <a:ea typeface="+mn-ea"/>
                          <a:cs typeface="+mn-cs"/>
                        </a:rPr>
                        <a:t>, New South Wales, Australia. aweston@htanalysts.com</a:t>
                      </a:r>
                      <a:endParaRPr kumimoji="0" lang="en-US" sz="1800" kern="1200" dirty="0">
                        <a:solidFill>
                          <a:schemeClr val="dk1"/>
                        </a:solidFill>
                        <a:latin typeface="+mn-lt"/>
                        <a:ea typeface="+mn-ea"/>
                        <a:cs typeface="+mn-cs"/>
                      </a:endParaRPr>
                    </a:p>
                  </a:txBody>
                  <a:tcPr/>
                </a:tc>
                <a:tc>
                  <a:txBody>
                    <a:bodyPr/>
                    <a:lstStyle/>
                    <a:p>
                      <a:r>
                        <a:rPr lang="en-IN" dirty="0" smtClean="0"/>
                        <a:t>Systemic</a:t>
                      </a:r>
                      <a:r>
                        <a:rPr lang="en-IN" baseline="0" dirty="0" smtClean="0"/>
                        <a:t> review of surveys</a:t>
                      </a:r>
                      <a:endParaRPr lang="en-IN" dirty="0"/>
                    </a:p>
                  </a:txBody>
                  <a:tcPr/>
                </a:tc>
                <a:tc>
                  <a:txBody>
                    <a:bodyPr/>
                    <a:lstStyle/>
                    <a:p>
                      <a:r>
                        <a:rPr lang="en-IN" dirty="0" smtClean="0"/>
                        <a:t>I</a:t>
                      </a:r>
                      <a:endParaRPr lang="en-IN" dirty="0"/>
                    </a:p>
                  </a:txBody>
                  <a:tcPr/>
                </a:tc>
                <a:tc>
                  <a:txBody>
                    <a:bodyPr/>
                    <a:lstStyle/>
                    <a:p>
                      <a:r>
                        <a:rPr kumimoji="0" lang="en-US" sz="1800" kern="1200" dirty="0" smtClean="0">
                          <a:solidFill>
                            <a:schemeClr val="dk1"/>
                          </a:solidFill>
                          <a:latin typeface="+mn-lt"/>
                          <a:ea typeface="+mn-ea"/>
                          <a:cs typeface="+mn-cs"/>
                        </a:rPr>
                        <a:t>Meta-analysis of eligible studies shows CT to have better sensitivity and specificity than ultrasound in both clinical situations.</a:t>
                      </a:r>
                      <a:endParaRPr kumimoji="0" lang="en-US" sz="1800" kern="1200" dirty="0">
                        <a:solidFill>
                          <a:schemeClr val="dk1"/>
                        </a:solidFill>
                        <a:latin typeface="+mn-lt"/>
                        <a:ea typeface="+mn-ea"/>
                        <a:cs typeface="+mn-cs"/>
                      </a:endParaRPr>
                    </a:p>
                  </a:txBody>
                  <a:tcPr/>
                </a:tc>
                <a:tc>
                  <a:txBody>
                    <a:bodyPr/>
                    <a:lstStyle/>
                    <a:p>
                      <a:r>
                        <a:rPr lang="en-IN" sz="1800" b="0" i="0" u="none" strike="noStrike" kern="1200" baseline="0" dirty="0" smtClean="0">
                          <a:solidFill>
                            <a:schemeClr val="dk1"/>
                          </a:solidFill>
                          <a:latin typeface="+mn-lt"/>
                          <a:ea typeface="+mn-ea"/>
                          <a:cs typeface="+mn-cs"/>
                        </a:rPr>
                        <a:t> </a:t>
                      </a:r>
                      <a:r>
                        <a:rPr kumimoji="0" lang="en-US" sz="1800" kern="1200" dirty="0" smtClean="0">
                          <a:solidFill>
                            <a:schemeClr val="dk1"/>
                          </a:solidFill>
                          <a:latin typeface="+mn-lt"/>
                          <a:ea typeface="+mn-ea"/>
                          <a:cs typeface="+mn-cs"/>
                        </a:rPr>
                        <a:t>Application of these findings in clinical practice and/or policy would need to evaluate the better diagnostic performance of CT against its cost and availability. In addition, it is imperative that future studies be conducted in patient populations that are well-defined with respect to prior investigations. </a:t>
                      </a:r>
                      <a:r>
                        <a:rPr kumimoji="0" lang="en-US" sz="1800" kern="1200" dirty="0" err="1" smtClean="0">
                          <a:solidFill>
                            <a:schemeClr val="dk1"/>
                          </a:solidFill>
                          <a:latin typeface="+mn-lt"/>
                          <a:ea typeface="+mn-ea"/>
                          <a:cs typeface="+mn-cs"/>
                        </a:rPr>
                        <a:t>Sequelae</a:t>
                      </a:r>
                      <a:r>
                        <a:rPr kumimoji="0" lang="en-US" sz="1800" kern="1200" dirty="0" smtClean="0">
                          <a:solidFill>
                            <a:schemeClr val="dk1"/>
                          </a:solidFill>
                          <a:latin typeface="+mn-lt"/>
                          <a:ea typeface="+mn-ea"/>
                          <a:cs typeface="+mn-cs"/>
                        </a:rPr>
                        <a:t> of false-negative and false-positive diagnoses should also be evaluated.</a:t>
                      </a:r>
                      <a:endParaRPr kumimoji="0" lang="en-US" sz="1800" kern="1200" dirty="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xmlns="" val="394675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934958015"/>
              </p:ext>
            </p:extLst>
          </p:nvPr>
        </p:nvGraphicFramePr>
        <p:xfrm>
          <a:off x="1275344" y="252248"/>
          <a:ext cx="8988007" cy="6766560"/>
        </p:xfrm>
        <a:graphic>
          <a:graphicData uri="http://schemas.openxmlformats.org/drawingml/2006/table">
            <a:tbl>
              <a:tblPr firstRow="1" bandRow="1">
                <a:tableStyleId>{5C22544A-7EE6-4342-B048-85BDC9FD1C3A}</a:tableStyleId>
              </a:tblPr>
              <a:tblGrid>
                <a:gridCol w="1963224"/>
                <a:gridCol w="1026942"/>
                <a:gridCol w="707221"/>
                <a:gridCol w="2673545"/>
                <a:gridCol w="2617075"/>
              </a:tblGrid>
              <a:tr h="0">
                <a:tc>
                  <a:txBody>
                    <a:bodyPr/>
                    <a:lstStyle/>
                    <a:p>
                      <a:r>
                        <a:rPr lang="en-IN" dirty="0" smtClean="0">
                          <a:solidFill>
                            <a:schemeClr val="tx1"/>
                          </a:solidFill>
                        </a:rPr>
                        <a:t>Author</a:t>
                      </a:r>
                      <a:endParaRPr lang="en-IN" dirty="0">
                        <a:solidFill>
                          <a:schemeClr val="tx1"/>
                        </a:solidFill>
                      </a:endParaRPr>
                    </a:p>
                  </a:txBody>
                  <a:tcPr/>
                </a:tc>
                <a:tc>
                  <a:txBody>
                    <a:bodyPr/>
                    <a:lstStyle/>
                    <a:p>
                      <a:r>
                        <a:rPr lang="en-IN" dirty="0" smtClean="0"/>
                        <a:t>Study design</a:t>
                      </a:r>
                      <a:endParaRPr lang="en-IN" dirty="0"/>
                    </a:p>
                  </a:txBody>
                  <a:tcPr/>
                </a:tc>
                <a:tc>
                  <a:txBody>
                    <a:bodyPr/>
                    <a:lstStyle/>
                    <a:p>
                      <a:r>
                        <a:rPr lang="en-IN" dirty="0" smtClean="0"/>
                        <a:t>Level</a:t>
                      </a:r>
                      <a:endParaRPr lang="en-IN" dirty="0"/>
                    </a:p>
                  </a:txBody>
                  <a:tcPr/>
                </a:tc>
                <a:tc>
                  <a:txBody>
                    <a:bodyPr/>
                    <a:lstStyle/>
                    <a:p>
                      <a:r>
                        <a:rPr lang="en-IN" dirty="0" smtClean="0"/>
                        <a:t>Results</a:t>
                      </a:r>
                      <a:endParaRPr lang="en-IN" dirty="0"/>
                    </a:p>
                  </a:txBody>
                  <a:tcPr/>
                </a:tc>
                <a:tc>
                  <a:txBody>
                    <a:bodyPr/>
                    <a:lstStyle/>
                    <a:p>
                      <a:r>
                        <a:rPr lang="en-IN" dirty="0" smtClean="0"/>
                        <a:t>Outcome</a:t>
                      </a:r>
                      <a:endParaRPr lang="en-IN" dirty="0"/>
                    </a:p>
                  </a:txBody>
                  <a:tcPr/>
                </a:tc>
              </a:tr>
              <a:tr h="2778369">
                <a:tc>
                  <a:txBody>
                    <a:bodyPr/>
                    <a:lstStyle/>
                    <a:p>
                      <a:pPr lvl="0"/>
                      <a:r>
                        <a:rPr kumimoji="0" lang="en-US" sz="1800" kern="1200" dirty="0" smtClean="0">
                          <a:solidFill>
                            <a:schemeClr val="dk1"/>
                          </a:solidFill>
                          <a:latin typeface="+mn-lt"/>
                          <a:ea typeface="+mn-ea"/>
                          <a:cs typeface="+mn-cs"/>
                        </a:rPr>
                        <a:t>Health Technology Analysts Pty Ltd., </a:t>
                      </a:r>
                      <a:r>
                        <a:rPr kumimoji="0" lang="en-US" sz="1800" kern="1200" dirty="0" err="1" smtClean="0">
                          <a:solidFill>
                            <a:schemeClr val="dk1"/>
                          </a:solidFill>
                          <a:latin typeface="+mn-lt"/>
                          <a:ea typeface="+mn-ea"/>
                          <a:cs typeface="+mn-cs"/>
                        </a:rPr>
                        <a:t>Balmain</a:t>
                      </a:r>
                      <a:r>
                        <a:rPr kumimoji="0" lang="en-US" sz="1800" kern="1200" dirty="0" smtClean="0">
                          <a:solidFill>
                            <a:schemeClr val="dk1"/>
                          </a:solidFill>
                          <a:latin typeface="+mn-lt"/>
                          <a:ea typeface="+mn-ea"/>
                          <a:cs typeface="+mn-cs"/>
                        </a:rPr>
                        <a:t>, New South Wales, Australia. aweston@htanalysts.com</a:t>
                      </a:r>
                      <a:endParaRPr kumimoji="0" lang="en-US" sz="1800" kern="1200" dirty="0">
                        <a:solidFill>
                          <a:schemeClr val="dk1"/>
                        </a:solidFill>
                        <a:latin typeface="+mn-lt"/>
                        <a:ea typeface="+mn-ea"/>
                        <a:cs typeface="+mn-cs"/>
                      </a:endParaRPr>
                    </a:p>
                  </a:txBody>
                  <a:tcPr/>
                </a:tc>
                <a:tc>
                  <a:txBody>
                    <a:bodyPr/>
                    <a:lstStyle/>
                    <a:p>
                      <a:r>
                        <a:rPr lang="en-IN" dirty="0" smtClean="0"/>
                        <a:t>Systemic</a:t>
                      </a:r>
                      <a:r>
                        <a:rPr lang="en-IN" baseline="0" dirty="0" smtClean="0"/>
                        <a:t> review of surveys</a:t>
                      </a:r>
                      <a:endParaRPr lang="en-IN" dirty="0"/>
                    </a:p>
                  </a:txBody>
                  <a:tcPr/>
                </a:tc>
                <a:tc>
                  <a:txBody>
                    <a:bodyPr/>
                    <a:lstStyle/>
                    <a:p>
                      <a:r>
                        <a:rPr lang="en-IN" dirty="0" smtClean="0"/>
                        <a:t>I</a:t>
                      </a:r>
                      <a:endParaRPr lang="en-IN" dirty="0"/>
                    </a:p>
                  </a:txBody>
                  <a:tcPr/>
                </a:tc>
                <a:tc>
                  <a:txBody>
                    <a:bodyPr/>
                    <a:lstStyle/>
                    <a:p>
                      <a:r>
                        <a:rPr kumimoji="0" lang="en-US" sz="1800" kern="1200" dirty="0" smtClean="0">
                          <a:solidFill>
                            <a:schemeClr val="dk1"/>
                          </a:solidFill>
                          <a:latin typeface="+mn-lt"/>
                          <a:ea typeface="+mn-ea"/>
                          <a:cs typeface="+mn-cs"/>
                        </a:rPr>
                        <a:t> Meta-analysis of eligible studies shows CT to have better sensitivity and specificity than ultrasound in both clinical situations.</a:t>
                      </a:r>
                      <a:endParaRPr kumimoji="0" lang="en-US" sz="1800" kern="1200" dirty="0">
                        <a:solidFill>
                          <a:schemeClr val="dk1"/>
                        </a:solidFill>
                        <a:latin typeface="+mn-lt"/>
                        <a:ea typeface="+mn-ea"/>
                        <a:cs typeface="+mn-cs"/>
                      </a:endParaRPr>
                    </a:p>
                  </a:txBody>
                  <a:tcPr/>
                </a:tc>
                <a:tc>
                  <a:txBody>
                    <a:bodyPr/>
                    <a:lstStyle/>
                    <a:p>
                      <a:r>
                        <a:rPr lang="en-IN" sz="1800" b="0" i="0" u="none" strike="noStrike" kern="1200" baseline="0" dirty="0" smtClean="0">
                          <a:solidFill>
                            <a:schemeClr val="dk1"/>
                          </a:solidFill>
                          <a:latin typeface="+mn-lt"/>
                          <a:ea typeface="+mn-ea"/>
                          <a:cs typeface="+mn-cs"/>
                        </a:rPr>
                        <a:t> </a:t>
                      </a:r>
                      <a:r>
                        <a:rPr kumimoji="0" lang="en-US" sz="1800" kern="1200" dirty="0" smtClean="0">
                          <a:solidFill>
                            <a:schemeClr val="dk1"/>
                          </a:solidFill>
                          <a:latin typeface="+mn-lt"/>
                          <a:ea typeface="+mn-ea"/>
                          <a:cs typeface="+mn-cs"/>
                        </a:rPr>
                        <a:t>Application of these findings in clinical practice and/or policy would need to evaluate the better diagnostic performance of CT against its cost and availability. In addition, it is imperative that future studies be conducted in patient populations that are well-defined with respect to prior investigations. </a:t>
                      </a:r>
                      <a:r>
                        <a:rPr kumimoji="0" lang="en-US" sz="1800" kern="1200" dirty="0" err="1" smtClean="0">
                          <a:solidFill>
                            <a:schemeClr val="dk1"/>
                          </a:solidFill>
                          <a:latin typeface="+mn-lt"/>
                          <a:ea typeface="+mn-ea"/>
                          <a:cs typeface="+mn-cs"/>
                        </a:rPr>
                        <a:t>Sequelae</a:t>
                      </a:r>
                      <a:r>
                        <a:rPr kumimoji="0" lang="en-US" sz="1800" kern="1200" dirty="0" smtClean="0">
                          <a:solidFill>
                            <a:schemeClr val="dk1"/>
                          </a:solidFill>
                          <a:latin typeface="+mn-lt"/>
                          <a:ea typeface="+mn-ea"/>
                          <a:cs typeface="+mn-cs"/>
                        </a:rPr>
                        <a:t> of false-negative and false-positive diagnoses should also be evaluated.</a:t>
                      </a:r>
                      <a:endParaRPr kumimoji="0" lang="en-US" sz="1800" kern="1200" dirty="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xmlns="" val="3946754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934958015"/>
              </p:ext>
            </p:extLst>
          </p:nvPr>
        </p:nvGraphicFramePr>
        <p:xfrm>
          <a:off x="1275344" y="252248"/>
          <a:ext cx="8988007" cy="9509760"/>
        </p:xfrm>
        <a:graphic>
          <a:graphicData uri="http://schemas.openxmlformats.org/drawingml/2006/table">
            <a:tbl>
              <a:tblPr firstRow="1" bandRow="1">
                <a:tableStyleId>{5C22544A-7EE6-4342-B048-85BDC9FD1C3A}</a:tableStyleId>
              </a:tblPr>
              <a:tblGrid>
                <a:gridCol w="1963224"/>
                <a:gridCol w="1026942"/>
                <a:gridCol w="707221"/>
                <a:gridCol w="2673545"/>
                <a:gridCol w="2617075"/>
              </a:tblGrid>
              <a:tr h="0">
                <a:tc>
                  <a:txBody>
                    <a:bodyPr/>
                    <a:lstStyle/>
                    <a:p>
                      <a:r>
                        <a:rPr lang="en-IN" dirty="0" smtClean="0">
                          <a:solidFill>
                            <a:schemeClr val="tx1"/>
                          </a:solidFill>
                        </a:rPr>
                        <a:t>Author</a:t>
                      </a:r>
                      <a:endParaRPr lang="en-IN" dirty="0">
                        <a:solidFill>
                          <a:schemeClr val="tx1"/>
                        </a:solidFill>
                      </a:endParaRPr>
                    </a:p>
                  </a:txBody>
                  <a:tcPr/>
                </a:tc>
                <a:tc>
                  <a:txBody>
                    <a:bodyPr/>
                    <a:lstStyle/>
                    <a:p>
                      <a:r>
                        <a:rPr lang="en-IN" dirty="0" smtClean="0"/>
                        <a:t>Study design</a:t>
                      </a:r>
                      <a:endParaRPr lang="en-IN" dirty="0"/>
                    </a:p>
                  </a:txBody>
                  <a:tcPr/>
                </a:tc>
                <a:tc>
                  <a:txBody>
                    <a:bodyPr/>
                    <a:lstStyle/>
                    <a:p>
                      <a:r>
                        <a:rPr lang="en-IN" dirty="0" smtClean="0"/>
                        <a:t>Level</a:t>
                      </a:r>
                      <a:endParaRPr lang="en-IN" dirty="0"/>
                    </a:p>
                  </a:txBody>
                  <a:tcPr/>
                </a:tc>
                <a:tc>
                  <a:txBody>
                    <a:bodyPr/>
                    <a:lstStyle/>
                    <a:p>
                      <a:r>
                        <a:rPr lang="en-IN" dirty="0" smtClean="0"/>
                        <a:t>Results</a:t>
                      </a:r>
                      <a:endParaRPr lang="en-IN" dirty="0"/>
                    </a:p>
                  </a:txBody>
                  <a:tcPr/>
                </a:tc>
                <a:tc>
                  <a:txBody>
                    <a:bodyPr/>
                    <a:lstStyle/>
                    <a:p>
                      <a:r>
                        <a:rPr lang="en-IN" dirty="0" smtClean="0"/>
                        <a:t>Outcome</a:t>
                      </a:r>
                      <a:endParaRPr lang="en-IN" dirty="0"/>
                    </a:p>
                  </a:txBody>
                  <a:tcPr/>
                </a:tc>
              </a:tr>
              <a:tr h="27783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sng" kern="1200" dirty="0" err="1" smtClean="0">
                          <a:solidFill>
                            <a:schemeClr val="dk1"/>
                          </a:solidFill>
                          <a:latin typeface="+mn-lt"/>
                          <a:ea typeface="+mn-ea"/>
                          <a:cs typeface="+mn-cs"/>
                          <a:hlinkClick r:id="rId2"/>
                        </a:rPr>
                        <a:t>Terasawa</a:t>
                      </a:r>
                      <a:r>
                        <a:rPr kumimoji="0" lang="en-US" sz="1800" u="sng" kern="1200" dirty="0" smtClean="0">
                          <a:solidFill>
                            <a:schemeClr val="dk1"/>
                          </a:solidFill>
                          <a:latin typeface="+mn-lt"/>
                          <a:ea typeface="+mn-ea"/>
                          <a:cs typeface="+mn-cs"/>
                          <a:hlinkClick r:id="rId2"/>
                        </a:rPr>
                        <a:t> T</a:t>
                      </a:r>
                      <a:r>
                        <a:rPr kumimoji="0" lang="en-US" sz="1800" kern="1200" dirty="0" smtClean="0">
                          <a:solidFill>
                            <a:schemeClr val="dk1"/>
                          </a:solidFill>
                          <a:latin typeface="+mn-lt"/>
                          <a:ea typeface="+mn-ea"/>
                          <a:cs typeface="+mn-cs"/>
                        </a:rPr>
                        <a:t>, </a:t>
                      </a:r>
                      <a:r>
                        <a:rPr kumimoji="0" lang="en-US" sz="1800" u="sng" kern="1200" dirty="0" smtClean="0">
                          <a:solidFill>
                            <a:schemeClr val="dk1"/>
                          </a:solidFill>
                          <a:latin typeface="+mn-lt"/>
                          <a:ea typeface="+mn-ea"/>
                          <a:cs typeface="+mn-cs"/>
                          <a:hlinkClick r:id="rId3"/>
                        </a:rPr>
                        <a:t>Blackmore CC</a:t>
                      </a:r>
                      <a:r>
                        <a:rPr kumimoji="0" lang="en-US" sz="1800" kern="1200" dirty="0" smtClean="0">
                          <a:solidFill>
                            <a:schemeClr val="dk1"/>
                          </a:solidFill>
                          <a:latin typeface="+mn-lt"/>
                          <a:ea typeface="+mn-ea"/>
                          <a:cs typeface="+mn-cs"/>
                        </a:rPr>
                        <a:t>, </a:t>
                      </a:r>
                      <a:r>
                        <a:rPr kumimoji="0" lang="en-US" sz="1800" u="sng" kern="1200" dirty="0" smtClean="0">
                          <a:solidFill>
                            <a:schemeClr val="dk1"/>
                          </a:solidFill>
                          <a:latin typeface="+mn-lt"/>
                          <a:ea typeface="+mn-ea"/>
                          <a:cs typeface="+mn-cs"/>
                          <a:hlinkClick r:id="rId4"/>
                        </a:rPr>
                        <a:t>Bent S</a:t>
                      </a:r>
                      <a:r>
                        <a:rPr kumimoji="0" lang="en-US" sz="1800" kern="1200" dirty="0" smtClean="0">
                          <a:solidFill>
                            <a:schemeClr val="dk1"/>
                          </a:solidFill>
                          <a:latin typeface="+mn-lt"/>
                          <a:ea typeface="+mn-ea"/>
                          <a:cs typeface="+mn-cs"/>
                        </a:rPr>
                        <a:t>, </a:t>
                      </a:r>
                      <a:r>
                        <a:rPr kumimoji="0" lang="en-US" sz="1800" u="sng" kern="1200" dirty="0" err="1" smtClean="0">
                          <a:solidFill>
                            <a:schemeClr val="dk1"/>
                          </a:solidFill>
                          <a:latin typeface="+mn-lt"/>
                          <a:ea typeface="+mn-ea"/>
                          <a:cs typeface="+mn-cs"/>
                          <a:hlinkClick r:id="rId5"/>
                        </a:rPr>
                        <a:t>Kohlwes</a:t>
                      </a:r>
                      <a:r>
                        <a:rPr kumimoji="0" lang="en-US" sz="1800" u="sng" kern="1200" dirty="0" smtClean="0">
                          <a:solidFill>
                            <a:schemeClr val="dk1"/>
                          </a:solidFill>
                          <a:latin typeface="+mn-lt"/>
                          <a:ea typeface="+mn-ea"/>
                          <a:cs typeface="+mn-cs"/>
                          <a:hlinkClick r:id="rId5"/>
                        </a:rPr>
                        <a:t> RJ</a:t>
                      </a:r>
                      <a:r>
                        <a:rPr kumimoji="0" lang="en-US" sz="1800" kern="1200" dirty="0" smtClean="0">
                          <a:solidFill>
                            <a:schemeClr val="dk1"/>
                          </a:solidFill>
                          <a:latin typeface="+mn-lt"/>
                          <a:ea typeface="+mn-ea"/>
                          <a:cs typeface="+mn-cs"/>
                        </a:rPr>
                        <a:t>.</a:t>
                      </a:r>
                    </a:p>
                    <a:p>
                      <a:pPr lvl="0"/>
                      <a:r>
                        <a:rPr kumimoji="0" lang="en-US" sz="1800" kern="1200" dirty="0" smtClean="0">
                          <a:solidFill>
                            <a:schemeClr val="dk1"/>
                          </a:solidFill>
                          <a:latin typeface="+mn-lt"/>
                          <a:ea typeface="+mn-ea"/>
                          <a:cs typeface="+mn-cs"/>
                        </a:rPr>
                        <a:t>San Francisco Veterans Affairs Medical Center and University of California, San Francisco, San Francisco, California, USA. terasawa@nnh.hosp.go.jp</a:t>
                      </a:r>
                      <a:endParaRPr kumimoji="0" lang="en-US" sz="1800" kern="1200" dirty="0">
                        <a:solidFill>
                          <a:schemeClr val="dk1"/>
                        </a:solidFill>
                        <a:latin typeface="+mn-lt"/>
                        <a:ea typeface="+mn-ea"/>
                        <a:cs typeface="+mn-cs"/>
                      </a:endParaRPr>
                    </a:p>
                  </a:txBody>
                  <a:tcPr/>
                </a:tc>
                <a:tc>
                  <a:txBody>
                    <a:bodyPr/>
                    <a:lstStyle/>
                    <a:p>
                      <a:r>
                        <a:rPr lang="en-IN" dirty="0" smtClean="0"/>
                        <a:t>Systemic</a:t>
                      </a:r>
                      <a:r>
                        <a:rPr lang="en-IN" baseline="0" dirty="0" smtClean="0"/>
                        <a:t> review of surveys</a:t>
                      </a:r>
                      <a:endParaRPr lang="en-IN" dirty="0"/>
                    </a:p>
                  </a:txBody>
                  <a:tcPr/>
                </a:tc>
                <a:tc>
                  <a:txBody>
                    <a:bodyPr/>
                    <a:lstStyle/>
                    <a:p>
                      <a:r>
                        <a:rPr lang="en-IN" dirty="0" smtClean="0"/>
                        <a:t>I</a:t>
                      </a:r>
                      <a:endParaRPr lang="en-IN" dirty="0"/>
                    </a:p>
                  </a:txBody>
                  <a:tcPr/>
                </a:tc>
                <a:tc>
                  <a:txBody>
                    <a:bodyPr/>
                    <a:lstStyle/>
                    <a:p>
                      <a:r>
                        <a:rPr kumimoji="0" lang="en-US" sz="1800" kern="1200" dirty="0" smtClean="0">
                          <a:solidFill>
                            <a:schemeClr val="dk1"/>
                          </a:solidFill>
                          <a:latin typeface="+mn-lt"/>
                          <a:ea typeface="+mn-ea"/>
                          <a:cs typeface="+mn-cs"/>
                        </a:rPr>
                        <a:t> Twelve computed tomography studies and 14 ultrasonography studies met inclusion criteria. Computed tomography had an overall sensitivity of 0.94 (95% CI, 0.91 to 0.95), a specificity of 0.95 (CI, 0.93 to 0.96), a positive likelihood ratio of 13.3 (CI, 9.9 to 17.9), and a negative likelihood ratio of 0.09 (CI, 0.07 to 0.12). Ultrasonography had an overall sensitivity of 0.86 (CI, 0.83 to 0.88), a specificity of 0.81 (CI, 0.78 to 0.84), a positive likelihood ratio of 5.8 (CI, 3.5 to 9.5), and a negative likelihood ratio of 0.19 (CI, 0.13 to 0.27). Verification bias and inappropriate blinding of reference standards were noted in all of the included studies.</a:t>
                      </a:r>
                      <a:endParaRPr kumimoji="0" lang="en-US" sz="1800" kern="120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0" i="0" u="none" strike="noStrike" kern="1200" baseline="0" dirty="0" smtClean="0">
                          <a:solidFill>
                            <a:schemeClr val="dk1"/>
                          </a:solidFill>
                          <a:latin typeface="+mn-lt"/>
                          <a:ea typeface="+mn-ea"/>
                          <a:cs typeface="+mn-cs"/>
                        </a:rPr>
                        <a:t> </a:t>
                      </a:r>
                      <a:r>
                        <a:rPr kumimoji="0" lang="en-US" sz="1800" kern="1200" dirty="0" smtClean="0">
                          <a:solidFill>
                            <a:schemeClr val="dk1"/>
                          </a:solidFill>
                          <a:latin typeface="+mn-lt"/>
                          <a:ea typeface="+mn-ea"/>
                          <a:cs typeface="+mn-cs"/>
                        </a:rPr>
                        <a:t>Computed tomography is probably more accurate than ultrasonography for diagnosing appendicitis in adults and adolescents. Prospective studies that apply gold standard diagnostic testing to all study participants would more reliably estimate the true diagnostic accuracy of these tests.</a:t>
                      </a:r>
                    </a:p>
                    <a:p>
                      <a:endParaRPr kumimoji="0" lang="en-US" sz="1800" kern="1200" dirty="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xmlns="" val="3946754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CONCLUSION</a:t>
            </a:r>
            <a:endParaRPr lang="en-IN" dirty="0"/>
          </a:p>
        </p:txBody>
      </p:sp>
      <p:sp>
        <p:nvSpPr>
          <p:cNvPr id="3" name="Content Placeholder 2"/>
          <p:cNvSpPr>
            <a:spLocks noGrp="1"/>
          </p:cNvSpPr>
          <p:nvPr>
            <p:ph idx="1"/>
          </p:nvPr>
        </p:nvSpPr>
        <p:spPr/>
        <p:txBody>
          <a:bodyPr>
            <a:normAutofit lnSpcReduction="10000"/>
          </a:bodyPr>
          <a:lstStyle/>
          <a:p>
            <a:r>
              <a:rPr lang="en-US" dirty="0" smtClean="0"/>
              <a:t>Recent investigation indicates that </a:t>
            </a:r>
            <a:r>
              <a:rPr lang="en-US" dirty="0" err="1" smtClean="0"/>
              <a:t>abdominopelvic</a:t>
            </a:r>
            <a:r>
              <a:rPr lang="en-US" dirty="0" smtClean="0"/>
              <a:t> CT is an appropriate initial approach to imaging patients for acute appendicitis. Use of intravenous and oral/rectal contrast media and thin cuts optimizes the study.</a:t>
            </a:r>
          </a:p>
          <a:p>
            <a:r>
              <a:rPr lang="en-US" dirty="0" smtClean="0"/>
              <a:t>Disadvantages of CT include possible iodinated-contrast-media allergy, patient discomfort from administration of contrast media (especially if rectal contrast media is used), exposure to ionizing radiation, and cost.</a:t>
            </a:r>
          </a:p>
        </p:txBody>
      </p:sp>
    </p:spTree>
    <p:extLst>
      <p:ext uri="{BB962C8B-B14F-4D97-AF65-F5344CB8AC3E}">
        <p14:creationId xmlns:p14="http://schemas.microsoft.com/office/powerpoint/2010/main" xmlns="" val="5483046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59383" y="692332"/>
            <a:ext cx="7171508" cy="1200329"/>
          </a:xfrm>
          <a:prstGeom prst="rect">
            <a:avLst/>
          </a:prstGeom>
        </p:spPr>
        <p:txBody>
          <a:bodyPr wrap="square">
            <a:spAutoFit/>
          </a:bodyPr>
          <a:lstStyle/>
          <a:p>
            <a:pPr algn="ctr"/>
            <a:r>
              <a:rPr lang="en-US" sz="7200" b="1"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1">
                    <a:lumMod val="75000"/>
                  </a:schemeClr>
                </a:solidFill>
              </a:rPr>
              <a:t>Thank You</a:t>
            </a:r>
            <a:endParaRPr lang="en-US" sz="7200" b="1" i="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1">
                  <a:lumMod val="75000"/>
                </a:schemeClr>
              </a:solidFill>
            </a:endParaRPr>
          </a:p>
        </p:txBody>
      </p:sp>
    </p:spTree>
  </p:cSld>
  <p:clrMapOvr>
    <a:masterClrMapping/>
  </p:clrMapOvr>
  <p:transition>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			INTRODUCTION</a:t>
            </a:r>
            <a:endParaRPr lang="en-IN" dirty="0"/>
          </a:p>
        </p:txBody>
      </p:sp>
      <p:sp>
        <p:nvSpPr>
          <p:cNvPr id="3" name="Content Placeholder 2"/>
          <p:cNvSpPr>
            <a:spLocks noGrp="1"/>
          </p:cNvSpPr>
          <p:nvPr>
            <p:ph idx="1"/>
          </p:nvPr>
        </p:nvSpPr>
        <p:spPr/>
        <p:txBody>
          <a:bodyPr>
            <a:normAutofit fontScale="62500" lnSpcReduction="20000"/>
          </a:bodyPr>
          <a:lstStyle/>
          <a:p>
            <a:pPr fontAlgn="base"/>
            <a:r>
              <a:rPr lang="en-US" dirty="0" smtClean="0"/>
              <a:t>Acute appendicitis is the most common surgical emergency of the abdomen, and there are about 250, 000 new cases a year in the United States. The lifetime risk of appendicitis is approximately 8.6% in males and 6.7% in females . Despite the frequency of the disease, the clinical diagnosis of appendicitis remains a diagnostic challenge. Historically, classic physical findings such as pain at </a:t>
            </a:r>
            <a:r>
              <a:rPr lang="en-US" dirty="0" err="1" smtClean="0"/>
              <a:t>McBurney's</a:t>
            </a:r>
            <a:r>
              <a:rPr lang="en-US" dirty="0" smtClean="0"/>
              <a:t> point or the </a:t>
            </a:r>
            <a:r>
              <a:rPr lang="en-US" dirty="0" err="1" smtClean="0"/>
              <a:t>psoas</a:t>
            </a:r>
            <a:r>
              <a:rPr lang="en-US" dirty="0" smtClean="0"/>
              <a:t> sign have been used to make the diagnosis, though the discriminative power of classic clinical and even laboratory findings remains low . The presence of these signs increases the likelihood of appendicitis, though no physical exam finding can effectively diagnose appendicitis.</a:t>
            </a:r>
          </a:p>
          <a:p>
            <a:pPr fontAlgn="base"/>
            <a:r>
              <a:rPr lang="en-US" dirty="0" smtClean="0"/>
              <a:t>An imaging study allows an objective confirmation of the diagnosis before an invasive procedure is performed. The two most common modalities in use are abdominal helical computed tomography (CT) and abdominal ultrasound (US). Both are considered to have acceptable sensitivities, specificities, and positive and negative predictive values, though CT has been shown to be superior in numerous studies. The introduction of CT has led to a marked decrease in the rate of negative appendectomy, as much as 48% in one institution. Compared with clinical and laboratory findings alone, the addition of CT increased diagnostic sensitivity from 91.6% to 98.3%.</a:t>
            </a:r>
            <a:endParaRPr lang="en-US" dirty="0"/>
          </a:p>
        </p:txBody>
      </p:sp>
    </p:spTree>
    <p:extLst>
      <p:ext uri="{BB962C8B-B14F-4D97-AF65-F5344CB8AC3E}">
        <p14:creationId xmlns:p14="http://schemas.microsoft.com/office/powerpoint/2010/main" xmlns="" val="4130968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ULTRASOUND FINDINGS OF APPENDICITIS</a:t>
            </a:r>
            <a:endParaRPr lang="en-US" dirty="0"/>
          </a:p>
        </p:txBody>
      </p:sp>
      <p:graphicFrame>
        <p:nvGraphicFramePr>
          <p:cNvPr id="3" name="Table 2"/>
          <p:cNvGraphicFramePr>
            <a:graphicFrameLocks noGrp="1"/>
          </p:cNvGraphicFramePr>
          <p:nvPr/>
        </p:nvGraphicFramePr>
        <p:xfrm>
          <a:off x="13063" y="1538985"/>
          <a:ext cx="12178937" cy="5319015"/>
        </p:xfrm>
        <a:graphic>
          <a:graphicData uri="http://schemas.openxmlformats.org/drawingml/2006/table">
            <a:tbl>
              <a:tblPr/>
              <a:tblGrid>
                <a:gridCol w="12178937"/>
              </a:tblGrid>
              <a:tr h="607965">
                <a:tc>
                  <a:txBody>
                    <a:bodyPr/>
                    <a:lstStyle/>
                    <a:p>
                      <a:pPr algn="l"/>
                      <a:r>
                        <a:rPr lang="en-US" dirty="0">
                          <a:solidFill>
                            <a:schemeClr val="tx2">
                              <a:lumMod val="10000"/>
                            </a:schemeClr>
                          </a:solidFill>
                          <a:latin typeface="arial"/>
                        </a:rPr>
                        <a:t>Thickened wall &gt;3 mm</a:t>
                      </a:r>
                    </a:p>
                  </a:txBody>
                  <a:tcPr marL="38100" marR="38100" marT="38100" marB="142875">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B w="9525" cap="flat" cmpd="sng" algn="ctr">
                      <a:solidFill>
                        <a:srgbClr val="BBBBBB"/>
                      </a:solidFill>
                      <a:prstDash val="solid"/>
                      <a:round/>
                      <a:headEnd type="none" w="med" len="med"/>
                      <a:tailEnd type="none" w="med" len="med"/>
                    </a:lnB>
                    <a:solidFill>
                      <a:srgbClr val="F2F2F2"/>
                    </a:solidFill>
                  </a:tcPr>
                </a:tc>
              </a:tr>
              <a:tr h="607965">
                <a:tc>
                  <a:txBody>
                    <a:bodyPr/>
                    <a:lstStyle/>
                    <a:p>
                      <a:pPr algn="l"/>
                      <a:r>
                        <a:rPr lang="en-US" dirty="0">
                          <a:solidFill>
                            <a:schemeClr val="tx2">
                              <a:lumMod val="10000"/>
                            </a:schemeClr>
                          </a:solidFill>
                          <a:latin typeface="arial"/>
                        </a:rPr>
                        <a:t>Diameter &gt;6 or 7 mm</a:t>
                      </a:r>
                    </a:p>
                  </a:txBody>
                  <a:tcPr marL="38100" marR="38100" marT="38100" marB="142875">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AFAFA"/>
                    </a:solidFill>
                  </a:tcPr>
                </a:tc>
              </a:tr>
              <a:tr h="607965">
                <a:tc>
                  <a:txBody>
                    <a:bodyPr/>
                    <a:lstStyle/>
                    <a:p>
                      <a:pPr algn="l"/>
                      <a:r>
                        <a:rPr lang="en-US" dirty="0">
                          <a:solidFill>
                            <a:schemeClr val="tx2">
                              <a:lumMod val="10000"/>
                            </a:schemeClr>
                          </a:solidFill>
                          <a:latin typeface="arial"/>
                        </a:rPr>
                        <a:t>Blind-ended tubular structure</a:t>
                      </a:r>
                    </a:p>
                  </a:txBody>
                  <a:tcPr marL="38100" marR="38100" marT="38100" marB="142875">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2F2F2"/>
                    </a:solidFill>
                  </a:tcPr>
                </a:tc>
              </a:tr>
              <a:tr h="607965">
                <a:tc>
                  <a:txBody>
                    <a:bodyPr/>
                    <a:lstStyle/>
                    <a:p>
                      <a:pPr algn="l"/>
                      <a:r>
                        <a:rPr lang="en-US" dirty="0">
                          <a:solidFill>
                            <a:schemeClr val="tx2">
                              <a:lumMod val="10000"/>
                            </a:schemeClr>
                          </a:solidFill>
                          <a:latin typeface="arial"/>
                        </a:rPr>
                        <a:t>Noncompressible</a:t>
                      </a:r>
                    </a:p>
                  </a:txBody>
                  <a:tcPr marL="38100" marR="38100" marT="38100" marB="142875">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AFAFA"/>
                    </a:solidFill>
                  </a:tcPr>
                </a:tc>
              </a:tr>
              <a:tr h="607965">
                <a:tc>
                  <a:txBody>
                    <a:bodyPr/>
                    <a:lstStyle/>
                    <a:p>
                      <a:pPr algn="l"/>
                      <a:r>
                        <a:rPr lang="en-US">
                          <a:solidFill>
                            <a:schemeClr val="tx2">
                              <a:lumMod val="10000"/>
                            </a:schemeClr>
                          </a:solidFill>
                          <a:latin typeface="arial"/>
                        </a:rPr>
                        <a:t>Appendolith</a:t>
                      </a:r>
                    </a:p>
                  </a:txBody>
                  <a:tcPr marL="38100" marR="38100" marT="38100" marB="142875">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2F2F2"/>
                    </a:solidFill>
                  </a:tcPr>
                </a:tc>
              </a:tr>
              <a:tr h="607965">
                <a:tc>
                  <a:txBody>
                    <a:bodyPr/>
                    <a:lstStyle/>
                    <a:p>
                      <a:pPr algn="l"/>
                      <a:r>
                        <a:rPr lang="en-US">
                          <a:solidFill>
                            <a:schemeClr val="tx2">
                              <a:lumMod val="10000"/>
                            </a:schemeClr>
                          </a:solidFill>
                          <a:latin typeface="arial"/>
                        </a:rPr>
                        <a:t>Circumferential color flow</a:t>
                      </a:r>
                    </a:p>
                  </a:txBody>
                  <a:tcPr marL="38100" marR="38100" marT="38100" marB="142875">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AFAFA"/>
                    </a:solidFill>
                  </a:tcPr>
                </a:tc>
              </a:tr>
              <a:tr h="607965">
                <a:tc>
                  <a:txBody>
                    <a:bodyPr/>
                    <a:lstStyle/>
                    <a:p>
                      <a:pPr algn="l"/>
                      <a:r>
                        <a:rPr lang="en-US" dirty="0" err="1">
                          <a:solidFill>
                            <a:schemeClr val="tx2">
                              <a:lumMod val="10000"/>
                            </a:schemeClr>
                          </a:solidFill>
                          <a:latin typeface="arial"/>
                        </a:rPr>
                        <a:t>Echogenic</a:t>
                      </a:r>
                      <a:r>
                        <a:rPr lang="en-US" dirty="0">
                          <a:solidFill>
                            <a:schemeClr val="tx2">
                              <a:lumMod val="10000"/>
                            </a:schemeClr>
                          </a:solidFill>
                          <a:latin typeface="arial"/>
                        </a:rPr>
                        <a:t> mesentery</a:t>
                      </a:r>
                    </a:p>
                  </a:txBody>
                  <a:tcPr marL="38100" marR="38100" marT="38100" marB="142875">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2F2F2"/>
                    </a:solidFill>
                  </a:tcPr>
                </a:tc>
              </a:tr>
              <a:tr h="607965">
                <a:tc>
                  <a:txBody>
                    <a:bodyPr/>
                    <a:lstStyle/>
                    <a:p>
                      <a:pPr algn="l"/>
                      <a:r>
                        <a:rPr lang="en-US" dirty="0">
                          <a:solidFill>
                            <a:schemeClr val="tx2">
                              <a:lumMod val="10000"/>
                            </a:schemeClr>
                          </a:solidFill>
                          <a:latin typeface="arial"/>
                        </a:rPr>
                        <a:t>Free fluid</a:t>
                      </a:r>
                    </a:p>
                  </a:txBody>
                  <a:tcPr marL="38100" marR="38100" marT="38100" marB="142875">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AFAFA"/>
                    </a:solidFill>
                  </a:tcPr>
                </a:tc>
              </a:tr>
              <a:tr h="429685">
                <a:tc>
                  <a:txBody>
                    <a:bodyPr/>
                    <a:lstStyle/>
                    <a:p>
                      <a:pPr algn="l"/>
                      <a:r>
                        <a:rPr lang="en-US" dirty="0">
                          <a:solidFill>
                            <a:schemeClr val="tx2">
                              <a:lumMod val="10000"/>
                            </a:schemeClr>
                          </a:solidFill>
                          <a:latin typeface="arial"/>
                        </a:rPr>
                        <a:t>Abscess</a:t>
                      </a:r>
                    </a:p>
                  </a:txBody>
                  <a:tcPr marL="38100" marR="38100" marT="38100" marB="142875">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img.medscape.com/article/764/430/764430-fig-2.jpg"/>
          <p:cNvPicPr>
            <a:picLocks noChangeAspect="1" noChangeArrowheads="1"/>
          </p:cNvPicPr>
          <p:nvPr/>
        </p:nvPicPr>
        <p:blipFill>
          <a:blip r:embed="rId2"/>
          <a:srcRect/>
          <a:stretch>
            <a:fillRect/>
          </a:stretch>
        </p:blipFill>
        <p:spPr bwMode="auto">
          <a:xfrm>
            <a:off x="0" y="0"/>
            <a:ext cx="5686425" cy="4960620"/>
          </a:xfrm>
          <a:prstGeom prst="rect">
            <a:avLst/>
          </a:prstGeom>
          <a:noFill/>
        </p:spPr>
      </p:pic>
      <p:sp>
        <p:nvSpPr>
          <p:cNvPr id="3" name="Rectangle 2"/>
          <p:cNvSpPr/>
          <p:nvPr/>
        </p:nvSpPr>
        <p:spPr>
          <a:xfrm>
            <a:off x="6113416" y="3644536"/>
            <a:ext cx="5891349" cy="1477328"/>
          </a:xfrm>
          <a:prstGeom prst="rect">
            <a:avLst/>
          </a:prstGeom>
        </p:spPr>
        <p:txBody>
          <a:bodyPr wrap="square">
            <a:spAutoFit/>
          </a:bodyPr>
          <a:lstStyle/>
          <a:p>
            <a:r>
              <a:rPr lang="en-US" dirty="0" smtClean="0"/>
              <a:t>Classic acute appendicitis in 2 patients, both with a large distended appendix, diameter greater than 6 mm, and a blind-ended tip. </a:t>
            </a:r>
            <a:r>
              <a:rPr lang="en-US" b="1" dirty="0" smtClean="0"/>
              <a:t>a</a:t>
            </a:r>
            <a:r>
              <a:rPr lang="en-US" dirty="0" smtClean="0"/>
              <a:t>. A fluid distended lumen is seen. </a:t>
            </a:r>
            <a:r>
              <a:rPr lang="en-US" b="1" dirty="0" smtClean="0"/>
              <a:t>b</a:t>
            </a:r>
            <a:r>
              <a:rPr lang="en-US" dirty="0" smtClean="0"/>
              <a:t>. A thick wall; debris in the lumen; and an </a:t>
            </a:r>
            <a:r>
              <a:rPr lang="en-US" dirty="0" err="1" smtClean="0"/>
              <a:t>appendicolith</a:t>
            </a:r>
            <a:r>
              <a:rPr lang="en-US" dirty="0" smtClean="0"/>
              <a:t>, with an acoustic shadow, are seen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2" name="Picture 2" descr="Suppurative appendicitis in a 15-year-old boy; lon"/>
          <p:cNvPicPr>
            <a:picLocks noChangeAspect="1" noChangeArrowheads="1"/>
          </p:cNvPicPr>
          <p:nvPr/>
        </p:nvPicPr>
        <p:blipFill>
          <a:blip r:embed="rId2"/>
          <a:srcRect/>
          <a:stretch>
            <a:fillRect/>
          </a:stretch>
        </p:blipFill>
        <p:spPr bwMode="auto">
          <a:xfrm>
            <a:off x="0" y="0"/>
            <a:ext cx="5313226" cy="3683726"/>
          </a:xfrm>
          <a:prstGeom prst="rect">
            <a:avLst/>
          </a:prstGeom>
          <a:noFill/>
        </p:spPr>
      </p:pic>
      <p:sp>
        <p:nvSpPr>
          <p:cNvPr id="3" name="Rectangle 2"/>
          <p:cNvSpPr/>
          <p:nvPr/>
        </p:nvSpPr>
        <p:spPr>
          <a:xfrm>
            <a:off x="0" y="3944982"/>
            <a:ext cx="5538652" cy="1477328"/>
          </a:xfrm>
          <a:prstGeom prst="rect">
            <a:avLst/>
          </a:prstGeom>
        </p:spPr>
        <p:txBody>
          <a:bodyPr wrap="square">
            <a:spAutoFit/>
          </a:bodyPr>
          <a:lstStyle/>
          <a:p>
            <a:r>
              <a:rPr lang="en-US" dirty="0" err="1" smtClean="0"/>
              <a:t>Suppurative</a:t>
            </a:r>
            <a:r>
              <a:rPr lang="en-US" dirty="0" smtClean="0"/>
              <a:t> appendicitis in a 15-year-old boy; longitudinal </a:t>
            </a:r>
            <a:r>
              <a:rPr lang="en-US" dirty="0" err="1" smtClean="0"/>
              <a:t>ultrasonogram</a:t>
            </a:r>
            <a:r>
              <a:rPr lang="en-US" dirty="0" smtClean="0"/>
              <a:t>. An </a:t>
            </a:r>
            <a:r>
              <a:rPr lang="en-US" dirty="0" err="1" smtClean="0"/>
              <a:t>aperistaltic</a:t>
            </a:r>
            <a:r>
              <a:rPr lang="en-US" dirty="0" smtClean="0"/>
              <a:t>, </a:t>
            </a:r>
            <a:r>
              <a:rPr lang="en-US" dirty="0" err="1" smtClean="0"/>
              <a:t>noncompressible</a:t>
            </a:r>
            <a:r>
              <a:rPr lang="en-US" dirty="0" smtClean="0"/>
              <a:t>, blind-ended, fluid-filled, tubular </a:t>
            </a:r>
            <a:r>
              <a:rPr lang="en-US" dirty="0" err="1" smtClean="0"/>
              <a:t>appendiceal</a:t>
            </a:r>
            <a:r>
              <a:rPr lang="en-US" dirty="0" smtClean="0"/>
              <a:t> structure is shown, and distinct wall layers (arrows) arising from the base of the </a:t>
            </a:r>
            <a:r>
              <a:rPr lang="en-US" dirty="0" err="1" smtClean="0"/>
              <a:t>cecum</a:t>
            </a:r>
            <a:r>
              <a:rPr lang="en-US" dirty="0" smtClean="0"/>
              <a:t> are observed</a:t>
            </a:r>
            <a:endParaRPr lang="en-US" dirty="0"/>
          </a:p>
        </p:txBody>
      </p:sp>
      <p:pic>
        <p:nvPicPr>
          <p:cNvPr id="71684" name="Picture 4" descr="Suppurative appendicitis; transverse view, color D"/>
          <p:cNvPicPr>
            <a:picLocks noChangeAspect="1" noChangeArrowheads="1"/>
          </p:cNvPicPr>
          <p:nvPr/>
        </p:nvPicPr>
        <p:blipFill>
          <a:blip r:embed="rId3"/>
          <a:srcRect/>
          <a:stretch>
            <a:fillRect/>
          </a:stretch>
        </p:blipFill>
        <p:spPr bwMode="auto">
          <a:xfrm>
            <a:off x="6021977" y="1"/>
            <a:ext cx="5669279" cy="3592285"/>
          </a:xfrm>
          <a:prstGeom prst="rect">
            <a:avLst/>
          </a:prstGeom>
          <a:noFill/>
        </p:spPr>
      </p:pic>
      <p:sp>
        <p:nvSpPr>
          <p:cNvPr id="5" name="Rectangle 4"/>
          <p:cNvSpPr/>
          <p:nvPr/>
        </p:nvSpPr>
        <p:spPr>
          <a:xfrm>
            <a:off x="6052457" y="3944984"/>
            <a:ext cx="5969726" cy="1200329"/>
          </a:xfrm>
          <a:prstGeom prst="rect">
            <a:avLst/>
          </a:prstGeom>
        </p:spPr>
        <p:txBody>
          <a:bodyPr wrap="square">
            <a:spAutoFit/>
          </a:bodyPr>
          <a:lstStyle/>
          <a:p>
            <a:r>
              <a:rPr lang="en-US" dirty="0" err="1" smtClean="0"/>
              <a:t>Suppurative</a:t>
            </a:r>
            <a:r>
              <a:rPr lang="en-US" dirty="0" smtClean="0"/>
              <a:t> appendicitis; transverse view, color Doppler ultrasound image. Circumferential colors are observed in the wall of the inflamed appendix (arrows), a strong indicator of acute appendicitis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6" name="Picture 2" descr="Gangrenous appendicitis; longitudinal ultrasonogra"/>
          <p:cNvPicPr>
            <a:picLocks noChangeAspect="1" noChangeArrowheads="1"/>
          </p:cNvPicPr>
          <p:nvPr/>
        </p:nvPicPr>
        <p:blipFill>
          <a:blip r:embed="rId2"/>
          <a:srcRect/>
          <a:stretch>
            <a:fillRect/>
          </a:stretch>
        </p:blipFill>
        <p:spPr bwMode="auto">
          <a:xfrm>
            <a:off x="1" y="-1"/>
            <a:ext cx="5812970" cy="4075612"/>
          </a:xfrm>
          <a:prstGeom prst="rect">
            <a:avLst/>
          </a:prstGeom>
          <a:noFill/>
        </p:spPr>
      </p:pic>
      <p:sp>
        <p:nvSpPr>
          <p:cNvPr id="3" name="Rectangle 2"/>
          <p:cNvSpPr/>
          <p:nvPr/>
        </p:nvSpPr>
        <p:spPr>
          <a:xfrm>
            <a:off x="3108960" y="4454435"/>
            <a:ext cx="6035040" cy="1200329"/>
          </a:xfrm>
          <a:prstGeom prst="rect">
            <a:avLst/>
          </a:prstGeom>
        </p:spPr>
        <p:txBody>
          <a:bodyPr wrap="square">
            <a:spAutoFit/>
          </a:bodyPr>
          <a:lstStyle/>
          <a:p>
            <a:r>
              <a:rPr lang="en-US" dirty="0" smtClean="0"/>
              <a:t>Gangrenous appendicitis; longitudinal </a:t>
            </a:r>
            <a:r>
              <a:rPr lang="en-US" dirty="0" err="1" smtClean="0"/>
              <a:t>ultrasonogram</a:t>
            </a:r>
            <a:r>
              <a:rPr lang="en-US" dirty="0" smtClean="0"/>
              <a:t>. A markedly distended appendix (arrows), loss of mucosa and </a:t>
            </a:r>
            <a:r>
              <a:rPr lang="en-US" dirty="0" err="1" smtClean="0"/>
              <a:t>submucosal</a:t>
            </a:r>
            <a:r>
              <a:rPr lang="en-US" dirty="0" smtClean="0"/>
              <a:t> layers, and prominent </a:t>
            </a:r>
            <a:r>
              <a:rPr lang="en-US" dirty="0" err="1" smtClean="0"/>
              <a:t>echogenic</a:t>
            </a:r>
            <a:r>
              <a:rPr lang="en-US" dirty="0" smtClean="0"/>
              <a:t> </a:t>
            </a:r>
            <a:r>
              <a:rPr lang="en-US" dirty="0" err="1" smtClean="0"/>
              <a:t>pericecal</a:t>
            </a:r>
            <a:r>
              <a:rPr lang="en-US" dirty="0" smtClean="0"/>
              <a:t> fat are shown.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0" name="Picture 2" descr="Perforated appendix; longitudinal ultrasonogram. A"/>
          <p:cNvPicPr>
            <a:picLocks noChangeAspect="1" noChangeArrowheads="1"/>
          </p:cNvPicPr>
          <p:nvPr/>
        </p:nvPicPr>
        <p:blipFill>
          <a:blip r:embed="rId2"/>
          <a:srcRect/>
          <a:stretch>
            <a:fillRect/>
          </a:stretch>
        </p:blipFill>
        <p:spPr bwMode="auto">
          <a:xfrm>
            <a:off x="0" y="-1"/>
            <a:ext cx="6217920" cy="3592287"/>
          </a:xfrm>
          <a:prstGeom prst="rect">
            <a:avLst/>
          </a:prstGeom>
          <a:noFill/>
        </p:spPr>
      </p:pic>
      <p:sp>
        <p:nvSpPr>
          <p:cNvPr id="3" name="Rectangle 2"/>
          <p:cNvSpPr/>
          <p:nvPr/>
        </p:nvSpPr>
        <p:spPr>
          <a:xfrm>
            <a:off x="3178628" y="4210705"/>
            <a:ext cx="6096000" cy="923330"/>
          </a:xfrm>
          <a:prstGeom prst="rect">
            <a:avLst/>
          </a:prstGeom>
        </p:spPr>
        <p:txBody>
          <a:bodyPr wrap="square">
            <a:spAutoFit/>
          </a:bodyPr>
          <a:lstStyle/>
          <a:p>
            <a:r>
              <a:rPr lang="en-US" dirty="0" smtClean="0"/>
              <a:t>Perforated appendix; longitudinal </a:t>
            </a:r>
            <a:r>
              <a:rPr lang="en-US" dirty="0" err="1" smtClean="0"/>
              <a:t>ultrasonogram</a:t>
            </a:r>
            <a:r>
              <a:rPr lang="en-US" dirty="0" smtClean="0"/>
              <a:t>. A defect on the tip (large arrow, right side) of the enlarged appendix (short arrows, left side) is observed. c = </a:t>
            </a:r>
            <a:r>
              <a:rPr lang="en-US" dirty="0" err="1" smtClean="0"/>
              <a:t>cecum</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 SCAN FINDINGS OF APPENDICITIS</a:t>
            </a:r>
            <a:endParaRPr lang="en-US" dirty="0"/>
          </a:p>
        </p:txBody>
      </p:sp>
      <p:sp>
        <p:nvSpPr>
          <p:cNvPr id="3" name="Rectangle 2"/>
          <p:cNvSpPr/>
          <p:nvPr/>
        </p:nvSpPr>
        <p:spPr>
          <a:xfrm>
            <a:off x="169817" y="1606731"/>
            <a:ext cx="10175966" cy="4893647"/>
          </a:xfrm>
          <a:prstGeom prst="rect">
            <a:avLst/>
          </a:prstGeom>
        </p:spPr>
        <p:txBody>
          <a:bodyPr wrap="square">
            <a:spAutoFit/>
          </a:bodyPr>
          <a:lstStyle/>
          <a:p>
            <a:r>
              <a:rPr lang="en-US" sz="2400" dirty="0" smtClean="0"/>
              <a:t>Typically on CT, the normal appendix is 1 to 2 mm in thickness with an overall diameter of 6 mm. The lumen is usually collapsed and the mesentery around the appendix exhibits a uniform fat density with crossing linear vessels. The abnormal appendix will show a thickened wall &gt;3 mm and a distended lumen ≥ 6 to 7 mm. There may be an associated </a:t>
            </a:r>
            <a:r>
              <a:rPr lang="en-US" sz="2400" dirty="0" err="1" smtClean="0"/>
              <a:t>appendolith</a:t>
            </a:r>
            <a:r>
              <a:rPr lang="en-US" sz="2400" dirty="0" smtClean="0"/>
              <a:t>, mesenteric fat infiltration or fluid, and there may be associated adjacent </a:t>
            </a:r>
            <a:r>
              <a:rPr lang="en-US" sz="2400" dirty="0" err="1" smtClean="0"/>
              <a:t>adenopathy</a:t>
            </a:r>
            <a:r>
              <a:rPr lang="en-US" sz="2400" dirty="0" smtClean="0"/>
              <a:t> . More complex appendicitis may be associated with abscess formation and </a:t>
            </a:r>
            <a:r>
              <a:rPr lang="en-US" sz="2400" dirty="0" err="1" smtClean="0"/>
              <a:t>cecal</a:t>
            </a:r>
            <a:r>
              <a:rPr lang="en-US" sz="2400" dirty="0" smtClean="0"/>
              <a:t> thickening, the so-called "arrowhead sign" . In a recent report on the CT diagnosis of appendicitis, the most common signs of acute appendicitis included fat stranding (100%), an enlarged appendix &gt;6 mm in lumen width (97%), </a:t>
            </a:r>
            <a:r>
              <a:rPr lang="en-US" sz="2400" dirty="0" err="1" smtClean="0"/>
              <a:t>adenopathy</a:t>
            </a:r>
            <a:r>
              <a:rPr lang="en-US" sz="2400" dirty="0" smtClean="0"/>
              <a:t> (63%), and an </a:t>
            </a:r>
            <a:r>
              <a:rPr lang="en-US" sz="2400" dirty="0" err="1" smtClean="0"/>
              <a:t>appendolith</a:t>
            </a:r>
            <a:r>
              <a:rPr lang="en-US" sz="2400" dirty="0" smtClean="0"/>
              <a:t> (43%). </a:t>
            </a:r>
            <a:r>
              <a:rPr lang="en-US" sz="2400" u="sng" baseline="30000" dirty="0" smtClean="0"/>
              <a:t>[17]</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Atypical presentation of appendicitis in a young w"/>
          <p:cNvPicPr>
            <a:picLocks noChangeAspect="1" noChangeArrowheads="1"/>
          </p:cNvPicPr>
          <p:nvPr/>
        </p:nvPicPr>
        <p:blipFill>
          <a:blip r:embed="rId2"/>
          <a:srcRect/>
          <a:stretch>
            <a:fillRect/>
          </a:stretch>
        </p:blipFill>
        <p:spPr bwMode="auto">
          <a:xfrm>
            <a:off x="1658982" y="0"/>
            <a:ext cx="8464731" cy="3997233"/>
          </a:xfrm>
          <a:prstGeom prst="rect">
            <a:avLst/>
          </a:prstGeom>
          <a:noFill/>
        </p:spPr>
      </p:pic>
      <p:sp>
        <p:nvSpPr>
          <p:cNvPr id="3" name="Rectangle 2"/>
          <p:cNvSpPr/>
          <p:nvPr/>
        </p:nvSpPr>
        <p:spPr>
          <a:xfrm>
            <a:off x="1724297" y="4245429"/>
            <a:ext cx="8321040" cy="1477328"/>
          </a:xfrm>
          <a:prstGeom prst="rect">
            <a:avLst/>
          </a:prstGeom>
        </p:spPr>
        <p:txBody>
          <a:bodyPr wrap="square">
            <a:spAutoFit/>
          </a:bodyPr>
          <a:lstStyle/>
          <a:p>
            <a:r>
              <a:rPr lang="en-US" dirty="0" smtClean="0"/>
              <a:t>Atypical presentation of appendicitis in a young woman; computed tomography scan. The patient presented with an elevated white blood cell count and right upper quadrant pain. Left, there is </a:t>
            </a:r>
            <a:r>
              <a:rPr lang="en-US" dirty="0" err="1" smtClean="0"/>
              <a:t>pericholecystic</a:t>
            </a:r>
            <a:r>
              <a:rPr lang="en-US" dirty="0" smtClean="0"/>
              <a:t> fluid and free fluid in the right </a:t>
            </a:r>
            <a:r>
              <a:rPr lang="en-US" dirty="0" err="1" smtClean="0"/>
              <a:t>paracolic</a:t>
            </a:r>
            <a:r>
              <a:rPr lang="en-US" dirty="0" smtClean="0"/>
              <a:t> gutter, which is caused by </a:t>
            </a:r>
            <a:r>
              <a:rPr lang="en-US" dirty="0" err="1" smtClean="0"/>
              <a:t>retrocecal</a:t>
            </a:r>
            <a:r>
              <a:rPr lang="en-US" dirty="0" smtClean="0"/>
              <a:t> appendicitis. Right, the appendix, observed in axial section, has an increased diameter and an enhancing thickened wall.</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570</TotalTime>
  <Words>1201</Words>
  <Application>Microsoft Office PowerPoint</Application>
  <PresentationFormat>Custom</PresentationFormat>
  <Paragraphs>85</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Verve</vt:lpstr>
      <vt:lpstr>DIAGNOSIS OF APPENDICITIS</vt:lpstr>
      <vt:lpstr>   INTRODUCTION</vt:lpstr>
      <vt:lpstr>ULTRASOUND FINDINGS OF APPENDICITIS</vt:lpstr>
      <vt:lpstr>Slide 4</vt:lpstr>
      <vt:lpstr>Slide 5</vt:lpstr>
      <vt:lpstr>Slide 6</vt:lpstr>
      <vt:lpstr>Slide 7</vt:lpstr>
      <vt:lpstr>CT SCAN FINDINGS OF APPENDICITIS</vt:lpstr>
      <vt:lpstr>Slide 9</vt:lpstr>
      <vt:lpstr>Slide 10</vt:lpstr>
      <vt:lpstr>Slide 11</vt:lpstr>
      <vt:lpstr>Slide 12</vt:lpstr>
      <vt:lpstr>Slide 13</vt:lpstr>
      <vt:lpstr>COMPARISON OF USG AND CT IN SUSPECTED APPENDICITIS</vt:lpstr>
      <vt:lpstr>Slide 15</vt:lpstr>
      <vt:lpstr>Slide 16</vt:lpstr>
      <vt:lpstr>Slide 17</vt:lpstr>
      <vt:lpstr>    CONCLUSION</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kunj</dc:creator>
  <cp:lastModifiedBy>Radio logy</cp:lastModifiedBy>
  <cp:revision>101</cp:revision>
  <dcterms:created xsi:type="dcterms:W3CDTF">2014-02-12T17:12:58Z</dcterms:created>
  <dcterms:modified xsi:type="dcterms:W3CDTF">2014-03-01T05:07:46Z</dcterms:modified>
</cp:coreProperties>
</file>