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268" r:id="rId5"/>
    <p:sldId id="269" r:id="rId6"/>
    <p:sldId id="270" r:id="rId7"/>
    <p:sldId id="258" r:id="rId8"/>
    <p:sldId id="260" r:id="rId9"/>
    <p:sldId id="261" r:id="rId10"/>
    <p:sldId id="262" r:id="rId11"/>
    <p:sldId id="263" r:id="rId12"/>
    <p:sldId id="264" r:id="rId13"/>
    <p:sldId id="265" r:id="rId14"/>
    <p:sldId id="274" r:id="rId15"/>
    <p:sldId id="271" r:id="rId16"/>
    <p:sldId id="272" r:id="rId17"/>
    <p:sldId id="267"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varScale="1">
        <p:scale>
          <a:sx n="73" d="100"/>
          <a:sy n="73" d="100"/>
        </p:scale>
        <p:origin x="-129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0DD906D7-4F80-4033-95D3-2B6E131541F7}" type="datetimeFigureOut">
              <a:rPr lang="en-US" smtClean="0"/>
              <a:pPr/>
              <a:t>4/23/2022</a:t>
            </a:fld>
            <a:endParaRPr lang="en-US"/>
          </a:p>
        </p:txBody>
      </p:sp>
      <p:sp>
        <p:nvSpPr>
          <p:cNvPr id="16" name="Slide Number Placeholder 15"/>
          <p:cNvSpPr>
            <a:spLocks noGrp="1"/>
          </p:cNvSpPr>
          <p:nvPr>
            <p:ph type="sldNum" sz="quarter" idx="11"/>
          </p:nvPr>
        </p:nvSpPr>
        <p:spPr/>
        <p:txBody>
          <a:bodyPr/>
          <a:lstStyle/>
          <a:p>
            <a:fld id="{5DCED50A-32AF-4C5C-8F81-8C546AD51CDE}"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D906D7-4F80-4033-95D3-2B6E131541F7}" type="datetimeFigureOut">
              <a:rPr lang="en-US" smtClean="0"/>
              <a:pPr/>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CED50A-32AF-4C5C-8F81-8C546AD51C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D906D7-4F80-4033-95D3-2B6E131541F7}" type="datetimeFigureOut">
              <a:rPr lang="en-US" smtClean="0"/>
              <a:pPr/>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CED50A-32AF-4C5C-8F81-8C546AD51CD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0DD906D7-4F80-4033-95D3-2B6E131541F7}" type="datetimeFigureOut">
              <a:rPr lang="en-US" smtClean="0"/>
              <a:pPr/>
              <a:t>4/23/2022</a:t>
            </a:fld>
            <a:endParaRPr lang="en-US"/>
          </a:p>
        </p:txBody>
      </p:sp>
      <p:sp>
        <p:nvSpPr>
          <p:cNvPr id="15" name="Slide Number Placeholder 14"/>
          <p:cNvSpPr>
            <a:spLocks noGrp="1"/>
          </p:cNvSpPr>
          <p:nvPr>
            <p:ph type="sldNum" sz="quarter" idx="15"/>
          </p:nvPr>
        </p:nvSpPr>
        <p:spPr/>
        <p:txBody>
          <a:bodyPr/>
          <a:lstStyle>
            <a:lvl1pPr algn="ctr">
              <a:defRPr/>
            </a:lvl1pPr>
          </a:lstStyle>
          <a:p>
            <a:fld id="{5DCED50A-32AF-4C5C-8F81-8C546AD51CDE}"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DD906D7-4F80-4033-95D3-2B6E131541F7}" type="datetimeFigureOut">
              <a:rPr lang="en-US" smtClean="0"/>
              <a:pPr/>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CED50A-32AF-4C5C-8F81-8C546AD51CDE}"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DD906D7-4F80-4033-95D3-2B6E131541F7}" type="datetimeFigureOut">
              <a:rPr lang="en-US" smtClean="0"/>
              <a:pPr/>
              <a:t>4/23/2022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CED50A-32AF-4C5C-8F81-8C546AD51CDE}"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5DCED50A-32AF-4C5C-8F81-8C546AD51CDE}"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0DD906D7-4F80-4033-95D3-2B6E131541F7}" type="datetimeFigureOut">
              <a:rPr lang="en-US" smtClean="0"/>
              <a:pPr/>
              <a:t>4/23/2022</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DD906D7-4F80-4033-95D3-2B6E131541F7}" type="datetimeFigureOut">
              <a:rPr lang="en-US" smtClean="0"/>
              <a:pPr/>
              <a:t>4/23/2022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CED50A-32AF-4C5C-8F81-8C546AD51CDE}"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D906D7-4F80-4033-95D3-2B6E131541F7}" type="datetimeFigureOut">
              <a:rPr lang="en-US" smtClean="0"/>
              <a:pPr/>
              <a:t>4/23/2022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CED50A-32AF-4C5C-8F81-8C546AD51C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0DD906D7-4F80-4033-95D3-2B6E131541F7}" type="datetimeFigureOut">
              <a:rPr lang="en-US" smtClean="0"/>
              <a:pPr/>
              <a:t>4/23/2022</a:t>
            </a:fld>
            <a:endParaRPr lang="en-US"/>
          </a:p>
        </p:txBody>
      </p:sp>
      <p:sp>
        <p:nvSpPr>
          <p:cNvPr id="9" name="Slide Number Placeholder 8"/>
          <p:cNvSpPr>
            <a:spLocks noGrp="1"/>
          </p:cNvSpPr>
          <p:nvPr>
            <p:ph type="sldNum" sz="quarter" idx="15"/>
          </p:nvPr>
        </p:nvSpPr>
        <p:spPr/>
        <p:txBody>
          <a:bodyPr/>
          <a:lstStyle/>
          <a:p>
            <a:fld id="{5DCED50A-32AF-4C5C-8F81-8C546AD51CDE}"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0DD906D7-4F80-4033-95D3-2B6E131541F7}" type="datetimeFigureOut">
              <a:rPr lang="en-US" smtClean="0"/>
              <a:pPr/>
              <a:t>4/23/2022</a:t>
            </a:fld>
            <a:endParaRPr lang="en-US"/>
          </a:p>
        </p:txBody>
      </p:sp>
      <p:sp>
        <p:nvSpPr>
          <p:cNvPr id="9" name="Slide Number Placeholder 8"/>
          <p:cNvSpPr>
            <a:spLocks noGrp="1"/>
          </p:cNvSpPr>
          <p:nvPr>
            <p:ph type="sldNum" sz="quarter" idx="11"/>
          </p:nvPr>
        </p:nvSpPr>
        <p:spPr/>
        <p:txBody>
          <a:bodyPr/>
          <a:lstStyle/>
          <a:p>
            <a:fld id="{5DCED50A-32AF-4C5C-8F81-8C546AD51CDE}"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0DD906D7-4F80-4033-95D3-2B6E131541F7}" type="datetimeFigureOut">
              <a:rPr lang="en-US" smtClean="0"/>
              <a:pPr/>
              <a:t>4/23/2022</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5DCED50A-32AF-4C5C-8F81-8C546AD51CDE}"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Imaging modalities for pediatric intussusceptions</a:t>
            </a:r>
            <a:endParaRPr lang="en-US" dirty="0"/>
          </a:p>
        </p:txBody>
      </p:sp>
      <p:sp>
        <p:nvSpPr>
          <p:cNvPr id="3" name="TextBox 2"/>
          <p:cNvSpPr txBox="1"/>
          <p:nvPr/>
        </p:nvSpPr>
        <p:spPr>
          <a:xfrm>
            <a:off x="4572000" y="5410200"/>
            <a:ext cx="4403449" cy="83099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dirty="0" smtClean="0"/>
              <a:t>Dr </a:t>
            </a:r>
            <a:r>
              <a:rPr lang="en-US" sz="2400" dirty="0" err="1" smtClean="0"/>
              <a:t>Jayesh</a:t>
            </a:r>
            <a:r>
              <a:rPr lang="en-US" sz="2400" dirty="0" smtClean="0"/>
              <a:t> Shah</a:t>
            </a:r>
          </a:p>
          <a:p>
            <a:r>
              <a:rPr lang="en-US" sz="2400" dirty="0" smtClean="0"/>
              <a:t>Professor </a:t>
            </a:r>
            <a:r>
              <a:rPr lang="en-US" sz="2400" dirty="0" smtClean="0"/>
              <a:t>, Radiology</a:t>
            </a: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457200"/>
            <a:ext cx="8001000" cy="6186309"/>
          </a:xfrm>
          <a:prstGeom prst="rect">
            <a:avLst/>
          </a:prstGeom>
        </p:spPr>
        <p:txBody>
          <a:bodyPr wrap="square">
            <a:spAutoFit/>
          </a:bodyPr>
          <a:lstStyle/>
          <a:p>
            <a:r>
              <a:rPr lang="en-US" sz="2000" dirty="0" smtClean="0"/>
              <a:t>Ultrasound and CT scan imaging</a:t>
            </a: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p:txBody>
      </p:sp>
      <p:pic>
        <p:nvPicPr>
          <p:cNvPr id="6" name="Picture 5" descr="926676-930708-2163.jpg"/>
          <p:cNvPicPr>
            <a:picLocks noChangeAspect="1"/>
          </p:cNvPicPr>
          <p:nvPr/>
        </p:nvPicPr>
        <p:blipFill>
          <a:blip r:embed="rId2"/>
          <a:stretch>
            <a:fillRect/>
          </a:stretch>
        </p:blipFill>
        <p:spPr>
          <a:xfrm>
            <a:off x="533400" y="990600"/>
            <a:ext cx="3124200" cy="2463800"/>
          </a:xfrm>
          <a:prstGeom prst="rect">
            <a:avLst/>
          </a:prstGeom>
        </p:spPr>
      </p:pic>
      <p:sp>
        <p:nvSpPr>
          <p:cNvPr id="7" name="Rectangle 6"/>
          <p:cNvSpPr/>
          <p:nvPr/>
        </p:nvSpPr>
        <p:spPr>
          <a:xfrm>
            <a:off x="4191000" y="1057870"/>
            <a:ext cx="3505200" cy="1200329"/>
          </a:xfrm>
          <a:prstGeom prst="rect">
            <a:avLst/>
          </a:prstGeom>
        </p:spPr>
        <p:txBody>
          <a:bodyPr wrap="square">
            <a:spAutoFit/>
          </a:bodyPr>
          <a:lstStyle/>
          <a:p>
            <a:r>
              <a:rPr lang="en-US" dirty="0"/>
              <a:t>Abdominal ultrasonography </a:t>
            </a:r>
            <a:r>
              <a:rPr lang="en-US" dirty="0" smtClean="0"/>
              <a:t>reveals</a:t>
            </a:r>
          </a:p>
          <a:p>
            <a:r>
              <a:rPr lang="en-US" dirty="0" smtClean="0"/>
              <a:t>the </a:t>
            </a:r>
            <a:r>
              <a:rPr lang="en-US" dirty="0"/>
              <a:t>classic target sign of an </a:t>
            </a:r>
            <a:endParaRPr lang="en-US" dirty="0" smtClean="0"/>
          </a:p>
          <a:p>
            <a:r>
              <a:rPr lang="en-US" dirty="0" smtClean="0"/>
              <a:t>intussusceptum </a:t>
            </a:r>
            <a:r>
              <a:rPr lang="en-US" dirty="0"/>
              <a:t>inside </a:t>
            </a:r>
            <a:endParaRPr lang="en-US" dirty="0" smtClean="0"/>
          </a:p>
          <a:p>
            <a:r>
              <a:rPr lang="en-US" dirty="0" smtClean="0"/>
              <a:t>an </a:t>
            </a:r>
            <a:r>
              <a:rPr lang="en-US" dirty="0"/>
              <a:t>intussuscipiens.</a:t>
            </a:r>
          </a:p>
        </p:txBody>
      </p:sp>
      <p:sp>
        <p:nvSpPr>
          <p:cNvPr id="9" name="Rectangle 8"/>
          <p:cNvSpPr/>
          <p:nvPr/>
        </p:nvSpPr>
        <p:spPr>
          <a:xfrm>
            <a:off x="533400" y="3733799"/>
            <a:ext cx="8153400" cy="2308324"/>
          </a:xfrm>
          <a:prstGeom prst="rect">
            <a:avLst/>
          </a:prstGeom>
        </p:spPr>
        <p:txBody>
          <a:bodyPr wrap="square">
            <a:spAutoFit/>
          </a:bodyPr>
          <a:lstStyle/>
          <a:p>
            <a:r>
              <a:rPr lang="en-US" dirty="0"/>
              <a:t>One study reported that the overall sensitivity and specificity of ultrasonography for detecting ileocolic intussusception was 97.9% and 97.8%, respectively. The authors concluded that ultrasonography should be used as a first-line examination for the assessment of possible pediatric intussusception</a:t>
            </a:r>
            <a:r>
              <a:rPr lang="en-US" dirty="0" smtClean="0"/>
              <a:t>.</a:t>
            </a:r>
            <a:endParaRPr lang="en-US" dirty="0"/>
          </a:p>
          <a:p>
            <a:r>
              <a:rPr lang="en-US" dirty="0"/>
              <a:t>Ultrasonography eliminates the risk of exposure to ionizing radiation and can help to depict lead points and residual intussusceptions. It also helps to rule out other possible causes of abdominal pain. Even so, ultrasonography is highly operator dependent; therefore, interpret results with caution</a:t>
            </a:r>
            <a:r>
              <a:rPr lang="en-US" dirty="0" smtClean="0"/>
              <a: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381000"/>
            <a:ext cx="7924800" cy="2862322"/>
          </a:xfrm>
          <a:prstGeom prst="rect">
            <a:avLst/>
          </a:prstGeom>
        </p:spPr>
        <p:txBody>
          <a:bodyPr wrap="square">
            <a:spAutoFit/>
          </a:bodyPr>
          <a:lstStyle/>
          <a:p>
            <a:r>
              <a:rPr lang="en-US" sz="2000" dirty="0" smtClean="0"/>
              <a:t>The presence of ascites and long segments of intussusception can be used as sonographic predictors of failure for nonoperative management.</a:t>
            </a:r>
            <a:r>
              <a:rPr lang="en-US" sz="2000" baseline="30000" dirty="0" smtClean="0"/>
              <a:t> </a:t>
            </a:r>
            <a:r>
              <a:rPr lang="en-US" sz="2000" dirty="0" smtClean="0"/>
              <a:t>Sonographic detection of ascites, air, and absence of blood flow in the intestinal wall strongly suggest bowel gangrene.</a:t>
            </a:r>
          </a:p>
          <a:p>
            <a:r>
              <a:rPr lang="en-US" sz="2000" dirty="0" smtClean="0"/>
              <a:t>Computed tomography (CT) scanning has also been proposed as a useful tool to diagnose intussusception (see the image below); however, CT scan findings are unreliable, and CT scanning carries risks associated with intravenous contrast administration, radiation exposure, and sedation.</a:t>
            </a:r>
            <a:endParaRPr lang="en-US" sz="2000" dirty="0"/>
          </a:p>
        </p:txBody>
      </p:sp>
      <p:pic>
        <p:nvPicPr>
          <p:cNvPr id="5" name="Picture 4" descr="926676-930708-2161.jpg"/>
          <p:cNvPicPr>
            <a:picLocks noChangeAspect="1"/>
          </p:cNvPicPr>
          <p:nvPr/>
        </p:nvPicPr>
        <p:blipFill>
          <a:blip r:embed="rId2"/>
          <a:stretch>
            <a:fillRect/>
          </a:stretch>
        </p:blipFill>
        <p:spPr>
          <a:xfrm>
            <a:off x="685800" y="3314700"/>
            <a:ext cx="4114800" cy="3086100"/>
          </a:xfrm>
          <a:prstGeom prst="rect">
            <a:avLst/>
          </a:prstGeom>
        </p:spPr>
      </p:pic>
      <p:sp>
        <p:nvSpPr>
          <p:cNvPr id="6" name="Rectangle 5"/>
          <p:cNvSpPr/>
          <p:nvPr/>
        </p:nvSpPr>
        <p:spPr>
          <a:xfrm>
            <a:off x="5029200" y="3105835"/>
            <a:ext cx="3733800" cy="923330"/>
          </a:xfrm>
          <a:prstGeom prst="rect">
            <a:avLst/>
          </a:prstGeom>
        </p:spPr>
        <p:txBody>
          <a:bodyPr wrap="square">
            <a:spAutoFit/>
          </a:bodyPr>
          <a:lstStyle/>
          <a:p>
            <a:r>
              <a:rPr lang="en-US" dirty="0"/>
              <a:t>CT scan reveals the classic ying-yang sign of an intussusceptum inside an intussuscipiens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457200"/>
            <a:ext cx="7924800" cy="923330"/>
          </a:xfrm>
          <a:prstGeom prst="rect">
            <a:avLst/>
          </a:prstGeom>
        </p:spPr>
        <p:txBody>
          <a:bodyPr wrap="square">
            <a:spAutoFit/>
          </a:bodyPr>
          <a:lstStyle/>
          <a:p>
            <a:r>
              <a:rPr lang="en-US" dirty="0"/>
              <a:t>The traditional and most reliable way to make the diagnosis of intussusception in children is to obtain a contrast enema (either barium or air). Contrast enema is quick and reliable and has the potential to be therapeutic</a:t>
            </a:r>
            <a:r>
              <a:rPr lang="en-US" dirty="0" smtClean="0"/>
              <a:t>.</a:t>
            </a:r>
            <a:endParaRPr lang="en-US" dirty="0"/>
          </a:p>
        </p:txBody>
      </p:sp>
      <p:pic>
        <p:nvPicPr>
          <p:cNvPr id="5" name="Picture 4" descr="926676-930708-2160.jpg"/>
          <p:cNvPicPr>
            <a:picLocks noChangeAspect="1"/>
          </p:cNvPicPr>
          <p:nvPr/>
        </p:nvPicPr>
        <p:blipFill>
          <a:blip r:embed="rId2"/>
          <a:stretch>
            <a:fillRect/>
          </a:stretch>
        </p:blipFill>
        <p:spPr>
          <a:xfrm>
            <a:off x="533400" y="1676400"/>
            <a:ext cx="3352800" cy="3416300"/>
          </a:xfrm>
          <a:prstGeom prst="rect">
            <a:avLst/>
          </a:prstGeom>
        </p:spPr>
      </p:pic>
      <p:pic>
        <p:nvPicPr>
          <p:cNvPr id="6" name="Picture 5" descr="1331341-1331357-930708-2015346.jpg"/>
          <p:cNvPicPr>
            <a:picLocks noChangeAspect="1"/>
          </p:cNvPicPr>
          <p:nvPr/>
        </p:nvPicPr>
        <p:blipFill>
          <a:blip r:embed="rId3"/>
          <a:stretch>
            <a:fillRect/>
          </a:stretch>
        </p:blipFill>
        <p:spPr>
          <a:xfrm>
            <a:off x="4876800" y="1676400"/>
            <a:ext cx="3352800" cy="3429000"/>
          </a:xfrm>
          <a:prstGeom prst="rect">
            <a:avLst/>
          </a:prstGeom>
        </p:spPr>
      </p:pic>
      <p:sp>
        <p:nvSpPr>
          <p:cNvPr id="7" name="Rectangle 6"/>
          <p:cNvSpPr/>
          <p:nvPr/>
        </p:nvSpPr>
        <p:spPr>
          <a:xfrm>
            <a:off x="457200" y="5486400"/>
            <a:ext cx="3505200" cy="923330"/>
          </a:xfrm>
          <a:prstGeom prst="rect">
            <a:avLst/>
          </a:prstGeom>
        </p:spPr>
        <p:txBody>
          <a:bodyPr wrap="square">
            <a:spAutoFit/>
          </a:bodyPr>
          <a:lstStyle/>
          <a:p>
            <a:r>
              <a:rPr lang="en-US" dirty="0"/>
              <a:t>Barium enema shows intussusception in the descending colon.</a:t>
            </a:r>
          </a:p>
        </p:txBody>
      </p:sp>
      <p:sp>
        <p:nvSpPr>
          <p:cNvPr id="8" name="Rectangle 7"/>
          <p:cNvSpPr/>
          <p:nvPr/>
        </p:nvSpPr>
        <p:spPr>
          <a:xfrm>
            <a:off x="4800600" y="5525869"/>
            <a:ext cx="3429000" cy="646331"/>
          </a:xfrm>
          <a:prstGeom prst="rect">
            <a:avLst/>
          </a:prstGeom>
        </p:spPr>
        <p:txBody>
          <a:bodyPr wrap="square">
            <a:spAutoFit/>
          </a:bodyPr>
          <a:lstStyle/>
          <a:p>
            <a:r>
              <a:rPr lang="en-US" dirty="0"/>
              <a:t>Intussusception evident during air contrast enema prior to reduction.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503872"/>
            <a:ext cx="7848600" cy="1631216"/>
          </a:xfrm>
          <a:prstGeom prst="rect">
            <a:avLst/>
          </a:prstGeom>
        </p:spPr>
        <p:txBody>
          <a:bodyPr wrap="square">
            <a:spAutoFit/>
          </a:bodyPr>
          <a:lstStyle/>
          <a:p>
            <a:r>
              <a:rPr lang="en-US" sz="2000" dirty="0"/>
              <a:t>Exercise caution when performing contrast enema in children older than 3 years, because most of these patients have a surgical lead point, usually in the small bowel. The diagnostic and therapeutic yield of the enema is lower in these patients. Enema is contraindicated in patients in whom bowel gangrene or perforation is suspected.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p:cNvGraphicFramePr>
            <a:graphicFrameLocks noGrp="1"/>
          </p:cNvGraphicFramePr>
          <p:nvPr>
            <p:ph idx="1"/>
          </p:nvPr>
        </p:nvGraphicFramePr>
        <p:xfrm>
          <a:off x="52358" y="0"/>
          <a:ext cx="9091642" cy="11416910"/>
        </p:xfrm>
        <a:graphic>
          <a:graphicData uri="http://schemas.openxmlformats.org/drawingml/2006/table">
            <a:tbl>
              <a:tblPr firstRow="1" bandRow="1">
                <a:tableStyleId>{5C22544A-7EE6-4342-B048-85BDC9FD1C3A}</a:tableStyleId>
              </a:tblPr>
              <a:tblGrid>
                <a:gridCol w="2257412"/>
                <a:gridCol w="966830"/>
                <a:gridCol w="685800"/>
                <a:gridCol w="2019312"/>
                <a:gridCol w="3162288"/>
              </a:tblGrid>
              <a:tr h="901310">
                <a:tc>
                  <a:txBody>
                    <a:bodyPr/>
                    <a:lstStyle/>
                    <a:p>
                      <a:r>
                        <a:rPr lang="en-IN" dirty="0" smtClean="0"/>
                        <a:t>Author/Year</a:t>
                      </a:r>
                      <a:endParaRPr lang="en-IN" dirty="0"/>
                    </a:p>
                  </a:txBody>
                  <a:tcPr/>
                </a:tc>
                <a:tc>
                  <a:txBody>
                    <a:bodyPr/>
                    <a:lstStyle/>
                    <a:p>
                      <a:r>
                        <a:rPr lang="en-IN" dirty="0" smtClean="0"/>
                        <a:t>Study Design</a:t>
                      </a:r>
                      <a:endParaRPr lang="en-IN" dirty="0"/>
                    </a:p>
                  </a:txBody>
                  <a:tcPr/>
                </a:tc>
                <a:tc>
                  <a:txBody>
                    <a:bodyPr/>
                    <a:lstStyle/>
                    <a:p>
                      <a:r>
                        <a:rPr lang="en-IN" dirty="0" smtClean="0"/>
                        <a:t>Level</a:t>
                      </a:r>
                      <a:endParaRPr lang="en-IN" dirty="0"/>
                    </a:p>
                  </a:txBody>
                  <a:tcPr/>
                </a:tc>
                <a:tc>
                  <a:txBody>
                    <a:bodyPr/>
                    <a:lstStyle/>
                    <a:p>
                      <a:r>
                        <a:rPr lang="en-IN" dirty="0" smtClean="0"/>
                        <a:t>Result</a:t>
                      </a:r>
                      <a:endParaRPr lang="en-IN" dirty="0"/>
                    </a:p>
                  </a:txBody>
                  <a:tcPr/>
                </a:tc>
                <a:tc>
                  <a:txBody>
                    <a:bodyPr/>
                    <a:lstStyle/>
                    <a:p>
                      <a:r>
                        <a:rPr lang="en-IN" dirty="0" smtClean="0"/>
                        <a:t>Outcome</a:t>
                      </a:r>
                      <a:endParaRPr lang="en-IN" dirty="0"/>
                    </a:p>
                  </a:txBody>
                  <a:tcPr/>
                </a:tc>
              </a:tr>
              <a:tr h="5956690">
                <a:tc>
                  <a:txBody>
                    <a:bodyPr/>
                    <a:lstStyle/>
                    <a:p>
                      <a:r>
                        <a:rPr lang="en-US" b="0" dirty="0" smtClean="0"/>
                        <a:t>An institutional analysis and systematic review with meta-analysis of pneumatic versus hydrostatic reduction for pediatric </a:t>
                      </a:r>
                      <a:r>
                        <a:rPr lang="en-US" b="0" dirty="0" err="1" smtClean="0"/>
                        <a:t>intussusception</a:t>
                      </a:r>
                      <a:r>
                        <a:rPr lang="en-US" b="0" dirty="0" smtClean="0"/>
                        <a:t>.</a:t>
                      </a:r>
                    </a:p>
                    <a:p>
                      <a:r>
                        <a:rPr lang="en-US" b="0" dirty="0" err="1" smtClean="0"/>
                        <a:t>Beres</a:t>
                      </a:r>
                      <a:r>
                        <a:rPr lang="en-US" b="0" dirty="0" smtClean="0"/>
                        <a:t> AL, Baird R</a:t>
                      </a:r>
                    </a:p>
                    <a:p>
                      <a:endParaRPr lang="en-IN" dirty="0"/>
                    </a:p>
                  </a:txBody>
                  <a:tcPr/>
                </a:tc>
                <a:tc>
                  <a:txBody>
                    <a:bodyPr/>
                    <a:lstStyle/>
                    <a:p>
                      <a:r>
                        <a:rPr lang="en-US" dirty="0" smtClean="0"/>
                        <a:t>Non Randomized Studies scale for observational studies, </a:t>
                      </a:r>
                      <a:r>
                        <a:rPr lang="en-US" dirty="0" err="1" smtClean="0"/>
                        <a:t>Jadad</a:t>
                      </a:r>
                      <a:r>
                        <a:rPr lang="en-US" dirty="0" smtClean="0"/>
                        <a:t> score for randomized trials.</a:t>
                      </a:r>
                      <a:endParaRPr lang="en-IN" dirty="0"/>
                    </a:p>
                  </a:txBody>
                  <a:tcPr/>
                </a:tc>
                <a:tc>
                  <a:txBody>
                    <a:bodyPr/>
                    <a:lstStyle/>
                    <a:p>
                      <a:r>
                        <a:rPr lang="en-IN" dirty="0" smtClean="0"/>
                        <a:t>1</a:t>
                      </a:r>
                      <a:endParaRPr lang="en-IN" dirty="0"/>
                    </a:p>
                  </a:txBody>
                  <a:tcPr/>
                </a:tc>
                <a:tc>
                  <a:txBody>
                    <a:bodyPr/>
                    <a:lstStyle/>
                    <a:p>
                      <a:r>
                        <a:rPr lang="en-US" sz="1800" b="0" i="0" kern="1200" dirty="0" smtClean="0">
                          <a:solidFill>
                            <a:schemeClr val="dk1"/>
                          </a:solidFill>
                          <a:latin typeface="+mn-lt"/>
                          <a:ea typeface="+mn-ea"/>
                          <a:cs typeface="+mn-cs"/>
                        </a:rPr>
                        <a:t> </a:t>
                      </a:r>
                      <a:r>
                        <a:rPr lang="en-US" dirty="0" smtClean="0"/>
                        <a:t>Institutional data revealed a failed reduction rate of 20.4% (20/98) with air and 29.6% (8/27) with contrast reduction. Nineteen studies were included in the systematic review. The cumulative failure rate favored pneumatic reduction (odds ratio [OR] 0.45; 95% confidence interval [95% CI] 0.34-0.60); sensitivity analysis of prospective studies demonstrated similar results (OR 0.39; 95% CI 0.24-0.63). The number needed to treat to eliminate one failed reduction was nine pneumatic reductions. No difference was noted in reported perforations (OR 0.98; 95% CI 0.48-2.03).</a:t>
                      </a:r>
                      <a:endParaRPr lang="en-IN" dirty="0"/>
                    </a:p>
                  </a:txBody>
                  <a:tcPr/>
                </a:tc>
                <a:tc>
                  <a:txBody>
                    <a:bodyPr/>
                    <a:lstStyle/>
                    <a:p>
                      <a:r>
                        <a:rPr lang="en-US" dirty="0" smtClean="0"/>
                        <a:t>Pneumatic reduction is more likely to successfully reduce </a:t>
                      </a:r>
                      <a:r>
                        <a:rPr lang="en-US" dirty="0" err="1" smtClean="0"/>
                        <a:t>intussusception</a:t>
                      </a:r>
                      <a:r>
                        <a:rPr lang="en-US" dirty="0" smtClean="0"/>
                        <a:t> in children without evidence of increased morbidity. In the context of available expertise, pneumatic reduction should be the method of choice for the treatment of </a:t>
                      </a:r>
                      <a:r>
                        <a:rPr lang="en-US" dirty="0" err="1" smtClean="0"/>
                        <a:t>intussusception</a:t>
                      </a:r>
                      <a:r>
                        <a:rPr lang="en-US" dirty="0" smtClean="0"/>
                        <a:t> barring an indication for immediate operative intervention.</a:t>
                      </a:r>
                      <a:endParaRPr lang="en-IN" dirty="0"/>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2358" y="0"/>
          <a:ext cx="9091642" cy="7040880"/>
        </p:xfrm>
        <a:graphic>
          <a:graphicData uri="http://schemas.openxmlformats.org/drawingml/2006/table">
            <a:tbl>
              <a:tblPr firstRow="1" bandRow="1">
                <a:tableStyleId>{5C22544A-7EE6-4342-B048-85BDC9FD1C3A}</a:tableStyleId>
              </a:tblPr>
              <a:tblGrid>
                <a:gridCol w="2257412"/>
                <a:gridCol w="885860"/>
                <a:gridCol w="714380"/>
                <a:gridCol w="2071702"/>
                <a:gridCol w="3162288"/>
              </a:tblGrid>
              <a:tr h="901310">
                <a:tc>
                  <a:txBody>
                    <a:bodyPr/>
                    <a:lstStyle/>
                    <a:p>
                      <a:r>
                        <a:rPr lang="en-IN" dirty="0" smtClean="0"/>
                        <a:t>Author/Year</a:t>
                      </a:r>
                      <a:endParaRPr lang="en-IN" dirty="0"/>
                    </a:p>
                  </a:txBody>
                  <a:tcPr/>
                </a:tc>
                <a:tc>
                  <a:txBody>
                    <a:bodyPr/>
                    <a:lstStyle/>
                    <a:p>
                      <a:r>
                        <a:rPr lang="en-IN" dirty="0" smtClean="0"/>
                        <a:t>Study Design</a:t>
                      </a:r>
                      <a:endParaRPr lang="en-IN" dirty="0"/>
                    </a:p>
                  </a:txBody>
                  <a:tcPr/>
                </a:tc>
                <a:tc>
                  <a:txBody>
                    <a:bodyPr/>
                    <a:lstStyle/>
                    <a:p>
                      <a:r>
                        <a:rPr lang="en-IN" dirty="0" smtClean="0"/>
                        <a:t>Level</a:t>
                      </a:r>
                      <a:endParaRPr lang="en-IN" dirty="0"/>
                    </a:p>
                  </a:txBody>
                  <a:tcPr/>
                </a:tc>
                <a:tc>
                  <a:txBody>
                    <a:bodyPr/>
                    <a:lstStyle/>
                    <a:p>
                      <a:r>
                        <a:rPr lang="en-IN" dirty="0" smtClean="0"/>
                        <a:t>Result</a:t>
                      </a:r>
                      <a:endParaRPr lang="en-IN" dirty="0"/>
                    </a:p>
                  </a:txBody>
                  <a:tcPr/>
                </a:tc>
                <a:tc>
                  <a:txBody>
                    <a:bodyPr/>
                    <a:lstStyle/>
                    <a:p>
                      <a:r>
                        <a:rPr lang="en-IN" dirty="0" smtClean="0"/>
                        <a:t>Outcome</a:t>
                      </a:r>
                      <a:endParaRPr lang="en-IN" dirty="0"/>
                    </a:p>
                  </a:txBody>
                  <a:tcPr/>
                </a:tc>
              </a:tr>
              <a:tr h="5956690">
                <a:tc>
                  <a:txBody>
                    <a:bodyPr/>
                    <a:lstStyle/>
                    <a:p>
                      <a:pPr fontAlgn="base"/>
                      <a:r>
                        <a:rPr lang="en-US" sz="1800" b="0" i="0" u="none" kern="1200" dirty="0" smtClean="0">
                          <a:solidFill>
                            <a:schemeClr val="bg1"/>
                          </a:solidFill>
                          <a:latin typeface="+mn-lt"/>
                          <a:ea typeface="+mn-ea"/>
                          <a:cs typeface="+mn-cs"/>
                        </a:rPr>
                        <a:t>Intussusception in Early Childhood: A Cohort Study of 1.7 Million Children</a:t>
                      </a:r>
                    </a:p>
                    <a:p>
                      <a:pPr fontAlgn="base"/>
                      <a:r>
                        <a:rPr lang="en-US" sz="1800" b="0" i="0" u="none" strike="noStrike" kern="1200" dirty="0" err="1" smtClean="0">
                          <a:solidFill>
                            <a:schemeClr val="bg1"/>
                          </a:solidFill>
                          <a:latin typeface="+mn-lt"/>
                          <a:ea typeface="+mn-ea"/>
                          <a:cs typeface="+mn-cs"/>
                        </a:rPr>
                        <a:t>Thea</a:t>
                      </a:r>
                      <a:r>
                        <a:rPr lang="en-US" sz="1800" b="0" i="0" u="none" strike="noStrike" kern="1200" dirty="0" smtClean="0">
                          <a:solidFill>
                            <a:schemeClr val="bg1"/>
                          </a:solidFill>
                          <a:latin typeface="+mn-lt"/>
                          <a:ea typeface="+mn-ea"/>
                          <a:cs typeface="+mn-cs"/>
                        </a:rPr>
                        <a:t> </a:t>
                      </a:r>
                      <a:r>
                        <a:rPr lang="en-US" sz="1800" b="0" i="0" u="none" strike="noStrike" kern="1200" dirty="0" err="1" smtClean="0">
                          <a:solidFill>
                            <a:schemeClr val="bg1"/>
                          </a:solidFill>
                          <a:latin typeface="+mn-lt"/>
                          <a:ea typeface="+mn-ea"/>
                          <a:cs typeface="+mn-cs"/>
                        </a:rPr>
                        <a:t>Kølsen</a:t>
                      </a:r>
                      <a:r>
                        <a:rPr lang="en-US" sz="1800" b="0" i="0" u="none" strike="noStrike" kern="1200" dirty="0" smtClean="0">
                          <a:solidFill>
                            <a:schemeClr val="bg1"/>
                          </a:solidFill>
                          <a:latin typeface="+mn-lt"/>
                          <a:ea typeface="+mn-ea"/>
                          <a:cs typeface="+mn-cs"/>
                        </a:rPr>
                        <a:t> Fischer</a:t>
                      </a:r>
                      <a:r>
                        <a:rPr lang="en-US" sz="1800" b="0" i="0" u="none" kern="1200" dirty="0" smtClean="0">
                          <a:solidFill>
                            <a:schemeClr val="bg1"/>
                          </a:solidFill>
                          <a:latin typeface="+mn-lt"/>
                          <a:ea typeface="+mn-ea"/>
                          <a:cs typeface="+mn-cs"/>
                        </a:rPr>
                        <a:t>, MD, </a:t>
                      </a:r>
                      <a:r>
                        <a:rPr lang="en-US" sz="1800" b="0" i="0" u="none" kern="1200" dirty="0" err="1" smtClean="0">
                          <a:solidFill>
                            <a:schemeClr val="bg1"/>
                          </a:solidFill>
                          <a:latin typeface="+mn-lt"/>
                          <a:ea typeface="+mn-ea"/>
                          <a:cs typeface="+mn-cs"/>
                        </a:rPr>
                        <a:t>DMSc</a:t>
                      </a:r>
                      <a:r>
                        <a:rPr lang="en-US" sz="1800" b="0" i="0" u="none" kern="1200" dirty="0" smtClean="0">
                          <a:solidFill>
                            <a:schemeClr val="bg1"/>
                          </a:solidFill>
                          <a:latin typeface="+mn-lt"/>
                          <a:ea typeface="+mn-ea"/>
                          <a:cs typeface="+mn-cs"/>
                        </a:rPr>
                        <a:t>, </a:t>
                      </a:r>
                    </a:p>
                    <a:p>
                      <a:pPr fontAlgn="base"/>
                      <a:r>
                        <a:rPr lang="en-US" sz="1800" b="0" i="0" u="none" strike="noStrike" kern="1200" dirty="0" smtClean="0">
                          <a:solidFill>
                            <a:schemeClr val="bg1"/>
                          </a:solidFill>
                          <a:latin typeface="+mn-lt"/>
                          <a:ea typeface="+mn-ea"/>
                          <a:cs typeface="+mn-cs"/>
                        </a:rPr>
                        <a:t>Kristine </a:t>
                      </a:r>
                      <a:r>
                        <a:rPr lang="en-US" sz="1800" b="0" i="0" u="none" strike="noStrike" kern="1200" dirty="0" err="1" smtClean="0">
                          <a:solidFill>
                            <a:schemeClr val="bg1"/>
                          </a:solidFill>
                          <a:latin typeface="+mn-lt"/>
                          <a:ea typeface="+mn-ea"/>
                          <a:cs typeface="+mn-cs"/>
                        </a:rPr>
                        <a:t>Bihrmann</a:t>
                      </a:r>
                      <a:r>
                        <a:rPr lang="en-US" sz="1800" b="0" i="0" u="none" kern="1200" dirty="0" smtClean="0">
                          <a:solidFill>
                            <a:schemeClr val="bg1"/>
                          </a:solidFill>
                          <a:latin typeface="+mn-lt"/>
                          <a:ea typeface="+mn-ea"/>
                          <a:cs typeface="+mn-cs"/>
                        </a:rPr>
                        <a:t>, </a:t>
                      </a:r>
                      <a:r>
                        <a:rPr lang="en-US" sz="1800" b="0" i="0" u="none" kern="1200" dirty="0" err="1" smtClean="0">
                          <a:solidFill>
                            <a:schemeClr val="bg1"/>
                          </a:solidFill>
                          <a:latin typeface="+mn-lt"/>
                          <a:ea typeface="+mn-ea"/>
                          <a:cs typeface="+mn-cs"/>
                        </a:rPr>
                        <a:t>MSc</a:t>
                      </a:r>
                      <a:r>
                        <a:rPr lang="en-US" sz="1800" b="0" i="0" u="none" kern="1200" dirty="0" smtClean="0">
                          <a:solidFill>
                            <a:schemeClr val="bg1"/>
                          </a:solidFill>
                          <a:latin typeface="+mn-lt"/>
                          <a:ea typeface="+mn-ea"/>
                          <a:cs typeface="+mn-cs"/>
                        </a:rPr>
                        <a:t>,</a:t>
                      </a:r>
                    </a:p>
                    <a:p>
                      <a:pPr fontAlgn="base"/>
                      <a:r>
                        <a:rPr lang="en-US" sz="1800" b="0" i="0" u="none" strike="noStrike" kern="1200" dirty="0" smtClean="0">
                          <a:solidFill>
                            <a:schemeClr val="bg1"/>
                          </a:solidFill>
                          <a:latin typeface="+mn-lt"/>
                          <a:ea typeface="+mn-ea"/>
                          <a:cs typeface="+mn-cs"/>
                        </a:rPr>
                        <a:t>Michael Perch</a:t>
                      </a:r>
                      <a:r>
                        <a:rPr lang="en-US" sz="1800" b="0" i="0" u="none" kern="1200" dirty="0" smtClean="0">
                          <a:solidFill>
                            <a:schemeClr val="bg1"/>
                          </a:solidFill>
                          <a:latin typeface="+mn-lt"/>
                          <a:ea typeface="+mn-ea"/>
                          <a:cs typeface="+mn-cs"/>
                        </a:rPr>
                        <a:t>, MD, </a:t>
                      </a:r>
                    </a:p>
                    <a:p>
                      <a:pPr fontAlgn="base"/>
                      <a:r>
                        <a:rPr lang="en-US" sz="1800" b="0" i="0" u="none" strike="noStrike" kern="1200" dirty="0" smtClean="0">
                          <a:solidFill>
                            <a:schemeClr val="bg1"/>
                          </a:solidFill>
                          <a:latin typeface="+mn-lt"/>
                          <a:ea typeface="+mn-ea"/>
                          <a:cs typeface="+mn-cs"/>
                        </a:rPr>
                        <a:t>Anders Koch</a:t>
                      </a:r>
                      <a:r>
                        <a:rPr lang="en-US" sz="1800" b="0" i="0" u="none" kern="1200" dirty="0" smtClean="0">
                          <a:solidFill>
                            <a:schemeClr val="bg1"/>
                          </a:solidFill>
                          <a:latin typeface="+mn-lt"/>
                          <a:ea typeface="+mn-ea"/>
                          <a:cs typeface="+mn-cs"/>
                        </a:rPr>
                        <a:t>, MD, PhD, </a:t>
                      </a:r>
                    </a:p>
                    <a:p>
                      <a:pPr fontAlgn="base"/>
                      <a:r>
                        <a:rPr lang="en-US" sz="1800" b="0" i="0" u="none" strike="noStrike" kern="1200" dirty="0" smtClean="0">
                          <a:solidFill>
                            <a:schemeClr val="bg1"/>
                          </a:solidFill>
                          <a:latin typeface="+mn-lt"/>
                          <a:ea typeface="+mn-ea"/>
                          <a:cs typeface="+mn-cs"/>
                        </a:rPr>
                        <a:t>Jan </a:t>
                      </a:r>
                      <a:r>
                        <a:rPr lang="en-US" sz="1800" b="0" i="0" u="none" strike="noStrike" kern="1200" dirty="0" err="1" smtClean="0">
                          <a:solidFill>
                            <a:schemeClr val="bg1"/>
                          </a:solidFill>
                          <a:latin typeface="+mn-lt"/>
                          <a:ea typeface="+mn-ea"/>
                          <a:cs typeface="+mn-cs"/>
                        </a:rPr>
                        <a:t>Wohlfahrt</a:t>
                      </a:r>
                      <a:r>
                        <a:rPr lang="en-US" sz="1800" b="0" i="0" u="none" kern="1200" dirty="0" smtClean="0">
                          <a:solidFill>
                            <a:schemeClr val="bg1"/>
                          </a:solidFill>
                          <a:latin typeface="+mn-lt"/>
                          <a:ea typeface="+mn-ea"/>
                          <a:cs typeface="+mn-cs"/>
                        </a:rPr>
                        <a:t>, </a:t>
                      </a:r>
                      <a:r>
                        <a:rPr lang="en-US" sz="1800" b="0" i="0" u="none" kern="1200" dirty="0" err="1" smtClean="0">
                          <a:solidFill>
                            <a:schemeClr val="bg1"/>
                          </a:solidFill>
                          <a:latin typeface="+mn-lt"/>
                          <a:ea typeface="+mn-ea"/>
                          <a:cs typeface="+mn-cs"/>
                        </a:rPr>
                        <a:t>MSc</a:t>
                      </a:r>
                      <a:r>
                        <a:rPr lang="en-US" sz="1800" b="0" i="0" u="none" kern="1200" dirty="0" smtClean="0">
                          <a:solidFill>
                            <a:schemeClr val="bg1"/>
                          </a:solidFill>
                          <a:latin typeface="+mn-lt"/>
                          <a:ea typeface="+mn-ea"/>
                          <a:cs typeface="+mn-cs"/>
                        </a:rPr>
                        <a:t>,</a:t>
                      </a:r>
                    </a:p>
                    <a:p>
                      <a:pPr fontAlgn="base"/>
                      <a:r>
                        <a:rPr lang="en-US" sz="1800" b="0" i="0" u="none" strike="noStrike" kern="1200" dirty="0" err="1" smtClean="0">
                          <a:solidFill>
                            <a:schemeClr val="bg1"/>
                          </a:solidFill>
                          <a:latin typeface="+mn-lt"/>
                          <a:ea typeface="+mn-ea"/>
                          <a:cs typeface="+mn-cs"/>
                        </a:rPr>
                        <a:t>Mølbak</a:t>
                      </a:r>
                      <a:r>
                        <a:rPr lang="en-US" sz="1800" b="0" i="0" u="none" strike="noStrike" kern="1200" dirty="0" smtClean="0">
                          <a:solidFill>
                            <a:schemeClr val="bg1"/>
                          </a:solidFill>
                          <a:latin typeface="+mn-lt"/>
                          <a:ea typeface="+mn-ea"/>
                          <a:cs typeface="+mn-cs"/>
                        </a:rPr>
                        <a:t> </a:t>
                      </a:r>
                      <a:r>
                        <a:rPr lang="en-US" sz="1800" b="0" i="0" u="none" strike="noStrike" kern="1200" dirty="0" err="1" smtClean="0">
                          <a:solidFill>
                            <a:schemeClr val="bg1"/>
                          </a:solidFill>
                          <a:latin typeface="+mn-lt"/>
                          <a:ea typeface="+mn-ea"/>
                          <a:cs typeface="+mn-cs"/>
                        </a:rPr>
                        <a:t>Kåre</a:t>
                      </a:r>
                      <a:r>
                        <a:rPr lang="en-US" sz="1800" b="0" i="0" u="none" kern="1200" dirty="0" smtClean="0">
                          <a:solidFill>
                            <a:schemeClr val="bg1"/>
                          </a:solidFill>
                          <a:latin typeface="+mn-lt"/>
                          <a:ea typeface="+mn-ea"/>
                          <a:cs typeface="+mn-cs"/>
                        </a:rPr>
                        <a:t>, MD, </a:t>
                      </a:r>
                      <a:r>
                        <a:rPr lang="en-US" sz="1800" b="0" i="0" u="none" kern="1200" dirty="0" err="1" smtClean="0">
                          <a:solidFill>
                            <a:schemeClr val="bg1"/>
                          </a:solidFill>
                          <a:latin typeface="+mn-lt"/>
                          <a:ea typeface="+mn-ea"/>
                          <a:cs typeface="+mn-cs"/>
                        </a:rPr>
                        <a:t>DMSc</a:t>
                      </a:r>
                      <a:r>
                        <a:rPr lang="en-US" sz="1800" b="0" i="0" u="none" strike="noStrike" kern="1200" dirty="0" smtClean="0">
                          <a:solidFill>
                            <a:schemeClr val="bg1"/>
                          </a:solidFill>
                          <a:latin typeface="+mn-lt"/>
                          <a:ea typeface="+mn-ea"/>
                          <a:cs typeface="+mn-cs"/>
                        </a:rPr>
                        <a:t>‖</a:t>
                      </a:r>
                      <a:r>
                        <a:rPr lang="en-US" sz="1800" b="0" i="0" u="none" kern="1200" dirty="0" smtClean="0">
                          <a:solidFill>
                            <a:schemeClr val="bg1"/>
                          </a:solidFill>
                          <a:latin typeface="+mn-lt"/>
                          <a:ea typeface="+mn-ea"/>
                          <a:cs typeface="+mn-cs"/>
                        </a:rPr>
                        <a:t> </a:t>
                      </a:r>
                    </a:p>
                    <a:p>
                      <a:pPr fontAlgn="base"/>
                      <a:r>
                        <a:rPr lang="en-US" sz="1800" b="0" i="0" u="none" strike="noStrike" kern="1200" dirty="0" err="1" smtClean="0">
                          <a:solidFill>
                            <a:schemeClr val="bg1"/>
                          </a:solidFill>
                          <a:latin typeface="+mn-lt"/>
                          <a:ea typeface="+mn-ea"/>
                          <a:cs typeface="+mn-cs"/>
                        </a:rPr>
                        <a:t>Mads</a:t>
                      </a:r>
                      <a:r>
                        <a:rPr lang="en-US" sz="1800" b="0" i="0" u="none" strike="noStrike" kern="1200" baseline="0" dirty="0" smtClean="0">
                          <a:solidFill>
                            <a:schemeClr val="bg1"/>
                          </a:solidFill>
                          <a:latin typeface="+mn-lt"/>
                          <a:ea typeface="+mn-ea"/>
                          <a:cs typeface="+mn-cs"/>
                        </a:rPr>
                        <a:t> </a:t>
                      </a:r>
                      <a:r>
                        <a:rPr lang="en-US" sz="1800" b="0" i="0" u="none" strike="noStrike" kern="1200" dirty="0" err="1" smtClean="0">
                          <a:solidFill>
                            <a:schemeClr val="bg1"/>
                          </a:solidFill>
                          <a:latin typeface="+mn-lt"/>
                          <a:ea typeface="+mn-ea"/>
                          <a:cs typeface="+mn-cs"/>
                        </a:rPr>
                        <a:t>Melbye</a:t>
                      </a:r>
                      <a:r>
                        <a:rPr lang="en-US" sz="1800" b="0" i="0" u="none" kern="1200" dirty="0" smtClean="0">
                          <a:solidFill>
                            <a:schemeClr val="bg1"/>
                          </a:solidFill>
                          <a:latin typeface="+mn-lt"/>
                          <a:ea typeface="+mn-ea"/>
                          <a:cs typeface="+mn-cs"/>
                        </a:rPr>
                        <a:t>, MD, </a:t>
                      </a:r>
                      <a:r>
                        <a:rPr lang="en-US" sz="1800" b="0" i="0" u="none" kern="1200" dirty="0" err="1" smtClean="0">
                          <a:solidFill>
                            <a:schemeClr val="bg1"/>
                          </a:solidFill>
                          <a:latin typeface="+mn-lt"/>
                          <a:ea typeface="+mn-ea"/>
                          <a:cs typeface="+mn-cs"/>
                        </a:rPr>
                        <a:t>DMSc</a:t>
                      </a:r>
                      <a:endParaRPr lang="en-US" sz="1800" b="0" i="0" u="none" kern="1200" dirty="0" smtClean="0">
                        <a:solidFill>
                          <a:schemeClr val="bg1"/>
                        </a:solidFill>
                        <a:latin typeface="+mn-lt"/>
                        <a:ea typeface="+mn-ea"/>
                        <a:cs typeface="+mn-cs"/>
                      </a:endParaRPr>
                    </a:p>
                    <a:p>
                      <a:endParaRPr lang="en-IN" dirty="0"/>
                    </a:p>
                  </a:txBody>
                  <a:tcPr/>
                </a:tc>
                <a:tc>
                  <a:txBody>
                    <a:bodyPr/>
                    <a:lstStyle/>
                    <a:p>
                      <a:r>
                        <a:rPr lang="en-IN" dirty="0" smtClean="0"/>
                        <a:t>Cohort</a:t>
                      </a:r>
                      <a:r>
                        <a:rPr lang="en-IN" baseline="0" dirty="0" smtClean="0"/>
                        <a:t> study</a:t>
                      </a:r>
                      <a:endParaRPr lang="en-IN" dirty="0"/>
                    </a:p>
                  </a:txBody>
                  <a:tcPr/>
                </a:tc>
                <a:tc>
                  <a:txBody>
                    <a:bodyPr/>
                    <a:lstStyle/>
                    <a:p>
                      <a:r>
                        <a:rPr lang="en-IN" dirty="0" smtClean="0"/>
                        <a:t>3</a:t>
                      </a:r>
                      <a:endParaRPr lang="en-IN" dirty="0"/>
                    </a:p>
                  </a:txBody>
                  <a:tcPr/>
                </a:tc>
                <a:tc>
                  <a:txBody>
                    <a:bodyPr/>
                    <a:lstStyle/>
                    <a:p>
                      <a:r>
                        <a:rPr lang="en-US" sz="1800" b="0" i="0" kern="1200" dirty="0" smtClean="0">
                          <a:solidFill>
                            <a:schemeClr val="dk1"/>
                          </a:solidFill>
                          <a:latin typeface="+mn-lt"/>
                          <a:ea typeface="+mn-ea"/>
                          <a:cs typeface="+mn-cs"/>
                        </a:rPr>
                        <a:t> A total of 1814 cases of intussusception among children who were younger than 5 years were reported from 1980 to 2001. The incidence rate remained fairly constant during 1980 to 1990 but decreased by 55% (95% confidence interval: 43%–65%) from 1990 to 2001. The reduction was most pronounced among children aged 3 to 5 months.</a:t>
                      </a:r>
                      <a:endParaRPr lang="en-IN" dirty="0"/>
                    </a:p>
                  </a:txBody>
                  <a:tcPr/>
                </a:tc>
                <a:tc>
                  <a:txBody>
                    <a:bodyPr/>
                    <a:lstStyle/>
                    <a:p>
                      <a:r>
                        <a:rPr lang="en-US" sz="1800" b="0" i="0" kern="1200" dirty="0" smtClean="0">
                          <a:solidFill>
                            <a:schemeClr val="dk1"/>
                          </a:solidFill>
                          <a:latin typeface="+mn-lt"/>
                          <a:ea typeface="+mn-ea"/>
                          <a:cs typeface="+mn-cs"/>
                        </a:rPr>
                        <a:t>The incidence of intussusception among Danish children declined significantly during the 1990s, particularly among infants 3 to 5 months of age.</a:t>
                      </a:r>
                      <a:endParaRPr lang="en-IN" dirty="0"/>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1017954"/>
          <a:ext cx="9144000" cy="6800166"/>
        </p:xfrm>
        <a:graphic>
          <a:graphicData uri="http://schemas.openxmlformats.org/drawingml/2006/table">
            <a:tbl>
              <a:tblPr firstRow="1" bandRow="1">
                <a:tableStyleId>{5C22544A-7EE6-4342-B048-85BDC9FD1C3A}</a:tableStyleId>
              </a:tblPr>
              <a:tblGrid>
                <a:gridCol w="2257412"/>
                <a:gridCol w="885860"/>
                <a:gridCol w="895328"/>
                <a:gridCol w="3276600"/>
                <a:gridCol w="1828800"/>
              </a:tblGrid>
              <a:tr h="865554">
                <a:tc>
                  <a:txBody>
                    <a:bodyPr/>
                    <a:lstStyle/>
                    <a:p>
                      <a:r>
                        <a:rPr lang="en-IN" dirty="0" smtClean="0"/>
                        <a:t>Author/Year</a:t>
                      </a:r>
                      <a:endParaRPr lang="en-IN" dirty="0"/>
                    </a:p>
                  </a:txBody>
                  <a:tcPr/>
                </a:tc>
                <a:tc>
                  <a:txBody>
                    <a:bodyPr/>
                    <a:lstStyle/>
                    <a:p>
                      <a:r>
                        <a:rPr lang="en-IN" dirty="0" smtClean="0"/>
                        <a:t>Study Design</a:t>
                      </a:r>
                      <a:endParaRPr lang="en-IN" dirty="0"/>
                    </a:p>
                  </a:txBody>
                  <a:tcPr/>
                </a:tc>
                <a:tc>
                  <a:txBody>
                    <a:bodyPr/>
                    <a:lstStyle/>
                    <a:p>
                      <a:r>
                        <a:rPr lang="en-IN" dirty="0" smtClean="0"/>
                        <a:t>Level</a:t>
                      </a:r>
                      <a:endParaRPr lang="en-IN" dirty="0"/>
                    </a:p>
                  </a:txBody>
                  <a:tcPr/>
                </a:tc>
                <a:tc>
                  <a:txBody>
                    <a:bodyPr/>
                    <a:lstStyle/>
                    <a:p>
                      <a:r>
                        <a:rPr lang="en-IN" dirty="0" smtClean="0"/>
                        <a:t>Result</a:t>
                      </a:r>
                      <a:endParaRPr lang="en-IN" dirty="0"/>
                    </a:p>
                  </a:txBody>
                  <a:tcPr/>
                </a:tc>
                <a:tc>
                  <a:txBody>
                    <a:bodyPr/>
                    <a:lstStyle/>
                    <a:p>
                      <a:r>
                        <a:rPr lang="en-IN" dirty="0" smtClean="0"/>
                        <a:t>Outcome</a:t>
                      </a:r>
                      <a:endParaRPr lang="en-IN" dirty="0"/>
                    </a:p>
                  </a:txBody>
                  <a:tcPr/>
                </a:tc>
              </a:tr>
              <a:tr h="5885766">
                <a:tc>
                  <a:txBody>
                    <a:bodyPr/>
                    <a:lstStyle/>
                    <a:p>
                      <a:pPr fontAlgn="base"/>
                      <a:r>
                        <a:rPr lang="en-US" sz="1400" b="0" i="0" kern="1200" dirty="0" smtClean="0">
                          <a:solidFill>
                            <a:schemeClr val="dk1"/>
                          </a:solidFill>
                          <a:latin typeface="+mn-lt"/>
                          <a:ea typeface="+mn-ea"/>
                          <a:cs typeface="+mn-cs"/>
                        </a:rPr>
                        <a:t>Intussusception among Infants Given an Oral Rotavirus Vaccine</a:t>
                      </a:r>
                    </a:p>
                    <a:p>
                      <a:pPr fontAlgn="base"/>
                      <a:r>
                        <a:rPr lang="en-US" sz="1400" b="0" i="0" kern="1200" dirty="0" smtClean="0">
                          <a:solidFill>
                            <a:schemeClr val="dk1"/>
                          </a:solidFill>
                          <a:latin typeface="+mn-lt"/>
                          <a:ea typeface="+mn-ea"/>
                          <a:cs typeface="+mn-cs"/>
                        </a:rPr>
                        <a:t>Trudy V. Murphy, M.D., Paul M. </a:t>
                      </a:r>
                      <a:r>
                        <a:rPr lang="en-US" sz="1400" b="0" i="0" kern="1200" dirty="0" err="1" smtClean="0">
                          <a:solidFill>
                            <a:schemeClr val="dk1"/>
                          </a:solidFill>
                          <a:latin typeface="+mn-lt"/>
                          <a:ea typeface="+mn-ea"/>
                          <a:cs typeface="+mn-cs"/>
                        </a:rPr>
                        <a:t>Gargiullo</a:t>
                      </a:r>
                      <a:r>
                        <a:rPr lang="en-US" sz="1400" b="0" i="0" kern="1200" dirty="0" smtClean="0">
                          <a:solidFill>
                            <a:schemeClr val="dk1"/>
                          </a:solidFill>
                          <a:latin typeface="+mn-lt"/>
                          <a:ea typeface="+mn-ea"/>
                          <a:cs typeface="+mn-cs"/>
                        </a:rPr>
                        <a:t>, Ph.D., </a:t>
                      </a:r>
                      <a:r>
                        <a:rPr lang="en-US" sz="1400" b="0" i="0" kern="1200" dirty="0" err="1" smtClean="0">
                          <a:solidFill>
                            <a:schemeClr val="dk1"/>
                          </a:solidFill>
                          <a:latin typeface="+mn-lt"/>
                          <a:ea typeface="+mn-ea"/>
                          <a:cs typeface="+mn-cs"/>
                        </a:rPr>
                        <a:t>Mehran</a:t>
                      </a:r>
                      <a:r>
                        <a:rPr lang="en-US" sz="1400" b="0" i="0" kern="1200" dirty="0" smtClean="0">
                          <a:solidFill>
                            <a:schemeClr val="dk1"/>
                          </a:solidFill>
                          <a:latin typeface="+mn-lt"/>
                          <a:ea typeface="+mn-ea"/>
                          <a:cs typeface="+mn-cs"/>
                        </a:rPr>
                        <a:t> S. </a:t>
                      </a:r>
                      <a:r>
                        <a:rPr lang="en-US" sz="1400" b="0" i="0" kern="1200" dirty="0" err="1" smtClean="0">
                          <a:solidFill>
                            <a:schemeClr val="dk1"/>
                          </a:solidFill>
                          <a:latin typeface="+mn-lt"/>
                          <a:ea typeface="+mn-ea"/>
                          <a:cs typeface="+mn-cs"/>
                        </a:rPr>
                        <a:t>Massoudi</a:t>
                      </a:r>
                      <a:r>
                        <a:rPr lang="en-US" sz="1400" b="0" i="0" kern="1200" dirty="0" smtClean="0">
                          <a:solidFill>
                            <a:schemeClr val="dk1"/>
                          </a:solidFill>
                          <a:latin typeface="+mn-lt"/>
                          <a:ea typeface="+mn-ea"/>
                          <a:cs typeface="+mn-cs"/>
                        </a:rPr>
                        <a:t>, Ph.D., M.P.H., David B. Nelson, B.S., Aisha O. </a:t>
                      </a:r>
                      <a:r>
                        <a:rPr lang="en-US" sz="1400" b="0" i="0" kern="1200" dirty="0" err="1" smtClean="0">
                          <a:solidFill>
                            <a:schemeClr val="dk1"/>
                          </a:solidFill>
                          <a:latin typeface="+mn-lt"/>
                          <a:ea typeface="+mn-ea"/>
                          <a:cs typeface="+mn-cs"/>
                        </a:rPr>
                        <a:t>Jumaan</a:t>
                      </a:r>
                      <a:r>
                        <a:rPr lang="en-US" sz="1400" b="0" i="0" kern="1200" dirty="0" smtClean="0">
                          <a:solidFill>
                            <a:schemeClr val="dk1"/>
                          </a:solidFill>
                          <a:latin typeface="+mn-lt"/>
                          <a:ea typeface="+mn-ea"/>
                          <a:cs typeface="+mn-cs"/>
                        </a:rPr>
                        <a:t>, Ph.D., M.P.H., Catherine A. </a:t>
                      </a:r>
                      <a:r>
                        <a:rPr lang="en-US" sz="1400" b="0" i="0" kern="1200" dirty="0" err="1" smtClean="0">
                          <a:solidFill>
                            <a:schemeClr val="dk1"/>
                          </a:solidFill>
                          <a:latin typeface="+mn-lt"/>
                          <a:ea typeface="+mn-ea"/>
                          <a:cs typeface="+mn-cs"/>
                        </a:rPr>
                        <a:t>Okoro</a:t>
                      </a:r>
                      <a:r>
                        <a:rPr lang="en-US" sz="1400" b="0" i="0" kern="1200" dirty="0" smtClean="0">
                          <a:solidFill>
                            <a:schemeClr val="dk1"/>
                          </a:solidFill>
                          <a:latin typeface="+mn-lt"/>
                          <a:ea typeface="+mn-ea"/>
                          <a:cs typeface="+mn-cs"/>
                        </a:rPr>
                        <a:t>, M.S., Lynn R. </a:t>
                      </a:r>
                      <a:r>
                        <a:rPr lang="en-US" sz="1400" b="0" i="0" kern="1200" dirty="0" err="1" smtClean="0">
                          <a:solidFill>
                            <a:schemeClr val="dk1"/>
                          </a:solidFill>
                          <a:latin typeface="+mn-lt"/>
                          <a:ea typeface="+mn-ea"/>
                          <a:cs typeface="+mn-cs"/>
                        </a:rPr>
                        <a:t>Zanardi</a:t>
                      </a:r>
                      <a:r>
                        <a:rPr lang="en-US" sz="1400" b="0" i="0" kern="1200" dirty="0" smtClean="0">
                          <a:solidFill>
                            <a:schemeClr val="dk1"/>
                          </a:solidFill>
                          <a:latin typeface="+mn-lt"/>
                          <a:ea typeface="+mn-ea"/>
                          <a:cs typeface="+mn-cs"/>
                        </a:rPr>
                        <a:t>, M.D., M.P.H., </a:t>
                      </a:r>
                      <a:r>
                        <a:rPr lang="en-US" sz="1400" b="0" i="0" kern="1200" dirty="0" err="1" smtClean="0">
                          <a:solidFill>
                            <a:schemeClr val="dk1"/>
                          </a:solidFill>
                          <a:latin typeface="+mn-lt"/>
                          <a:ea typeface="+mn-ea"/>
                          <a:cs typeface="+mn-cs"/>
                        </a:rPr>
                        <a:t>Sabeena</a:t>
                      </a:r>
                      <a:r>
                        <a:rPr lang="en-US" sz="1400" b="0" i="0" kern="1200" dirty="0" smtClean="0">
                          <a:solidFill>
                            <a:schemeClr val="dk1"/>
                          </a:solidFill>
                          <a:latin typeface="+mn-lt"/>
                          <a:ea typeface="+mn-ea"/>
                          <a:cs typeface="+mn-cs"/>
                        </a:rPr>
                        <a:t> </a:t>
                      </a:r>
                      <a:r>
                        <a:rPr lang="en-US" sz="1400" b="0" i="0" kern="1200" dirty="0" err="1" smtClean="0">
                          <a:solidFill>
                            <a:schemeClr val="dk1"/>
                          </a:solidFill>
                          <a:latin typeface="+mn-lt"/>
                          <a:ea typeface="+mn-ea"/>
                          <a:cs typeface="+mn-cs"/>
                        </a:rPr>
                        <a:t>Setia</a:t>
                      </a:r>
                      <a:r>
                        <a:rPr lang="en-US" sz="1400" b="0" i="0" kern="1200" dirty="0" smtClean="0">
                          <a:solidFill>
                            <a:schemeClr val="dk1"/>
                          </a:solidFill>
                          <a:latin typeface="+mn-lt"/>
                          <a:ea typeface="+mn-ea"/>
                          <a:cs typeface="+mn-cs"/>
                        </a:rPr>
                        <a:t>, M.P.H., Elizabeth Fair, M.P.H., Charles W. </a:t>
                      </a:r>
                      <a:r>
                        <a:rPr lang="en-US" sz="1400" b="0" i="0" kern="1200" dirty="0" err="1" smtClean="0">
                          <a:solidFill>
                            <a:schemeClr val="dk1"/>
                          </a:solidFill>
                          <a:latin typeface="+mn-lt"/>
                          <a:ea typeface="+mn-ea"/>
                          <a:cs typeface="+mn-cs"/>
                        </a:rPr>
                        <a:t>LeBaron</a:t>
                      </a:r>
                      <a:r>
                        <a:rPr lang="en-US" sz="1400" b="0" i="0" kern="1200" dirty="0" smtClean="0">
                          <a:solidFill>
                            <a:schemeClr val="dk1"/>
                          </a:solidFill>
                          <a:latin typeface="+mn-lt"/>
                          <a:ea typeface="+mn-ea"/>
                          <a:cs typeface="+mn-cs"/>
                        </a:rPr>
                        <a:t>, M.D., Benjamin Schwartz, M.D., Melinda Wharton, M.D., M.P.H.,</a:t>
                      </a:r>
                    </a:p>
                  </a:txBody>
                  <a:tcPr/>
                </a:tc>
                <a:tc>
                  <a:txBody>
                    <a:bodyPr/>
                    <a:lstStyle/>
                    <a:p>
                      <a:r>
                        <a:rPr lang="en-IN" sz="1400" dirty="0" smtClean="0"/>
                        <a:t>CASE</a:t>
                      </a:r>
                      <a:r>
                        <a:rPr lang="en-IN" sz="1400" baseline="0" dirty="0" smtClean="0"/>
                        <a:t> SERIES</a:t>
                      </a:r>
                      <a:endParaRPr lang="en-IN" sz="1400" dirty="0"/>
                    </a:p>
                  </a:txBody>
                  <a:tcPr/>
                </a:tc>
                <a:tc>
                  <a:txBody>
                    <a:bodyPr/>
                    <a:lstStyle/>
                    <a:p>
                      <a:r>
                        <a:rPr lang="en-IN" sz="1400" dirty="0" smtClean="0"/>
                        <a:t>4</a:t>
                      </a:r>
                      <a:endParaRPr lang="en-IN" sz="1400" dirty="0"/>
                    </a:p>
                  </a:txBody>
                  <a:tcPr/>
                </a:tc>
                <a:tc>
                  <a:txBody>
                    <a:bodyPr/>
                    <a:lstStyle/>
                    <a:p>
                      <a:r>
                        <a:rPr lang="en-US" sz="1400" b="0" i="0" kern="1200" dirty="0" smtClean="0">
                          <a:solidFill>
                            <a:schemeClr val="dk1"/>
                          </a:solidFill>
                          <a:latin typeface="+mn-lt"/>
                          <a:ea typeface="+mn-ea"/>
                          <a:cs typeface="+mn-cs"/>
                        </a:rPr>
                        <a:t>Data were analyzed for 429 infants with intussusception and 1763 matched controls in a case–control analysis as well as for 432 infants with intussusception in a case-series analysis. Seventy-four of the 429 infants with intussusception (17.2 percent) and 226 of the 1763 controls (12.8 percent) had received RRV-TV (P=0.02). An increased risk of intussusception 3 to 14 days after the first dose of RRV-TV was found in the case–control analysis (adjusted odds ratio, 21.7; 95 percent confidence interval, 9.6 to 48.9). In the case-series analysis, the incidence-rate ratio was 29.4 (95 percent confidence interval, 16.1 to 53.6) for days 3 through 14 after a first dose. There was also an increase in the risk of intussusception after the second dose of the vaccine, but it was smaller than the increase in risk after the first dose. Assuming full implementation of a national program of vaccination with RRV-TV, we estimated that 1 case of intussusception attributable to the vaccine would occur for every 4670 to 9474 infants vaccinated.</a:t>
                      </a:r>
                      <a:endParaRPr lang="en-IN" sz="1400" dirty="0"/>
                    </a:p>
                  </a:txBody>
                  <a:tcPr/>
                </a:tc>
                <a:tc>
                  <a:txBody>
                    <a:bodyPr/>
                    <a:lstStyle/>
                    <a:p>
                      <a:r>
                        <a:rPr lang="en-US" sz="1400" b="0" i="0" kern="1200" dirty="0" smtClean="0">
                          <a:solidFill>
                            <a:schemeClr val="dk1"/>
                          </a:solidFill>
                          <a:latin typeface="+mn-lt"/>
                          <a:ea typeface="+mn-ea"/>
                          <a:cs typeface="+mn-cs"/>
                        </a:rPr>
                        <a:t>The strong association between vaccination with RRV-TV and intussusception among otherwise healthy infants supports the existence of a causal relation. Rotavirus vaccines with an improved safety profile</a:t>
                      </a:r>
                    </a:p>
                    <a:p>
                      <a:r>
                        <a:rPr lang="en-US" sz="1400" b="0" i="0" kern="1200" dirty="0" smtClean="0">
                          <a:solidFill>
                            <a:schemeClr val="dk1"/>
                          </a:solidFill>
                          <a:latin typeface="+mn-lt"/>
                          <a:ea typeface="+mn-ea"/>
                          <a:cs typeface="+mn-cs"/>
                        </a:rPr>
                        <a:t>are urgently needed.</a:t>
                      </a:r>
                      <a:endParaRPr lang="en-IN" sz="1400" dirty="0"/>
                    </a:p>
                  </a:txBody>
                  <a:tcPr/>
                </a:tc>
              </a:tr>
            </a:tbl>
          </a:graphicData>
        </a:graphic>
      </p:graphicFrame>
      <p:sp>
        <p:nvSpPr>
          <p:cNvPr id="3" name="TextBox 2"/>
          <p:cNvSpPr txBox="1"/>
          <p:nvPr/>
        </p:nvSpPr>
        <p:spPr>
          <a:xfrm>
            <a:off x="501069" y="240268"/>
            <a:ext cx="8338131" cy="923330"/>
          </a:xfrm>
          <a:prstGeom prst="rect">
            <a:avLst/>
          </a:prstGeom>
          <a:noFill/>
        </p:spPr>
        <p:txBody>
          <a:bodyPr wrap="square" rtlCol="0">
            <a:spAutoFit/>
          </a:bodyPr>
          <a:lstStyle/>
          <a:p>
            <a:r>
              <a:rPr lang="en-US" dirty="0" smtClean="0">
                <a:solidFill>
                  <a:schemeClr val="bg1"/>
                </a:solidFill>
              </a:rPr>
              <a:t>One important point  to be noted that </a:t>
            </a:r>
            <a:r>
              <a:rPr lang="en-US" dirty="0" err="1" smtClean="0">
                <a:solidFill>
                  <a:schemeClr val="bg1"/>
                </a:solidFill>
              </a:rPr>
              <a:t>Intussusception</a:t>
            </a:r>
            <a:r>
              <a:rPr lang="en-US" dirty="0" smtClean="0">
                <a:solidFill>
                  <a:schemeClr val="bg1"/>
                </a:solidFill>
              </a:rPr>
              <a:t> among Infants Given an Oral Rotavirus Vaccine - study findings given as below :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Nonoperative </a:t>
            </a:r>
            <a:r>
              <a:rPr lang="en-US" dirty="0"/>
              <a:t>reduction</a:t>
            </a:r>
          </a:p>
          <a:p>
            <a:r>
              <a:rPr lang="en-US" dirty="0"/>
              <a:t>Therapeutic enemas include the following:</a:t>
            </a:r>
          </a:p>
          <a:p>
            <a:r>
              <a:rPr lang="en-US" dirty="0"/>
              <a:t>Hydrostatic: With barium or water-soluble contrast</a:t>
            </a:r>
          </a:p>
          <a:p>
            <a:r>
              <a:rPr lang="en-US" dirty="0"/>
              <a:t>Pneumatic: With air insufflation; this is the treatment of choice in many institutions, and the risk of major complications with this technique is small</a:t>
            </a:r>
          </a:p>
          <a:p>
            <a:r>
              <a:rPr lang="en-US" dirty="0"/>
              <a:t>Surgical reduction</a:t>
            </a:r>
          </a:p>
          <a:p>
            <a:r>
              <a:rPr lang="en-US" dirty="0"/>
              <a:t>Traditional entry into the abdomen is through a right paraumbilical incision. The intussusception is delivered into the wound, and manual reduction is attempted. It is important that the intussusception be milked out of the intussuscipiens.</a:t>
            </a:r>
          </a:p>
          <a:p>
            <a:r>
              <a:rPr lang="en-US" dirty="0"/>
              <a:t>If manual reduction is not possible or perforation is present, a segmental resection with an end-to-end anastomosis is performed.</a:t>
            </a:r>
          </a:p>
          <a:p>
            <a:r>
              <a:rPr lang="en-US" dirty="0"/>
              <a:t>Laparoscopy has been added to the surgical armamentarium for </a:t>
            </a:r>
            <a:r>
              <a:rPr lang="en-US" dirty="0" smtClean="0"/>
              <a:t>intussusception</a:t>
            </a:r>
            <a:r>
              <a:rPr lang="en-US" baseline="30000" dirty="0" smtClean="0"/>
              <a:t> </a:t>
            </a:r>
            <a:r>
              <a:rPr lang="en-US" dirty="0" smtClean="0"/>
              <a:t>and </a:t>
            </a:r>
            <a:r>
              <a:rPr lang="en-US" dirty="0"/>
              <a:t>can be performed in all cases of intussusception.</a:t>
            </a:r>
          </a:p>
          <a:p>
            <a:endParaRPr lang="en-US" dirty="0"/>
          </a:p>
        </p:txBody>
      </p:sp>
      <p:sp>
        <p:nvSpPr>
          <p:cNvPr id="2" name="Title 1"/>
          <p:cNvSpPr>
            <a:spLocks noGrp="1"/>
          </p:cNvSpPr>
          <p:nvPr>
            <p:ph type="title"/>
          </p:nvPr>
        </p:nvSpPr>
        <p:spPr/>
        <p:txBody>
          <a:bodyPr/>
          <a:lstStyle/>
          <a:p>
            <a:r>
              <a:rPr lang="en-US" dirty="0"/>
              <a:t>M</a:t>
            </a:r>
            <a:r>
              <a:rPr lang="en-US" dirty="0" smtClean="0"/>
              <a:t>anagement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6400" y="2316540"/>
            <a:ext cx="5809924" cy="1569660"/>
          </a:xfrm>
          <a:prstGeom prst="rect">
            <a:avLst/>
          </a:prstGeom>
          <a:noFill/>
        </p:spPr>
        <p:txBody>
          <a:bodyPr wrap="none" rtlCol="0">
            <a:spAutoFit/>
          </a:bodyPr>
          <a:lstStyle/>
          <a:p>
            <a:r>
              <a:rPr lang="en-US" sz="9600" dirty="0" smtClean="0">
                <a:solidFill>
                  <a:srgbClr val="FFC000"/>
                </a:solidFill>
              </a:rPr>
              <a:t>Thank you</a:t>
            </a:r>
            <a:endParaRPr lang="en-US" sz="9600" dirty="0">
              <a:solidFill>
                <a:srgbClr val="FFC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sz="2000" dirty="0" smtClean="0"/>
              <a:t>Intussusceptions </a:t>
            </a:r>
            <a:r>
              <a:rPr lang="en-US" sz="2000" dirty="0"/>
              <a:t>is a process in which a segment of intestine invaginates into the adjoining intestinal lumen, causing bowel obstruction. </a:t>
            </a:r>
            <a:endParaRPr lang="en-US" sz="2000" dirty="0" smtClean="0"/>
          </a:p>
          <a:p>
            <a:r>
              <a:rPr lang="en-US" sz="2000" dirty="0" smtClean="0"/>
              <a:t>With </a:t>
            </a:r>
            <a:r>
              <a:rPr lang="en-US" sz="2000" dirty="0"/>
              <a:t>early diagnosis, appropriate fluid resuscitation, and therapy, the mortality rate from intussusception in children is less than 1%. If left untreated, however, this condition is uniformly fatal in 2-5 days</a:t>
            </a:r>
            <a:r>
              <a:rPr lang="en-US" sz="2000" dirty="0" smtClean="0"/>
              <a:t>.</a:t>
            </a:r>
          </a:p>
          <a:p>
            <a:r>
              <a:rPr lang="en-US" sz="2000" dirty="0" smtClean="0"/>
              <a:t>A common cause of abdominal pain in children, intussusceptions is suggested readily in pediatric practice based on a classic triad of signs and symptoms: vomiting, abdominal pain, and passage of blood per rectum.</a:t>
            </a:r>
          </a:p>
          <a:p>
            <a:r>
              <a:rPr lang="en-US" sz="2000" dirty="0" smtClean="0"/>
              <a:t>Intussusceptions presents in 2 variants: idiopathic intussusceptions, which usually starts at the ileocolic junction and affects infants and toddlers, and enteroenteral intussusception (jejunojejunal, jejunoileal, ileoileal), which occurs in older children. The latter is associated with special medical situations (eg, Henoch-Schonlein purpura [HSP], cystic fibrosis, hematologic dyscrasias) or may be secondary to a lead point and occasionally occur in the postoperative period. Intussusception is demonstrated in the images below.</a:t>
            </a:r>
          </a:p>
        </p:txBody>
      </p:sp>
      <p:sp>
        <p:nvSpPr>
          <p:cNvPr id="2" name="Title 1"/>
          <p:cNvSpPr>
            <a:spLocks noGrp="1"/>
          </p:cNvSpPr>
          <p:nvPr>
            <p:ph type="title"/>
          </p:nvPr>
        </p:nvSpPr>
        <p:spPr/>
        <p:txBody>
          <a:bodyPr/>
          <a:lstStyle/>
          <a:p>
            <a:r>
              <a:rPr lang="en-US" dirty="0" smtClean="0"/>
              <a:t>Introduction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715000"/>
          </a:xfrm>
        </p:spPr>
        <p:txBody>
          <a:bodyPr>
            <a:noAutofit/>
          </a:bodyPr>
          <a:lstStyle/>
          <a:p>
            <a:pPr>
              <a:buNone/>
            </a:pPr>
            <a:endParaRPr lang="en-US" sz="2000" dirty="0"/>
          </a:p>
          <a:p>
            <a:r>
              <a:rPr lang="en-US" sz="2000" dirty="0"/>
              <a:t>The patient with intussusception is usually an infant, often one who has had an upper respiratory infection, who presents with the following </a:t>
            </a:r>
            <a:r>
              <a:rPr lang="en-US" sz="2000" dirty="0" smtClean="0"/>
              <a:t>symptoms :</a:t>
            </a:r>
            <a:endParaRPr lang="en-US" sz="2000" dirty="0"/>
          </a:p>
          <a:p>
            <a:r>
              <a:rPr lang="en-US" sz="2000" dirty="0"/>
              <a:t>Vomiting: Initially, vomiting is nonbilious and reflexive, but when the intestinal obstruction occurs, vomiting becomes bilious</a:t>
            </a:r>
          </a:p>
          <a:p>
            <a:r>
              <a:rPr lang="en-US" sz="2000" dirty="0"/>
              <a:t>Abdominal pain: Pain in intussusception is colicky, severe, and intermittent</a:t>
            </a:r>
          </a:p>
          <a:p>
            <a:r>
              <a:rPr lang="en-US" sz="2000" dirty="0"/>
              <a:t>Passage of blood and mucus: Parents report the passage of stools, by affected children, that look like currant jelly; this is a mixture of mucus, sloughed mucosa, and shed blood; diarrhea can also be an early sign of intussusception</a:t>
            </a:r>
          </a:p>
          <a:p>
            <a:r>
              <a:rPr lang="en-US" sz="2000" dirty="0"/>
              <a:t>Lethargy: This can be the sole presenting symptom of intussusception, which makes the condition’s diagnosis challenging</a:t>
            </a:r>
          </a:p>
          <a:p>
            <a:r>
              <a:rPr lang="en-US" sz="2000" dirty="0"/>
              <a:t>Palpable abdominal mass</a:t>
            </a:r>
          </a:p>
          <a:p>
            <a:endParaRPr lang="en-US" sz="2000" dirty="0"/>
          </a:p>
          <a:p>
            <a:endParaRPr lang="en-US" sz="2000" dirty="0"/>
          </a:p>
        </p:txBody>
      </p:sp>
      <p:sp>
        <p:nvSpPr>
          <p:cNvPr id="2" name="Title 1"/>
          <p:cNvSpPr>
            <a:spLocks noGrp="1"/>
          </p:cNvSpPr>
          <p:nvPr>
            <p:ph type="title"/>
          </p:nvPr>
        </p:nvSpPr>
        <p:spPr>
          <a:xfrm>
            <a:off x="457200" y="228600"/>
            <a:ext cx="8229600" cy="1143000"/>
          </a:xfrm>
        </p:spPr>
        <p:txBody>
          <a:bodyPr>
            <a:normAutofit/>
          </a:bodyPr>
          <a:lstStyle/>
          <a:p>
            <a:r>
              <a:rPr lang="en-US" dirty="0" smtClean="0"/>
              <a:t>History Presentation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7391400"/>
          </a:xfrm>
        </p:spPr>
        <p:txBody>
          <a:bodyPr>
            <a:noAutofit/>
          </a:bodyPr>
          <a:lstStyle/>
          <a:p>
            <a:pPr>
              <a:buNone/>
            </a:pPr>
            <a:r>
              <a:rPr lang="en-US" sz="2000" dirty="0"/>
              <a:t>Lead points</a:t>
            </a:r>
          </a:p>
          <a:p>
            <a:r>
              <a:rPr lang="en-US" sz="1800" dirty="0"/>
              <a:t>In approximately 2-12% of children with intussusception, a surgical lead point is found. Occurrence of surgical lead points increases with age and indicates that the probability of nonoperative reduction is highly unlikely. Examples of lead points are as follows:</a:t>
            </a:r>
          </a:p>
          <a:p>
            <a:r>
              <a:rPr lang="en-US" sz="1800" dirty="0"/>
              <a:t>Meckel </a:t>
            </a:r>
            <a:r>
              <a:rPr lang="en-US" sz="1800" dirty="0" smtClean="0"/>
              <a:t>diverticulum</a:t>
            </a:r>
            <a:endParaRPr lang="en-US" sz="1800" dirty="0"/>
          </a:p>
          <a:p>
            <a:r>
              <a:rPr lang="en-US" sz="1800" dirty="0"/>
              <a:t>Enlarged mesenteric lymph node</a:t>
            </a:r>
          </a:p>
          <a:p>
            <a:r>
              <a:rPr lang="en-US" sz="1800" dirty="0"/>
              <a:t>Benign or malignant tumors of the mesentery or of the intestine, including lymphoma, polyps, ganglioneuroma</a:t>
            </a:r>
            <a:r>
              <a:rPr lang="en-US" sz="1800" dirty="0" smtClean="0"/>
              <a:t>,</a:t>
            </a:r>
            <a:r>
              <a:rPr lang="en-US" sz="1800" baseline="30000" dirty="0"/>
              <a:t> </a:t>
            </a:r>
            <a:r>
              <a:rPr lang="en-US" sz="1800" dirty="0"/>
              <a:t>and hamartomas associated with Peutz-Jeghers syndrome</a:t>
            </a:r>
          </a:p>
          <a:p>
            <a:r>
              <a:rPr lang="en-US" sz="1800" dirty="0"/>
              <a:t>Mesenteric or duplication cysts</a:t>
            </a:r>
          </a:p>
          <a:p>
            <a:r>
              <a:rPr lang="en-US" sz="1800" dirty="0"/>
              <a:t>Submucosal hematomas, which can occur in patients with HSP and coagulation dyscrasias</a:t>
            </a:r>
          </a:p>
          <a:p>
            <a:r>
              <a:rPr lang="en-US" sz="1800" dirty="0"/>
              <a:t>Ectopic pancreatic and gastric rests</a:t>
            </a:r>
          </a:p>
          <a:p>
            <a:r>
              <a:rPr lang="en-US" sz="1800" dirty="0"/>
              <a:t>Inverted appendiceal stumps</a:t>
            </a:r>
          </a:p>
          <a:p>
            <a:r>
              <a:rPr lang="en-US" sz="1800" dirty="0"/>
              <a:t>Sutures and staples along an anastomosis</a:t>
            </a:r>
          </a:p>
          <a:p>
            <a:r>
              <a:rPr lang="en-US" sz="1800" dirty="0"/>
              <a:t>Intestinal hematomas secondary to abdominal trauma</a:t>
            </a:r>
          </a:p>
          <a:p>
            <a:r>
              <a:rPr lang="en-US" sz="1800" dirty="0"/>
              <a:t>Foreign body</a:t>
            </a:r>
          </a:p>
          <a:p>
            <a:r>
              <a:rPr lang="en-US" sz="1800" dirty="0"/>
              <a:t>Hemangioma</a:t>
            </a:r>
          </a:p>
          <a:p>
            <a:r>
              <a:rPr lang="en-US" sz="1800" dirty="0"/>
              <a:t>Kaposi </a:t>
            </a:r>
            <a:r>
              <a:rPr lang="en-US" sz="1800" dirty="0" smtClean="0"/>
              <a:t>sarcoma</a:t>
            </a:r>
            <a:endParaRPr lang="en-US" sz="1800" dirty="0"/>
          </a:p>
          <a:p>
            <a:r>
              <a:rPr lang="en-US" sz="1800" dirty="0"/>
              <a:t>Post-transplantation lymphoproliferative disorder (</a:t>
            </a:r>
            <a:r>
              <a:rPr lang="en-US" sz="1800"/>
              <a:t>PTLD</a:t>
            </a:r>
            <a:r>
              <a:rPr lang="en-US" sz="1800" smtClean="0"/>
              <a:t>)</a:t>
            </a:r>
            <a:endParaRPr lang="en-US" sz="1800" dirty="0"/>
          </a:p>
          <a:p>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0000" lnSpcReduction="20000"/>
          </a:bodyPr>
          <a:lstStyle/>
          <a:p>
            <a:r>
              <a:rPr lang="en-US" sz="4900" dirty="0" smtClean="0"/>
              <a:t>The prognosis in patients with intussusception is excellent if the condition is diagnosed and treated early; otherwise, severe complications and death may occur.</a:t>
            </a:r>
          </a:p>
          <a:p>
            <a:r>
              <a:rPr lang="en-US" sz="4900" dirty="0" smtClean="0"/>
              <a:t>The recurrence rate of intussusception after nonoperative reduction is usually less than 10% but has been reported to be as high as 15%.Most intussusceptions recur within 72 hours of the initial event; however, recurrences have been reported as long as 36 months later. More than 1 recurrence suggests the presence of a lead point. A recurrence is usually heralded by the onset of the same symptoms as appeared during the initial event. Provide similar treatment for a recurrence unless the suggestion of a lead point is very strong (in which case, surgical exploration should be contemplated).</a:t>
            </a:r>
          </a:p>
          <a:p>
            <a:r>
              <a:rPr lang="en-US" sz="4900" dirty="0" smtClean="0"/>
              <a:t>The recurrence rates after air enema and barium enema are 4% and 10%, respectively. Recurrences respond to nonoperative reduction in almost 95% of cases.</a:t>
            </a:r>
          </a:p>
        </p:txBody>
      </p:sp>
      <p:sp>
        <p:nvSpPr>
          <p:cNvPr id="2" name="Title 1"/>
          <p:cNvSpPr>
            <a:spLocks noGrp="1"/>
          </p:cNvSpPr>
          <p:nvPr>
            <p:ph type="title"/>
          </p:nvPr>
        </p:nvSpPr>
        <p:spPr/>
        <p:txBody>
          <a:bodyPr/>
          <a:lstStyle/>
          <a:p>
            <a:r>
              <a:rPr lang="en-US" dirty="0"/>
              <a:t>P</a:t>
            </a:r>
            <a:r>
              <a:rPr lang="en-US" dirty="0" smtClean="0"/>
              <a:t>rognosis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126163"/>
          </a:xfrm>
        </p:spPr>
        <p:txBody>
          <a:bodyPr>
            <a:normAutofit/>
          </a:bodyPr>
          <a:lstStyle/>
          <a:p>
            <a:r>
              <a:rPr lang="en-US" sz="2000" dirty="0" smtClean="0"/>
              <a:t>Complications associated with intussusception, which rarely occur when the diagnosis is prompt, include the following :</a:t>
            </a:r>
          </a:p>
          <a:p>
            <a:r>
              <a:rPr lang="en-US" sz="2000" dirty="0" smtClean="0"/>
              <a:t>Perforation during nonoperative reduction</a:t>
            </a:r>
          </a:p>
          <a:p>
            <a:r>
              <a:rPr lang="en-US" sz="2000" dirty="0" smtClean="0"/>
              <a:t>Wound infection</a:t>
            </a:r>
          </a:p>
          <a:p>
            <a:r>
              <a:rPr lang="en-US" sz="2000" dirty="0" smtClean="0"/>
              <a:t>Internal hernias and adhesions causing intestinal obstruction</a:t>
            </a:r>
          </a:p>
          <a:p>
            <a:r>
              <a:rPr lang="en-US" sz="2000" dirty="0" smtClean="0"/>
              <a:t>Sepsis from undetected peritonitis (major complication from a missed diagnosis)</a:t>
            </a:r>
          </a:p>
          <a:p>
            <a:r>
              <a:rPr lang="en-US" sz="2000" dirty="0" smtClean="0"/>
              <a:t>Intestinal hemorrhage</a:t>
            </a:r>
          </a:p>
          <a:p>
            <a:r>
              <a:rPr lang="en-US" sz="2000" dirty="0" smtClean="0"/>
              <a:t>Necrosis and bowel perforation</a:t>
            </a:r>
          </a:p>
          <a:p>
            <a:r>
              <a:rPr lang="en-US" sz="2000" dirty="0" smtClean="0"/>
              <a:t>Recurrence</a:t>
            </a:r>
          </a:p>
          <a:p>
            <a:r>
              <a:rPr lang="en-US" sz="2000" dirty="0" smtClean="0"/>
              <a:t>With early diagnosis, appropriate fluid resuscitation, and therapy, the mortality rate from intussusception in children is less than 1%. If left untreated, this condition is uniformly fatal in 2-5 days.</a:t>
            </a:r>
          </a:p>
          <a:p>
            <a:endParaRPr 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    </a:t>
            </a:r>
            <a:r>
              <a:rPr lang="en-US" sz="2200" dirty="0" smtClean="0"/>
              <a:t>Imaging </a:t>
            </a:r>
            <a:r>
              <a:rPr lang="en-US" sz="2200" dirty="0"/>
              <a:t>studies used in the diagnosis </a:t>
            </a:r>
            <a:r>
              <a:rPr lang="en-US" sz="2200" dirty="0" smtClean="0"/>
              <a:t>of intussusception </a:t>
            </a:r>
            <a:r>
              <a:rPr lang="en-US" sz="2200" dirty="0"/>
              <a:t>include the </a:t>
            </a:r>
            <a:r>
              <a:rPr lang="en-US" sz="2200" dirty="0" smtClean="0"/>
              <a:t>following :</a:t>
            </a:r>
            <a:endParaRPr lang="en-US" sz="2200" dirty="0"/>
          </a:p>
          <a:p>
            <a:r>
              <a:rPr lang="en-US" sz="2200" dirty="0"/>
              <a:t>Radiography: Plain abdominal radiography reveals signs that suggest intussusception in only 60% of cases</a:t>
            </a:r>
          </a:p>
          <a:p>
            <a:r>
              <a:rPr lang="en-US" sz="2200" dirty="0"/>
              <a:t>Ultrasonography: Hallmarks of ultrasonography include the target and pseudokidney signs</a:t>
            </a:r>
          </a:p>
          <a:p>
            <a:r>
              <a:rPr lang="en-US" sz="2200" dirty="0"/>
              <a:t>Contrast enema: This is the traditional and most reliable way to make the diagnosis of intussusception in children</a:t>
            </a:r>
          </a:p>
          <a:p>
            <a:pPr>
              <a:buNone/>
            </a:pPr>
            <a:endParaRPr lang="en-US" dirty="0"/>
          </a:p>
        </p:txBody>
      </p:sp>
      <p:sp>
        <p:nvSpPr>
          <p:cNvPr id="2" name="Title 1"/>
          <p:cNvSpPr>
            <a:spLocks noGrp="1"/>
          </p:cNvSpPr>
          <p:nvPr>
            <p:ph type="title"/>
          </p:nvPr>
        </p:nvSpPr>
        <p:spPr/>
        <p:txBody>
          <a:bodyPr/>
          <a:lstStyle/>
          <a:p>
            <a:r>
              <a:rPr lang="en-US" dirty="0" smtClean="0"/>
              <a:t>Diagnosis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txBody>
          <a:bodyPr>
            <a:normAutofit fontScale="92500" lnSpcReduction="20000"/>
          </a:bodyPr>
          <a:lstStyle/>
          <a:p>
            <a:r>
              <a:rPr lang="en-US" sz="2000" dirty="0"/>
              <a:t>After obtaining a thorough history and performing a careful physical examination, obtain plain radiographs of the abdomen with the patient in the supine and upright positions.</a:t>
            </a:r>
          </a:p>
          <a:p>
            <a:r>
              <a:rPr lang="en-US" sz="2000" dirty="0"/>
              <a:t>Plain abdominal radiography reveals signs that suggest intussusception in only 60% of cases. (See the images below.) Plain radiograph findings may be normal early in the course of intussusception.</a:t>
            </a:r>
            <a:r>
              <a:rPr lang="en-US" sz="2000" baseline="30000" dirty="0"/>
              <a:t>[17] </a:t>
            </a:r>
            <a:r>
              <a:rPr lang="en-US" sz="2000" dirty="0"/>
              <a:t>As the disease progresses, the earliest radiographic evidence includes an absence of air in the right lower and upper quadrants and a right upper quadrant soft tissue density present in 25-60% of patients</a:t>
            </a:r>
            <a:r>
              <a:rPr lang="en-US" sz="2000" dirty="0" smtClean="0"/>
              <a:t>.</a:t>
            </a:r>
          </a:p>
          <a:p>
            <a:r>
              <a:rPr lang="en-US" sz="2000" dirty="0" smtClean="0"/>
              <a:t>Abdominal radiograph</a:t>
            </a:r>
          </a:p>
          <a:p>
            <a:pPr>
              <a:buNone/>
            </a:pPr>
            <a:r>
              <a:rPr lang="en-US" sz="2000" dirty="0" smtClean="0"/>
              <a:t>      shows small </a:t>
            </a:r>
            <a:r>
              <a:rPr lang="en-US" sz="2000" dirty="0"/>
              <a:t>bowel </a:t>
            </a:r>
            <a:endParaRPr lang="en-US" sz="2000" dirty="0" smtClean="0"/>
          </a:p>
          <a:p>
            <a:pPr>
              <a:buNone/>
            </a:pPr>
            <a:r>
              <a:rPr lang="en-US" sz="2000" dirty="0"/>
              <a:t> </a:t>
            </a:r>
            <a:r>
              <a:rPr lang="en-US" sz="2000" dirty="0" smtClean="0"/>
              <a:t>     dilatation </a:t>
            </a:r>
            <a:r>
              <a:rPr lang="en-US" sz="2000" dirty="0"/>
              <a:t>and </a:t>
            </a:r>
            <a:r>
              <a:rPr lang="en-US" sz="2000" dirty="0" smtClean="0"/>
              <a:t>paucity</a:t>
            </a:r>
          </a:p>
          <a:p>
            <a:pPr>
              <a:buNone/>
            </a:pPr>
            <a:r>
              <a:rPr lang="en-US" sz="2000" dirty="0"/>
              <a:t> </a:t>
            </a:r>
            <a:r>
              <a:rPr lang="en-US" sz="2000" dirty="0" smtClean="0"/>
              <a:t>     of </a:t>
            </a:r>
            <a:r>
              <a:rPr lang="en-US" sz="2000" dirty="0"/>
              <a:t>gas in the right </a:t>
            </a:r>
            <a:endParaRPr lang="en-US" sz="2000" dirty="0" smtClean="0"/>
          </a:p>
          <a:p>
            <a:pPr>
              <a:buNone/>
            </a:pPr>
            <a:r>
              <a:rPr lang="en-US" sz="2000" dirty="0"/>
              <a:t> </a:t>
            </a:r>
            <a:r>
              <a:rPr lang="en-US" sz="2000" dirty="0" smtClean="0"/>
              <a:t>     lower </a:t>
            </a:r>
            <a:r>
              <a:rPr lang="en-US" sz="2000" dirty="0"/>
              <a:t>and </a:t>
            </a:r>
            <a:r>
              <a:rPr lang="en-US" sz="2000" dirty="0" smtClean="0"/>
              <a:t>upper</a:t>
            </a:r>
          </a:p>
          <a:p>
            <a:pPr>
              <a:buNone/>
            </a:pPr>
            <a:r>
              <a:rPr lang="en-US" sz="2000" dirty="0"/>
              <a:t> </a:t>
            </a:r>
            <a:r>
              <a:rPr lang="en-US" sz="2000" dirty="0" smtClean="0"/>
              <a:t>     quadrants.</a:t>
            </a:r>
          </a:p>
          <a:p>
            <a:r>
              <a:rPr lang="en-US" sz="2000" dirty="0" smtClean="0"/>
              <a:t>Note </a:t>
            </a:r>
            <a:r>
              <a:rPr lang="en-US" sz="2000" dirty="0"/>
              <a:t>intussusception </a:t>
            </a:r>
          </a:p>
          <a:p>
            <a:pPr>
              <a:buNone/>
            </a:pPr>
            <a:r>
              <a:rPr lang="en-US" sz="2000" dirty="0" smtClean="0"/>
              <a:t>      in </a:t>
            </a:r>
            <a:r>
              <a:rPr lang="en-US" sz="2000" dirty="0"/>
              <a:t>the </a:t>
            </a:r>
            <a:r>
              <a:rPr lang="en-US" sz="2000" dirty="0" smtClean="0"/>
              <a:t>left upper </a:t>
            </a:r>
          </a:p>
          <a:p>
            <a:pPr>
              <a:buNone/>
            </a:pPr>
            <a:r>
              <a:rPr lang="en-US" sz="2000" dirty="0"/>
              <a:t> </a:t>
            </a:r>
            <a:r>
              <a:rPr lang="en-US" sz="2000" dirty="0" smtClean="0"/>
              <a:t>     quadrant </a:t>
            </a:r>
            <a:r>
              <a:rPr lang="en-US" sz="2000" dirty="0"/>
              <a:t>on this </a:t>
            </a:r>
            <a:endParaRPr lang="en-US" sz="2000" dirty="0" smtClean="0"/>
          </a:p>
          <a:p>
            <a:pPr>
              <a:buNone/>
            </a:pPr>
            <a:r>
              <a:rPr lang="en-US" sz="2000" dirty="0"/>
              <a:t> </a:t>
            </a:r>
            <a:r>
              <a:rPr lang="en-US" sz="2000" dirty="0" smtClean="0"/>
              <a:t>     plain film of </a:t>
            </a:r>
            <a:r>
              <a:rPr lang="en-US" sz="2000" dirty="0"/>
              <a:t>an </a:t>
            </a:r>
            <a:endParaRPr lang="en-US" sz="2000" dirty="0" smtClean="0"/>
          </a:p>
          <a:p>
            <a:pPr>
              <a:buNone/>
            </a:pPr>
            <a:r>
              <a:rPr lang="en-US" sz="2000" dirty="0"/>
              <a:t> </a:t>
            </a:r>
            <a:r>
              <a:rPr lang="en-US" sz="2000" dirty="0" smtClean="0"/>
              <a:t>     infant </a:t>
            </a:r>
            <a:r>
              <a:rPr lang="en-US" sz="2000" dirty="0"/>
              <a:t>with </a:t>
            </a:r>
            <a:r>
              <a:rPr lang="en-US" sz="2000" dirty="0" smtClean="0"/>
              <a:t>pain</a:t>
            </a:r>
          </a:p>
          <a:p>
            <a:pPr>
              <a:buNone/>
            </a:pPr>
            <a:r>
              <a:rPr lang="en-US" sz="2000" dirty="0"/>
              <a:t> </a:t>
            </a:r>
            <a:r>
              <a:rPr lang="en-US" sz="2000" dirty="0" smtClean="0"/>
              <a:t>     vomiting.</a:t>
            </a:r>
            <a:endParaRPr lang="en-US" dirty="0"/>
          </a:p>
        </p:txBody>
      </p:sp>
      <p:pic>
        <p:nvPicPr>
          <p:cNvPr id="4" name="Picture 3" descr="926676-930708-2159.jpg"/>
          <p:cNvPicPr>
            <a:picLocks noChangeAspect="1"/>
          </p:cNvPicPr>
          <p:nvPr/>
        </p:nvPicPr>
        <p:blipFill>
          <a:blip r:embed="rId2"/>
          <a:stretch>
            <a:fillRect/>
          </a:stretch>
        </p:blipFill>
        <p:spPr>
          <a:xfrm>
            <a:off x="3276600" y="2438400"/>
            <a:ext cx="2667000" cy="3505200"/>
          </a:xfrm>
          <a:prstGeom prst="rect">
            <a:avLst/>
          </a:prstGeom>
        </p:spPr>
      </p:pic>
      <p:pic>
        <p:nvPicPr>
          <p:cNvPr id="5" name="Picture 4" descr="1331341-1331357-930708-2015345.jpg"/>
          <p:cNvPicPr>
            <a:picLocks noChangeAspect="1"/>
          </p:cNvPicPr>
          <p:nvPr/>
        </p:nvPicPr>
        <p:blipFill>
          <a:blip r:embed="rId3" cstate="print"/>
          <a:stretch>
            <a:fillRect/>
          </a:stretch>
        </p:blipFill>
        <p:spPr>
          <a:xfrm>
            <a:off x="5943600" y="2438400"/>
            <a:ext cx="2971800" cy="35052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96431"/>
            <a:ext cx="8001000" cy="2246769"/>
          </a:xfrm>
          <a:prstGeom prst="rect">
            <a:avLst/>
          </a:prstGeom>
        </p:spPr>
        <p:txBody>
          <a:bodyPr wrap="square">
            <a:spAutoFit/>
          </a:bodyPr>
          <a:lstStyle/>
          <a:p>
            <a:r>
              <a:rPr lang="en-US" sz="2000" dirty="0"/>
              <a:t>These findings are followed by an obvious pattern of small bowel obstruction, with dilatation and air-fluid levels in the small bowel only. If the distention is generalized and the air-fluid levels are also present in the colon, the findings more likely represent acute gastroenteritis than intussusception.</a:t>
            </a:r>
          </a:p>
          <a:p>
            <a:r>
              <a:rPr lang="en-US" sz="2000" dirty="0"/>
              <a:t>A left lateral decubitus view is also helpful</a:t>
            </a:r>
            <a:r>
              <a:rPr lang="en-US" sz="2000" dirty="0" smtClean="0"/>
              <a:t>.</a:t>
            </a:r>
            <a:r>
              <a:rPr lang="en-US" sz="2000" baseline="30000" dirty="0"/>
              <a:t> </a:t>
            </a:r>
            <a:r>
              <a:rPr lang="en-US" sz="2000" dirty="0"/>
              <a:t>If the view exhibits air in the cecum, the presence of ileocecal intussusception is highly unlikely.</a:t>
            </a:r>
          </a:p>
        </p:txBody>
      </p:sp>
      <p:sp>
        <p:nvSpPr>
          <p:cNvPr id="5" name="Rectangle 4"/>
          <p:cNvSpPr/>
          <p:nvPr/>
        </p:nvSpPr>
        <p:spPr>
          <a:xfrm>
            <a:off x="457200" y="2908280"/>
            <a:ext cx="7924800" cy="3447098"/>
          </a:xfrm>
          <a:prstGeom prst="rect">
            <a:avLst/>
          </a:prstGeom>
        </p:spPr>
        <p:txBody>
          <a:bodyPr wrap="square">
            <a:spAutoFit/>
          </a:bodyPr>
          <a:lstStyle/>
          <a:p>
            <a:r>
              <a:rPr lang="en-US" sz="2000" b="1" dirty="0"/>
              <a:t>Limitations of </a:t>
            </a:r>
            <a:r>
              <a:rPr lang="en-US" sz="2000" b="1" dirty="0" smtClean="0"/>
              <a:t>radiography</a:t>
            </a:r>
          </a:p>
          <a:p>
            <a:endParaRPr lang="en-US" sz="2000" b="1" dirty="0"/>
          </a:p>
          <a:p>
            <a:r>
              <a:rPr lang="en-US" sz="2000" dirty="0" smtClean="0"/>
              <a:t>Morrison et al concluded that, when interpreted by pediatric emergency physicians, abdominal radiographs have a low sensitivity and specificity for diagnosing intussusception.</a:t>
            </a:r>
            <a:r>
              <a:rPr lang="en-US" sz="2000" baseline="30000" dirty="0"/>
              <a:t> </a:t>
            </a:r>
            <a:r>
              <a:rPr lang="en-US" sz="2000" dirty="0" smtClean="0"/>
              <a:t>In a prospective experimental study, 14 pediatric emergency physicians interpreted radiographs of 50 cases of intussusception and 50 matched controls; these interpretations showed a sensitivity of 48% and a specificity of 21%. In 11% of cases, the abdominal radiographs were incorrectly interpreted as reassuring.</a:t>
            </a:r>
            <a:r>
              <a:rPr lang="en-US" dirty="0" smtClean="0"/>
              <a:t/>
            </a:r>
            <a:br>
              <a:rPr lang="en-US" dirty="0" smtClean="0"/>
            </a:b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182</TotalTime>
  <Words>1724</Words>
  <Application>Microsoft Office PowerPoint</Application>
  <PresentationFormat>On-screen Show (4:3)</PresentationFormat>
  <Paragraphs>152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Paper</vt:lpstr>
      <vt:lpstr>Imaging modalities for pediatric intussusceptions</vt:lpstr>
      <vt:lpstr>Introduction</vt:lpstr>
      <vt:lpstr>History Presentation</vt:lpstr>
      <vt:lpstr>Slide 4</vt:lpstr>
      <vt:lpstr>Prognosis</vt:lpstr>
      <vt:lpstr>Slide 6</vt:lpstr>
      <vt:lpstr>Diagnosis</vt:lpstr>
      <vt:lpstr>Slide 8</vt:lpstr>
      <vt:lpstr>Slide 9</vt:lpstr>
      <vt:lpstr>Slide 10</vt:lpstr>
      <vt:lpstr>Slide 11</vt:lpstr>
      <vt:lpstr>Slide 12</vt:lpstr>
      <vt:lpstr>Slide 13</vt:lpstr>
      <vt:lpstr>Slide 14</vt:lpstr>
      <vt:lpstr>Slide 15</vt:lpstr>
      <vt:lpstr>Slide 16</vt:lpstr>
      <vt:lpstr>Management</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Imaging modalities for pediatric intussuception</dc:title>
  <dc:creator>dilip ahir</dc:creator>
  <cp:lastModifiedBy>admin</cp:lastModifiedBy>
  <cp:revision>15</cp:revision>
  <dcterms:created xsi:type="dcterms:W3CDTF">2014-02-16T17:01:38Z</dcterms:created>
  <dcterms:modified xsi:type="dcterms:W3CDTF">2022-04-23T04:27:24Z</dcterms:modified>
</cp:coreProperties>
</file>