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87" r:id="rId4"/>
    <p:sldId id="293" r:id="rId5"/>
    <p:sldId id="286" r:id="rId6"/>
    <p:sldId id="289" r:id="rId7"/>
    <p:sldId id="292" r:id="rId8"/>
    <p:sldId id="294" r:id="rId9"/>
    <p:sldId id="295" r:id="rId10"/>
    <p:sldId id="296" r:id="rId11"/>
    <p:sldId id="290" r:id="rId12"/>
    <p:sldId id="291" r:id="rId13"/>
    <p:sldId id="297" r:id="rId14"/>
    <p:sldId id="285" r:id="rId15"/>
    <p:sldId id="298" r:id="rId16"/>
    <p:sldId id="261" r:id="rId17"/>
    <p:sldId id="28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699" autoAdjust="0"/>
    <p:restoredTop sz="94660"/>
  </p:normalViewPr>
  <p:slideViewPr>
    <p:cSldViewPr>
      <p:cViewPr>
        <p:scale>
          <a:sx n="65" d="100"/>
          <a:sy n="65" d="100"/>
        </p:scale>
        <p:origin x="-1488" y="-1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19C043-736A-4256-85BD-CA92A4E4E88A}"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FB3F4-E307-4296-B023-F15BCCBAAA6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19C043-736A-4256-85BD-CA92A4E4E88A}"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FB3F4-E307-4296-B023-F15BCCBAAA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19C043-736A-4256-85BD-CA92A4E4E88A}"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FB3F4-E307-4296-B023-F15BCCBAAA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19C043-736A-4256-85BD-CA92A4E4E88A}"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FB3F4-E307-4296-B023-F15BCCBAAA6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19C043-736A-4256-85BD-CA92A4E4E88A}"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FB3F4-E307-4296-B023-F15BCCBAAA6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19C043-736A-4256-85BD-CA92A4E4E88A}"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AFB3F4-E307-4296-B023-F15BCCBAAA6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19C043-736A-4256-85BD-CA92A4E4E88A}" type="datetimeFigureOut">
              <a:rPr lang="en-US" smtClean="0"/>
              <a:pPr/>
              <a:t>4/23/2022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AFB3F4-E307-4296-B023-F15BCCBAAA6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19C043-736A-4256-85BD-CA92A4E4E88A}" type="datetimeFigureOut">
              <a:rPr lang="en-US" smtClean="0"/>
              <a:pPr/>
              <a:t>4/23/2022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AFB3F4-E307-4296-B023-F15BCCBAAA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19C043-736A-4256-85BD-CA92A4E4E88A}" type="datetimeFigureOut">
              <a:rPr lang="en-US" smtClean="0"/>
              <a:pPr/>
              <a:t>4/23/2022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AFB3F4-E307-4296-B023-F15BCCBAAA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19C043-736A-4256-85BD-CA92A4E4E88A}"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AFB3F4-E307-4296-B023-F15BCCBAAA6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19C043-736A-4256-85BD-CA92A4E4E88A}"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AFB3F4-E307-4296-B023-F15BCCBAAA6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19C043-736A-4256-85BD-CA92A4E4E88A}" type="datetimeFigureOut">
              <a:rPr lang="en-US" smtClean="0"/>
              <a:pPr/>
              <a:t>4/23/2022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FB3F4-E307-4296-B023-F15BCCBAAA6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990600"/>
            <a:ext cx="8534400" cy="5562600"/>
          </a:xfrm>
        </p:spPr>
        <p:txBody>
          <a:bodyPr>
            <a:normAutofit/>
          </a:bodyPr>
          <a:lstStyle/>
          <a:p>
            <a:pPr algn="l"/>
            <a:r>
              <a:rPr lang="en-US" sz="4800" b="1" dirty="0" smtClean="0"/>
              <a:t>MRI VERSUS ARTHROSCOPY IN THE DIAGNOSIS OF KNEE PATHOLOGY</a:t>
            </a:r>
            <a:br>
              <a:rPr lang="en-US" sz="4800" b="1" dirty="0" smtClean="0"/>
            </a:br>
            <a:endParaRPr lang="en-US" sz="4800" dirty="0"/>
          </a:p>
        </p:txBody>
      </p:sp>
      <p:sp>
        <p:nvSpPr>
          <p:cNvPr id="3" name="TextBox 2"/>
          <p:cNvSpPr txBox="1"/>
          <p:nvPr/>
        </p:nvSpPr>
        <p:spPr>
          <a:xfrm>
            <a:off x="4740551" y="5562600"/>
            <a:ext cx="4403449" cy="830997"/>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400" dirty="0" smtClean="0"/>
              <a:t>Dr Mayur </a:t>
            </a:r>
            <a:r>
              <a:rPr lang="en-US" sz="2400" dirty="0" err="1" smtClean="0"/>
              <a:t>Khadendia</a:t>
            </a:r>
            <a:endParaRPr lang="en-US" sz="2400" dirty="0" smtClean="0"/>
          </a:p>
          <a:p>
            <a:r>
              <a:rPr lang="en-US" sz="2400" dirty="0" smtClean="0"/>
              <a:t>Professor</a:t>
            </a:r>
            <a:r>
              <a:rPr lang="en-US" sz="2400" dirty="0" smtClean="0"/>
              <a:t>, Radiology</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http://www.rheumatologynetwork.com/sites/default/files/rm/1495253.png"/>
          <p:cNvPicPr>
            <a:picLocks noChangeAspect="1" noChangeArrowheads="1"/>
          </p:cNvPicPr>
          <p:nvPr/>
        </p:nvPicPr>
        <p:blipFill>
          <a:blip r:embed="rId2" cstate="print"/>
          <a:srcRect/>
          <a:stretch>
            <a:fillRect/>
          </a:stretch>
        </p:blipFill>
        <p:spPr bwMode="auto">
          <a:xfrm>
            <a:off x="191654" y="381000"/>
            <a:ext cx="8952346" cy="4220391"/>
          </a:xfrm>
          <a:prstGeom prst="rect">
            <a:avLst/>
          </a:prstGeom>
          <a:noFill/>
        </p:spPr>
      </p:pic>
      <p:sp>
        <p:nvSpPr>
          <p:cNvPr id="3" name="Rectangle 2"/>
          <p:cNvSpPr/>
          <p:nvPr/>
        </p:nvSpPr>
        <p:spPr>
          <a:xfrm>
            <a:off x="609600" y="5105400"/>
            <a:ext cx="7924800" cy="1015663"/>
          </a:xfrm>
          <a:prstGeom prst="rect">
            <a:avLst/>
          </a:prstGeom>
        </p:spPr>
        <p:txBody>
          <a:bodyPr wrap="square">
            <a:spAutoFit/>
          </a:bodyPr>
          <a:lstStyle/>
          <a:p>
            <a:r>
              <a:rPr lang="en-IN" sz="2000" dirty="0" smtClean="0"/>
              <a:t>The normal arthroscopic appearance of the meniscus is shown here (A). This arthroscopic visualization (B) shows a complex medial meniscus tear with radial and horizontal patterns. </a:t>
            </a:r>
            <a:endParaRPr lang="en-IN"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Advantages of MRI</a:t>
            </a:r>
            <a:endParaRPr lang="en-IN" b="1" dirty="0"/>
          </a:p>
        </p:txBody>
      </p:sp>
      <p:sp>
        <p:nvSpPr>
          <p:cNvPr id="3" name="Content Placeholder 2"/>
          <p:cNvSpPr>
            <a:spLocks noGrp="1"/>
          </p:cNvSpPr>
          <p:nvPr>
            <p:ph idx="1"/>
          </p:nvPr>
        </p:nvSpPr>
        <p:spPr/>
        <p:txBody>
          <a:bodyPr>
            <a:normAutofit fontScale="70000" lnSpcReduction="20000"/>
          </a:bodyPr>
          <a:lstStyle/>
          <a:p>
            <a:r>
              <a:rPr lang="en-IN" dirty="0" smtClean="0"/>
              <a:t>MRI is a </a:t>
            </a:r>
            <a:r>
              <a:rPr lang="en-IN" dirty="0" err="1" smtClean="0"/>
              <a:t>noninvasive</a:t>
            </a:r>
            <a:r>
              <a:rPr lang="en-IN" dirty="0" smtClean="0"/>
              <a:t> imaging technique that does not involve exposure to ionizing radiation.</a:t>
            </a:r>
          </a:p>
          <a:p>
            <a:r>
              <a:rPr lang="en-IN" dirty="0" smtClean="0"/>
              <a:t>MRI has proven valuable in diagnosing a broad range of conditions, including tendon, ligament, muscle, cartilage and bone abnormalities.</a:t>
            </a:r>
          </a:p>
          <a:p>
            <a:r>
              <a:rPr lang="en-IN" dirty="0" smtClean="0"/>
              <a:t>MRI can help determine which patients with knee injuries require surgery.</a:t>
            </a:r>
          </a:p>
          <a:p>
            <a:r>
              <a:rPr lang="en-IN" dirty="0" smtClean="0"/>
              <a:t>MRI may help diagnose a bone fracture when x-rays and other tests are inconclusive.</a:t>
            </a:r>
          </a:p>
          <a:p>
            <a:r>
              <a:rPr lang="en-IN" dirty="0" smtClean="0"/>
              <a:t>MRI enables the discovery of abnormalities that might be obscured by bone with other imaging methods.</a:t>
            </a:r>
          </a:p>
          <a:p>
            <a:r>
              <a:rPr lang="en-IN" dirty="0" smtClean="0"/>
              <a:t>MRI provides a non-invasive alternative to x-ray, angiography and CT for diagnosing problems of the blood vessels.</a:t>
            </a:r>
          </a:p>
          <a:p>
            <a:pPr>
              <a:buNone/>
            </a:pP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Disadvantages of MRI</a:t>
            </a:r>
            <a:endParaRPr lang="en-IN" b="1" dirty="0"/>
          </a:p>
        </p:txBody>
      </p:sp>
      <p:sp>
        <p:nvSpPr>
          <p:cNvPr id="3" name="Content Placeholder 2"/>
          <p:cNvSpPr>
            <a:spLocks noGrp="1"/>
          </p:cNvSpPr>
          <p:nvPr>
            <p:ph idx="1"/>
          </p:nvPr>
        </p:nvSpPr>
        <p:spPr>
          <a:xfrm>
            <a:off x="381000" y="1600200"/>
            <a:ext cx="8305800" cy="4876800"/>
          </a:xfrm>
        </p:spPr>
        <p:txBody>
          <a:bodyPr>
            <a:normAutofit fontScale="70000" lnSpcReduction="20000"/>
          </a:bodyPr>
          <a:lstStyle/>
          <a:p>
            <a:r>
              <a:rPr lang="en-IN" dirty="0" smtClean="0"/>
              <a:t>If sedation is used, there are risks of excessive sedation. The technologist or nurse monitors your vital signs to minimize this risk.</a:t>
            </a:r>
          </a:p>
          <a:p>
            <a:r>
              <a:rPr lang="en-IN" dirty="0" smtClean="0"/>
              <a:t>Although the strong magnetic field is not harmful in itself, implanted medical devices that contain metal may malfunction or cause problems during an MRI exam.</a:t>
            </a:r>
          </a:p>
          <a:p>
            <a:r>
              <a:rPr lang="en-IN" dirty="0" smtClean="0"/>
              <a:t>There is a very slight risk of an allergic reaction if contrast material is injected. Such reactions usually are mild and easily controlled by medication. If you experience allergic symptoms, a radiologist or other physician will be available for immediate assistance.</a:t>
            </a:r>
          </a:p>
          <a:p>
            <a:r>
              <a:rPr lang="en-IN" dirty="0" err="1" smtClean="0"/>
              <a:t>Nephrogenic</a:t>
            </a:r>
            <a:r>
              <a:rPr lang="en-IN" dirty="0" smtClean="0"/>
              <a:t> systemic fibrosis is currently a recognized, but rare, complication of MRI believed to be caused by the injection of high doses of gadolinium-based contrast material in patients with very poor kidney function. Careful assessment of kidney function before considering a contrast injection minimizes the risk of this very rare complication.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05800" cy="6172200"/>
          </a:xfrm>
        </p:spPr>
        <p:txBody>
          <a:bodyPr>
            <a:noAutofit/>
          </a:bodyPr>
          <a:lstStyle/>
          <a:p>
            <a:pPr>
              <a:buFont typeface="Wingdings" pitchFamily="2" charset="2"/>
              <a:buChar char="Ø"/>
            </a:pPr>
            <a:r>
              <a:rPr lang="en-IN" sz="1800" b="1" dirty="0" smtClean="0"/>
              <a:t>ADVANTAGES OF ARTHROSCOPY</a:t>
            </a:r>
          </a:p>
          <a:p>
            <a:endParaRPr lang="en-IN" sz="1800" dirty="0" smtClean="0"/>
          </a:p>
          <a:p>
            <a:r>
              <a:rPr lang="en-IN" sz="1800" dirty="0" smtClean="0"/>
              <a:t>less pain following the operation </a:t>
            </a:r>
          </a:p>
          <a:p>
            <a:r>
              <a:rPr lang="en-IN" sz="1800" dirty="0" smtClean="0"/>
              <a:t>faster healing time</a:t>
            </a:r>
          </a:p>
          <a:p>
            <a:r>
              <a:rPr lang="en-IN" sz="1800" dirty="0" smtClean="0"/>
              <a:t>lower risk of infection</a:t>
            </a:r>
          </a:p>
          <a:p>
            <a:r>
              <a:rPr lang="en-IN" sz="1800" dirty="0" smtClean="0"/>
              <a:t>it can be performed as a day case procedure</a:t>
            </a:r>
          </a:p>
          <a:p>
            <a:r>
              <a:rPr lang="en-IN" sz="1800" dirty="0" smtClean="0"/>
              <a:t>you may be able to resume normal activities more quickly</a:t>
            </a:r>
          </a:p>
          <a:p>
            <a:endParaRPr lang="en-IN" sz="1800" dirty="0" smtClean="0"/>
          </a:p>
          <a:p>
            <a:pPr>
              <a:buFont typeface="Wingdings" pitchFamily="2" charset="2"/>
              <a:buChar char="Ø"/>
            </a:pPr>
            <a:r>
              <a:rPr lang="en-IN" sz="1800" b="1" dirty="0" smtClean="0"/>
              <a:t>DISADVANTAGES OF ARTHROSCOPY</a:t>
            </a:r>
          </a:p>
          <a:p>
            <a:endParaRPr lang="en-IN" sz="1800" dirty="0" smtClean="0"/>
          </a:p>
          <a:p>
            <a:r>
              <a:rPr lang="en-IN" sz="1800" dirty="0" smtClean="0"/>
              <a:t>Bruising around the knee, the back of the leg, lower leg, or thigh can occur and responds well to ice and elevation.</a:t>
            </a:r>
          </a:p>
          <a:p>
            <a:r>
              <a:rPr lang="en-IN" sz="1800" dirty="0" smtClean="0"/>
              <a:t>Swelling is common after surgery. Icing your knee and elevating your leg are extremely helpful.</a:t>
            </a:r>
          </a:p>
          <a:p>
            <a:r>
              <a:rPr lang="en-IN" sz="1800" dirty="0" smtClean="0"/>
              <a:t>Portal discomfort/fluid leak - Soon after surgery the small arthroscopic skin incisions may leak watery fluid used during the procedure. This is normal. The portal scar may feel nodular as the incisions heal; this generally resolves over time.</a:t>
            </a:r>
          </a:p>
          <a:p>
            <a:r>
              <a:rPr lang="en-IN" sz="1800" dirty="0" smtClean="0"/>
              <a:t>Anterior knee pain ("</a:t>
            </a:r>
            <a:r>
              <a:rPr lang="en-IN" sz="1800" dirty="0" err="1" smtClean="0"/>
              <a:t>patellofemoral</a:t>
            </a:r>
            <a:r>
              <a:rPr lang="en-IN" sz="1800" dirty="0" smtClean="0"/>
              <a:t> syndrome"). Some patients may develop new symptoms or exacerbation of current symptoms during the course of their rehabilitation.</a:t>
            </a:r>
          </a:p>
          <a:p>
            <a:endParaRPr lang="en-IN" sz="1800" dirty="0" smtClean="0"/>
          </a:p>
          <a:p>
            <a:endParaRPr lang="en-IN" sz="1800" dirty="0" smtClean="0"/>
          </a:p>
          <a:p>
            <a:endParaRPr lang="en-IN"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304800" y="228600"/>
          <a:ext cx="8610600" cy="6263640"/>
        </p:xfrm>
        <a:graphic>
          <a:graphicData uri="http://schemas.openxmlformats.org/drawingml/2006/table">
            <a:tbl>
              <a:tblPr firstRow="1" bandRow="1">
                <a:tableStyleId>{5C22544A-7EE6-4342-B048-85BDC9FD1C3A}</a:tableStyleId>
              </a:tblPr>
              <a:tblGrid>
                <a:gridCol w="1905000"/>
                <a:gridCol w="1371600"/>
                <a:gridCol w="762000"/>
                <a:gridCol w="2727960"/>
                <a:gridCol w="1844040"/>
              </a:tblGrid>
              <a:tr h="685800">
                <a:tc>
                  <a:txBody>
                    <a:bodyPr/>
                    <a:lstStyle/>
                    <a:p>
                      <a:r>
                        <a:rPr lang="en-IN" dirty="0" smtClean="0">
                          <a:solidFill>
                            <a:schemeClr val="tx1"/>
                          </a:solidFill>
                        </a:rPr>
                        <a:t>TITLE/AUTHORS</a:t>
                      </a:r>
                      <a:endParaRPr lang="en-IN" dirty="0">
                        <a:solidFill>
                          <a:schemeClr val="tx1"/>
                        </a:solidFill>
                      </a:endParaRPr>
                    </a:p>
                  </a:txBody>
                  <a:tcPr/>
                </a:tc>
                <a:tc>
                  <a:txBody>
                    <a:bodyPr/>
                    <a:lstStyle/>
                    <a:p>
                      <a:r>
                        <a:rPr lang="en-IN" dirty="0" smtClean="0">
                          <a:solidFill>
                            <a:schemeClr val="tx1"/>
                          </a:solidFill>
                        </a:rPr>
                        <a:t>STUDY TYPE</a:t>
                      </a:r>
                      <a:endParaRPr lang="en-IN" dirty="0">
                        <a:solidFill>
                          <a:schemeClr val="tx1"/>
                        </a:solidFill>
                      </a:endParaRPr>
                    </a:p>
                  </a:txBody>
                  <a:tcPr/>
                </a:tc>
                <a:tc>
                  <a:txBody>
                    <a:bodyPr/>
                    <a:lstStyle/>
                    <a:p>
                      <a:r>
                        <a:rPr lang="en-IN" dirty="0" smtClean="0">
                          <a:solidFill>
                            <a:schemeClr val="tx1"/>
                          </a:solidFill>
                        </a:rPr>
                        <a:t>LEVEL</a:t>
                      </a:r>
                      <a:endParaRPr lang="en-IN" dirty="0">
                        <a:solidFill>
                          <a:schemeClr val="tx1"/>
                        </a:solidFill>
                      </a:endParaRPr>
                    </a:p>
                  </a:txBody>
                  <a:tcPr/>
                </a:tc>
                <a:tc>
                  <a:txBody>
                    <a:bodyPr/>
                    <a:lstStyle/>
                    <a:p>
                      <a:r>
                        <a:rPr lang="en-IN" dirty="0" smtClean="0">
                          <a:solidFill>
                            <a:schemeClr val="tx1"/>
                          </a:solidFill>
                        </a:rPr>
                        <a:t>RESULT</a:t>
                      </a:r>
                      <a:endParaRPr lang="en-IN" dirty="0">
                        <a:solidFill>
                          <a:schemeClr val="tx1"/>
                        </a:solidFill>
                      </a:endParaRPr>
                    </a:p>
                  </a:txBody>
                  <a:tcPr/>
                </a:tc>
                <a:tc>
                  <a:txBody>
                    <a:bodyPr/>
                    <a:lstStyle/>
                    <a:p>
                      <a:r>
                        <a:rPr lang="en-IN" dirty="0" smtClean="0">
                          <a:solidFill>
                            <a:schemeClr val="tx1"/>
                          </a:solidFill>
                        </a:rPr>
                        <a:t>CONCLUSION</a:t>
                      </a:r>
                      <a:endParaRPr lang="en-IN" dirty="0">
                        <a:solidFill>
                          <a:schemeClr val="tx1"/>
                        </a:solidFill>
                      </a:endParaRPr>
                    </a:p>
                  </a:txBody>
                  <a:tcPr/>
                </a:tc>
              </a:tr>
              <a:tr h="4984642">
                <a:tc>
                  <a:txBody>
                    <a:bodyPr/>
                    <a:lstStyle/>
                    <a:p>
                      <a:r>
                        <a:rPr lang="en-IN" dirty="0" smtClean="0"/>
                        <a:t>Ruth Crawford, </a:t>
                      </a:r>
                    </a:p>
                    <a:p>
                      <a:r>
                        <a:rPr lang="en-IN" dirty="0" smtClean="0"/>
                        <a:t>Gayle </a:t>
                      </a:r>
                      <a:r>
                        <a:rPr lang="en-IN" dirty="0" err="1" smtClean="0"/>
                        <a:t>Walley</a:t>
                      </a:r>
                      <a:r>
                        <a:rPr lang="en-IN" dirty="0" smtClean="0"/>
                        <a:t>, </a:t>
                      </a:r>
                    </a:p>
                    <a:p>
                      <a:r>
                        <a:rPr lang="en-IN" dirty="0" smtClean="0"/>
                        <a:t>Stephen Bridgman</a:t>
                      </a:r>
                      <a:r>
                        <a:rPr lang="en-IN" baseline="0" dirty="0" smtClean="0"/>
                        <a:t> </a:t>
                      </a:r>
                      <a:r>
                        <a:rPr lang="en-IN" dirty="0" smtClean="0"/>
                        <a:t>and </a:t>
                      </a:r>
                    </a:p>
                    <a:p>
                      <a:r>
                        <a:rPr lang="en-IN" dirty="0" smtClean="0"/>
                        <a:t>Nicola </a:t>
                      </a:r>
                      <a:r>
                        <a:rPr lang="en-IN" dirty="0" err="1" smtClean="0"/>
                        <a:t>Maffulli</a:t>
                      </a:r>
                      <a:endParaRPr lang="en-IN" dirty="0" smtClean="0"/>
                    </a:p>
                    <a:p>
                      <a:r>
                        <a:rPr lang="en-IN" dirty="0" smtClean="0"/>
                        <a:t>Br Med Bull</a:t>
                      </a:r>
                      <a:r>
                        <a:rPr lang="en-IN" sz="1800" b="0" i="1" kern="1200" dirty="0" smtClean="0">
                          <a:solidFill>
                            <a:schemeClr val="dk1"/>
                          </a:solidFill>
                          <a:latin typeface="+mn-lt"/>
                          <a:ea typeface="+mn-ea"/>
                          <a:cs typeface="+mn-cs"/>
                        </a:rPr>
                        <a:t> (2007) 84 (1): 5-23. </a:t>
                      </a:r>
                      <a:r>
                        <a:rPr lang="en-IN" sz="1800" b="0" i="1" kern="1200" dirty="0" err="1" smtClean="0">
                          <a:solidFill>
                            <a:schemeClr val="dk1"/>
                          </a:solidFill>
                          <a:latin typeface="+mn-lt"/>
                          <a:ea typeface="+mn-ea"/>
                          <a:cs typeface="+mn-cs"/>
                        </a:rPr>
                        <a:t>doi</a:t>
                      </a:r>
                      <a:r>
                        <a:rPr lang="en-IN" sz="1800" b="0" i="1" kern="1200" dirty="0" smtClean="0">
                          <a:solidFill>
                            <a:schemeClr val="dk1"/>
                          </a:solidFill>
                          <a:latin typeface="+mn-lt"/>
                          <a:ea typeface="+mn-ea"/>
                          <a:cs typeface="+mn-cs"/>
                        </a:rPr>
                        <a:t>: 10.1093/</a:t>
                      </a:r>
                      <a:r>
                        <a:rPr lang="en-IN" sz="1800" b="0" i="1" kern="1200" dirty="0" err="1" smtClean="0">
                          <a:solidFill>
                            <a:schemeClr val="dk1"/>
                          </a:solidFill>
                          <a:latin typeface="+mn-lt"/>
                          <a:ea typeface="+mn-ea"/>
                          <a:cs typeface="+mn-cs"/>
                        </a:rPr>
                        <a:t>bmb</a:t>
                      </a:r>
                      <a:r>
                        <a:rPr lang="en-IN" sz="1800" b="0" i="1" kern="1200" dirty="0" smtClean="0">
                          <a:solidFill>
                            <a:schemeClr val="dk1"/>
                          </a:solidFill>
                          <a:latin typeface="+mn-lt"/>
                          <a:ea typeface="+mn-ea"/>
                          <a:cs typeface="+mn-cs"/>
                        </a:rPr>
                        <a:t>/ldm022</a:t>
                      </a:r>
                      <a:endParaRPr lang="en-IN" dirty="0" smtClean="0"/>
                    </a:p>
                  </a:txBody>
                  <a:tcPr/>
                </a:tc>
                <a:tc>
                  <a:txBody>
                    <a:bodyPr/>
                    <a:lstStyle/>
                    <a:p>
                      <a:r>
                        <a:rPr lang="en-IN" dirty="0" smtClean="0"/>
                        <a:t>Systematic review</a:t>
                      </a:r>
                      <a:endParaRPr lang="en-IN" dirty="0"/>
                    </a:p>
                  </a:txBody>
                  <a:tcPr/>
                </a:tc>
                <a:tc>
                  <a:txBody>
                    <a:bodyPr/>
                    <a:lstStyle/>
                    <a:p>
                      <a:r>
                        <a:rPr lang="en-IN" dirty="0" smtClean="0"/>
                        <a:t>1</a:t>
                      </a:r>
                      <a:endParaRPr lang="en-IN" dirty="0"/>
                    </a:p>
                  </a:txBody>
                  <a:tcPr/>
                </a:tc>
                <a:tc>
                  <a:txBody>
                    <a:bodyPr/>
                    <a:lstStyle/>
                    <a:p>
                      <a:r>
                        <a:rPr lang="en-IN" sz="1800" b="0" i="0" kern="1200" dirty="0" smtClean="0">
                          <a:solidFill>
                            <a:schemeClr val="dk1"/>
                          </a:solidFill>
                          <a:latin typeface="+mn-lt"/>
                          <a:ea typeface="+mn-ea"/>
                          <a:cs typeface="+mn-cs"/>
                        </a:rPr>
                        <a:t>MRI is highly accurate in diagnosing </a:t>
                      </a:r>
                      <a:r>
                        <a:rPr lang="en-IN" sz="1800" b="0" i="0" kern="1200" dirty="0" err="1" smtClean="0">
                          <a:solidFill>
                            <a:schemeClr val="dk1"/>
                          </a:solidFill>
                          <a:latin typeface="+mn-lt"/>
                          <a:ea typeface="+mn-ea"/>
                          <a:cs typeface="+mn-cs"/>
                        </a:rPr>
                        <a:t>meniscal</a:t>
                      </a:r>
                      <a:r>
                        <a:rPr lang="en-IN" sz="1800" b="0" i="0" kern="1200" dirty="0" smtClean="0">
                          <a:solidFill>
                            <a:schemeClr val="dk1"/>
                          </a:solidFill>
                          <a:latin typeface="+mn-lt"/>
                          <a:ea typeface="+mn-ea"/>
                          <a:cs typeface="+mn-cs"/>
                        </a:rPr>
                        <a:t> and anterior </a:t>
                      </a:r>
                      <a:r>
                        <a:rPr lang="en-IN" sz="1800" b="0" i="0" kern="1200" dirty="0" err="1" smtClean="0">
                          <a:solidFill>
                            <a:schemeClr val="dk1"/>
                          </a:solidFill>
                          <a:latin typeface="+mn-lt"/>
                          <a:ea typeface="+mn-ea"/>
                          <a:cs typeface="+mn-cs"/>
                        </a:rPr>
                        <a:t>cruciate</a:t>
                      </a:r>
                      <a:r>
                        <a:rPr lang="en-IN" sz="1800" b="0" i="0" kern="1200" dirty="0" smtClean="0">
                          <a:solidFill>
                            <a:schemeClr val="dk1"/>
                          </a:solidFill>
                          <a:latin typeface="+mn-lt"/>
                          <a:ea typeface="+mn-ea"/>
                          <a:cs typeface="+mn-cs"/>
                        </a:rPr>
                        <a:t> ligament (ACL) tears. It is the most appropriate screening tool before therapeutic arthroscopy. It is preferable to diagnostic arthroscopy in most patients because it avoids the surgical risks of arthroscopy. The results of MRI differ for medial and lateral meniscus and ACL, with only 85% accuracy.</a:t>
                      </a:r>
                      <a:endParaRPr lang="en-IN" dirty="0"/>
                    </a:p>
                  </a:txBody>
                  <a:tcPr/>
                </a:tc>
                <a:tc>
                  <a:txBody>
                    <a:bodyPr/>
                    <a:lstStyle/>
                    <a:p>
                      <a:r>
                        <a:rPr lang="en-US" dirty="0" smtClean="0"/>
                        <a:t>Diagnostic performance results of MRI differ for the medial and lateral meniscus and the ACL, although all were above 85% accuracy. Study design characteristics should also be taken in account whenever a study on MRI assessing its diagnostic performance is designed or reviewed. </a:t>
                      </a:r>
                      <a:endParaRPr lang="en-IN"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152400"/>
          <a:ext cx="8686800" cy="6477000"/>
        </p:xfrm>
        <a:graphic>
          <a:graphicData uri="http://schemas.openxmlformats.org/drawingml/2006/table">
            <a:tbl>
              <a:tblPr firstRow="1" bandRow="1">
                <a:tableStyleId>{5C22544A-7EE6-4342-B048-85BDC9FD1C3A}</a:tableStyleId>
              </a:tblPr>
              <a:tblGrid>
                <a:gridCol w="1722120"/>
                <a:gridCol w="1374675"/>
                <a:gridCol w="789405"/>
                <a:gridCol w="2895600"/>
                <a:gridCol w="1905000"/>
              </a:tblGrid>
              <a:tr h="623798">
                <a:tc>
                  <a:txBody>
                    <a:bodyPr/>
                    <a:lstStyle/>
                    <a:p>
                      <a:r>
                        <a:rPr lang="en-IN" sz="1800" dirty="0" smtClean="0">
                          <a:solidFill>
                            <a:schemeClr val="tx1"/>
                          </a:solidFill>
                        </a:rPr>
                        <a:t>TITLE/AUTHORS</a:t>
                      </a:r>
                      <a:endParaRPr lang="en-IN" sz="1800" dirty="0">
                        <a:solidFill>
                          <a:schemeClr val="tx1"/>
                        </a:solidFill>
                      </a:endParaRPr>
                    </a:p>
                  </a:txBody>
                  <a:tcPr/>
                </a:tc>
                <a:tc>
                  <a:txBody>
                    <a:bodyPr/>
                    <a:lstStyle/>
                    <a:p>
                      <a:r>
                        <a:rPr lang="en-IN" sz="1800" dirty="0" smtClean="0">
                          <a:solidFill>
                            <a:schemeClr val="tx1"/>
                          </a:solidFill>
                        </a:rPr>
                        <a:t>STUDY TYPE</a:t>
                      </a:r>
                      <a:endParaRPr lang="en-IN" sz="1800" dirty="0">
                        <a:solidFill>
                          <a:schemeClr val="tx1"/>
                        </a:solidFill>
                      </a:endParaRPr>
                    </a:p>
                  </a:txBody>
                  <a:tcPr/>
                </a:tc>
                <a:tc>
                  <a:txBody>
                    <a:bodyPr/>
                    <a:lstStyle/>
                    <a:p>
                      <a:r>
                        <a:rPr lang="en-IN" sz="1800" dirty="0" smtClean="0">
                          <a:solidFill>
                            <a:schemeClr val="tx1"/>
                          </a:solidFill>
                        </a:rPr>
                        <a:t>LEVEL</a:t>
                      </a:r>
                      <a:endParaRPr lang="en-IN" sz="1800" dirty="0">
                        <a:solidFill>
                          <a:schemeClr val="tx1"/>
                        </a:solidFill>
                      </a:endParaRPr>
                    </a:p>
                  </a:txBody>
                  <a:tcPr/>
                </a:tc>
                <a:tc>
                  <a:txBody>
                    <a:bodyPr/>
                    <a:lstStyle/>
                    <a:p>
                      <a:r>
                        <a:rPr lang="en-IN" sz="1800" dirty="0" smtClean="0">
                          <a:solidFill>
                            <a:schemeClr val="tx1"/>
                          </a:solidFill>
                        </a:rPr>
                        <a:t>RESULT</a:t>
                      </a:r>
                      <a:endParaRPr lang="en-IN" sz="1800" dirty="0">
                        <a:solidFill>
                          <a:schemeClr val="tx1"/>
                        </a:solidFill>
                      </a:endParaRPr>
                    </a:p>
                  </a:txBody>
                  <a:tcPr/>
                </a:tc>
                <a:tc>
                  <a:txBody>
                    <a:bodyPr/>
                    <a:lstStyle/>
                    <a:p>
                      <a:r>
                        <a:rPr lang="en-IN" sz="1800" dirty="0" smtClean="0">
                          <a:solidFill>
                            <a:schemeClr val="tx1"/>
                          </a:solidFill>
                        </a:rPr>
                        <a:t>CONCLUSION</a:t>
                      </a:r>
                      <a:endParaRPr lang="en-IN" sz="1800" dirty="0">
                        <a:solidFill>
                          <a:schemeClr val="tx1"/>
                        </a:solidFill>
                      </a:endParaRPr>
                    </a:p>
                  </a:txBody>
                  <a:tcPr/>
                </a:tc>
              </a:tr>
              <a:tr h="58532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smtClean="0"/>
                        <a:t>von </a:t>
                      </a:r>
                      <a:r>
                        <a:rPr lang="en-IN" sz="1800" dirty="0" err="1" smtClean="0"/>
                        <a:t>Engelhardt</a:t>
                      </a:r>
                      <a:r>
                        <a:rPr lang="en-IN" sz="1800" dirty="0" smtClean="0"/>
                        <a:t> LV1, Schmitz A, </a:t>
                      </a:r>
                      <a:r>
                        <a:rPr lang="en-IN" sz="1800" dirty="0" err="1" smtClean="0"/>
                        <a:t>Burian</a:t>
                      </a:r>
                      <a:r>
                        <a:rPr lang="en-IN" sz="1800" dirty="0" smtClean="0"/>
                        <a:t> B, </a:t>
                      </a:r>
                      <a:r>
                        <a:rPr lang="en-IN" sz="1800" dirty="0" err="1" smtClean="0"/>
                        <a:t>Pennekamp</a:t>
                      </a:r>
                      <a:r>
                        <a:rPr lang="en-IN" sz="1800" dirty="0" smtClean="0"/>
                        <a:t> PH, </a:t>
                      </a:r>
                      <a:r>
                        <a:rPr lang="en-IN" sz="1800" dirty="0" err="1" smtClean="0"/>
                        <a:t>Schild</a:t>
                      </a:r>
                      <a:r>
                        <a:rPr lang="en-IN" sz="1800" dirty="0" smtClean="0"/>
                        <a:t> HH, Kraft CN, von </a:t>
                      </a:r>
                      <a:r>
                        <a:rPr lang="en-IN" sz="1800" dirty="0" err="1" smtClean="0"/>
                        <a:t>Falkenhausen</a:t>
                      </a:r>
                      <a:r>
                        <a:rPr lang="en-IN" sz="1800" dirty="0" smtClean="0"/>
                        <a:t> M.</a:t>
                      </a:r>
                    </a:p>
                    <a:p>
                      <a:pPr marL="0" marR="0" indent="0" algn="l" defTabSz="914400" rtl="0" eaLnBrk="1" fontAlgn="auto" latinLnBrk="0" hangingPunct="1">
                        <a:lnSpc>
                          <a:spcPct val="100000"/>
                        </a:lnSpc>
                        <a:spcBef>
                          <a:spcPts val="0"/>
                        </a:spcBef>
                        <a:spcAft>
                          <a:spcPts val="0"/>
                        </a:spcAft>
                        <a:buClrTx/>
                        <a:buSzTx/>
                        <a:buFontTx/>
                        <a:buNone/>
                        <a:tabLst/>
                        <a:defRPr/>
                      </a:pPr>
                      <a:r>
                        <a:rPr lang="en-IN" sz="1800" b="0" i="0" kern="1200" dirty="0" smtClean="0">
                          <a:solidFill>
                            <a:schemeClr val="dk1"/>
                          </a:solidFill>
                          <a:latin typeface="+mn-lt"/>
                          <a:ea typeface="+mn-ea"/>
                          <a:cs typeface="+mn-cs"/>
                        </a:rPr>
                        <a:t>008 Sep;37(9):914, 916-22. </a:t>
                      </a:r>
                      <a:r>
                        <a:rPr lang="en-IN" sz="1800" b="0" i="0" kern="1200" dirty="0" err="1" smtClean="0">
                          <a:solidFill>
                            <a:schemeClr val="dk1"/>
                          </a:solidFill>
                          <a:latin typeface="+mn-lt"/>
                          <a:ea typeface="+mn-ea"/>
                          <a:cs typeface="+mn-cs"/>
                        </a:rPr>
                        <a:t>doi</a:t>
                      </a:r>
                      <a:r>
                        <a:rPr lang="en-IN" sz="1800" b="0" i="0" kern="1200" dirty="0" smtClean="0">
                          <a:solidFill>
                            <a:schemeClr val="dk1"/>
                          </a:solidFill>
                          <a:latin typeface="+mn-lt"/>
                          <a:ea typeface="+mn-ea"/>
                          <a:cs typeface="+mn-cs"/>
                        </a:rPr>
                        <a:t>: 10.1007/s00132-008-1313-6.</a:t>
                      </a:r>
                      <a:endParaRPr lang="en-IN" sz="1800" dirty="0"/>
                    </a:p>
                  </a:txBody>
                  <a:tcPr/>
                </a:tc>
                <a:tc>
                  <a:txBody>
                    <a:bodyPr/>
                    <a:lstStyle/>
                    <a:p>
                      <a:r>
                        <a:rPr lang="en-IN" sz="1800" dirty="0" smtClean="0"/>
                        <a:t>Systematic review</a:t>
                      </a:r>
                      <a:endParaRPr lang="en-IN" sz="1800" dirty="0"/>
                    </a:p>
                  </a:txBody>
                  <a:tcPr/>
                </a:tc>
                <a:tc>
                  <a:txBody>
                    <a:bodyPr/>
                    <a:lstStyle/>
                    <a:p>
                      <a:r>
                        <a:rPr lang="en-IN" sz="1800" dirty="0" smtClean="0"/>
                        <a:t>1</a:t>
                      </a:r>
                      <a:endParaRPr lang="en-IN" sz="1800" dirty="0"/>
                    </a:p>
                  </a:txBody>
                  <a:tcPr/>
                </a:tc>
                <a:tc>
                  <a:txBody>
                    <a:bodyPr/>
                    <a:lstStyle/>
                    <a:p>
                      <a:r>
                        <a:rPr lang="en-IN" sz="1800" b="0" i="0" kern="1200" dirty="0" smtClean="0">
                          <a:solidFill>
                            <a:schemeClr val="dk1"/>
                          </a:solidFill>
                          <a:latin typeface="+mn-lt"/>
                          <a:ea typeface="+mn-ea"/>
                          <a:cs typeface="+mn-cs"/>
                        </a:rPr>
                        <a:t>Thirty-six percent of the examined cartilage surfaces demonstrated no agreement between MRI and arthroscopic grading. In most of these cases, grades II and III cartilage lesions were confounded with each other. Regarding the positive predictive values, the probability that a positive finding in MRI would be exactly confirmed by arthroscopy was 39-72%. In contrast, specificities and negative predictive values of different grades of cartilage diseases were 85-95%.</a:t>
                      </a:r>
                      <a:endParaRPr lang="en-IN" sz="1800" dirty="0"/>
                    </a:p>
                  </a:txBody>
                  <a:tcPr/>
                </a:tc>
                <a:tc>
                  <a:txBody>
                    <a:bodyPr/>
                    <a:lstStyle/>
                    <a:p>
                      <a:r>
                        <a:rPr lang="en-IN" sz="1800" b="0" i="0" kern="1200" dirty="0" smtClean="0">
                          <a:solidFill>
                            <a:schemeClr val="dk1"/>
                          </a:solidFill>
                          <a:latin typeface="+mn-lt"/>
                          <a:ea typeface="+mn-ea"/>
                          <a:cs typeface="+mn-cs"/>
                        </a:rPr>
                        <a:t>MRI is a supportive, </a:t>
                      </a:r>
                      <a:r>
                        <a:rPr lang="en-IN" sz="1800" b="0" i="0" kern="1200" dirty="0" err="1" smtClean="0">
                          <a:solidFill>
                            <a:schemeClr val="dk1"/>
                          </a:solidFill>
                          <a:latin typeface="+mn-lt"/>
                          <a:ea typeface="+mn-ea"/>
                          <a:cs typeface="+mn-cs"/>
                        </a:rPr>
                        <a:t>noninvasive</a:t>
                      </a:r>
                      <a:r>
                        <a:rPr lang="en-IN" sz="1800" b="0" i="0" kern="1200" dirty="0" smtClean="0">
                          <a:solidFill>
                            <a:schemeClr val="dk1"/>
                          </a:solidFill>
                          <a:latin typeface="+mn-lt"/>
                          <a:ea typeface="+mn-ea"/>
                          <a:cs typeface="+mn-cs"/>
                        </a:rPr>
                        <a:t> method for clinical decision making regarding conservative or operative treatment possibilities.  The value of diagnostic arthroscopy for a definitive assessment of the </a:t>
                      </a:r>
                      <a:r>
                        <a:rPr lang="en-IN" sz="1800" b="0" i="0" kern="1200" dirty="0" err="1" smtClean="0">
                          <a:solidFill>
                            <a:schemeClr val="dk1"/>
                          </a:solidFill>
                          <a:latin typeface="+mn-lt"/>
                          <a:ea typeface="+mn-ea"/>
                          <a:cs typeface="+mn-cs"/>
                        </a:rPr>
                        <a:t>articular</a:t>
                      </a:r>
                      <a:r>
                        <a:rPr lang="en-IN" sz="1800" b="0" i="0" kern="1200" dirty="0" smtClean="0">
                          <a:solidFill>
                            <a:schemeClr val="dk1"/>
                          </a:solidFill>
                          <a:latin typeface="+mn-lt"/>
                          <a:ea typeface="+mn-ea"/>
                          <a:cs typeface="+mn-cs"/>
                        </a:rPr>
                        <a:t> surfaces and for therapeutic planning currently cannot be replaced by MRI.</a:t>
                      </a:r>
                      <a:endParaRPr lang="en-IN" sz="1800"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868362"/>
          </a:xfrm>
        </p:spPr>
        <p:txBody>
          <a:bodyPr>
            <a:normAutofit/>
          </a:bodyPr>
          <a:lstStyle/>
          <a:p>
            <a:r>
              <a:rPr lang="en-US" b="1" dirty="0" smtClean="0"/>
              <a:t>CONCLUSION</a:t>
            </a:r>
            <a:endParaRPr lang="en-US" dirty="0"/>
          </a:p>
        </p:txBody>
      </p:sp>
      <p:sp>
        <p:nvSpPr>
          <p:cNvPr id="3" name="Content Placeholder 2"/>
          <p:cNvSpPr>
            <a:spLocks noGrp="1"/>
          </p:cNvSpPr>
          <p:nvPr>
            <p:ph idx="1"/>
          </p:nvPr>
        </p:nvSpPr>
        <p:spPr>
          <a:xfrm>
            <a:off x="228600" y="1371600"/>
            <a:ext cx="8458200" cy="5486400"/>
          </a:xfrm>
        </p:spPr>
        <p:txBody>
          <a:bodyPr>
            <a:normAutofit fontScale="70000" lnSpcReduction="20000"/>
          </a:bodyPr>
          <a:lstStyle/>
          <a:p>
            <a:r>
              <a:rPr lang="en-US" dirty="0" smtClean="0"/>
              <a:t>MRI is highly accurate in diagnosing </a:t>
            </a:r>
            <a:r>
              <a:rPr lang="en-US" dirty="0" err="1" smtClean="0"/>
              <a:t>meniscal</a:t>
            </a:r>
            <a:r>
              <a:rPr lang="en-US" dirty="0" smtClean="0"/>
              <a:t> and ACL tears. It is the most appropriate screening tool for therapeutic arthroscopy. It is preferable to diagnostic arthroscopy in most patients because it is faster and avoids surgical risks. An area of future research is the use of specific MRI sequences to identify problems in each of the various tissues in and around the knee (ligaments, menisci, tendons, </a:t>
            </a:r>
            <a:r>
              <a:rPr lang="en-US" dirty="0" err="1" smtClean="0"/>
              <a:t>articular</a:t>
            </a:r>
            <a:r>
              <a:rPr lang="en-US" dirty="0" smtClean="0"/>
              <a:t> surface and bone), while keeping the investigation within acceptable times and costs. </a:t>
            </a:r>
          </a:p>
          <a:p>
            <a:pPr>
              <a:buNone/>
            </a:pPr>
            <a:endParaRPr lang="en-US" dirty="0" smtClean="0"/>
          </a:p>
          <a:p>
            <a:r>
              <a:rPr lang="en-US" dirty="0" smtClean="0"/>
              <a:t>From the present study, it is clear that the diagnostic performance results of MRI differ for the medial and lateral meniscus and the ACL, although all were above 85% accuracy. Study design characteristics should also be taken in account whenever a study on MRI assessing its diagnostic performance is designed or reviewed. There is scope for more research in this area, particularly on knee pathology other than menisci and ACL.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438400"/>
            <a:ext cx="6705600" cy="1676400"/>
          </a:xfrm>
        </p:spPr>
        <p:txBody>
          <a:bodyPr>
            <a:normAutofit/>
          </a:bodyPr>
          <a:lstStyle/>
          <a:p>
            <a:pPr>
              <a:buNone/>
            </a:pPr>
            <a:r>
              <a:rPr lang="en-IN" sz="8800" b="1" dirty="0" smtClean="0"/>
              <a:t>  THANK YOU</a:t>
            </a:r>
            <a:endParaRPr lang="en-IN" sz="8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MRI KNEE</a:t>
            </a:r>
            <a:endParaRPr lang="en-IN" b="1" dirty="0"/>
          </a:p>
        </p:txBody>
      </p:sp>
      <p:sp>
        <p:nvSpPr>
          <p:cNvPr id="7" name="Content Placeholder 6"/>
          <p:cNvSpPr txBox="1">
            <a:spLocks noGrp="1"/>
          </p:cNvSpPr>
          <p:nvPr>
            <p:ph idx="1"/>
          </p:nvPr>
        </p:nvSpPr>
        <p:spPr>
          <a:xfrm>
            <a:off x="457200" y="1600200"/>
            <a:ext cx="8229600" cy="3711785"/>
          </a:xfrm>
          <a:prstGeom prst="rect">
            <a:avLst/>
          </a:prstGeom>
          <a:noFill/>
        </p:spPr>
        <p:txBody>
          <a:bodyPr wrap="square" rtlCol="0">
            <a:spAutoFit/>
          </a:bodyPr>
          <a:lstStyle/>
          <a:p>
            <a:pPr>
              <a:buFont typeface="Arial" pitchFamily="34" charset="0"/>
              <a:buChar char="•"/>
            </a:pPr>
            <a:r>
              <a:rPr lang="en-IN" sz="2800" dirty="0" smtClean="0"/>
              <a:t> MRI of the knee provides detailed images of structures within the knee joint, including bones, cartilage, tendons, ligaments, muscles and blood vessels, from many angles.</a:t>
            </a:r>
          </a:p>
          <a:p>
            <a:pPr>
              <a:buFont typeface="Arial" pitchFamily="34" charset="0"/>
              <a:buChar char="•"/>
            </a:pPr>
            <a:r>
              <a:rPr lang="en-IN" sz="2800" dirty="0" smtClean="0"/>
              <a:t> Magnetic resonance imaging (MRI) is a </a:t>
            </a:r>
            <a:r>
              <a:rPr lang="en-IN" sz="2800" dirty="0" err="1" smtClean="0"/>
              <a:t>noninvasive</a:t>
            </a:r>
            <a:r>
              <a:rPr lang="en-IN" sz="2800" dirty="0" smtClean="0"/>
              <a:t> medical test that helps physicians diagnose and treat medical conditions.</a:t>
            </a:r>
          </a:p>
          <a:p>
            <a:endParaRPr lang="en-IN"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Knee Arthroscopy</a:t>
            </a:r>
            <a:endParaRPr lang="en-IN" b="1" dirty="0"/>
          </a:p>
        </p:txBody>
      </p:sp>
      <p:sp>
        <p:nvSpPr>
          <p:cNvPr id="3" name="Content Placeholder 2"/>
          <p:cNvSpPr>
            <a:spLocks noGrp="1"/>
          </p:cNvSpPr>
          <p:nvPr>
            <p:ph idx="1"/>
          </p:nvPr>
        </p:nvSpPr>
        <p:spPr>
          <a:xfrm>
            <a:off x="0" y="1981200"/>
            <a:ext cx="3886200" cy="4525963"/>
          </a:xfrm>
        </p:spPr>
        <p:txBody>
          <a:bodyPr>
            <a:noAutofit/>
          </a:bodyPr>
          <a:lstStyle/>
          <a:p>
            <a:r>
              <a:rPr lang="en-IN" sz="2400" dirty="0" smtClean="0"/>
              <a:t>Arthroscopy is a common surgical procedure in which a joint(</a:t>
            </a:r>
            <a:r>
              <a:rPr lang="en-IN" sz="2400" dirty="0" err="1" smtClean="0"/>
              <a:t>arthro</a:t>
            </a:r>
            <a:r>
              <a:rPr lang="en-IN" sz="2400" dirty="0" smtClean="0"/>
              <a:t>-) is viewed (-</a:t>
            </a:r>
            <a:r>
              <a:rPr lang="en-IN" sz="2400" dirty="0" err="1" smtClean="0"/>
              <a:t>scopy</a:t>
            </a:r>
            <a:r>
              <a:rPr lang="en-IN" sz="2400" dirty="0" smtClean="0"/>
              <a:t>) using a small camera. Arthroscopy gives doctors a clear view of the inside of the knee. This helps them diagnose and treat knee problems.</a:t>
            </a:r>
            <a:endParaRPr lang="en-IN" sz="2400" dirty="0"/>
          </a:p>
        </p:txBody>
      </p:sp>
      <p:pic>
        <p:nvPicPr>
          <p:cNvPr id="37890" name="Picture 2" descr="http://amonferrymd.com/wp-content/uploads/2011/04/ArthroKnee.png"/>
          <p:cNvPicPr>
            <a:picLocks noChangeAspect="1" noChangeArrowheads="1"/>
          </p:cNvPicPr>
          <p:nvPr/>
        </p:nvPicPr>
        <p:blipFill>
          <a:blip r:embed="rId2" cstate="print"/>
          <a:srcRect/>
          <a:stretch>
            <a:fillRect/>
          </a:stretch>
        </p:blipFill>
        <p:spPr bwMode="auto">
          <a:xfrm>
            <a:off x="4267200" y="2057400"/>
            <a:ext cx="4514850" cy="3124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Anterior </a:t>
            </a:r>
            <a:r>
              <a:rPr lang="en-IN" b="1" dirty="0" err="1" smtClean="0"/>
              <a:t>Cruciate</a:t>
            </a:r>
            <a:r>
              <a:rPr lang="en-IN" b="1" dirty="0" smtClean="0"/>
              <a:t> Ligament (ACL) tear</a:t>
            </a:r>
            <a:endParaRPr lang="en-IN" b="1" dirty="0"/>
          </a:p>
        </p:txBody>
      </p:sp>
      <p:sp>
        <p:nvSpPr>
          <p:cNvPr id="3" name="Content Placeholder 2"/>
          <p:cNvSpPr>
            <a:spLocks noGrp="1"/>
          </p:cNvSpPr>
          <p:nvPr>
            <p:ph idx="1"/>
          </p:nvPr>
        </p:nvSpPr>
        <p:spPr/>
        <p:txBody>
          <a:bodyPr>
            <a:normAutofit fontScale="85000" lnSpcReduction="20000"/>
          </a:bodyPr>
          <a:lstStyle/>
          <a:p>
            <a:r>
              <a:rPr lang="en-US" dirty="0" smtClean="0"/>
              <a:t>The anterior </a:t>
            </a:r>
            <a:r>
              <a:rPr lang="en-US" dirty="0" err="1" smtClean="0"/>
              <a:t>cruciate</a:t>
            </a:r>
            <a:r>
              <a:rPr lang="en-US" dirty="0" smtClean="0"/>
              <a:t> ligament is one of four major ligaments that provide stability to the knee joint.  In particular</a:t>
            </a:r>
            <a:r>
              <a:rPr lang="en-GB" dirty="0" smtClean="0"/>
              <a:t>, </a:t>
            </a:r>
            <a:r>
              <a:rPr lang="en-US" dirty="0" smtClean="0"/>
              <a:t>it prevents anterior translation and rotation of the tibia in relation to the femur. ACL tear occurs when the forces that tend to displace the tibia can not be absorbed by the ligament. ACL tear is common in sports (football, basketball) and could be accompanied by </a:t>
            </a:r>
            <a:r>
              <a:rPr lang="en-US" dirty="0" err="1" smtClean="0"/>
              <a:t>meniscal</a:t>
            </a:r>
            <a:r>
              <a:rPr lang="en-US" dirty="0" smtClean="0"/>
              <a:t> tear, </a:t>
            </a:r>
            <a:r>
              <a:rPr lang="en-US" dirty="0" err="1" smtClean="0"/>
              <a:t>osteochondral</a:t>
            </a:r>
            <a:r>
              <a:rPr lang="en-US" dirty="0" smtClean="0"/>
              <a:t> lesion and other ligaments rupture. Cutting maneuvers, incorrect landing after a jamb, sudden deceleration and direct knee blow could be the mechanism of ACL tear. </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http://radiology.casereports.net/index.php/rcr/article/viewFile/537/947/9201"/>
          <p:cNvPicPr>
            <a:picLocks noChangeAspect="1" noChangeArrowheads="1"/>
          </p:cNvPicPr>
          <p:nvPr/>
        </p:nvPicPr>
        <p:blipFill>
          <a:blip r:embed="rId2" cstate="print"/>
          <a:srcRect/>
          <a:stretch>
            <a:fillRect/>
          </a:stretch>
        </p:blipFill>
        <p:spPr bwMode="auto">
          <a:xfrm>
            <a:off x="228600" y="228600"/>
            <a:ext cx="6324600" cy="6324600"/>
          </a:xfrm>
          <a:prstGeom prst="rect">
            <a:avLst/>
          </a:prstGeom>
          <a:noFill/>
        </p:spPr>
      </p:pic>
      <p:sp>
        <p:nvSpPr>
          <p:cNvPr id="6" name="TextBox 5"/>
          <p:cNvSpPr txBox="1"/>
          <p:nvPr/>
        </p:nvSpPr>
        <p:spPr>
          <a:xfrm>
            <a:off x="6934200" y="685800"/>
            <a:ext cx="1981199" cy="1200329"/>
          </a:xfrm>
          <a:prstGeom prst="rect">
            <a:avLst/>
          </a:prstGeom>
          <a:noFill/>
        </p:spPr>
        <p:txBody>
          <a:bodyPr wrap="square" rtlCol="0">
            <a:spAutoFit/>
          </a:bodyPr>
          <a:lstStyle/>
          <a:p>
            <a:pPr>
              <a:buFont typeface="Arial" pitchFamily="34" charset="0"/>
              <a:buChar char="•"/>
            </a:pPr>
            <a:r>
              <a:rPr lang="en-IN" b="1" dirty="0" smtClean="0"/>
              <a:t>   </a:t>
            </a:r>
            <a:r>
              <a:rPr lang="en-IN" b="1" dirty="0" err="1" smtClean="0"/>
              <a:t>Sagital</a:t>
            </a:r>
            <a:r>
              <a:rPr lang="en-IN" b="1" dirty="0" smtClean="0"/>
              <a:t> T2-weighted MRI shows ACL tear (yellow arrow).</a:t>
            </a:r>
            <a:endParaRPr lang="en-IN"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http://www.radsource.us/_images/0306_3.jpg"/>
          <p:cNvPicPr>
            <a:picLocks noChangeAspect="1" noChangeArrowheads="1"/>
          </p:cNvPicPr>
          <p:nvPr/>
        </p:nvPicPr>
        <p:blipFill>
          <a:blip r:embed="rId2" cstate="print"/>
          <a:srcRect/>
          <a:stretch>
            <a:fillRect/>
          </a:stretch>
        </p:blipFill>
        <p:spPr bwMode="auto">
          <a:xfrm>
            <a:off x="457200" y="457200"/>
            <a:ext cx="5105400" cy="5951439"/>
          </a:xfrm>
          <a:prstGeom prst="rect">
            <a:avLst/>
          </a:prstGeom>
          <a:noFill/>
        </p:spPr>
      </p:pic>
      <p:sp>
        <p:nvSpPr>
          <p:cNvPr id="3" name="TextBox 2"/>
          <p:cNvSpPr txBox="1"/>
          <p:nvPr/>
        </p:nvSpPr>
        <p:spPr>
          <a:xfrm>
            <a:off x="6248400" y="1295400"/>
            <a:ext cx="2514600" cy="3170099"/>
          </a:xfrm>
          <a:prstGeom prst="rect">
            <a:avLst/>
          </a:prstGeom>
          <a:noFill/>
        </p:spPr>
        <p:txBody>
          <a:bodyPr wrap="square" rtlCol="0">
            <a:spAutoFit/>
          </a:bodyPr>
          <a:lstStyle/>
          <a:p>
            <a:pPr>
              <a:buFont typeface="Arial" pitchFamily="34" charset="0"/>
              <a:buChar char="•"/>
            </a:pPr>
            <a:r>
              <a:rPr lang="en-IN" sz="2000" b="1" dirty="0" smtClean="0"/>
              <a:t>  Subtle focal </a:t>
            </a:r>
            <a:r>
              <a:rPr lang="en-IN" sz="2000" b="1" dirty="0" err="1" smtClean="0"/>
              <a:t>hyperintensity</a:t>
            </a:r>
            <a:r>
              <a:rPr lang="en-IN" sz="2000" b="1" dirty="0" smtClean="0"/>
              <a:t> in the substance of the proximal anterior </a:t>
            </a:r>
            <a:r>
              <a:rPr lang="en-IN" sz="2000" b="1" dirty="0" err="1" smtClean="0"/>
              <a:t>cruciate</a:t>
            </a:r>
            <a:r>
              <a:rPr lang="en-IN" sz="2000" b="1" dirty="0" smtClean="0"/>
              <a:t> ligament (arrow) and a slightly wavy contour of its anterior margin (arrowhead) are demonstrated  </a:t>
            </a:r>
            <a:endParaRPr lang="en-IN" sz="20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6400800"/>
            <a:ext cx="5562600" cy="461665"/>
          </a:xfrm>
          <a:prstGeom prst="rect">
            <a:avLst/>
          </a:prstGeom>
        </p:spPr>
        <p:txBody>
          <a:bodyPr wrap="square">
            <a:spAutoFit/>
          </a:bodyPr>
          <a:lstStyle/>
          <a:p>
            <a:pPr>
              <a:buFont typeface="Arial" pitchFamily="34" charset="0"/>
              <a:buChar char="•"/>
            </a:pPr>
            <a:r>
              <a:rPr lang="en-IN" sz="2400" dirty="0" smtClean="0"/>
              <a:t>  Arthroscopic picture of torn    ACL</a:t>
            </a:r>
            <a:endParaRPr lang="en-IN" sz="2400" dirty="0"/>
          </a:p>
        </p:txBody>
      </p:sp>
      <p:pic>
        <p:nvPicPr>
          <p:cNvPr id="40964" name="Picture 4" descr="http://www.sportsortho.gr/files4users/images/arthra/pathiseis/gonato/rixi_pxs/ACL_tear.jpg"/>
          <p:cNvPicPr>
            <a:picLocks noChangeAspect="1" noChangeArrowheads="1"/>
          </p:cNvPicPr>
          <p:nvPr/>
        </p:nvPicPr>
        <p:blipFill>
          <a:blip r:embed="rId2" cstate="print"/>
          <a:srcRect/>
          <a:stretch>
            <a:fillRect/>
          </a:stretch>
        </p:blipFill>
        <p:spPr bwMode="auto">
          <a:xfrm>
            <a:off x="914400" y="152400"/>
            <a:ext cx="7391400" cy="611964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err="1" smtClean="0"/>
              <a:t>Meniscal</a:t>
            </a:r>
            <a:r>
              <a:rPr lang="en-IN" b="1" dirty="0" smtClean="0"/>
              <a:t> lesions</a:t>
            </a:r>
            <a:endParaRPr lang="en-IN" b="1" dirty="0"/>
          </a:p>
        </p:txBody>
      </p:sp>
      <p:sp>
        <p:nvSpPr>
          <p:cNvPr id="3" name="Content Placeholder 2"/>
          <p:cNvSpPr>
            <a:spLocks noGrp="1"/>
          </p:cNvSpPr>
          <p:nvPr>
            <p:ph idx="1"/>
          </p:nvPr>
        </p:nvSpPr>
        <p:spPr/>
        <p:txBody>
          <a:bodyPr>
            <a:normAutofit fontScale="92500" lnSpcReduction="20000"/>
          </a:bodyPr>
          <a:lstStyle/>
          <a:p>
            <a:r>
              <a:rPr lang="en-IN" dirty="0" smtClean="0"/>
              <a:t>The patient with </a:t>
            </a:r>
            <a:r>
              <a:rPr lang="en-IN" dirty="0" err="1" smtClean="0"/>
              <a:t>meniscal</a:t>
            </a:r>
            <a:r>
              <a:rPr lang="en-IN" dirty="0" smtClean="0"/>
              <a:t> pathology typically presents with symptoms referable to the joint line, either medially or laterally. In traumatic cases, an injury is brought on with the knee in flexion, weight bearing, followed by rotation. A pop may or may not be felt. Symptoms are frequently worsened by flexing and loading the knee, and activities such as squatting and kneeling are poorly tolerated. Patients will frequently complain of a "pop" or "clunk" sensation as the knee is brought through the range of motion.</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http://img.medscape.com/pi/emed/ckb/rheumatology/1230552-1250593-2409.jpg"/>
          <p:cNvPicPr>
            <a:picLocks noChangeAspect="1" noChangeArrowheads="1"/>
          </p:cNvPicPr>
          <p:nvPr/>
        </p:nvPicPr>
        <p:blipFill>
          <a:blip r:embed="rId2" cstate="print"/>
          <a:srcRect/>
          <a:stretch>
            <a:fillRect/>
          </a:stretch>
        </p:blipFill>
        <p:spPr bwMode="auto">
          <a:xfrm>
            <a:off x="381000" y="381000"/>
            <a:ext cx="5858309" cy="6001512"/>
          </a:xfrm>
          <a:prstGeom prst="rect">
            <a:avLst/>
          </a:prstGeom>
          <a:noFill/>
        </p:spPr>
      </p:pic>
      <p:sp>
        <p:nvSpPr>
          <p:cNvPr id="5" name="Rectangle 4"/>
          <p:cNvSpPr/>
          <p:nvPr/>
        </p:nvSpPr>
        <p:spPr>
          <a:xfrm>
            <a:off x="6781800" y="685800"/>
            <a:ext cx="1828800" cy="3970318"/>
          </a:xfrm>
          <a:prstGeom prst="rect">
            <a:avLst/>
          </a:prstGeom>
        </p:spPr>
        <p:txBody>
          <a:bodyPr wrap="square">
            <a:spAutoFit/>
          </a:bodyPr>
          <a:lstStyle/>
          <a:p>
            <a:pPr>
              <a:buFont typeface="Arial" pitchFamily="34" charset="0"/>
              <a:buChar char="•"/>
            </a:pPr>
            <a:r>
              <a:rPr lang="en-IN" dirty="0" smtClean="0"/>
              <a:t>  Coronal T2-weighted magnetic resonance image shows a cyst (arrow) adjacent to the lateral meniscus (arrowhead) and also demonstrates a tear communicating with the cyst.</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594</TotalTime>
  <Words>919</Words>
  <Application>Microsoft Office PowerPoint</Application>
  <PresentationFormat>On-screen Show (4:3)</PresentationFormat>
  <Paragraphs>74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MRI VERSUS ARTHROSCOPY IN THE DIAGNOSIS OF KNEE PATHOLOGY </vt:lpstr>
      <vt:lpstr>MRI KNEE</vt:lpstr>
      <vt:lpstr>Knee Arthroscopy</vt:lpstr>
      <vt:lpstr>Anterior Cruciate Ligament (ACL) tear</vt:lpstr>
      <vt:lpstr>Slide 5</vt:lpstr>
      <vt:lpstr>Slide 6</vt:lpstr>
      <vt:lpstr>Slide 7</vt:lpstr>
      <vt:lpstr>Meniscal lesions</vt:lpstr>
      <vt:lpstr>Slide 9</vt:lpstr>
      <vt:lpstr>Slide 10</vt:lpstr>
      <vt:lpstr>Advantages of MRI</vt:lpstr>
      <vt:lpstr>Disadvantages of MRI</vt:lpstr>
      <vt:lpstr>Slide 13</vt:lpstr>
      <vt:lpstr>Slide 14</vt:lpstr>
      <vt:lpstr>Slide 15</vt:lpstr>
      <vt:lpstr>CONCLUSION</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MRI versus arthroscopy in the diagnosis of knee pathology, concentrating on meniscal lesions and ACL tears</dc:title>
  <dc:creator>Radio logy</dc:creator>
  <cp:lastModifiedBy>admin</cp:lastModifiedBy>
  <cp:revision>53</cp:revision>
  <dcterms:created xsi:type="dcterms:W3CDTF">2014-02-16T05:52:05Z</dcterms:created>
  <dcterms:modified xsi:type="dcterms:W3CDTF">2022-04-23T04:30:03Z</dcterms:modified>
</cp:coreProperties>
</file>