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60" r:id="rId5"/>
    <p:sldId id="261" r:id="rId6"/>
    <p:sldId id="262" r:id="rId7"/>
    <p:sldId id="264" r:id="rId8"/>
    <p:sldId id="265" r:id="rId9"/>
    <p:sldId id="266" r:id="rId10"/>
    <p:sldId id="257" r:id="rId11"/>
    <p:sldId id="258" r:id="rId12"/>
    <p:sldId id="259" r:id="rId13"/>
    <p:sldId id="270" r:id="rId14"/>
    <p:sldId id="263"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95FD207-575B-43A2-97DD-7D8DABA49CFC}" type="datetimeFigureOut">
              <a:rPr lang="en-IN" smtClean="0"/>
              <a:pPr/>
              <a:t>23/04/2022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845011-D235-422A-846A-6BBC542EDF8F}"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95FD207-575B-43A2-97DD-7D8DABA49CFC}" type="datetimeFigureOut">
              <a:rPr lang="en-IN" smtClean="0"/>
              <a:pPr/>
              <a:t>23/04/2022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845011-D235-422A-846A-6BBC542EDF8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95FD207-575B-43A2-97DD-7D8DABA49CFC}" type="datetimeFigureOut">
              <a:rPr lang="en-IN" smtClean="0"/>
              <a:pPr/>
              <a:t>23/04/2022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845011-D235-422A-846A-6BBC542EDF8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95FD207-575B-43A2-97DD-7D8DABA49CFC}" type="datetimeFigureOut">
              <a:rPr lang="en-IN" smtClean="0"/>
              <a:pPr/>
              <a:t>23/04/2022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845011-D235-422A-846A-6BBC542EDF8F}"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5FD207-575B-43A2-97DD-7D8DABA49CFC}" type="datetimeFigureOut">
              <a:rPr lang="en-IN" smtClean="0"/>
              <a:pPr/>
              <a:t>23/04/2022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845011-D235-422A-846A-6BBC542EDF8F}"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95FD207-575B-43A2-97DD-7D8DABA49CFC}" type="datetimeFigureOut">
              <a:rPr lang="en-IN" smtClean="0"/>
              <a:pPr/>
              <a:t>23/04/2022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1845011-D235-422A-846A-6BBC542EDF8F}"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95FD207-575B-43A2-97DD-7D8DABA49CFC}" type="datetimeFigureOut">
              <a:rPr lang="en-IN" smtClean="0"/>
              <a:pPr/>
              <a:t>23/04/2022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1845011-D235-422A-846A-6BBC542EDF8F}"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95FD207-575B-43A2-97DD-7D8DABA49CFC}" type="datetimeFigureOut">
              <a:rPr lang="en-IN" smtClean="0"/>
              <a:pPr/>
              <a:t>23/04/2022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1845011-D235-422A-846A-6BBC542EDF8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5FD207-575B-43A2-97DD-7D8DABA49CFC}" type="datetimeFigureOut">
              <a:rPr lang="en-IN" smtClean="0"/>
              <a:pPr/>
              <a:t>23/04/2022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1845011-D235-422A-846A-6BBC542EDF8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5FD207-575B-43A2-97DD-7D8DABA49CFC}" type="datetimeFigureOut">
              <a:rPr lang="en-IN" smtClean="0"/>
              <a:pPr/>
              <a:t>23/04/2022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1845011-D235-422A-846A-6BBC542EDF8F}"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5FD207-575B-43A2-97DD-7D8DABA49CFC}" type="datetimeFigureOut">
              <a:rPr lang="en-IN" smtClean="0"/>
              <a:pPr/>
              <a:t>23/04/2022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1845011-D235-422A-846A-6BBC542EDF8F}"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5FD207-575B-43A2-97DD-7D8DABA49CFC}" type="datetimeFigureOut">
              <a:rPr lang="en-IN" smtClean="0"/>
              <a:pPr/>
              <a:t>23/04/2022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845011-D235-422A-846A-6BBC542EDF8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sz="5400" b="1" dirty="0" smtClean="0"/>
              <a:t>CT ANGIOGRAPHY IN PULMONARY EMBOLISM</a:t>
            </a:r>
            <a:endParaRPr lang="en-IN" sz="5400" b="1" dirty="0"/>
          </a:p>
        </p:txBody>
      </p:sp>
      <p:sp>
        <p:nvSpPr>
          <p:cNvPr id="3" name="TextBox 2"/>
          <p:cNvSpPr txBox="1"/>
          <p:nvPr/>
        </p:nvSpPr>
        <p:spPr>
          <a:xfrm>
            <a:off x="4740551" y="5715016"/>
            <a:ext cx="4403449" cy="83099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dirty="0" smtClean="0"/>
              <a:t>Dr </a:t>
            </a:r>
            <a:r>
              <a:rPr lang="en-US" sz="2400" dirty="0" err="1" smtClean="0"/>
              <a:t>Tushar</a:t>
            </a:r>
            <a:r>
              <a:rPr lang="en-US" sz="2400" dirty="0" smtClean="0"/>
              <a:t> </a:t>
            </a:r>
            <a:r>
              <a:rPr lang="en-US" sz="2400" dirty="0" err="1" smtClean="0"/>
              <a:t>Vaishnav</a:t>
            </a:r>
            <a:endParaRPr lang="en-US" sz="2400" dirty="0" smtClean="0"/>
          </a:p>
          <a:p>
            <a:r>
              <a:rPr lang="en-US" sz="2400" dirty="0" smtClean="0"/>
              <a:t>Professor</a:t>
            </a:r>
            <a:r>
              <a:rPr lang="en-US" sz="2400" dirty="0" smtClean="0"/>
              <a:t>, Radiology</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44624"/>
          <a:ext cx="9143999" cy="6813377"/>
        </p:xfrm>
        <a:graphic>
          <a:graphicData uri="http://schemas.openxmlformats.org/drawingml/2006/table">
            <a:tbl>
              <a:tblPr firstRow="1" bandRow="1">
                <a:tableStyleId>{5C22544A-7EE6-4342-B048-85BDC9FD1C3A}</a:tableStyleId>
              </a:tblPr>
              <a:tblGrid>
                <a:gridCol w="1828800"/>
                <a:gridCol w="1321654"/>
                <a:gridCol w="845244"/>
                <a:gridCol w="3150454"/>
                <a:gridCol w="1997847"/>
              </a:tblGrid>
              <a:tr h="832499">
                <a:tc>
                  <a:txBody>
                    <a:bodyPr/>
                    <a:lstStyle/>
                    <a:p>
                      <a:r>
                        <a:rPr lang="en-IN" dirty="0" smtClean="0">
                          <a:solidFill>
                            <a:schemeClr val="tx1"/>
                          </a:solidFill>
                        </a:rPr>
                        <a:t>TITLE/AUTHORS</a:t>
                      </a:r>
                      <a:endParaRPr lang="en-IN" dirty="0">
                        <a:solidFill>
                          <a:schemeClr val="tx1"/>
                        </a:solidFill>
                      </a:endParaRPr>
                    </a:p>
                  </a:txBody>
                  <a:tcPr/>
                </a:tc>
                <a:tc>
                  <a:txBody>
                    <a:bodyPr/>
                    <a:lstStyle/>
                    <a:p>
                      <a:r>
                        <a:rPr lang="en-IN" dirty="0" smtClean="0">
                          <a:solidFill>
                            <a:schemeClr val="tx1"/>
                          </a:solidFill>
                        </a:rPr>
                        <a:t>STUDY TYPE</a:t>
                      </a:r>
                      <a:endParaRPr lang="en-IN" dirty="0">
                        <a:solidFill>
                          <a:schemeClr val="tx1"/>
                        </a:solidFill>
                      </a:endParaRPr>
                    </a:p>
                  </a:txBody>
                  <a:tcPr/>
                </a:tc>
                <a:tc>
                  <a:txBody>
                    <a:bodyPr/>
                    <a:lstStyle/>
                    <a:p>
                      <a:r>
                        <a:rPr lang="en-IN" dirty="0" smtClean="0">
                          <a:solidFill>
                            <a:schemeClr val="tx1"/>
                          </a:solidFill>
                        </a:rPr>
                        <a:t>LEVEL</a:t>
                      </a:r>
                      <a:endParaRPr lang="en-IN" dirty="0">
                        <a:solidFill>
                          <a:schemeClr val="tx1"/>
                        </a:solidFill>
                      </a:endParaRPr>
                    </a:p>
                  </a:txBody>
                  <a:tcPr/>
                </a:tc>
                <a:tc>
                  <a:txBody>
                    <a:bodyPr/>
                    <a:lstStyle/>
                    <a:p>
                      <a:r>
                        <a:rPr lang="en-IN" dirty="0" smtClean="0">
                          <a:solidFill>
                            <a:schemeClr val="tx1"/>
                          </a:solidFill>
                        </a:rPr>
                        <a:t>RESULT</a:t>
                      </a:r>
                      <a:endParaRPr lang="en-IN" dirty="0">
                        <a:solidFill>
                          <a:schemeClr val="tx1"/>
                        </a:solidFill>
                      </a:endParaRPr>
                    </a:p>
                  </a:txBody>
                  <a:tcPr/>
                </a:tc>
                <a:tc>
                  <a:txBody>
                    <a:bodyPr/>
                    <a:lstStyle/>
                    <a:p>
                      <a:r>
                        <a:rPr lang="en-IN" dirty="0" smtClean="0">
                          <a:solidFill>
                            <a:schemeClr val="tx1"/>
                          </a:solidFill>
                        </a:rPr>
                        <a:t>CONCLUSION</a:t>
                      </a:r>
                      <a:endParaRPr lang="en-IN" dirty="0">
                        <a:solidFill>
                          <a:schemeClr val="tx1"/>
                        </a:solidFill>
                      </a:endParaRPr>
                    </a:p>
                  </a:txBody>
                  <a:tcPr/>
                </a:tc>
              </a:tr>
              <a:tr h="5980878">
                <a:tc>
                  <a:txBody>
                    <a:bodyPr/>
                    <a:lstStyle/>
                    <a:p>
                      <a:r>
                        <a:rPr lang="en-IN" sz="1800" b="0" i="0" kern="1200" dirty="0" smtClean="0">
                          <a:solidFill>
                            <a:schemeClr val="dk1"/>
                          </a:solidFill>
                          <a:latin typeface="+mn-lt"/>
                          <a:ea typeface="+mn-ea"/>
                          <a:cs typeface="+mn-cs"/>
                        </a:rPr>
                        <a:t>Hogg K1, Brown G, Dunning J, Wright J, </a:t>
                      </a:r>
                      <a:r>
                        <a:rPr lang="en-IN" sz="1800" b="0" i="0" kern="1200" dirty="0" err="1" smtClean="0">
                          <a:solidFill>
                            <a:schemeClr val="dk1"/>
                          </a:solidFill>
                          <a:latin typeface="+mn-lt"/>
                          <a:ea typeface="+mn-ea"/>
                          <a:cs typeface="+mn-cs"/>
                        </a:rPr>
                        <a:t>Carley</a:t>
                      </a:r>
                      <a:r>
                        <a:rPr lang="en-IN" sz="1800" b="0" i="0" kern="1200" dirty="0" smtClean="0">
                          <a:solidFill>
                            <a:schemeClr val="dk1"/>
                          </a:solidFill>
                          <a:latin typeface="+mn-lt"/>
                          <a:ea typeface="+mn-ea"/>
                          <a:cs typeface="+mn-cs"/>
                        </a:rPr>
                        <a:t> S, </a:t>
                      </a:r>
                      <a:r>
                        <a:rPr lang="en-IN" sz="1800" b="0" i="0" kern="1200" dirty="0" err="1" smtClean="0">
                          <a:solidFill>
                            <a:schemeClr val="dk1"/>
                          </a:solidFill>
                          <a:latin typeface="+mn-lt"/>
                          <a:ea typeface="+mn-ea"/>
                          <a:cs typeface="+mn-cs"/>
                        </a:rPr>
                        <a:t>Foex</a:t>
                      </a:r>
                      <a:r>
                        <a:rPr lang="en-IN" sz="1800" b="0" i="0" kern="1200" dirty="0" smtClean="0">
                          <a:solidFill>
                            <a:schemeClr val="dk1"/>
                          </a:solidFill>
                          <a:latin typeface="+mn-lt"/>
                          <a:ea typeface="+mn-ea"/>
                          <a:cs typeface="+mn-cs"/>
                        </a:rPr>
                        <a:t> B, </a:t>
                      </a:r>
                      <a:r>
                        <a:rPr lang="en-IN" sz="1800" b="0" i="0" kern="1200" dirty="0" err="1" smtClean="0">
                          <a:solidFill>
                            <a:schemeClr val="dk1"/>
                          </a:solidFill>
                          <a:latin typeface="+mn-lt"/>
                          <a:ea typeface="+mn-ea"/>
                          <a:cs typeface="+mn-cs"/>
                        </a:rPr>
                        <a:t>Mackway</a:t>
                      </a:r>
                      <a:r>
                        <a:rPr lang="en-IN" sz="1800" b="0" i="0" kern="1200" dirty="0" smtClean="0">
                          <a:solidFill>
                            <a:schemeClr val="dk1"/>
                          </a:solidFill>
                          <a:latin typeface="+mn-lt"/>
                          <a:ea typeface="+mn-ea"/>
                          <a:cs typeface="+mn-cs"/>
                        </a:rPr>
                        <a:t>-Jones K</a:t>
                      </a:r>
                    </a:p>
                    <a:p>
                      <a:r>
                        <a:rPr lang="en-IN" sz="1800" b="0" i="0" kern="1200" dirty="0" smtClean="0">
                          <a:solidFill>
                            <a:schemeClr val="dk1"/>
                          </a:solidFill>
                          <a:latin typeface="+mn-lt"/>
                          <a:ea typeface="+mn-ea"/>
                          <a:cs typeface="+mn-cs"/>
                        </a:rPr>
                        <a:t>2006 Mar;23(3):172-8</a:t>
                      </a:r>
                      <a:r>
                        <a:rPr lang="en-IN" dirty="0" smtClean="0"/>
                        <a:t/>
                      </a:r>
                      <a:br>
                        <a:rPr lang="en-IN" dirty="0" smtClean="0"/>
                      </a:br>
                      <a:r>
                        <a:rPr lang="en-IN" sz="1800" b="0" i="0" kern="1200" dirty="0" smtClean="0">
                          <a:solidFill>
                            <a:schemeClr val="dk1"/>
                          </a:solidFill>
                          <a:latin typeface="+mn-lt"/>
                          <a:ea typeface="+mn-ea"/>
                          <a:cs typeface="+mn-cs"/>
                        </a:rPr>
                        <a:t/>
                      </a:r>
                      <a:br>
                        <a:rPr lang="en-IN" sz="1800" b="0" i="0" kern="1200" dirty="0" smtClean="0">
                          <a:solidFill>
                            <a:schemeClr val="dk1"/>
                          </a:solidFill>
                          <a:latin typeface="+mn-lt"/>
                          <a:ea typeface="+mn-ea"/>
                          <a:cs typeface="+mn-cs"/>
                        </a:rPr>
                      </a:br>
                      <a:r>
                        <a:rPr lang="en-IN" sz="1800" b="0" i="0" kern="1200" dirty="0" smtClean="0">
                          <a:solidFill>
                            <a:schemeClr val="dk1"/>
                          </a:solidFill>
                          <a:latin typeface="+mn-lt"/>
                          <a:ea typeface="+mn-ea"/>
                          <a:cs typeface="+mn-cs"/>
                        </a:rPr>
                        <a:t/>
                      </a:r>
                      <a:br>
                        <a:rPr lang="en-IN" sz="1800" b="0" i="0" kern="1200" dirty="0" smtClean="0">
                          <a:solidFill>
                            <a:schemeClr val="dk1"/>
                          </a:solidFill>
                          <a:latin typeface="+mn-lt"/>
                          <a:ea typeface="+mn-ea"/>
                          <a:cs typeface="+mn-cs"/>
                        </a:rPr>
                      </a:br>
                      <a:endParaRPr lang="en-IN" dirty="0"/>
                    </a:p>
                  </a:txBody>
                  <a:tcPr/>
                </a:tc>
                <a:tc>
                  <a:txBody>
                    <a:bodyPr/>
                    <a:lstStyle/>
                    <a:p>
                      <a:r>
                        <a:rPr lang="en-IN" dirty="0" smtClean="0"/>
                        <a:t>Systematic review</a:t>
                      </a:r>
                      <a:endParaRPr lang="en-IN" dirty="0"/>
                    </a:p>
                  </a:txBody>
                  <a:tcPr/>
                </a:tc>
                <a:tc>
                  <a:txBody>
                    <a:bodyPr/>
                    <a:lstStyle/>
                    <a:p>
                      <a:r>
                        <a:rPr lang="en-IN" dirty="0" smtClean="0"/>
                        <a:t>1</a:t>
                      </a:r>
                      <a:endParaRPr lang="en-IN" dirty="0"/>
                    </a:p>
                  </a:txBody>
                  <a:tcPr/>
                </a:tc>
                <a:tc>
                  <a:txBody>
                    <a:bodyPr/>
                    <a:lstStyle/>
                    <a:p>
                      <a:r>
                        <a:rPr lang="en-IN" sz="1800" b="0" i="0" kern="1200" dirty="0" smtClean="0">
                          <a:solidFill>
                            <a:schemeClr val="dk1"/>
                          </a:solidFill>
                          <a:latin typeface="+mn-lt"/>
                          <a:ea typeface="+mn-ea"/>
                          <a:cs typeface="+mn-cs"/>
                        </a:rPr>
                        <a:t>Thirteen diagnostic and 11 follow up studies were identified. Studies varied in prevalence of pulmonary embolism (19-79%), patient groups, and method quality. Few studies recruited unselected emergency department patients. There was heterogeneity in the analysis of sensitivity (53 to 100%), specificity (79 to 100%), and false negative rate (1.0 to 10.7%). The pooled false negative rate of combined negative CT pulmonary angiography and negative deep vein thrombosis testing was 1.5% (95% CI 1.0 to 1.9%)</a:t>
                      </a:r>
                      <a:endParaRPr lang="en-IN" dirty="0"/>
                    </a:p>
                  </a:txBody>
                  <a:tcPr/>
                </a:tc>
                <a:tc>
                  <a:txBody>
                    <a:bodyPr/>
                    <a:lstStyle/>
                    <a:p>
                      <a:r>
                        <a:rPr lang="en-IN" sz="1800" b="0" i="0" kern="1200" dirty="0" smtClean="0">
                          <a:solidFill>
                            <a:schemeClr val="dk1"/>
                          </a:solidFill>
                          <a:latin typeface="+mn-lt"/>
                          <a:ea typeface="+mn-ea"/>
                          <a:cs typeface="+mn-cs"/>
                        </a:rPr>
                        <a:t>Diagnostic studies give conflicting results for the diagnostic accuracy of CT pulmonary angiography. Follow up studies show that CT pulmonary angiography can be used in combination with investigation for deep vein thrombosis to exclude pulmonary embolism</a:t>
                      </a:r>
                      <a:endParaRPr lang="en-IN"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9144000" cy="6858000"/>
        </p:xfrm>
        <a:graphic>
          <a:graphicData uri="http://schemas.openxmlformats.org/drawingml/2006/table">
            <a:tbl>
              <a:tblPr firstRow="1" bandRow="1">
                <a:tableStyleId>{5C22544A-7EE6-4342-B048-85BDC9FD1C3A}</a:tableStyleId>
              </a:tblPr>
              <a:tblGrid>
                <a:gridCol w="1828800"/>
                <a:gridCol w="1828800"/>
                <a:gridCol w="914400"/>
                <a:gridCol w="2743200"/>
                <a:gridCol w="1828800"/>
              </a:tblGrid>
              <a:tr h="512032">
                <a:tc>
                  <a:txBody>
                    <a:bodyPr/>
                    <a:lstStyle/>
                    <a:p>
                      <a:r>
                        <a:rPr lang="en-IN" dirty="0" smtClean="0">
                          <a:solidFill>
                            <a:schemeClr val="tx1"/>
                          </a:solidFill>
                        </a:rPr>
                        <a:t>TITLE/AUTHORS</a:t>
                      </a:r>
                      <a:endParaRPr lang="en-IN" dirty="0">
                        <a:solidFill>
                          <a:schemeClr val="tx1"/>
                        </a:solidFill>
                      </a:endParaRPr>
                    </a:p>
                  </a:txBody>
                  <a:tcPr/>
                </a:tc>
                <a:tc>
                  <a:txBody>
                    <a:bodyPr/>
                    <a:lstStyle/>
                    <a:p>
                      <a:r>
                        <a:rPr lang="en-IN" dirty="0" smtClean="0">
                          <a:solidFill>
                            <a:schemeClr val="tx1"/>
                          </a:solidFill>
                        </a:rPr>
                        <a:t>STUDY TYPE</a:t>
                      </a:r>
                      <a:endParaRPr lang="en-IN" dirty="0">
                        <a:solidFill>
                          <a:schemeClr val="tx1"/>
                        </a:solidFill>
                      </a:endParaRPr>
                    </a:p>
                  </a:txBody>
                  <a:tcPr/>
                </a:tc>
                <a:tc>
                  <a:txBody>
                    <a:bodyPr/>
                    <a:lstStyle/>
                    <a:p>
                      <a:r>
                        <a:rPr lang="en-IN" dirty="0" smtClean="0">
                          <a:solidFill>
                            <a:schemeClr val="tx1"/>
                          </a:solidFill>
                        </a:rPr>
                        <a:t>LEVEL</a:t>
                      </a:r>
                      <a:endParaRPr lang="en-IN" dirty="0">
                        <a:solidFill>
                          <a:schemeClr val="tx1"/>
                        </a:solidFill>
                      </a:endParaRPr>
                    </a:p>
                  </a:txBody>
                  <a:tcPr/>
                </a:tc>
                <a:tc>
                  <a:txBody>
                    <a:bodyPr/>
                    <a:lstStyle/>
                    <a:p>
                      <a:r>
                        <a:rPr lang="en-IN" dirty="0" smtClean="0">
                          <a:solidFill>
                            <a:schemeClr val="tx1"/>
                          </a:solidFill>
                        </a:rPr>
                        <a:t>RESULT</a:t>
                      </a:r>
                      <a:endParaRPr lang="en-IN" dirty="0">
                        <a:solidFill>
                          <a:schemeClr val="tx1"/>
                        </a:solidFill>
                      </a:endParaRPr>
                    </a:p>
                  </a:txBody>
                  <a:tcPr/>
                </a:tc>
                <a:tc>
                  <a:txBody>
                    <a:bodyPr/>
                    <a:lstStyle/>
                    <a:p>
                      <a:r>
                        <a:rPr lang="en-IN" dirty="0" smtClean="0">
                          <a:solidFill>
                            <a:schemeClr val="tx1"/>
                          </a:solidFill>
                        </a:rPr>
                        <a:t>CONCLUSION</a:t>
                      </a:r>
                      <a:endParaRPr lang="en-IN" dirty="0">
                        <a:solidFill>
                          <a:schemeClr val="tx1"/>
                        </a:solidFill>
                      </a:endParaRPr>
                    </a:p>
                  </a:txBody>
                  <a:tcPr/>
                </a:tc>
              </a:tr>
              <a:tr h="63459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Joshi R1, Wu K, </a:t>
                      </a:r>
                      <a:r>
                        <a:rPr lang="en-IN" dirty="0" err="1" smtClean="0"/>
                        <a:t>Kaicker</a:t>
                      </a:r>
                      <a:r>
                        <a:rPr lang="en-IN" dirty="0" smtClean="0"/>
                        <a:t> J, </a:t>
                      </a:r>
                      <a:r>
                        <a:rPr lang="en-IN" dirty="0" err="1" smtClean="0"/>
                        <a:t>Choudur</a:t>
                      </a:r>
                      <a:r>
                        <a:rPr lang="en-IN" dirty="0" smtClean="0"/>
                        <a:t> H.</a:t>
                      </a:r>
                    </a:p>
                    <a:p>
                      <a:pPr marL="0" marR="0" indent="0" algn="l" defTabSz="914400" rtl="0" eaLnBrk="1" fontAlgn="auto" latinLnBrk="0" hangingPunct="1">
                        <a:lnSpc>
                          <a:spcPct val="100000"/>
                        </a:lnSpc>
                        <a:spcBef>
                          <a:spcPts val="0"/>
                        </a:spcBef>
                        <a:spcAft>
                          <a:spcPts val="0"/>
                        </a:spcAft>
                        <a:buClrTx/>
                        <a:buSzTx/>
                        <a:buFontTx/>
                        <a:buNone/>
                        <a:tabLst/>
                        <a:defRPr/>
                      </a:pPr>
                      <a:r>
                        <a:rPr lang="en-IN" sz="1800" b="0" i="0" kern="1200" dirty="0" smtClean="0">
                          <a:solidFill>
                            <a:schemeClr val="dk1"/>
                          </a:solidFill>
                          <a:latin typeface="+mn-lt"/>
                          <a:ea typeface="+mn-ea"/>
                          <a:cs typeface="+mn-cs"/>
                        </a:rPr>
                        <a:t>2013 Oct 3</a:t>
                      </a:r>
                      <a:endParaRPr lang="en-IN" dirty="0"/>
                    </a:p>
                  </a:txBody>
                  <a:tcPr/>
                </a:tc>
                <a:tc>
                  <a:txBody>
                    <a:bodyPr/>
                    <a:lstStyle/>
                    <a:p>
                      <a:r>
                        <a:rPr lang="en-IN" dirty="0" smtClean="0"/>
                        <a:t>Systematic review</a:t>
                      </a:r>
                      <a:endParaRPr lang="en-IN" dirty="0"/>
                    </a:p>
                  </a:txBody>
                  <a:tcPr/>
                </a:tc>
                <a:tc>
                  <a:txBody>
                    <a:bodyPr/>
                    <a:lstStyle/>
                    <a:p>
                      <a:r>
                        <a:rPr lang="en-IN" dirty="0" smtClean="0"/>
                        <a:t>1</a:t>
                      </a:r>
                      <a:endParaRPr lang="en-IN" dirty="0"/>
                    </a:p>
                  </a:txBody>
                  <a:tcPr/>
                </a:tc>
                <a:tc>
                  <a:txBody>
                    <a:bodyPr/>
                    <a:lstStyle/>
                    <a:p>
                      <a:r>
                        <a:rPr lang="en-IN" sz="1800" b="0" i="0" kern="1200" dirty="0" smtClean="0">
                          <a:solidFill>
                            <a:schemeClr val="dk1"/>
                          </a:solidFill>
                          <a:latin typeface="+mn-lt"/>
                          <a:ea typeface="+mn-ea"/>
                          <a:cs typeface="+mn-cs"/>
                        </a:rPr>
                        <a:t>Discrepancies were noted in 25 of the 215 studies (11.6%). These</a:t>
                      </a:r>
                      <a:r>
                        <a:rPr lang="en-IN" sz="1800" b="0" i="0" kern="1200" baseline="0" dirty="0" smtClean="0">
                          <a:solidFill>
                            <a:schemeClr val="dk1"/>
                          </a:solidFill>
                          <a:latin typeface="+mn-lt"/>
                          <a:ea typeface="+mn-ea"/>
                          <a:cs typeface="+mn-cs"/>
                        </a:rPr>
                        <a:t> </a:t>
                      </a:r>
                      <a:r>
                        <a:rPr lang="en-IN" sz="1800" b="0" i="0" kern="1200" dirty="0" smtClean="0">
                          <a:solidFill>
                            <a:schemeClr val="dk1"/>
                          </a:solidFill>
                          <a:latin typeface="+mn-lt"/>
                          <a:ea typeface="+mn-ea"/>
                          <a:cs typeface="+mn-cs"/>
                        </a:rPr>
                        <a:t>discrepancies consisted of three false-positive, four false-negative, and 18 equivocal cases. There was a decrease in the discrepancy rate from the second year to the fifth year of training by approximately 60%.</a:t>
                      </a:r>
                      <a:endParaRPr lang="en-IN" dirty="0"/>
                    </a:p>
                  </a:txBody>
                  <a:tcPr/>
                </a:tc>
                <a:tc>
                  <a:txBody>
                    <a:bodyPr/>
                    <a:lstStyle/>
                    <a:p>
                      <a:r>
                        <a:rPr lang="en-IN" sz="1800" b="0" i="0" kern="1200" dirty="0" smtClean="0">
                          <a:solidFill>
                            <a:schemeClr val="dk1"/>
                          </a:solidFill>
                          <a:latin typeface="+mn-lt"/>
                          <a:ea typeface="+mn-ea"/>
                          <a:cs typeface="+mn-cs"/>
                        </a:rPr>
                        <a:t>Our study suggests that it is reasonable to have on-call radiology residents perform the preliminary interpretations of  CT for PE studies.</a:t>
                      </a:r>
                      <a:endParaRPr lang="en-IN"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0" y="0"/>
          <a:ext cx="9144000" cy="6858000"/>
        </p:xfrm>
        <a:graphic>
          <a:graphicData uri="http://schemas.openxmlformats.org/drawingml/2006/table">
            <a:tbl>
              <a:tblPr firstRow="1" bandRow="1">
                <a:tableStyleId>{5C22544A-7EE6-4342-B048-85BDC9FD1C3A}</a:tableStyleId>
              </a:tblPr>
              <a:tblGrid>
                <a:gridCol w="1828800"/>
                <a:gridCol w="1447056"/>
                <a:gridCol w="864096"/>
                <a:gridCol w="2376264"/>
                <a:gridCol w="2627784"/>
              </a:tblGrid>
              <a:tr h="500653">
                <a:tc>
                  <a:txBody>
                    <a:bodyPr/>
                    <a:lstStyle/>
                    <a:p>
                      <a:r>
                        <a:rPr lang="en-IN" dirty="0" smtClean="0">
                          <a:solidFill>
                            <a:schemeClr val="tx1"/>
                          </a:solidFill>
                        </a:rPr>
                        <a:t>TITLE/AUTHORS</a:t>
                      </a:r>
                      <a:endParaRPr lang="en-IN" dirty="0">
                        <a:solidFill>
                          <a:schemeClr val="tx1"/>
                        </a:solidFill>
                      </a:endParaRPr>
                    </a:p>
                  </a:txBody>
                  <a:tcPr/>
                </a:tc>
                <a:tc>
                  <a:txBody>
                    <a:bodyPr/>
                    <a:lstStyle/>
                    <a:p>
                      <a:r>
                        <a:rPr lang="en-IN" dirty="0" smtClean="0">
                          <a:solidFill>
                            <a:schemeClr val="tx1"/>
                          </a:solidFill>
                        </a:rPr>
                        <a:t>STUDY TYPE</a:t>
                      </a:r>
                      <a:endParaRPr lang="en-IN" dirty="0">
                        <a:solidFill>
                          <a:schemeClr val="tx1"/>
                        </a:solidFill>
                      </a:endParaRPr>
                    </a:p>
                  </a:txBody>
                  <a:tcPr/>
                </a:tc>
                <a:tc>
                  <a:txBody>
                    <a:bodyPr/>
                    <a:lstStyle/>
                    <a:p>
                      <a:r>
                        <a:rPr lang="en-IN" dirty="0" smtClean="0">
                          <a:solidFill>
                            <a:schemeClr val="tx1"/>
                          </a:solidFill>
                        </a:rPr>
                        <a:t>LEVEL</a:t>
                      </a:r>
                      <a:endParaRPr lang="en-IN" dirty="0">
                        <a:solidFill>
                          <a:schemeClr val="tx1"/>
                        </a:solidFill>
                      </a:endParaRPr>
                    </a:p>
                  </a:txBody>
                  <a:tcPr/>
                </a:tc>
                <a:tc>
                  <a:txBody>
                    <a:bodyPr/>
                    <a:lstStyle/>
                    <a:p>
                      <a:r>
                        <a:rPr lang="en-IN" dirty="0" smtClean="0">
                          <a:solidFill>
                            <a:schemeClr val="tx1"/>
                          </a:solidFill>
                        </a:rPr>
                        <a:t>RESULT</a:t>
                      </a:r>
                      <a:endParaRPr lang="en-IN" dirty="0">
                        <a:solidFill>
                          <a:schemeClr val="tx1"/>
                        </a:solidFill>
                      </a:endParaRPr>
                    </a:p>
                  </a:txBody>
                  <a:tcPr/>
                </a:tc>
                <a:tc>
                  <a:txBody>
                    <a:bodyPr/>
                    <a:lstStyle/>
                    <a:p>
                      <a:r>
                        <a:rPr lang="en-IN" dirty="0" smtClean="0">
                          <a:solidFill>
                            <a:schemeClr val="tx1"/>
                          </a:solidFill>
                        </a:rPr>
                        <a:t>CONCLUSION</a:t>
                      </a:r>
                      <a:endParaRPr lang="en-IN" dirty="0">
                        <a:solidFill>
                          <a:schemeClr val="tx1"/>
                        </a:solidFill>
                      </a:endParaRPr>
                    </a:p>
                  </a:txBody>
                  <a:tcPr/>
                </a:tc>
              </a:tr>
              <a:tr h="63573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err="1" smtClean="0">
                          <a:solidFill>
                            <a:schemeClr val="tx1"/>
                          </a:solidFill>
                        </a:rPr>
                        <a:t>Adil</a:t>
                      </a:r>
                      <a:r>
                        <a:rPr lang="en-IN" dirty="0" smtClean="0">
                          <a:solidFill>
                            <a:schemeClr val="tx1"/>
                          </a:solidFill>
                        </a:rPr>
                        <a:t> </a:t>
                      </a:r>
                      <a:r>
                        <a:rPr lang="en-IN" dirty="0" err="1" smtClean="0">
                          <a:solidFill>
                            <a:schemeClr val="tx1"/>
                          </a:solidFill>
                        </a:rPr>
                        <a:t>Shujaat</a:t>
                      </a:r>
                      <a:r>
                        <a:rPr lang="en-IN" dirty="0" smtClean="0">
                          <a:solidFill>
                            <a:schemeClr val="tx1"/>
                          </a:solidFill>
                        </a:rPr>
                        <a:t>, Janet M. Shapiro</a:t>
                      </a:r>
                      <a:r>
                        <a:rPr lang="en-IN" baseline="0" dirty="0" smtClean="0">
                          <a:solidFill>
                            <a:schemeClr val="tx1"/>
                          </a:solidFill>
                        </a:rPr>
                        <a:t> </a:t>
                      </a:r>
                      <a:r>
                        <a:rPr lang="en-IN" dirty="0" smtClean="0">
                          <a:solidFill>
                            <a:schemeClr val="tx1"/>
                          </a:solidFill>
                        </a:rPr>
                        <a:t>and Edward Eden </a:t>
                      </a:r>
                    </a:p>
                    <a:p>
                      <a:pPr marL="0" marR="0" indent="0" algn="l" defTabSz="914400" rtl="0" eaLnBrk="1" fontAlgn="auto" latinLnBrk="0" hangingPunct="1">
                        <a:lnSpc>
                          <a:spcPct val="100000"/>
                        </a:lnSpc>
                        <a:spcBef>
                          <a:spcPts val="0"/>
                        </a:spcBef>
                        <a:spcAft>
                          <a:spcPts val="0"/>
                        </a:spcAft>
                        <a:buClrTx/>
                        <a:buSzTx/>
                        <a:buFontTx/>
                        <a:buNone/>
                        <a:tabLst/>
                        <a:defRPr/>
                      </a:pPr>
                      <a:r>
                        <a:rPr lang="en-IN" sz="1800" b="0" i="0" kern="1200" dirty="0" smtClean="0">
                          <a:solidFill>
                            <a:schemeClr val="dk1"/>
                          </a:solidFill>
                          <a:latin typeface="+mn-lt"/>
                          <a:ea typeface="+mn-ea"/>
                          <a:cs typeface="+mn-cs"/>
                        </a:rPr>
                        <a:t>2013; 2013: 915213</a:t>
                      </a:r>
                      <a:endParaRPr lang="en-IN" dirty="0">
                        <a:solidFill>
                          <a:schemeClr val="tx1"/>
                        </a:solidFill>
                      </a:endParaRPr>
                    </a:p>
                  </a:txBody>
                  <a:tcPr/>
                </a:tc>
                <a:tc>
                  <a:txBody>
                    <a:bodyPr/>
                    <a:lstStyle/>
                    <a:p>
                      <a:r>
                        <a:rPr lang="en-IN" dirty="0" smtClean="0">
                          <a:solidFill>
                            <a:schemeClr val="tx1"/>
                          </a:solidFill>
                        </a:rPr>
                        <a:t>Systematic review</a:t>
                      </a:r>
                      <a:endParaRPr lang="en-IN" dirty="0">
                        <a:solidFill>
                          <a:schemeClr val="tx1"/>
                        </a:solidFill>
                      </a:endParaRPr>
                    </a:p>
                  </a:txBody>
                  <a:tcPr/>
                </a:tc>
                <a:tc>
                  <a:txBody>
                    <a:bodyPr/>
                    <a:lstStyle/>
                    <a:p>
                      <a:r>
                        <a:rPr lang="en-IN" dirty="0" smtClean="0">
                          <a:solidFill>
                            <a:schemeClr val="tx1"/>
                          </a:solidFill>
                        </a:rPr>
                        <a:t>1</a:t>
                      </a:r>
                      <a:endParaRPr lang="en-IN" dirty="0">
                        <a:solidFill>
                          <a:schemeClr val="tx1"/>
                        </a:solidFill>
                      </a:endParaRPr>
                    </a:p>
                  </a:txBody>
                  <a:tcPr/>
                </a:tc>
                <a:tc>
                  <a:txBody>
                    <a:bodyPr/>
                    <a:lstStyle/>
                    <a:p>
                      <a:r>
                        <a:rPr lang="en-IN" sz="1800" b="0" i="0" kern="1200" dirty="0" smtClean="0">
                          <a:solidFill>
                            <a:schemeClr val="dk1"/>
                          </a:solidFill>
                          <a:latin typeface="+mn-lt"/>
                          <a:ea typeface="+mn-ea"/>
                          <a:cs typeface="+mn-cs"/>
                        </a:rPr>
                        <a:t>Our study shows that CTPA revealed alternative findings in only 35% of such patients. The most common alternative findings were emphysema (7.6%), pneumonia (7.1%), </a:t>
                      </a:r>
                      <a:r>
                        <a:rPr lang="en-IN" sz="1800" b="0" i="0" kern="1200" dirty="0" err="1" smtClean="0">
                          <a:solidFill>
                            <a:schemeClr val="dk1"/>
                          </a:solidFill>
                          <a:latin typeface="+mn-lt"/>
                          <a:ea typeface="+mn-ea"/>
                          <a:cs typeface="+mn-cs"/>
                        </a:rPr>
                        <a:t>atelectasis</a:t>
                      </a:r>
                      <a:r>
                        <a:rPr lang="en-IN" sz="1800" b="0" i="0" kern="1200" dirty="0" smtClean="0">
                          <a:solidFill>
                            <a:schemeClr val="dk1"/>
                          </a:solidFill>
                          <a:latin typeface="+mn-lt"/>
                          <a:ea typeface="+mn-ea"/>
                          <a:cs typeface="+mn-cs"/>
                        </a:rPr>
                        <a:t> (5.5%), </a:t>
                      </a:r>
                      <a:r>
                        <a:rPr lang="en-IN" sz="1800" b="0" i="0" kern="1200" dirty="0" err="1" smtClean="0">
                          <a:solidFill>
                            <a:schemeClr val="dk1"/>
                          </a:solidFill>
                          <a:latin typeface="+mn-lt"/>
                          <a:ea typeface="+mn-ea"/>
                          <a:cs typeface="+mn-cs"/>
                        </a:rPr>
                        <a:t>bronchiectasis</a:t>
                      </a:r>
                      <a:r>
                        <a:rPr lang="en-IN" sz="1800" b="0" i="0" kern="1200" dirty="0" smtClean="0">
                          <a:solidFill>
                            <a:schemeClr val="dk1"/>
                          </a:solidFill>
                          <a:latin typeface="+mn-lt"/>
                          <a:ea typeface="+mn-ea"/>
                          <a:cs typeface="+mn-cs"/>
                        </a:rPr>
                        <a:t> (3.8%), air-trapping (3.3%), and pulmonary </a:t>
                      </a:r>
                      <a:r>
                        <a:rPr lang="en-IN" sz="1800" b="0" i="0" kern="1200" dirty="0" err="1" smtClean="0">
                          <a:solidFill>
                            <a:schemeClr val="dk1"/>
                          </a:solidFill>
                          <a:latin typeface="+mn-lt"/>
                          <a:ea typeface="+mn-ea"/>
                          <a:cs typeface="+mn-cs"/>
                        </a:rPr>
                        <a:t>edema</a:t>
                      </a:r>
                      <a:r>
                        <a:rPr lang="en-IN" sz="1800" b="0" i="0" kern="1200" dirty="0" smtClean="0">
                          <a:solidFill>
                            <a:schemeClr val="dk1"/>
                          </a:solidFill>
                          <a:latin typeface="+mn-lt"/>
                          <a:ea typeface="+mn-ea"/>
                          <a:cs typeface="+mn-cs"/>
                        </a:rPr>
                        <a:t> (3.3%). CTPA has replaced ventilation-perfusion scan as the imaging test of choice in patients suspected of PE</a:t>
                      </a:r>
                      <a:endParaRPr lang="en-IN" dirty="0">
                        <a:solidFill>
                          <a:schemeClr val="tx1"/>
                        </a:solidFill>
                      </a:endParaRPr>
                    </a:p>
                  </a:txBody>
                  <a:tcPr/>
                </a:tc>
                <a:tc>
                  <a:txBody>
                    <a:bodyPr/>
                    <a:lstStyle/>
                    <a:p>
                      <a:r>
                        <a:rPr lang="en-IN" sz="1800" b="0" i="0" kern="1200" dirty="0" smtClean="0">
                          <a:solidFill>
                            <a:schemeClr val="dk1"/>
                          </a:solidFill>
                          <a:latin typeface="+mn-lt"/>
                          <a:ea typeface="+mn-ea"/>
                          <a:cs typeface="+mn-cs"/>
                        </a:rPr>
                        <a:t>In patients with suspected PE, CT can be used safely as the primary diagnostic test to rule out PE. CT has an excellent sensitivity, specificity, PPV and NPV for the diagnosis of PE and it could be used as the first-line imaging modality in patients suspected of PE.</a:t>
                      </a:r>
                      <a:endParaRPr lang="en-IN" dirty="0">
                        <a:solidFill>
                          <a:schemeClr val="tx1"/>
                        </a:solidFill>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IN" sz="3200" b="1" dirty="0" smtClean="0"/>
              <a:t>Other less specific modalities in diagnosing pulmonary embolism -</a:t>
            </a:r>
            <a:endParaRPr lang="en-IN" sz="3200" b="1" dirty="0"/>
          </a:p>
        </p:txBody>
      </p:sp>
      <p:sp>
        <p:nvSpPr>
          <p:cNvPr id="3" name="Content Placeholder 2"/>
          <p:cNvSpPr>
            <a:spLocks noGrp="1"/>
          </p:cNvSpPr>
          <p:nvPr>
            <p:ph idx="1"/>
          </p:nvPr>
        </p:nvSpPr>
        <p:spPr/>
        <p:txBody>
          <a:bodyPr>
            <a:normAutofit/>
          </a:bodyPr>
          <a:lstStyle/>
          <a:p>
            <a:r>
              <a:rPr lang="en-IN" sz="2400" dirty="0"/>
              <a:t>Chest X-rays </a:t>
            </a:r>
            <a:r>
              <a:rPr lang="en-IN" sz="2400" dirty="0" smtClean="0"/>
              <a:t>to </a:t>
            </a:r>
            <a:r>
              <a:rPr lang="en-IN" sz="2400" dirty="0"/>
              <a:t>rule-out other </a:t>
            </a:r>
            <a:r>
              <a:rPr lang="en-IN" sz="2400" dirty="0" smtClean="0"/>
              <a:t>causes.</a:t>
            </a:r>
          </a:p>
          <a:p>
            <a:r>
              <a:rPr lang="en-IN" sz="2400" dirty="0" smtClean="0"/>
              <a:t>Leg </a:t>
            </a:r>
            <a:r>
              <a:rPr lang="en-IN" sz="2400" dirty="0" err="1"/>
              <a:t>doppler</a:t>
            </a:r>
            <a:r>
              <a:rPr lang="en-IN" sz="2400" dirty="0"/>
              <a:t>, in search of deep venous thrombosis (DVT</a:t>
            </a:r>
            <a:r>
              <a:rPr lang="en-IN" sz="2400" dirty="0" smtClean="0"/>
              <a:t>).</a:t>
            </a:r>
          </a:p>
          <a:p>
            <a:r>
              <a:rPr lang="en-IN" sz="2400" dirty="0"/>
              <a:t>ECG </a:t>
            </a:r>
            <a:r>
              <a:rPr lang="en-IN" sz="2400" dirty="0" smtClean="0"/>
              <a:t>to </a:t>
            </a:r>
            <a:r>
              <a:rPr lang="en-IN" sz="2400" dirty="0"/>
              <a:t>rule out other causes of chest </a:t>
            </a:r>
            <a:r>
              <a:rPr lang="en-IN" sz="2400" dirty="0" smtClean="0"/>
              <a:t>pain.</a:t>
            </a:r>
          </a:p>
          <a:p>
            <a:r>
              <a:rPr lang="en-IN" sz="2400" dirty="0" smtClean="0"/>
              <a:t>D-</a:t>
            </a:r>
            <a:r>
              <a:rPr lang="en-IN" sz="2400" dirty="0" err="1" smtClean="0"/>
              <a:t>dimer</a:t>
            </a:r>
            <a:r>
              <a:rPr lang="en-IN" sz="2400" dirty="0" smtClean="0"/>
              <a:t>.</a:t>
            </a:r>
          </a:p>
          <a:p>
            <a:r>
              <a:rPr lang="en-IN" sz="2400" dirty="0" smtClean="0"/>
              <a:t>Echocardiography.</a:t>
            </a:r>
          </a:p>
          <a:p>
            <a:r>
              <a:rPr lang="en-IN" sz="2400" dirty="0" smtClean="0"/>
              <a:t>Arterial blood gas analysis.</a:t>
            </a:r>
          </a:p>
          <a:p>
            <a:r>
              <a:rPr lang="en-IN" sz="2400" dirty="0"/>
              <a:t>Ventilation-perfusion </a:t>
            </a:r>
            <a:r>
              <a:rPr lang="en-IN" sz="2400" dirty="0" smtClean="0"/>
              <a:t>scanning</a:t>
            </a:r>
          </a:p>
          <a:p>
            <a:r>
              <a:rPr lang="en-IN" sz="2400" dirty="0"/>
              <a:t>Pulmonary </a:t>
            </a:r>
            <a:r>
              <a:rPr lang="en-IN" sz="2400" dirty="0" smtClean="0"/>
              <a:t>angiogram.</a:t>
            </a:r>
          </a:p>
          <a:p>
            <a:r>
              <a:rPr lang="en-IN" sz="2400" dirty="0"/>
              <a:t>Magnetic resonance imaging (MRI).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CONCLUSION</a:t>
            </a:r>
            <a:endParaRPr lang="en-IN" b="1" dirty="0"/>
          </a:p>
        </p:txBody>
      </p:sp>
      <p:sp>
        <p:nvSpPr>
          <p:cNvPr id="3" name="Content Placeholder 2"/>
          <p:cNvSpPr>
            <a:spLocks noGrp="1"/>
          </p:cNvSpPr>
          <p:nvPr>
            <p:ph idx="1"/>
          </p:nvPr>
        </p:nvSpPr>
        <p:spPr/>
        <p:txBody>
          <a:bodyPr>
            <a:normAutofit/>
          </a:bodyPr>
          <a:lstStyle/>
          <a:p>
            <a:r>
              <a:rPr lang="en-IN" sz="2400" dirty="0"/>
              <a:t>Computed </a:t>
            </a:r>
            <a:r>
              <a:rPr lang="en-IN" sz="2400" dirty="0" err="1"/>
              <a:t>tomographic</a:t>
            </a:r>
            <a:r>
              <a:rPr lang="en-IN" sz="2400" dirty="0"/>
              <a:t> pulmonary angiography (CT pulmonary angiography) is increasingly used in the diagnosis of pulmonary embolism. CT has the advantage of imaging the entire thorax, facilitating the diagnosis of conditions mistaken for pulmonary embolism, such as pneumonia, aortic dissection, and </a:t>
            </a:r>
            <a:r>
              <a:rPr lang="en-IN" sz="2400" dirty="0" smtClean="0"/>
              <a:t>malignancy.</a:t>
            </a:r>
            <a:r>
              <a:rPr lang="en-IN" sz="2400" baseline="30000" dirty="0"/>
              <a:t> </a:t>
            </a:r>
            <a:r>
              <a:rPr lang="en-IN" sz="2400" dirty="0" smtClean="0"/>
              <a:t>UK </a:t>
            </a:r>
            <a:r>
              <a:rPr lang="en-IN" sz="2400" dirty="0"/>
              <a:t>and US guidelines have planted CT among the basic investigations for pulmonary </a:t>
            </a:r>
            <a:r>
              <a:rPr lang="en-IN" sz="2400" dirty="0" smtClean="0"/>
              <a:t>embolism.</a:t>
            </a:r>
            <a:r>
              <a:rPr lang="en-IN" sz="2400" baseline="30000" dirty="0"/>
              <a:t> </a:t>
            </a:r>
            <a:r>
              <a:rPr lang="en-IN" sz="2400" dirty="0"/>
              <a:t> Attempts to evaluate the clinical utility of CT pulmonary angiography have been complicated by rapid advances in CT scanning technology, acceptance that angiography may not be the most appropriate reference standard, and heterogeneous study populations.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420888"/>
            <a:ext cx="8229600" cy="1143000"/>
          </a:xfrm>
        </p:spPr>
        <p:txBody>
          <a:bodyPr>
            <a:noAutofit/>
          </a:bodyPr>
          <a:lstStyle/>
          <a:p>
            <a:r>
              <a:rPr lang="en-IN" sz="8000" b="1" dirty="0" smtClean="0"/>
              <a:t>THANK YOU</a:t>
            </a:r>
            <a:endParaRPr lang="en-IN" sz="8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Pulmonary Embolism</a:t>
            </a:r>
            <a:endParaRPr lang="en-IN" b="1" dirty="0"/>
          </a:p>
        </p:txBody>
      </p:sp>
      <p:sp>
        <p:nvSpPr>
          <p:cNvPr id="3" name="Content Placeholder 2"/>
          <p:cNvSpPr>
            <a:spLocks noGrp="1"/>
          </p:cNvSpPr>
          <p:nvPr>
            <p:ph idx="1"/>
          </p:nvPr>
        </p:nvSpPr>
        <p:spPr>
          <a:xfrm>
            <a:off x="467544" y="1916832"/>
            <a:ext cx="8229600" cy="4525963"/>
          </a:xfrm>
        </p:spPr>
        <p:txBody>
          <a:bodyPr>
            <a:normAutofit fontScale="70000" lnSpcReduction="20000"/>
          </a:bodyPr>
          <a:lstStyle/>
          <a:p>
            <a:r>
              <a:rPr lang="en-IN" b="1" dirty="0"/>
              <a:t>Pulmonary embolism</a:t>
            </a:r>
            <a:r>
              <a:rPr lang="en-IN" dirty="0"/>
              <a:t> (</a:t>
            </a:r>
            <a:r>
              <a:rPr lang="en-IN" b="1" dirty="0"/>
              <a:t>PE</a:t>
            </a:r>
            <a:r>
              <a:rPr lang="en-IN" dirty="0"/>
              <a:t>) is a blockage of the main artery </a:t>
            </a:r>
            <a:r>
              <a:rPr lang="en-IN" dirty="0" smtClean="0"/>
              <a:t>of the lung or </a:t>
            </a:r>
            <a:r>
              <a:rPr lang="en-IN" dirty="0"/>
              <a:t>one of its branches by a substance that has travelled from elsewhere in the body through the bloodstream (embolism</a:t>
            </a:r>
            <a:r>
              <a:rPr lang="en-IN" dirty="0" smtClean="0"/>
              <a:t>).</a:t>
            </a:r>
          </a:p>
          <a:p>
            <a:r>
              <a:rPr lang="en-IN" dirty="0" smtClean="0"/>
              <a:t>PE </a:t>
            </a:r>
            <a:r>
              <a:rPr lang="en-IN" dirty="0"/>
              <a:t>most commonly results from deep vein thrombosis (a blood clot in the deep veins of the legs or pelvis) that breaks off and migrates to the lung, a process termed </a:t>
            </a:r>
            <a:r>
              <a:rPr lang="en-IN" i="1" dirty="0"/>
              <a:t>venous </a:t>
            </a:r>
            <a:r>
              <a:rPr lang="en-IN" i="1" dirty="0" err="1"/>
              <a:t>thromboembolism</a:t>
            </a:r>
            <a:r>
              <a:rPr lang="en-IN" dirty="0"/>
              <a:t> (VTE</a:t>
            </a:r>
            <a:r>
              <a:rPr lang="en-IN" dirty="0" smtClean="0"/>
              <a:t>).</a:t>
            </a:r>
          </a:p>
          <a:p>
            <a:r>
              <a:rPr lang="en-IN" dirty="0" smtClean="0"/>
              <a:t>A </a:t>
            </a:r>
            <a:r>
              <a:rPr lang="en-IN" dirty="0"/>
              <a:t>small proportion of cases are caused by the </a:t>
            </a:r>
            <a:r>
              <a:rPr lang="en-IN" dirty="0" err="1"/>
              <a:t>embolization</a:t>
            </a:r>
            <a:r>
              <a:rPr lang="en-IN" dirty="0"/>
              <a:t> of air, fat, or talc in drugs of intravenous drug abusers or amniotic fluid. </a:t>
            </a:r>
            <a:endParaRPr lang="en-IN" dirty="0" smtClean="0"/>
          </a:p>
          <a:p>
            <a:r>
              <a:rPr lang="en-IN" dirty="0" smtClean="0"/>
              <a:t>The </a:t>
            </a:r>
            <a:r>
              <a:rPr lang="en-IN" dirty="0"/>
              <a:t>obstruction of the blood flow through the lungs and the resultant pressure on the right ventricle of the heart lead to the symptoms and signs of PE.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RISK FACTORS</a:t>
            </a:r>
            <a:endParaRPr lang="en-IN" b="1" dirty="0"/>
          </a:p>
        </p:txBody>
      </p:sp>
      <p:sp>
        <p:nvSpPr>
          <p:cNvPr id="3" name="Content Placeholder 2"/>
          <p:cNvSpPr>
            <a:spLocks noGrp="1"/>
          </p:cNvSpPr>
          <p:nvPr>
            <p:ph idx="1"/>
          </p:nvPr>
        </p:nvSpPr>
        <p:spPr/>
        <p:txBody>
          <a:bodyPr>
            <a:noAutofit/>
          </a:bodyPr>
          <a:lstStyle/>
          <a:p>
            <a:r>
              <a:rPr lang="en-IN" sz="1700" dirty="0"/>
              <a:t>The most common sources of embolism are proximal leg deep venous thrombosis (DVTs) or pelvic vein thromboses. Any risk factor for DVT also increases the risk that the venous clot will dislodge and migrate to the lung circulation, which may happen in as many as 15% of all </a:t>
            </a:r>
            <a:r>
              <a:rPr lang="en-IN" sz="1700" dirty="0" smtClean="0"/>
              <a:t>DVTs. The </a:t>
            </a:r>
            <a:r>
              <a:rPr lang="en-IN" sz="1700" dirty="0"/>
              <a:t>conditions are generally regarded as a continuum termed </a:t>
            </a:r>
            <a:r>
              <a:rPr lang="en-IN" sz="1700" i="1" dirty="0"/>
              <a:t>venous </a:t>
            </a:r>
            <a:r>
              <a:rPr lang="en-IN" sz="1700" i="1" dirty="0" err="1"/>
              <a:t>thromboembolism</a:t>
            </a:r>
            <a:r>
              <a:rPr lang="en-IN" sz="1700" dirty="0"/>
              <a:t> (VTE).</a:t>
            </a:r>
          </a:p>
          <a:p>
            <a:r>
              <a:rPr lang="en-IN" sz="1700" i="1" dirty="0" smtClean="0"/>
              <a:t>Alterations </a:t>
            </a:r>
            <a:r>
              <a:rPr lang="en-IN" sz="1700" i="1" dirty="0"/>
              <a:t>in blood flow</a:t>
            </a:r>
            <a:r>
              <a:rPr lang="en-IN" sz="1700" dirty="0"/>
              <a:t>: immobilization (after surgery, injury, pregnancy (also </a:t>
            </a:r>
            <a:r>
              <a:rPr lang="en-IN" sz="1700" dirty="0" err="1"/>
              <a:t>procoagulant</a:t>
            </a:r>
            <a:r>
              <a:rPr lang="en-IN" sz="1700" dirty="0"/>
              <a:t>), obesity (also </a:t>
            </a:r>
            <a:r>
              <a:rPr lang="en-IN" sz="1700" dirty="0" err="1"/>
              <a:t>procoagulant</a:t>
            </a:r>
            <a:r>
              <a:rPr lang="en-IN" sz="1700" dirty="0"/>
              <a:t>), cancer (also </a:t>
            </a:r>
            <a:r>
              <a:rPr lang="en-IN" sz="1700" dirty="0" err="1"/>
              <a:t>procoagulant</a:t>
            </a:r>
            <a:r>
              <a:rPr lang="en-IN" sz="1700" dirty="0"/>
              <a:t>)</a:t>
            </a:r>
          </a:p>
          <a:p>
            <a:r>
              <a:rPr lang="en-IN" sz="1700" i="1" dirty="0"/>
              <a:t>Factors in the vessel wall</a:t>
            </a:r>
            <a:r>
              <a:rPr lang="en-IN" sz="1700" dirty="0"/>
              <a:t>: surgery, catheterizations causing direct injury ("endothelial injury")</a:t>
            </a:r>
          </a:p>
          <a:p>
            <a:r>
              <a:rPr lang="en-IN" sz="1700" i="1" dirty="0"/>
              <a:t>Factors affecting the properties of the blood</a:t>
            </a:r>
            <a:r>
              <a:rPr lang="en-IN" sz="1700" dirty="0"/>
              <a:t> (</a:t>
            </a:r>
            <a:r>
              <a:rPr lang="en-IN" sz="1700" dirty="0" err="1"/>
              <a:t>procoagulant</a:t>
            </a:r>
            <a:r>
              <a:rPr lang="en-IN" sz="1700" dirty="0"/>
              <a:t> state):</a:t>
            </a:r>
          </a:p>
          <a:p>
            <a:pPr lvl="1"/>
            <a:r>
              <a:rPr lang="en-IN" sz="1700" dirty="0" err="1" smtClean="0"/>
              <a:t>Estrogen</a:t>
            </a:r>
            <a:r>
              <a:rPr lang="en-IN" sz="1700" dirty="0" smtClean="0"/>
              <a:t> containing</a:t>
            </a:r>
            <a:r>
              <a:rPr lang="en-IN" sz="1700" dirty="0"/>
              <a:t> hormonal contraception</a:t>
            </a:r>
          </a:p>
          <a:p>
            <a:pPr lvl="1"/>
            <a:r>
              <a:rPr lang="en-IN" sz="1700" dirty="0"/>
              <a:t>Genetic </a:t>
            </a:r>
            <a:r>
              <a:rPr lang="en-IN" sz="1700" dirty="0" err="1"/>
              <a:t>thrombophilia</a:t>
            </a:r>
            <a:r>
              <a:rPr lang="en-IN" sz="1700" dirty="0"/>
              <a:t> (factor V Leiden, </a:t>
            </a:r>
            <a:r>
              <a:rPr lang="en-IN" sz="1700" dirty="0" err="1"/>
              <a:t>prothrombin</a:t>
            </a:r>
            <a:r>
              <a:rPr lang="en-IN" sz="1700" dirty="0"/>
              <a:t> mutation G20210A, protein C deficiency</a:t>
            </a:r>
            <a:r>
              <a:rPr lang="en-IN" sz="1700" dirty="0" smtClean="0"/>
              <a:t>, deficiency of protein S ,</a:t>
            </a:r>
            <a:r>
              <a:rPr lang="en-IN" sz="1700" dirty="0"/>
              <a:t> </a:t>
            </a:r>
            <a:r>
              <a:rPr lang="en-IN" sz="1700" dirty="0" err="1"/>
              <a:t>antithrombin</a:t>
            </a:r>
            <a:r>
              <a:rPr lang="en-IN" sz="1700" dirty="0"/>
              <a:t> </a:t>
            </a:r>
            <a:r>
              <a:rPr lang="en-IN" sz="1700" dirty="0" smtClean="0"/>
              <a:t>deficiency, </a:t>
            </a:r>
            <a:r>
              <a:rPr lang="en-IN" sz="1700" dirty="0" err="1" smtClean="0"/>
              <a:t>hyperhomocysteinemia</a:t>
            </a:r>
            <a:r>
              <a:rPr lang="en-IN" sz="1700" dirty="0" smtClean="0"/>
              <a:t> and</a:t>
            </a:r>
            <a:r>
              <a:rPr lang="en-IN" sz="1700" dirty="0"/>
              <a:t> </a:t>
            </a:r>
            <a:r>
              <a:rPr lang="en-IN" sz="1700" dirty="0" err="1"/>
              <a:t>plasminogen</a:t>
            </a:r>
            <a:r>
              <a:rPr lang="en-IN" sz="1700" dirty="0"/>
              <a:t>/</a:t>
            </a:r>
            <a:r>
              <a:rPr lang="en-IN" sz="1700" dirty="0" err="1"/>
              <a:t>fibrinolysis</a:t>
            </a:r>
            <a:r>
              <a:rPr lang="en-IN" sz="1700" dirty="0"/>
              <a:t> disorders)</a:t>
            </a:r>
          </a:p>
          <a:p>
            <a:pPr lvl="1"/>
            <a:r>
              <a:rPr lang="en-IN" sz="1700" dirty="0"/>
              <a:t>Acquired </a:t>
            </a:r>
            <a:r>
              <a:rPr lang="en-IN" sz="1700" dirty="0" err="1"/>
              <a:t>thrombophilia</a:t>
            </a:r>
            <a:r>
              <a:rPr lang="en-IN" sz="1700" dirty="0"/>
              <a:t> (</a:t>
            </a:r>
            <a:r>
              <a:rPr lang="en-IN" sz="1700" dirty="0" err="1"/>
              <a:t>antiphospholipid</a:t>
            </a:r>
            <a:r>
              <a:rPr lang="en-IN" sz="1700" dirty="0"/>
              <a:t> syndrome, </a:t>
            </a:r>
            <a:r>
              <a:rPr lang="en-IN" sz="1700" dirty="0" err="1"/>
              <a:t>nephrotic</a:t>
            </a:r>
            <a:r>
              <a:rPr lang="en-IN" sz="1700" dirty="0"/>
              <a:t> syndrome, paroxysmal nocturnal </a:t>
            </a:r>
            <a:r>
              <a:rPr lang="en-IN" sz="1700" dirty="0" err="1"/>
              <a:t>hemoglobinuria</a:t>
            </a:r>
            <a:r>
              <a:rPr lang="en-IN" sz="1700" dirty="0"/>
              <a:t>)</a:t>
            </a:r>
          </a:p>
          <a:p>
            <a:pPr lvl="1"/>
            <a:r>
              <a:rPr lang="en-IN" sz="1700" dirty="0"/>
              <a:t>Cancer (due to secretion of pro-coagulants</a:t>
            </a:r>
            <a:r>
              <a:rPr lang="en-IN" sz="1700" dirty="0" smtClean="0"/>
              <a:t>)</a:t>
            </a:r>
            <a:endParaRPr lang="en-IN" sz="17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CT Angiography</a:t>
            </a:r>
            <a:endParaRPr lang="en-IN" b="1" dirty="0"/>
          </a:p>
        </p:txBody>
      </p:sp>
      <p:sp>
        <p:nvSpPr>
          <p:cNvPr id="3" name="Content Placeholder 2"/>
          <p:cNvSpPr>
            <a:spLocks noGrp="1"/>
          </p:cNvSpPr>
          <p:nvPr>
            <p:ph idx="1"/>
          </p:nvPr>
        </p:nvSpPr>
        <p:spPr/>
        <p:txBody>
          <a:bodyPr>
            <a:normAutofit/>
          </a:bodyPr>
          <a:lstStyle/>
          <a:p>
            <a:pPr fontAlgn="base"/>
            <a:r>
              <a:rPr lang="en-IN" sz="2400" dirty="0"/>
              <a:t>CT angiography is a type of medical exam that combines a CT scan with an injection of a special dye called contrast material to produce pictures of blood vessels and tissues in a part of your body. The contrast is injected through an intravenous (IV) line started in your arm or hand</a:t>
            </a:r>
            <a:r>
              <a:rPr lang="en-IN" sz="2400" dirty="0" smtClean="0"/>
              <a:t>.</a:t>
            </a:r>
          </a:p>
          <a:p>
            <a:pPr fontAlgn="base">
              <a:buNone/>
            </a:pPr>
            <a:endParaRPr lang="en-IN" sz="2400" dirty="0"/>
          </a:p>
          <a:p>
            <a:pPr fontAlgn="base"/>
            <a:r>
              <a:rPr lang="en-IN" sz="2400" dirty="0"/>
              <a:t>A computerized tomography scan, or CT scan, is a type of X-ray that uses a computer to make cross-sectional images of your body. The dye injected to perform CT angiography is called a contrast material because it "lights up" blood vessels and tissues that are being studied.</a:t>
            </a:r>
          </a:p>
          <a:p>
            <a:pPr>
              <a:buNone/>
            </a:pPr>
            <a:endParaRPr lang="en-IN"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USES</a:t>
            </a:r>
            <a:endParaRPr lang="en-IN" b="1" dirty="0"/>
          </a:p>
        </p:txBody>
      </p:sp>
      <p:sp>
        <p:nvSpPr>
          <p:cNvPr id="3" name="Content Placeholder 2"/>
          <p:cNvSpPr>
            <a:spLocks noGrp="1"/>
          </p:cNvSpPr>
          <p:nvPr>
            <p:ph idx="1"/>
          </p:nvPr>
        </p:nvSpPr>
        <p:spPr>
          <a:xfrm>
            <a:off x="467544" y="1412776"/>
            <a:ext cx="8229600" cy="4525963"/>
          </a:xfrm>
        </p:spPr>
        <p:txBody>
          <a:bodyPr>
            <a:noAutofit/>
          </a:bodyPr>
          <a:lstStyle/>
          <a:p>
            <a:r>
              <a:rPr lang="en-IN" sz="1800" dirty="0"/>
              <a:t>Examine the pulmonary arteries in the lungs to rule </a:t>
            </a:r>
            <a:r>
              <a:rPr lang="en-IN" sz="1800" dirty="0" smtClean="0"/>
              <a:t>out pulmonary embolism, </a:t>
            </a:r>
            <a:r>
              <a:rPr lang="en-IN" sz="1800" dirty="0"/>
              <a:t>a serious but treatable condition. This is called a </a:t>
            </a:r>
            <a:r>
              <a:rPr lang="en-IN" sz="1800" dirty="0" smtClean="0"/>
              <a:t>CTPA.</a:t>
            </a:r>
            <a:endParaRPr lang="en-IN" sz="1800" dirty="0"/>
          </a:p>
          <a:p>
            <a:r>
              <a:rPr lang="en-IN" sz="1800" dirty="0"/>
              <a:t>Visualize blood flow in the renal arteries (those supplying the kidneys) in patients with high blood pressure and those suspected of having kidney disorders. Narrowing (</a:t>
            </a:r>
            <a:r>
              <a:rPr lang="en-IN" sz="1800" dirty="0" err="1"/>
              <a:t>stenosis</a:t>
            </a:r>
            <a:r>
              <a:rPr lang="en-IN" sz="1800" dirty="0"/>
              <a:t>) of a renal artery is a cause of high blood pressure (hypertension) in some patients and can be corrected. A special computerized method of viewing the images makes renal CT angiography a very accurate examination. Also done in prospective kidney donors.</a:t>
            </a:r>
          </a:p>
          <a:p>
            <a:r>
              <a:rPr lang="en-IN" sz="1800" dirty="0"/>
              <a:t>Identify aneurysms in the aorta or in other major blood vessels. Aneurysms are diseased areas of a weakened blood vessel wall that bulges out—like a bulge in a tire. Aneurysms are life-threatening because they can rupture.</a:t>
            </a:r>
          </a:p>
          <a:p>
            <a:r>
              <a:rPr lang="en-IN" sz="1800" dirty="0"/>
              <a:t>Identify dissection in the aorta or its major branches. Dissection means that the layers of the artery wall peel away from each other—like the layers of an onion. Dissection can cause pain and can be life-threatening.</a:t>
            </a:r>
          </a:p>
          <a:p>
            <a:r>
              <a:rPr lang="en-IN" sz="1800" dirty="0"/>
              <a:t>Identify a small aneurysm or </a:t>
            </a:r>
            <a:r>
              <a:rPr lang="en-IN" sz="1800" dirty="0" err="1"/>
              <a:t>arteriovenous</a:t>
            </a:r>
            <a:r>
              <a:rPr lang="en-IN" sz="1800" dirty="0"/>
              <a:t> malformation inside the brain that can be life-threatening.</a:t>
            </a:r>
          </a:p>
          <a:p>
            <a:r>
              <a:rPr lang="en-IN" sz="1800" dirty="0"/>
              <a:t>Detect atherosclerotic disease that has narrowed the arteries to the legs.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RISKS</a:t>
            </a:r>
            <a:endParaRPr lang="en-IN" b="1" dirty="0"/>
          </a:p>
        </p:txBody>
      </p:sp>
      <p:sp>
        <p:nvSpPr>
          <p:cNvPr id="3" name="Content Placeholder 2"/>
          <p:cNvSpPr>
            <a:spLocks noGrp="1"/>
          </p:cNvSpPr>
          <p:nvPr>
            <p:ph idx="1"/>
          </p:nvPr>
        </p:nvSpPr>
        <p:spPr/>
        <p:txBody>
          <a:bodyPr>
            <a:noAutofit/>
          </a:bodyPr>
          <a:lstStyle/>
          <a:p>
            <a:pPr fontAlgn="base"/>
            <a:r>
              <a:rPr lang="en-IN" sz="2000" dirty="0"/>
              <a:t>There is always a slight risk for cancer from repeated exposure to radiation, but the benefits of getting an accurate diagnosis generally outweigh the risks. The amount of radiation used during CT angiography is considered minimal, so the risk for radiation exposure is low. </a:t>
            </a:r>
          </a:p>
          <a:p>
            <a:pPr fontAlgn="base"/>
            <a:r>
              <a:rPr lang="en-IN" sz="2000" b="1" dirty="0"/>
              <a:t>Allergic reactions.</a:t>
            </a:r>
            <a:r>
              <a:rPr lang="en-IN" sz="2000" dirty="0"/>
              <a:t> Always let your radiologist know if you have any history of allergies or an allergy to contrast material. Reactions to contrast are uncommon. If you have any history of allergic reactions, you may be given medication to lessen the risk for an allergic reaction before the test.</a:t>
            </a:r>
          </a:p>
          <a:p>
            <a:pPr fontAlgn="base"/>
            <a:r>
              <a:rPr lang="en-IN" sz="2000" b="1" dirty="0"/>
              <a:t>Tissue damage.</a:t>
            </a:r>
            <a:r>
              <a:rPr lang="en-IN" sz="2000" dirty="0"/>
              <a:t> If a large amount of contrast material leaks around your IV site, it can irritate your skin or the blood vessels and nerves just under your skin. It is important to tell your radiologist or radiology technician if you have any pain when the contrast material is injected through your IV.</a:t>
            </a:r>
          </a:p>
          <a:p>
            <a:pPr fontAlgn="base"/>
            <a:r>
              <a:rPr lang="en-IN" sz="2000" dirty="0"/>
              <a:t>Angiography contrast material can damage your kidneys, so you may not be able to have this test if you have severe kidney disease or diabetes.</a:t>
            </a:r>
          </a:p>
          <a:p>
            <a:endParaRPr lang="en-IN"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ediastinum, Heart &amp; Vessels (Pulmonary embolus in right pulmonary artery - CT, CT, )"/>
          <p:cNvPicPr>
            <a:picLocks noChangeAspect="1" noChangeArrowheads="1"/>
          </p:cNvPicPr>
          <p:nvPr/>
        </p:nvPicPr>
        <p:blipFill>
          <a:blip r:embed="rId2" cstate="print"/>
          <a:srcRect/>
          <a:stretch>
            <a:fillRect/>
          </a:stretch>
        </p:blipFill>
        <p:spPr bwMode="auto">
          <a:xfrm>
            <a:off x="251520" y="188640"/>
            <a:ext cx="6400800" cy="6400800"/>
          </a:xfrm>
          <a:prstGeom prst="rect">
            <a:avLst/>
          </a:prstGeom>
          <a:noFill/>
        </p:spPr>
      </p:pic>
      <p:sp>
        <p:nvSpPr>
          <p:cNvPr id="5" name="Rectangle 4"/>
          <p:cNvSpPr/>
          <p:nvPr/>
        </p:nvSpPr>
        <p:spPr>
          <a:xfrm>
            <a:off x="7127776" y="1484784"/>
            <a:ext cx="2016224" cy="3170099"/>
          </a:xfrm>
          <a:prstGeom prst="rect">
            <a:avLst/>
          </a:prstGeom>
        </p:spPr>
        <p:txBody>
          <a:bodyPr wrap="square">
            <a:spAutoFit/>
          </a:bodyPr>
          <a:lstStyle/>
          <a:p>
            <a:pPr>
              <a:buFont typeface="Arial" pitchFamily="34" charset="0"/>
              <a:buChar char="•"/>
            </a:pPr>
            <a:r>
              <a:rPr lang="en-IN" sz="2000" b="1" dirty="0" smtClean="0"/>
              <a:t>  Pulmonary </a:t>
            </a:r>
            <a:r>
              <a:rPr lang="en-IN" sz="2000" b="1" dirty="0"/>
              <a:t>embolus in right pulmonary artery </a:t>
            </a:r>
            <a:r>
              <a:rPr lang="en-IN" sz="2000" b="1" dirty="0" smtClean="0"/>
              <a:t/>
            </a:r>
            <a:br>
              <a:rPr lang="en-IN" sz="2000" b="1" dirty="0" smtClean="0"/>
            </a:br>
            <a:r>
              <a:rPr lang="en-IN" sz="2000" b="1" dirty="0"/>
              <a:t>This pulmonary embolus has a more chronic appearance, since it is wall adherent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Mediastinum, Heart &amp; Vessels (Shower of pulmonary emboli - CT, CT, )"/>
          <p:cNvPicPr>
            <a:picLocks noChangeAspect="1" noChangeArrowheads="1"/>
          </p:cNvPicPr>
          <p:nvPr/>
        </p:nvPicPr>
        <p:blipFill>
          <a:blip r:embed="rId2" cstate="print"/>
          <a:srcRect/>
          <a:stretch>
            <a:fillRect/>
          </a:stretch>
        </p:blipFill>
        <p:spPr bwMode="auto">
          <a:xfrm>
            <a:off x="179512" y="260648"/>
            <a:ext cx="6264696" cy="6264696"/>
          </a:xfrm>
          <a:prstGeom prst="rect">
            <a:avLst/>
          </a:prstGeom>
          <a:noFill/>
        </p:spPr>
      </p:pic>
      <p:sp>
        <p:nvSpPr>
          <p:cNvPr id="3" name="Rectangle 2"/>
          <p:cNvSpPr/>
          <p:nvPr/>
        </p:nvSpPr>
        <p:spPr>
          <a:xfrm>
            <a:off x="6660232" y="1340768"/>
            <a:ext cx="2304256" cy="3477875"/>
          </a:xfrm>
          <a:prstGeom prst="rect">
            <a:avLst/>
          </a:prstGeom>
        </p:spPr>
        <p:txBody>
          <a:bodyPr wrap="square">
            <a:spAutoFit/>
          </a:bodyPr>
          <a:lstStyle/>
          <a:p>
            <a:pPr>
              <a:buFont typeface="Arial" pitchFamily="34" charset="0"/>
              <a:buChar char="•"/>
            </a:pPr>
            <a:r>
              <a:rPr lang="en-IN" sz="2000" b="1" dirty="0" smtClean="0"/>
              <a:t>  Multiple </a:t>
            </a:r>
            <a:r>
              <a:rPr lang="en-IN" sz="2000" b="1" dirty="0"/>
              <a:t>luminal filling defects are seen in the segmental and </a:t>
            </a:r>
            <a:r>
              <a:rPr lang="en-IN" sz="2000" b="1" dirty="0" err="1"/>
              <a:t>subsegmental</a:t>
            </a:r>
            <a:r>
              <a:rPr lang="en-IN" sz="2000" b="1" dirty="0"/>
              <a:t> branches of bilateral pulmonary arteries (arrows), consistent with a shower of acute pulmonary emboli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1600" y="5534561"/>
            <a:ext cx="7560840" cy="1323439"/>
          </a:xfrm>
          <a:prstGeom prst="rect">
            <a:avLst/>
          </a:prstGeom>
        </p:spPr>
        <p:txBody>
          <a:bodyPr wrap="square">
            <a:spAutoFit/>
          </a:bodyPr>
          <a:lstStyle/>
          <a:p>
            <a:pPr>
              <a:buFont typeface="Arial" pitchFamily="34" charset="0"/>
              <a:buChar char="•"/>
            </a:pPr>
            <a:r>
              <a:rPr lang="en-IN" sz="2000" b="1" dirty="0" smtClean="0"/>
              <a:t>  axial </a:t>
            </a:r>
            <a:r>
              <a:rPr lang="en-IN" sz="2000" b="1" dirty="0"/>
              <a:t>contrast-enhanced image obtained at the level of the main pulmonary artery shows low density material (arrows) within the left and right main pulmonary arteries, crossing the bifurcation of the main PA. This is consistent with a saddle embolus. </a:t>
            </a:r>
          </a:p>
        </p:txBody>
      </p:sp>
      <p:pic>
        <p:nvPicPr>
          <p:cNvPr id="23558" name="Picture 6" descr="Figure 7A"/>
          <p:cNvPicPr>
            <a:picLocks noChangeAspect="1" noChangeArrowheads="1"/>
          </p:cNvPicPr>
          <p:nvPr/>
        </p:nvPicPr>
        <p:blipFill>
          <a:blip r:embed="rId2" cstate="print"/>
          <a:srcRect/>
          <a:stretch>
            <a:fillRect/>
          </a:stretch>
        </p:blipFill>
        <p:spPr bwMode="auto">
          <a:xfrm>
            <a:off x="1115616" y="188640"/>
            <a:ext cx="6840760" cy="5257175"/>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TotalTime>
  <Words>576</Words>
  <Application>Microsoft Office PowerPoint</Application>
  <PresentationFormat>On-screen Show (4:3)</PresentationFormat>
  <Paragraphs>82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CT ANGIOGRAPHY IN PULMONARY EMBOLISM</vt:lpstr>
      <vt:lpstr>Pulmonary Embolism</vt:lpstr>
      <vt:lpstr>RISK FACTORS</vt:lpstr>
      <vt:lpstr>CT Angiography</vt:lpstr>
      <vt:lpstr>USES</vt:lpstr>
      <vt:lpstr>RISKS</vt:lpstr>
      <vt:lpstr>Slide 7</vt:lpstr>
      <vt:lpstr>Slide 8</vt:lpstr>
      <vt:lpstr>Slide 9</vt:lpstr>
      <vt:lpstr>Slide 10</vt:lpstr>
      <vt:lpstr>Slide 11</vt:lpstr>
      <vt:lpstr>Slide 12</vt:lpstr>
      <vt:lpstr>Other less specific modalities in diagnosing pulmonary embolism -</vt:lpstr>
      <vt:lpstr>CONCLUSION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neel.rai</dc:creator>
  <cp:lastModifiedBy>admin</cp:lastModifiedBy>
  <cp:revision>15</cp:revision>
  <dcterms:created xsi:type="dcterms:W3CDTF">2014-02-27T11:59:27Z</dcterms:created>
  <dcterms:modified xsi:type="dcterms:W3CDTF">2022-04-23T04:31:37Z</dcterms:modified>
</cp:coreProperties>
</file>