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Default Extension="jpeg" ContentType="image/jpeg"/>
  <Override PartName="/ppt/slideLayouts/slideLayout3.xml" ContentType="application/vnd.openxmlformats-officedocument.presentationml.slideLayout+xml"/>
  <Override PartName="/ppt/slideLayouts/slideLayout16.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65" r:id="rId3"/>
    <p:sldId id="266" r:id="rId4"/>
    <p:sldId id="267" r:id="rId5"/>
    <p:sldId id="268" r:id="rId6"/>
    <p:sldId id="269" r:id="rId7"/>
    <p:sldId id="272" r:id="rId8"/>
    <p:sldId id="286" r:id="rId9"/>
    <p:sldId id="270" r:id="rId10"/>
    <p:sldId id="271" r:id="rId11"/>
    <p:sldId id="273" r:id="rId12"/>
    <p:sldId id="274" r:id="rId13"/>
    <p:sldId id="279" r:id="rId14"/>
    <p:sldId id="275" r:id="rId15"/>
    <p:sldId id="276" r:id="rId16"/>
    <p:sldId id="277" r:id="rId17"/>
    <p:sldId id="278" r:id="rId18"/>
    <p:sldId id="285" r:id="rId19"/>
    <p:sldId id="284" r:id="rId20"/>
    <p:sldId id="283" r:id="rId21"/>
    <p:sldId id="282" r:id="rId22"/>
    <p:sldId id="281" r:id="rId23"/>
    <p:sldId id="280" r:id="rId24"/>
    <p:sldId id="287" r:id="rId25"/>
    <p:sldId id="288" r:id="rId26"/>
    <p:sldId id="289" r:id="rId27"/>
    <p:sldId id="290" r:id="rId28"/>
    <p:sldId id="291" r:id="rId29"/>
    <p:sldId id="292" r:id="rId30"/>
    <p:sldId id="293" r:id="rId31"/>
    <p:sldId id="294" r:id="rId32"/>
    <p:sldId id="295" r:id="rId33"/>
    <p:sldId id="296" r:id="rId3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987" autoAdjust="0"/>
    <p:restoredTop sz="94660"/>
  </p:normalViewPr>
  <p:slideViewPr>
    <p:cSldViewPr snapToGrid="0">
      <p:cViewPr varScale="1">
        <p:scale>
          <a:sx n="39" d="100"/>
          <a:sy n="39" d="100"/>
        </p:scale>
        <p:origin x="-138" y="-804"/>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796027F-7875-4030-9381-8BD8C4F21935}" type="datetimeFigureOut">
              <a:rPr lang="en-US" dirty="0"/>
              <a:pPr/>
              <a:t>4/26/2022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dirty="0"/>
              <a:pPr/>
              <a:t>4/26/2022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dirty="0"/>
              <a:pPr/>
              <a:t>4/26/2022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xmlns=""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xmlns=""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xmlns=""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xmlns=""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dirty="0"/>
              <a:pPr/>
              <a:t>4/26/2022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7DF9BB-7626-49EB-AE4F-065C109E0F41}"/>
              </a:ext>
            </a:extLst>
          </p:cNvPr>
          <p:cNvSpPr>
            <a:spLocks noGrp="1"/>
          </p:cNvSpPr>
          <p:nvPr>
            <p:ph type="ctrTitle"/>
          </p:nvPr>
        </p:nvSpPr>
        <p:spPr>
          <a:xfrm>
            <a:off x="1337835" y="198783"/>
            <a:ext cx="8825658" cy="1089327"/>
          </a:xfrm>
        </p:spPr>
        <p:txBody>
          <a:bodyPr/>
          <a:lstStyle/>
          <a:p>
            <a:pPr algn="ctr"/>
            <a:r>
              <a:rPr lang="en-IN" sz="5400" dirty="0">
                <a:latin typeface="Times New Roman" panose="02020603050405020304" pitchFamily="18" charset="0"/>
                <a:cs typeface="Times New Roman" panose="02020603050405020304" pitchFamily="18" charset="0"/>
              </a:rPr>
              <a:t>GAS CYLINDERS</a:t>
            </a:r>
          </a:p>
        </p:txBody>
      </p:sp>
      <p:sp>
        <p:nvSpPr>
          <p:cNvPr id="3" name="Subtitle 2">
            <a:extLst>
              <a:ext uri="{FF2B5EF4-FFF2-40B4-BE49-F238E27FC236}">
                <a16:creationId xmlns:a16="http://schemas.microsoft.com/office/drawing/2014/main" xmlns="" id="{C3E374F5-925D-4BC4-96C2-7E1C0B9F3049}"/>
              </a:ext>
            </a:extLst>
          </p:cNvPr>
          <p:cNvSpPr>
            <a:spLocks noGrp="1"/>
          </p:cNvSpPr>
          <p:nvPr>
            <p:ph type="subTitle" idx="1"/>
          </p:nvPr>
        </p:nvSpPr>
        <p:spPr>
          <a:xfrm>
            <a:off x="1792564" y="2170706"/>
            <a:ext cx="8825658" cy="4007458"/>
          </a:xfrm>
        </p:spPr>
        <p:txBody>
          <a:bodyPr>
            <a:normAutofit/>
          </a:bodyPr>
          <a:lstStyle/>
          <a:p>
            <a:pPr algn="ctr"/>
            <a:r>
              <a:rPr lang="en-IN" sz="3200" dirty="0" smtClean="0"/>
              <a:t>Dr JAYSHRI DESAI</a:t>
            </a:r>
            <a:endParaRPr lang="en-IN" sz="3200" dirty="0"/>
          </a:p>
          <a:p>
            <a:pPr algn="ctr"/>
            <a:r>
              <a:rPr lang="en-IN" sz="3200" dirty="0" smtClean="0"/>
              <a:t>(Prof</a:t>
            </a:r>
            <a:r>
              <a:rPr lang="en-IN" sz="3200" dirty="0"/>
              <a:t>., </a:t>
            </a:r>
            <a:r>
              <a:rPr lang="en-IN" sz="3200" dirty="0" err="1"/>
              <a:t>sbks</a:t>
            </a:r>
            <a:r>
              <a:rPr lang="en-IN" sz="3200" dirty="0"/>
              <a:t> mi &amp; </a:t>
            </a:r>
            <a:r>
              <a:rPr lang="en-IN" sz="3200" dirty="0" err="1"/>
              <a:t>rc</a:t>
            </a:r>
            <a:r>
              <a:rPr lang="en-IN" sz="3200" dirty="0"/>
              <a:t>)</a:t>
            </a:r>
          </a:p>
          <a:p>
            <a:pPr algn="ctr"/>
            <a:endParaRPr lang="en-IN" sz="3200" dirty="0"/>
          </a:p>
        </p:txBody>
      </p:sp>
    </p:spTree>
    <p:extLst>
      <p:ext uri="{BB962C8B-B14F-4D97-AF65-F5344CB8AC3E}">
        <p14:creationId xmlns:p14="http://schemas.microsoft.com/office/powerpoint/2010/main" xmlns="" val="30834386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1A226C8-62B3-4680-BC8C-25DA22059D81}"/>
              </a:ext>
            </a:extLst>
          </p:cNvPr>
          <p:cNvSpPr>
            <a:spLocks noGrp="1"/>
          </p:cNvSpPr>
          <p:nvPr>
            <p:ph idx="1"/>
          </p:nvPr>
        </p:nvSpPr>
        <p:spPr>
          <a:xfrm>
            <a:off x="127222" y="103367"/>
            <a:ext cx="11919004" cy="6631387"/>
          </a:xfrm>
        </p:spPr>
        <p:txBody>
          <a:bodyPr>
            <a:normAutofit/>
          </a:bodyPr>
          <a:lstStyle/>
          <a:p>
            <a:r>
              <a:rPr lang="en-IN" sz="2800" dirty="0"/>
              <a:t>Oxygen, N</a:t>
            </a:r>
            <a:r>
              <a:rPr lang="en-IN" sz="2800" baseline="-25000" dirty="0"/>
              <a:t>2</a:t>
            </a:r>
            <a:r>
              <a:rPr lang="en-IN" sz="2800" dirty="0"/>
              <a:t>, Air and He are in the form of compressed gases in the cylinder at service pressure, but N</a:t>
            </a:r>
            <a:r>
              <a:rPr lang="en-IN" sz="2800" baseline="-25000" dirty="0"/>
              <a:t>2</a:t>
            </a:r>
            <a:r>
              <a:rPr lang="en-IN" sz="2800" dirty="0"/>
              <a:t>O, CO</a:t>
            </a:r>
            <a:r>
              <a:rPr lang="en-IN" sz="2800" baseline="-25000" dirty="0"/>
              <a:t>2 </a:t>
            </a:r>
            <a:r>
              <a:rPr lang="en-IN" sz="2800" dirty="0"/>
              <a:t>and cyclopropane are in the liquid form in the cylinders.</a:t>
            </a:r>
          </a:p>
          <a:p>
            <a:pPr marL="0" indent="0">
              <a:buNone/>
            </a:pPr>
            <a:endParaRPr lang="en-IN" sz="2800" dirty="0"/>
          </a:p>
          <a:p>
            <a:r>
              <a:rPr lang="en-IN" sz="2800" dirty="0"/>
              <a:t>The cylinders are not fully filled with liquids otherwise a rise of temperature may cause a rise of pressure leading to bursting. They are filled </a:t>
            </a:r>
            <a:r>
              <a:rPr lang="en-IN" sz="2800" dirty="0" err="1"/>
              <a:t>upto</a:t>
            </a:r>
            <a:r>
              <a:rPr lang="en-IN" sz="2800" dirty="0"/>
              <a:t> the specified filling ratio which is different for each gas.</a:t>
            </a:r>
          </a:p>
          <a:p>
            <a:pPr marL="0" indent="0">
              <a:buNone/>
            </a:pPr>
            <a:endParaRPr lang="en-IN" sz="2800" dirty="0"/>
          </a:p>
          <a:p>
            <a:r>
              <a:rPr lang="en-IN" sz="2800" dirty="0"/>
              <a:t>The filling ratio is the weight of gas with which the cylinder is filled, divided by the weight of water the cylinder could hold. Filling ratio for N</a:t>
            </a:r>
            <a:r>
              <a:rPr lang="en-IN" sz="2800" baseline="-25000" dirty="0"/>
              <a:t>2</a:t>
            </a:r>
            <a:r>
              <a:rPr lang="en-IN" sz="2800" dirty="0"/>
              <a:t>O and CO</a:t>
            </a:r>
            <a:r>
              <a:rPr lang="en-IN" sz="2800" baseline="-25000" dirty="0"/>
              <a:t>2</a:t>
            </a:r>
            <a:r>
              <a:rPr lang="en-IN" sz="2800" dirty="0"/>
              <a:t> is 0.66, and that for cyclopropane is 0.48.</a:t>
            </a:r>
          </a:p>
        </p:txBody>
      </p:sp>
    </p:spTree>
    <p:extLst>
      <p:ext uri="{BB962C8B-B14F-4D97-AF65-F5344CB8AC3E}">
        <p14:creationId xmlns:p14="http://schemas.microsoft.com/office/powerpoint/2010/main" xmlns="" val="496649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C25AA8B-BCC9-4320-A517-C3B77F0B291A}"/>
              </a:ext>
            </a:extLst>
          </p:cNvPr>
          <p:cNvSpPr>
            <a:spLocks noGrp="1"/>
          </p:cNvSpPr>
          <p:nvPr>
            <p:ph type="title"/>
          </p:nvPr>
        </p:nvSpPr>
        <p:spPr>
          <a:xfrm>
            <a:off x="892601" y="71056"/>
            <a:ext cx="9404723" cy="787685"/>
          </a:xfrm>
        </p:spPr>
        <p:txBody>
          <a:bodyPr/>
          <a:lstStyle/>
          <a:p>
            <a:pPr algn="ctr"/>
            <a:r>
              <a:rPr lang="en-IN" sz="4000" dirty="0"/>
              <a:t>PARTS OF CYLINDER</a:t>
            </a:r>
          </a:p>
        </p:txBody>
      </p:sp>
      <p:sp>
        <p:nvSpPr>
          <p:cNvPr id="3" name="Content Placeholder 2">
            <a:extLst>
              <a:ext uri="{FF2B5EF4-FFF2-40B4-BE49-F238E27FC236}">
                <a16:creationId xmlns:a16="http://schemas.microsoft.com/office/drawing/2014/main" xmlns="" id="{A6B85141-89EE-40EF-A018-C9E4D8DEB1B9}"/>
              </a:ext>
            </a:extLst>
          </p:cNvPr>
          <p:cNvSpPr>
            <a:spLocks noGrp="1"/>
          </p:cNvSpPr>
          <p:nvPr>
            <p:ph idx="1"/>
          </p:nvPr>
        </p:nvSpPr>
        <p:spPr>
          <a:xfrm>
            <a:off x="190831" y="858741"/>
            <a:ext cx="11839491" cy="5852159"/>
          </a:xfrm>
        </p:spPr>
        <p:txBody>
          <a:bodyPr>
            <a:normAutofit lnSpcReduction="10000"/>
          </a:bodyPr>
          <a:lstStyle/>
          <a:p>
            <a:pPr marL="0" indent="0" algn="ctr">
              <a:buNone/>
            </a:pPr>
            <a:r>
              <a:rPr lang="en-IN" sz="2800" dirty="0"/>
              <a:t>BODY</a:t>
            </a:r>
          </a:p>
          <a:p>
            <a:pPr>
              <a:buFont typeface="Arial" panose="020B0604020202020204" pitchFamily="34" charset="0"/>
              <a:buChar char="•"/>
            </a:pPr>
            <a:r>
              <a:rPr lang="en-IN" sz="2800" dirty="0"/>
              <a:t>Cylinders are made of molybdenum steel. Alloy containing molybdenum (0.15-0.25%) and/or chromium (0.8-1.1%) is used to increase strength and to minimize weight and wall thickness.</a:t>
            </a:r>
          </a:p>
          <a:p>
            <a:pPr>
              <a:buFont typeface="Arial" panose="020B0604020202020204" pitchFamily="34" charset="0"/>
              <a:buChar char="•"/>
            </a:pPr>
            <a:r>
              <a:rPr lang="en-IN" sz="2800" dirty="0"/>
              <a:t>Walls of the cylinders are on an average 5/64 to 1/4 inch thick. Magnetic resonance imaging (MRI) compatible cylinders are made of aluminium. Cylinders that have marked “3AA” are manufactured by using steel. The marking “3AL” or “3ALM” indicates that the cylinders are made from aluminium.</a:t>
            </a:r>
          </a:p>
          <a:p>
            <a:pPr>
              <a:buFont typeface="Arial" panose="020B0604020202020204" pitchFamily="34" charset="0"/>
              <a:buChar char="•"/>
            </a:pPr>
            <a:r>
              <a:rPr lang="en-IN" sz="2800" dirty="0"/>
              <a:t>Bodies of the cylinders have flat or concave bases. The other end taper into a neck with screw threads to which is fitted the cylinder valve. The body of the cylinders have a label and certain markings engraved on the body.</a:t>
            </a:r>
          </a:p>
          <a:p>
            <a:pPr marL="0" indent="0">
              <a:buNone/>
            </a:pPr>
            <a:endParaRPr lang="en-IN" sz="2800" dirty="0"/>
          </a:p>
        </p:txBody>
      </p:sp>
    </p:spTree>
    <p:extLst>
      <p:ext uri="{BB962C8B-B14F-4D97-AF65-F5344CB8AC3E}">
        <p14:creationId xmlns:p14="http://schemas.microsoft.com/office/powerpoint/2010/main" xmlns="" val="38030962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7EAC2D0-412D-4D83-B6B6-8AC8F744A12C}"/>
              </a:ext>
            </a:extLst>
          </p:cNvPr>
          <p:cNvSpPr>
            <a:spLocks noGrp="1"/>
          </p:cNvSpPr>
          <p:nvPr>
            <p:ph idx="1"/>
          </p:nvPr>
        </p:nvSpPr>
        <p:spPr>
          <a:xfrm>
            <a:off x="151075" y="55659"/>
            <a:ext cx="11887199" cy="6742705"/>
          </a:xfrm>
        </p:spPr>
        <p:txBody>
          <a:bodyPr>
            <a:normAutofit/>
          </a:bodyPr>
          <a:lstStyle/>
          <a:p>
            <a:pPr marL="0" indent="0">
              <a:buNone/>
            </a:pPr>
            <a:r>
              <a:rPr lang="en-IN" sz="2800" dirty="0"/>
              <a:t>                                              VALVE</a:t>
            </a:r>
          </a:p>
          <a:p>
            <a:pPr marL="0" indent="0" algn="ctr">
              <a:buNone/>
            </a:pPr>
            <a:endParaRPr lang="en-IN" sz="2800" dirty="0"/>
          </a:p>
          <a:p>
            <a:pPr>
              <a:buFont typeface="Arial" panose="020B0604020202020204" pitchFamily="34" charset="0"/>
              <a:buChar char="•"/>
            </a:pPr>
            <a:endParaRPr lang="en-IN" sz="2800" dirty="0"/>
          </a:p>
          <a:p>
            <a:pPr>
              <a:buFont typeface="Arial" panose="020B0604020202020204" pitchFamily="34" charset="0"/>
              <a:buChar char="•"/>
            </a:pPr>
            <a:endParaRPr lang="en-IN" sz="2800" dirty="0"/>
          </a:p>
          <a:p>
            <a:pPr>
              <a:buFont typeface="Arial" panose="020B0604020202020204" pitchFamily="34" charset="0"/>
              <a:buChar char="•"/>
            </a:pPr>
            <a:endParaRPr lang="en-IN" sz="2800" dirty="0"/>
          </a:p>
          <a:p>
            <a:pPr>
              <a:buFont typeface="Arial" panose="020B0604020202020204" pitchFamily="34" charset="0"/>
              <a:buChar char="•"/>
            </a:pPr>
            <a:endParaRPr lang="en-IN" sz="2800" dirty="0"/>
          </a:p>
          <a:p>
            <a:pPr marL="0" indent="0">
              <a:buNone/>
            </a:pPr>
            <a:endParaRPr lang="en-IN" sz="2800" dirty="0"/>
          </a:p>
          <a:p>
            <a:pPr marL="0" indent="0">
              <a:buNone/>
            </a:pPr>
            <a:endParaRPr lang="en-IN" sz="2800" dirty="0"/>
          </a:p>
          <a:p>
            <a:pPr>
              <a:buFont typeface="Arial" panose="020B0604020202020204" pitchFamily="34" charset="0"/>
              <a:buChar char="•"/>
            </a:pPr>
            <a:r>
              <a:rPr lang="en-IN" sz="2800" dirty="0"/>
              <a:t>The cylinder outlet valves are made of bronze or brass, which is heavily plated with nickel and chromium so as to allow a rapid dissipation of heat of compression. The end, which enters the neck of the cylinder, is threaded to fit a corresponding screw thread inside the neck itself.</a:t>
            </a:r>
          </a:p>
          <a:p>
            <a:pPr marL="0" indent="0">
              <a:buNone/>
            </a:pPr>
            <a:endParaRPr lang="en-IN" sz="2800" dirty="0"/>
          </a:p>
        </p:txBody>
      </p:sp>
      <p:pic>
        <p:nvPicPr>
          <p:cNvPr id="4" name="Picture 3">
            <a:extLst>
              <a:ext uri="{FF2B5EF4-FFF2-40B4-BE49-F238E27FC236}">
                <a16:creationId xmlns:a16="http://schemas.microsoft.com/office/drawing/2014/main" xmlns="" id="{96F93F79-2845-4228-85C6-997DBE09E144}"/>
              </a:ext>
            </a:extLst>
          </p:cNvPr>
          <p:cNvPicPr>
            <a:picLocks noChangeAspect="1"/>
          </p:cNvPicPr>
          <p:nvPr/>
        </p:nvPicPr>
        <p:blipFill>
          <a:blip r:embed="rId2"/>
          <a:stretch>
            <a:fillRect/>
          </a:stretch>
        </p:blipFill>
        <p:spPr>
          <a:xfrm>
            <a:off x="1216549" y="711642"/>
            <a:ext cx="3488095" cy="2882348"/>
          </a:xfrm>
          <a:prstGeom prst="rect">
            <a:avLst/>
          </a:prstGeom>
        </p:spPr>
      </p:pic>
      <p:pic>
        <p:nvPicPr>
          <p:cNvPr id="6" name="Picture 5">
            <a:extLst>
              <a:ext uri="{FF2B5EF4-FFF2-40B4-BE49-F238E27FC236}">
                <a16:creationId xmlns:a16="http://schemas.microsoft.com/office/drawing/2014/main" xmlns="" id="{37685622-6981-4F5E-B565-0223AB3A605F}"/>
              </a:ext>
            </a:extLst>
          </p:cNvPr>
          <p:cNvPicPr>
            <a:picLocks noChangeAspect="1"/>
          </p:cNvPicPr>
          <p:nvPr/>
        </p:nvPicPr>
        <p:blipFill>
          <a:blip r:embed="rId3"/>
          <a:stretch>
            <a:fillRect/>
          </a:stretch>
        </p:blipFill>
        <p:spPr>
          <a:xfrm>
            <a:off x="6044254" y="711642"/>
            <a:ext cx="3548810" cy="2882348"/>
          </a:xfrm>
          <a:prstGeom prst="rect">
            <a:avLst/>
          </a:prstGeom>
        </p:spPr>
      </p:pic>
      <p:sp>
        <p:nvSpPr>
          <p:cNvPr id="7" name="TextBox 6">
            <a:extLst>
              <a:ext uri="{FF2B5EF4-FFF2-40B4-BE49-F238E27FC236}">
                <a16:creationId xmlns:a16="http://schemas.microsoft.com/office/drawing/2014/main" xmlns="" id="{BF666284-318A-4C4A-A40A-0FB3978F83AB}"/>
              </a:ext>
            </a:extLst>
          </p:cNvPr>
          <p:cNvSpPr txBox="1"/>
          <p:nvPr/>
        </p:nvSpPr>
        <p:spPr>
          <a:xfrm>
            <a:off x="1272209" y="3593990"/>
            <a:ext cx="3432435" cy="369332"/>
          </a:xfrm>
          <a:prstGeom prst="rect">
            <a:avLst/>
          </a:prstGeom>
          <a:noFill/>
        </p:spPr>
        <p:txBody>
          <a:bodyPr wrap="square" rtlCol="0">
            <a:spAutoFit/>
          </a:bodyPr>
          <a:lstStyle/>
          <a:p>
            <a:pPr algn="ctr"/>
            <a:r>
              <a:rPr lang="en-IN" dirty="0"/>
              <a:t>FLUSH TYPE VALVES</a:t>
            </a:r>
          </a:p>
        </p:txBody>
      </p:sp>
      <p:sp>
        <p:nvSpPr>
          <p:cNvPr id="8" name="TextBox 7">
            <a:extLst>
              <a:ext uri="{FF2B5EF4-FFF2-40B4-BE49-F238E27FC236}">
                <a16:creationId xmlns:a16="http://schemas.microsoft.com/office/drawing/2014/main" xmlns="" id="{379926D0-30EE-48A2-8B99-437659F10246}"/>
              </a:ext>
            </a:extLst>
          </p:cNvPr>
          <p:cNvSpPr txBox="1"/>
          <p:nvPr/>
        </p:nvSpPr>
        <p:spPr>
          <a:xfrm flipH="1">
            <a:off x="6044254" y="3593990"/>
            <a:ext cx="3548809" cy="369332"/>
          </a:xfrm>
          <a:prstGeom prst="rect">
            <a:avLst/>
          </a:prstGeom>
          <a:noFill/>
        </p:spPr>
        <p:txBody>
          <a:bodyPr wrap="square" rtlCol="0">
            <a:spAutoFit/>
          </a:bodyPr>
          <a:lstStyle/>
          <a:p>
            <a:pPr algn="ctr"/>
            <a:r>
              <a:rPr lang="en-IN" dirty="0"/>
              <a:t>BULL NOSE VALVES</a:t>
            </a:r>
          </a:p>
        </p:txBody>
      </p:sp>
    </p:spTree>
    <p:extLst>
      <p:ext uri="{BB962C8B-B14F-4D97-AF65-F5344CB8AC3E}">
        <p14:creationId xmlns:p14="http://schemas.microsoft.com/office/powerpoint/2010/main" xmlns="" val="94950898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66E07DC-508A-4BBD-AF77-F023E7E87FB2}"/>
              </a:ext>
            </a:extLst>
          </p:cNvPr>
          <p:cNvSpPr>
            <a:spLocks noGrp="1"/>
          </p:cNvSpPr>
          <p:nvPr>
            <p:ph idx="1"/>
          </p:nvPr>
        </p:nvSpPr>
        <p:spPr>
          <a:xfrm>
            <a:off x="1103312" y="341906"/>
            <a:ext cx="8946541" cy="5906493"/>
          </a:xfrm>
        </p:spPr>
        <p:txBody>
          <a:bodyPr/>
          <a:lstStyle/>
          <a:p>
            <a:pPr>
              <a:buFont typeface="Arial" panose="020B0604020202020204" pitchFamily="34" charset="0"/>
              <a:buChar char="•"/>
            </a:pPr>
            <a:r>
              <a:rPr lang="en-IN" sz="2800" dirty="0"/>
              <a:t>A sleeve or washer of soft alloy ( containing a high proportion of lead)completes the gas-tight seal as the valve is screwed into the neck of a cylinder.</a:t>
            </a:r>
          </a:p>
          <a:p>
            <a:pPr marL="0" indent="0">
              <a:buNone/>
            </a:pPr>
            <a:endParaRPr lang="en-IN" sz="2800" dirty="0"/>
          </a:p>
          <a:p>
            <a:pPr>
              <a:buFont typeface="Arial" panose="020B0604020202020204" pitchFamily="34" charset="0"/>
              <a:buChar char="•"/>
            </a:pPr>
            <a:r>
              <a:rPr lang="en-IN" sz="2800" dirty="0"/>
              <a:t>The spindle or screw-pin (stem) of the valve is made of very hard steel. The inner end is cone shaped and beds into a cone shaped hollow within the valve through which gas is admitted. Longitudinal spindle is set within a gland, which is screwed into the valve block. Turning the longitudinal spindle opens the valve.</a:t>
            </a:r>
          </a:p>
          <a:p>
            <a:endParaRPr lang="en-IN" dirty="0"/>
          </a:p>
        </p:txBody>
      </p:sp>
    </p:spTree>
    <p:extLst>
      <p:ext uri="{BB962C8B-B14F-4D97-AF65-F5344CB8AC3E}">
        <p14:creationId xmlns:p14="http://schemas.microsoft.com/office/powerpoint/2010/main" xmlns="" val="12347264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5340AD8-EFB9-460C-AE4C-B71E63C236BA}"/>
              </a:ext>
            </a:extLst>
          </p:cNvPr>
          <p:cNvSpPr>
            <a:spLocks noGrp="1"/>
          </p:cNvSpPr>
          <p:nvPr>
            <p:ph idx="1"/>
          </p:nvPr>
        </p:nvSpPr>
        <p:spPr>
          <a:xfrm>
            <a:off x="111318" y="111318"/>
            <a:ext cx="11958762" cy="6607534"/>
          </a:xfrm>
        </p:spPr>
        <p:txBody>
          <a:bodyPr>
            <a:normAutofit/>
          </a:bodyPr>
          <a:lstStyle/>
          <a:p>
            <a:pPr>
              <a:buFont typeface="Arial" panose="020B0604020202020204" pitchFamily="34" charset="0"/>
              <a:buChar char="•"/>
            </a:pPr>
            <a:r>
              <a:rPr lang="en-IN" sz="2800" dirty="0"/>
              <a:t>Cylinders are filled and discharged through the cylinder valve. The valve is marked with the chemical symbol of gas that it contains, tare weight of the cylinder, pressure at the last hydraulic test, and a serial number. Leaks are prevented by the compression of a nylon ring around the spindle. A safety outlet is fitted between the cylinder neck and the valve block. This melts at relatively low temperatures to allow gas to escape in case of fire and minimize the risk of explosion.</a:t>
            </a:r>
          </a:p>
          <a:p>
            <a:pPr>
              <a:buFont typeface="Arial" panose="020B0604020202020204" pitchFamily="34" charset="0"/>
              <a:buChar char="•"/>
            </a:pPr>
            <a:r>
              <a:rPr lang="en-IN" sz="2800" dirty="0"/>
              <a:t>Cylinder valves are of various types. Those to be used on anaesthesia machine are “flush” type which fits with the pin index system on the machine and for the medium and large capacity cylinders the valves are “bullnose” type. Valves have certain markings engraved on it.</a:t>
            </a:r>
          </a:p>
        </p:txBody>
      </p:sp>
    </p:spTree>
    <p:extLst>
      <p:ext uri="{BB962C8B-B14F-4D97-AF65-F5344CB8AC3E}">
        <p14:creationId xmlns:p14="http://schemas.microsoft.com/office/powerpoint/2010/main" xmlns="" val="563852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88373C7-A0EC-4FE8-834F-CA4F8CFB515C}"/>
              </a:ext>
            </a:extLst>
          </p:cNvPr>
          <p:cNvSpPr>
            <a:spLocks noGrp="1"/>
          </p:cNvSpPr>
          <p:nvPr>
            <p:ph idx="1"/>
          </p:nvPr>
        </p:nvSpPr>
        <p:spPr>
          <a:xfrm>
            <a:off x="95416" y="127222"/>
            <a:ext cx="12006469" cy="6615484"/>
          </a:xfrm>
        </p:spPr>
        <p:txBody>
          <a:bodyPr>
            <a:normAutofit fontScale="92500" lnSpcReduction="10000"/>
          </a:bodyPr>
          <a:lstStyle/>
          <a:p>
            <a:pPr>
              <a:buFont typeface="Arial" panose="020B0604020202020204" pitchFamily="34" charset="0"/>
              <a:buChar char="•"/>
            </a:pPr>
            <a:r>
              <a:rPr lang="en-IN" sz="2800" dirty="0"/>
              <a:t>Cylinder valve designs are of two types- packed and diaphragm type.</a:t>
            </a:r>
          </a:p>
          <a:p>
            <a:pPr>
              <a:buFont typeface="Wingdings" panose="05000000000000000000" pitchFamily="2" charset="2"/>
              <a:buChar char="Ø"/>
            </a:pPr>
            <a:r>
              <a:rPr lang="en-IN" sz="2800" dirty="0"/>
              <a:t>Packed type</a:t>
            </a:r>
          </a:p>
          <a:p>
            <a:pPr>
              <a:buFont typeface="Arial" panose="020B0604020202020204" pitchFamily="34" charset="0"/>
              <a:buChar char="•"/>
            </a:pPr>
            <a:r>
              <a:rPr lang="en-IN" sz="2800" dirty="0"/>
              <a:t>This type of valve is capable of withstanding high pressures. This type of valve is also called direct acting valve. This is because turning the stem makes the seat also to turn. Here, stem is sealed by a resilient packing such as Teflon which prevents leak around the threads. It withstands high pressure. It is opened by two to three full turns. In a large cylinder valve, the force is transmitted by means of a driver square.</a:t>
            </a:r>
          </a:p>
          <a:p>
            <a:pPr>
              <a:buFont typeface="Wingdings" panose="05000000000000000000" pitchFamily="2" charset="2"/>
              <a:buChar char="Ø"/>
            </a:pPr>
            <a:r>
              <a:rPr lang="en-IN" sz="2800" dirty="0"/>
              <a:t>Diaphragm type</a:t>
            </a:r>
          </a:p>
          <a:p>
            <a:pPr>
              <a:buFont typeface="Arial" panose="020B0604020202020204" pitchFamily="34" charset="0"/>
              <a:buChar char="•"/>
            </a:pPr>
            <a:r>
              <a:rPr lang="en-IN" sz="2800" dirty="0"/>
              <a:t>Here, the stem is separated from the seat. A disk or diaphragm separates upper and lower stems. The stem may be permanently attached to the diaphragms. The upper stem is actuated by a manual or automatic means whereas the lower stem shuts or permits flow through the valve. The advantage is that this type of valve can be opened fully using a one-half to three quarters turn, the seat </a:t>
            </a:r>
            <a:r>
              <a:rPr lang="en-IN" sz="2800" dirty="0" err="1"/>
              <a:t>doesnot</a:t>
            </a:r>
            <a:r>
              <a:rPr lang="en-IN" sz="2800" dirty="0"/>
              <a:t> turn and therefore, it is less likely to leak.</a:t>
            </a:r>
          </a:p>
        </p:txBody>
      </p:sp>
    </p:spTree>
    <p:extLst>
      <p:ext uri="{BB962C8B-B14F-4D97-AF65-F5344CB8AC3E}">
        <p14:creationId xmlns:p14="http://schemas.microsoft.com/office/powerpoint/2010/main" xmlns="" val="23021397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4804FB9-103D-46A5-931E-17A34977D240}"/>
              </a:ext>
            </a:extLst>
          </p:cNvPr>
          <p:cNvSpPr>
            <a:spLocks noGrp="1"/>
          </p:cNvSpPr>
          <p:nvPr>
            <p:ph idx="1"/>
          </p:nvPr>
        </p:nvSpPr>
        <p:spPr>
          <a:xfrm>
            <a:off x="111318" y="55659"/>
            <a:ext cx="11982616" cy="6726803"/>
          </a:xfrm>
        </p:spPr>
        <p:txBody>
          <a:bodyPr>
            <a:normAutofit/>
          </a:bodyPr>
          <a:lstStyle/>
          <a:p>
            <a:pPr marL="0" indent="0" algn="ctr">
              <a:buNone/>
            </a:pPr>
            <a:r>
              <a:rPr lang="en-IN" sz="2800" dirty="0"/>
              <a:t>PORT</a:t>
            </a:r>
          </a:p>
          <a:p>
            <a:pPr marL="0" indent="0" algn="ctr">
              <a:buNone/>
            </a:pPr>
            <a:endParaRPr lang="en-IN" sz="2800" dirty="0"/>
          </a:p>
          <a:p>
            <a:pPr marL="0" indent="0" algn="ctr">
              <a:buNone/>
            </a:pPr>
            <a:endParaRPr lang="en-IN" sz="2800" dirty="0"/>
          </a:p>
          <a:p>
            <a:pPr marL="0" indent="0" algn="ctr">
              <a:buNone/>
            </a:pPr>
            <a:endParaRPr lang="en-IN" sz="2800" dirty="0"/>
          </a:p>
          <a:p>
            <a:pPr marL="0" indent="0" algn="ctr">
              <a:buNone/>
            </a:pPr>
            <a:endParaRPr lang="en-IN" sz="2800" dirty="0"/>
          </a:p>
          <a:p>
            <a:pPr marL="0" indent="0" algn="ctr">
              <a:buNone/>
            </a:pPr>
            <a:endParaRPr lang="en-IN" sz="2800" dirty="0"/>
          </a:p>
          <a:p>
            <a:pPr marL="0" indent="0" algn="ctr">
              <a:buNone/>
            </a:pPr>
            <a:endParaRPr lang="en-IN" sz="2800" dirty="0"/>
          </a:p>
          <a:p>
            <a:pPr marL="0" indent="0" algn="ctr">
              <a:buNone/>
            </a:pPr>
            <a:endParaRPr lang="en-IN" sz="2800" dirty="0"/>
          </a:p>
          <a:p>
            <a:pPr>
              <a:buFont typeface="Arial" panose="020B0604020202020204" pitchFamily="34" charset="0"/>
              <a:buChar char="•"/>
            </a:pPr>
            <a:r>
              <a:rPr lang="en-IN" sz="2800" dirty="0"/>
              <a:t>The port is the point of exit for the gas. It fits into the nipple on the hanger yoke of the anaesthesia machine. It should be protected in transit by a covering. When installing a cylinder on anaesthesia machine, it is important for the user not to mistake the port for the conical depression.</a:t>
            </a:r>
          </a:p>
        </p:txBody>
      </p:sp>
      <p:pic>
        <p:nvPicPr>
          <p:cNvPr id="5" name="Picture 4">
            <a:extLst>
              <a:ext uri="{FF2B5EF4-FFF2-40B4-BE49-F238E27FC236}">
                <a16:creationId xmlns:a16="http://schemas.microsoft.com/office/drawing/2014/main" xmlns="" id="{DC0504EF-6C97-4A2E-8D30-48211A0AA06E}"/>
              </a:ext>
            </a:extLst>
          </p:cNvPr>
          <p:cNvPicPr>
            <a:picLocks noChangeAspect="1"/>
          </p:cNvPicPr>
          <p:nvPr/>
        </p:nvPicPr>
        <p:blipFill>
          <a:blip r:embed="rId2"/>
          <a:stretch>
            <a:fillRect/>
          </a:stretch>
        </p:blipFill>
        <p:spPr>
          <a:xfrm>
            <a:off x="1780785" y="848803"/>
            <a:ext cx="3793079" cy="2707418"/>
          </a:xfrm>
          <a:prstGeom prst="rect">
            <a:avLst/>
          </a:prstGeom>
        </p:spPr>
      </p:pic>
      <p:pic>
        <p:nvPicPr>
          <p:cNvPr id="7" name="Picture 6">
            <a:extLst>
              <a:ext uri="{FF2B5EF4-FFF2-40B4-BE49-F238E27FC236}">
                <a16:creationId xmlns:a16="http://schemas.microsoft.com/office/drawing/2014/main" xmlns="" id="{0700B047-26DD-46F5-8C02-DB3ED312469B}"/>
              </a:ext>
            </a:extLst>
          </p:cNvPr>
          <p:cNvPicPr>
            <a:picLocks noChangeAspect="1"/>
          </p:cNvPicPr>
          <p:nvPr/>
        </p:nvPicPr>
        <p:blipFill>
          <a:blip r:embed="rId3"/>
          <a:stretch>
            <a:fillRect/>
          </a:stretch>
        </p:blipFill>
        <p:spPr>
          <a:xfrm>
            <a:off x="6682918" y="848803"/>
            <a:ext cx="3793079" cy="2707418"/>
          </a:xfrm>
          <a:prstGeom prst="rect">
            <a:avLst/>
          </a:prstGeom>
        </p:spPr>
      </p:pic>
      <p:sp>
        <p:nvSpPr>
          <p:cNvPr id="8" name="TextBox 7">
            <a:extLst>
              <a:ext uri="{FF2B5EF4-FFF2-40B4-BE49-F238E27FC236}">
                <a16:creationId xmlns:a16="http://schemas.microsoft.com/office/drawing/2014/main" xmlns="" id="{A397F116-028A-4B57-A01E-96EC95281A9D}"/>
              </a:ext>
            </a:extLst>
          </p:cNvPr>
          <p:cNvSpPr txBox="1"/>
          <p:nvPr/>
        </p:nvSpPr>
        <p:spPr>
          <a:xfrm flipH="1">
            <a:off x="1780784" y="3556221"/>
            <a:ext cx="3793079" cy="369332"/>
          </a:xfrm>
          <a:prstGeom prst="rect">
            <a:avLst/>
          </a:prstGeom>
          <a:noFill/>
        </p:spPr>
        <p:txBody>
          <a:bodyPr wrap="square" rtlCol="0">
            <a:spAutoFit/>
          </a:bodyPr>
          <a:lstStyle/>
          <a:p>
            <a:pPr algn="ctr"/>
            <a:r>
              <a:rPr lang="en-IN" dirty="0"/>
              <a:t>FLUSH TYPE CYLINDER VALVE </a:t>
            </a:r>
          </a:p>
        </p:txBody>
      </p:sp>
      <p:sp>
        <p:nvSpPr>
          <p:cNvPr id="9" name="TextBox 8">
            <a:extLst>
              <a:ext uri="{FF2B5EF4-FFF2-40B4-BE49-F238E27FC236}">
                <a16:creationId xmlns:a16="http://schemas.microsoft.com/office/drawing/2014/main" xmlns="" id="{BC752CF6-FF8D-4AD7-AB0B-4642CA1B2D9B}"/>
              </a:ext>
            </a:extLst>
          </p:cNvPr>
          <p:cNvSpPr txBox="1"/>
          <p:nvPr/>
        </p:nvSpPr>
        <p:spPr>
          <a:xfrm flipH="1">
            <a:off x="6682917" y="3579672"/>
            <a:ext cx="3793079" cy="646331"/>
          </a:xfrm>
          <a:prstGeom prst="rect">
            <a:avLst/>
          </a:prstGeom>
          <a:noFill/>
        </p:spPr>
        <p:txBody>
          <a:bodyPr wrap="square" rtlCol="0">
            <a:spAutoFit/>
          </a:bodyPr>
          <a:lstStyle/>
          <a:p>
            <a:pPr algn="ctr"/>
            <a:r>
              <a:rPr lang="en-IN" dirty="0"/>
              <a:t>HANGER YOKE OF ANAESTHESIA MACHINE</a:t>
            </a:r>
          </a:p>
        </p:txBody>
      </p:sp>
    </p:spTree>
    <p:extLst>
      <p:ext uri="{BB962C8B-B14F-4D97-AF65-F5344CB8AC3E}">
        <p14:creationId xmlns:p14="http://schemas.microsoft.com/office/powerpoint/2010/main" xmlns="" val="127691140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C053A78-9662-4B48-A8A4-CD6E79FB9787}"/>
              </a:ext>
            </a:extLst>
          </p:cNvPr>
          <p:cNvSpPr>
            <a:spLocks noGrp="1"/>
          </p:cNvSpPr>
          <p:nvPr>
            <p:ph idx="1"/>
          </p:nvPr>
        </p:nvSpPr>
        <p:spPr>
          <a:xfrm>
            <a:off x="71562" y="111318"/>
            <a:ext cx="12022372" cy="6615485"/>
          </a:xfrm>
        </p:spPr>
        <p:txBody>
          <a:bodyPr>
            <a:normAutofit/>
          </a:bodyPr>
          <a:lstStyle/>
          <a:p>
            <a:pPr>
              <a:buFont typeface="Arial" panose="020B0604020202020204" pitchFamily="34" charset="0"/>
              <a:buChar char="•"/>
            </a:pPr>
            <a:r>
              <a:rPr lang="en-IN" sz="2800" dirty="0"/>
              <a:t>Conical depression is situated on the opposite side of the port on the cylinder valve and is situated above the safety relief device. It is present on those cylinders which are designed to fit on anaesthesia machines. The conical depression is designed to receive the retaining screw on the yoke of the anaesthesia machine. Screwing the retaining screw into the port may damage the port and/or index pins. </a:t>
            </a:r>
          </a:p>
          <a:p>
            <a:pPr marL="0" indent="0">
              <a:buNone/>
            </a:pPr>
            <a:r>
              <a:rPr lang="en-IN" sz="2800" dirty="0"/>
              <a:t>                                                 </a:t>
            </a:r>
          </a:p>
          <a:p>
            <a:pPr marL="0" indent="0">
              <a:buNone/>
            </a:pPr>
            <a:r>
              <a:rPr lang="en-IN" sz="2800" dirty="0"/>
              <a:t>                                                      STEM</a:t>
            </a:r>
          </a:p>
          <a:p>
            <a:pPr>
              <a:buFont typeface="Arial" panose="020B0604020202020204" pitchFamily="34" charset="0"/>
              <a:buChar char="•"/>
            </a:pPr>
            <a:r>
              <a:rPr lang="en-IN" sz="2800" dirty="0"/>
              <a:t>Each valve contains a stem(spindle/screw pin) or shaft that is rotated to open or close the cylinder valve. It is made up of very hard steel. Stem closes the valve by sealing against the seat that is part of the valve body. When the valve is opened, the stem moves upwards and allows the gas to flow to the port.</a:t>
            </a:r>
          </a:p>
          <a:p>
            <a:pPr>
              <a:buFont typeface="Arial" panose="020B0604020202020204" pitchFamily="34" charset="0"/>
              <a:buChar char="•"/>
            </a:pPr>
            <a:endParaRPr lang="en-IN" sz="2800" dirty="0"/>
          </a:p>
        </p:txBody>
      </p:sp>
    </p:spTree>
    <p:extLst>
      <p:ext uri="{BB962C8B-B14F-4D97-AF65-F5344CB8AC3E}">
        <p14:creationId xmlns:p14="http://schemas.microsoft.com/office/powerpoint/2010/main" xmlns="" val="31139872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44D4441-D1A4-4A45-AAC6-441B266CA916}"/>
              </a:ext>
            </a:extLst>
          </p:cNvPr>
          <p:cNvSpPr>
            <a:spLocks noGrp="1"/>
          </p:cNvSpPr>
          <p:nvPr>
            <p:ph idx="1"/>
          </p:nvPr>
        </p:nvSpPr>
        <p:spPr>
          <a:xfrm>
            <a:off x="95416" y="111318"/>
            <a:ext cx="12022372" cy="6623437"/>
          </a:xfrm>
        </p:spPr>
        <p:txBody>
          <a:bodyPr>
            <a:normAutofit/>
          </a:bodyPr>
          <a:lstStyle/>
          <a:p>
            <a:pPr marL="0" indent="0" algn="ctr">
              <a:buNone/>
            </a:pPr>
            <a:r>
              <a:rPr lang="en-IN" sz="2800" dirty="0"/>
              <a:t>PRESSURE RELIEF DEVICES</a:t>
            </a:r>
          </a:p>
          <a:p>
            <a:pPr>
              <a:buFont typeface="Arial" panose="020B0604020202020204" pitchFamily="34" charset="0"/>
              <a:buChar char="•"/>
            </a:pPr>
            <a:r>
              <a:rPr lang="en-IN" sz="2800" dirty="0"/>
              <a:t>Every cylinder is fitted with pressure relief device. The whole purpose of this device is to vent the cylinder’s content to atmosphere rather than the cylinder bursting if the pressure of enclosed gas increases to dangerous level.</a:t>
            </a:r>
          </a:p>
          <a:p>
            <a:pPr marL="0" indent="0">
              <a:buNone/>
            </a:pPr>
            <a:endParaRPr lang="en-IN" sz="2800" dirty="0"/>
          </a:p>
          <a:p>
            <a:pPr marL="0" indent="0">
              <a:buNone/>
            </a:pPr>
            <a:r>
              <a:rPr lang="en-IN" sz="2800" dirty="0"/>
              <a:t>TYPES</a:t>
            </a:r>
          </a:p>
          <a:p>
            <a:pPr>
              <a:buFont typeface="Wingdings" panose="05000000000000000000" pitchFamily="2" charset="2"/>
              <a:buChar char="Ø"/>
            </a:pPr>
            <a:r>
              <a:rPr lang="en-IN" sz="2800" dirty="0"/>
              <a:t>Rupture disk</a:t>
            </a:r>
          </a:p>
          <a:p>
            <a:pPr>
              <a:buFont typeface="Wingdings" panose="05000000000000000000" pitchFamily="2" charset="2"/>
              <a:buChar char="Ø"/>
            </a:pPr>
            <a:r>
              <a:rPr lang="en-IN" sz="2800" dirty="0"/>
              <a:t>Fusible plug</a:t>
            </a:r>
          </a:p>
          <a:p>
            <a:pPr>
              <a:buFont typeface="Wingdings" panose="05000000000000000000" pitchFamily="2" charset="2"/>
              <a:buChar char="Ø"/>
            </a:pPr>
            <a:r>
              <a:rPr lang="en-IN" sz="2800" dirty="0"/>
              <a:t>Combination of both</a:t>
            </a:r>
          </a:p>
          <a:p>
            <a:pPr>
              <a:buFont typeface="Wingdings" panose="05000000000000000000" pitchFamily="2" charset="2"/>
              <a:buChar char="Ø"/>
            </a:pPr>
            <a:r>
              <a:rPr lang="en-IN" sz="2800" dirty="0"/>
              <a:t>Pressure relief valve (spring loaded)</a:t>
            </a:r>
          </a:p>
        </p:txBody>
      </p:sp>
    </p:spTree>
    <p:extLst>
      <p:ext uri="{BB962C8B-B14F-4D97-AF65-F5344CB8AC3E}">
        <p14:creationId xmlns:p14="http://schemas.microsoft.com/office/powerpoint/2010/main" xmlns="" val="14926207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4BE99664-B10C-4F6E-85FB-76351BA5EA14}"/>
              </a:ext>
            </a:extLst>
          </p:cNvPr>
          <p:cNvSpPr>
            <a:spLocks noGrp="1"/>
          </p:cNvSpPr>
          <p:nvPr>
            <p:ph idx="1"/>
          </p:nvPr>
        </p:nvSpPr>
        <p:spPr>
          <a:xfrm>
            <a:off x="0" y="0"/>
            <a:ext cx="12192000" cy="6858000"/>
          </a:xfrm>
        </p:spPr>
        <p:txBody>
          <a:bodyPr>
            <a:normAutofit fontScale="92500"/>
          </a:bodyPr>
          <a:lstStyle/>
          <a:p>
            <a:pPr>
              <a:buFont typeface="Wingdings" panose="05000000000000000000" pitchFamily="2" charset="2"/>
              <a:buChar char="Ø"/>
            </a:pPr>
            <a:r>
              <a:rPr lang="en-IN" sz="2800" dirty="0"/>
              <a:t>Rupture disk: When predetermined pressure is reached, the disk ruptures and allows the cylinder content to be discharged. It is a non reclosing device held against an orifice. It protects against excess pressure as a result of high temperature or overfilling.</a:t>
            </a:r>
          </a:p>
          <a:p>
            <a:pPr>
              <a:buFont typeface="Wingdings" panose="05000000000000000000" pitchFamily="2" charset="2"/>
              <a:buChar char="Ø"/>
            </a:pPr>
            <a:r>
              <a:rPr lang="en-IN" sz="2800" dirty="0"/>
              <a:t>Fusible plug: The fusible plug is thermally operated. It is a non reclosing pressure relief device where the plug is held against the discharge channel. It does offer protection from excessive pressure caused by a high temperature (yield temperature), but it </a:t>
            </a:r>
            <a:r>
              <a:rPr lang="en-IN" sz="2800" dirty="0" err="1"/>
              <a:t>doesnot</a:t>
            </a:r>
            <a:r>
              <a:rPr lang="en-IN" sz="2800" dirty="0"/>
              <a:t> protect against excessive pressure from overfilling. The yield temperature is the temperature at which the fusible material becomes sufficiently soft to extrude from its holder so that cylinder contents are discharged.</a:t>
            </a:r>
          </a:p>
          <a:p>
            <a:pPr>
              <a:buFont typeface="Wingdings" panose="05000000000000000000" pitchFamily="2" charset="2"/>
              <a:buChar char="Ø"/>
            </a:pPr>
            <a:r>
              <a:rPr lang="en-IN" sz="2800" dirty="0"/>
              <a:t>Spring loaded pressure relief valve: It is a reclosing device. When the set pressure is exceeded, the pressure in the cylinder forces the spring to open the channel for letting out gases and gas flows around the safety valve seat to the discharge channel till the excess pressure is relieved.</a:t>
            </a:r>
          </a:p>
        </p:txBody>
      </p:sp>
    </p:spTree>
    <p:extLst>
      <p:ext uri="{BB962C8B-B14F-4D97-AF65-F5344CB8AC3E}">
        <p14:creationId xmlns:p14="http://schemas.microsoft.com/office/powerpoint/2010/main" xmlns="" val="1904501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8200979-E60A-421F-990B-A749572D17AD}"/>
              </a:ext>
            </a:extLst>
          </p:cNvPr>
          <p:cNvSpPr>
            <a:spLocks noGrp="1"/>
          </p:cNvSpPr>
          <p:nvPr>
            <p:ph type="title"/>
          </p:nvPr>
        </p:nvSpPr>
        <p:spPr>
          <a:xfrm>
            <a:off x="940309" y="134666"/>
            <a:ext cx="9404723" cy="747929"/>
          </a:xfrm>
        </p:spPr>
        <p:txBody>
          <a:bodyPr/>
          <a:lstStyle/>
          <a:p>
            <a:pPr algn="ctr"/>
            <a:r>
              <a:rPr lang="en-IN" sz="4000" dirty="0"/>
              <a:t>INTRODUCTION</a:t>
            </a:r>
          </a:p>
        </p:txBody>
      </p:sp>
      <p:sp>
        <p:nvSpPr>
          <p:cNvPr id="3" name="Content Placeholder 2">
            <a:extLst>
              <a:ext uri="{FF2B5EF4-FFF2-40B4-BE49-F238E27FC236}">
                <a16:creationId xmlns:a16="http://schemas.microsoft.com/office/drawing/2014/main" xmlns="" id="{04EFCE76-33D2-4F80-A77A-EF79EC0CAD84}"/>
              </a:ext>
            </a:extLst>
          </p:cNvPr>
          <p:cNvSpPr>
            <a:spLocks noGrp="1"/>
          </p:cNvSpPr>
          <p:nvPr>
            <p:ph idx="1"/>
          </p:nvPr>
        </p:nvSpPr>
        <p:spPr>
          <a:xfrm>
            <a:off x="286247" y="1121134"/>
            <a:ext cx="11593001" cy="5494350"/>
          </a:xfrm>
        </p:spPr>
        <p:txBody>
          <a:bodyPr>
            <a:normAutofit/>
          </a:bodyPr>
          <a:lstStyle/>
          <a:p>
            <a:r>
              <a:rPr lang="en-IN" sz="2800" dirty="0"/>
              <a:t>The practice of anaesthesia involves the use of compressed gases day in and out. A well planned gas delivery system is an efficient, economic and highly dependable medical life support network that carries medical gases, vacuum and compressed air towards, operation theatres, intensive care units (ICUs), remote areas and allows better patient care in all the areas of the healthcare institutes.</a:t>
            </a:r>
          </a:p>
          <a:p>
            <a:r>
              <a:rPr lang="en-IN" sz="2800" dirty="0"/>
              <a:t>The medical gases used in anaesthesia practice are supplied under high pressure either in the form of cylinders or as a piped gas supply</a:t>
            </a:r>
          </a:p>
        </p:txBody>
      </p:sp>
    </p:spTree>
    <p:extLst>
      <p:ext uri="{BB962C8B-B14F-4D97-AF65-F5344CB8AC3E}">
        <p14:creationId xmlns:p14="http://schemas.microsoft.com/office/powerpoint/2010/main" xmlns="" val="2983245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D7C341A-579E-4A70-84B3-B9E614AEC878}"/>
              </a:ext>
            </a:extLst>
          </p:cNvPr>
          <p:cNvSpPr>
            <a:spLocks noGrp="1"/>
          </p:cNvSpPr>
          <p:nvPr>
            <p:ph type="title"/>
          </p:nvPr>
        </p:nvSpPr>
        <p:spPr>
          <a:xfrm>
            <a:off x="0" y="0"/>
            <a:ext cx="12191999" cy="739471"/>
          </a:xfrm>
        </p:spPr>
        <p:txBody>
          <a:bodyPr/>
          <a:lstStyle/>
          <a:p>
            <a:pPr algn="ctr"/>
            <a:r>
              <a:rPr lang="en-IN" sz="4000" dirty="0"/>
              <a:t>SAFETY FEATURES OF CYLINDERS</a:t>
            </a:r>
          </a:p>
        </p:txBody>
      </p:sp>
      <p:sp>
        <p:nvSpPr>
          <p:cNvPr id="3" name="Content Placeholder 2">
            <a:extLst>
              <a:ext uri="{FF2B5EF4-FFF2-40B4-BE49-F238E27FC236}">
                <a16:creationId xmlns:a16="http://schemas.microsoft.com/office/drawing/2014/main" xmlns="" id="{67350451-0BF7-4B66-B724-DA6E3CBD0DC4}"/>
              </a:ext>
            </a:extLst>
          </p:cNvPr>
          <p:cNvSpPr>
            <a:spLocks noGrp="1"/>
          </p:cNvSpPr>
          <p:nvPr>
            <p:ph idx="1"/>
          </p:nvPr>
        </p:nvSpPr>
        <p:spPr>
          <a:xfrm>
            <a:off x="0" y="866692"/>
            <a:ext cx="12191999" cy="5991308"/>
          </a:xfrm>
        </p:spPr>
        <p:txBody>
          <a:bodyPr>
            <a:normAutofit/>
          </a:bodyPr>
          <a:lstStyle/>
          <a:p>
            <a:endParaRPr lang="en-IN" sz="2800" dirty="0"/>
          </a:p>
          <a:p>
            <a:r>
              <a:rPr lang="en-IN" sz="2800" dirty="0"/>
              <a:t>Molybdenum steel alloy construction. This is stronger and lighter than its carbo steel predecessor.</a:t>
            </a:r>
          </a:p>
          <a:p>
            <a:r>
              <a:rPr lang="en-IN" sz="2800" dirty="0" err="1"/>
              <a:t>Color</a:t>
            </a:r>
            <a:r>
              <a:rPr lang="en-IN" sz="2800" dirty="0"/>
              <a:t> coding for each gas or vapor</a:t>
            </a:r>
          </a:p>
          <a:p>
            <a:r>
              <a:rPr lang="en-IN" sz="2800" dirty="0"/>
              <a:t>Pin index system</a:t>
            </a:r>
          </a:p>
          <a:p>
            <a:r>
              <a:rPr lang="en-IN" sz="2800" dirty="0"/>
              <a:t>Bodok seals</a:t>
            </a:r>
          </a:p>
          <a:p>
            <a:r>
              <a:rPr lang="en-IN" sz="2800" dirty="0"/>
              <a:t>Cylinder pressure indicator (gauge)</a:t>
            </a:r>
          </a:p>
        </p:txBody>
      </p:sp>
    </p:spTree>
    <p:extLst>
      <p:ext uri="{BB962C8B-B14F-4D97-AF65-F5344CB8AC3E}">
        <p14:creationId xmlns:p14="http://schemas.microsoft.com/office/powerpoint/2010/main" xmlns="" val="22330363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79C44F8-D1FD-4DE5-BDD0-695A258F63DF}"/>
              </a:ext>
            </a:extLst>
          </p:cNvPr>
          <p:cNvSpPr>
            <a:spLocks noGrp="1"/>
          </p:cNvSpPr>
          <p:nvPr>
            <p:ph idx="1"/>
          </p:nvPr>
        </p:nvSpPr>
        <p:spPr>
          <a:xfrm>
            <a:off x="0" y="0"/>
            <a:ext cx="12192000" cy="6858000"/>
          </a:xfrm>
        </p:spPr>
        <p:txBody>
          <a:bodyPr>
            <a:normAutofit/>
          </a:bodyPr>
          <a:lstStyle/>
          <a:p>
            <a:pPr marL="0" indent="0" algn="ctr">
              <a:buNone/>
            </a:pPr>
            <a:endParaRPr lang="en-IN" sz="2800" dirty="0"/>
          </a:p>
          <a:p>
            <a:pPr marL="0" indent="0" algn="ctr">
              <a:buNone/>
            </a:pPr>
            <a:r>
              <a:rPr lang="en-IN" sz="2800" dirty="0"/>
              <a:t>COLOR CODING</a:t>
            </a:r>
          </a:p>
          <a:p>
            <a:pPr marL="0" indent="0" algn="ctr">
              <a:buNone/>
            </a:pPr>
            <a:endParaRPr lang="en-IN" sz="2800" dirty="0"/>
          </a:p>
        </p:txBody>
      </p:sp>
      <p:graphicFrame>
        <p:nvGraphicFramePr>
          <p:cNvPr id="4" name="Table 4">
            <a:extLst>
              <a:ext uri="{FF2B5EF4-FFF2-40B4-BE49-F238E27FC236}">
                <a16:creationId xmlns:a16="http://schemas.microsoft.com/office/drawing/2014/main" xmlns="" id="{4E346825-DEAA-4A9D-9856-049CF6BBF0B0}"/>
              </a:ext>
            </a:extLst>
          </p:cNvPr>
          <p:cNvGraphicFramePr>
            <a:graphicFrameLocks noGrp="1"/>
          </p:cNvGraphicFramePr>
          <p:nvPr>
            <p:extLst>
              <p:ext uri="{D42A27DB-BD31-4B8C-83A1-F6EECF244321}">
                <p14:modId xmlns:p14="http://schemas.microsoft.com/office/powerpoint/2010/main" xmlns="" val="185627036"/>
              </p:ext>
            </p:extLst>
          </p:nvPr>
        </p:nvGraphicFramePr>
        <p:xfrm>
          <a:off x="2151269" y="1610212"/>
          <a:ext cx="8127999" cy="323596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xmlns="" val="2971897388"/>
                    </a:ext>
                  </a:extLst>
                </a:gridCol>
                <a:gridCol w="2709333">
                  <a:extLst>
                    <a:ext uri="{9D8B030D-6E8A-4147-A177-3AD203B41FA5}">
                      <a16:colId xmlns:a16="http://schemas.microsoft.com/office/drawing/2014/main" xmlns="" val="1070112874"/>
                    </a:ext>
                  </a:extLst>
                </a:gridCol>
                <a:gridCol w="2709333">
                  <a:extLst>
                    <a:ext uri="{9D8B030D-6E8A-4147-A177-3AD203B41FA5}">
                      <a16:colId xmlns:a16="http://schemas.microsoft.com/office/drawing/2014/main" xmlns="" val="274434184"/>
                    </a:ext>
                  </a:extLst>
                </a:gridCol>
              </a:tblGrid>
              <a:tr h="370840">
                <a:tc>
                  <a:txBody>
                    <a:bodyPr/>
                    <a:lstStyle/>
                    <a:p>
                      <a:pPr algn="ctr"/>
                      <a:r>
                        <a:rPr lang="en-IN" b="1" dirty="0"/>
                        <a:t>GAS</a:t>
                      </a:r>
                    </a:p>
                  </a:txBody>
                  <a:tcPr/>
                </a:tc>
                <a:tc>
                  <a:txBody>
                    <a:bodyPr/>
                    <a:lstStyle/>
                    <a:p>
                      <a:pPr algn="ctr"/>
                      <a:r>
                        <a:rPr lang="en-IN" dirty="0"/>
                        <a:t>BODY</a:t>
                      </a:r>
                    </a:p>
                  </a:txBody>
                  <a:tcPr/>
                </a:tc>
                <a:tc>
                  <a:txBody>
                    <a:bodyPr/>
                    <a:lstStyle/>
                    <a:p>
                      <a:pPr algn="ctr"/>
                      <a:r>
                        <a:rPr lang="en-IN" dirty="0"/>
                        <a:t>SHOULDER</a:t>
                      </a:r>
                    </a:p>
                  </a:txBody>
                  <a:tcPr/>
                </a:tc>
                <a:extLst>
                  <a:ext uri="{0D108BD9-81ED-4DB2-BD59-A6C34878D82A}">
                    <a16:rowId xmlns:a16="http://schemas.microsoft.com/office/drawing/2014/main" xmlns="" val="3952444145"/>
                  </a:ext>
                </a:extLst>
              </a:tr>
              <a:tr h="370840">
                <a:tc>
                  <a:txBody>
                    <a:bodyPr/>
                    <a:lstStyle/>
                    <a:p>
                      <a:pPr algn="ctr"/>
                      <a:r>
                        <a:rPr lang="en-IN" dirty="0"/>
                        <a:t>O</a:t>
                      </a:r>
                      <a:r>
                        <a:rPr lang="en-IN" baseline="-25000" dirty="0"/>
                        <a:t>2</a:t>
                      </a:r>
                      <a:endParaRPr lang="en-IN" dirty="0"/>
                    </a:p>
                  </a:txBody>
                  <a:tcPr/>
                </a:tc>
                <a:tc>
                  <a:txBody>
                    <a:bodyPr/>
                    <a:lstStyle/>
                    <a:p>
                      <a:pPr algn="ctr"/>
                      <a:r>
                        <a:rPr lang="en-IN" dirty="0"/>
                        <a:t>BLACK</a:t>
                      </a:r>
                    </a:p>
                  </a:txBody>
                  <a:tcPr/>
                </a:tc>
                <a:tc>
                  <a:txBody>
                    <a:bodyPr/>
                    <a:lstStyle/>
                    <a:p>
                      <a:pPr algn="ctr"/>
                      <a:r>
                        <a:rPr lang="en-IN" dirty="0"/>
                        <a:t>WHITE</a:t>
                      </a:r>
                    </a:p>
                  </a:txBody>
                  <a:tcPr/>
                </a:tc>
                <a:extLst>
                  <a:ext uri="{0D108BD9-81ED-4DB2-BD59-A6C34878D82A}">
                    <a16:rowId xmlns:a16="http://schemas.microsoft.com/office/drawing/2014/main" xmlns="" val="2940513988"/>
                  </a:ext>
                </a:extLst>
              </a:tr>
              <a:tr h="370840">
                <a:tc>
                  <a:txBody>
                    <a:bodyPr/>
                    <a:lstStyle/>
                    <a:p>
                      <a:pPr algn="ctr"/>
                      <a:r>
                        <a:rPr lang="en-IN" dirty="0"/>
                        <a:t>N</a:t>
                      </a:r>
                      <a:r>
                        <a:rPr lang="en-IN" baseline="-25000" dirty="0"/>
                        <a:t>2</a:t>
                      </a:r>
                      <a:r>
                        <a:rPr lang="en-IN" baseline="0" dirty="0"/>
                        <a:t>O</a:t>
                      </a:r>
                      <a:endParaRPr lang="en-IN" dirty="0"/>
                    </a:p>
                  </a:txBody>
                  <a:tcPr/>
                </a:tc>
                <a:tc>
                  <a:txBody>
                    <a:bodyPr/>
                    <a:lstStyle/>
                    <a:p>
                      <a:pPr algn="ctr"/>
                      <a:r>
                        <a:rPr lang="en-IN" dirty="0"/>
                        <a:t>BLUE</a:t>
                      </a:r>
                    </a:p>
                  </a:txBody>
                  <a:tcPr/>
                </a:tc>
                <a:tc>
                  <a:txBody>
                    <a:bodyPr/>
                    <a:lstStyle/>
                    <a:p>
                      <a:pPr algn="ctr"/>
                      <a:r>
                        <a:rPr lang="en-IN" dirty="0"/>
                        <a:t>BLUE</a:t>
                      </a:r>
                    </a:p>
                  </a:txBody>
                  <a:tcPr/>
                </a:tc>
                <a:extLst>
                  <a:ext uri="{0D108BD9-81ED-4DB2-BD59-A6C34878D82A}">
                    <a16:rowId xmlns:a16="http://schemas.microsoft.com/office/drawing/2014/main" xmlns="" val="3593016495"/>
                  </a:ext>
                </a:extLst>
              </a:tr>
              <a:tr h="370840">
                <a:tc>
                  <a:txBody>
                    <a:bodyPr/>
                    <a:lstStyle/>
                    <a:p>
                      <a:pPr algn="ctr"/>
                      <a:r>
                        <a:rPr lang="en-IN" dirty="0"/>
                        <a:t>CYCLOPROPANE</a:t>
                      </a:r>
                    </a:p>
                  </a:txBody>
                  <a:tcPr/>
                </a:tc>
                <a:tc>
                  <a:txBody>
                    <a:bodyPr/>
                    <a:lstStyle/>
                    <a:p>
                      <a:pPr algn="ctr"/>
                      <a:r>
                        <a:rPr lang="en-IN" dirty="0">
                          <a:solidFill>
                            <a:schemeClr val="bg1"/>
                          </a:solidFill>
                        </a:rPr>
                        <a:t>ORANGE</a:t>
                      </a:r>
                    </a:p>
                  </a:txBody>
                  <a:tcPr/>
                </a:tc>
                <a:tc>
                  <a:txBody>
                    <a:bodyPr/>
                    <a:lstStyle/>
                    <a:p>
                      <a:pPr algn="ctr"/>
                      <a:r>
                        <a:rPr lang="en-IN" dirty="0"/>
                        <a:t>ORANGE</a:t>
                      </a:r>
                    </a:p>
                  </a:txBody>
                  <a:tcPr/>
                </a:tc>
                <a:extLst>
                  <a:ext uri="{0D108BD9-81ED-4DB2-BD59-A6C34878D82A}">
                    <a16:rowId xmlns:a16="http://schemas.microsoft.com/office/drawing/2014/main" xmlns="" val="3104242090"/>
                  </a:ext>
                </a:extLst>
              </a:tr>
              <a:tr h="370840">
                <a:tc>
                  <a:txBody>
                    <a:bodyPr/>
                    <a:lstStyle/>
                    <a:p>
                      <a:pPr algn="ctr"/>
                      <a:r>
                        <a:rPr lang="en-IN" dirty="0"/>
                        <a:t>CO</a:t>
                      </a:r>
                      <a:r>
                        <a:rPr lang="en-IN" baseline="-25000" dirty="0"/>
                        <a:t>2</a:t>
                      </a:r>
                      <a:endParaRPr lang="en-IN" dirty="0"/>
                    </a:p>
                  </a:txBody>
                  <a:tcPr/>
                </a:tc>
                <a:tc>
                  <a:txBody>
                    <a:bodyPr/>
                    <a:lstStyle/>
                    <a:p>
                      <a:pPr algn="ctr"/>
                      <a:r>
                        <a:rPr lang="en-IN" dirty="0"/>
                        <a:t>GRAY</a:t>
                      </a:r>
                    </a:p>
                  </a:txBody>
                  <a:tcPr/>
                </a:tc>
                <a:tc>
                  <a:txBody>
                    <a:bodyPr/>
                    <a:lstStyle/>
                    <a:p>
                      <a:pPr algn="ctr"/>
                      <a:r>
                        <a:rPr lang="en-IN" dirty="0"/>
                        <a:t>GRAY</a:t>
                      </a:r>
                    </a:p>
                  </a:txBody>
                  <a:tcPr/>
                </a:tc>
                <a:extLst>
                  <a:ext uri="{0D108BD9-81ED-4DB2-BD59-A6C34878D82A}">
                    <a16:rowId xmlns:a16="http://schemas.microsoft.com/office/drawing/2014/main" xmlns="" val="1914935825"/>
                  </a:ext>
                </a:extLst>
              </a:tr>
              <a:tr h="370840">
                <a:tc>
                  <a:txBody>
                    <a:bodyPr/>
                    <a:lstStyle/>
                    <a:p>
                      <a:pPr algn="ctr"/>
                      <a:r>
                        <a:rPr lang="en-IN" dirty="0"/>
                        <a:t>AIR</a:t>
                      </a:r>
                    </a:p>
                  </a:txBody>
                  <a:tcPr/>
                </a:tc>
                <a:tc>
                  <a:txBody>
                    <a:bodyPr/>
                    <a:lstStyle/>
                    <a:p>
                      <a:pPr algn="ctr"/>
                      <a:r>
                        <a:rPr lang="en-IN" dirty="0"/>
                        <a:t>GRAY</a:t>
                      </a:r>
                    </a:p>
                  </a:txBody>
                  <a:tcPr/>
                </a:tc>
                <a:tc>
                  <a:txBody>
                    <a:bodyPr/>
                    <a:lstStyle/>
                    <a:p>
                      <a:pPr algn="ctr"/>
                      <a:r>
                        <a:rPr lang="en-IN" dirty="0"/>
                        <a:t>WHITE/BLACK QUARTERS</a:t>
                      </a:r>
                    </a:p>
                  </a:txBody>
                  <a:tcPr/>
                </a:tc>
                <a:extLst>
                  <a:ext uri="{0D108BD9-81ED-4DB2-BD59-A6C34878D82A}">
                    <a16:rowId xmlns:a16="http://schemas.microsoft.com/office/drawing/2014/main" xmlns="" val="4129237348"/>
                  </a:ext>
                </a:extLst>
              </a:tr>
              <a:tr h="370840">
                <a:tc>
                  <a:txBody>
                    <a:bodyPr/>
                    <a:lstStyle/>
                    <a:p>
                      <a:pPr algn="ctr"/>
                      <a:r>
                        <a:rPr lang="en-IN" dirty="0"/>
                        <a:t>NITROGEN</a:t>
                      </a:r>
                    </a:p>
                  </a:txBody>
                  <a:tcPr/>
                </a:tc>
                <a:tc>
                  <a:txBody>
                    <a:bodyPr/>
                    <a:lstStyle/>
                    <a:p>
                      <a:pPr algn="ctr"/>
                      <a:r>
                        <a:rPr lang="en-IN" dirty="0"/>
                        <a:t>BLACK</a:t>
                      </a:r>
                    </a:p>
                  </a:txBody>
                  <a:tcPr/>
                </a:tc>
                <a:tc>
                  <a:txBody>
                    <a:bodyPr/>
                    <a:lstStyle/>
                    <a:p>
                      <a:pPr algn="ctr"/>
                      <a:r>
                        <a:rPr lang="en-IN" dirty="0"/>
                        <a:t>BLACK</a:t>
                      </a:r>
                    </a:p>
                  </a:txBody>
                  <a:tcPr/>
                </a:tc>
                <a:extLst>
                  <a:ext uri="{0D108BD9-81ED-4DB2-BD59-A6C34878D82A}">
                    <a16:rowId xmlns:a16="http://schemas.microsoft.com/office/drawing/2014/main" xmlns="" val="3210815542"/>
                  </a:ext>
                </a:extLst>
              </a:tr>
              <a:tr h="370840">
                <a:tc>
                  <a:txBody>
                    <a:bodyPr/>
                    <a:lstStyle/>
                    <a:p>
                      <a:pPr algn="ctr"/>
                      <a:r>
                        <a:rPr lang="en-IN" dirty="0"/>
                        <a:t>N</a:t>
                      </a:r>
                      <a:r>
                        <a:rPr lang="en-IN" baseline="-25000" dirty="0"/>
                        <a:t>2</a:t>
                      </a:r>
                      <a:r>
                        <a:rPr lang="en-IN" baseline="0" dirty="0"/>
                        <a:t>O+O</a:t>
                      </a:r>
                      <a:r>
                        <a:rPr lang="en-IN" baseline="-25000" dirty="0"/>
                        <a:t>2</a:t>
                      </a:r>
                      <a:r>
                        <a:rPr lang="en-IN" baseline="0" dirty="0"/>
                        <a:t>, 50:50</a:t>
                      </a:r>
                      <a:endParaRPr lang="en-IN" dirty="0"/>
                    </a:p>
                  </a:txBody>
                  <a:tcPr/>
                </a:tc>
                <a:tc>
                  <a:txBody>
                    <a:bodyPr/>
                    <a:lstStyle/>
                    <a:p>
                      <a:pPr algn="ctr"/>
                      <a:r>
                        <a:rPr lang="en-IN" dirty="0"/>
                        <a:t>BLUE</a:t>
                      </a:r>
                    </a:p>
                  </a:txBody>
                  <a:tcPr/>
                </a:tc>
                <a:tc>
                  <a:txBody>
                    <a:bodyPr/>
                    <a:lstStyle/>
                    <a:p>
                      <a:pPr algn="ctr"/>
                      <a:r>
                        <a:rPr lang="en-IN" dirty="0"/>
                        <a:t>WHITE/BLUE QUARTERS</a:t>
                      </a:r>
                    </a:p>
                  </a:txBody>
                  <a:tcPr/>
                </a:tc>
                <a:extLst>
                  <a:ext uri="{0D108BD9-81ED-4DB2-BD59-A6C34878D82A}">
                    <a16:rowId xmlns:a16="http://schemas.microsoft.com/office/drawing/2014/main" xmlns="" val="3279662280"/>
                  </a:ext>
                </a:extLst>
              </a:tr>
            </a:tbl>
          </a:graphicData>
        </a:graphic>
      </p:graphicFrame>
    </p:spTree>
    <p:extLst>
      <p:ext uri="{BB962C8B-B14F-4D97-AF65-F5344CB8AC3E}">
        <p14:creationId xmlns:p14="http://schemas.microsoft.com/office/powerpoint/2010/main" xmlns="" val="363325943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F50F48DA-C890-4658-AC92-DF493CD65541}"/>
              </a:ext>
            </a:extLst>
          </p:cNvPr>
          <p:cNvSpPr>
            <a:spLocks noGrp="1"/>
          </p:cNvSpPr>
          <p:nvPr>
            <p:ph idx="1"/>
          </p:nvPr>
        </p:nvSpPr>
        <p:spPr>
          <a:xfrm>
            <a:off x="119270" y="63610"/>
            <a:ext cx="11926956" cy="6671145"/>
          </a:xfrm>
        </p:spPr>
        <p:txBody>
          <a:bodyPr>
            <a:normAutofit/>
          </a:bodyPr>
          <a:lstStyle/>
          <a:p>
            <a:pPr marL="0" indent="0" algn="ctr">
              <a:buNone/>
            </a:pPr>
            <a:r>
              <a:rPr lang="en-IN" sz="2800" dirty="0"/>
              <a:t>PIN INDEX SAFETY SYSTEM</a:t>
            </a:r>
          </a:p>
          <a:p>
            <a:pPr>
              <a:buFont typeface="Arial" panose="020B0604020202020204" pitchFamily="34" charset="0"/>
              <a:buChar char="•"/>
            </a:pPr>
            <a:r>
              <a:rPr lang="en-IN" sz="2800" dirty="0"/>
              <a:t>In order to ensure that the correct cylinder or pipeline supply is attached to the appropriate hanger yoke of the anaesthesia machine/work station, a series of pins on the hanger yoke is made to fit into the corresponding indentations (pits/holes) drilled into the cylinder valve or yoke block. This pin index system is used on small cylinder (sizes A to E) valves and yoke blocks.</a:t>
            </a:r>
          </a:p>
          <a:p>
            <a:pPr marL="0" indent="0">
              <a:buNone/>
            </a:pPr>
            <a:endParaRPr lang="en-IN" sz="2800" dirty="0"/>
          </a:p>
          <a:p>
            <a:pPr marL="0" indent="0">
              <a:buNone/>
            </a:pPr>
            <a:endParaRPr lang="en-IN" sz="2800" dirty="0"/>
          </a:p>
          <a:p>
            <a:pPr marL="0" indent="0">
              <a:buNone/>
            </a:pPr>
            <a:endParaRPr lang="en-IN" sz="2800" dirty="0"/>
          </a:p>
          <a:p>
            <a:pPr marL="0" indent="0">
              <a:buNone/>
            </a:pPr>
            <a:endParaRPr lang="en-IN" sz="2800" dirty="0"/>
          </a:p>
          <a:p>
            <a:pPr marL="0" indent="0">
              <a:buNone/>
            </a:pPr>
            <a:endParaRPr lang="en-IN" sz="2800" dirty="0"/>
          </a:p>
          <a:p>
            <a:pPr marL="0" indent="0">
              <a:buNone/>
            </a:pPr>
            <a:endParaRPr lang="en-IN" sz="2800" dirty="0"/>
          </a:p>
        </p:txBody>
      </p:sp>
      <p:pic>
        <p:nvPicPr>
          <p:cNvPr id="5" name="Picture 4">
            <a:extLst>
              <a:ext uri="{FF2B5EF4-FFF2-40B4-BE49-F238E27FC236}">
                <a16:creationId xmlns:a16="http://schemas.microsoft.com/office/drawing/2014/main" xmlns="" id="{AFC94556-BD2B-4E10-B7E1-D0AB0FE53DE4}"/>
              </a:ext>
            </a:extLst>
          </p:cNvPr>
          <p:cNvPicPr>
            <a:picLocks noChangeAspect="1"/>
          </p:cNvPicPr>
          <p:nvPr/>
        </p:nvPicPr>
        <p:blipFill>
          <a:blip r:embed="rId2"/>
          <a:stretch>
            <a:fillRect/>
          </a:stretch>
        </p:blipFill>
        <p:spPr>
          <a:xfrm>
            <a:off x="1065475" y="3304327"/>
            <a:ext cx="3865622" cy="2861910"/>
          </a:xfrm>
          <a:prstGeom prst="rect">
            <a:avLst/>
          </a:prstGeom>
        </p:spPr>
      </p:pic>
      <p:pic>
        <p:nvPicPr>
          <p:cNvPr id="7" name="Picture 6">
            <a:extLst>
              <a:ext uri="{FF2B5EF4-FFF2-40B4-BE49-F238E27FC236}">
                <a16:creationId xmlns:a16="http://schemas.microsoft.com/office/drawing/2014/main" xmlns="" id="{6AED6CC9-35B8-4E3A-935F-0257089F2509}"/>
              </a:ext>
            </a:extLst>
          </p:cNvPr>
          <p:cNvPicPr>
            <a:picLocks noChangeAspect="1"/>
          </p:cNvPicPr>
          <p:nvPr/>
        </p:nvPicPr>
        <p:blipFill>
          <a:blip r:embed="rId3"/>
          <a:stretch>
            <a:fillRect/>
          </a:stretch>
        </p:blipFill>
        <p:spPr>
          <a:xfrm>
            <a:off x="7029545" y="3304326"/>
            <a:ext cx="2400635" cy="2861911"/>
          </a:xfrm>
          <a:prstGeom prst="rect">
            <a:avLst/>
          </a:prstGeom>
        </p:spPr>
      </p:pic>
      <p:sp>
        <p:nvSpPr>
          <p:cNvPr id="8" name="TextBox 7">
            <a:extLst>
              <a:ext uri="{FF2B5EF4-FFF2-40B4-BE49-F238E27FC236}">
                <a16:creationId xmlns:a16="http://schemas.microsoft.com/office/drawing/2014/main" xmlns="" id="{68CFD20E-24FF-4DE3-8ADD-63746CB47DB3}"/>
              </a:ext>
            </a:extLst>
          </p:cNvPr>
          <p:cNvSpPr txBox="1"/>
          <p:nvPr/>
        </p:nvSpPr>
        <p:spPr>
          <a:xfrm>
            <a:off x="1065475" y="6166237"/>
            <a:ext cx="3865622" cy="369332"/>
          </a:xfrm>
          <a:prstGeom prst="rect">
            <a:avLst/>
          </a:prstGeom>
          <a:noFill/>
        </p:spPr>
        <p:txBody>
          <a:bodyPr wrap="square" rtlCol="0">
            <a:spAutoFit/>
          </a:bodyPr>
          <a:lstStyle/>
          <a:p>
            <a:pPr algn="ctr"/>
            <a:r>
              <a:rPr lang="en-IN" dirty="0"/>
              <a:t>PIN INDEX SYSTEM</a:t>
            </a:r>
          </a:p>
        </p:txBody>
      </p:sp>
      <p:sp>
        <p:nvSpPr>
          <p:cNvPr id="9" name="TextBox 8">
            <a:extLst>
              <a:ext uri="{FF2B5EF4-FFF2-40B4-BE49-F238E27FC236}">
                <a16:creationId xmlns:a16="http://schemas.microsoft.com/office/drawing/2014/main" xmlns="" id="{96B56722-3D10-44D4-99A2-209A10A68628}"/>
              </a:ext>
            </a:extLst>
          </p:cNvPr>
          <p:cNvSpPr txBox="1"/>
          <p:nvPr/>
        </p:nvSpPr>
        <p:spPr>
          <a:xfrm>
            <a:off x="7029545" y="6166237"/>
            <a:ext cx="2400635" cy="369332"/>
          </a:xfrm>
          <a:prstGeom prst="rect">
            <a:avLst/>
          </a:prstGeom>
          <a:noFill/>
        </p:spPr>
        <p:txBody>
          <a:bodyPr wrap="square" rtlCol="0">
            <a:spAutoFit/>
          </a:bodyPr>
          <a:lstStyle/>
          <a:p>
            <a:pPr algn="ctr"/>
            <a:r>
              <a:rPr lang="en-IN" dirty="0"/>
              <a:t>YOKE BLOCK</a:t>
            </a:r>
          </a:p>
        </p:txBody>
      </p:sp>
    </p:spTree>
    <p:extLst>
      <p:ext uri="{BB962C8B-B14F-4D97-AF65-F5344CB8AC3E}">
        <p14:creationId xmlns:p14="http://schemas.microsoft.com/office/powerpoint/2010/main" xmlns="" val="499497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EF5A178-102E-4120-8728-00BD19868DB2}"/>
              </a:ext>
            </a:extLst>
          </p:cNvPr>
          <p:cNvSpPr>
            <a:spLocks noGrp="1"/>
          </p:cNvSpPr>
          <p:nvPr>
            <p:ph idx="1"/>
          </p:nvPr>
        </p:nvSpPr>
        <p:spPr>
          <a:xfrm>
            <a:off x="111318" y="111318"/>
            <a:ext cx="11934908" cy="6623437"/>
          </a:xfrm>
        </p:spPr>
        <p:txBody>
          <a:bodyPr>
            <a:normAutofit/>
          </a:bodyPr>
          <a:lstStyle/>
          <a:p>
            <a:pPr marL="0" indent="0" algn="ctr">
              <a:buNone/>
            </a:pPr>
            <a:r>
              <a:rPr lang="en-IN" sz="2800" dirty="0"/>
              <a:t>PIN INDEX FOR VARIOUS GASES</a:t>
            </a:r>
          </a:p>
          <a:p>
            <a:pPr marL="0" indent="0" algn="ctr">
              <a:buNone/>
            </a:pPr>
            <a:endParaRPr lang="en-IN" sz="2800" dirty="0"/>
          </a:p>
        </p:txBody>
      </p:sp>
      <p:graphicFrame>
        <p:nvGraphicFramePr>
          <p:cNvPr id="4" name="Table 4">
            <a:extLst>
              <a:ext uri="{FF2B5EF4-FFF2-40B4-BE49-F238E27FC236}">
                <a16:creationId xmlns:a16="http://schemas.microsoft.com/office/drawing/2014/main" xmlns="" id="{6453E169-F1C2-4900-88FE-566CC77F89F0}"/>
              </a:ext>
            </a:extLst>
          </p:cNvPr>
          <p:cNvGraphicFramePr>
            <a:graphicFrameLocks noGrp="1"/>
          </p:cNvGraphicFramePr>
          <p:nvPr>
            <p:extLst>
              <p:ext uri="{D42A27DB-BD31-4B8C-83A1-F6EECF244321}">
                <p14:modId xmlns:p14="http://schemas.microsoft.com/office/powerpoint/2010/main" xmlns="" val="664532458"/>
              </p:ext>
            </p:extLst>
          </p:nvPr>
        </p:nvGraphicFramePr>
        <p:xfrm>
          <a:off x="2115047" y="1538651"/>
          <a:ext cx="8275540" cy="2730831"/>
        </p:xfrm>
        <a:graphic>
          <a:graphicData uri="http://schemas.openxmlformats.org/drawingml/2006/table">
            <a:tbl>
              <a:tblPr firstRow="1" bandRow="1">
                <a:tableStyleId>{5C22544A-7EE6-4342-B048-85BDC9FD1C3A}</a:tableStyleId>
              </a:tblPr>
              <a:tblGrid>
                <a:gridCol w="2068885">
                  <a:extLst>
                    <a:ext uri="{9D8B030D-6E8A-4147-A177-3AD203B41FA5}">
                      <a16:colId xmlns:a16="http://schemas.microsoft.com/office/drawing/2014/main" xmlns="" val="3419145750"/>
                    </a:ext>
                  </a:extLst>
                </a:gridCol>
                <a:gridCol w="2068885">
                  <a:extLst>
                    <a:ext uri="{9D8B030D-6E8A-4147-A177-3AD203B41FA5}">
                      <a16:colId xmlns:a16="http://schemas.microsoft.com/office/drawing/2014/main" xmlns="" val="3039845214"/>
                    </a:ext>
                  </a:extLst>
                </a:gridCol>
                <a:gridCol w="2883232">
                  <a:extLst>
                    <a:ext uri="{9D8B030D-6E8A-4147-A177-3AD203B41FA5}">
                      <a16:colId xmlns:a16="http://schemas.microsoft.com/office/drawing/2014/main" xmlns="" val="1971453505"/>
                    </a:ext>
                  </a:extLst>
                </a:gridCol>
                <a:gridCol w="1254538">
                  <a:extLst>
                    <a:ext uri="{9D8B030D-6E8A-4147-A177-3AD203B41FA5}">
                      <a16:colId xmlns:a16="http://schemas.microsoft.com/office/drawing/2014/main" xmlns="" val="2962845697"/>
                    </a:ext>
                  </a:extLst>
                </a:gridCol>
              </a:tblGrid>
              <a:tr h="585185">
                <a:tc>
                  <a:txBody>
                    <a:bodyPr/>
                    <a:lstStyle/>
                    <a:p>
                      <a:pPr algn="ctr"/>
                      <a:r>
                        <a:rPr lang="en-IN" dirty="0"/>
                        <a:t>GAS</a:t>
                      </a:r>
                    </a:p>
                  </a:txBody>
                  <a:tcPr/>
                </a:tc>
                <a:tc>
                  <a:txBody>
                    <a:bodyPr/>
                    <a:lstStyle/>
                    <a:p>
                      <a:pPr algn="ctr"/>
                      <a:r>
                        <a:rPr lang="en-IN" dirty="0"/>
                        <a:t>INDEX PINS</a:t>
                      </a:r>
                    </a:p>
                  </a:txBody>
                  <a:tcPr/>
                </a:tc>
                <a:tc>
                  <a:txBody>
                    <a:bodyPr/>
                    <a:lstStyle/>
                    <a:p>
                      <a:pPr algn="ctr"/>
                      <a:r>
                        <a:rPr lang="en-IN" dirty="0"/>
                        <a:t>GAS</a:t>
                      </a:r>
                    </a:p>
                  </a:txBody>
                  <a:tcPr/>
                </a:tc>
                <a:tc>
                  <a:txBody>
                    <a:bodyPr/>
                    <a:lstStyle/>
                    <a:p>
                      <a:r>
                        <a:rPr lang="en-IN" dirty="0"/>
                        <a:t>INDEX PINS</a:t>
                      </a:r>
                    </a:p>
                  </a:txBody>
                  <a:tcPr/>
                </a:tc>
                <a:extLst>
                  <a:ext uri="{0D108BD9-81ED-4DB2-BD59-A6C34878D82A}">
                    <a16:rowId xmlns:a16="http://schemas.microsoft.com/office/drawing/2014/main" xmlns="" val="2675352349"/>
                  </a:ext>
                </a:extLst>
              </a:tr>
              <a:tr h="363673">
                <a:tc>
                  <a:txBody>
                    <a:bodyPr/>
                    <a:lstStyle/>
                    <a:p>
                      <a:pPr algn="ctr"/>
                      <a:r>
                        <a:rPr lang="en-IN" dirty="0"/>
                        <a:t>O</a:t>
                      </a:r>
                      <a:r>
                        <a:rPr lang="en-IN" baseline="-25000" dirty="0"/>
                        <a:t>2</a:t>
                      </a:r>
                      <a:endParaRPr lang="en-IN" dirty="0"/>
                    </a:p>
                  </a:txBody>
                  <a:tcPr/>
                </a:tc>
                <a:tc>
                  <a:txBody>
                    <a:bodyPr/>
                    <a:lstStyle/>
                    <a:p>
                      <a:pPr algn="ctr"/>
                      <a:r>
                        <a:rPr lang="en-IN" dirty="0"/>
                        <a:t>2,5</a:t>
                      </a:r>
                    </a:p>
                  </a:txBody>
                  <a:tcPr/>
                </a:tc>
                <a:tc>
                  <a:txBody>
                    <a:bodyPr/>
                    <a:lstStyle/>
                    <a:p>
                      <a:pPr algn="ctr"/>
                      <a:r>
                        <a:rPr lang="en-IN" dirty="0"/>
                        <a:t>O</a:t>
                      </a:r>
                      <a:r>
                        <a:rPr lang="en-IN" baseline="-25000" dirty="0"/>
                        <a:t>2</a:t>
                      </a:r>
                      <a:r>
                        <a:rPr lang="en-IN" baseline="0" dirty="0"/>
                        <a:t>-CO</a:t>
                      </a:r>
                      <a:r>
                        <a:rPr lang="en-IN" baseline="-25000" dirty="0"/>
                        <a:t>2</a:t>
                      </a:r>
                      <a:r>
                        <a:rPr lang="en-IN" baseline="0" dirty="0"/>
                        <a:t>(CO</a:t>
                      </a:r>
                      <a:r>
                        <a:rPr lang="en-IN" baseline="-25000" dirty="0"/>
                        <a:t>2</a:t>
                      </a:r>
                      <a:r>
                        <a:rPr lang="en-IN" baseline="0" dirty="0"/>
                        <a:t>&lt;7.5%)</a:t>
                      </a:r>
                      <a:endParaRPr lang="en-IN" dirty="0"/>
                    </a:p>
                  </a:txBody>
                  <a:tcPr/>
                </a:tc>
                <a:tc>
                  <a:txBody>
                    <a:bodyPr/>
                    <a:lstStyle/>
                    <a:p>
                      <a:pPr algn="ctr"/>
                      <a:r>
                        <a:rPr lang="en-IN" dirty="0"/>
                        <a:t>2,6</a:t>
                      </a:r>
                    </a:p>
                  </a:txBody>
                  <a:tcPr/>
                </a:tc>
                <a:extLst>
                  <a:ext uri="{0D108BD9-81ED-4DB2-BD59-A6C34878D82A}">
                    <a16:rowId xmlns:a16="http://schemas.microsoft.com/office/drawing/2014/main" xmlns="" val="4044351025"/>
                  </a:ext>
                </a:extLst>
              </a:tr>
              <a:tr h="363673">
                <a:tc>
                  <a:txBody>
                    <a:bodyPr/>
                    <a:lstStyle/>
                    <a:p>
                      <a:pPr algn="ctr"/>
                      <a:r>
                        <a:rPr lang="en-IN" dirty="0"/>
                        <a:t>N</a:t>
                      </a:r>
                      <a:r>
                        <a:rPr lang="en-IN" baseline="-25000" dirty="0"/>
                        <a:t>2</a:t>
                      </a:r>
                      <a:r>
                        <a:rPr lang="en-IN" baseline="0" dirty="0"/>
                        <a:t>O</a:t>
                      </a:r>
                      <a:endParaRPr lang="en-IN" dirty="0"/>
                    </a:p>
                  </a:txBody>
                  <a:tcPr/>
                </a:tc>
                <a:tc>
                  <a:txBody>
                    <a:bodyPr/>
                    <a:lstStyle/>
                    <a:p>
                      <a:pPr algn="ctr"/>
                      <a:r>
                        <a:rPr lang="en-IN" dirty="0"/>
                        <a:t>3,5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dirty="0"/>
                        <a:t>O</a:t>
                      </a:r>
                      <a:r>
                        <a:rPr lang="en-IN" baseline="-25000" dirty="0"/>
                        <a:t>2</a:t>
                      </a:r>
                      <a:r>
                        <a:rPr lang="en-IN" baseline="0" dirty="0"/>
                        <a:t>-CO</a:t>
                      </a:r>
                      <a:r>
                        <a:rPr lang="en-IN" baseline="-25000" dirty="0"/>
                        <a:t>2</a:t>
                      </a:r>
                      <a:r>
                        <a:rPr lang="en-IN" baseline="0" dirty="0"/>
                        <a:t>(CO</a:t>
                      </a:r>
                      <a:r>
                        <a:rPr lang="en-IN" baseline="-25000" dirty="0"/>
                        <a:t>2</a:t>
                      </a:r>
                      <a:r>
                        <a:rPr lang="en-IN" baseline="0" dirty="0"/>
                        <a:t>&gt;7.5%)</a:t>
                      </a:r>
                      <a:endParaRPr lang="en-IN" dirty="0"/>
                    </a:p>
                  </a:txBody>
                  <a:tcPr/>
                </a:tc>
                <a:tc>
                  <a:txBody>
                    <a:bodyPr/>
                    <a:lstStyle/>
                    <a:p>
                      <a:pPr algn="ctr"/>
                      <a:r>
                        <a:rPr lang="en-IN" dirty="0"/>
                        <a:t>1,6</a:t>
                      </a:r>
                    </a:p>
                  </a:txBody>
                  <a:tcPr/>
                </a:tc>
                <a:extLst>
                  <a:ext uri="{0D108BD9-81ED-4DB2-BD59-A6C34878D82A}">
                    <a16:rowId xmlns:a16="http://schemas.microsoft.com/office/drawing/2014/main" xmlns="" val="767881928"/>
                  </a:ext>
                </a:extLst>
              </a:tr>
              <a:tr h="363673">
                <a:tc>
                  <a:txBody>
                    <a:bodyPr/>
                    <a:lstStyle/>
                    <a:p>
                      <a:pPr algn="ctr"/>
                      <a:r>
                        <a:rPr lang="en-IN" dirty="0"/>
                        <a:t>CYCLOPROPANE</a:t>
                      </a:r>
                    </a:p>
                  </a:txBody>
                  <a:tcPr/>
                </a:tc>
                <a:tc>
                  <a:txBody>
                    <a:bodyPr/>
                    <a:lstStyle/>
                    <a:p>
                      <a:pPr algn="ctr"/>
                      <a:r>
                        <a:rPr lang="en-IN" dirty="0"/>
                        <a:t>3,6</a:t>
                      </a:r>
                    </a:p>
                  </a:txBody>
                  <a:tcPr/>
                </a:tc>
                <a:tc>
                  <a:txBody>
                    <a:bodyPr/>
                    <a:lstStyle/>
                    <a:p>
                      <a:pPr algn="ctr"/>
                      <a:r>
                        <a:rPr lang="en-IN" dirty="0"/>
                        <a:t>O</a:t>
                      </a:r>
                      <a:r>
                        <a:rPr lang="en-IN" baseline="-25000" dirty="0"/>
                        <a:t>2</a:t>
                      </a:r>
                      <a:r>
                        <a:rPr lang="en-IN" baseline="0" dirty="0"/>
                        <a:t>-He(He&gt;80.5%)</a:t>
                      </a:r>
                      <a:endParaRPr lang="en-IN" dirty="0"/>
                    </a:p>
                  </a:txBody>
                  <a:tcPr/>
                </a:tc>
                <a:tc>
                  <a:txBody>
                    <a:bodyPr/>
                    <a:lstStyle/>
                    <a:p>
                      <a:pPr algn="ctr"/>
                      <a:r>
                        <a:rPr lang="en-IN" dirty="0"/>
                        <a:t>4,6</a:t>
                      </a:r>
                    </a:p>
                  </a:txBody>
                  <a:tcPr/>
                </a:tc>
                <a:extLst>
                  <a:ext uri="{0D108BD9-81ED-4DB2-BD59-A6C34878D82A}">
                    <a16:rowId xmlns:a16="http://schemas.microsoft.com/office/drawing/2014/main" xmlns="" val="806470568"/>
                  </a:ext>
                </a:extLst>
              </a:tr>
              <a:tr h="363673">
                <a:tc>
                  <a:txBody>
                    <a:bodyPr/>
                    <a:lstStyle/>
                    <a:p>
                      <a:pPr algn="ctr"/>
                      <a:r>
                        <a:rPr lang="en-IN" dirty="0"/>
                        <a:t>AIR</a:t>
                      </a:r>
                    </a:p>
                  </a:txBody>
                  <a:tcPr/>
                </a:tc>
                <a:tc>
                  <a:txBody>
                    <a:bodyPr/>
                    <a:lstStyle/>
                    <a:p>
                      <a:pPr algn="ctr"/>
                      <a:r>
                        <a:rPr lang="en-IN" dirty="0"/>
                        <a:t>1,5</a:t>
                      </a:r>
                    </a:p>
                  </a:txBody>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IN" dirty="0"/>
                        <a:t>O</a:t>
                      </a:r>
                      <a:r>
                        <a:rPr lang="en-IN" baseline="-25000" dirty="0"/>
                        <a:t>2</a:t>
                      </a:r>
                      <a:r>
                        <a:rPr lang="en-IN" baseline="0" dirty="0"/>
                        <a:t>-He(He&lt;80.5%)</a:t>
                      </a:r>
                      <a:endParaRPr lang="en-IN" dirty="0"/>
                    </a:p>
                  </a:txBody>
                  <a:tcPr/>
                </a:tc>
                <a:tc>
                  <a:txBody>
                    <a:bodyPr/>
                    <a:lstStyle/>
                    <a:p>
                      <a:pPr algn="ctr"/>
                      <a:r>
                        <a:rPr lang="en-IN" dirty="0"/>
                        <a:t>2,4</a:t>
                      </a:r>
                    </a:p>
                  </a:txBody>
                  <a:tcPr/>
                </a:tc>
                <a:extLst>
                  <a:ext uri="{0D108BD9-81ED-4DB2-BD59-A6C34878D82A}">
                    <a16:rowId xmlns:a16="http://schemas.microsoft.com/office/drawing/2014/main" xmlns="" val="2644704363"/>
                  </a:ext>
                </a:extLst>
              </a:tr>
              <a:tr h="627711">
                <a:tc>
                  <a:txBody>
                    <a:bodyPr/>
                    <a:lstStyle/>
                    <a:p>
                      <a:pPr algn="ctr"/>
                      <a:r>
                        <a:rPr lang="en-IN" dirty="0"/>
                        <a:t>N</a:t>
                      </a:r>
                      <a:r>
                        <a:rPr lang="en-IN" baseline="-25000" dirty="0"/>
                        <a:t>2</a:t>
                      </a:r>
                      <a:endParaRPr lang="en-IN" dirty="0"/>
                    </a:p>
                  </a:txBody>
                  <a:tcPr/>
                </a:tc>
                <a:tc>
                  <a:txBody>
                    <a:bodyPr/>
                    <a:lstStyle/>
                    <a:p>
                      <a:pPr algn="ctr"/>
                      <a:r>
                        <a:rPr lang="en-IN" dirty="0"/>
                        <a:t>1,4</a:t>
                      </a:r>
                    </a:p>
                  </a:txBody>
                  <a:tcPr/>
                </a:tc>
                <a:tc>
                  <a:txBody>
                    <a:bodyPr/>
                    <a:lstStyle/>
                    <a:p>
                      <a:pPr algn="ctr"/>
                      <a:r>
                        <a:rPr lang="en-IN" baseline="0" dirty="0"/>
                        <a:t>N</a:t>
                      </a:r>
                      <a:r>
                        <a:rPr lang="en-IN" baseline="-25000" dirty="0"/>
                        <a:t>2</a:t>
                      </a:r>
                      <a:r>
                        <a:rPr lang="en-IN" baseline="0" dirty="0"/>
                        <a:t>O-O</a:t>
                      </a:r>
                      <a:r>
                        <a:rPr lang="en-IN" baseline="-25000" dirty="0"/>
                        <a:t>2</a:t>
                      </a:r>
                      <a:r>
                        <a:rPr lang="en-IN" baseline="0" dirty="0"/>
                        <a:t>(N</a:t>
                      </a:r>
                      <a:r>
                        <a:rPr lang="en-IN" baseline="-25000" dirty="0"/>
                        <a:t>2</a:t>
                      </a:r>
                      <a:r>
                        <a:rPr lang="en-IN" baseline="0" dirty="0"/>
                        <a:t>O 47.5-52.5%)</a:t>
                      </a:r>
                      <a:endParaRPr lang="en-IN" dirty="0"/>
                    </a:p>
                  </a:txBody>
                  <a:tcPr/>
                </a:tc>
                <a:tc>
                  <a:txBody>
                    <a:bodyPr/>
                    <a:lstStyle/>
                    <a:p>
                      <a:pPr algn="ctr"/>
                      <a:r>
                        <a:rPr lang="en-IN" dirty="0"/>
                        <a:t>7</a:t>
                      </a:r>
                    </a:p>
                  </a:txBody>
                  <a:tcPr/>
                </a:tc>
                <a:extLst>
                  <a:ext uri="{0D108BD9-81ED-4DB2-BD59-A6C34878D82A}">
                    <a16:rowId xmlns:a16="http://schemas.microsoft.com/office/drawing/2014/main" xmlns="" val="2319207740"/>
                  </a:ext>
                </a:extLst>
              </a:tr>
            </a:tbl>
          </a:graphicData>
        </a:graphic>
      </p:graphicFrame>
    </p:spTree>
    <p:extLst>
      <p:ext uri="{BB962C8B-B14F-4D97-AF65-F5344CB8AC3E}">
        <p14:creationId xmlns:p14="http://schemas.microsoft.com/office/powerpoint/2010/main" xmlns="" val="76605601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5629F38-AF6B-467B-905B-526611FB8F16}"/>
              </a:ext>
            </a:extLst>
          </p:cNvPr>
          <p:cNvSpPr>
            <a:spLocks noGrp="1"/>
          </p:cNvSpPr>
          <p:nvPr>
            <p:ph idx="1"/>
          </p:nvPr>
        </p:nvSpPr>
        <p:spPr>
          <a:xfrm>
            <a:off x="159026" y="119270"/>
            <a:ext cx="11911054" cy="6639339"/>
          </a:xfrm>
        </p:spPr>
        <p:txBody>
          <a:bodyPr>
            <a:normAutofit fontScale="92500" lnSpcReduction="10000"/>
          </a:bodyPr>
          <a:lstStyle/>
          <a:p>
            <a:pPr marL="0" indent="0" algn="ctr">
              <a:buNone/>
            </a:pPr>
            <a:r>
              <a:rPr lang="en-IN" sz="2800" dirty="0"/>
              <a:t>BODOK SEAL</a:t>
            </a:r>
          </a:p>
          <a:p>
            <a:pPr>
              <a:buFont typeface="Arial" panose="020B0604020202020204" pitchFamily="34" charset="0"/>
              <a:buChar char="•"/>
            </a:pPr>
            <a:r>
              <a:rPr lang="en-IN" sz="2800" dirty="0"/>
              <a:t>A small disk of neoprene with metal periphery ensures a gas tight fit between the cylinder and </a:t>
            </a:r>
            <a:r>
              <a:rPr lang="en-IN" sz="2800" dirty="0" err="1"/>
              <a:t>anesthetic</a:t>
            </a:r>
            <a:r>
              <a:rPr lang="en-IN" sz="2800" dirty="0"/>
              <a:t> machine yoke in the form of seal.</a:t>
            </a:r>
          </a:p>
          <a:p>
            <a:pPr>
              <a:buFont typeface="Arial" panose="020B0604020202020204" pitchFamily="34" charset="0"/>
              <a:buChar char="•"/>
            </a:pPr>
            <a:endParaRPr lang="en-IN" sz="2800" dirty="0"/>
          </a:p>
          <a:p>
            <a:pPr>
              <a:buFont typeface="Arial" panose="020B0604020202020204" pitchFamily="34" charset="0"/>
              <a:buChar char="•"/>
            </a:pPr>
            <a:endParaRPr lang="en-IN" sz="2800" dirty="0"/>
          </a:p>
          <a:p>
            <a:pPr>
              <a:buFont typeface="Arial" panose="020B0604020202020204" pitchFamily="34" charset="0"/>
              <a:buChar char="•"/>
            </a:pPr>
            <a:endParaRPr lang="en-IN" sz="2800" dirty="0"/>
          </a:p>
          <a:p>
            <a:pPr>
              <a:buFont typeface="Arial" panose="020B0604020202020204" pitchFamily="34" charset="0"/>
              <a:buChar char="•"/>
            </a:pPr>
            <a:endParaRPr lang="en-IN" sz="2800" dirty="0"/>
          </a:p>
          <a:p>
            <a:pPr>
              <a:buFont typeface="Arial" panose="020B0604020202020204" pitchFamily="34" charset="0"/>
              <a:buChar char="•"/>
            </a:pPr>
            <a:endParaRPr lang="en-IN" sz="2800" dirty="0"/>
          </a:p>
          <a:p>
            <a:pPr>
              <a:buFont typeface="Arial" panose="020B0604020202020204" pitchFamily="34" charset="0"/>
              <a:buChar char="•"/>
            </a:pPr>
            <a:endParaRPr lang="en-IN" sz="2800" dirty="0"/>
          </a:p>
          <a:p>
            <a:pPr>
              <a:buFont typeface="Arial" panose="020B0604020202020204" pitchFamily="34" charset="0"/>
              <a:buChar char="•"/>
            </a:pPr>
            <a:endParaRPr lang="en-IN" sz="2800" dirty="0"/>
          </a:p>
          <a:p>
            <a:pPr>
              <a:buFont typeface="Arial" panose="020B0604020202020204" pitchFamily="34" charset="0"/>
              <a:buChar char="•"/>
            </a:pPr>
            <a:r>
              <a:rPr lang="en-IN" sz="2800" dirty="0"/>
              <a:t>Under no circumstances, may oil or grease be used as a seal; the pressurized gases give off heat as they are released from the cylinder and may cause explosions if oil is used. Before attaching a full cylinder to the machine briefly open and close the cylinder valve to clear any dirt from the port. This is called cracking the cylinder.</a:t>
            </a:r>
          </a:p>
        </p:txBody>
      </p:sp>
      <p:pic>
        <p:nvPicPr>
          <p:cNvPr id="5" name="Picture 4">
            <a:extLst>
              <a:ext uri="{FF2B5EF4-FFF2-40B4-BE49-F238E27FC236}">
                <a16:creationId xmlns:a16="http://schemas.microsoft.com/office/drawing/2014/main" xmlns="" id="{E04C13F1-1656-4ADE-B9B1-17F2EEAA2845}"/>
              </a:ext>
            </a:extLst>
          </p:cNvPr>
          <p:cNvPicPr>
            <a:picLocks noChangeAspect="1"/>
          </p:cNvPicPr>
          <p:nvPr/>
        </p:nvPicPr>
        <p:blipFill>
          <a:blip r:embed="rId2"/>
          <a:stretch>
            <a:fillRect/>
          </a:stretch>
        </p:blipFill>
        <p:spPr>
          <a:xfrm>
            <a:off x="2048786" y="2045473"/>
            <a:ext cx="3127513" cy="2328224"/>
          </a:xfrm>
          <a:prstGeom prst="rect">
            <a:avLst/>
          </a:prstGeom>
        </p:spPr>
      </p:pic>
      <p:pic>
        <p:nvPicPr>
          <p:cNvPr id="7" name="Picture 6">
            <a:extLst>
              <a:ext uri="{FF2B5EF4-FFF2-40B4-BE49-F238E27FC236}">
                <a16:creationId xmlns:a16="http://schemas.microsoft.com/office/drawing/2014/main" xmlns="" id="{60759D31-422E-4BC4-8154-A3D5AD6BFA66}"/>
              </a:ext>
            </a:extLst>
          </p:cNvPr>
          <p:cNvPicPr>
            <a:picLocks noChangeAspect="1"/>
          </p:cNvPicPr>
          <p:nvPr/>
        </p:nvPicPr>
        <p:blipFill>
          <a:blip r:embed="rId3"/>
          <a:stretch>
            <a:fillRect/>
          </a:stretch>
        </p:blipFill>
        <p:spPr>
          <a:xfrm>
            <a:off x="6559827" y="2045473"/>
            <a:ext cx="3228230" cy="2328224"/>
          </a:xfrm>
          <a:prstGeom prst="rect">
            <a:avLst/>
          </a:prstGeom>
        </p:spPr>
      </p:pic>
      <p:sp>
        <p:nvSpPr>
          <p:cNvPr id="8" name="TextBox 7">
            <a:extLst>
              <a:ext uri="{FF2B5EF4-FFF2-40B4-BE49-F238E27FC236}">
                <a16:creationId xmlns:a16="http://schemas.microsoft.com/office/drawing/2014/main" xmlns="" id="{5D48E472-7512-4877-85A5-473885F93E14}"/>
              </a:ext>
            </a:extLst>
          </p:cNvPr>
          <p:cNvSpPr txBox="1"/>
          <p:nvPr/>
        </p:nvSpPr>
        <p:spPr>
          <a:xfrm>
            <a:off x="2048786" y="4373697"/>
            <a:ext cx="3127513" cy="369332"/>
          </a:xfrm>
          <a:prstGeom prst="rect">
            <a:avLst/>
          </a:prstGeom>
          <a:noFill/>
        </p:spPr>
        <p:txBody>
          <a:bodyPr wrap="square" rtlCol="0">
            <a:spAutoFit/>
          </a:bodyPr>
          <a:lstStyle/>
          <a:p>
            <a:pPr algn="ctr"/>
            <a:r>
              <a:rPr lang="en-IN" dirty="0"/>
              <a:t>BODOK SEAL</a:t>
            </a:r>
          </a:p>
        </p:txBody>
      </p:sp>
      <p:sp>
        <p:nvSpPr>
          <p:cNvPr id="9" name="TextBox 8">
            <a:extLst>
              <a:ext uri="{FF2B5EF4-FFF2-40B4-BE49-F238E27FC236}">
                <a16:creationId xmlns:a16="http://schemas.microsoft.com/office/drawing/2014/main" xmlns="" id="{9C07BB83-6CAC-49D3-9BC7-36BA57A67DFE}"/>
              </a:ext>
            </a:extLst>
          </p:cNvPr>
          <p:cNvSpPr txBox="1"/>
          <p:nvPr/>
        </p:nvSpPr>
        <p:spPr>
          <a:xfrm>
            <a:off x="6559827" y="4373697"/>
            <a:ext cx="3228230" cy="369332"/>
          </a:xfrm>
          <a:prstGeom prst="rect">
            <a:avLst/>
          </a:prstGeom>
          <a:noFill/>
        </p:spPr>
        <p:txBody>
          <a:bodyPr wrap="square" rtlCol="0">
            <a:spAutoFit/>
          </a:bodyPr>
          <a:lstStyle/>
          <a:p>
            <a:pPr algn="ctr"/>
            <a:r>
              <a:rPr lang="en-IN" dirty="0"/>
              <a:t>BODOK SEAL IN SITU</a:t>
            </a:r>
          </a:p>
        </p:txBody>
      </p:sp>
    </p:spTree>
    <p:extLst>
      <p:ext uri="{BB962C8B-B14F-4D97-AF65-F5344CB8AC3E}">
        <p14:creationId xmlns:p14="http://schemas.microsoft.com/office/powerpoint/2010/main" xmlns="" val="624626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85F3B304-1454-4DC7-8809-87F1987895D7}"/>
              </a:ext>
            </a:extLst>
          </p:cNvPr>
          <p:cNvSpPr>
            <a:spLocks noGrp="1"/>
          </p:cNvSpPr>
          <p:nvPr>
            <p:ph idx="1"/>
          </p:nvPr>
        </p:nvSpPr>
        <p:spPr>
          <a:xfrm>
            <a:off x="119270" y="87464"/>
            <a:ext cx="11942859" cy="6687047"/>
          </a:xfrm>
        </p:spPr>
        <p:txBody>
          <a:bodyPr>
            <a:normAutofit/>
          </a:bodyPr>
          <a:lstStyle/>
          <a:p>
            <a:pPr>
              <a:buFont typeface="Arial" panose="020B0604020202020204" pitchFamily="34" charset="0"/>
              <a:buChar char="•"/>
            </a:pPr>
            <a:r>
              <a:rPr lang="en-IN" sz="2800" dirty="0"/>
              <a:t>Additional safety features are on the anaesthesia machine . Each gas entering the machine from the cylinder flows through a filter, one way check valve and pressure regulator. Non return valves prevent empty cylinders still attached to the machine from refilling from fresh cylinders. The pressure in anaesthetic gas pipeline is 4 bar. All anaesthetic machines, including those having pipeline gases, have provision to attach reserve gas cylinders. These cylinders should be turned off when pipeline pressure is sufficient.</a:t>
            </a:r>
          </a:p>
          <a:p>
            <a:pPr>
              <a:buFont typeface="Arial" panose="020B0604020202020204" pitchFamily="34" charset="0"/>
              <a:buChar char="•"/>
            </a:pPr>
            <a:r>
              <a:rPr lang="en-IN" sz="2800" dirty="0"/>
              <a:t>Anaesthetic machines operate at 4 bar pressure and therefore the compressed medical gases in cylinders pass through reducing valves to bring a gas pressure to constant 4 bar. Nonreturn valves prevent empty cylinders still attached to the machine from refilling from fresh cylinders. </a:t>
            </a:r>
          </a:p>
        </p:txBody>
      </p:sp>
    </p:spTree>
    <p:extLst>
      <p:ext uri="{BB962C8B-B14F-4D97-AF65-F5344CB8AC3E}">
        <p14:creationId xmlns:p14="http://schemas.microsoft.com/office/powerpoint/2010/main" xmlns="" val="27986999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20409DE-6371-40D5-A6FB-B31EFBC2801F}"/>
              </a:ext>
            </a:extLst>
          </p:cNvPr>
          <p:cNvSpPr>
            <a:spLocks noGrp="1"/>
          </p:cNvSpPr>
          <p:nvPr>
            <p:ph idx="1"/>
          </p:nvPr>
        </p:nvSpPr>
        <p:spPr>
          <a:xfrm>
            <a:off x="127222" y="95417"/>
            <a:ext cx="11966712" cy="6639338"/>
          </a:xfrm>
        </p:spPr>
        <p:txBody>
          <a:bodyPr>
            <a:normAutofit/>
          </a:bodyPr>
          <a:lstStyle/>
          <a:p>
            <a:pPr marL="0" indent="0" algn="ctr">
              <a:buNone/>
            </a:pPr>
            <a:r>
              <a:rPr lang="en-IN" sz="2800" dirty="0"/>
              <a:t>CYLINDER PRESSURE INDICATOR (GAUGE)</a:t>
            </a:r>
          </a:p>
          <a:p>
            <a:pPr>
              <a:buFont typeface="Arial" panose="020B0604020202020204" pitchFamily="34" charset="0"/>
              <a:buChar char="•"/>
            </a:pPr>
            <a:r>
              <a:rPr lang="en-IN" sz="2800" dirty="0"/>
              <a:t>The anaesthesia work station standard requires that there be a pressure indicator to display the cylinder pressure for each gas supplied by cylinders. The indicator may be located near the cylinders or on a panel on the front of the machine. The </a:t>
            </a:r>
            <a:r>
              <a:rPr lang="en-IN" sz="2800" dirty="0" err="1"/>
              <a:t>sacle</a:t>
            </a:r>
            <a:r>
              <a:rPr lang="en-IN" sz="2800" dirty="0"/>
              <a:t> is 33% greater than the maximum filling pressure of the cylinder or the “full indication” position.</a:t>
            </a:r>
          </a:p>
          <a:p>
            <a:pPr>
              <a:buFont typeface="Arial" panose="020B0604020202020204" pitchFamily="34" charset="0"/>
              <a:buChar char="•"/>
            </a:pPr>
            <a:endParaRPr lang="en-IN" sz="2800" dirty="0"/>
          </a:p>
        </p:txBody>
      </p:sp>
      <p:pic>
        <p:nvPicPr>
          <p:cNvPr id="5" name="Picture 4">
            <a:extLst>
              <a:ext uri="{FF2B5EF4-FFF2-40B4-BE49-F238E27FC236}">
                <a16:creationId xmlns:a16="http://schemas.microsoft.com/office/drawing/2014/main" xmlns="" id="{3DF1B105-96B9-40E1-A433-09134F784A1A}"/>
              </a:ext>
            </a:extLst>
          </p:cNvPr>
          <p:cNvPicPr>
            <a:picLocks noChangeAspect="1"/>
          </p:cNvPicPr>
          <p:nvPr/>
        </p:nvPicPr>
        <p:blipFill>
          <a:blip r:embed="rId2"/>
          <a:stretch>
            <a:fillRect/>
          </a:stretch>
        </p:blipFill>
        <p:spPr>
          <a:xfrm>
            <a:off x="1946484" y="3339547"/>
            <a:ext cx="3026975" cy="2353587"/>
          </a:xfrm>
          <a:prstGeom prst="rect">
            <a:avLst/>
          </a:prstGeom>
        </p:spPr>
      </p:pic>
      <p:pic>
        <p:nvPicPr>
          <p:cNvPr id="7" name="Picture 6">
            <a:extLst>
              <a:ext uri="{FF2B5EF4-FFF2-40B4-BE49-F238E27FC236}">
                <a16:creationId xmlns:a16="http://schemas.microsoft.com/office/drawing/2014/main" xmlns="" id="{AE63A010-AAE4-437A-BCBA-2F62237653D4}"/>
              </a:ext>
            </a:extLst>
          </p:cNvPr>
          <p:cNvPicPr>
            <a:picLocks noChangeAspect="1"/>
          </p:cNvPicPr>
          <p:nvPr/>
        </p:nvPicPr>
        <p:blipFill>
          <a:blip r:embed="rId3"/>
          <a:stretch>
            <a:fillRect/>
          </a:stretch>
        </p:blipFill>
        <p:spPr>
          <a:xfrm>
            <a:off x="6659135" y="3267985"/>
            <a:ext cx="2850624" cy="2353587"/>
          </a:xfrm>
          <a:prstGeom prst="rect">
            <a:avLst/>
          </a:prstGeom>
        </p:spPr>
      </p:pic>
      <p:sp>
        <p:nvSpPr>
          <p:cNvPr id="8" name="TextBox 7">
            <a:extLst>
              <a:ext uri="{FF2B5EF4-FFF2-40B4-BE49-F238E27FC236}">
                <a16:creationId xmlns:a16="http://schemas.microsoft.com/office/drawing/2014/main" xmlns="" id="{98159E32-9BA9-4DD3-9963-51EC6F201FD6}"/>
              </a:ext>
            </a:extLst>
          </p:cNvPr>
          <p:cNvSpPr txBox="1"/>
          <p:nvPr/>
        </p:nvSpPr>
        <p:spPr>
          <a:xfrm>
            <a:off x="1946484" y="5693133"/>
            <a:ext cx="3026975" cy="646331"/>
          </a:xfrm>
          <a:prstGeom prst="rect">
            <a:avLst/>
          </a:prstGeom>
          <a:noFill/>
        </p:spPr>
        <p:txBody>
          <a:bodyPr wrap="square" rtlCol="0">
            <a:spAutoFit/>
          </a:bodyPr>
          <a:lstStyle/>
          <a:p>
            <a:pPr algn="ctr"/>
            <a:r>
              <a:rPr lang="en-IN" dirty="0"/>
              <a:t>CYLINDER PRESSURE GAUGE</a:t>
            </a:r>
          </a:p>
        </p:txBody>
      </p:sp>
      <p:sp>
        <p:nvSpPr>
          <p:cNvPr id="9" name="TextBox 8">
            <a:extLst>
              <a:ext uri="{FF2B5EF4-FFF2-40B4-BE49-F238E27FC236}">
                <a16:creationId xmlns:a16="http://schemas.microsoft.com/office/drawing/2014/main" xmlns="" id="{092A08EE-7AE2-46F0-BD12-65B493A961E8}"/>
              </a:ext>
            </a:extLst>
          </p:cNvPr>
          <p:cNvSpPr txBox="1"/>
          <p:nvPr/>
        </p:nvSpPr>
        <p:spPr>
          <a:xfrm>
            <a:off x="6659135" y="5656290"/>
            <a:ext cx="2850624" cy="646331"/>
          </a:xfrm>
          <a:prstGeom prst="rect">
            <a:avLst/>
          </a:prstGeom>
          <a:noFill/>
        </p:spPr>
        <p:txBody>
          <a:bodyPr wrap="square" rtlCol="0">
            <a:spAutoFit/>
          </a:bodyPr>
          <a:lstStyle/>
          <a:p>
            <a:pPr algn="ctr"/>
            <a:r>
              <a:rPr lang="en-IN" dirty="0"/>
              <a:t>PRESSSURE GAUGE DIAGRAM</a:t>
            </a:r>
          </a:p>
        </p:txBody>
      </p:sp>
    </p:spTree>
    <p:extLst>
      <p:ext uri="{BB962C8B-B14F-4D97-AF65-F5344CB8AC3E}">
        <p14:creationId xmlns:p14="http://schemas.microsoft.com/office/powerpoint/2010/main" xmlns="" val="20690115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10067D-1705-44EC-AF02-AFDAD340F67F}"/>
              </a:ext>
            </a:extLst>
          </p:cNvPr>
          <p:cNvSpPr>
            <a:spLocks noGrp="1"/>
          </p:cNvSpPr>
          <p:nvPr>
            <p:ph idx="1"/>
          </p:nvPr>
        </p:nvSpPr>
        <p:spPr>
          <a:xfrm>
            <a:off x="135172" y="127221"/>
            <a:ext cx="11934908" cy="6599581"/>
          </a:xfrm>
        </p:spPr>
        <p:txBody>
          <a:bodyPr>
            <a:normAutofit fontScale="92500" lnSpcReduction="10000"/>
          </a:bodyPr>
          <a:lstStyle/>
          <a:p>
            <a:pPr>
              <a:buFont typeface="Arial" panose="020B0604020202020204" pitchFamily="34" charset="0"/>
              <a:buChar char="•"/>
            </a:pPr>
            <a:r>
              <a:rPr lang="en-IN" sz="2800" dirty="0"/>
              <a:t>Many indicators are of the Bourdon tube (Bourdon spring, elastic element) type. A hollow metal tube is bent into a curve. One end is sealed and linked to a clocklike mechanism. The other end which is opened is connected to a gas source. An increase in gas pressure inside the tube </a:t>
            </a:r>
            <a:r>
              <a:rPr lang="en-IN" sz="2800" dirty="0" err="1"/>
              <a:t>mkes</a:t>
            </a:r>
            <a:r>
              <a:rPr lang="en-IN" sz="2800" dirty="0"/>
              <a:t> the curved tube to straighten out depending on the change in the pressure. As the pressure falls, the tube resumes its curved shape. The open end is fixed and the sealed end moves. Movement of the sealed end is transmitted to the indicator, which moves over a calibrated scale. Cylinder pressure gauges are calibrated in kg/cm</a:t>
            </a:r>
            <a:r>
              <a:rPr lang="en-IN" sz="2800" baseline="30000" dirty="0"/>
              <a:t>2</a:t>
            </a:r>
            <a:r>
              <a:rPr lang="en-IN" sz="2800" dirty="0"/>
              <a:t>, pounds/inch</a:t>
            </a:r>
            <a:r>
              <a:rPr lang="en-IN" sz="2800" baseline="30000" dirty="0"/>
              <a:t>2</a:t>
            </a:r>
            <a:r>
              <a:rPr lang="en-IN" sz="2800" dirty="0"/>
              <a:t> or kilo Pascals (kPa).</a:t>
            </a:r>
          </a:p>
          <a:p>
            <a:pPr>
              <a:buFont typeface="Arial" panose="020B0604020202020204" pitchFamily="34" charset="0"/>
              <a:buChar char="•"/>
            </a:pPr>
            <a:r>
              <a:rPr lang="en-IN" sz="2800" dirty="0"/>
              <a:t>Some electronic machines have light emitting diodes(LEDs) to indicate cylinder pressure. LED is green if the pressure is adequate when the cylinder valve is opened. But, if the pressure is inadequate when the cylinder valve is opened, LED will flash red. It will be dark if the cylinder valve is not open. These machines may also display the actual pressure for pipelines and cylinders on a screen during the checkout. The readings can be available on a continuous basis or on demand.</a:t>
            </a:r>
          </a:p>
        </p:txBody>
      </p:sp>
    </p:spTree>
    <p:extLst>
      <p:ext uri="{BB962C8B-B14F-4D97-AF65-F5344CB8AC3E}">
        <p14:creationId xmlns:p14="http://schemas.microsoft.com/office/powerpoint/2010/main" xmlns="" val="385094151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3B11AEFC-7B08-493C-924F-FB6C357BA518}"/>
              </a:ext>
            </a:extLst>
          </p:cNvPr>
          <p:cNvSpPr>
            <a:spLocks noGrp="1"/>
          </p:cNvSpPr>
          <p:nvPr>
            <p:ph idx="1"/>
          </p:nvPr>
        </p:nvSpPr>
        <p:spPr>
          <a:xfrm>
            <a:off x="111318" y="135172"/>
            <a:ext cx="11974665" cy="6567778"/>
          </a:xfrm>
        </p:spPr>
        <p:txBody>
          <a:bodyPr>
            <a:normAutofit/>
          </a:bodyPr>
          <a:lstStyle/>
          <a:p>
            <a:pPr>
              <a:buFont typeface="Arial" panose="020B0604020202020204" pitchFamily="34" charset="0"/>
              <a:buChar char="•"/>
            </a:pPr>
            <a:r>
              <a:rPr lang="en-IN" sz="2800" dirty="0"/>
              <a:t>As the cylinder content gets empty, the pressure in the cylinder falls proportionately if the cylinder contents are in gaseous form. If half of the content is over, the pressure drops to half of the original and so on. The same is not true for the gases in the liquid form. The pressure in the cylinder containing gases in liquid form remains as full cylinder pressure until the last drop of liquid form of gas vaporizes. This is because the pressure gauge reads the saturated vapor pressure of the liquid gas. Once all the liquid has evaporated, the pressure drops much faster till all the gaseous contents are over.</a:t>
            </a:r>
          </a:p>
        </p:txBody>
      </p:sp>
    </p:spTree>
    <p:extLst>
      <p:ext uri="{BB962C8B-B14F-4D97-AF65-F5344CB8AC3E}">
        <p14:creationId xmlns:p14="http://schemas.microsoft.com/office/powerpoint/2010/main" xmlns="" val="14038998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5FBD311-C7B4-4FDB-8732-9564D698F651}"/>
              </a:ext>
            </a:extLst>
          </p:cNvPr>
          <p:cNvSpPr>
            <a:spLocks noGrp="1"/>
          </p:cNvSpPr>
          <p:nvPr>
            <p:ph idx="1"/>
          </p:nvPr>
        </p:nvSpPr>
        <p:spPr>
          <a:xfrm>
            <a:off x="96741" y="137160"/>
            <a:ext cx="11998517" cy="6583680"/>
          </a:xfrm>
        </p:spPr>
        <p:txBody>
          <a:bodyPr>
            <a:normAutofit/>
          </a:bodyPr>
          <a:lstStyle/>
          <a:p>
            <a:pPr marL="0" indent="0" algn="ctr">
              <a:buNone/>
            </a:pPr>
            <a:r>
              <a:rPr lang="en-IN" sz="2800" dirty="0"/>
              <a:t>CYLINDER KEY (HANDLE) OR HANDWHEEL</a:t>
            </a:r>
          </a:p>
          <a:p>
            <a:pPr>
              <a:buFont typeface="Arial" panose="020B0604020202020204" pitchFamily="34" charset="0"/>
              <a:buChar char="•"/>
            </a:pPr>
            <a:r>
              <a:rPr lang="en-IN" sz="2800" dirty="0"/>
              <a:t>A cylinder key (handle) or handwheel is used to open or close a cylinder valve. It is turned </a:t>
            </a:r>
            <a:r>
              <a:rPr lang="en-IN" sz="2800" dirty="0" err="1"/>
              <a:t>counterclockwise</a:t>
            </a:r>
            <a:r>
              <a:rPr lang="en-IN" sz="2800" dirty="0"/>
              <a:t> to open the valve and clockwise to close it. This causes the stem to turn. A cylinder key (handle) is used to open a small cylinder valve. They come in a variety of shapes. </a:t>
            </a:r>
          </a:p>
        </p:txBody>
      </p:sp>
      <p:pic>
        <p:nvPicPr>
          <p:cNvPr id="5" name="Picture 4">
            <a:extLst>
              <a:ext uri="{FF2B5EF4-FFF2-40B4-BE49-F238E27FC236}">
                <a16:creationId xmlns:a16="http://schemas.microsoft.com/office/drawing/2014/main" xmlns="" id="{76D4AAB1-A70E-4575-BD6B-958608172B51}"/>
              </a:ext>
            </a:extLst>
          </p:cNvPr>
          <p:cNvPicPr>
            <a:picLocks noChangeAspect="1"/>
          </p:cNvPicPr>
          <p:nvPr/>
        </p:nvPicPr>
        <p:blipFill>
          <a:blip r:embed="rId2"/>
          <a:stretch>
            <a:fillRect/>
          </a:stretch>
        </p:blipFill>
        <p:spPr>
          <a:xfrm>
            <a:off x="3760968" y="2904225"/>
            <a:ext cx="3757604" cy="2621932"/>
          </a:xfrm>
          <a:prstGeom prst="rect">
            <a:avLst/>
          </a:prstGeom>
        </p:spPr>
      </p:pic>
      <p:sp>
        <p:nvSpPr>
          <p:cNvPr id="6" name="TextBox 5">
            <a:extLst>
              <a:ext uri="{FF2B5EF4-FFF2-40B4-BE49-F238E27FC236}">
                <a16:creationId xmlns:a16="http://schemas.microsoft.com/office/drawing/2014/main" xmlns="" id="{F4BD1504-4C49-402F-A636-E0AF99BE2FD3}"/>
              </a:ext>
            </a:extLst>
          </p:cNvPr>
          <p:cNvSpPr txBox="1"/>
          <p:nvPr/>
        </p:nvSpPr>
        <p:spPr>
          <a:xfrm>
            <a:off x="3760968" y="5526157"/>
            <a:ext cx="3757604" cy="369332"/>
          </a:xfrm>
          <a:prstGeom prst="rect">
            <a:avLst/>
          </a:prstGeom>
          <a:noFill/>
        </p:spPr>
        <p:txBody>
          <a:bodyPr wrap="square" rtlCol="0">
            <a:spAutoFit/>
          </a:bodyPr>
          <a:lstStyle/>
          <a:p>
            <a:pPr algn="ctr"/>
            <a:r>
              <a:rPr lang="en-IN" dirty="0"/>
              <a:t>VARIOUS CYLINDER KEYS</a:t>
            </a:r>
          </a:p>
        </p:txBody>
      </p:sp>
    </p:spTree>
    <p:extLst>
      <p:ext uri="{BB962C8B-B14F-4D97-AF65-F5344CB8AC3E}">
        <p14:creationId xmlns:p14="http://schemas.microsoft.com/office/powerpoint/2010/main" xmlns="" val="284168566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8847009-57E2-4422-BCC4-1486DD56A1B7}"/>
              </a:ext>
            </a:extLst>
          </p:cNvPr>
          <p:cNvSpPr>
            <a:spLocks noGrp="1"/>
          </p:cNvSpPr>
          <p:nvPr>
            <p:ph type="title"/>
          </p:nvPr>
        </p:nvSpPr>
        <p:spPr>
          <a:xfrm>
            <a:off x="924407" y="150568"/>
            <a:ext cx="9404723" cy="930809"/>
          </a:xfrm>
        </p:spPr>
        <p:txBody>
          <a:bodyPr/>
          <a:lstStyle/>
          <a:p>
            <a:pPr algn="ctr"/>
            <a:r>
              <a:rPr lang="en-IN" sz="4000" dirty="0"/>
              <a:t>COMPRESSED GAS CYLINDERS</a:t>
            </a:r>
          </a:p>
        </p:txBody>
      </p:sp>
      <p:sp>
        <p:nvSpPr>
          <p:cNvPr id="8" name="Content Placeholder 7">
            <a:extLst>
              <a:ext uri="{FF2B5EF4-FFF2-40B4-BE49-F238E27FC236}">
                <a16:creationId xmlns:a16="http://schemas.microsoft.com/office/drawing/2014/main" xmlns="" id="{341419EA-8994-4250-B3F5-B755FBA42DE6}"/>
              </a:ext>
            </a:extLst>
          </p:cNvPr>
          <p:cNvSpPr>
            <a:spLocks noGrp="1"/>
          </p:cNvSpPr>
          <p:nvPr>
            <p:ph idx="1"/>
          </p:nvPr>
        </p:nvSpPr>
        <p:spPr>
          <a:xfrm>
            <a:off x="1103312" y="1176794"/>
            <a:ext cx="8946541" cy="5071606"/>
          </a:xfrm>
        </p:spPr>
        <p:txBody>
          <a:bodyPr>
            <a:normAutofit lnSpcReduction="10000"/>
          </a:bodyPr>
          <a:lstStyle/>
          <a:p>
            <a:r>
              <a:rPr lang="en-IN" sz="2800" dirty="0"/>
              <a:t>The cylinders are mounted on hanger yokes of anaesthesia machines as a primary source of gases or as backup for anaesthesia machine, should the central piping gas supply fail. However, they are the primary source supply for the central piping system.</a:t>
            </a:r>
          </a:p>
          <a:p>
            <a:r>
              <a:rPr lang="en-IN" sz="2800" dirty="0"/>
              <a:t>The cylinders used in medical practice are either solid drawn or made from seamless steel tube and never welded at ends. After manufacturing, the cylinders are kept in a furnace at a temperature of 860-890ºC and then carefully removed and cooled at atmospheric pressure.</a:t>
            </a:r>
          </a:p>
        </p:txBody>
      </p:sp>
    </p:spTree>
    <p:extLst>
      <p:ext uri="{BB962C8B-B14F-4D97-AF65-F5344CB8AC3E}">
        <p14:creationId xmlns:p14="http://schemas.microsoft.com/office/powerpoint/2010/main" xmlns="" val="26258178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BB8F5652-2D71-4356-B181-2B9C39162C36}"/>
              </a:ext>
            </a:extLst>
          </p:cNvPr>
          <p:cNvSpPr>
            <a:spLocks noGrp="1"/>
          </p:cNvSpPr>
          <p:nvPr>
            <p:ph idx="1"/>
          </p:nvPr>
        </p:nvSpPr>
        <p:spPr>
          <a:xfrm>
            <a:off x="87465" y="111318"/>
            <a:ext cx="11648660" cy="6583680"/>
          </a:xfrm>
        </p:spPr>
        <p:txBody>
          <a:bodyPr>
            <a:normAutofit/>
          </a:bodyPr>
          <a:lstStyle/>
          <a:p>
            <a:pPr marL="0" indent="0" algn="ctr">
              <a:buNone/>
            </a:pPr>
            <a:r>
              <a:rPr lang="en-IN" sz="2800" dirty="0"/>
              <a:t>RULES FOR SAFE USE OF CYLINDERS</a:t>
            </a:r>
          </a:p>
          <a:p>
            <a:pPr>
              <a:buFont typeface="Arial" panose="020B0604020202020204" pitchFamily="34" charset="0"/>
              <a:buChar char="•"/>
            </a:pPr>
            <a:r>
              <a:rPr lang="en-IN" sz="2800" dirty="0"/>
              <a:t>To be handled only by trained staff.</a:t>
            </a:r>
          </a:p>
          <a:p>
            <a:pPr>
              <a:buFont typeface="Arial" panose="020B0604020202020204" pitchFamily="34" charset="0"/>
              <a:buChar char="•"/>
            </a:pPr>
            <a:r>
              <a:rPr lang="en-IN" sz="2800" dirty="0"/>
              <a:t>Store cylinders in a cool, clean room with adequate ventilation.</a:t>
            </a:r>
          </a:p>
          <a:p>
            <a:pPr>
              <a:buFont typeface="Arial" panose="020B0604020202020204" pitchFamily="34" charset="0"/>
              <a:buChar char="•"/>
            </a:pPr>
            <a:r>
              <a:rPr lang="en-IN" sz="2800" dirty="0"/>
              <a:t>Do not drape cylinders with any material during storage.</a:t>
            </a:r>
          </a:p>
          <a:p>
            <a:pPr>
              <a:buFont typeface="Arial" panose="020B0604020202020204" pitchFamily="34" charset="0"/>
              <a:buChar char="•"/>
            </a:pPr>
            <a:r>
              <a:rPr lang="en-IN" sz="2800" dirty="0"/>
              <a:t>Cylinders are best stored upright in a cylinder stand.</a:t>
            </a:r>
          </a:p>
          <a:p>
            <a:pPr>
              <a:buFont typeface="Arial" panose="020B0604020202020204" pitchFamily="34" charset="0"/>
              <a:buChar char="•"/>
            </a:pPr>
            <a:r>
              <a:rPr lang="en-IN" sz="2800" dirty="0"/>
              <a:t>Should be grouped by contents or sizes.</a:t>
            </a:r>
          </a:p>
          <a:p>
            <a:pPr>
              <a:buFont typeface="Arial" panose="020B0604020202020204" pitchFamily="34" charset="0"/>
              <a:buChar char="•"/>
            </a:pPr>
            <a:r>
              <a:rPr lang="en-IN" sz="2800" dirty="0"/>
              <a:t>Good segregation between empty and full cylinders.</a:t>
            </a:r>
          </a:p>
          <a:p>
            <a:pPr>
              <a:buFont typeface="Arial" panose="020B0604020202020204" pitchFamily="34" charset="0"/>
              <a:buChar char="•"/>
            </a:pPr>
            <a:r>
              <a:rPr lang="en-IN" sz="2800" dirty="0"/>
              <a:t>To be kept away from oils, rubber, and other combustible substances.</a:t>
            </a:r>
          </a:p>
          <a:p>
            <a:pPr>
              <a:buFont typeface="Arial" panose="020B0604020202020204" pitchFamily="34" charset="0"/>
              <a:buChar char="•"/>
            </a:pPr>
            <a:r>
              <a:rPr lang="en-IN" sz="2800" dirty="0"/>
              <a:t>Never to expose cylinders to heat or higher temperatures.</a:t>
            </a:r>
          </a:p>
          <a:p>
            <a:pPr>
              <a:buFont typeface="Arial" panose="020B0604020202020204" pitchFamily="34" charset="0"/>
              <a:buChar char="•"/>
            </a:pPr>
            <a:r>
              <a:rPr lang="en-IN" sz="2800" dirty="0"/>
              <a:t>Never interchange parts of cylinder used for one gas with other.</a:t>
            </a:r>
          </a:p>
          <a:p>
            <a:pPr>
              <a:buFont typeface="Arial" panose="020B0604020202020204" pitchFamily="34" charset="0"/>
              <a:buChar char="•"/>
            </a:pPr>
            <a:r>
              <a:rPr lang="en-IN" sz="2800" dirty="0"/>
              <a:t>Take care to avoid obstructions to discharge ports.</a:t>
            </a:r>
          </a:p>
        </p:txBody>
      </p:sp>
    </p:spTree>
    <p:extLst>
      <p:ext uri="{BB962C8B-B14F-4D97-AF65-F5344CB8AC3E}">
        <p14:creationId xmlns:p14="http://schemas.microsoft.com/office/powerpoint/2010/main" xmlns="" val="36244434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230B688C-9C73-4587-895C-68B419FCF9AB}"/>
              </a:ext>
            </a:extLst>
          </p:cNvPr>
          <p:cNvSpPr>
            <a:spLocks noGrp="1"/>
          </p:cNvSpPr>
          <p:nvPr>
            <p:ph idx="1"/>
          </p:nvPr>
        </p:nvSpPr>
        <p:spPr>
          <a:xfrm>
            <a:off x="151075" y="151075"/>
            <a:ext cx="11903101" cy="6559825"/>
          </a:xfrm>
        </p:spPr>
        <p:txBody>
          <a:bodyPr>
            <a:normAutofit/>
          </a:bodyPr>
          <a:lstStyle/>
          <a:p>
            <a:pPr>
              <a:buFont typeface="Arial" panose="020B0604020202020204" pitchFamily="34" charset="0"/>
              <a:buChar char="•"/>
            </a:pPr>
            <a:r>
              <a:rPr lang="en-IN" sz="2800" dirty="0"/>
              <a:t>Keep the valves closed when not in use</a:t>
            </a:r>
          </a:p>
          <a:p>
            <a:pPr>
              <a:buFont typeface="Arial" panose="020B0604020202020204" pitchFamily="34" charset="0"/>
              <a:buChar char="•"/>
            </a:pPr>
            <a:r>
              <a:rPr lang="en-IN" sz="2800" dirty="0"/>
              <a:t>Identify contents by label</a:t>
            </a:r>
          </a:p>
          <a:p>
            <a:pPr>
              <a:buFont typeface="Arial" panose="020B0604020202020204" pitchFamily="34" charset="0"/>
              <a:buChar char="•"/>
            </a:pPr>
            <a:r>
              <a:rPr lang="en-IN" sz="2800" dirty="0"/>
              <a:t>Remove wrappings (protective cover) before using</a:t>
            </a:r>
          </a:p>
          <a:p>
            <a:pPr>
              <a:buFont typeface="Arial" panose="020B0604020202020204" pitchFamily="34" charset="0"/>
              <a:buChar char="•"/>
            </a:pPr>
            <a:r>
              <a:rPr lang="en-IN" sz="2800" dirty="0"/>
              <a:t>Remove dust and foreign bodies before connecting</a:t>
            </a:r>
          </a:p>
          <a:p>
            <a:pPr>
              <a:buFont typeface="Arial" panose="020B0604020202020204" pitchFamily="34" charset="0"/>
              <a:buChar char="•"/>
            </a:pPr>
            <a:r>
              <a:rPr lang="en-IN" sz="2800" dirty="0"/>
              <a:t>Cracking to be done to reduce possibility of flash fire.</a:t>
            </a:r>
          </a:p>
          <a:p>
            <a:pPr>
              <a:buFont typeface="Arial" panose="020B0604020202020204" pitchFamily="34" charset="0"/>
              <a:buChar char="•"/>
            </a:pPr>
            <a:r>
              <a:rPr lang="en-IN" sz="2800" dirty="0"/>
              <a:t>A sealing washer in good condition should be used.</a:t>
            </a:r>
          </a:p>
          <a:p>
            <a:pPr>
              <a:buFont typeface="Arial" panose="020B0604020202020204" pitchFamily="34" charset="0"/>
              <a:buChar char="•"/>
            </a:pPr>
            <a:r>
              <a:rPr lang="en-IN" sz="2800" dirty="0"/>
              <a:t>Flow control valve should be closed before the cylinder valve is opened.</a:t>
            </a:r>
          </a:p>
          <a:p>
            <a:pPr>
              <a:buFont typeface="Arial" panose="020B0604020202020204" pitchFamily="34" charset="0"/>
              <a:buChar char="•"/>
            </a:pPr>
            <a:r>
              <a:rPr lang="en-IN" sz="2800" dirty="0"/>
              <a:t>While opening, stand to </a:t>
            </a:r>
            <a:r>
              <a:rPr lang="en-IN" sz="2800" dirty="0" err="1"/>
              <a:t>theb</a:t>
            </a:r>
            <a:r>
              <a:rPr lang="en-IN" sz="2800" dirty="0"/>
              <a:t> side; not in front or back.</a:t>
            </a:r>
          </a:p>
          <a:p>
            <a:pPr>
              <a:buFont typeface="Arial" panose="020B0604020202020204" pitchFamily="34" charset="0"/>
              <a:buChar char="•"/>
            </a:pPr>
            <a:r>
              <a:rPr lang="en-IN" sz="2800" dirty="0"/>
              <a:t>Quick opening to be avoided as it can generate heat leading to flame.</a:t>
            </a:r>
          </a:p>
          <a:p>
            <a:pPr>
              <a:buFont typeface="Arial" panose="020B0604020202020204" pitchFamily="34" charset="0"/>
              <a:buChar char="•"/>
            </a:pPr>
            <a:r>
              <a:rPr lang="en-IN" sz="2800" dirty="0"/>
              <a:t>Valve should be fully opened when in use.</a:t>
            </a:r>
          </a:p>
          <a:p>
            <a:pPr>
              <a:buFont typeface="Arial" panose="020B0604020202020204" pitchFamily="34" charset="0"/>
              <a:buChar char="•"/>
            </a:pPr>
            <a:endParaRPr lang="en-IN" sz="2800" dirty="0"/>
          </a:p>
        </p:txBody>
      </p:sp>
    </p:spTree>
    <p:extLst>
      <p:ext uri="{BB962C8B-B14F-4D97-AF65-F5344CB8AC3E}">
        <p14:creationId xmlns:p14="http://schemas.microsoft.com/office/powerpoint/2010/main" xmlns="" val="15501471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3C80C00-48AF-4776-8E2C-D25B909A8F03}"/>
              </a:ext>
            </a:extLst>
          </p:cNvPr>
          <p:cNvSpPr>
            <a:spLocks noGrp="1"/>
          </p:cNvSpPr>
          <p:nvPr>
            <p:ph idx="1"/>
          </p:nvPr>
        </p:nvSpPr>
        <p:spPr>
          <a:xfrm>
            <a:off x="63610" y="79514"/>
            <a:ext cx="11998519" cy="6551874"/>
          </a:xfrm>
        </p:spPr>
        <p:txBody>
          <a:bodyPr>
            <a:normAutofit/>
          </a:bodyPr>
          <a:lstStyle/>
          <a:p>
            <a:pPr>
              <a:buFont typeface="Arial" panose="020B0604020202020204" pitchFamily="34" charset="0"/>
              <a:buChar char="•"/>
            </a:pPr>
            <a:r>
              <a:rPr lang="en-IN" sz="2800" dirty="0"/>
              <a:t>Valve should be closed before removing from a regulator or yoke.</a:t>
            </a:r>
          </a:p>
          <a:p>
            <a:pPr>
              <a:buFont typeface="Arial" panose="020B0604020202020204" pitchFamily="34" charset="0"/>
              <a:buChar char="•"/>
            </a:pPr>
            <a:r>
              <a:rPr lang="en-IN" sz="2800" dirty="0"/>
              <a:t>Lower part of the tag should be removed when cylinder is empty.</a:t>
            </a:r>
          </a:p>
          <a:p>
            <a:pPr marL="0" indent="0">
              <a:buNone/>
            </a:pPr>
            <a:endParaRPr lang="en-IN" sz="2800" dirty="0"/>
          </a:p>
          <a:p>
            <a:pPr marL="0" indent="0" algn="ctr">
              <a:buNone/>
            </a:pPr>
            <a:r>
              <a:rPr lang="en-IN" sz="2800" dirty="0"/>
              <a:t>HAZARDS</a:t>
            </a:r>
          </a:p>
          <a:p>
            <a:pPr>
              <a:buFont typeface="Arial" panose="020B0604020202020204" pitchFamily="34" charset="0"/>
              <a:buChar char="•"/>
            </a:pPr>
            <a:r>
              <a:rPr lang="en-IN" sz="2800" dirty="0"/>
              <a:t>Incorrect cylinder contents</a:t>
            </a:r>
          </a:p>
          <a:p>
            <a:pPr>
              <a:buFont typeface="Arial" panose="020B0604020202020204" pitchFamily="34" charset="0"/>
              <a:buChar char="•"/>
            </a:pPr>
            <a:r>
              <a:rPr lang="en-IN" sz="2800" dirty="0"/>
              <a:t>Incorrect valve</a:t>
            </a:r>
          </a:p>
          <a:p>
            <a:pPr>
              <a:buFont typeface="Arial" panose="020B0604020202020204" pitchFamily="34" charset="0"/>
              <a:buChar char="•"/>
            </a:pPr>
            <a:r>
              <a:rPr lang="en-IN" sz="2800" dirty="0"/>
              <a:t>Incorrect </a:t>
            </a:r>
            <a:r>
              <a:rPr lang="en-IN" sz="2800" dirty="0" err="1"/>
              <a:t>color</a:t>
            </a:r>
            <a:r>
              <a:rPr lang="en-IN" sz="2800" dirty="0"/>
              <a:t>, labelling</a:t>
            </a:r>
          </a:p>
          <a:p>
            <a:pPr>
              <a:buFont typeface="Arial" panose="020B0604020202020204" pitchFamily="34" charset="0"/>
              <a:buChar char="•"/>
            </a:pPr>
            <a:r>
              <a:rPr lang="en-IN" sz="2800" dirty="0"/>
              <a:t>Inoperable valve, damaged valve</a:t>
            </a:r>
          </a:p>
          <a:p>
            <a:pPr>
              <a:buFont typeface="Arial" panose="020B0604020202020204" pitchFamily="34" charset="0"/>
              <a:buChar char="•"/>
            </a:pPr>
            <a:r>
              <a:rPr lang="en-IN" sz="2800" dirty="0"/>
              <a:t>Suffocation, fires, explosion, and thermal injury</a:t>
            </a:r>
          </a:p>
          <a:p>
            <a:pPr>
              <a:buFont typeface="Arial" panose="020B0604020202020204" pitchFamily="34" charset="0"/>
              <a:buChar char="•"/>
            </a:pPr>
            <a:r>
              <a:rPr lang="en-IN" sz="2800" dirty="0"/>
              <a:t>Contamination of contents</a:t>
            </a:r>
          </a:p>
          <a:p>
            <a:pPr>
              <a:buFont typeface="Arial" panose="020B0604020202020204" pitchFamily="34" charset="0"/>
              <a:buChar char="•"/>
            </a:pPr>
            <a:r>
              <a:rPr lang="en-IN" sz="2800" dirty="0"/>
              <a:t>Overfilling</a:t>
            </a:r>
          </a:p>
          <a:p>
            <a:pPr marL="0" indent="0">
              <a:buNone/>
            </a:pPr>
            <a:endParaRPr lang="en-IN" sz="2800" dirty="0"/>
          </a:p>
        </p:txBody>
      </p:sp>
    </p:spTree>
    <p:extLst>
      <p:ext uri="{BB962C8B-B14F-4D97-AF65-F5344CB8AC3E}">
        <p14:creationId xmlns:p14="http://schemas.microsoft.com/office/powerpoint/2010/main" xmlns="" val="28396067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CE8C1A8-9668-42F1-BF5D-5DE11E98C506}"/>
              </a:ext>
            </a:extLst>
          </p:cNvPr>
          <p:cNvSpPr>
            <a:spLocks noGrp="1"/>
          </p:cNvSpPr>
          <p:nvPr>
            <p:ph type="title"/>
          </p:nvPr>
        </p:nvSpPr>
        <p:spPr>
          <a:xfrm>
            <a:off x="988017" y="2520057"/>
            <a:ext cx="9404723" cy="1400530"/>
          </a:xfrm>
        </p:spPr>
        <p:txBody>
          <a:bodyPr/>
          <a:lstStyle/>
          <a:p>
            <a:pPr algn="ctr"/>
            <a:r>
              <a:rPr lang="en-IN" sz="6000" dirty="0"/>
              <a:t>THANK YOU</a:t>
            </a:r>
            <a:r>
              <a:rPr lang="en-IN" sz="4800" dirty="0"/>
              <a:t/>
            </a:r>
            <a:br>
              <a:rPr lang="en-IN" sz="4800" dirty="0"/>
            </a:br>
            <a:endParaRPr lang="en-IN" sz="4800" dirty="0"/>
          </a:p>
        </p:txBody>
      </p:sp>
    </p:spTree>
    <p:extLst>
      <p:ext uri="{BB962C8B-B14F-4D97-AF65-F5344CB8AC3E}">
        <p14:creationId xmlns:p14="http://schemas.microsoft.com/office/powerpoint/2010/main" xmlns="" val="418059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A613454B-C0BE-4DE1-BD75-FF07F0CE936C}"/>
              </a:ext>
            </a:extLst>
          </p:cNvPr>
          <p:cNvSpPr>
            <a:spLocks noGrp="1"/>
          </p:cNvSpPr>
          <p:nvPr>
            <p:ph idx="1"/>
          </p:nvPr>
        </p:nvSpPr>
        <p:spPr>
          <a:xfrm>
            <a:off x="326004" y="206734"/>
            <a:ext cx="11561196" cy="6472362"/>
          </a:xfrm>
        </p:spPr>
        <p:txBody>
          <a:bodyPr>
            <a:normAutofit fontScale="92500"/>
          </a:bodyPr>
          <a:lstStyle/>
          <a:p>
            <a:r>
              <a:rPr lang="en-IN" sz="2800" dirty="0"/>
              <a:t>As the cylinders have to withstand a high gas pressure and rough handling during transport, they are subjected to mechanical testing before marketing for use.</a:t>
            </a:r>
          </a:p>
          <a:p>
            <a:r>
              <a:rPr lang="en-IN" sz="2800" dirty="0"/>
              <a:t>The tensile test, flattening test, impact test and bend test are performed on one cylinder from a batch of every 100 finished cylinders. Hydraulic test or pressure test is performed on every finished cylinder from the batch before filling and marketing. This test confirms that the cylinder is leak proof. The manufacturer should regularly check cylinders for faults during the process of refilling of the cylinders. Cylinders must be tested </a:t>
            </a:r>
            <a:r>
              <a:rPr lang="en-IN" sz="2800" dirty="0" err="1"/>
              <a:t>atleast</a:t>
            </a:r>
            <a:r>
              <a:rPr lang="en-IN" sz="2800" dirty="0"/>
              <a:t> every 5 years.</a:t>
            </a:r>
          </a:p>
          <a:p>
            <a:r>
              <a:rPr lang="en-IN" sz="2800" dirty="0"/>
              <a:t>The size and capacity of the cylinder may vary from country to country and with the manufacturer. Sizes vary from smallest (size A) to largest (size J), each cylinder contains a gas under specified pressure, which is known as service pressure. Service pressure is the maximum pressure at 70ºF to which the cylinder is ordinarily filled.</a:t>
            </a:r>
          </a:p>
        </p:txBody>
      </p:sp>
    </p:spTree>
    <p:extLst>
      <p:ext uri="{BB962C8B-B14F-4D97-AF65-F5344CB8AC3E}">
        <p14:creationId xmlns:p14="http://schemas.microsoft.com/office/powerpoint/2010/main" xmlns="" val="926403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694474C-DE6E-4407-8A3E-2AF1807790F0}"/>
              </a:ext>
            </a:extLst>
          </p:cNvPr>
          <p:cNvSpPr>
            <a:spLocks noGrp="1"/>
          </p:cNvSpPr>
          <p:nvPr>
            <p:ph type="title"/>
          </p:nvPr>
        </p:nvSpPr>
        <p:spPr>
          <a:xfrm>
            <a:off x="197457" y="142617"/>
            <a:ext cx="11839492" cy="724075"/>
          </a:xfrm>
        </p:spPr>
        <p:txBody>
          <a:bodyPr/>
          <a:lstStyle/>
          <a:p>
            <a:r>
              <a:rPr lang="en-IN" sz="3200" dirty="0"/>
              <a:t>CYLINDER SIZES, COLOR, CAPACITY AND SERVICE PRESSURE</a:t>
            </a:r>
          </a:p>
        </p:txBody>
      </p:sp>
      <p:graphicFrame>
        <p:nvGraphicFramePr>
          <p:cNvPr id="4" name="Table 4">
            <a:extLst>
              <a:ext uri="{FF2B5EF4-FFF2-40B4-BE49-F238E27FC236}">
                <a16:creationId xmlns:a16="http://schemas.microsoft.com/office/drawing/2014/main" xmlns="" id="{925824BF-AB60-4CA2-A7E1-3028EBFFCEF7}"/>
              </a:ext>
            </a:extLst>
          </p:cNvPr>
          <p:cNvGraphicFramePr>
            <a:graphicFrameLocks noGrp="1"/>
          </p:cNvGraphicFramePr>
          <p:nvPr>
            <p:ph idx="1"/>
            <p:extLst>
              <p:ext uri="{D42A27DB-BD31-4B8C-83A1-F6EECF244321}">
                <p14:modId xmlns:p14="http://schemas.microsoft.com/office/powerpoint/2010/main" xmlns="" val="3726150788"/>
              </p:ext>
            </p:extLst>
          </p:nvPr>
        </p:nvGraphicFramePr>
        <p:xfrm>
          <a:off x="42407" y="1566405"/>
          <a:ext cx="12149593" cy="4341412"/>
        </p:xfrm>
        <a:graphic>
          <a:graphicData uri="http://schemas.openxmlformats.org/drawingml/2006/table">
            <a:tbl>
              <a:tblPr firstRow="1" bandRow="1">
                <a:tableStyleId>{5C22544A-7EE6-4342-B048-85BDC9FD1C3A}</a:tableStyleId>
              </a:tblPr>
              <a:tblGrid>
                <a:gridCol w="1200647">
                  <a:extLst>
                    <a:ext uri="{9D8B030D-6E8A-4147-A177-3AD203B41FA5}">
                      <a16:colId xmlns:a16="http://schemas.microsoft.com/office/drawing/2014/main" xmlns="" val="4165318191"/>
                    </a:ext>
                  </a:extLst>
                </a:gridCol>
                <a:gridCol w="1558455">
                  <a:extLst>
                    <a:ext uri="{9D8B030D-6E8A-4147-A177-3AD203B41FA5}">
                      <a16:colId xmlns:a16="http://schemas.microsoft.com/office/drawing/2014/main" xmlns="" val="1290676320"/>
                    </a:ext>
                  </a:extLst>
                </a:gridCol>
                <a:gridCol w="978011">
                  <a:extLst>
                    <a:ext uri="{9D8B030D-6E8A-4147-A177-3AD203B41FA5}">
                      <a16:colId xmlns:a16="http://schemas.microsoft.com/office/drawing/2014/main" xmlns="" val="4225115946"/>
                    </a:ext>
                  </a:extLst>
                </a:gridCol>
                <a:gridCol w="667909">
                  <a:extLst>
                    <a:ext uri="{9D8B030D-6E8A-4147-A177-3AD203B41FA5}">
                      <a16:colId xmlns:a16="http://schemas.microsoft.com/office/drawing/2014/main" xmlns="" val="3713252184"/>
                    </a:ext>
                  </a:extLst>
                </a:gridCol>
                <a:gridCol w="2846567">
                  <a:extLst>
                    <a:ext uri="{9D8B030D-6E8A-4147-A177-3AD203B41FA5}">
                      <a16:colId xmlns:a16="http://schemas.microsoft.com/office/drawing/2014/main" xmlns="" val="926418861"/>
                    </a:ext>
                  </a:extLst>
                </a:gridCol>
                <a:gridCol w="1423284">
                  <a:extLst>
                    <a:ext uri="{9D8B030D-6E8A-4147-A177-3AD203B41FA5}">
                      <a16:colId xmlns:a16="http://schemas.microsoft.com/office/drawing/2014/main" xmlns="" val="2509755441"/>
                    </a:ext>
                  </a:extLst>
                </a:gridCol>
                <a:gridCol w="1447137">
                  <a:extLst>
                    <a:ext uri="{9D8B030D-6E8A-4147-A177-3AD203B41FA5}">
                      <a16:colId xmlns:a16="http://schemas.microsoft.com/office/drawing/2014/main" xmlns="" val="2615695844"/>
                    </a:ext>
                  </a:extLst>
                </a:gridCol>
                <a:gridCol w="2027583">
                  <a:extLst>
                    <a:ext uri="{9D8B030D-6E8A-4147-A177-3AD203B41FA5}">
                      <a16:colId xmlns:a16="http://schemas.microsoft.com/office/drawing/2014/main" xmlns="" val="2147004562"/>
                    </a:ext>
                  </a:extLst>
                </a:gridCol>
              </a:tblGrid>
              <a:tr h="449251">
                <a:tc>
                  <a:txBody>
                    <a:bodyPr/>
                    <a:lstStyle/>
                    <a:p>
                      <a:pPr algn="ctr"/>
                      <a:r>
                        <a:rPr lang="en-IN" dirty="0"/>
                        <a:t>GAS</a:t>
                      </a:r>
                    </a:p>
                  </a:txBody>
                  <a:tcPr/>
                </a:tc>
                <a:tc>
                  <a:txBody>
                    <a:bodyPr/>
                    <a:lstStyle/>
                    <a:p>
                      <a:r>
                        <a:rPr lang="en-IN" dirty="0"/>
                        <a:t> COLOR</a:t>
                      </a:r>
                    </a:p>
                  </a:txBody>
                  <a:tcPr/>
                </a:tc>
                <a:tc>
                  <a:txBody>
                    <a:bodyPr/>
                    <a:lstStyle/>
                    <a:p>
                      <a:r>
                        <a:rPr lang="en-IN" dirty="0"/>
                        <a:t>PIN INDEX</a:t>
                      </a:r>
                    </a:p>
                  </a:txBody>
                  <a:tcPr/>
                </a:tc>
                <a:tc>
                  <a:txBody>
                    <a:bodyPr/>
                    <a:lstStyle/>
                    <a:p>
                      <a:pPr algn="ctr"/>
                      <a:r>
                        <a:rPr lang="en-IN" dirty="0"/>
                        <a:t>SIZE</a:t>
                      </a:r>
                    </a:p>
                  </a:txBody>
                  <a:tcPr/>
                </a:tc>
                <a:tc>
                  <a:txBody>
                    <a:bodyPr/>
                    <a:lstStyle/>
                    <a:p>
                      <a:pPr algn="ctr"/>
                      <a:r>
                        <a:rPr lang="en-IN" dirty="0"/>
                        <a:t>Free gas capacity at 15ºC and 1 atmospheric pressure</a:t>
                      </a:r>
                    </a:p>
                  </a:txBody>
                  <a:tcPr/>
                </a:tc>
                <a:tc>
                  <a:txBody>
                    <a:bodyPr/>
                    <a:lstStyle/>
                    <a:p>
                      <a:r>
                        <a:rPr lang="en-IN" dirty="0"/>
                        <a:t>WATER CAPACITY</a:t>
                      </a:r>
                    </a:p>
                  </a:txBody>
                  <a:tcPr/>
                </a:tc>
                <a:tc>
                  <a:txBody>
                    <a:bodyPr/>
                    <a:lstStyle/>
                    <a:p>
                      <a:r>
                        <a:rPr lang="en-IN" dirty="0"/>
                        <a:t>FULL WEIGHT (kg)</a:t>
                      </a:r>
                    </a:p>
                  </a:txBody>
                  <a:tcPr/>
                </a:tc>
                <a:tc>
                  <a:txBody>
                    <a:bodyPr/>
                    <a:lstStyle/>
                    <a:p>
                      <a:r>
                        <a:rPr lang="en-IN" dirty="0"/>
                        <a:t>SERVICE PRESSURE</a:t>
                      </a:r>
                    </a:p>
                  </a:txBody>
                  <a:tcPr/>
                </a:tc>
                <a:extLst>
                  <a:ext uri="{0D108BD9-81ED-4DB2-BD59-A6C34878D82A}">
                    <a16:rowId xmlns:a16="http://schemas.microsoft.com/office/drawing/2014/main" xmlns="" val="2074962296"/>
                  </a:ext>
                </a:extLst>
              </a:tr>
              <a:tr h="989939">
                <a:tc>
                  <a:txBody>
                    <a:bodyPr/>
                    <a:lstStyle/>
                    <a:p>
                      <a:pPr algn="ctr"/>
                      <a:r>
                        <a:rPr lang="en-IN" b="1" dirty="0"/>
                        <a:t>OXYGEN</a:t>
                      </a:r>
                    </a:p>
                  </a:txBody>
                  <a:tcPr/>
                </a:tc>
                <a:tc>
                  <a:txBody>
                    <a:bodyPr/>
                    <a:lstStyle/>
                    <a:p>
                      <a:pPr algn="ctr"/>
                      <a:r>
                        <a:rPr lang="en-IN" dirty="0"/>
                        <a:t>Black body,</a:t>
                      </a:r>
                    </a:p>
                    <a:p>
                      <a:pPr algn="ctr"/>
                      <a:r>
                        <a:rPr lang="en-IN" dirty="0"/>
                        <a:t>White shoulder</a:t>
                      </a:r>
                    </a:p>
                  </a:txBody>
                  <a:tcPr/>
                </a:tc>
                <a:tc>
                  <a:txBody>
                    <a:bodyPr/>
                    <a:lstStyle/>
                    <a:p>
                      <a:pPr algn="ctr"/>
                      <a:r>
                        <a:rPr lang="en-IN" dirty="0"/>
                        <a:t>2:5</a:t>
                      </a:r>
                    </a:p>
                  </a:txBody>
                  <a:tcPr/>
                </a:tc>
                <a:tc>
                  <a:txBody>
                    <a:bodyPr/>
                    <a:lstStyle/>
                    <a:p>
                      <a:pPr algn="ctr"/>
                      <a:r>
                        <a:rPr lang="en-IN" dirty="0"/>
                        <a:t>C</a:t>
                      </a:r>
                    </a:p>
                    <a:p>
                      <a:pPr algn="ctr"/>
                      <a:r>
                        <a:rPr lang="en-IN" dirty="0"/>
                        <a:t>D</a:t>
                      </a:r>
                    </a:p>
                    <a:p>
                      <a:pPr algn="ctr"/>
                      <a:r>
                        <a:rPr lang="en-IN" dirty="0"/>
                        <a:t>E</a:t>
                      </a:r>
                    </a:p>
                  </a:txBody>
                  <a:tcPr/>
                </a:tc>
                <a:tc>
                  <a:txBody>
                    <a:bodyPr/>
                    <a:lstStyle/>
                    <a:p>
                      <a:pPr algn="ctr"/>
                      <a:r>
                        <a:rPr lang="en-IN" dirty="0"/>
                        <a:t>170 L/6 ft</a:t>
                      </a:r>
                      <a:r>
                        <a:rPr lang="en-IN" baseline="30000" dirty="0"/>
                        <a:t>3 </a:t>
                      </a:r>
                    </a:p>
                    <a:p>
                      <a:pPr algn="ctr"/>
                      <a:r>
                        <a:rPr lang="en-IN" baseline="0" dirty="0"/>
                        <a:t>340 L/12 ft</a:t>
                      </a:r>
                      <a:r>
                        <a:rPr lang="en-IN" baseline="30000" dirty="0"/>
                        <a:t>3</a:t>
                      </a:r>
                    </a:p>
                    <a:p>
                      <a:pPr algn="ctr"/>
                      <a:r>
                        <a:rPr lang="en-IN" baseline="0" dirty="0"/>
                        <a:t>680L/24 ft</a:t>
                      </a:r>
                      <a:r>
                        <a:rPr lang="en-IN" baseline="30000" dirty="0"/>
                        <a:t>3</a:t>
                      </a:r>
                      <a:endParaRPr lang="en-IN" baseline="0" dirty="0"/>
                    </a:p>
                  </a:txBody>
                  <a:tcPr/>
                </a:tc>
                <a:tc>
                  <a:txBody>
                    <a:bodyPr/>
                    <a:lstStyle/>
                    <a:p>
                      <a:pPr algn="ctr"/>
                      <a:r>
                        <a:rPr lang="en-IN" dirty="0"/>
                        <a:t>1.2 L</a:t>
                      </a:r>
                    </a:p>
                    <a:p>
                      <a:pPr algn="ctr"/>
                      <a:r>
                        <a:rPr lang="en-IN" dirty="0"/>
                        <a:t>2.32 L</a:t>
                      </a:r>
                    </a:p>
                    <a:p>
                      <a:pPr algn="ctr"/>
                      <a:r>
                        <a:rPr lang="en-IN" dirty="0"/>
                        <a:t>4.68 L</a:t>
                      </a:r>
                    </a:p>
                    <a:p>
                      <a:pPr algn="ctr"/>
                      <a:endParaRPr lang="en-IN" dirty="0"/>
                    </a:p>
                  </a:txBody>
                  <a:tcPr/>
                </a:tc>
                <a:tc>
                  <a:txBody>
                    <a:bodyPr/>
                    <a:lstStyle/>
                    <a:p>
                      <a:pPr algn="ctr"/>
                      <a:r>
                        <a:rPr lang="en-IN" dirty="0"/>
                        <a:t>2.5</a:t>
                      </a:r>
                    </a:p>
                    <a:p>
                      <a:pPr algn="ctr"/>
                      <a:r>
                        <a:rPr lang="en-IN" dirty="0"/>
                        <a:t>3.9</a:t>
                      </a:r>
                    </a:p>
                    <a:p>
                      <a:pPr algn="ctr"/>
                      <a:r>
                        <a:rPr lang="en-IN" dirty="0"/>
                        <a:t>6.5</a:t>
                      </a:r>
                    </a:p>
                  </a:txBody>
                  <a:tcPr/>
                </a:tc>
                <a:tc>
                  <a:txBody>
                    <a:bodyPr/>
                    <a:lstStyle/>
                    <a:p>
                      <a:pPr algn="ctr"/>
                      <a:r>
                        <a:rPr lang="en-IN" dirty="0"/>
                        <a:t>1987 psi/137 bar</a:t>
                      </a:r>
                    </a:p>
                  </a:txBody>
                  <a:tcPr/>
                </a:tc>
                <a:extLst>
                  <a:ext uri="{0D108BD9-81ED-4DB2-BD59-A6C34878D82A}">
                    <a16:rowId xmlns:a16="http://schemas.microsoft.com/office/drawing/2014/main" xmlns="" val="1536517398"/>
                  </a:ext>
                </a:extLst>
              </a:tr>
              <a:tr h="1049572">
                <a:tc>
                  <a:txBody>
                    <a:bodyPr/>
                    <a:lstStyle/>
                    <a:p>
                      <a:pPr algn="ctr"/>
                      <a:r>
                        <a:rPr lang="en-IN" b="1" dirty="0"/>
                        <a:t>NITROUS OXIDE</a:t>
                      </a:r>
                    </a:p>
                  </a:txBody>
                  <a:tcPr/>
                </a:tc>
                <a:tc>
                  <a:txBody>
                    <a:bodyPr/>
                    <a:lstStyle/>
                    <a:p>
                      <a:pPr algn="ctr"/>
                      <a:r>
                        <a:rPr lang="en-IN" dirty="0"/>
                        <a:t>Blue body,</a:t>
                      </a:r>
                    </a:p>
                    <a:p>
                      <a:pPr algn="ctr"/>
                      <a:r>
                        <a:rPr lang="en-IN" dirty="0"/>
                        <a:t>Blue shoulder </a:t>
                      </a:r>
                    </a:p>
                  </a:txBody>
                  <a:tcPr/>
                </a:tc>
                <a:tc>
                  <a:txBody>
                    <a:bodyPr/>
                    <a:lstStyle/>
                    <a:p>
                      <a:pPr algn="ctr"/>
                      <a:r>
                        <a:rPr lang="en-IN" dirty="0"/>
                        <a:t>3:5</a:t>
                      </a:r>
                    </a:p>
                  </a:txBody>
                  <a:tcPr/>
                </a:tc>
                <a:tc>
                  <a:txBody>
                    <a:bodyPr/>
                    <a:lstStyle/>
                    <a:p>
                      <a:pPr algn="ctr"/>
                      <a:r>
                        <a:rPr lang="en-IN" dirty="0"/>
                        <a:t>C</a:t>
                      </a:r>
                    </a:p>
                    <a:p>
                      <a:pPr algn="ctr"/>
                      <a:r>
                        <a:rPr lang="en-IN" dirty="0"/>
                        <a:t>D</a:t>
                      </a:r>
                    </a:p>
                    <a:p>
                      <a:pPr algn="ctr"/>
                      <a:r>
                        <a:rPr lang="en-IN" dirty="0"/>
                        <a:t>E</a:t>
                      </a:r>
                    </a:p>
                  </a:txBody>
                  <a:tcPr/>
                </a:tc>
                <a:tc>
                  <a:txBody>
                    <a:bodyPr/>
                    <a:lstStyle/>
                    <a:p>
                      <a:pPr algn="ctr"/>
                      <a:r>
                        <a:rPr lang="en-IN" dirty="0"/>
                        <a:t>450L/16 ft</a:t>
                      </a:r>
                      <a:r>
                        <a:rPr lang="en-IN" baseline="30000" dirty="0"/>
                        <a:t>3</a:t>
                      </a:r>
                      <a:r>
                        <a:rPr lang="en-IN" baseline="0" dirty="0"/>
                        <a:t>/100 gallons</a:t>
                      </a:r>
                    </a:p>
                    <a:p>
                      <a:pPr algn="ctr"/>
                      <a:r>
                        <a:rPr lang="en-IN" baseline="0" dirty="0"/>
                        <a:t>900L/32 ft</a:t>
                      </a:r>
                      <a:r>
                        <a:rPr lang="en-IN" baseline="30000" dirty="0"/>
                        <a:t>3</a:t>
                      </a:r>
                      <a:r>
                        <a:rPr lang="en-IN" baseline="0" dirty="0"/>
                        <a:t>/200 gallons</a:t>
                      </a:r>
                    </a:p>
                    <a:p>
                      <a:pPr algn="ctr"/>
                      <a:r>
                        <a:rPr lang="en-IN" baseline="0" dirty="0"/>
                        <a:t>1800L/64 ft</a:t>
                      </a:r>
                      <a:r>
                        <a:rPr lang="en-IN" baseline="30000" dirty="0"/>
                        <a:t>3</a:t>
                      </a:r>
                      <a:r>
                        <a:rPr lang="en-IN" baseline="0" dirty="0"/>
                        <a:t>/400 gallons</a:t>
                      </a:r>
                      <a:endParaRPr lang="en-IN" dirty="0"/>
                    </a:p>
                  </a:txBody>
                  <a:tcPr/>
                </a:tc>
                <a:tc>
                  <a:txBody>
                    <a:bodyPr/>
                    <a:lstStyle/>
                    <a:p>
                      <a:pPr algn="ctr"/>
                      <a:r>
                        <a:rPr lang="en-IN" dirty="0"/>
                        <a:t>1.2 L</a:t>
                      </a:r>
                    </a:p>
                    <a:p>
                      <a:pPr algn="ctr"/>
                      <a:r>
                        <a:rPr lang="en-IN" dirty="0"/>
                        <a:t>2.32 L</a:t>
                      </a:r>
                    </a:p>
                    <a:p>
                      <a:pPr algn="ctr"/>
                      <a:r>
                        <a:rPr lang="en-IN" dirty="0"/>
                        <a:t>4.68 L</a:t>
                      </a:r>
                    </a:p>
                  </a:txBody>
                  <a:tcPr/>
                </a:tc>
                <a:tc>
                  <a:txBody>
                    <a:bodyPr/>
                    <a:lstStyle/>
                    <a:p>
                      <a:pPr algn="ctr"/>
                      <a:r>
                        <a:rPr lang="en-IN" dirty="0"/>
                        <a:t>3</a:t>
                      </a:r>
                    </a:p>
                    <a:p>
                      <a:pPr algn="ctr"/>
                      <a:r>
                        <a:rPr lang="en-IN" dirty="0"/>
                        <a:t>5</a:t>
                      </a:r>
                    </a:p>
                    <a:p>
                      <a:pPr algn="ctr"/>
                      <a:r>
                        <a:rPr lang="en-IN" dirty="0"/>
                        <a:t>9</a:t>
                      </a:r>
                    </a:p>
                  </a:txBody>
                  <a:tcPr/>
                </a:tc>
                <a:tc>
                  <a:txBody>
                    <a:bodyPr/>
                    <a:lstStyle/>
                    <a:p>
                      <a:pPr algn="ctr"/>
                      <a:r>
                        <a:rPr lang="en-IN" dirty="0"/>
                        <a:t>750 psi/51 bar</a:t>
                      </a:r>
                    </a:p>
                  </a:txBody>
                  <a:tcPr/>
                </a:tc>
                <a:extLst>
                  <a:ext uri="{0D108BD9-81ED-4DB2-BD59-A6C34878D82A}">
                    <a16:rowId xmlns:a16="http://schemas.microsoft.com/office/drawing/2014/main" xmlns="" val="2308754525"/>
                  </a:ext>
                </a:extLst>
              </a:tr>
              <a:tr h="1049572">
                <a:tc>
                  <a:txBody>
                    <a:bodyPr/>
                    <a:lstStyle/>
                    <a:p>
                      <a:pPr algn="ctr"/>
                      <a:r>
                        <a:rPr lang="en-IN" b="1" dirty="0"/>
                        <a:t>CARBON DIOXIDE</a:t>
                      </a:r>
                    </a:p>
                  </a:txBody>
                  <a:tcPr/>
                </a:tc>
                <a:tc>
                  <a:txBody>
                    <a:bodyPr/>
                    <a:lstStyle/>
                    <a:p>
                      <a:pPr algn="ctr"/>
                      <a:r>
                        <a:rPr lang="en-IN" dirty="0"/>
                        <a:t>Grey body,</a:t>
                      </a:r>
                    </a:p>
                    <a:p>
                      <a:pPr algn="ctr"/>
                      <a:r>
                        <a:rPr lang="en-IN" dirty="0"/>
                        <a:t>Grey shoulder</a:t>
                      </a:r>
                    </a:p>
                  </a:txBody>
                  <a:tcPr/>
                </a:tc>
                <a:tc>
                  <a:txBody>
                    <a:bodyPr/>
                    <a:lstStyle/>
                    <a:p>
                      <a:pPr algn="ctr"/>
                      <a:r>
                        <a:rPr lang="en-IN" dirty="0"/>
                        <a:t>1:6</a:t>
                      </a:r>
                    </a:p>
                  </a:txBody>
                  <a:tcPr/>
                </a:tc>
                <a:tc>
                  <a:txBody>
                    <a:bodyPr/>
                    <a:lstStyle/>
                    <a:p>
                      <a:pPr algn="ctr"/>
                      <a:r>
                        <a:rPr lang="en-IN" dirty="0"/>
                        <a:t>C</a:t>
                      </a:r>
                    </a:p>
                    <a:p>
                      <a:pPr algn="ctr"/>
                      <a:r>
                        <a:rPr lang="en-IN" dirty="0"/>
                        <a:t>D</a:t>
                      </a:r>
                    </a:p>
                    <a:p>
                      <a:pPr algn="ctr"/>
                      <a:r>
                        <a:rPr lang="en-IN" dirty="0"/>
                        <a:t>E</a:t>
                      </a:r>
                    </a:p>
                  </a:txBody>
                  <a:tcPr/>
                </a:tc>
                <a:tc>
                  <a:txBody>
                    <a:bodyPr/>
                    <a:lstStyle/>
                    <a:p>
                      <a:pPr algn="ctr"/>
                      <a:r>
                        <a:rPr lang="en-IN" dirty="0"/>
                        <a:t>450L/16 ft</a:t>
                      </a:r>
                      <a:r>
                        <a:rPr lang="en-IN" baseline="30000" dirty="0"/>
                        <a:t>3</a:t>
                      </a:r>
                      <a:r>
                        <a:rPr lang="en-IN" baseline="0" dirty="0"/>
                        <a:t>/100 gallons</a:t>
                      </a:r>
                    </a:p>
                    <a:p>
                      <a:pPr algn="ctr"/>
                      <a:r>
                        <a:rPr lang="en-IN" baseline="0" dirty="0"/>
                        <a:t>900L/32 ft</a:t>
                      </a:r>
                      <a:r>
                        <a:rPr lang="en-IN" baseline="30000" dirty="0"/>
                        <a:t>3</a:t>
                      </a:r>
                      <a:r>
                        <a:rPr lang="en-IN" baseline="0" dirty="0"/>
                        <a:t>/200 gallons</a:t>
                      </a:r>
                    </a:p>
                    <a:p>
                      <a:pPr algn="ctr"/>
                      <a:r>
                        <a:rPr lang="en-IN" baseline="0" dirty="0"/>
                        <a:t>1800L/64 ft</a:t>
                      </a:r>
                      <a:r>
                        <a:rPr lang="en-IN" baseline="30000" dirty="0"/>
                        <a:t>3</a:t>
                      </a:r>
                      <a:r>
                        <a:rPr lang="en-IN" baseline="0" dirty="0"/>
                        <a:t>/400 gallons</a:t>
                      </a:r>
                      <a:endParaRPr lang="en-IN" dirty="0"/>
                    </a:p>
                    <a:p>
                      <a:pPr algn="ctr"/>
                      <a:endParaRPr lang="en-IN" dirty="0"/>
                    </a:p>
                  </a:txBody>
                  <a:tcPr/>
                </a:tc>
                <a:tc>
                  <a:txBody>
                    <a:bodyPr/>
                    <a:lstStyle/>
                    <a:p>
                      <a:pPr algn="ctr"/>
                      <a:r>
                        <a:rPr lang="en-IN" dirty="0"/>
                        <a:t>1.2 L</a:t>
                      </a:r>
                    </a:p>
                    <a:p>
                      <a:pPr algn="ctr"/>
                      <a:r>
                        <a:rPr lang="en-IN" dirty="0"/>
                        <a:t>2.32 L</a:t>
                      </a:r>
                    </a:p>
                    <a:p>
                      <a:pPr algn="ctr"/>
                      <a:r>
                        <a:rPr lang="en-IN" dirty="0"/>
                        <a:t>4.68 L</a:t>
                      </a:r>
                    </a:p>
                    <a:p>
                      <a:pPr algn="ctr"/>
                      <a:endParaRPr lang="en-IN" dirty="0"/>
                    </a:p>
                  </a:txBody>
                  <a:tcPr/>
                </a:tc>
                <a:tc>
                  <a:txBody>
                    <a:bodyPr/>
                    <a:lstStyle/>
                    <a:p>
                      <a:pPr algn="ctr"/>
                      <a:r>
                        <a:rPr lang="en-IN" dirty="0"/>
                        <a:t>3</a:t>
                      </a:r>
                    </a:p>
                    <a:p>
                      <a:pPr algn="ctr"/>
                      <a:r>
                        <a:rPr lang="en-IN" dirty="0"/>
                        <a:t>5</a:t>
                      </a:r>
                    </a:p>
                    <a:p>
                      <a:pPr algn="ctr"/>
                      <a:r>
                        <a:rPr lang="en-IN" dirty="0"/>
                        <a:t>8.5</a:t>
                      </a:r>
                    </a:p>
                  </a:txBody>
                  <a:tcPr/>
                </a:tc>
                <a:tc>
                  <a:txBody>
                    <a:bodyPr/>
                    <a:lstStyle/>
                    <a:p>
                      <a:pPr algn="ctr"/>
                      <a:r>
                        <a:rPr lang="en-IN" dirty="0"/>
                        <a:t>725 psi/50 bar</a:t>
                      </a:r>
                    </a:p>
                  </a:txBody>
                  <a:tcPr/>
                </a:tc>
                <a:extLst>
                  <a:ext uri="{0D108BD9-81ED-4DB2-BD59-A6C34878D82A}">
                    <a16:rowId xmlns:a16="http://schemas.microsoft.com/office/drawing/2014/main" xmlns="" val="1414466524"/>
                  </a:ext>
                </a:extLst>
              </a:tr>
            </a:tbl>
          </a:graphicData>
        </a:graphic>
      </p:graphicFrame>
      <p:sp>
        <p:nvSpPr>
          <p:cNvPr id="5" name="TextBox 4">
            <a:extLst>
              <a:ext uri="{FF2B5EF4-FFF2-40B4-BE49-F238E27FC236}">
                <a16:creationId xmlns:a16="http://schemas.microsoft.com/office/drawing/2014/main" xmlns="" id="{1234AF76-87AF-4BD5-8277-A7D01B6B8DAB}"/>
              </a:ext>
            </a:extLst>
          </p:cNvPr>
          <p:cNvSpPr txBox="1"/>
          <p:nvPr/>
        </p:nvSpPr>
        <p:spPr>
          <a:xfrm flipH="1">
            <a:off x="2409244" y="1197073"/>
            <a:ext cx="7132320" cy="369332"/>
          </a:xfrm>
          <a:prstGeom prst="rect">
            <a:avLst/>
          </a:prstGeom>
          <a:noFill/>
        </p:spPr>
        <p:txBody>
          <a:bodyPr wrap="square" rtlCol="0">
            <a:spAutoFit/>
          </a:bodyPr>
          <a:lstStyle/>
          <a:p>
            <a:r>
              <a:rPr lang="en-IN" dirty="0"/>
              <a:t>Used on anaesthesia machine with pin index valves</a:t>
            </a:r>
          </a:p>
        </p:txBody>
      </p:sp>
    </p:spTree>
    <p:extLst>
      <p:ext uri="{BB962C8B-B14F-4D97-AF65-F5344CB8AC3E}">
        <p14:creationId xmlns:p14="http://schemas.microsoft.com/office/powerpoint/2010/main" xmlns="" val="34188597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1CD61803-36CA-4D2D-8BA4-C5A3ACD2403B}"/>
              </a:ext>
            </a:extLst>
          </p:cNvPr>
          <p:cNvSpPr>
            <a:spLocks noGrp="1"/>
          </p:cNvSpPr>
          <p:nvPr>
            <p:ph idx="1"/>
          </p:nvPr>
        </p:nvSpPr>
        <p:spPr>
          <a:xfrm>
            <a:off x="190831" y="190832"/>
            <a:ext cx="11839491" cy="6512118"/>
          </a:xfrm>
        </p:spPr>
        <p:txBody>
          <a:bodyPr>
            <a:normAutofit/>
          </a:bodyPr>
          <a:lstStyle/>
          <a:p>
            <a:pPr marL="0" indent="0" algn="ctr">
              <a:buNone/>
            </a:pPr>
            <a:endParaRPr lang="en-IN" sz="1800" dirty="0"/>
          </a:p>
          <a:p>
            <a:pPr marL="0" indent="0" algn="ctr">
              <a:buNone/>
            </a:pPr>
            <a:r>
              <a:rPr lang="en-IN" sz="1800" dirty="0"/>
              <a:t>Attached to anaesthesia machine with flexible hoses/used in wards with flow meters or attached to central manifold</a:t>
            </a:r>
          </a:p>
          <a:p>
            <a:pPr marL="0" indent="0" algn="ctr">
              <a:buNone/>
            </a:pPr>
            <a:endParaRPr lang="en-IN" sz="1800" dirty="0"/>
          </a:p>
        </p:txBody>
      </p:sp>
      <p:graphicFrame>
        <p:nvGraphicFramePr>
          <p:cNvPr id="4" name="Table 4">
            <a:extLst>
              <a:ext uri="{FF2B5EF4-FFF2-40B4-BE49-F238E27FC236}">
                <a16:creationId xmlns:a16="http://schemas.microsoft.com/office/drawing/2014/main" xmlns="" id="{CF8EB214-1047-41BC-BB95-8117E315F1A2}"/>
              </a:ext>
            </a:extLst>
          </p:cNvPr>
          <p:cNvGraphicFramePr>
            <a:graphicFrameLocks noGrp="1"/>
          </p:cNvGraphicFramePr>
          <p:nvPr>
            <p:extLst>
              <p:ext uri="{D42A27DB-BD31-4B8C-83A1-F6EECF244321}">
                <p14:modId xmlns:p14="http://schemas.microsoft.com/office/powerpoint/2010/main" xmlns="" val="3718045974"/>
              </p:ext>
            </p:extLst>
          </p:nvPr>
        </p:nvGraphicFramePr>
        <p:xfrm>
          <a:off x="0" y="1244452"/>
          <a:ext cx="12192000" cy="4389120"/>
        </p:xfrm>
        <a:graphic>
          <a:graphicData uri="http://schemas.openxmlformats.org/drawingml/2006/table">
            <a:tbl>
              <a:tblPr firstRow="1" bandRow="1">
                <a:tableStyleId>{5C22544A-7EE6-4342-B048-85BDC9FD1C3A}</a:tableStyleId>
              </a:tblPr>
              <a:tblGrid>
                <a:gridCol w="1232452">
                  <a:extLst>
                    <a:ext uri="{9D8B030D-6E8A-4147-A177-3AD203B41FA5}">
                      <a16:colId xmlns:a16="http://schemas.microsoft.com/office/drawing/2014/main" xmlns="" val="461874609"/>
                    </a:ext>
                  </a:extLst>
                </a:gridCol>
                <a:gridCol w="1637969">
                  <a:extLst>
                    <a:ext uri="{9D8B030D-6E8A-4147-A177-3AD203B41FA5}">
                      <a16:colId xmlns:a16="http://schemas.microsoft.com/office/drawing/2014/main" xmlns="" val="4047092865"/>
                    </a:ext>
                  </a:extLst>
                </a:gridCol>
                <a:gridCol w="1017767">
                  <a:extLst>
                    <a:ext uri="{9D8B030D-6E8A-4147-A177-3AD203B41FA5}">
                      <a16:colId xmlns:a16="http://schemas.microsoft.com/office/drawing/2014/main" xmlns="" val="3864523804"/>
                    </a:ext>
                  </a:extLst>
                </a:gridCol>
                <a:gridCol w="628153">
                  <a:extLst>
                    <a:ext uri="{9D8B030D-6E8A-4147-A177-3AD203B41FA5}">
                      <a16:colId xmlns:a16="http://schemas.microsoft.com/office/drawing/2014/main" xmlns="" val="1079431018"/>
                    </a:ext>
                  </a:extLst>
                </a:gridCol>
                <a:gridCol w="3554233">
                  <a:extLst>
                    <a:ext uri="{9D8B030D-6E8A-4147-A177-3AD203B41FA5}">
                      <a16:colId xmlns:a16="http://schemas.microsoft.com/office/drawing/2014/main" xmlns="" val="3978052465"/>
                    </a:ext>
                  </a:extLst>
                </a:gridCol>
                <a:gridCol w="1264257">
                  <a:extLst>
                    <a:ext uri="{9D8B030D-6E8A-4147-A177-3AD203B41FA5}">
                      <a16:colId xmlns:a16="http://schemas.microsoft.com/office/drawing/2014/main" xmlns="" val="2260955290"/>
                    </a:ext>
                  </a:extLst>
                </a:gridCol>
                <a:gridCol w="993913">
                  <a:extLst>
                    <a:ext uri="{9D8B030D-6E8A-4147-A177-3AD203B41FA5}">
                      <a16:colId xmlns:a16="http://schemas.microsoft.com/office/drawing/2014/main" xmlns="" val="3789028081"/>
                    </a:ext>
                  </a:extLst>
                </a:gridCol>
                <a:gridCol w="1863256">
                  <a:extLst>
                    <a:ext uri="{9D8B030D-6E8A-4147-A177-3AD203B41FA5}">
                      <a16:colId xmlns:a16="http://schemas.microsoft.com/office/drawing/2014/main" xmlns="" val="3800754666"/>
                    </a:ext>
                  </a:extLst>
                </a:gridCol>
              </a:tblGrid>
              <a:tr h="820285">
                <a:tc>
                  <a:txBody>
                    <a:bodyPr/>
                    <a:lstStyle/>
                    <a:p>
                      <a:pPr algn="ctr"/>
                      <a:r>
                        <a:rPr lang="en-IN" dirty="0"/>
                        <a:t>GAS</a:t>
                      </a:r>
                    </a:p>
                    <a:p>
                      <a:pPr algn="ctr"/>
                      <a:endParaRPr lang="en-IN" dirty="0"/>
                    </a:p>
                  </a:txBody>
                  <a:tcPr/>
                </a:tc>
                <a:tc>
                  <a:txBody>
                    <a:bodyPr/>
                    <a:lstStyle/>
                    <a:p>
                      <a:pPr algn="ctr"/>
                      <a:r>
                        <a:rPr lang="en-IN" dirty="0"/>
                        <a:t>COLOR</a:t>
                      </a:r>
                    </a:p>
                  </a:txBody>
                  <a:tcPr/>
                </a:tc>
                <a:tc>
                  <a:txBody>
                    <a:bodyPr/>
                    <a:lstStyle/>
                    <a:p>
                      <a:pPr algn="ctr"/>
                      <a:r>
                        <a:rPr lang="en-IN" dirty="0"/>
                        <a:t>PIN INDEX</a:t>
                      </a:r>
                    </a:p>
                  </a:txBody>
                  <a:tcPr/>
                </a:tc>
                <a:tc>
                  <a:txBody>
                    <a:bodyPr/>
                    <a:lstStyle/>
                    <a:p>
                      <a:pPr algn="ctr"/>
                      <a:r>
                        <a:rPr lang="en-IN" dirty="0"/>
                        <a:t>SIZE</a:t>
                      </a:r>
                    </a:p>
                  </a:txBody>
                  <a:tcPr/>
                </a:tc>
                <a:tc>
                  <a:txBody>
                    <a:bodyPr/>
                    <a:lstStyle/>
                    <a:p>
                      <a:pPr algn="ctr"/>
                      <a:r>
                        <a:rPr lang="en-IN" dirty="0"/>
                        <a:t>Free gas capacity at 15ºC and 1 atmospheric pressure</a:t>
                      </a:r>
                    </a:p>
                  </a:txBody>
                  <a:tcPr/>
                </a:tc>
                <a:tc>
                  <a:txBody>
                    <a:bodyPr/>
                    <a:lstStyle/>
                    <a:p>
                      <a:pPr algn="ctr"/>
                      <a:r>
                        <a:rPr lang="en-IN" dirty="0"/>
                        <a:t>Water</a:t>
                      </a:r>
                    </a:p>
                    <a:p>
                      <a:pPr algn="ctr"/>
                      <a:r>
                        <a:rPr lang="en-IN" dirty="0"/>
                        <a:t>capacity</a:t>
                      </a:r>
                    </a:p>
                  </a:txBody>
                  <a:tcPr/>
                </a:tc>
                <a:tc>
                  <a:txBody>
                    <a:bodyPr/>
                    <a:lstStyle/>
                    <a:p>
                      <a:pPr algn="ctr"/>
                      <a:r>
                        <a:rPr lang="en-IN" dirty="0"/>
                        <a:t>Full weight</a:t>
                      </a:r>
                    </a:p>
                    <a:p>
                      <a:pPr algn="ctr"/>
                      <a:r>
                        <a:rPr lang="en-IN" dirty="0"/>
                        <a:t>(kg)</a:t>
                      </a:r>
                    </a:p>
                  </a:txBody>
                  <a:tcPr/>
                </a:tc>
                <a:tc>
                  <a:txBody>
                    <a:bodyPr/>
                    <a:lstStyle/>
                    <a:p>
                      <a:pPr algn="ctr"/>
                      <a:r>
                        <a:rPr lang="en-IN" dirty="0"/>
                        <a:t>Service pressure</a:t>
                      </a:r>
                    </a:p>
                  </a:txBody>
                  <a:tcPr/>
                </a:tc>
                <a:extLst>
                  <a:ext uri="{0D108BD9-81ED-4DB2-BD59-A6C34878D82A}">
                    <a16:rowId xmlns:a16="http://schemas.microsoft.com/office/drawing/2014/main" xmlns="" val="1978058270"/>
                  </a:ext>
                </a:extLst>
              </a:tr>
              <a:tr h="820285">
                <a:tc>
                  <a:txBody>
                    <a:bodyPr/>
                    <a:lstStyle/>
                    <a:p>
                      <a:pPr algn="ctr"/>
                      <a:r>
                        <a:rPr lang="en-IN" b="1" dirty="0"/>
                        <a:t>OXYGEN</a:t>
                      </a:r>
                    </a:p>
                  </a:txBody>
                  <a:tcPr/>
                </a:tc>
                <a:tc>
                  <a:txBody>
                    <a:bodyPr/>
                    <a:lstStyle/>
                    <a:p>
                      <a:pPr algn="ctr"/>
                      <a:r>
                        <a:rPr lang="en-IN" dirty="0"/>
                        <a:t>Black body,</a:t>
                      </a:r>
                    </a:p>
                    <a:p>
                      <a:pPr algn="ctr"/>
                      <a:r>
                        <a:rPr lang="en-IN" dirty="0"/>
                        <a:t>White shoulder</a:t>
                      </a:r>
                    </a:p>
                  </a:txBody>
                  <a:tcPr/>
                </a:tc>
                <a:tc>
                  <a:txBody>
                    <a:bodyPr/>
                    <a:lstStyle/>
                    <a:p>
                      <a:pPr algn="ctr"/>
                      <a:r>
                        <a:rPr lang="en-IN" dirty="0"/>
                        <a:t>Bull-nosed valves OR</a:t>
                      </a:r>
                    </a:p>
                    <a:p>
                      <a:pPr algn="ctr"/>
                      <a:r>
                        <a:rPr lang="en-IN" dirty="0"/>
                        <a:t>Hand </a:t>
                      </a:r>
                    </a:p>
                    <a:p>
                      <a:pPr algn="ctr"/>
                      <a:r>
                        <a:rPr lang="en-IN" dirty="0"/>
                        <a:t>wheel</a:t>
                      </a:r>
                    </a:p>
                  </a:txBody>
                  <a:tcPr/>
                </a:tc>
                <a:tc>
                  <a:txBody>
                    <a:bodyPr/>
                    <a:lstStyle/>
                    <a:p>
                      <a:pPr algn="ctr"/>
                      <a:endParaRPr lang="en-IN" dirty="0"/>
                    </a:p>
                    <a:p>
                      <a:pPr algn="ctr"/>
                      <a:r>
                        <a:rPr lang="en-IN" dirty="0"/>
                        <a:t>F</a:t>
                      </a:r>
                    </a:p>
                    <a:p>
                      <a:pPr algn="ctr"/>
                      <a:r>
                        <a:rPr lang="en-IN" dirty="0"/>
                        <a:t>G</a:t>
                      </a:r>
                    </a:p>
                    <a:p>
                      <a:pPr algn="ctr"/>
                      <a:r>
                        <a:rPr lang="en-IN" dirty="0"/>
                        <a:t>J</a:t>
                      </a:r>
                    </a:p>
                  </a:txBody>
                  <a:tcPr/>
                </a:tc>
                <a:tc>
                  <a:txBody>
                    <a:bodyPr/>
                    <a:lstStyle/>
                    <a:p>
                      <a:endParaRPr lang="en-IN" dirty="0"/>
                    </a:p>
                    <a:p>
                      <a:pPr algn="ctr"/>
                      <a:r>
                        <a:rPr lang="en-IN" dirty="0"/>
                        <a:t>1360 L/48 ft</a:t>
                      </a:r>
                      <a:r>
                        <a:rPr lang="en-IN" baseline="30000" dirty="0"/>
                        <a:t>3</a:t>
                      </a:r>
                      <a:endParaRPr lang="en-IN" baseline="0" dirty="0"/>
                    </a:p>
                    <a:p>
                      <a:pPr algn="ctr"/>
                      <a:r>
                        <a:rPr lang="en-IN" baseline="0" dirty="0"/>
                        <a:t>3400 L/120 ft</a:t>
                      </a:r>
                      <a:r>
                        <a:rPr lang="en-IN" baseline="30000" dirty="0"/>
                        <a:t>3</a:t>
                      </a:r>
                    </a:p>
                    <a:p>
                      <a:pPr algn="ctr"/>
                      <a:r>
                        <a:rPr lang="en-IN" baseline="0" dirty="0"/>
                        <a:t>6800 L/240 ft</a:t>
                      </a:r>
                      <a:r>
                        <a:rPr lang="en-IN" baseline="30000" dirty="0"/>
                        <a:t>3</a:t>
                      </a:r>
                      <a:endParaRPr lang="en-IN" baseline="0" dirty="0"/>
                    </a:p>
                  </a:txBody>
                  <a:tcPr/>
                </a:tc>
                <a:tc>
                  <a:txBody>
                    <a:bodyPr/>
                    <a:lstStyle/>
                    <a:p>
                      <a:endParaRPr lang="en-IN" dirty="0"/>
                    </a:p>
                    <a:p>
                      <a:pPr algn="ctr"/>
                      <a:r>
                        <a:rPr lang="en-IN" dirty="0"/>
                        <a:t>9.4 L</a:t>
                      </a:r>
                    </a:p>
                    <a:p>
                      <a:pPr algn="ctr"/>
                      <a:r>
                        <a:rPr lang="en-IN" dirty="0"/>
                        <a:t>23.6 L</a:t>
                      </a:r>
                    </a:p>
                    <a:p>
                      <a:pPr algn="ctr"/>
                      <a:r>
                        <a:rPr lang="en-IN" dirty="0"/>
                        <a:t>47.2 L</a:t>
                      </a:r>
                    </a:p>
                  </a:txBody>
                  <a:tcPr/>
                </a:tc>
                <a:tc>
                  <a:txBody>
                    <a:bodyPr/>
                    <a:lstStyle/>
                    <a:p>
                      <a:endParaRPr lang="en-IN" dirty="0"/>
                    </a:p>
                    <a:p>
                      <a:pPr algn="ctr"/>
                      <a:r>
                        <a:rPr lang="en-IN" dirty="0"/>
                        <a:t>17</a:t>
                      </a:r>
                    </a:p>
                    <a:p>
                      <a:pPr algn="ctr"/>
                      <a:r>
                        <a:rPr lang="en-IN" dirty="0"/>
                        <a:t>39</a:t>
                      </a:r>
                    </a:p>
                    <a:p>
                      <a:pPr algn="ctr"/>
                      <a:r>
                        <a:rPr lang="en-IN" dirty="0"/>
                        <a:t>78</a:t>
                      </a:r>
                    </a:p>
                  </a:txBody>
                  <a:tcPr/>
                </a:tc>
                <a:tc>
                  <a:txBody>
                    <a:bodyPr/>
                    <a:lstStyle/>
                    <a:p>
                      <a:pPr algn="ctr"/>
                      <a:endParaRPr lang="en-IN" dirty="0"/>
                    </a:p>
                    <a:p>
                      <a:pPr algn="ctr"/>
                      <a:endParaRPr lang="en-IN" dirty="0"/>
                    </a:p>
                    <a:p>
                      <a:pPr algn="ctr"/>
                      <a:r>
                        <a:rPr lang="en-IN" dirty="0"/>
                        <a:t>725 psi/50 bar</a:t>
                      </a:r>
                    </a:p>
                  </a:txBody>
                  <a:tcPr/>
                </a:tc>
                <a:extLst>
                  <a:ext uri="{0D108BD9-81ED-4DB2-BD59-A6C34878D82A}">
                    <a16:rowId xmlns:a16="http://schemas.microsoft.com/office/drawing/2014/main" xmlns="" val="1570068418"/>
                  </a:ext>
                </a:extLst>
              </a:tr>
              <a:tr h="820285">
                <a:tc>
                  <a:txBody>
                    <a:bodyPr/>
                    <a:lstStyle/>
                    <a:p>
                      <a:pPr algn="ctr"/>
                      <a:r>
                        <a:rPr lang="en-IN" b="1" dirty="0"/>
                        <a:t>NITROUS OXIDE</a:t>
                      </a:r>
                    </a:p>
                  </a:txBody>
                  <a:tcPr/>
                </a:tc>
                <a:tc>
                  <a:txBody>
                    <a:bodyPr/>
                    <a:lstStyle/>
                    <a:p>
                      <a:pPr algn="ctr"/>
                      <a:r>
                        <a:rPr lang="en-IN" dirty="0"/>
                        <a:t>Blue body,</a:t>
                      </a:r>
                    </a:p>
                    <a:p>
                      <a:pPr algn="ctr"/>
                      <a:r>
                        <a:rPr lang="en-IN" dirty="0"/>
                        <a:t>Blue shoulder</a:t>
                      </a:r>
                    </a:p>
                  </a:txBody>
                  <a:tcPr/>
                </a:tc>
                <a:tc>
                  <a:txBody>
                    <a:bodyPr/>
                    <a:lstStyle/>
                    <a:p>
                      <a:pPr algn="ctr"/>
                      <a:r>
                        <a:rPr lang="en-IN" dirty="0"/>
                        <a:t>Bull-nosed valves OR</a:t>
                      </a:r>
                    </a:p>
                    <a:p>
                      <a:pPr algn="ctr"/>
                      <a:r>
                        <a:rPr lang="en-IN" dirty="0"/>
                        <a:t>Hand </a:t>
                      </a:r>
                    </a:p>
                    <a:p>
                      <a:pPr algn="ctr"/>
                      <a:r>
                        <a:rPr lang="en-IN" dirty="0"/>
                        <a:t>wheel</a:t>
                      </a:r>
                    </a:p>
                  </a:txBody>
                  <a:tcPr/>
                </a:tc>
                <a:tc>
                  <a:txBody>
                    <a:bodyPr/>
                    <a:lstStyle/>
                    <a:p>
                      <a:endParaRPr lang="en-IN" dirty="0"/>
                    </a:p>
                    <a:p>
                      <a:pPr algn="ctr"/>
                      <a:r>
                        <a:rPr lang="en-IN" dirty="0"/>
                        <a:t>F</a:t>
                      </a:r>
                    </a:p>
                    <a:p>
                      <a:pPr algn="ctr"/>
                      <a:r>
                        <a:rPr lang="en-IN" dirty="0"/>
                        <a:t>G</a:t>
                      </a:r>
                    </a:p>
                    <a:p>
                      <a:pPr algn="ctr"/>
                      <a:r>
                        <a:rPr lang="en-IN" dirty="0"/>
                        <a:t>J</a:t>
                      </a:r>
                    </a:p>
                  </a:txBody>
                  <a:tcPr/>
                </a:tc>
                <a:tc>
                  <a:txBody>
                    <a:bodyPr/>
                    <a:lstStyle/>
                    <a:p>
                      <a:pPr algn="ctr"/>
                      <a:endParaRPr lang="en-IN" dirty="0"/>
                    </a:p>
                    <a:p>
                      <a:pPr algn="ctr"/>
                      <a:r>
                        <a:rPr lang="en-IN" dirty="0"/>
                        <a:t>3600 L/128 ft</a:t>
                      </a:r>
                      <a:r>
                        <a:rPr lang="en-IN" baseline="30000" dirty="0"/>
                        <a:t>3</a:t>
                      </a:r>
                      <a:r>
                        <a:rPr lang="en-IN" baseline="0" dirty="0"/>
                        <a:t>/800 gallons</a:t>
                      </a:r>
                    </a:p>
                    <a:p>
                      <a:pPr algn="ctr"/>
                      <a:r>
                        <a:rPr lang="en-IN" baseline="0" dirty="0"/>
                        <a:t>9000 L/320 ft</a:t>
                      </a:r>
                      <a:r>
                        <a:rPr lang="en-IN" baseline="30000" dirty="0"/>
                        <a:t>3</a:t>
                      </a:r>
                      <a:r>
                        <a:rPr lang="en-IN" baseline="0" dirty="0"/>
                        <a:t>/2000 gallons</a:t>
                      </a:r>
                    </a:p>
                    <a:p>
                      <a:pPr algn="ctr"/>
                      <a:r>
                        <a:rPr lang="en-IN" baseline="0" dirty="0"/>
                        <a:t>18000 L/640 ft</a:t>
                      </a:r>
                      <a:r>
                        <a:rPr lang="en-IN" baseline="30000" dirty="0"/>
                        <a:t>3</a:t>
                      </a:r>
                      <a:r>
                        <a:rPr lang="en-IN" baseline="0" dirty="0"/>
                        <a:t>/4000 gallons</a:t>
                      </a:r>
                      <a:endParaRPr lang="en-IN" dirty="0"/>
                    </a:p>
                  </a:txBody>
                  <a:tcPr/>
                </a:tc>
                <a:tc>
                  <a:txBody>
                    <a:bodyPr/>
                    <a:lstStyle/>
                    <a:p>
                      <a:endParaRPr lang="en-IN" dirty="0"/>
                    </a:p>
                    <a:p>
                      <a:pPr algn="ctr"/>
                      <a:r>
                        <a:rPr lang="en-IN" dirty="0"/>
                        <a:t>9.4 L</a:t>
                      </a:r>
                    </a:p>
                    <a:p>
                      <a:pPr algn="ctr"/>
                      <a:r>
                        <a:rPr lang="en-IN" dirty="0"/>
                        <a:t>23.6 L</a:t>
                      </a:r>
                    </a:p>
                    <a:p>
                      <a:pPr algn="ctr"/>
                      <a:r>
                        <a:rPr lang="en-IN" dirty="0"/>
                        <a:t>47.2 L</a:t>
                      </a:r>
                    </a:p>
                  </a:txBody>
                  <a:tcPr/>
                </a:tc>
                <a:tc>
                  <a:txBody>
                    <a:bodyPr/>
                    <a:lstStyle/>
                    <a:p>
                      <a:endParaRPr lang="en-IN" dirty="0"/>
                    </a:p>
                    <a:p>
                      <a:pPr algn="ctr"/>
                      <a:r>
                        <a:rPr lang="en-IN" dirty="0"/>
                        <a:t>22</a:t>
                      </a:r>
                    </a:p>
                    <a:p>
                      <a:pPr algn="ctr"/>
                      <a:r>
                        <a:rPr lang="en-IN" dirty="0"/>
                        <a:t>52</a:t>
                      </a:r>
                    </a:p>
                    <a:p>
                      <a:pPr algn="ctr"/>
                      <a:r>
                        <a:rPr lang="en-IN" dirty="0"/>
                        <a:t>105</a:t>
                      </a:r>
                    </a:p>
                  </a:txBody>
                  <a:tcPr/>
                </a:tc>
                <a:tc>
                  <a:txBody>
                    <a:bodyPr/>
                    <a:lstStyle/>
                    <a:p>
                      <a:endParaRPr lang="en-IN" dirty="0"/>
                    </a:p>
                    <a:p>
                      <a:pPr algn="ctr"/>
                      <a:endParaRPr lang="en-IN" dirty="0"/>
                    </a:p>
                    <a:p>
                      <a:pPr algn="ctr"/>
                      <a:r>
                        <a:rPr lang="en-IN" dirty="0"/>
                        <a:t>750 psi/51 bar</a:t>
                      </a:r>
                    </a:p>
                  </a:txBody>
                  <a:tcPr/>
                </a:tc>
                <a:extLst>
                  <a:ext uri="{0D108BD9-81ED-4DB2-BD59-A6C34878D82A}">
                    <a16:rowId xmlns:a16="http://schemas.microsoft.com/office/drawing/2014/main" xmlns="" val="1243967843"/>
                  </a:ext>
                </a:extLst>
              </a:tr>
            </a:tbl>
          </a:graphicData>
        </a:graphic>
      </p:graphicFrame>
    </p:spTree>
    <p:extLst>
      <p:ext uri="{BB962C8B-B14F-4D97-AF65-F5344CB8AC3E}">
        <p14:creationId xmlns:p14="http://schemas.microsoft.com/office/powerpoint/2010/main" xmlns="" val="12112295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9275FFC1-1A50-452D-8A48-7E04E3BD2832}"/>
              </a:ext>
            </a:extLst>
          </p:cNvPr>
          <p:cNvSpPr>
            <a:spLocks noGrp="1"/>
          </p:cNvSpPr>
          <p:nvPr>
            <p:ph idx="1"/>
          </p:nvPr>
        </p:nvSpPr>
        <p:spPr>
          <a:xfrm>
            <a:off x="1103312" y="198784"/>
            <a:ext cx="8946541" cy="6049616"/>
          </a:xfrm>
        </p:spPr>
        <p:txBody>
          <a:bodyPr>
            <a:normAutofit/>
          </a:bodyPr>
          <a:lstStyle/>
          <a:p>
            <a:pPr marL="0" indent="0" algn="ctr">
              <a:buNone/>
            </a:pPr>
            <a:r>
              <a:rPr lang="en-IN" sz="2800" dirty="0" err="1"/>
              <a:t>Color</a:t>
            </a:r>
            <a:r>
              <a:rPr lang="en-IN" sz="2800" dirty="0"/>
              <a:t> coding of compressed gas cylinders intended for medical use in USA</a:t>
            </a:r>
          </a:p>
          <a:p>
            <a:pPr marL="0" indent="0" algn="ctr">
              <a:buNone/>
            </a:pPr>
            <a:endParaRPr lang="en-IN" sz="2800" dirty="0"/>
          </a:p>
        </p:txBody>
      </p:sp>
      <p:graphicFrame>
        <p:nvGraphicFramePr>
          <p:cNvPr id="4" name="Table 4">
            <a:extLst>
              <a:ext uri="{FF2B5EF4-FFF2-40B4-BE49-F238E27FC236}">
                <a16:creationId xmlns:a16="http://schemas.microsoft.com/office/drawing/2014/main" xmlns="" id="{4929C605-482C-4917-8AA4-E3A046B220EE}"/>
              </a:ext>
            </a:extLst>
          </p:cNvPr>
          <p:cNvGraphicFramePr>
            <a:graphicFrameLocks noGrp="1"/>
          </p:cNvGraphicFramePr>
          <p:nvPr>
            <p:extLst>
              <p:ext uri="{D42A27DB-BD31-4B8C-83A1-F6EECF244321}">
                <p14:modId xmlns:p14="http://schemas.microsoft.com/office/powerpoint/2010/main" xmlns="" val="1894431744"/>
              </p:ext>
            </p:extLst>
          </p:nvPr>
        </p:nvGraphicFramePr>
        <p:xfrm>
          <a:off x="1921853" y="1769239"/>
          <a:ext cx="8128000" cy="3881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4138696950"/>
                    </a:ext>
                  </a:extLst>
                </a:gridCol>
                <a:gridCol w="4064000">
                  <a:extLst>
                    <a:ext uri="{9D8B030D-6E8A-4147-A177-3AD203B41FA5}">
                      <a16:colId xmlns:a16="http://schemas.microsoft.com/office/drawing/2014/main" xmlns="" val="2052634734"/>
                    </a:ext>
                  </a:extLst>
                </a:gridCol>
              </a:tblGrid>
              <a:tr h="370840">
                <a:tc>
                  <a:txBody>
                    <a:bodyPr/>
                    <a:lstStyle/>
                    <a:p>
                      <a:pPr algn="ctr"/>
                      <a:r>
                        <a:rPr lang="en-IN" dirty="0"/>
                        <a:t>GAS</a:t>
                      </a:r>
                    </a:p>
                  </a:txBody>
                  <a:tcPr/>
                </a:tc>
                <a:tc>
                  <a:txBody>
                    <a:bodyPr/>
                    <a:lstStyle/>
                    <a:p>
                      <a:pPr algn="ctr"/>
                      <a:r>
                        <a:rPr lang="en-IN" dirty="0"/>
                        <a:t>U.S. COLOR</a:t>
                      </a:r>
                    </a:p>
                  </a:txBody>
                  <a:tcPr/>
                </a:tc>
                <a:extLst>
                  <a:ext uri="{0D108BD9-81ED-4DB2-BD59-A6C34878D82A}">
                    <a16:rowId xmlns:a16="http://schemas.microsoft.com/office/drawing/2014/main" xmlns="" val="663240737"/>
                  </a:ext>
                </a:extLst>
              </a:tr>
              <a:tr h="370840">
                <a:tc>
                  <a:txBody>
                    <a:bodyPr/>
                    <a:lstStyle/>
                    <a:p>
                      <a:pPr algn="ctr"/>
                      <a:r>
                        <a:rPr lang="en-IN" dirty="0"/>
                        <a:t>OXYGEN</a:t>
                      </a:r>
                    </a:p>
                  </a:txBody>
                  <a:tcPr/>
                </a:tc>
                <a:tc>
                  <a:txBody>
                    <a:bodyPr/>
                    <a:lstStyle/>
                    <a:p>
                      <a:pPr algn="ctr"/>
                      <a:r>
                        <a:rPr lang="en-IN" dirty="0"/>
                        <a:t>GREEN</a:t>
                      </a:r>
                    </a:p>
                  </a:txBody>
                  <a:tcPr/>
                </a:tc>
                <a:extLst>
                  <a:ext uri="{0D108BD9-81ED-4DB2-BD59-A6C34878D82A}">
                    <a16:rowId xmlns:a16="http://schemas.microsoft.com/office/drawing/2014/main" xmlns="" val="531283761"/>
                  </a:ext>
                </a:extLst>
              </a:tr>
              <a:tr h="370840">
                <a:tc>
                  <a:txBody>
                    <a:bodyPr/>
                    <a:lstStyle/>
                    <a:p>
                      <a:pPr algn="ctr"/>
                      <a:r>
                        <a:rPr lang="en-IN" dirty="0"/>
                        <a:t>CARBON DIOXIDE</a:t>
                      </a:r>
                    </a:p>
                  </a:txBody>
                  <a:tcPr/>
                </a:tc>
                <a:tc>
                  <a:txBody>
                    <a:bodyPr/>
                    <a:lstStyle/>
                    <a:p>
                      <a:pPr algn="ctr"/>
                      <a:r>
                        <a:rPr lang="en-IN" dirty="0"/>
                        <a:t>GRAY</a:t>
                      </a:r>
                    </a:p>
                  </a:txBody>
                  <a:tcPr/>
                </a:tc>
                <a:extLst>
                  <a:ext uri="{0D108BD9-81ED-4DB2-BD59-A6C34878D82A}">
                    <a16:rowId xmlns:a16="http://schemas.microsoft.com/office/drawing/2014/main" xmlns="" val="3254828763"/>
                  </a:ext>
                </a:extLst>
              </a:tr>
              <a:tr h="370840">
                <a:tc>
                  <a:txBody>
                    <a:bodyPr/>
                    <a:lstStyle/>
                    <a:p>
                      <a:pPr algn="ctr"/>
                      <a:r>
                        <a:rPr lang="en-IN" dirty="0"/>
                        <a:t>NITROUS OXIDE</a:t>
                      </a:r>
                    </a:p>
                  </a:txBody>
                  <a:tcPr/>
                </a:tc>
                <a:tc>
                  <a:txBody>
                    <a:bodyPr/>
                    <a:lstStyle/>
                    <a:p>
                      <a:pPr algn="ctr"/>
                      <a:r>
                        <a:rPr lang="en-IN" dirty="0"/>
                        <a:t>BLUE</a:t>
                      </a:r>
                    </a:p>
                  </a:txBody>
                  <a:tcPr/>
                </a:tc>
                <a:extLst>
                  <a:ext uri="{0D108BD9-81ED-4DB2-BD59-A6C34878D82A}">
                    <a16:rowId xmlns:a16="http://schemas.microsoft.com/office/drawing/2014/main" xmlns="" val="1755614295"/>
                  </a:ext>
                </a:extLst>
              </a:tr>
              <a:tr h="370840">
                <a:tc>
                  <a:txBody>
                    <a:bodyPr/>
                    <a:lstStyle/>
                    <a:p>
                      <a:pPr algn="ctr"/>
                      <a:r>
                        <a:rPr lang="en-IN" dirty="0"/>
                        <a:t>CYCLOPROPANE</a:t>
                      </a:r>
                    </a:p>
                  </a:txBody>
                  <a:tcPr/>
                </a:tc>
                <a:tc>
                  <a:txBody>
                    <a:bodyPr/>
                    <a:lstStyle/>
                    <a:p>
                      <a:pPr algn="ctr"/>
                      <a:r>
                        <a:rPr lang="en-IN" dirty="0"/>
                        <a:t>ORANGE</a:t>
                      </a:r>
                    </a:p>
                  </a:txBody>
                  <a:tcPr/>
                </a:tc>
                <a:extLst>
                  <a:ext uri="{0D108BD9-81ED-4DB2-BD59-A6C34878D82A}">
                    <a16:rowId xmlns:a16="http://schemas.microsoft.com/office/drawing/2014/main" xmlns="" val="2230771031"/>
                  </a:ext>
                </a:extLst>
              </a:tr>
              <a:tr h="370840">
                <a:tc>
                  <a:txBody>
                    <a:bodyPr/>
                    <a:lstStyle/>
                    <a:p>
                      <a:pPr algn="ctr"/>
                      <a:r>
                        <a:rPr lang="en-IN" dirty="0"/>
                        <a:t>HELIUM</a:t>
                      </a:r>
                    </a:p>
                  </a:txBody>
                  <a:tcPr/>
                </a:tc>
                <a:tc>
                  <a:txBody>
                    <a:bodyPr/>
                    <a:lstStyle/>
                    <a:p>
                      <a:pPr algn="ctr"/>
                      <a:r>
                        <a:rPr lang="en-IN" dirty="0"/>
                        <a:t>BROWN</a:t>
                      </a:r>
                    </a:p>
                  </a:txBody>
                  <a:tcPr/>
                </a:tc>
                <a:extLst>
                  <a:ext uri="{0D108BD9-81ED-4DB2-BD59-A6C34878D82A}">
                    <a16:rowId xmlns:a16="http://schemas.microsoft.com/office/drawing/2014/main" xmlns="" val="2148097862"/>
                  </a:ext>
                </a:extLst>
              </a:tr>
              <a:tr h="370840">
                <a:tc>
                  <a:txBody>
                    <a:bodyPr/>
                    <a:lstStyle/>
                    <a:p>
                      <a:pPr algn="ctr"/>
                      <a:r>
                        <a:rPr lang="en-IN" dirty="0"/>
                        <a:t>NITROGEN</a:t>
                      </a:r>
                    </a:p>
                  </a:txBody>
                  <a:tcPr/>
                </a:tc>
                <a:tc>
                  <a:txBody>
                    <a:bodyPr/>
                    <a:lstStyle/>
                    <a:p>
                      <a:pPr algn="ctr"/>
                      <a:r>
                        <a:rPr lang="en-IN" dirty="0"/>
                        <a:t>BLACK</a:t>
                      </a:r>
                    </a:p>
                  </a:txBody>
                  <a:tcPr/>
                </a:tc>
                <a:extLst>
                  <a:ext uri="{0D108BD9-81ED-4DB2-BD59-A6C34878D82A}">
                    <a16:rowId xmlns:a16="http://schemas.microsoft.com/office/drawing/2014/main" xmlns="" val="366387216"/>
                  </a:ext>
                </a:extLst>
              </a:tr>
              <a:tr h="370840">
                <a:tc>
                  <a:txBody>
                    <a:bodyPr/>
                    <a:lstStyle/>
                    <a:p>
                      <a:pPr algn="ctr"/>
                      <a:r>
                        <a:rPr lang="en-IN" dirty="0"/>
                        <a:t>AIR</a:t>
                      </a:r>
                    </a:p>
                  </a:txBody>
                  <a:tcPr/>
                </a:tc>
                <a:tc>
                  <a:txBody>
                    <a:bodyPr/>
                    <a:lstStyle/>
                    <a:p>
                      <a:pPr algn="ctr"/>
                      <a:r>
                        <a:rPr lang="en-IN" dirty="0"/>
                        <a:t>YELLOW</a:t>
                      </a:r>
                    </a:p>
                  </a:txBody>
                  <a:tcPr/>
                </a:tc>
                <a:extLst>
                  <a:ext uri="{0D108BD9-81ED-4DB2-BD59-A6C34878D82A}">
                    <a16:rowId xmlns:a16="http://schemas.microsoft.com/office/drawing/2014/main" xmlns="" val="2783936215"/>
                  </a:ext>
                </a:extLst>
              </a:tr>
              <a:tr h="370840">
                <a:tc>
                  <a:txBody>
                    <a:bodyPr/>
                    <a:lstStyle/>
                    <a:p>
                      <a:pPr algn="ctr"/>
                      <a:r>
                        <a:rPr lang="en-IN" dirty="0"/>
                        <a:t>MIXTURE OTHER THAN OXYGEN AND NITROGEN</a:t>
                      </a:r>
                    </a:p>
                  </a:txBody>
                  <a:tcPr/>
                </a:tc>
                <a:tc>
                  <a:txBody>
                    <a:bodyPr/>
                    <a:lstStyle/>
                    <a:p>
                      <a:pPr algn="ctr"/>
                      <a:r>
                        <a:rPr lang="en-IN" dirty="0"/>
                        <a:t>A COMBINATION OF COLORS CORRESPONDING TO EACH COMPONENT GAS</a:t>
                      </a:r>
                    </a:p>
                  </a:txBody>
                  <a:tcPr/>
                </a:tc>
                <a:extLst>
                  <a:ext uri="{0D108BD9-81ED-4DB2-BD59-A6C34878D82A}">
                    <a16:rowId xmlns:a16="http://schemas.microsoft.com/office/drawing/2014/main" xmlns="" val="2125466427"/>
                  </a:ext>
                </a:extLst>
              </a:tr>
            </a:tbl>
          </a:graphicData>
        </a:graphic>
      </p:graphicFrame>
    </p:spTree>
    <p:extLst>
      <p:ext uri="{BB962C8B-B14F-4D97-AF65-F5344CB8AC3E}">
        <p14:creationId xmlns:p14="http://schemas.microsoft.com/office/powerpoint/2010/main" xmlns="" val="27769711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B83ABFCE-63DE-4B96-B88C-FE3AF32393D8}"/>
              </a:ext>
            </a:extLst>
          </p:cNvPr>
          <p:cNvSpPr>
            <a:spLocks noGrp="1"/>
          </p:cNvSpPr>
          <p:nvPr>
            <p:ph type="title"/>
          </p:nvPr>
        </p:nvSpPr>
        <p:spPr/>
        <p:txBody>
          <a:bodyPr/>
          <a:lstStyle/>
          <a:p>
            <a:endParaRPr lang="en-IN"/>
          </a:p>
        </p:txBody>
      </p:sp>
      <p:sp>
        <p:nvSpPr>
          <p:cNvPr id="3" name="Content Placeholder 2">
            <a:extLst>
              <a:ext uri="{FF2B5EF4-FFF2-40B4-BE49-F238E27FC236}">
                <a16:creationId xmlns:a16="http://schemas.microsoft.com/office/drawing/2014/main" xmlns="" id="{9275FFC1-1A50-452D-8A48-7E04E3BD2832}"/>
              </a:ext>
            </a:extLst>
          </p:cNvPr>
          <p:cNvSpPr>
            <a:spLocks noGrp="1"/>
          </p:cNvSpPr>
          <p:nvPr>
            <p:ph idx="1"/>
          </p:nvPr>
        </p:nvSpPr>
        <p:spPr>
          <a:xfrm>
            <a:off x="1103312" y="2052918"/>
            <a:ext cx="8946541" cy="4195481"/>
          </a:xfrm>
        </p:spPr>
        <p:txBody>
          <a:bodyPr>
            <a:normAutofit/>
          </a:bodyPr>
          <a:lstStyle/>
          <a:p>
            <a:r>
              <a:rPr lang="en-IN" dirty="0" err="1"/>
              <a:t>Color</a:t>
            </a:r>
            <a:r>
              <a:rPr lang="en-IN" dirty="0"/>
              <a:t> coding of compressed gas cylinders intended for medical use in USA</a:t>
            </a:r>
          </a:p>
          <a:p>
            <a:endParaRPr lang="en-IN" dirty="0"/>
          </a:p>
        </p:txBody>
      </p:sp>
      <p:graphicFrame>
        <p:nvGraphicFramePr>
          <p:cNvPr id="4" name="Table 4">
            <a:extLst>
              <a:ext uri="{FF2B5EF4-FFF2-40B4-BE49-F238E27FC236}">
                <a16:creationId xmlns:a16="http://schemas.microsoft.com/office/drawing/2014/main" xmlns="" id="{4929C605-482C-4917-8AA4-E3A046B220EE}"/>
              </a:ext>
            </a:extLst>
          </p:cNvPr>
          <p:cNvGraphicFramePr>
            <a:graphicFrameLocks noGrp="1"/>
          </p:cNvGraphicFramePr>
          <p:nvPr>
            <p:extLst>
              <p:ext uri="{D42A27DB-BD31-4B8C-83A1-F6EECF244321}">
                <p14:modId xmlns:p14="http://schemas.microsoft.com/office/powerpoint/2010/main" xmlns="" val="1680022291"/>
              </p:ext>
            </p:extLst>
          </p:nvPr>
        </p:nvGraphicFramePr>
        <p:xfrm>
          <a:off x="1357311" y="1853248"/>
          <a:ext cx="8128000" cy="38811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xmlns="" val="4138696950"/>
                    </a:ext>
                  </a:extLst>
                </a:gridCol>
                <a:gridCol w="4064000">
                  <a:extLst>
                    <a:ext uri="{9D8B030D-6E8A-4147-A177-3AD203B41FA5}">
                      <a16:colId xmlns:a16="http://schemas.microsoft.com/office/drawing/2014/main" xmlns="" val="2052634734"/>
                    </a:ext>
                  </a:extLst>
                </a:gridCol>
              </a:tblGrid>
              <a:tr h="370840">
                <a:tc>
                  <a:txBody>
                    <a:bodyPr/>
                    <a:lstStyle/>
                    <a:p>
                      <a:pPr algn="ctr"/>
                      <a:r>
                        <a:rPr lang="en-IN" dirty="0"/>
                        <a:t>GAS</a:t>
                      </a:r>
                    </a:p>
                  </a:txBody>
                  <a:tcPr/>
                </a:tc>
                <a:tc>
                  <a:txBody>
                    <a:bodyPr/>
                    <a:lstStyle/>
                    <a:p>
                      <a:pPr algn="ctr"/>
                      <a:r>
                        <a:rPr lang="en-IN" dirty="0"/>
                        <a:t>U.S. COLOR</a:t>
                      </a:r>
                    </a:p>
                  </a:txBody>
                  <a:tcPr/>
                </a:tc>
                <a:extLst>
                  <a:ext uri="{0D108BD9-81ED-4DB2-BD59-A6C34878D82A}">
                    <a16:rowId xmlns:a16="http://schemas.microsoft.com/office/drawing/2014/main" xmlns="" val="663240737"/>
                  </a:ext>
                </a:extLst>
              </a:tr>
              <a:tr h="370840">
                <a:tc>
                  <a:txBody>
                    <a:bodyPr/>
                    <a:lstStyle/>
                    <a:p>
                      <a:pPr algn="ctr"/>
                      <a:r>
                        <a:rPr lang="en-IN" dirty="0"/>
                        <a:t>OXYGEN</a:t>
                      </a:r>
                    </a:p>
                  </a:txBody>
                  <a:tcPr/>
                </a:tc>
                <a:tc>
                  <a:txBody>
                    <a:bodyPr/>
                    <a:lstStyle/>
                    <a:p>
                      <a:pPr algn="ctr"/>
                      <a:r>
                        <a:rPr lang="en-IN" dirty="0"/>
                        <a:t>GREEN</a:t>
                      </a:r>
                    </a:p>
                  </a:txBody>
                  <a:tcPr/>
                </a:tc>
                <a:extLst>
                  <a:ext uri="{0D108BD9-81ED-4DB2-BD59-A6C34878D82A}">
                    <a16:rowId xmlns:a16="http://schemas.microsoft.com/office/drawing/2014/main" xmlns="" val="531283761"/>
                  </a:ext>
                </a:extLst>
              </a:tr>
              <a:tr h="370840">
                <a:tc>
                  <a:txBody>
                    <a:bodyPr/>
                    <a:lstStyle/>
                    <a:p>
                      <a:pPr algn="ctr"/>
                      <a:r>
                        <a:rPr lang="en-IN" dirty="0"/>
                        <a:t>CARBON DIOXIDE</a:t>
                      </a:r>
                    </a:p>
                  </a:txBody>
                  <a:tcPr/>
                </a:tc>
                <a:tc>
                  <a:txBody>
                    <a:bodyPr/>
                    <a:lstStyle/>
                    <a:p>
                      <a:pPr algn="ctr"/>
                      <a:r>
                        <a:rPr lang="en-IN" dirty="0"/>
                        <a:t>GRAY</a:t>
                      </a:r>
                    </a:p>
                  </a:txBody>
                  <a:tcPr/>
                </a:tc>
                <a:extLst>
                  <a:ext uri="{0D108BD9-81ED-4DB2-BD59-A6C34878D82A}">
                    <a16:rowId xmlns:a16="http://schemas.microsoft.com/office/drawing/2014/main" xmlns="" val="3254828763"/>
                  </a:ext>
                </a:extLst>
              </a:tr>
              <a:tr h="370840">
                <a:tc>
                  <a:txBody>
                    <a:bodyPr/>
                    <a:lstStyle/>
                    <a:p>
                      <a:pPr algn="ctr"/>
                      <a:r>
                        <a:rPr lang="en-IN" dirty="0"/>
                        <a:t>NITROUS OXIDE</a:t>
                      </a:r>
                    </a:p>
                  </a:txBody>
                  <a:tcPr/>
                </a:tc>
                <a:tc>
                  <a:txBody>
                    <a:bodyPr/>
                    <a:lstStyle/>
                    <a:p>
                      <a:pPr algn="ctr"/>
                      <a:r>
                        <a:rPr lang="en-IN" dirty="0"/>
                        <a:t>BLUE</a:t>
                      </a:r>
                    </a:p>
                  </a:txBody>
                  <a:tcPr/>
                </a:tc>
                <a:extLst>
                  <a:ext uri="{0D108BD9-81ED-4DB2-BD59-A6C34878D82A}">
                    <a16:rowId xmlns:a16="http://schemas.microsoft.com/office/drawing/2014/main" xmlns="" val="1755614295"/>
                  </a:ext>
                </a:extLst>
              </a:tr>
              <a:tr h="370840">
                <a:tc>
                  <a:txBody>
                    <a:bodyPr/>
                    <a:lstStyle/>
                    <a:p>
                      <a:pPr algn="ctr"/>
                      <a:r>
                        <a:rPr lang="en-IN" dirty="0"/>
                        <a:t>CYCLOPROPANE</a:t>
                      </a:r>
                    </a:p>
                  </a:txBody>
                  <a:tcPr/>
                </a:tc>
                <a:tc>
                  <a:txBody>
                    <a:bodyPr/>
                    <a:lstStyle/>
                    <a:p>
                      <a:pPr algn="ctr"/>
                      <a:r>
                        <a:rPr lang="en-IN" dirty="0"/>
                        <a:t>ORANGE</a:t>
                      </a:r>
                    </a:p>
                  </a:txBody>
                  <a:tcPr/>
                </a:tc>
                <a:extLst>
                  <a:ext uri="{0D108BD9-81ED-4DB2-BD59-A6C34878D82A}">
                    <a16:rowId xmlns:a16="http://schemas.microsoft.com/office/drawing/2014/main" xmlns="" val="2230771031"/>
                  </a:ext>
                </a:extLst>
              </a:tr>
              <a:tr h="370840">
                <a:tc>
                  <a:txBody>
                    <a:bodyPr/>
                    <a:lstStyle/>
                    <a:p>
                      <a:pPr algn="ctr"/>
                      <a:r>
                        <a:rPr lang="en-IN" dirty="0"/>
                        <a:t>HELIUM</a:t>
                      </a:r>
                    </a:p>
                  </a:txBody>
                  <a:tcPr/>
                </a:tc>
                <a:tc>
                  <a:txBody>
                    <a:bodyPr/>
                    <a:lstStyle/>
                    <a:p>
                      <a:pPr algn="ctr"/>
                      <a:r>
                        <a:rPr lang="en-IN" dirty="0"/>
                        <a:t>BROWN</a:t>
                      </a:r>
                    </a:p>
                  </a:txBody>
                  <a:tcPr/>
                </a:tc>
                <a:extLst>
                  <a:ext uri="{0D108BD9-81ED-4DB2-BD59-A6C34878D82A}">
                    <a16:rowId xmlns:a16="http://schemas.microsoft.com/office/drawing/2014/main" xmlns="" val="2148097862"/>
                  </a:ext>
                </a:extLst>
              </a:tr>
              <a:tr h="370840">
                <a:tc>
                  <a:txBody>
                    <a:bodyPr/>
                    <a:lstStyle/>
                    <a:p>
                      <a:pPr algn="ctr"/>
                      <a:r>
                        <a:rPr lang="en-IN" dirty="0"/>
                        <a:t>NITROGEN</a:t>
                      </a:r>
                    </a:p>
                  </a:txBody>
                  <a:tcPr/>
                </a:tc>
                <a:tc>
                  <a:txBody>
                    <a:bodyPr/>
                    <a:lstStyle/>
                    <a:p>
                      <a:pPr algn="ctr"/>
                      <a:r>
                        <a:rPr lang="en-IN" dirty="0"/>
                        <a:t>BLACK</a:t>
                      </a:r>
                    </a:p>
                  </a:txBody>
                  <a:tcPr/>
                </a:tc>
                <a:extLst>
                  <a:ext uri="{0D108BD9-81ED-4DB2-BD59-A6C34878D82A}">
                    <a16:rowId xmlns:a16="http://schemas.microsoft.com/office/drawing/2014/main" xmlns="" val="366387216"/>
                  </a:ext>
                </a:extLst>
              </a:tr>
              <a:tr h="370840">
                <a:tc>
                  <a:txBody>
                    <a:bodyPr/>
                    <a:lstStyle/>
                    <a:p>
                      <a:pPr algn="ctr"/>
                      <a:r>
                        <a:rPr lang="en-IN" dirty="0"/>
                        <a:t>AIR</a:t>
                      </a:r>
                    </a:p>
                  </a:txBody>
                  <a:tcPr/>
                </a:tc>
                <a:tc>
                  <a:txBody>
                    <a:bodyPr/>
                    <a:lstStyle/>
                    <a:p>
                      <a:pPr algn="ctr"/>
                      <a:r>
                        <a:rPr lang="en-IN" dirty="0"/>
                        <a:t>YELLOW</a:t>
                      </a:r>
                    </a:p>
                  </a:txBody>
                  <a:tcPr/>
                </a:tc>
                <a:extLst>
                  <a:ext uri="{0D108BD9-81ED-4DB2-BD59-A6C34878D82A}">
                    <a16:rowId xmlns:a16="http://schemas.microsoft.com/office/drawing/2014/main" xmlns="" val="2783936215"/>
                  </a:ext>
                </a:extLst>
              </a:tr>
              <a:tr h="370840">
                <a:tc>
                  <a:txBody>
                    <a:bodyPr/>
                    <a:lstStyle/>
                    <a:p>
                      <a:pPr algn="ctr"/>
                      <a:r>
                        <a:rPr lang="en-IN" dirty="0"/>
                        <a:t>MIXTURE OTHER THAN OXYGEN AND NITROGEN</a:t>
                      </a:r>
                    </a:p>
                  </a:txBody>
                  <a:tcPr/>
                </a:tc>
                <a:tc>
                  <a:txBody>
                    <a:bodyPr/>
                    <a:lstStyle/>
                    <a:p>
                      <a:pPr algn="ctr"/>
                      <a:r>
                        <a:rPr lang="en-IN" dirty="0"/>
                        <a:t>A COMBINATION OF COLORS CORRESPONDING TO EACH COMPONENT GAS</a:t>
                      </a:r>
                    </a:p>
                  </a:txBody>
                  <a:tcPr/>
                </a:tc>
                <a:extLst>
                  <a:ext uri="{0D108BD9-81ED-4DB2-BD59-A6C34878D82A}">
                    <a16:rowId xmlns:a16="http://schemas.microsoft.com/office/drawing/2014/main" xmlns="" val="2125466427"/>
                  </a:ext>
                </a:extLst>
              </a:tr>
            </a:tbl>
          </a:graphicData>
        </a:graphic>
      </p:graphicFrame>
    </p:spTree>
    <p:extLst>
      <p:ext uri="{BB962C8B-B14F-4D97-AF65-F5344CB8AC3E}">
        <p14:creationId xmlns:p14="http://schemas.microsoft.com/office/powerpoint/2010/main" xmlns="" val="20452283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FD240C9-9F8B-4386-A713-9C584593CB75}"/>
              </a:ext>
            </a:extLst>
          </p:cNvPr>
          <p:cNvSpPr>
            <a:spLocks noGrp="1"/>
          </p:cNvSpPr>
          <p:nvPr>
            <p:ph idx="1"/>
          </p:nvPr>
        </p:nvSpPr>
        <p:spPr>
          <a:xfrm>
            <a:off x="190832" y="286248"/>
            <a:ext cx="11815638" cy="6408750"/>
          </a:xfrm>
        </p:spPr>
        <p:txBody>
          <a:bodyPr>
            <a:normAutofit/>
          </a:bodyPr>
          <a:lstStyle/>
          <a:p>
            <a:pPr marL="0" indent="0" algn="ctr">
              <a:buNone/>
            </a:pPr>
            <a:r>
              <a:rPr lang="en-IN" sz="2800" dirty="0"/>
              <a:t>Units of pressure used</a:t>
            </a:r>
          </a:p>
          <a:p>
            <a:pPr>
              <a:buFont typeface="Arial" panose="020B0604020202020204" pitchFamily="34" charset="0"/>
              <a:buChar char="•"/>
            </a:pPr>
            <a:r>
              <a:rPr lang="en-IN" sz="2800" dirty="0"/>
              <a:t>psi = pounds per square inch</a:t>
            </a:r>
          </a:p>
          <a:p>
            <a:pPr>
              <a:buFont typeface="Arial" panose="020B0604020202020204" pitchFamily="34" charset="0"/>
              <a:buChar char="•"/>
            </a:pPr>
            <a:r>
              <a:rPr lang="en-IN" sz="2800" dirty="0" err="1"/>
              <a:t>psig</a:t>
            </a:r>
            <a:r>
              <a:rPr lang="en-IN" sz="2800" dirty="0"/>
              <a:t> = pounds per square inch gauge (difference between measured pressure and surrounding atmospheric pressure)</a:t>
            </a:r>
          </a:p>
          <a:p>
            <a:pPr>
              <a:buFont typeface="Arial" panose="020B0604020202020204" pitchFamily="34" charset="0"/>
              <a:buChar char="•"/>
            </a:pPr>
            <a:r>
              <a:rPr lang="en-IN" sz="2800" dirty="0"/>
              <a:t>psia = pounds per square inch absolute [based on a reference point of “0” pressure (vacuum)], i.e. psia = (</a:t>
            </a:r>
            <a:r>
              <a:rPr lang="en-IN" sz="2800" dirty="0" err="1"/>
              <a:t>psig</a:t>
            </a:r>
            <a:r>
              <a:rPr lang="en-IN" sz="2800" dirty="0"/>
              <a:t> + local atmospheric pressure)</a:t>
            </a:r>
          </a:p>
          <a:p>
            <a:pPr marL="0" indent="0">
              <a:buNone/>
            </a:pPr>
            <a:r>
              <a:rPr lang="en-IN" sz="2800" dirty="0"/>
              <a:t>    </a:t>
            </a:r>
          </a:p>
          <a:p>
            <a:pPr marL="0" indent="0">
              <a:buNone/>
            </a:pPr>
            <a:r>
              <a:rPr lang="en-IN" sz="2800" dirty="0"/>
              <a:t>1 atmospheric pressure = 760 mmHg = 14.7 psi = 1030 cm H</a:t>
            </a:r>
            <a:r>
              <a:rPr lang="en-IN" sz="2800" baseline="-25000" dirty="0"/>
              <a:t>2</a:t>
            </a:r>
            <a:r>
              <a:rPr lang="en-IN" sz="2800" dirty="0"/>
              <a:t>O =   100 kPa = 1000 mbar.</a:t>
            </a:r>
          </a:p>
          <a:p>
            <a:pPr marL="0" indent="0">
              <a:buNone/>
            </a:pPr>
            <a:endParaRPr lang="en-IN" sz="2800" dirty="0"/>
          </a:p>
        </p:txBody>
      </p:sp>
    </p:spTree>
    <p:extLst>
      <p:ext uri="{BB962C8B-B14F-4D97-AF65-F5344CB8AC3E}">
        <p14:creationId xmlns:p14="http://schemas.microsoft.com/office/powerpoint/2010/main" xmlns="" val="326912854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1291</TotalTime>
  <Words>3151</Words>
  <Application>Microsoft Office PowerPoint</Application>
  <PresentationFormat>Custom</PresentationFormat>
  <Paragraphs>359</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Ion</vt:lpstr>
      <vt:lpstr>GAS CYLINDERS</vt:lpstr>
      <vt:lpstr>INTRODUCTION</vt:lpstr>
      <vt:lpstr>COMPRESSED GAS CYLINDERS</vt:lpstr>
      <vt:lpstr>Slide 4</vt:lpstr>
      <vt:lpstr>CYLINDER SIZES, COLOR, CAPACITY AND SERVICE PRESSURE</vt:lpstr>
      <vt:lpstr>Slide 6</vt:lpstr>
      <vt:lpstr>Slide 7</vt:lpstr>
      <vt:lpstr>Slide 8</vt:lpstr>
      <vt:lpstr>Slide 9</vt:lpstr>
      <vt:lpstr>Slide 10</vt:lpstr>
      <vt:lpstr>PARTS OF CYLINDER</vt:lpstr>
      <vt:lpstr>Slide 12</vt:lpstr>
      <vt:lpstr>Slide 13</vt:lpstr>
      <vt:lpstr>Slide 14</vt:lpstr>
      <vt:lpstr>Slide 15</vt:lpstr>
      <vt:lpstr>Slide 16</vt:lpstr>
      <vt:lpstr>Slide 17</vt:lpstr>
      <vt:lpstr>Slide 18</vt:lpstr>
      <vt:lpstr>Slide 19</vt:lpstr>
      <vt:lpstr>SAFETY FEATURES OF CYLINDERS</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THANK YOU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GAS CYLINDERS</dc:title>
  <dc:creator>faisal ghodiwala</dc:creator>
  <cp:lastModifiedBy>admin</cp:lastModifiedBy>
  <cp:revision>60</cp:revision>
  <dcterms:created xsi:type="dcterms:W3CDTF">2020-12-30T05:39:06Z</dcterms:created>
  <dcterms:modified xsi:type="dcterms:W3CDTF">2022-04-26T10:11:36Z</dcterms:modified>
</cp:coreProperties>
</file>