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0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1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A47CC-FD1D-4259-BA09-A92345656404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12EE9-A00D-43A4-A4BA-C672E87318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86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12EE9-A00D-43A4-A4BA-C672E87318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9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358900"/>
            <a:ext cx="3895090" cy="447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000" y="1547875"/>
            <a:ext cx="3610609" cy="436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5025" y="2641600"/>
            <a:ext cx="239395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2125" y="1651000"/>
            <a:ext cx="8159750" cy="2138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983" y="762000"/>
            <a:ext cx="77724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951230"/>
            <a:ext cx="6781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180"/>
              </a:spcBef>
            </a:pPr>
            <a:r>
              <a:rPr lang="en-IN" sz="6000" spc="-5" smtClean="0">
                <a:latin typeface="Britannic Bold" pitchFamily="34" charset="0"/>
              </a:rPr>
              <a:t>TURP</a:t>
            </a:r>
            <a:endParaRPr sz="6000" spc="-5" dirty="0">
              <a:latin typeface="Britannic Bold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3183482"/>
            <a:ext cx="8077200" cy="35221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b="1" dirty="0" smtClean="0">
                <a:latin typeface="Britannic Bold" pitchFamily="34" charset="0"/>
                <a:cs typeface="Comic Sans MS"/>
              </a:rPr>
              <a:t>D</a:t>
            </a:r>
            <a:r>
              <a:rPr lang="en-IN" sz="3600" b="1" dirty="0" smtClean="0">
                <a:latin typeface="Britannic Bold" pitchFamily="34" charset="0"/>
                <a:cs typeface="Comic Sans MS"/>
              </a:rPr>
              <a:t>R</a:t>
            </a:r>
            <a:r>
              <a:rPr sz="3600" b="1" dirty="0" smtClean="0">
                <a:latin typeface="Britannic Bold" pitchFamily="34" charset="0"/>
                <a:cs typeface="Comic Sans MS"/>
              </a:rPr>
              <a:t>.</a:t>
            </a:r>
            <a:r>
              <a:rPr lang="en-IN" sz="3600" b="1" dirty="0" smtClean="0">
                <a:latin typeface="Britannic Bold" pitchFamily="34" charset="0"/>
                <a:cs typeface="Comic Sans MS"/>
              </a:rPr>
              <a:t> AKSHAY JAIN</a:t>
            </a:r>
            <a:endParaRPr sz="3600" b="1" dirty="0">
              <a:latin typeface="Britannic Bold" pitchFamily="34" charset="0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IN" sz="2400" b="1" dirty="0" smtClean="0">
                <a:latin typeface="Britannic Bold" pitchFamily="34" charset="0"/>
                <a:cs typeface="Comic Sans MS"/>
              </a:rPr>
              <a:t>(2</a:t>
            </a:r>
            <a:r>
              <a:rPr lang="en-IN" sz="2400" b="1" baseline="30000" dirty="0" smtClean="0">
                <a:latin typeface="Britannic Bold" pitchFamily="34" charset="0"/>
                <a:cs typeface="Comic Sans MS"/>
              </a:rPr>
              <a:t>ND</a:t>
            </a:r>
            <a:r>
              <a:rPr lang="en-IN" sz="2400" b="1" dirty="0" smtClean="0">
                <a:latin typeface="Britannic Bold" pitchFamily="34" charset="0"/>
                <a:cs typeface="Comic Sans MS"/>
              </a:rPr>
              <a:t> YEAR RESIDENT)</a:t>
            </a:r>
            <a:endParaRPr lang="en-IN" sz="2400" b="1" dirty="0">
              <a:latin typeface="Britannic Bold" pitchFamily="34" charset="0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endParaRPr lang="en-IN" sz="3600" b="1" dirty="0">
              <a:latin typeface="Britannic Bold" pitchFamily="34" charset="0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IN" sz="3600" b="1" dirty="0" smtClean="0">
                <a:latin typeface="Britannic Bold" pitchFamily="34" charset="0"/>
                <a:cs typeface="Comic Sans MS"/>
              </a:rPr>
              <a:t>Under the guidance of </a:t>
            </a: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endParaRPr lang="en-IN" sz="3600" b="1" dirty="0">
              <a:latin typeface="Britannic Bold" pitchFamily="34" charset="0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IN" sz="3600" b="1" dirty="0" smtClean="0">
                <a:latin typeface="Britannic Bold" pitchFamily="34" charset="0"/>
                <a:cs typeface="Comic Sans MS"/>
              </a:rPr>
              <a:t>DR. DINESH CHAUHAN</a:t>
            </a: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IN" sz="2400" b="1" dirty="0" smtClean="0">
                <a:latin typeface="Britannic Bold" pitchFamily="34" charset="0"/>
                <a:cs typeface="Comic Sans MS"/>
              </a:rPr>
              <a:t>(PROFFESOR AND HEAD, DEPT. OF ANAESTHESIOLOGY)</a:t>
            </a:r>
            <a:endParaRPr sz="2400" b="1" dirty="0">
              <a:latin typeface="Britannic Bold" pitchFamily="34" charset="0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2200" y="317500"/>
            <a:ext cx="188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</a:t>
            </a:r>
            <a:r>
              <a:rPr dirty="0"/>
              <a:t>t</a:t>
            </a:r>
            <a:r>
              <a:rPr spc="-5" dirty="0"/>
              <a:t>om</a:t>
            </a:r>
            <a:r>
              <a:rPr dirty="0"/>
              <a:t>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166915" y="1144864"/>
            <a:ext cx="4483442" cy="4724399"/>
            <a:chOff x="2895600" y="1219200"/>
            <a:chExt cx="4483442" cy="4724399"/>
          </a:xfrm>
        </p:grpSpPr>
        <p:sp>
          <p:nvSpPr>
            <p:cNvPr id="5" name="object 5"/>
            <p:cNvSpPr/>
            <p:nvPr/>
          </p:nvSpPr>
          <p:spPr>
            <a:xfrm>
              <a:off x="3383470" y="1219200"/>
              <a:ext cx="3567468" cy="20398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5600" y="3757688"/>
              <a:ext cx="4483442" cy="2185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28600" y="2819400"/>
            <a:ext cx="3708057" cy="2114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09800" y="6183867"/>
            <a:ext cx="4876800" cy="52006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05"/>
              </a:spcBef>
              <a:tabLst>
                <a:tab pos="2821305" algn="l"/>
              </a:tabLst>
            </a:pPr>
            <a:r>
              <a:rPr sz="2400" dirty="0">
                <a:latin typeface="Comic Sans MS"/>
                <a:cs typeface="Comic Sans MS"/>
              </a:rPr>
              <a:t>Normal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Weight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omic Sans MS"/>
                <a:cs typeface="Comic Sans MS"/>
              </a:rPr>
              <a:t>upto </a:t>
            </a:r>
            <a:r>
              <a:rPr sz="2400" dirty="0">
                <a:latin typeface="Comic Sans MS"/>
                <a:cs typeface="Comic Sans MS"/>
              </a:rPr>
              <a:t>20-30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"/>
            <a:ext cx="82296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5000" y="165100"/>
            <a:ext cx="2781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</a:tabLst>
            </a:pPr>
            <a:r>
              <a:rPr dirty="0"/>
              <a:t>Ner</a:t>
            </a:r>
            <a:r>
              <a:rPr spc="-5" dirty="0"/>
              <a:t>v</a:t>
            </a:r>
            <a:r>
              <a:rPr dirty="0"/>
              <a:t>e	</a:t>
            </a:r>
            <a:r>
              <a:rPr spc="-5" dirty="0"/>
              <a:t>sup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5900" y="1428162"/>
            <a:ext cx="6362700" cy="4991100"/>
            <a:chOff x="215900" y="1428162"/>
            <a:chExt cx="6362700" cy="4991100"/>
          </a:xfrm>
        </p:grpSpPr>
        <p:sp>
          <p:nvSpPr>
            <p:cNvPr id="5" name="object 5"/>
            <p:cNvSpPr/>
            <p:nvPr/>
          </p:nvSpPr>
          <p:spPr>
            <a:xfrm>
              <a:off x="2600541" y="1428162"/>
              <a:ext cx="3977861" cy="4990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1752600"/>
              <a:ext cx="2410460" cy="533400"/>
            </a:xfrm>
            <a:custGeom>
              <a:avLst/>
              <a:gdLst/>
              <a:ahLst/>
              <a:cxnLst/>
              <a:rect l="l" t="t" r="r" b="b"/>
              <a:pathLst>
                <a:path w="2410460" h="533400">
                  <a:moveTo>
                    <a:pt x="2044700" y="0"/>
                  </a:moveTo>
                  <a:lnTo>
                    <a:pt x="88902" y="0"/>
                  </a:lnTo>
                  <a:lnTo>
                    <a:pt x="54297" y="6986"/>
                  </a:lnTo>
                  <a:lnTo>
                    <a:pt x="26038" y="26038"/>
                  </a:lnTo>
                  <a:lnTo>
                    <a:pt x="6986" y="54296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03"/>
                  </a:lnTo>
                  <a:lnTo>
                    <a:pt x="26038" y="507361"/>
                  </a:lnTo>
                  <a:lnTo>
                    <a:pt x="54297" y="526413"/>
                  </a:lnTo>
                  <a:lnTo>
                    <a:pt x="88902" y="533400"/>
                  </a:lnTo>
                  <a:lnTo>
                    <a:pt x="2044700" y="533400"/>
                  </a:lnTo>
                  <a:lnTo>
                    <a:pt x="2079303" y="526413"/>
                  </a:lnTo>
                  <a:lnTo>
                    <a:pt x="2107561" y="507361"/>
                  </a:lnTo>
                  <a:lnTo>
                    <a:pt x="2126613" y="479103"/>
                  </a:lnTo>
                  <a:lnTo>
                    <a:pt x="2133600" y="444500"/>
                  </a:lnTo>
                  <a:lnTo>
                    <a:pt x="2133600" y="222250"/>
                  </a:lnTo>
                  <a:lnTo>
                    <a:pt x="2346600" y="222250"/>
                  </a:lnTo>
                  <a:lnTo>
                    <a:pt x="2133600" y="88900"/>
                  </a:lnTo>
                  <a:lnTo>
                    <a:pt x="2126613" y="54296"/>
                  </a:lnTo>
                  <a:lnTo>
                    <a:pt x="2107561" y="26038"/>
                  </a:lnTo>
                  <a:lnTo>
                    <a:pt x="2079303" y="6986"/>
                  </a:lnTo>
                  <a:lnTo>
                    <a:pt x="2044700" y="0"/>
                  </a:lnTo>
                  <a:close/>
                </a:path>
                <a:path w="2410460" h="533400">
                  <a:moveTo>
                    <a:pt x="2346600" y="222250"/>
                  </a:moveTo>
                  <a:lnTo>
                    <a:pt x="2133600" y="222250"/>
                  </a:lnTo>
                  <a:lnTo>
                    <a:pt x="2410155" y="262039"/>
                  </a:lnTo>
                  <a:lnTo>
                    <a:pt x="2346600" y="22225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1752600"/>
              <a:ext cx="2410460" cy="533400"/>
            </a:xfrm>
            <a:custGeom>
              <a:avLst/>
              <a:gdLst/>
              <a:ahLst/>
              <a:cxnLst/>
              <a:rect l="l" t="t" r="r" b="b"/>
              <a:pathLst>
                <a:path w="2410460" h="533400">
                  <a:moveTo>
                    <a:pt x="0" y="88902"/>
                  </a:moveTo>
                  <a:lnTo>
                    <a:pt x="6986" y="54297"/>
                  </a:lnTo>
                  <a:lnTo>
                    <a:pt x="26038" y="26038"/>
                  </a:lnTo>
                  <a:lnTo>
                    <a:pt x="54297" y="6986"/>
                  </a:lnTo>
                  <a:lnTo>
                    <a:pt x="88902" y="0"/>
                  </a:lnTo>
                  <a:lnTo>
                    <a:pt x="1244600" y="0"/>
                  </a:lnTo>
                  <a:lnTo>
                    <a:pt x="2044700" y="0"/>
                  </a:lnTo>
                  <a:lnTo>
                    <a:pt x="2079303" y="6986"/>
                  </a:lnTo>
                  <a:lnTo>
                    <a:pt x="2107561" y="26038"/>
                  </a:lnTo>
                  <a:lnTo>
                    <a:pt x="2126613" y="54297"/>
                  </a:lnTo>
                  <a:lnTo>
                    <a:pt x="2133600" y="88902"/>
                  </a:lnTo>
                  <a:lnTo>
                    <a:pt x="2410155" y="262032"/>
                  </a:lnTo>
                  <a:lnTo>
                    <a:pt x="2133600" y="222250"/>
                  </a:lnTo>
                  <a:lnTo>
                    <a:pt x="2133600" y="444497"/>
                  </a:lnTo>
                  <a:lnTo>
                    <a:pt x="2126613" y="479102"/>
                  </a:lnTo>
                  <a:lnTo>
                    <a:pt x="2107561" y="507361"/>
                  </a:lnTo>
                  <a:lnTo>
                    <a:pt x="2079303" y="526413"/>
                  </a:lnTo>
                  <a:lnTo>
                    <a:pt x="2044700" y="533400"/>
                  </a:lnTo>
                  <a:lnTo>
                    <a:pt x="88902" y="533400"/>
                  </a:lnTo>
                  <a:lnTo>
                    <a:pt x="54297" y="526413"/>
                  </a:lnTo>
                  <a:lnTo>
                    <a:pt x="26038" y="507361"/>
                  </a:lnTo>
                  <a:lnTo>
                    <a:pt x="6986" y="479102"/>
                  </a:lnTo>
                  <a:lnTo>
                    <a:pt x="0" y="444497"/>
                  </a:lnTo>
                  <a:lnTo>
                    <a:pt x="0" y="889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4800" y="990600"/>
            <a:ext cx="1600200" cy="685800"/>
          </a:xfrm>
          <a:prstGeom prst="rect">
            <a:avLst/>
          </a:prstGeom>
          <a:solidFill>
            <a:srgbClr val="FCD5B5"/>
          </a:solidFill>
          <a:ln w="25400">
            <a:solidFill>
              <a:srgbClr val="3A5E8A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1300"/>
              </a:spcBef>
            </a:pPr>
            <a:r>
              <a:rPr sz="2400" spc="-5" dirty="0">
                <a:latin typeface="Comic Sans MS"/>
                <a:cs typeface="Comic Sans MS"/>
              </a:rPr>
              <a:t>Bladder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800" y="1671320"/>
            <a:ext cx="95948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1600">
              <a:lnSpc>
                <a:spcPct val="1157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S</a:t>
            </a:r>
            <a:r>
              <a:rPr sz="1800" spc="-5" dirty="0">
                <a:latin typeface="Comic Sans MS"/>
                <a:cs typeface="Comic Sans MS"/>
              </a:rPr>
              <a:t>ympa</a:t>
            </a:r>
            <a:r>
              <a:rPr sz="1800" dirty="0">
                <a:latin typeface="Comic Sans MS"/>
                <a:cs typeface="Comic Sans MS"/>
              </a:rPr>
              <a:t>th  </a:t>
            </a:r>
            <a:r>
              <a:rPr sz="1800" spc="-5" dirty="0">
                <a:latin typeface="Comic Sans MS"/>
                <a:cs typeface="Comic Sans MS"/>
              </a:rPr>
              <a:t>T</a:t>
            </a:r>
            <a:r>
              <a:rPr sz="1800" spc="-5" dirty="0">
                <a:latin typeface="Carlito"/>
                <a:cs typeface="Carlito"/>
              </a:rPr>
              <a:t>11</a:t>
            </a:r>
            <a:r>
              <a:rPr sz="1800" spc="-5" dirty="0">
                <a:latin typeface="Comic Sans MS"/>
                <a:cs typeface="Comic Sans MS"/>
              </a:rPr>
              <a:t>-L2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9700" y="1343025"/>
            <a:ext cx="4597400" cy="3546475"/>
            <a:chOff x="139700" y="1343025"/>
            <a:chExt cx="4597400" cy="3546475"/>
          </a:xfrm>
        </p:grpSpPr>
        <p:sp>
          <p:nvSpPr>
            <p:cNvPr id="11" name="object 11"/>
            <p:cNvSpPr/>
            <p:nvPr/>
          </p:nvSpPr>
          <p:spPr>
            <a:xfrm>
              <a:off x="3124393" y="1371600"/>
              <a:ext cx="381000" cy="1219200"/>
            </a:xfrm>
            <a:custGeom>
              <a:avLst/>
              <a:gdLst/>
              <a:ahLst/>
              <a:cxnLst/>
              <a:rect l="l" t="t" r="r" b="b"/>
              <a:pathLst>
                <a:path w="381000" h="1219200">
                  <a:moveTo>
                    <a:pt x="325010" y="178547"/>
                  </a:moveTo>
                  <a:lnTo>
                    <a:pt x="337367" y="222034"/>
                  </a:lnTo>
                  <a:lnTo>
                    <a:pt x="348178" y="268230"/>
                  </a:lnTo>
                  <a:lnTo>
                    <a:pt x="357446" y="316774"/>
                  </a:lnTo>
                  <a:lnTo>
                    <a:pt x="365168" y="367305"/>
                  </a:lnTo>
                  <a:lnTo>
                    <a:pt x="371346" y="419462"/>
                  </a:lnTo>
                  <a:lnTo>
                    <a:pt x="375980" y="472884"/>
                  </a:lnTo>
                  <a:lnTo>
                    <a:pt x="379069" y="527209"/>
                  </a:lnTo>
                  <a:lnTo>
                    <a:pt x="380614" y="582076"/>
                  </a:lnTo>
                  <a:lnTo>
                    <a:pt x="380614" y="637123"/>
                  </a:lnTo>
                  <a:lnTo>
                    <a:pt x="379069" y="691990"/>
                  </a:lnTo>
                  <a:lnTo>
                    <a:pt x="375980" y="746315"/>
                  </a:lnTo>
                  <a:lnTo>
                    <a:pt x="371346" y="799736"/>
                  </a:lnTo>
                  <a:lnTo>
                    <a:pt x="365168" y="851893"/>
                  </a:lnTo>
                  <a:lnTo>
                    <a:pt x="357446" y="902425"/>
                  </a:lnTo>
                  <a:lnTo>
                    <a:pt x="348178" y="950969"/>
                  </a:lnTo>
                  <a:lnTo>
                    <a:pt x="337367" y="997165"/>
                  </a:lnTo>
                  <a:lnTo>
                    <a:pt x="325010" y="1040651"/>
                  </a:lnTo>
                  <a:lnTo>
                    <a:pt x="305502" y="1095207"/>
                  </a:lnTo>
                  <a:lnTo>
                    <a:pt x="284389" y="1139843"/>
                  </a:lnTo>
                  <a:lnTo>
                    <a:pt x="261992" y="1174560"/>
                  </a:lnTo>
                  <a:lnTo>
                    <a:pt x="214630" y="1214237"/>
                  </a:lnTo>
                  <a:lnTo>
                    <a:pt x="190306" y="1219197"/>
                  </a:lnTo>
                  <a:lnTo>
                    <a:pt x="165983" y="1214237"/>
                  </a:lnTo>
                  <a:lnTo>
                    <a:pt x="118621" y="1174560"/>
                  </a:lnTo>
                  <a:lnTo>
                    <a:pt x="96224" y="1139843"/>
                  </a:lnTo>
                  <a:lnTo>
                    <a:pt x="75111" y="1095207"/>
                  </a:lnTo>
                  <a:lnTo>
                    <a:pt x="55603" y="1040651"/>
                  </a:lnTo>
                  <a:lnTo>
                    <a:pt x="43246" y="997165"/>
                  </a:lnTo>
                  <a:lnTo>
                    <a:pt x="32435" y="950969"/>
                  </a:lnTo>
                  <a:lnTo>
                    <a:pt x="23167" y="902425"/>
                  </a:lnTo>
                  <a:lnTo>
                    <a:pt x="15445" y="851893"/>
                  </a:lnTo>
                  <a:lnTo>
                    <a:pt x="9267" y="799736"/>
                  </a:lnTo>
                  <a:lnTo>
                    <a:pt x="4633" y="746315"/>
                  </a:lnTo>
                  <a:lnTo>
                    <a:pt x="1544" y="691990"/>
                  </a:lnTo>
                  <a:lnTo>
                    <a:pt x="0" y="637123"/>
                  </a:lnTo>
                  <a:lnTo>
                    <a:pt x="0" y="582076"/>
                  </a:lnTo>
                  <a:lnTo>
                    <a:pt x="1544" y="527209"/>
                  </a:lnTo>
                  <a:lnTo>
                    <a:pt x="4633" y="472884"/>
                  </a:lnTo>
                  <a:lnTo>
                    <a:pt x="9267" y="419462"/>
                  </a:lnTo>
                  <a:lnTo>
                    <a:pt x="15445" y="367305"/>
                  </a:lnTo>
                  <a:lnTo>
                    <a:pt x="23167" y="316774"/>
                  </a:lnTo>
                  <a:lnTo>
                    <a:pt x="32435" y="268230"/>
                  </a:lnTo>
                  <a:lnTo>
                    <a:pt x="43246" y="222034"/>
                  </a:lnTo>
                  <a:lnTo>
                    <a:pt x="55603" y="178547"/>
                  </a:lnTo>
                  <a:lnTo>
                    <a:pt x="75111" y="123991"/>
                  </a:lnTo>
                  <a:lnTo>
                    <a:pt x="96224" y="79354"/>
                  </a:lnTo>
                  <a:lnTo>
                    <a:pt x="118621" y="44636"/>
                  </a:lnTo>
                  <a:lnTo>
                    <a:pt x="165983" y="4959"/>
                  </a:lnTo>
                  <a:lnTo>
                    <a:pt x="190306" y="0"/>
                  </a:lnTo>
                  <a:lnTo>
                    <a:pt x="214630" y="4959"/>
                  </a:lnTo>
                  <a:lnTo>
                    <a:pt x="261992" y="44636"/>
                  </a:lnTo>
                  <a:lnTo>
                    <a:pt x="284389" y="79354"/>
                  </a:lnTo>
                  <a:lnTo>
                    <a:pt x="305502" y="123991"/>
                  </a:lnTo>
                  <a:lnTo>
                    <a:pt x="325010" y="17854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67200" y="3201310"/>
              <a:ext cx="457200" cy="303530"/>
            </a:xfrm>
            <a:custGeom>
              <a:avLst/>
              <a:gdLst/>
              <a:ahLst/>
              <a:cxnLst/>
              <a:rect l="l" t="t" r="r" b="b"/>
              <a:pathLst>
                <a:path w="457200" h="303529">
                  <a:moveTo>
                    <a:pt x="390244" y="43725"/>
                  </a:moveTo>
                  <a:lnTo>
                    <a:pt x="427442" y="76223"/>
                  </a:lnTo>
                  <a:lnTo>
                    <a:pt x="449760" y="112828"/>
                  </a:lnTo>
                  <a:lnTo>
                    <a:pt x="457200" y="151489"/>
                  </a:lnTo>
                  <a:lnTo>
                    <a:pt x="449760" y="190149"/>
                  </a:lnTo>
                  <a:lnTo>
                    <a:pt x="427442" y="226755"/>
                  </a:lnTo>
                  <a:lnTo>
                    <a:pt x="390244" y="259252"/>
                  </a:lnTo>
                  <a:lnTo>
                    <a:pt x="348911" y="281115"/>
                  </a:lnTo>
                  <a:lnTo>
                    <a:pt x="302727" y="295690"/>
                  </a:lnTo>
                  <a:lnTo>
                    <a:pt x="253632" y="302978"/>
                  </a:lnTo>
                  <a:lnTo>
                    <a:pt x="203567" y="302978"/>
                  </a:lnTo>
                  <a:lnTo>
                    <a:pt x="154472" y="295690"/>
                  </a:lnTo>
                  <a:lnTo>
                    <a:pt x="108288" y="281115"/>
                  </a:lnTo>
                  <a:lnTo>
                    <a:pt x="66955" y="259252"/>
                  </a:lnTo>
                  <a:lnTo>
                    <a:pt x="29757" y="226755"/>
                  </a:lnTo>
                  <a:lnTo>
                    <a:pt x="7439" y="190149"/>
                  </a:lnTo>
                  <a:lnTo>
                    <a:pt x="0" y="151489"/>
                  </a:lnTo>
                  <a:lnTo>
                    <a:pt x="7439" y="112828"/>
                  </a:lnTo>
                  <a:lnTo>
                    <a:pt x="29757" y="76223"/>
                  </a:lnTo>
                  <a:lnTo>
                    <a:pt x="66955" y="43725"/>
                  </a:lnTo>
                  <a:lnTo>
                    <a:pt x="108288" y="21862"/>
                  </a:lnTo>
                  <a:lnTo>
                    <a:pt x="154472" y="7287"/>
                  </a:lnTo>
                  <a:lnTo>
                    <a:pt x="203567" y="0"/>
                  </a:lnTo>
                  <a:lnTo>
                    <a:pt x="253632" y="0"/>
                  </a:lnTo>
                  <a:lnTo>
                    <a:pt x="302727" y="7287"/>
                  </a:lnTo>
                  <a:lnTo>
                    <a:pt x="348911" y="21862"/>
                  </a:lnTo>
                  <a:lnTo>
                    <a:pt x="390244" y="4372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400" y="4343400"/>
              <a:ext cx="2410460" cy="533400"/>
            </a:xfrm>
            <a:custGeom>
              <a:avLst/>
              <a:gdLst/>
              <a:ahLst/>
              <a:cxnLst/>
              <a:rect l="l" t="t" r="r" b="b"/>
              <a:pathLst>
                <a:path w="2410460" h="533400">
                  <a:moveTo>
                    <a:pt x="2044700" y="0"/>
                  </a:moveTo>
                  <a:lnTo>
                    <a:pt x="88902" y="0"/>
                  </a:lnTo>
                  <a:lnTo>
                    <a:pt x="54297" y="6986"/>
                  </a:lnTo>
                  <a:lnTo>
                    <a:pt x="26038" y="26038"/>
                  </a:lnTo>
                  <a:lnTo>
                    <a:pt x="6986" y="54296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03"/>
                  </a:lnTo>
                  <a:lnTo>
                    <a:pt x="26038" y="507361"/>
                  </a:lnTo>
                  <a:lnTo>
                    <a:pt x="54297" y="526413"/>
                  </a:lnTo>
                  <a:lnTo>
                    <a:pt x="88902" y="533400"/>
                  </a:lnTo>
                  <a:lnTo>
                    <a:pt x="2044700" y="533400"/>
                  </a:lnTo>
                  <a:lnTo>
                    <a:pt x="2079303" y="526413"/>
                  </a:lnTo>
                  <a:lnTo>
                    <a:pt x="2107561" y="507361"/>
                  </a:lnTo>
                  <a:lnTo>
                    <a:pt x="2126613" y="479103"/>
                  </a:lnTo>
                  <a:lnTo>
                    <a:pt x="2133600" y="444500"/>
                  </a:lnTo>
                  <a:lnTo>
                    <a:pt x="2133600" y="222250"/>
                  </a:lnTo>
                  <a:lnTo>
                    <a:pt x="2346615" y="222250"/>
                  </a:lnTo>
                  <a:lnTo>
                    <a:pt x="2133600" y="88900"/>
                  </a:lnTo>
                  <a:lnTo>
                    <a:pt x="2126613" y="54296"/>
                  </a:lnTo>
                  <a:lnTo>
                    <a:pt x="2107561" y="26038"/>
                  </a:lnTo>
                  <a:lnTo>
                    <a:pt x="2079303" y="6986"/>
                  </a:lnTo>
                  <a:lnTo>
                    <a:pt x="2044700" y="0"/>
                  </a:lnTo>
                  <a:close/>
                </a:path>
                <a:path w="2410460" h="533400">
                  <a:moveTo>
                    <a:pt x="2346615" y="222250"/>
                  </a:moveTo>
                  <a:lnTo>
                    <a:pt x="2133600" y="222250"/>
                  </a:lnTo>
                  <a:lnTo>
                    <a:pt x="2410155" y="262026"/>
                  </a:lnTo>
                  <a:lnTo>
                    <a:pt x="2346615" y="22225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400" y="4343400"/>
              <a:ext cx="2410460" cy="533400"/>
            </a:xfrm>
            <a:custGeom>
              <a:avLst/>
              <a:gdLst/>
              <a:ahLst/>
              <a:cxnLst/>
              <a:rect l="l" t="t" r="r" b="b"/>
              <a:pathLst>
                <a:path w="2410460" h="533400">
                  <a:moveTo>
                    <a:pt x="0" y="88902"/>
                  </a:moveTo>
                  <a:lnTo>
                    <a:pt x="6986" y="54297"/>
                  </a:lnTo>
                  <a:lnTo>
                    <a:pt x="26038" y="26038"/>
                  </a:lnTo>
                  <a:lnTo>
                    <a:pt x="54297" y="6986"/>
                  </a:lnTo>
                  <a:lnTo>
                    <a:pt x="88902" y="0"/>
                  </a:lnTo>
                  <a:lnTo>
                    <a:pt x="1244600" y="0"/>
                  </a:lnTo>
                  <a:lnTo>
                    <a:pt x="2044700" y="0"/>
                  </a:lnTo>
                  <a:lnTo>
                    <a:pt x="2079303" y="6986"/>
                  </a:lnTo>
                  <a:lnTo>
                    <a:pt x="2107561" y="26038"/>
                  </a:lnTo>
                  <a:lnTo>
                    <a:pt x="2126613" y="54297"/>
                  </a:lnTo>
                  <a:lnTo>
                    <a:pt x="2133600" y="88902"/>
                  </a:lnTo>
                  <a:lnTo>
                    <a:pt x="2410155" y="262032"/>
                  </a:lnTo>
                  <a:lnTo>
                    <a:pt x="2133600" y="222250"/>
                  </a:lnTo>
                  <a:lnTo>
                    <a:pt x="2133600" y="444497"/>
                  </a:lnTo>
                  <a:lnTo>
                    <a:pt x="2126613" y="479102"/>
                  </a:lnTo>
                  <a:lnTo>
                    <a:pt x="2107561" y="507361"/>
                  </a:lnTo>
                  <a:lnTo>
                    <a:pt x="2079303" y="526413"/>
                  </a:lnTo>
                  <a:lnTo>
                    <a:pt x="2044700" y="533400"/>
                  </a:lnTo>
                  <a:lnTo>
                    <a:pt x="88902" y="533400"/>
                  </a:lnTo>
                  <a:lnTo>
                    <a:pt x="54297" y="526413"/>
                  </a:lnTo>
                  <a:lnTo>
                    <a:pt x="26038" y="507361"/>
                  </a:lnTo>
                  <a:lnTo>
                    <a:pt x="6986" y="479102"/>
                  </a:lnTo>
                  <a:lnTo>
                    <a:pt x="0" y="444497"/>
                  </a:lnTo>
                  <a:lnTo>
                    <a:pt x="0" y="889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3400" y="4262120"/>
            <a:ext cx="1375410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5080" indent="-406400">
              <a:lnSpc>
                <a:spcPct val="1157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Par</a:t>
            </a:r>
            <a:r>
              <a:rPr sz="1800" spc="-5" dirty="0">
                <a:latin typeface="Comic Sans MS"/>
                <a:cs typeface="Comic Sans MS"/>
              </a:rPr>
              <a:t>asympa</a:t>
            </a:r>
            <a:r>
              <a:rPr sz="1800" dirty="0">
                <a:latin typeface="Comic Sans MS"/>
                <a:cs typeface="Comic Sans MS"/>
              </a:rPr>
              <a:t>th  </a:t>
            </a:r>
            <a:r>
              <a:rPr sz="1800" spc="-5" dirty="0">
                <a:latin typeface="Comic Sans MS"/>
                <a:cs typeface="Comic Sans MS"/>
              </a:rPr>
              <a:t>S2-4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73900" y="1054100"/>
            <a:ext cx="1778000" cy="711200"/>
            <a:chOff x="7073900" y="1054100"/>
            <a:chExt cx="1778000" cy="711200"/>
          </a:xfrm>
        </p:grpSpPr>
        <p:sp>
          <p:nvSpPr>
            <p:cNvPr id="17" name="object 17"/>
            <p:cNvSpPr/>
            <p:nvPr/>
          </p:nvSpPr>
          <p:spPr>
            <a:xfrm>
              <a:off x="7086600" y="1066800"/>
              <a:ext cx="1752600" cy="685800"/>
            </a:xfrm>
            <a:custGeom>
              <a:avLst/>
              <a:gdLst/>
              <a:ahLst/>
              <a:cxnLst/>
              <a:rect l="l" t="t" r="r" b="b"/>
              <a:pathLst>
                <a:path w="1752600" h="685800">
                  <a:moveTo>
                    <a:pt x="0" y="0"/>
                  </a:moveTo>
                  <a:lnTo>
                    <a:pt x="1752600" y="0"/>
                  </a:lnTo>
                  <a:lnTo>
                    <a:pt x="17526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86600" y="1066800"/>
              <a:ext cx="1752600" cy="685800"/>
            </a:xfrm>
            <a:custGeom>
              <a:avLst/>
              <a:gdLst/>
              <a:ahLst/>
              <a:cxnLst/>
              <a:rect l="l" t="t" r="r" b="b"/>
              <a:pathLst>
                <a:path w="1752600" h="685800">
                  <a:moveTo>
                    <a:pt x="0" y="0"/>
                  </a:moveTo>
                  <a:lnTo>
                    <a:pt x="1752600" y="0"/>
                  </a:lnTo>
                  <a:lnTo>
                    <a:pt x="17526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A5E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324593" y="4619625"/>
            <a:ext cx="5756275" cy="2174875"/>
            <a:chOff x="3324593" y="4619625"/>
            <a:chExt cx="5756275" cy="2174875"/>
          </a:xfrm>
        </p:grpSpPr>
        <p:sp>
          <p:nvSpPr>
            <p:cNvPr id="20" name="object 20"/>
            <p:cNvSpPr/>
            <p:nvPr/>
          </p:nvSpPr>
          <p:spPr>
            <a:xfrm>
              <a:off x="3353168" y="4648200"/>
              <a:ext cx="304165" cy="762000"/>
            </a:xfrm>
            <a:custGeom>
              <a:avLst/>
              <a:gdLst/>
              <a:ahLst/>
              <a:cxnLst/>
              <a:rect l="l" t="t" r="r" b="b"/>
              <a:pathLst>
                <a:path w="304164" h="762000">
                  <a:moveTo>
                    <a:pt x="259794" y="111592"/>
                  </a:moveTo>
                  <a:lnTo>
                    <a:pt x="274550" y="154324"/>
                  </a:lnTo>
                  <a:lnTo>
                    <a:pt x="286355" y="200807"/>
                  </a:lnTo>
                  <a:lnTo>
                    <a:pt x="295208" y="250207"/>
                  </a:lnTo>
                  <a:lnTo>
                    <a:pt x="301111" y="301690"/>
                  </a:lnTo>
                  <a:lnTo>
                    <a:pt x="304062" y="354424"/>
                  </a:lnTo>
                  <a:lnTo>
                    <a:pt x="304062" y="407575"/>
                  </a:lnTo>
                  <a:lnTo>
                    <a:pt x="301111" y="460309"/>
                  </a:lnTo>
                  <a:lnTo>
                    <a:pt x="295208" y="511792"/>
                  </a:lnTo>
                  <a:lnTo>
                    <a:pt x="286355" y="561192"/>
                  </a:lnTo>
                  <a:lnTo>
                    <a:pt x="274550" y="607675"/>
                  </a:lnTo>
                  <a:lnTo>
                    <a:pt x="259794" y="650407"/>
                  </a:lnTo>
                  <a:lnTo>
                    <a:pt x="235886" y="699229"/>
                  </a:lnTo>
                  <a:lnTo>
                    <a:pt x="209379" y="734101"/>
                  </a:lnTo>
                  <a:lnTo>
                    <a:pt x="152031" y="761999"/>
                  </a:lnTo>
                  <a:lnTo>
                    <a:pt x="122923" y="755025"/>
                  </a:lnTo>
                  <a:lnTo>
                    <a:pt x="68175" y="699229"/>
                  </a:lnTo>
                  <a:lnTo>
                    <a:pt x="44268" y="650407"/>
                  </a:lnTo>
                  <a:lnTo>
                    <a:pt x="29512" y="607675"/>
                  </a:lnTo>
                  <a:lnTo>
                    <a:pt x="17707" y="561192"/>
                  </a:lnTo>
                  <a:lnTo>
                    <a:pt x="8853" y="511792"/>
                  </a:lnTo>
                  <a:lnTo>
                    <a:pt x="2951" y="460309"/>
                  </a:lnTo>
                  <a:lnTo>
                    <a:pt x="0" y="407575"/>
                  </a:lnTo>
                  <a:lnTo>
                    <a:pt x="0" y="354424"/>
                  </a:lnTo>
                  <a:lnTo>
                    <a:pt x="2951" y="301690"/>
                  </a:lnTo>
                  <a:lnTo>
                    <a:pt x="8853" y="250207"/>
                  </a:lnTo>
                  <a:lnTo>
                    <a:pt x="17707" y="200807"/>
                  </a:lnTo>
                  <a:lnTo>
                    <a:pt x="29512" y="154324"/>
                  </a:lnTo>
                  <a:lnTo>
                    <a:pt x="44268" y="111592"/>
                  </a:lnTo>
                  <a:lnTo>
                    <a:pt x="68175" y="62770"/>
                  </a:lnTo>
                  <a:lnTo>
                    <a:pt x="94682" y="27898"/>
                  </a:lnTo>
                  <a:lnTo>
                    <a:pt x="152031" y="0"/>
                  </a:lnTo>
                  <a:lnTo>
                    <a:pt x="181138" y="6974"/>
                  </a:lnTo>
                  <a:lnTo>
                    <a:pt x="209379" y="27898"/>
                  </a:lnTo>
                  <a:lnTo>
                    <a:pt x="235886" y="62770"/>
                  </a:lnTo>
                  <a:lnTo>
                    <a:pt x="259794" y="111592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93231" y="4952999"/>
              <a:ext cx="376555" cy="228600"/>
            </a:xfrm>
            <a:custGeom>
              <a:avLst/>
              <a:gdLst/>
              <a:ahLst/>
              <a:cxnLst/>
              <a:rect l="l" t="t" r="r" b="b"/>
              <a:pathLst>
                <a:path w="376554" h="228600">
                  <a:moveTo>
                    <a:pt x="322972" y="33477"/>
                  </a:moveTo>
                  <a:lnTo>
                    <a:pt x="358681" y="63144"/>
                  </a:lnTo>
                  <a:lnTo>
                    <a:pt x="376536" y="96804"/>
                  </a:lnTo>
                  <a:lnTo>
                    <a:pt x="376536" y="131795"/>
                  </a:lnTo>
                  <a:lnTo>
                    <a:pt x="358681" y="165455"/>
                  </a:lnTo>
                  <a:lnTo>
                    <a:pt x="322972" y="195122"/>
                  </a:lnTo>
                  <a:lnTo>
                    <a:pt x="282350" y="213721"/>
                  </a:lnTo>
                  <a:lnTo>
                    <a:pt x="236593" y="224880"/>
                  </a:lnTo>
                  <a:lnTo>
                    <a:pt x="188268" y="228600"/>
                  </a:lnTo>
                  <a:lnTo>
                    <a:pt x="139943" y="224880"/>
                  </a:lnTo>
                  <a:lnTo>
                    <a:pt x="94185" y="213721"/>
                  </a:lnTo>
                  <a:lnTo>
                    <a:pt x="53564" y="195122"/>
                  </a:lnTo>
                  <a:lnTo>
                    <a:pt x="17854" y="165455"/>
                  </a:lnTo>
                  <a:lnTo>
                    <a:pt x="0" y="131795"/>
                  </a:lnTo>
                  <a:lnTo>
                    <a:pt x="0" y="96804"/>
                  </a:lnTo>
                  <a:lnTo>
                    <a:pt x="17854" y="63144"/>
                  </a:lnTo>
                  <a:lnTo>
                    <a:pt x="53564" y="33477"/>
                  </a:lnTo>
                  <a:lnTo>
                    <a:pt x="94185" y="14878"/>
                  </a:lnTo>
                  <a:lnTo>
                    <a:pt x="139943" y="3719"/>
                  </a:lnTo>
                  <a:lnTo>
                    <a:pt x="188268" y="0"/>
                  </a:lnTo>
                  <a:lnTo>
                    <a:pt x="236593" y="3719"/>
                  </a:lnTo>
                  <a:lnTo>
                    <a:pt x="282350" y="14878"/>
                  </a:lnTo>
                  <a:lnTo>
                    <a:pt x="322972" y="33477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57750" y="5086349"/>
              <a:ext cx="190499" cy="190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16995" y="6128515"/>
              <a:ext cx="4150995" cy="653415"/>
            </a:xfrm>
            <a:custGeom>
              <a:avLst/>
              <a:gdLst/>
              <a:ahLst/>
              <a:cxnLst/>
              <a:rect l="l" t="t" r="r" b="b"/>
              <a:pathLst>
                <a:path w="4150995" h="653415">
                  <a:moveTo>
                    <a:pt x="0" y="0"/>
                  </a:moveTo>
                  <a:lnTo>
                    <a:pt x="2093404" y="297684"/>
                  </a:lnTo>
                  <a:lnTo>
                    <a:pt x="2093404" y="551681"/>
                  </a:lnTo>
                  <a:lnTo>
                    <a:pt x="2101389" y="591230"/>
                  </a:lnTo>
                  <a:lnTo>
                    <a:pt x="2123163" y="623525"/>
                  </a:lnTo>
                  <a:lnTo>
                    <a:pt x="2155458" y="645299"/>
                  </a:lnTo>
                  <a:lnTo>
                    <a:pt x="2195004" y="653284"/>
                  </a:lnTo>
                  <a:lnTo>
                    <a:pt x="4049204" y="653284"/>
                  </a:lnTo>
                  <a:lnTo>
                    <a:pt x="4088750" y="645299"/>
                  </a:lnTo>
                  <a:lnTo>
                    <a:pt x="4121045" y="623525"/>
                  </a:lnTo>
                  <a:lnTo>
                    <a:pt x="4142819" y="591230"/>
                  </a:lnTo>
                  <a:lnTo>
                    <a:pt x="4150804" y="551681"/>
                  </a:lnTo>
                  <a:lnTo>
                    <a:pt x="4150804" y="145286"/>
                  </a:lnTo>
                  <a:lnTo>
                    <a:pt x="2093404" y="145286"/>
                  </a:lnTo>
                  <a:lnTo>
                    <a:pt x="0" y="0"/>
                  </a:lnTo>
                  <a:close/>
                </a:path>
                <a:path w="4150995" h="653415">
                  <a:moveTo>
                    <a:pt x="4049204" y="43684"/>
                  </a:moveTo>
                  <a:lnTo>
                    <a:pt x="2195004" y="43684"/>
                  </a:lnTo>
                  <a:lnTo>
                    <a:pt x="2155458" y="51668"/>
                  </a:lnTo>
                  <a:lnTo>
                    <a:pt x="2123163" y="73442"/>
                  </a:lnTo>
                  <a:lnTo>
                    <a:pt x="2101389" y="105738"/>
                  </a:lnTo>
                  <a:lnTo>
                    <a:pt x="2093404" y="145286"/>
                  </a:lnTo>
                  <a:lnTo>
                    <a:pt x="4150804" y="145286"/>
                  </a:lnTo>
                  <a:lnTo>
                    <a:pt x="4142819" y="105738"/>
                  </a:lnTo>
                  <a:lnTo>
                    <a:pt x="4121045" y="73442"/>
                  </a:lnTo>
                  <a:lnTo>
                    <a:pt x="4088750" y="51668"/>
                  </a:lnTo>
                  <a:lnTo>
                    <a:pt x="4049204" y="43684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16995" y="6128515"/>
              <a:ext cx="4150995" cy="653415"/>
            </a:xfrm>
            <a:custGeom>
              <a:avLst/>
              <a:gdLst/>
              <a:ahLst/>
              <a:cxnLst/>
              <a:rect l="l" t="t" r="r" b="b"/>
              <a:pathLst>
                <a:path w="4150995" h="653415">
                  <a:moveTo>
                    <a:pt x="2093404" y="145285"/>
                  </a:moveTo>
                  <a:lnTo>
                    <a:pt x="2101389" y="105737"/>
                  </a:lnTo>
                  <a:lnTo>
                    <a:pt x="2123163" y="73442"/>
                  </a:lnTo>
                  <a:lnTo>
                    <a:pt x="2155458" y="51668"/>
                  </a:lnTo>
                  <a:lnTo>
                    <a:pt x="2195004" y="43683"/>
                  </a:lnTo>
                  <a:lnTo>
                    <a:pt x="2436304" y="43683"/>
                  </a:lnTo>
                  <a:lnTo>
                    <a:pt x="4049204" y="43683"/>
                  </a:lnTo>
                  <a:lnTo>
                    <a:pt x="4088750" y="51668"/>
                  </a:lnTo>
                  <a:lnTo>
                    <a:pt x="4121045" y="73442"/>
                  </a:lnTo>
                  <a:lnTo>
                    <a:pt x="4142819" y="105737"/>
                  </a:lnTo>
                  <a:lnTo>
                    <a:pt x="4150804" y="145285"/>
                  </a:lnTo>
                  <a:lnTo>
                    <a:pt x="4150804" y="551681"/>
                  </a:lnTo>
                  <a:lnTo>
                    <a:pt x="4142819" y="591230"/>
                  </a:lnTo>
                  <a:lnTo>
                    <a:pt x="4121045" y="623525"/>
                  </a:lnTo>
                  <a:lnTo>
                    <a:pt x="4088750" y="645299"/>
                  </a:lnTo>
                  <a:lnTo>
                    <a:pt x="4049204" y="653284"/>
                  </a:lnTo>
                  <a:lnTo>
                    <a:pt x="2195004" y="653284"/>
                  </a:lnTo>
                  <a:lnTo>
                    <a:pt x="2155458" y="645299"/>
                  </a:lnTo>
                  <a:lnTo>
                    <a:pt x="2123163" y="623525"/>
                  </a:lnTo>
                  <a:lnTo>
                    <a:pt x="2101389" y="591230"/>
                  </a:lnTo>
                  <a:lnTo>
                    <a:pt x="2093404" y="551681"/>
                  </a:lnTo>
                  <a:lnTo>
                    <a:pt x="2093404" y="297684"/>
                  </a:lnTo>
                  <a:lnTo>
                    <a:pt x="0" y="0"/>
                  </a:lnTo>
                  <a:lnTo>
                    <a:pt x="2093404" y="1452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88200" y="949960"/>
            <a:ext cx="15405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7800">
              <a:lnSpc>
                <a:spcPct val="114599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Prostate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&amp;  </a:t>
            </a:r>
            <a:r>
              <a:rPr sz="2400" spc="-5" dirty="0">
                <a:latin typeface="Comic Sans MS"/>
                <a:cs typeface="Comic Sans MS"/>
              </a:rPr>
              <a:t>Urethra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00113" y="4483100"/>
            <a:ext cx="2456815" cy="863600"/>
            <a:chOff x="6700113" y="4483100"/>
            <a:chExt cx="2456815" cy="863600"/>
          </a:xfrm>
        </p:grpSpPr>
        <p:sp>
          <p:nvSpPr>
            <p:cNvPr id="27" name="object 27"/>
            <p:cNvSpPr/>
            <p:nvPr/>
          </p:nvSpPr>
          <p:spPr>
            <a:xfrm>
              <a:off x="6712813" y="4495800"/>
              <a:ext cx="2431415" cy="838200"/>
            </a:xfrm>
            <a:custGeom>
              <a:avLst/>
              <a:gdLst/>
              <a:ahLst/>
              <a:cxnLst/>
              <a:rect l="l" t="t" r="r" b="b"/>
              <a:pathLst>
                <a:path w="2431415" h="838200">
                  <a:moveTo>
                    <a:pt x="2291486" y="0"/>
                  </a:moveTo>
                  <a:lnTo>
                    <a:pt x="513486" y="0"/>
                  </a:lnTo>
                  <a:lnTo>
                    <a:pt x="469331" y="7122"/>
                  </a:lnTo>
                  <a:lnTo>
                    <a:pt x="430982" y="26954"/>
                  </a:lnTo>
                  <a:lnTo>
                    <a:pt x="400740" y="57195"/>
                  </a:lnTo>
                  <a:lnTo>
                    <a:pt x="380908" y="95544"/>
                  </a:lnTo>
                  <a:lnTo>
                    <a:pt x="373786" y="139700"/>
                  </a:lnTo>
                  <a:lnTo>
                    <a:pt x="373786" y="488950"/>
                  </a:lnTo>
                  <a:lnTo>
                    <a:pt x="0" y="690562"/>
                  </a:lnTo>
                  <a:lnTo>
                    <a:pt x="373786" y="698500"/>
                  </a:lnTo>
                  <a:lnTo>
                    <a:pt x="380908" y="742655"/>
                  </a:lnTo>
                  <a:lnTo>
                    <a:pt x="400740" y="781004"/>
                  </a:lnTo>
                  <a:lnTo>
                    <a:pt x="430982" y="811245"/>
                  </a:lnTo>
                  <a:lnTo>
                    <a:pt x="469331" y="831077"/>
                  </a:lnTo>
                  <a:lnTo>
                    <a:pt x="513486" y="838200"/>
                  </a:lnTo>
                  <a:lnTo>
                    <a:pt x="2291486" y="838200"/>
                  </a:lnTo>
                  <a:lnTo>
                    <a:pt x="2335641" y="831077"/>
                  </a:lnTo>
                  <a:lnTo>
                    <a:pt x="2373990" y="811245"/>
                  </a:lnTo>
                  <a:lnTo>
                    <a:pt x="2404231" y="781004"/>
                  </a:lnTo>
                  <a:lnTo>
                    <a:pt x="2424064" y="742655"/>
                  </a:lnTo>
                  <a:lnTo>
                    <a:pt x="2431186" y="698500"/>
                  </a:lnTo>
                  <a:lnTo>
                    <a:pt x="2431186" y="139700"/>
                  </a:lnTo>
                  <a:lnTo>
                    <a:pt x="2424064" y="95544"/>
                  </a:lnTo>
                  <a:lnTo>
                    <a:pt x="2404231" y="57195"/>
                  </a:lnTo>
                  <a:lnTo>
                    <a:pt x="2373990" y="26954"/>
                  </a:lnTo>
                  <a:lnTo>
                    <a:pt x="2335641" y="7122"/>
                  </a:lnTo>
                  <a:lnTo>
                    <a:pt x="2291486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12813" y="4495800"/>
              <a:ext cx="2431415" cy="838200"/>
            </a:xfrm>
            <a:custGeom>
              <a:avLst/>
              <a:gdLst/>
              <a:ahLst/>
              <a:cxnLst/>
              <a:rect l="l" t="t" r="r" b="b"/>
              <a:pathLst>
                <a:path w="2431415" h="838200">
                  <a:moveTo>
                    <a:pt x="373787" y="139702"/>
                  </a:moveTo>
                  <a:lnTo>
                    <a:pt x="380909" y="95545"/>
                  </a:lnTo>
                  <a:lnTo>
                    <a:pt x="400742" y="57196"/>
                  </a:lnTo>
                  <a:lnTo>
                    <a:pt x="430984" y="26954"/>
                  </a:lnTo>
                  <a:lnTo>
                    <a:pt x="469334" y="7122"/>
                  </a:lnTo>
                  <a:lnTo>
                    <a:pt x="513491" y="0"/>
                  </a:lnTo>
                  <a:lnTo>
                    <a:pt x="716687" y="0"/>
                  </a:lnTo>
                  <a:lnTo>
                    <a:pt x="2291486" y="0"/>
                  </a:lnTo>
                  <a:lnTo>
                    <a:pt x="2335641" y="7122"/>
                  </a:lnTo>
                  <a:lnTo>
                    <a:pt x="2373990" y="26954"/>
                  </a:lnTo>
                  <a:lnTo>
                    <a:pt x="2404231" y="57196"/>
                  </a:lnTo>
                  <a:lnTo>
                    <a:pt x="2424064" y="95545"/>
                  </a:lnTo>
                  <a:lnTo>
                    <a:pt x="2431186" y="139702"/>
                  </a:lnTo>
                  <a:lnTo>
                    <a:pt x="2431186" y="698497"/>
                  </a:lnTo>
                  <a:lnTo>
                    <a:pt x="2424064" y="742654"/>
                  </a:lnTo>
                  <a:lnTo>
                    <a:pt x="2404231" y="781003"/>
                  </a:lnTo>
                  <a:lnTo>
                    <a:pt x="2373990" y="811245"/>
                  </a:lnTo>
                  <a:lnTo>
                    <a:pt x="2335641" y="831077"/>
                  </a:lnTo>
                  <a:lnTo>
                    <a:pt x="2291486" y="838200"/>
                  </a:lnTo>
                  <a:lnTo>
                    <a:pt x="513491" y="838200"/>
                  </a:lnTo>
                  <a:lnTo>
                    <a:pt x="469334" y="831077"/>
                  </a:lnTo>
                  <a:lnTo>
                    <a:pt x="430984" y="811245"/>
                  </a:lnTo>
                  <a:lnTo>
                    <a:pt x="400742" y="781003"/>
                  </a:lnTo>
                  <a:lnTo>
                    <a:pt x="380909" y="742654"/>
                  </a:lnTo>
                  <a:lnTo>
                    <a:pt x="373787" y="698497"/>
                  </a:lnTo>
                  <a:lnTo>
                    <a:pt x="0" y="690567"/>
                  </a:lnTo>
                  <a:lnTo>
                    <a:pt x="373787" y="488950"/>
                  </a:lnTo>
                  <a:lnTo>
                    <a:pt x="373787" y="13970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429500" y="4566920"/>
            <a:ext cx="1375410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157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Sympath </a:t>
            </a:r>
            <a:r>
              <a:rPr sz="1800" dirty="0">
                <a:latin typeface="Comic Sans MS"/>
                <a:cs typeface="Comic Sans MS"/>
              </a:rPr>
              <a:t>&amp;  Par</a:t>
            </a:r>
            <a:r>
              <a:rPr sz="1800" spc="-5" dirty="0">
                <a:latin typeface="Comic Sans MS"/>
                <a:cs typeface="Comic Sans MS"/>
              </a:rPr>
              <a:t>asympa</a:t>
            </a:r>
            <a:r>
              <a:rPr sz="1800" dirty="0">
                <a:latin typeface="Comic Sans MS"/>
                <a:cs typeface="Comic Sans MS"/>
              </a:rPr>
              <a:t>th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2400" y="2514600"/>
            <a:ext cx="2514600" cy="1600200"/>
          </a:xfrm>
          <a:prstGeom prst="rect">
            <a:avLst/>
          </a:prstGeom>
          <a:solidFill>
            <a:srgbClr val="FFC000"/>
          </a:solidFill>
          <a:ln w="25400">
            <a:solidFill>
              <a:srgbClr val="3A5E8A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609600">
              <a:lnSpc>
                <a:spcPct val="100000"/>
              </a:lnSpc>
              <a:spcBef>
                <a:spcPts val="900"/>
              </a:spcBef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Afferents:</a:t>
            </a:r>
            <a:endParaRPr sz="2000">
              <a:latin typeface="Comic Sans MS"/>
              <a:cs typeface="Comic Sans MS"/>
            </a:endParaRPr>
          </a:p>
          <a:p>
            <a:pPr marL="178435" indent="-90170">
              <a:lnSpc>
                <a:spcPct val="100000"/>
              </a:lnSpc>
              <a:spcBef>
                <a:spcPts val="400"/>
              </a:spcBef>
              <a:buSzPct val="95000"/>
              <a:buFont typeface="Arial"/>
              <a:buChar char="•"/>
              <a:tabLst>
                <a:tab pos="179070" algn="l"/>
                <a:tab pos="1633855" algn="l"/>
              </a:tabLst>
            </a:pPr>
            <a:r>
              <a:rPr sz="2000" spc="-5" dirty="0">
                <a:latin typeface="Comic Sans MS"/>
                <a:cs typeface="Comic Sans MS"/>
              </a:rPr>
              <a:t>Stretch</a:t>
            </a:r>
            <a:r>
              <a:rPr sz="2000" spc="-5" dirty="0">
                <a:latin typeface="Wingdings"/>
                <a:cs typeface="Wingdings"/>
              </a:rPr>
              <a:t>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mic Sans MS"/>
                <a:cs typeface="Comic Sans MS"/>
              </a:rPr>
              <a:t>PS</a:t>
            </a:r>
            <a:endParaRPr sz="2000">
              <a:latin typeface="Comic Sans MS"/>
              <a:cs typeface="Comic Sans MS"/>
            </a:endParaRPr>
          </a:p>
          <a:p>
            <a:pPr marL="88900" marR="681990">
              <a:lnSpc>
                <a:spcPct val="116700"/>
              </a:lnSpc>
              <a:buSzPct val="95000"/>
              <a:buFont typeface="Arial"/>
              <a:buChar char="•"/>
              <a:tabLst>
                <a:tab pos="179070" algn="l"/>
                <a:tab pos="1183005" algn="l"/>
              </a:tabLst>
            </a:pPr>
            <a:r>
              <a:rPr sz="2000" spc="-5" dirty="0">
                <a:latin typeface="Comic Sans MS"/>
                <a:cs typeface="Comic Sans MS"/>
              </a:rPr>
              <a:t>Pain, touch,  </a:t>
            </a:r>
            <a:r>
              <a:rPr sz="2000" dirty="0">
                <a:latin typeface="Comic Sans MS"/>
                <a:cs typeface="Comic Sans MS"/>
              </a:rPr>
              <a:t>tem</a:t>
            </a:r>
            <a:r>
              <a:rPr sz="2000" spc="-5" dirty="0">
                <a:latin typeface="Comic Sans MS"/>
                <a:cs typeface="Comic Sans MS"/>
              </a:rPr>
              <a:t>p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mic Sans MS"/>
                <a:cs typeface="Comic Sans MS"/>
              </a:rPr>
              <a:t>S</a:t>
            </a:r>
            <a:r>
              <a:rPr sz="2000" spc="-5" dirty="0">
                <a:latin typeface="Comic Sans MS"/>
                <a:cs typeface="Comic Sans MS"/>
              </a:rPr>
              <a:t>ym</a:t>
            </a:r>
            <a:r>
              <a:rPr sz="2000" dirty="0">
                <a:latin typeface="Comic Sans MS"/>
                <a:cs typeface="Comic Sans MS"/>
              </a:rPr>
              <a:t>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94600" y="6324600"/>
            <a:ext cx="889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S</a:t>
            </a:r>
            <a:r>
              <a:rPr sz="1800" spc="-5" dirty="0">
                <a:latin typeface="Comic Sans MS"/>
                <a:cs typeface="Comic Sans MS"/>
              </a:rPr>
              <a:t>ensory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524000"/>
            <a:ext cx="3276600" cy="1734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76200"/>
            <a:ext cx="82296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7200" y="355600"/>
            <a:ext cx="3154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4090" algn="l"/>
              </a:tabLst>
            </a:pPr>
            <a:r>
              <a:rPr spc="-5" dirty="0"/>
              <a:t>The	procedure</a:t>
            </a:r>
          </a:p>
        </p:txBody>
      </p:sp>
      <p:sp>
        <p:nvSpPr>
          <p:cNvPr id="5" name="object 5"/>
          <p:cNvSpPr/>
          <p:nvPr/>
        </p:nvSpPr>
        <p:spPr>
          <a:xfrm>
            <a:off x="304800" y="3801643"/>
            <a:ext cx="3657600" cy="2065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1447800"/>
            <a:ext cx="3505200" cy="2178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3810000"/>
            <a:ext cx="3810000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2200" y="6324600"/>
            <a:ext cx="5105400" cy="520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62200" y="6324600"/>
            <a:ext cx="5105400" cy="5200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omic Sans MS"/>
                <a:cs typeface="Comic Sans MS"/>
              </a:rPr>
              <a:t>Conventional TURP-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Monopolar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8600"/>
            <a:ext cx="82296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1200" y="393700"/>
            <a:ext cx="7712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1330" algn="l"/>
                <a:tab pos="5120640" algn="l"/>
              </a:tabLst>
            </a:pPr>
            <a:r>
              <a:rPr spc="-5" dirty="0"/>
              <a:t>Irrigation </a:t>
            </a:r>
            <a:r>
              <a:rPr dirty="0"/>
              <a:t>is</a:t>
            </a:r>
            <a:r>
              <a:rPr spc="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must	</a:t>
            </a:r>
            <a:r>
              <a:rPr dirty="0"/>
              <a:t>for	</a:t>
            </a:r>
            <a:r>
              <a:rPr spc="-5" dirty="0"/>
              <a:t>visualisation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6800" y="1630017"/>
            <a:ext cx="3230880" cy="345440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2400" spc="-5" dirty="0">
                <a:latin typeface="Comic Sans MS"/>
                <a:cs typeface="Comic Sans MS"/>
              </a:rPr>
              <a:t>Distilled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water</a:t>
            </a:r>
            <a:endParaRPr sz="2400" dirty="0">
              <a:latin typeface="Comic Sans MS"/>
              <a:cs typeface="Comic Sans MS"/>
            </a:endParaRPr>
          </a:p>
          <a:p>
            <a:pPr marL="584200">
              <a:lnSpc>
                <a:spcPct val="100000"/>
              </a:lnSpc>
              <a:spcBef>
                <a:spcPts val="920"/>
              </a:spcBef>
            </a:pPr>
            <a:r>
              <a:rPr sz="2400" dirty="0">
                <a:solidFill>
                  <a:srgbClr val="0070C0"/>
                </a:solidFill>
                <a:latin typeface="Comic Sans MS"/>
                <a:cs typeface="Comic Sans MS"/>
              </a:rPr>
              <a:t>×</a:t>
            </a:r>
            <a:r>
              <a:rPr sz="2400" spc="-85" dirty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omic Sans MS"/>
                <a:cs typeface="Comic Sans MS"/>
              </a:rPr>
              <a:t>Isotonic</a:t>
            </a:r>
            <a:endParaRPr sz="2400" dirty="0">
              <a:latin typeface="Comic Sans MS"/>
              <a:cs typeface="Comic Sans MS"/>
            </a:endParaRPr>
          </a:p>
          <a:p>
            <a:pPr marL="817244" indent="-233679">
              <a:lnSpc>
                <a:spcPct val="100000"/>
              </a:lnSpc>
              <a:spcBef>
                <a:spcPts val="1020"/>
              </a:spcBef>
              <a:buSzPct val="95833"/>
              <a:buFont typeface="WenQuanYi Micro Hei"/>
              <a:buChar char="✓"/>
              <a:tabLst>
                <a:tab pos="817880" algn="l"/>
              </a:tabLst>
            </a:pPr>
            <a:r>
              <a:rPr sz="2400" dirty="0">
                <a:latin typeface="Comic Sans MS"/>
                <a:cs typeface="Comic Sans MS"/>
              </a:rPr>
              <a:t>Electrically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inert</a:t>
            </a:r>
            <a:endParaRPr sz="2400" dirty="0">
              <a:latin typeface="Comic Sans MS"/>
              <a:cs typeface="Comic Sans MS"/>
            </a:endParaRPr>
          </a:p>
          <a:p>
            <a:pPr marL="817244" indent="-233679">
              <a:lnSpc>
                <a:spcPct val="100000"/>
              </a:lnSpc>
              <a:spcBef>
                <a:spcPts val="1020"/>
              </a:spcBef>
              <a:buSzPct val="95833"/>
              <a:buFont typeface="WenQuanYi Micro Hei"/>
              <a:buChar char="✓"/>
              <a:tabLst>
                <a:tab pos="817880" algn="l"/>
              </a:tabLst>
            </a:pPr>
            <a:r>
              <a:rPr sz="2400" spc="-5" dirty="0">
                <a:latin typeface="Comic Sans MS"/>
                <a:cs typeface="Comic Sans MS"/>
              </a:rPr>
              <a:t>Nontoxic</a:t>
            </a:r>
            <a:endParaRPr sz="2400" dirty="0">
              <a:latin typeface="Comic Sans MS"/>
              <a:cs typeface="Comic Sans MS"/>
            </a:endParaRPr>
          </a:p>
          <a:p>
            <a:pPr marL="817244" indent="-233679">
              <a:lnSpc>
                <a:spcPct val="100000"/>
              </a:lnSpc>
              <a:spcBef>
                <a:spcPts val="1020"/>
              </a:spcBef>
              <a:buSzPct val="95833"/>
              <a:buFont typeface="WenQuanYi Micro Hei"/>
              <a:buChar char="✓"/>
              <a:tabLst>
                <a:tab pos="817880" algn="l"/>
              </a:tabLst>
            </a:pPr>
            <a:r>
              <a:rPr sz="2400" spc="-5" dirty="0">
                <a:latin typeface="Comic Sans MS"/>
                <a:cs typeface="Comic Sans MS"/>
              </a:rPr>
              <a:t>Transparent</a:t>
            </a:r>
            <a:endParaRPr sz="2400" dirty="0">
              <a:latin typeface="Comic Sans MS"/>
              <a:cs typeface="Comic Sans MS"/>
            </a:endParaRPr>
          </a:p>
          <a:p>
            <a:pPr marL="817244" indent="-233679">
              <a:lnSpc>
                <a:spcPct val="100000"/>
              </a:lnSpc>
              <a:spcBef>
                <a:spcPts val="920"/>
              </a:spcBef>
              <a:buSzPct val="95833"/>
              <a:buFont typeface="WenQuanYi Micro Hei"/>
              <a:buChar char="✓"/>
              <a:tabLst>
                <a:tab pos="817880" algn="l"/>
              </a:tabLst>
            </a:pPr>
            <a:r>
              <a:rPr sz="2400" dirty="0">
                <a:latin typeface="Comic Sans MS"/>
                <a:cs typeface="Comic Sans MS"/>
              </a:rPr>
              <a:t>Easy to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sterilise</a:t>
            </a:r>
            <a:endParaRPr sz="2400" dirty="0">
              <a:latin typeface="Comic Sans MS"/>
              <a:cs typeface="Comic Sans MS"/>
            </a:endParaRPr>
          </a:p>
          <a:p>
            <a:pPr marL="817244" indent="-233679">
              <a:lnSpc>
                <a:spcPct val="100000"/>
              </a:lnSpc>
              <a:spcBef>
                <a:spcPts val="1020"/>
              </a:spcBef>
              <a:buSzPct val="95833"/>
              <a:buFont typeface="WenQuanYi Micro Hei"/>
              <a:buChar char="✓"/>
              <a:tabLst>
                <a:tab pos="817880" algn="l"/>
              </a:tabLst>
            </a:pPr>
            <a:r>
              <a:rPr sz="2400" spc="-5" dirty="0">
                <a:latin typeface="Comic Sans MS"/>
                <a:cs typeface="Comic Sans MS"/>
              </a:rPr>
              <a:t>Inexpensive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600" y="5786734"/>
            <a:ext cx="7010400" cy="520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0600" y="5786734"/>
            <a:ext cx="7010400" cy="5200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35"/>
              </a:spcBef>
              <a:tabLst>
                <a:tab pos="3795395" algn="l"/>
              </a:tabLst>
            </a:pP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Physiologic</a:t>
            </a:r>
            <a:r>
              <a:rPr sz="2400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implication</a:t>
            </a:r>
            <a:r>
              <a:rPr sz="2400" spc="-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Systemic</a:t>
            </a:r>
            <a:r>
              <a:rPr sz="2400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absorption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" y="1600200"/>
            <a:ext cx="3230880" cy="345440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2400" dirty="0">
                <a:latin typeface="Comic Sans MS"/>
                <a:cs typeface="Comic Sans MS"/>
              </a:rPr>
              <a:t>Ideal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solution</a:t>
            </a:r>
            <a:endParaRPr sz="2400" dirty="0">
              <a:latin typeface="Comic Sans MS"/>
              <a:cs typeface="Comic Sans MS"/>
            </a:endParaRPr>
          </a:p>
          <a:p>
            <a:pPr marL="812800" indent="-228600">
              <a:lnSpc>
                <a:spcPct val="100000"/>
              </a:lnSpc>
              <a:spcBef>
                <a:spcPts val="920"/>
              </a:spcBef>
              <a:buFont typeface="Arial"/>
              <a:buChar char="•"/>
              <a:tabLst>
                <a:tab pos="812800" algn="l"/>
              </a:tabLst>
            </a:pPr>
            <a:r>
              <a:rPr sz="2400" spc="-5" dirty="0">
                <a:latin typeface="Comic Sans MS"/>
                <a:cs typeface="Comic Sans MS"/>
              </a:rPr>
              <a:t>Isotonic</a:t>
            </a:r>
            <a:endParaRPr sz="2400" dirty="0">
              <a:latin typeface="Comic Sans MS"/>
              <a:cs typeface="Comic Sans MS"/>
            </a:endParaRPr>
          </a:p>
          <a:p>
            <a:pPr marL="812800" indent="-228600">
              <a:lnSpc>
                <a:spcPct val="100000"/>
              </a:lnSpc>
              <a:spcBef>
                <a:spcPts val="1020"/>
              </a:spcBef>
              <a:buFont typeface="Arial"/>
              <a:buChar char="•"/>
              <a:tabLst>
                <a:tab pos="812800" algn="l"/>
              </a:tabLst>
            </a:pPr>
            <a:r>
              <a:rPr sz="2400" dirty="0">
                <a:latin typeface="Comic Sans MS"/>
                <a:cs typeface="Comic Sans MS"/>
              </a:rPr>
              <a:t>Electrically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inert</a:t>
            </a:r>
            <a:endParaRPr sz="2400" dirty="0">
              <a:latin typeface="Comic Sans MS"/>
              <a:cs typeface="Comic Sans MS"/>
            </a:endParaRPr>
          </a:p>
          <a:p>
            <a:pPr marL="812800" indent="-228600">
              <a:lnSpc>
                <a:spcPct val="100000"/>
              </a:lnSpc>
              <a:spcBef>
                <a:spcPts val="1020"/>
              </a:spcBef>
              <a:buFont typeface="Arial"/>
              <a:buChar char="•"/>
              <a:tabLst>
                <a:tab pos="812800" algn="l"/>
              </a:tabLst>
            </a:pPr>
            <a:r>
              <a:rPr sz="2400" spc="-5" dirty="0">
                <a:latin typeface="Comic Sans MS"/>
                <a:cs typeface="Comic Sans MS"/>
              </a:rPr>
              <a:t>Nontoxic</a:t>
            </a:r>
            <a:endParaRPr sz="2400" dirty="0">
              <a:latin typeface="Comic Sans MS"/>
              <a:cs typeface="Comic Sans MS"/>
            </a:endParaRPr>
          </a:p>
          <a:p>
            <a:pPr marL="812800" indent="-228600">
              <a:lnSpc>
                <a:spcPct val="100000"/>
              </a:lnSpc>
              <a:spcBef>
                <a:spcPts val="1020"/>
              </a:spcBef>
              <a:buFont typeface="Arial"/>
              <a:buChar char="•"/>
              <a:tabLst>
                <a:tab pos="812800" algn="l"/>
              </a:tabLst>
            </a:pPr>
            <a:r>
              <a:rPr sz="2400" spc="-5" dirty="0">
                <a:latin typeface="Comic Sans MS"/>
                <a:cs typeface="Comic Sans MS"/>
              </a:rPr>
              <a:t>Transparent</a:t>
            </a:r>
            <a:endParaRPr sz="2400" dirty="0">
              <a:latin typeface="Comic Sans MS"/>
              <a:cs typeface="Comic Sans MS"/>
            </a:endParaRPr>
          </a:p>
          <a:p>
            <a:pPr marL="812800" indent="-228600">
              <a:lnSpc>
                <a:spcPct val="100000"/>
              </a:lnSpc>
              <a:spcBef>
                <a:spcPts val="920"/>
              </a:spcBef>
              <a:buFont typeface="Arial"/>
              <a:buChar char="•"/>
              <a:tabLst>
                <a:tab pos="812800" algn="l"/>
              </a:tabLst>
            </a:pPr>
            <a:r>
              <a:rPr sz="2400" dirty="0">
                <a:latin typeface="Comic Sans MS"/>
                <a:cs typeface="Comic Sans MS"/>
              </a:rPr>
              <a:t>Easy to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sterilise</a:t>
            </a:r>
            <a:endParaRPr sz="2400" dirty="0">
              <a:latin typeface="Comic Sans MS"/>
              <a:cs typeface="Comic Sans MS"/>
            </a:endParaRPr>
          </a:p>
          <a:p>
            <a:pPr marL="812800" indent="-228600">
              <a:lnSpc>
                <a:spcPct val="100000"/>
              </a:lnSpc>
              <a:spcBef>
                <a:spcPts val="1020"/>
              </a:spcBef>
              <a:buFont typeface="Arial"/>
              <a:buChar char="•"/>
              <a:tabLst>
                <a:tab pos="812800" algn="l"/>
              </a:tabLst>
            </a:pPr>
            <a:r>
              <a:rPr sz="2400" spc="-5" dirty="0">
                <a:latin typeface="Comic Sans MS"/>
                <a:cs typeface="Comic Sans MS"/>
              </a:rPr>
              <a:t>Inexpensive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447800"/>
            <a:ext cx="5638800" cy="348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20"/>
              </a:spcBef>
            </a:pPr>
            <a:endParaRPr lang="en-IN" sz="3600" dirty="0">
              <a:latin typeface="Comic Sans MS"/>
              <a:cs typeface="Comic Sans MS"/>
            </a:endParaRPr>
          </a:p>
          <a:p>
            <a:pPr marL="12700" algn="ctr">
              <a:lnSpc>
                <a:spcPct val="100000"/>
              </a:lnSpc>
              <a:spcBef>
                <a:spcPts val="1020"/>
              </a:spcBef>
            </a:pPr>
            <a:endParaRPr lang="en-IN" dirty="0" smtClean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020"/>
              </a:spcBef>
              <a:buAutoNum type="arabicPeriod"/>
            </a:pPr>
            <a:r>
              <a:rPr lang="en-IN" dirty="0" smtClean="0">
                <a:latin typeface="Comic Sans MS"/>
                <a:cs typeface="Comic Sans MS"/>
              </a:rPr>
              <a:t>Glycine 1.2%</a:t>
            </a:r>
          </a:p>
          <a:p>
            <a:pPr marL="355600" indent="-342900">
              <a:lnSpc>
                <a:spcPct val="100000"/>
              </a:lnSpc>
              <a:spcBef>
                <a:spcPts val="1020"/>
              </a:spcBef>
              <a:buAutoNum type="arabicPeriod"/>
            </a:pPr>
            <a:r>
              <a:rPr lang="en-IN" dirty="0" smtClean="0">
                <a:latin typeface="Comic Sans MS"/>
                <a:cs typeface="Comic Sans MS"/>
              </a:rPr>
              <a:t>Glycine 1.5%</a:t>
            </a:r>
          </a:p>
          <a:p>
            <a:pPr marL="355600" indent="-342900">
              <a:lnSpc>
                <a:spcPct val="100000"/>
              </a:lnSpc>
              <a:spcBef>
                <a:spcPts val="1020"/>
              </a:spcBef>
              <a:buAutoNum type="arabicPeriod"/>
            </a:pPr>
            <a:r>
              <a:rPr lang="en-IN" dirty="0" smtClean="0">
                <a:latin typeface="Comic Sans MS"/>
                <a:cs typeface="Comic Sans MS"/>
              </a:rPr>
              <a:t>Sorbitol 3.5%</a:t>
            </a:r>
          </a:p>
          <a:p>
            <a:pPr marL="355600" indent="-342900">
              <a:lnSpc>
                <a:spcPct val="100000"/>
              </a:lnSpc>
              <a:spcBef>
                <a:spcPts val="1020"/>
              </a:spcBef>
              <a:buAutoNum type="arabicPeriod"/>
            </a:pPr>
            <a:r>
              <a:rPr lang="en-IN" dirty="0" err="1" smtClean="0">
                <a:latin typeface="Comic Sans MS"/>
                <a:cs typeface="Comic Sans MS"/>
              </a:rPr>
              <a:t>Mannitol</a:t>
            </a:r>
            <a:r>
              <a:rPr lang="en-IN" dirty="0" smtClean="0">
                <a:latin typeface="Comic Sans MS"/>
                <a:cs typeface="Comic Sans MS"/>
              </a:rPr>
              <a:t> 5%</a:t>
            </a:r>
          </a:p>
          <a:p>
            <a:pPr marL="355600" indent="-342900">
              <a:lnSpc>
                <a:spcPct val="100000"/>
              </a:lnSpc>
              <a:spcBef>
                <a:spcPts val="1020"/>
              </a:spcBef>
              <a:buAutoNum type="arabicPeriod"/>
            </a:pPr>
            <a:r>
              <a:rPr lang="en-IN" dirty="0" smtClean="0">
                <a:latin typeface="Comic Sans MS"/>
                <a:cs typeface="Comic Sans MS"/>
              </a:rPr>
              <a:t>Glucose 2.5%</a:t>
            </a:r>
          </a:p>
          <a:p>
            <a:pPr marL="355600" indent="-342900">
              <a:lnSpc>
                <a:spcPct val="100000"/>
              </a:lnSpc>
              <a:spcBef>
                <a:spcPts val="1020"/>
              </a:spcBef>
              <a:buAutoNum type="arabicPeriod"/>
            </a:pPr>
            <a:r>
              <a:rPr lang="en-IN" dirty="0" err="1" smtClean="0">
                <a:latin typeface="Comic Sans MS"/>
                <a:cs typeface="Comic Sans MS"/>
              </a:rPr>
              <a:t>Cytal</a:t>
            </a:r>
            <a:r>
              <a:rPr lang="en-IN" dirty="0" smtClean="0">
                <a:latin typeface="Comic Sans MS"/>
                <a:cs typeface="Comic Sans MS"/>
              </a:rPr>
              <a:t> (Sorbitol 2.7% + </a:t>
            </a:r>
            <a:r>
              <a:rPr lang="en-IN" dirty="0" err="1" smtClean="0">
                <a:latin typeface="Comic Sans MS"/>
                <a:cs typeface="Comic Sans MS"/>
              </a:rPr>
              <a:t>Mannitol</a:t>
            </a:r>
            <a:r>
              <a:rPr lang="en-IN" dirty="0" smtClean="0">
                <a:latin typeface="Comic Sans MS"/>
                <a:cs typeface="Comic Sans MS"/>
              </a:rPr>
              <a:t> 0.54%)</a:t>
            </a:r>
          </a:p>
        </p:txBody>
      </p:sp>
      <p:sp>
        <p:nvSpPr>
          <p:cNvPr id="5" name="object 2"/>
          <p:cNvSpPr/>
          <p:nvPr/>
        </p:nvSpPr>
        <p:spPr>
          <a:xfrm>
            <a:off x="450574" y="652670"/>
            <a:ext cx="82296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2727325" y="784180"/>
            <a:ext cx="58070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291330" algn="l"/>
                <a:tab pos="5120640" algn="l"/>
              </a:tabLst>
            </a:pPr>
            <a:r>
              <a:rPr lang="en-IN" dirty="0"/>
              <a:t>Irrigation fluids</a:t>
            </a:r>
            <a:br>
              <a:rPr lang="en-IN" dirty="0"/>
            </a:b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xmlns="" val="358052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76200"/>
            <a:ext cx="89916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228600"/>
            <a:ext cx="83947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Factors </a:t>
            </a:r>
            <a:r>
              <a:rPr sz="3200" spc="-5" dirty="0" err="1" smtClean="0"/>
              <a:t>determin</a:t>
            </a:r>
            <a:r>
              <a:rPr lang="en-IN" sz="3200" spc="-5" dirty="0" err="1" smtClean="0"/>
              <a:t>ing</a:t>
            </a:r>
            <a:r>
              <a:rPr sz="3200" spc="-5" dirty="0" smtClean="0"/>
              <a:t> </a:t>
            </a:r>
            <a:r>
              <a:rPr sz="3200" spc="-5" dirty="0"/>
              <a:t>the volume</a:t>
            </a:r>
            <a:r>
              <a:rPr sz="3200" spc="25" dirty="0"/>
              <a:t> </a:t>
            </a:r>
            <a:r>
              <a:rPr sz="3200" spc="-5" dirty="0"/>
              <a:t>absorbed?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990600" y="938275"/>
            <a:ext cx="7189470" cy="2402196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950" spc="-5" dirty="0">
                <a:latin typeface="Comic Sans MS"/>
                <a:cs typeface="Comic Sans MS"/>
              </a:rPr>
              <a:t>Duration </a:t>
            </a:r>
            <a:r>
              <a:rPr sz="1950" spc="-10" dirty="0">
                <a:latin typeface="Comic Sans MS"/>
                <a:cs typeface="Comic Sans MS"/>
              </a:rPr>
              <a:t>of </a:t>
            </a:r>
            <a:r>
              <a:rPr sz="1950" spc="-10" dirty="0" smtClean="0">
                <a:latin typeface="Comic Sans MS"/>
                <a:cs typeface="Comic Sans MS"/>
              </a:rPr>
              <a:t>procedure</a:t>
            </a:r>
            <a:r>
              <a:rPr lang="en-IN" sz="1950" spc="-10" dirty="0" smtClean="0">
                <a:latin typeface="Comic Sans MS"/>
                <a:cs typeface="Comic Sans MS"/>
              </a:rPr>
              <a:t> (</a:t>
            </a:r>
            <a:r>
              <a:rPr sz="1950" spc="-10" dirty="0" smtClean="0">
                <a:latin typeface="Comic Sans MS"/>
                <a:cs typeface="Comic Sans MS"/>
              </a:rPr>
              <a:t>larger</a:t>
            </a:r>
            <a:r>
              <a:rPr sz="1950" dirty="0" smtClean="0">
                <a:latin typeface="Comic Sans MS"/>
                <a:cs typeface="Comic Sans MS"/>
              </a:rPr>
              <a:t> </a:t>
            </a:r>
            <a:r>
              <a:rPr sz="1950" spc="-10" dirty="0" smtClean="0">
                <a:latin typeface="Comic Sans MS"/>
                <a:cs typeface="Comic Sans MS"/>
              </a:rPr>
              <a:t>gland</a:t>
            </a:r>
            <a:r>
              <a:rPr lang="en-IN" sz="1950" spc="-10" dirty="0" smtClean="0">
                <a:latin typeface="Comic Sans MS"/>
                <a:cs typeface="Comic Sans MS"/>
              </a:rPr>
              <a:t>)</a:t>
            </a:r>
            <a:endParaRPr sz="195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860"/>
              </a:spcBef>
            </a:pPr>
            <a:r>
              <a:rPr lang="en-IN" sz="1950" spc="-10" dirty="0" smtClean="0">
                <a:latin typeface="Comic Sans MS"/>
                <a:cs typeface="Comic Sans MS"/>
              </a:rPr>
              <a:t>-</a:t>
            </a:r>
            <a:r>
              <a:rPr sz="1950" spc="-10" dirty="0" smtClean="0">
                <a:latin typeface="Comic Sans MS"/>
                <a:cs typeface="Comic Sans MS"/>
              </a:rPr>
              <a:t>10-30 </a:t>
            </a:r>
            <a:r>
              <a:rPr sz="1950" spc="-10" dirty="0">
                <a:latin typeface="Comic Sans MS"/>
                <a:cs typeface="Comic Sans MS"/>
              </a:rPr>
              <a:t>ml absorbed /minute of </a:t>
            </a:r>
            <a:r>
              <a:rPr sz="1950" spc="-5" dirty="0">
                <a:latin typeface="Comic Sans MS"/>
                <a:cs typeface="Comic Sans MS"/>
              </a:rPr>
              <a:t>resection </a:t>
            </a:r>
            <a:r>
              <a:rPr sz="1950" spc="-10" dirty="0">
                <a:latin typeface="Comic Sans MS"/>
                <a:cs typeface="Comic Sans MS"/>
              </a:rPr>
              <a:t>time (1800</a:t>
            </a:r>
            <a:r>
              <a:rPr sz="1950" spc="90" dirty="0">
                <a:latin typeface="Comic Sans MS"/>
                <a:cs typeface="Comic Sans MS"/>
              </a:rPr>
              <a:t> </a:t>
            </a:r>
            <a:r>
              <a:rPr sz="1950" spc="-10" dirty="0">
                <a:latin typeface="Comic Sans MS"/>
                <a:cs typeface="Comic Sans MS"/>
              </a:rPr>
              <a:t>ml/hr)</a:t>
            </a:r>
            <a:endParaRPr sz="1950" dirty="0">
              <a:latin typeface="Comic Sans MS"/>
              <a:cs typeface="Comic Sans MS"/>
            </a:endParaRPr>
          </a:p>
          <a:p>
            <a:pPr marL="12700" marR="404495">
              <a:lnSpc>
                <a:spcPct val="136800"/>
              </a:lnSpc>
              <a:spcBef>
                <a:spcPts val="100"/>
              </a:spcBef>
              <a:tabLst>
                <a:tab pos="2964180" algn="l"/>
              </a:tabLst>
            </a:pPr>
            <a:r>
              <a:rPr sz="1950" spc="-10" dirty="0">
                <a:latin typeface="Comic Sans MS"/>
                <a:cs typeface="Comic Sans MS"/>
              </a:rPr>
              <a:t>Hydrostatic</a:t>
            </a:r>
            <a:r>
              <a:rPr sz="1950" spc="20" dirty="0">
                <a:latin typeface="Comic Sans MS"/>
                <a:cs typeface="Comic Sans MS"/>
              </a:rPr>
              <a:t> </a:t>
            </a:r>
            <a:r>
              <a:rPr sz="1950" spc="-10" dirty="0">
                <a:latin typeface="Comic Sans MS"/>
                <a:cs typeface="Comic Sans MS"/>
              </a:rPr>
              <a:t>pressure</a:t>
            </a:r>
            <a:r>
              <a:rPr sz="1950" spc="-10" dirty="0">
                <a:latin typeface="Wingdings"/>
                <a:cs typeface="Wingdings"/>
              </a:rPr>
              <a:t></a:t>
            </a:r>
            <a:r>
              <a:rPr sz="1950" spc="-10" dirty="0">
                <a:latin typeface="Times New Roman"/>
                <a:cs typeface="Times New Roman"/>
              </a:rPr>
              <a:t>	</a:t>
            </a:r>
            <a:r>
              <a:rPr sz="1950" spc="-10" dirty="0">
                <a:latin typeface="Comic Sans MS"/>
                <a:cs typeface="Comic Sans MS"/>
              </a:rPr>
              <a:t>Height of the </a:t>
            </a:r>
            <a:r>
              <a:rPr sz="1950" spc="-5" dirty="0">
                <a:latin typeface="Comic Sans MS"/>
                <a:cs typeface="Comic Sans MS"/>
              </a:rPr>
              <a:t>irrigation </a:t>
            </a:r>
            <a:r>
              <a:rPr sz="1950" spc="-10" dirty="0">
                <a:latin typeface="Comic Sans MS"/>
                <a:cs typeface="Comic Sans MS"/>
              </a:rPr>
              <a:t>fluid bag  above </a:t>
            </a:r>
            <a:r>
              <a:rPr sz="1950" spc="-5" dirty="0">
                <a:latin typeface="Comic Sans MS"/>
                <a:cs typeface="Comic Sans MS"/>
              </a:rPr>
              <a:t>pt.</a:t>
            </a:r>
            <a:endParaRPr sz="195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950" spc="-10" dirty="0">
                <a:latin typeface="Comic Sans MS"/>
                <a:cs typeface="Comic Sans MS"/>
              </a:rPr>
              <a:t>Vascularity of </a:t>
            </a:r>
            <a:r>
              <a:rPr sz="1950" spc="-5" dirty="0">
                <a:latin typeface="Comic Sans MS"/>
                <a:cs typeface="Comic Sans MS"/>
              </a:rPr>
              <a:t>diseased</a:t>
            </a:r>
            <a:r>
              <a:rPr sz="1950" dirty="0">
                <a:latin typeface="Comic Sans MS"/>
                <a:cs typeface="Comic Sans MS"/>
              </a:rPr>
              <a:t> </a:t>
            </a:r>
            <a:r>
              <a:rPr sz="1950" spc="-5" dirty="0">
                <a:latin typeface="Comic Sans MS"/>
                <a:cs typeface="Comic Sans MS"/>
              </a:rPr>
              <a:t>prostate</a:t>
            </a:r>
            <a:endParaRPr sz="1950" dirty="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698" y="3637305"/>
            <a:ext cx="9156700" cy="3220720"/>
            <a:chOff x="-12698" y="3637305"/>
            <a:chExt cx="9156700" cy="3220720"/>
          </a:xfrm>
        </p:grpSpPr>
        <p:sp>
          <p:nvSpPr>
            <p:cNvPr id="6" name="object 6"/>
            <p:cNvSpPr/>
            <p:nvPr/>
          </p:nvSpPr>
          <p:spPr>
            <a:xfrm>
              <a:off x="119994" y="3668777"/>
              <a:ext cx="6468781" cy="3014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" y="5465102"/>
              <a:ext cx="1845310" cy="558165"/>
            </a:xfrm>
            <a:custGeom>
              <a:avLst/>
              <a:gdLst/>
              <a:ahLst/>
              <a:cxnLst/>
              <a:rect l="l" t="t" r="r" b="b"/>
              <a:pathLst>
                <a:path w="1845310" h="558164">
                  <a:moveTo>
                    <a:pt x="1574533" y="81736"/>
                  </a:moveTo>
                  <a:lnTo>
                    <a:pt x="1631231" y="100504"/>
                  </a:lnTo>
                  <a:lnTo>
                    <a:pt x="1681258" y="120386"/>
                  </a:lnTo>
                  <a:lnTo>
                    <a:pt x="1724615" y="141243"/>
                  </a:lnTo>
                  <a:lnTo>
                    <a:pt x="1761302" y="162937"/>
                  </a:lnTo>
                  <a:lnTo>
                    <a:pt x="1814664" y="208274"/>
                  </a:lnTo>
                  <a:lnTo>
                    <a:pt x="1841346" y="255283"/>
                  </a:lnTo>
                  <a:lnTo>
                    <a:pt x="1844681" y="279067"/>
                  </a:lnTo>
                  <a:lnTo>
                    <a:pt x="1841346" y="302850"/>
                  </a:lnTo>
                  <a:lnTo>
                    <a:pt x="1814664" y="349859"/>
                  </a:lnTo>
                  <a:lnTo>
                    <a:pt x="1761302" y="395196"/>
                  </a:lnTo>
                  <a:lnTo>
                    <a:pt x="1724615" y="416890"/>
                  </a:lnTo>
                  <a:lnTo>
                    <a:pt x="1681258" y="437747"/>
                  </a:lnTo>
                  <a:lnTo>
                    <a:pt x="1631231" y="457629"/>
                  </a:lnTo>
                  <a:lnTo>
                    <a:pt x="1574533" y="476397"/>
                  </a:lnTo>
                  <a:lnTo>
                    <a:pt x="1532004" y="488488"/>
                  </a:lnTo>
                  <a:lnTo>
                    <a:pt x="1487642" y="499612"/>
                  </a:lnTo>
                  <a:lnTo>
                    <a:pt x="1441598" y="509769"/>
                  </a:lnTo>
                  <a:lnTo>
                    <a:pt x="1394027" y="518958"/>
                  </a:lnTo>
                  <a:lnTo>
                    <a:pt x="1345081" y="527180"/>
                  </a:lnTo>
                  <a:lnTo>
                    <a:pt x="1294912" y="534435"/>
                  </a:lnTo>
                  <a:lnTo>
                    <a:pt x="1243674" y="540722"/>
                  </a:lnTo>
                  <a:lnTo>
                    <a:pt x="1191519" y="546042"/>
                  </a:lnTo>
                  <a:lnTo>
                    <a:pt x="1138600" y="550395"/>
                  </a:lnTo>
                  <a:lnTo>
                    <a:pt x="1085070" y="553781"/>
                  </a:lnTo>
                  <a:lnTo>
                    <a:pt x="1031081" y="556199"/>
                  </a:lnTo>
                  <a:lnTo>
                    <a:pt x="976787" y="557650"/>
                  </a:lnTo>
                  <a:lnTo>
                    <a:pt x="922340" y="558134"/>
                  </a:lnTo>
                  <a:lnTo>
                    <a:pt x="867892" y="557650"/>
                  </a:lnTo>
                  <a:lnTo>
                    <a:pt x="813598" y="556199"/>
                  </a:lnTo>
                  <a:lnTo>
                    <a:pt x="759610" y="553781"/>
                  </a:lnTo>
                  <a:lnTo>
                    <a:pt x="706079" y="550395"/>
                  </a:lnTo>
                  <a:lnTo>
                    <a:pt x="653160" y="546042"/>
                  </a:lnTo>
                  <a:lnTo>
                    <a:pt x="601005" y="540722"/>
                  </a:lnTo>
                  <a:lnTo>
                    <a:pt x="549767" y="534435"/>
                  </a:lnTo>
                  <a:lnTo>
                    <a:pt x="499598" y="527180"/>
                  </a:lnTo>
                  <a:lnTo>
                    <a:pt x="450652" y="518958"/>
                  </a:lnTo>
                  <a:lnTo>
                    <a:pt x="403081" y="509769"/>
                  </a:lnTo>
                  <a:lnTo>
                    <a:pt x="357037" y="499612"/>
                  </a:lnTo>
                  <a:lnTo>
                    <a:pt x="312675" y="488488"/>
                  </a:lnTo>
                  <a:lnTo>
                    <a:pt x="270146" y="476397"/>
                  </a:lnTo>
                  <a:lnTo>
                    <a:pt x="213449" y="457629"/>
                  </a:lnTo>
                  <a:lnTo>
                    <a:pt x="163422" y="437747"/>
                  </a:lnTo>
                  <a:lnTo>
                    <a:pt x="120065" y="416890"/>
                  </a:lnTo>
                  <a:lnTo>
                    <a:pt x="83378" y="395196"/>
                  </a:lnTo>
                  <a:lnTo>
                    <a:pt x="30016" y="349859"/>
                  </a:lnTo>
                  <a:lnTo>
                    <a:pt x="3335" y="302850"/>
                  </a:lnTo>
                  <a:lnTo>
                    <a:pt x="0" y="279067"/>
                  </a:lnTo>
                  <a:lnTo>
                    <a:pt x="3335" y="255283"/>
                  </a:lnTo>
                  <a:lnTo>
                    <a:pt x="30016" y="208274"/>
                  </a:lnTo>
                  <a:lnTo>
                    <a:pt x="83378" y="162937"/>
                  </a:lnTo>
                  <a:lnTo>
                    <a:pt x="120065" y="141243"/>
                  </a:lnTo>
                  <a:lnTo>
                    <a:pt x="163422" y="120386"/>
                  </a:lnTo>
                  <a:lnTo>
                    <a:pt x="213449" y="100504"/>
                  </a:lnTo>
                  <a:lnTo>
                    <a:pt x="270146" y="81736"/>
                  </a:lnTo>
                  <a:lnTo>
                    <a:pt x="312675" y="69645"/>
                  </a:lnTo>
                  <a:lnTo>
                    <a:pt x="357037" y="58521"/>
                  </a:lnTo>
                  <a:lnTo>
                    <a:pt x="403081" y="48364"/>
                  </a:lnTo>
                  <a:lnTo>
                    <a:pt x="450652" y="39175"/>
                  </a:lnTo>
                  <a:lnTo>
                    <a:pt x="499598" y="30953"/>
                  </a:lnTo>
                  <a:lnTo>
                    <a:pt x="549767" y="23698"/>
                  </a:lnTo>
                  <a:lnTo>
                    <a:pt x="601005" y="17411"/>
                  </a:lnTo>
                  <a:lnTo>
                    <a:pt x="653160" y="12091"/>
                  </a:lnTo>
                  <a:lnTo>
                    <a:pt x="706079" y="7738"/>
                  </a:lnTo>
                  <a:lnTo>
                    <a:pt x="759610" y="4352"/>
                  </a:lnTo>
                  <a:lnTo>
                    <a:pt x="813598" y="1934"/>
                  </a:lnTo>
                  <a:lnTo>
                    <a:pt x="867892" y="483"/>
                  </a:lnTo>
                  <a:lnTo>
                    <a:pt x="922340" y="0"/>
                  </a:lnTo>
                  <a:lnTo>
                    <a:pt x="976787" y="483"/>
                  </a:lnTo>
                  <a:lnTo>
                    <a:pt x="1031081" y="1934"/>
                  </a:lnTo>
                  <a:lnTo>
                    <a:pt x="1085070" y="4352"/>
                  </a:lnTo>
                  <a:lnTo>
                    <a:pt x="1138600" y="7738"/>
                  </a:lnTo>
                  <a:lnTo>
                    <a:pt x="1191519" y="12091"/>
                  </a:lnTo>
                  <a:lnTo>
                    <a:pt x="1243674" y="17411"/>
                  </a:lnTo>
                  <a:lnTo>
                    <a:pt x="1294912" y="23698"/>
                  </a:lnTo>
                  <a:lnTo>
                    <a:pt x="1345081" y="30953"/>
                  </a:lnTo>
                  <a:lnTo>
                    <a:pt x="1394027" y="39175"/>
                  </a:lnTo>
                  <a:lnTo>
                    <a:pt x="1441598" y="48364"/>
                  </a:lnTo>
                  <a:lnTo>
                    <a:pt x="1487642" y="58521"/>
                  </a:lnTo>
                  <a:lnTo>
                    <a:pt x="1532004" y="69645"/>
                  </a:lnTo>
                  <a:lnTo>
                    <a:pt x="1574533" y="81736"/>
                  </a:lnTo>
                  <a:close/>
                </a:path>
              </a:pathLst>
            </a:custGeom>
            <a:ln w="254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8399" y="5095456"/>
              <a:ext cx="2895600" cy="1762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599" y="3637305"/>
              <a:ext cx="5824080" cy="28396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382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800" y="558800"/>
            <a:ext cx="8172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9504" algn="l"/>
                <a:tab pos="5663565" algn="l"/>
              </a:tabLst>
            </a:pPr>
            <a:r>
              <a:rPr spc="-5" dirty="0"/>
              <a:t>Consequences</a:t>
            </a:r>
            <a:r>
              <a:rPr spc="5" dirty="0"/>
              <a:t> </a:t>
            </a:r>
            <a:r>
              <a:rPr dirty="0"/>
              <a:t>of	</a:t>
            </a:r>
            <a:r>
              <a:rPr spc="-5" dirty="0"/>
              <a:t>systemic	absorption?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1646427"/>
            <a:ext cx="111760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spc="1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1659127"/>
            <a:ext cx="2873375" cy="828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spc="15" dirty="0">
                <a:latin typeface="Comic Sans MS"/>
                <a:cs typeface="Comic Sans MS"/>
              </a:rPr>
              <a:t>Absorbed</a:t>
            </a:r>
            <a:r>
              <a:rPr sz="1900" spc="-20" dirty="0">
                <a:latin typeface="Comic Sans MS"/>
                <a:cs typeface="Comic Sans MS"/>
              </a:rPr>
              <a:t> </a:t>
            </a:r>
            <a:r>
              <a:rPr sz="1900" spc="15" dirty="0">
                <a:latin typeface="Comic Sans MS"/>
                <a:cs typeface="Comic Sans MS"/>
              </a:rPr>
              <a:t>crystalloid</a:t>
            </a:r>
            <a:r>
              <a:rPr sz="1900" spc="15" dirty="0">
                <a:latin typeface="Wingdings"/>
                <a:cs typeface="Wingdings"/>
              </a:rPr>
              <a:t></a:t>
            </a:r>
            <a:endParaRPr sz="19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1900" spc="15" dirty="0">
                <a:latin typeface="Comic Sans MS"/>
                <a:cs typeface="Comic Sans MS"/>
              </a:rPr>
              <a:t>enters </a:t>
            </a:r>
            <a:r>
              <a:rPr sz="1900" spc="10" dirty="0">
                <a:latin typeface="Comic Sans MS"/>
                <a:cs typeface="Comic Sans MS"/>
              </a:rPr>
              <a:t>interstitial</a:t>
            </a:r>
            <a:r>
              <a:rPr sz="1900" spc="-25" dirty="0">
                <a:latin typeface="Comic Sans MS"/>
                <a:cs typeface="Comic Sans MS"/>
              </a:rPr>
              <a:t> </a:t>
            </a:r>
            <a:r>
              <a:rPr sz="1900" spc="15" dirty="0">
                <a:latin typeface="Comic Sans MS"/>
                <a:cs typeface="Comic Sans MS"/>
              </a:rPr>
              <a:t>space.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6510" y="1659127"/>
            <a:ext cx="4959985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spc="20" dirty="0">
                <a:latin typeface="Comic Sans MS"/>
                <a:cs typeface="Comic Sans MS"/>
              </a:rPr>
              <a:t>20-30% </a:t>
            </a:r>
            <a:r>
              <a:rPr sz="1900" spc="15" dirty="0">
                <a:latin typeface="Comic Sans MS"/>
                <a:cs typeface="Comic Sans MS"/>
              </a:rPr>
              <a:t>remains </a:t>
            </a:r>
            <a:r>
              <a:rPr sz="1900" spc="10" dirty="0">
                <a:latin typeface="Comic Sans MS"/>
                <a:cs typeface="Comic Sans MS"/>
              </a:rPr>
              <a:t>in </a:t>
            </a:r>
            <a:r>
              <a:rPr sz="1900" spc="15" dirty="0">
                <a:latin typeface="Comic Sans MS"/>
                <a:cs typeface="Comic Sans MS"/>
              </a:rPr>
              <a:t>intravascular,</a:t>
            </a:r>
            <a:r>
              <a:rPr sz="1900" spc="-45" dirty="0">
                <a:latin typeface="Comic Sans MS"/>
                <a:cs typeface="Comic Sans MS"/>
              </a:rPr>
              <a:t> </a:t>
            </a:r>
            <a:r>
              <a:rPr sz="1900" spc="15" dirty="0">
                <a:latin typeface="Comic Sans MS"/>
                <a:cs typeface="Comic Sans MS"/>
              </a:rPr>
              <a:t>remaining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" y="2738627"/>
            <a:ext cx="111760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spc="1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0" y="2751327"/>
            <a:ext cx="3218180" cy="892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spc="15" dirty="0">
                <a:latin typeface="Comic Sans MS"/>
                <a:cs typeface="Comic Sans MS"/>
              </a:rPr>
              <a:t>Average </a:t>
            </a:r>
            <a:r>
              <a:rPr sz="1900" spc="10" dirty="0">
                <a:latin typeface="Comic Sans MS"/>
                <a:cs typeface="Comic Sans MS"/>
              </a:rPr>
              <a:t>fall in </a:t>
            </a:r>
            <a:r>
              <a:rPr sz="1900" spc="20" dirty="0">
                <a:latin typeface="Comic Sans MS"/>
                <a:cs typeface="Comic Sans MS"/>
              </a:rPr>
              <a:t>serum</a:t>
            </a:r>
            <a:r>
              <a:rPr sz="1900" spc="-25" dirty="0">
                <a:latin typeface="Comic Sans MS"/>
                <a:cs typeface="Comic Sans MS"/>
              </a:rPr>
              <a:t> </a:t>
            </a:r>
            <a:r>
              <a:rPr sz="1900" spc="20" dirty="0">
                <a:latin typeface="Comic Sans MS"/>
                <a:cs typeface="Comic Sans MS"/>
              </a:rPr>
              <a:t>Na+</a:t>
            </a:r>
            <a:r>
              <a:rPr sz="1900" spc="20" dirty="0">
                <a:latin typeface="Wingdings"/>
                <a:cs typeface="Wingdings"/>
              </a:rPr>
              <a:t></a:t>
            </a:r>
            <a:endParaRPr sz="1900">
              <a:latin typeface="Wingdings"/>
              <a:cs typeface="Wingdings"/>
            </a:endParaRPr>
          </a:p>
          <a:p>
            <a:pPr marL="85725">
              <a:lnSpc>
                <a:spcPct val="100000"/>
              </a:lnSpc>
              <a:spcBef>
                <a:spcPts val="2220"/>
              </a:spcBef>
            </a:pPr>
            <a:r>
              <a:rPr sz="1900" spc="15" dirty="0">
                <a:latin typeface="Comic Sans MS"/>
                <a:cs typeface="Comic Sans MS"/>
              </a:rPr>
              <a:t>Excessive</a:t>
            </a:r>
            <a:r>
              <a:rPr sz="1900" spc="5" dirty="0">
                <a:latin typeface="Comic Sans MS"/>
                <a:cs typeface="Comic Sans MS"/>
              </a:rPr>
              <a:t> </a:t>
            </a:r>
            <a:r>
              <a:rPr sz="1900" spc="15" dirty="0">
                <a:latin typeface="Comic Sans MS"/>
                <a:cs typeface="Comic Sans MS"/>
              </a:rPr>
              <a:t>absorption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5645" y="2751327"/>
            <a:ext cx="1707514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spc="15" dirty="0">
                <a:latin typeface="Comic Sans MS"/>
                <a:cs typeface="Comic Sans MS"/>
              </a:rPr>
              <a:t>3.65-10</a:t>
            </a:r>
            <a:r>
              <a:rPr sz="1900" spc="-55" dirty="0">
                <a:latin typeface="Comic Sans MS"/>
                <a:cs typeface="Comic Sans MS"/>
              </a:rPr>
              <a:t> </a:t>
            </a:r>
            <a:r>
              <a:rPr sz="1900" spc="20" dirty="0">
                <a:latin typeface="Comic Sans MS"/>
                <a:cs typeface="Comic Sans MS"/>
              </a:rPr>
              <a:t>mEq/L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300" y="3310128"/>
            <a:ext cx="111760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spc="1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2500" y="3894328"/>
            <a:ext cx="4138929" cy="2035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1900" spc="15" dirty="0">
                <a:latin typeface="Comic Sans MS"/>
                <a:cs typeface="Comic Sans MS"/>
              </a:rPr>
              <a:t>Hypervolemia</a:t>
            </a:r>
            <a:endParaRPr sz="1900">
              <a:latin typeface="Comic Sans MS"/>
              <a:cs typeface="Comic Sans MS"/>
            </a:endParaRPr>
          </a:p>
          <a:p>
            <a:pPr marL="304800" indent="-292100">
              <a:lnSpc>
                <a:spcPct val="100000"/>
              </a:lnSpc>
              <a:spcBef>
                <a:spcPts val="2220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1900" spc="20" dirty="0">
                <a:latin typeface="Comic Sans MS"/>
                <a:cs typeface="Comic Sans MS"/>
              </a:rPr>
              <a:t>TURP</a:t>
            </a:r>
            <a:r>
              <a:rPr sz="1900" spc="5" dirty="0">
                <a:latin typeface="Comic Sans MS"/>
                <a:cs typeface="Comic Sans MS"/>
              </a:rPr>
              <a:t> </a:t>
            </a:r>
            <a:r>
              <a:rPr sz="1900" spc="15" dirty="0">
                <a:latin typeface="Comic Sans MS"/>
                <a:cs typeface="Comic Sans MS"/>
              </a:rPr>
              <a:t>syndrome.</a:t>
            </a:r>
            <a:endParaRPr sz="1900">
              <a:latin typeface="Comic Sans MS"/>
              <a:cs typeface="Comic Sans MS"/>
            </a:endParaRPr>
          </a:p>
          <a:p>
            <a:pPr marL="660400" lvl="1" indent="-190500">
              <a:lnSpc>
                <a:spcPct val="100000"/>
              </a:lnSpc>
              <a:spcBef>
                <a:spcPts val="2220"/>
              </a:spcBef>
              <a:buFont typeface="Arial"/>
              <a:buChar char="•"/>
              <a:tabLst>
                <a:tab pos="660400" algn="l"/>
              </a:tabLst>
            </a:pPr>
            <a:r>
              <a:rPr sz="1900" spc="20" dirty="0">
                <a:latin typeface="Comic Sans MS"/>
                <a:cs typeface="Comic Sans MS"/>
              </a:rPr>
              <a:t>Upto </a:t>
            </a:r>
            <a:r>
              <a:rPr sz="1900" spc="25" dirty="0">
                <a:latin typeface="Comic Sans MS"/>
                <a:cs typeface="Comic Sans MS"/>
              </a:rPr>
              <a:t>8% </a:t>
            </a:r>
            <a:r>
              <a:rPr sz="1900" spc="15" dirty="0">
                <a:latin typeface="Comic Sans MS"/>
                <a:cs typeface="Comic Sans MS"/>
              </a:rPr>
              <a:t>of cases </a:t>
            </a:r>
            <a:r>
              <a:rPr sz="1900" spc="10" dirty="0">
                <a:latin typeface="Comic Sans MS"/>
                <a:cs typeface="Comic Sans MS"/>
              </a:rPr>
              <a:t>in mild</a:t>
            </a:r>
            <a:r>
              <a:rPr sz="1900" spc="-60" dirty="0">
                <a:latin typeface="Comic Sans MS"/>
                <a:cs typeface="Comic Sans MS"/>
              </a:rPr>
              <a:t> </a:t>
            </a:r>
            <a:r>
              <a:rPr sz="1900" spc="15" dirty="0">
                <a:latin typeface="Comic Sans MS"/>
                <a:cs typeface="Comic Sans MS"/>
              </a:rPr>
              <a:t>form</a:t>
            </a:r>
            <a:endParaRPr sz="1900">
              <a:latin typeface="Comic Sans MS"/>
              <a:cs typeface="Comic Sans MS"/>
            </a:endParaRPr>
          </a:p>
          <a:p>
            <a:pPr marL="660400" lvl="1" indent="-190500">
              <a:lnSpc>
                <a:spcPct val="100000"/>
              </a:lnSpc>
              <a:spcBef>
                <a:spcPts val="2220"/>
              </a:spcBef>
              <a:buFont typeface="Arial"/>
              <a:buChar char="•"/>
              <a:tabLst>
                <a:tab pos="660400" algn="l"/>
              </a:tabLst>
            </a:pPr>
            <a:r>
              <a:rPr sz="1900" spc="15" dirty="0">
                <a:latin typeface="Comic Sans MS"/>
                <a:cs typeface="Comic Sans MS"/>
              </a:rPr>
              <a:t>Severe </a:t>
            </a:r>
            <a:r>
              <a:rPr sz="1900" spc="10" dirty="0">
                <a:latin typeface="Comic Sans MS"/>
                <a:cs typeface="Comic Sans MS"/>
              </a:rPr>
              <a:t>in</a:t>
            </a:r>
            <a:r>
              <a:rPr sz="1900" spc="-15" dirty="0">
                <a:latin typeface="Comic Sans MS"/>
                <a:cs typeface="Comic Sans MS"/>
              </a:rPr>
              <a:t> </a:t>
            </a:r>
            <a:r>
              <a:rPr sz="1900" spc="25" dirty="0">
                <a:latin typeface="Comic Sans MS"/>
                <a:cs typeface="Comic Sans MS"/>
              </a:rPr>
              <a:t>2%</a:t>
            </a:r>
            <a:endParaRPr sz="19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8700" y="558800"/>
            <a:ext cx="7088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2415" algn="l"/>
                <a:tab pos="2152015" algn="l"/>
                <a:tab pos="4777105" algn="l"/>
              </a:tabLst>
            </a:pPr>
            <a:r>
              <a:rPr spc="-5" dirty="0"/>
              <a:t>Choice	</a:t>
            </a:r>
            <a:r>
              <a:rPr dirty="0"/>
              <a:t>of	</a:t>
            </a:r>
            <a:r>
              <a:rPr spc="-5" dirty="0"/>
              <a:t>anaesthetic	technique?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500" y="1659635"/>
            <a:ext cx="125095" cy="365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spc="1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00" y="1672335"/>
            <a:ext cx="7882890" cy="402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spc="15" dirty="0">
                <a:latin typeface="Comic Sans MS"/>
                <a:cs typeface="Comic Sans MS"/>
              </a:rPr>
              <a:t>Subarachnoid </a:t>
            </a:r>
            <a:r>
              <a:rPr sz="2200" spc="10" dirty="0">
                <a:latin typeface="Comic Sans MS"/>
                <a:cs typeface="Comic Sans MS"/>
              </a:rPr>
              <a:t>block-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spc="15" dirty="0">
                <a:latin typeface="Comic Sans MS"/>
                <a:cs typeface="Comic Sans MS"/>
              </a:rPr>
              <a:t>Advantages</a:t>
            </a:r>
            <a:endParaRPr sz="2200">
              <a:latin typeface="Comic Sans MS"/>
              <a:cs typeface="Comic Sans MS"/>
            </a:endParaRPr>
          </a:p>
          <a:p>
            <a:pPr marL="419100" indent="-266700">
              <a:lnSpc>
                <a:spcPct val="100000"/>
              </a:lnSpc>
              <a:spcBef>
                <a:spcPts val="2410"/>
              </a:spcBef>
              <a:buFont typeface="Arial"/>
              <a:buChar char="–"/>
              <a:tabLst>
                <a:tab pos="418465" algn="l"/>
                <a:tab pos="419100" algn="l"/>
              </a:tabLst>
            </a:pPr>
            <a:r>
              <a:rPr sz="1850" spc="5" dirty="0">
                <a:latin typeface="Comic Sans MS"/>
                <a:cs typeface="Comic Sans MS"/>
              </a:rPr>
              <a:t>Good </a:t>
            </a:r>
            <a:r>
              <a:rPr sz="1850" dirty="0">
                <a:latin typeface="Comic Sans MS"/>
                <a:cs typeface="Comic Sans MS"/>
              </a:rPr>
              <a:t>relaxation </a:t>
            </a:r>
            <a:r>
              <a:rPr sz="1850" spc="5" dirty="0">
                <a:latin typeface="Comic Sans MS"/>
                <a:cs typeface="Comic Sans MS"/>
              </a:rPr>
              <a:t>of </a:t>
            </a:r>
            <a:r>
              <a:rPr sz="1850" dirty="0">
                <a:latin typeface="Comic Sans MS"/>
                <a:cs typeface="Comic Sans MS"/>
              </a:rPr>
              <a:t>pelvic floor and</a:t>
            </a:r>
            <a:r>
              <a:rPr sz="1850" spc="-5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perineum</a:t>
            </a:r>
            <a:endParaRPr sz="1850">
              <a:latin typeface="Comic Sans MS"/>
              <a:cs typeface="Comic Sans MS"/>
            </a:endParaRPr>
          </a:p>
          <a:p>
            <a:pPr marL="419100" indent="-266700">
              <a:lnSpc>
                <a:spcPct val="100000"/>
              </a:lnSpc>
              <a:spcBef>
                <a:spcPts val="1980"/>
              </a:spcBef>
              <a:buFont typeface="Arial"/>
              <a:buChar char="–"/>
              <a:tabLst>
                <a:tab pos="418465" algn="l"/>
                <a:tab pos="419100" algn="l"/>
              </a:tabLst>
            </a:pPr>
            <a:r>
              <a:rPr sz="1850" dirty="0">
                <a:latin typeface="Comic Sans MS"/>
                <a:cs typeface="Comic Sans MS"/>
              </a:rPr>
              <a:t>Early detection of</a:t>
            </a:r>
            <a:r>
              <a:rPr sz="1850" spc="-5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complications</a:t>
            </a:r>
            <a:endParaRPr sz="1850">
              <a:latin typeface="Comic Sans MS"/>
              <a:cs typeface="Comic Sans MS"/>
            </a:endParaRPr>
          </a:p>
          <a:p>
            <a:pPr marL="876300" lvl="1" indent="-266700">
              <a:lnSpc>
                <a:spcPct val="100000"/>
              </a:lnSpc>
              <a:spcBef>
                <a:spcPts val="1980"/>
              </a:spcBef>
              <a:buFont typeface="Arial"/>
              <a:buChar char="•"/>
              <a:tabLst>
                <a:tab pos="875665" algn="l"/>
                <a:tab pos="876300" algn="l"/>
              </a:tabLst>
            </a:pPr>
            <a:r>
              <a:rPr sz="1850" spc="5" dirty="0">
                <a:latin typeface="Comic Sans MS"/>
                <a:cs typeface="Comic Sans MS"/>
              </a:rPr>
              <a:t>TUR </a:t>
            </a:r>
            <a:r>
              <a:rPr sz="1850" dirty="0">
                <a:latin typeface="Comic Sans MS"/>
                <a:cs typeface="Comic Sans MS"/>
              </a:rPr>
              <a:t>syndrome</a:t>
            </a:r>
            <a:r>
              <a:rPr sz="1850" dirty="0">
                <a:latin typeface="Wingdings"/>
                <a:cs typeface="Wingdings"/>
              </a:rPr>
              <a:t>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Comic Sans MS"/>
                <a:cs typeface="Comic Sans MS"/>
              </a:rPr>
              <a:t>Monitoring for </a:t>
            </a:r>
            <a:r>
              <a:rPr sz="1850" spc="5" dirty="0">
                <a:latin typeface="Comic Sans MS"/>
                <a:cs typeface="Comic Sans MS"/>
              </a:rPr>
              <a:t>change </a:t>
            </a:r>
            <a:r>
              <a:rPr sz="1850" dirty="0">
                <a:latin typeface="Comic Sans MS"/>
                <a:cs typeface="Comic Sans MS"/>
              </a:rPr>
              <a:t>in</a:t>
            </a:r>
            <a:r>
              <a:rPr sz="1850" spc="80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mentation</a:t>
            </a:r>
            <a:endParaRPr sz="1850">
              <a:latin typeface="Comic Sans MS"/>
              <a:cs typeface="Comic Sans MS"/>
            </a:endParaRPr>
          </a:p>
          <a:p>
            <a:pPr marL="812800" marR="337185" lvl="1" indent="-203200">
              <a:lnSpc>
                <a:spcPct val="166700"/>
              </a:lnSpc>
              <a:spcBef>
                <a:spcPts val="500"/>
              </a:spcBef>
              <a:buFont typeface="Arial"/>
              <a:buChar char="•"/>
              <a:tabLst>
                <a:tab pos="812800" algn="l"/>
              </a:tabLst>
            </a:pPr>
            <a:r>
              <a:rPr sz="1850" dirty="0">
                <a:latin typeface="Comic Sans MS"/>
                <a:cs typeface="Comic Sans MS"/>
              </a:rPr>
              <a:t>Bladder perforation</a:t>
            </a:r>
            <a:r>
              <a:rPr sz="1850" dirty="0">
                <a:latin typeface="Wingdings"/>
                <a:cs typeface="Wingdings"/>
              </a:rPr>
              <a:t>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Comic Sans MS"/>
                <a:cs typeface="Comic Sans MS"/>
              </a:rPr>
              <a:t>Conscious </a:t>
            </a:r>
            <a:r>
              <a:rPr sz="1850" spc="5" dirty="0">
                <a:latin typeface="Comic Sans MS"/>
                <a:cs typeface="Comic Sans MS"/>
              </a:rPr>
              <a:t>pts </a:t>
            </a:r>
            <a:r>
              <a:rPr sz="1850" dirty="0">
                <a:latin typeface="Comic Sans MS"/>
                <a:cs typeface="Comic Sans MS"/>
              </a:rPr>
              <a:t>experience </a:t>
            </a:r>
            <a:r>
              <a:rPr sz="1850" spc="5" dirty="0">
                <a:latin typeface="Comic Sans MS"/>
                <a:cs typeface="Comic Sans MS"/>
              </a:rPr>
              <a:t>symptoms of  bladder </a:t>
            </a:r>
            <a:r>
              <a:rPr sz="1850" dirty="0">
                <a:latin typeface="Comic Sans MS"/>
                <a:cs typeface="Comic Sans MS"/>
              </a:rPr>
              <a:t>perforation </a:t>
            </a:r>
            <a:r>
              <a:rPr sz="1850" spc="5" dirty="0">
                <a:latin typeface="Comic Sans MS"/>
                <a:cs typeface="Comic Sans MS"/>
              </a:rPr>
              <a:t>before </a:t>
            </a:r>
            <a:r>
              <a:rPr sz="1850" dirty="0">
                <a:latin typeface="Comic Sans MS"/>
                <a:cs typeface="Comic Sans MS"/>
              </a:rPr>
              <a:t>it </a:t>
            </a:r>
            <a:r>
              <a:rPr sz="1850" spc="5" dirty="0">
                <a:latin typeface="Comic Sans MS"/>
                <a:cs typeface="Comic Sans MS"/>
              </a:rPr>
              <a:t>becomes </a:t>
            </a:r>
            <a:r>
              <a:rPr sz="1850" dirty="0">
                <a:latin typeface="Comic Sans MS"/>
                <a:cs typeface="Comic Sans MS"/>
              </a:rPr>
              <a:t>manifest </a:t>
            </a:r>
            <a:r>
              <a:rPr sz="1850" spc="5" dirty="0">
                <a:latin typeface="Comic Sans MS"/>
                <a:cs typeface="Comic Sans MS"/>
              </a:rPr>
              <a:t>to</a:t>
            </a:r>
            <a:r>
              <a:rPr sz="1850" spc="-15" dirty="0">
                <a:latin typeface="Comic Sans MS"/>
                <a:cs typeface="Comic Sans MS"/>
              </a:rPr>
              <a:t> </a:t>
            </a:r>
            <a:r>
              <a:rPr sz="1850" spc="5" dirty="0">
                <a:latin typeface="Comic Sans MS"/>
                <a:cs typeface="Comic Sans MS"/>
              </a:rPr>
              <a:t>surgeon</a:t>
            </a:r>
            <a:endParaRPr sz="1850">
              <a:latin typeface="Comic Sans MS"/>
              <a:cs typeface="Comic Sans MS"/>
            </a:endParaRPr>
          </a:p>
          <a:p>
            <a:pPr marL="1270000" marR="5080" indent="-203200">
              <a:lnSpc>
                <a:spcPct val="166700"/>
              </a:lnSpc>
              <a:spcBef>
                <a:spcPts val="500"/>
              </a:spcBef>
            </a:pPr>
            <a:r>
              <a:rPr sz="1850" spc="5" dirty="0">
                <a:latin typeface="Arial"/>
                <a:cs typeface="Arial"/>
              </a:rPr>
              <a:t>– </a:t>
            </a:r>
            <a:r>
              <a:rPr sz="1850" dirty="0">
                <a:latin typeface="Comic Sans MS"/>
                <a:cs typeface="Comic Sans MS"/>
              </a:rPr>
              <a:t>Bradycardia, hypotension, </a:t>
            </a:r>
            <a:r>
              <a:rPr sz="1850" dirty="0">
                <a:solidFill>
                  <a:srgbClr val="FF0000"/>
                </a:solidFill>
                <a:latin typeface="Comic Sans MS"/>
                <a:cs typeface="Comic Sans MS"/>
              </a:rPr>
              <a:t>restlessness, diaphoresis</a:t>
            </a:r>
            <a:r>
              <a:rPr sz="1850" dirty="0">
                <a:latin typeface="Comic Sans MS"/>
                <a:cs typeface="Comic Sans MS"/>
              </a:rPr>
              <a:t>, </a:t>
            </a:r>
            <a:r>
              <a:rPr sz="1850" dirty="0">
                <a:solidFill>
                  <a:srgbClr val="FF0000"/>
                </a:solidFill>
                <a:latin typeface="Comic Sans MS"/>
                <a:cs typeface="Comic Sans MS"/>
              </a:rPr>
              <a:t>nausea,  abdominal pain</a:t>
            </a:r>
            <a:r>
              <a:rPr sz="1850" dirty="0">
                <a:latin typeface="Comic Sans MS"/>
                <a:cs typeface="Comic Sans MS"/>
              </a:rPr>
              <a:t>, </a:t>
            </a:r>
            <a:r>
              <a:rPr sz="1850" dirty="0">
                <a:solidFill>
                  <a:srgbClr val="FF0000"/>
                </a:solidFill>
                <a:latin typeface="Comic Sans MS"/>
                <a:cs typeface="Comic Sans MS"/>
              </a:rPr>
              <a:t>dyspnea, shoulder pain</a:t>
            </a:r>
            <a:r>
              <a:rPr sz="1850" dirty="0">
                <a:latin typeface="Comic Sans MS"/>
                <a:cs typeface="Comic Sans MS"/>
              </a:rPr>
              <a:t>,</a:t>
            </a:r>
            <a:r>
              <a:rPr sz="1850" spc="10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hiccups.</a:t>
            </a:r>
            <a:endParaRPr sz="18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0" y="1130300"/>
            <a:ext cx="6097270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1465" algn="l"/>
                <a:tab pos="292100" algn="l"/>
              </a:tabLst>
            </a:pPr>
            <a:r>
              <a:rPr sz="2000" spc="-5" dirty="0">
                <a:latin typeface="Comic Sans MS"/>
                <a:cs typeface="Comic Sans MS"/>
              </a:rPr>
              <a:t>Operative blood loss </a:t>
            </a:r>
            <a:r>
              <a:rPr sz="2000" dirty="0">
                <a:latin typeface="Comic Sans MS"/>
                <a:cs typeface="Comic Sans MS"/>
              </a:rPr>
              <a:t>is </a:t>
            </a:r>
            <a:r>
              <a:rPr sz="2000" spc="-5" dirty="0">
                <a:latin typeface="Comic Sans MS"/>
                <a:cs typeface="Comic Sans MS"/>
              </a:rPr>
              <a:t>reduced </a:t>
            </a:r>
            <a:r>
              <a:rPr sz="2000" dirty="0">
                <a:latin typeface="Comic Sans MS"/>
                <a:cs typeface="Comic Sans MS"/>
              </a:rPr>
              <a:t>- </a:t>
            </a:r>
            <a:r>
              <a:rPr sz="2000" spc="1000" dirty="0">
                <a:latin typeface="Arial Black"/>
                <a:cs typeface="Arial Black"/>
              </a:rPr>
              <a:t>↓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transfusions</a:t>
            </a:r>
            <a:endParaRPr sz="2000">
              <a:latin typeface="Comic Sans MS"/>
              <a:cs typeface="Comic Sans MS"/>
            </a:endParaRPr>
          </a:p>
          <a:p>
            <a:pPr marL="698500" lvl="1" indent="-228600">
              <a:lnSpc>
                <a:spcPct val="100000"/>
              </a:lnSpc>
              <a:spcBef>
                <a:spcPts val="23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900" dirty="0">
                <a:latin typeface="Arial Black"/>
                <a:cs typeface="Arial Black"/>
              </a:rPr>
              <a:t>↓</a:t>
            </a:r>
            <a:r>
              <a:rPr sz="1800" spc="-95" dirty="0">
                <a:latin typeface="Arial Black"/>
                <a:cs typeface="Arial Black"/>
              </a:rPr>
              <a:t> </a:t>
            </a:r>
            <a:r>
              <a:rPr sz="1800" dirty="0">
                <a:latin typeface="Comic Sans MS"/>
                <a:cs typeface="Comic Sans MS"/>
              </a:rPr>
              <a:t>in systemic BP due to </a:t>
            </a:r>
            <a:r>
              <a:rPr sz="1800" spc="-5" dirty="0">
                <a:latin typeface="Comic Sans MS"/>
                <a:cs typeface="Comic Sans MS"/>
              </a:rPr>
              <a:t>sympathetic </a:t>
            </a:r>
            <a:r>
              <a:rPr sz="1800" dirty="0">
                <a:latin typeface="Comic Sans MS"/>
                <a:cs typeface="Comic Sans MS"/>
              </a:rPr>
              <a:t>block</a:t>
            </a:r>
            <a:endParaRPr sz="1800">
              <a:latin typeface="Comic Sans MS"/>
              <a:cs typeface="Comic Sans MS"/>
            </a:endParaRPr>
          </a:p>
          <a:p>
            <a:pPr marL="698500" lvl="1" indent="-228600">
              <a:lnSpc>
                <a:spcPct val="100000"/>
              </a:lnSpc>
              <a:spcBef>
                <a:spcPts val="21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900" dirty="0">
                <a:latin typeface="Arial Black"/>
                <a:cs typeface="Arial Black"/>
              </a:rPr>
              <a:t>↓</a:t>
            </a:r>
            <a:r>
              <a:rPr sz="1800" spc="-75" dirty="0">
                <a:latin typeface="Arial Black"/>
                <a:cs typeface="Arial Black"/>
              </a:rPr>
              <a:t> </a:t>
            </a:r>
            <a:r>
              <a:rPr sz="1800" dirty="0">
                <a:latin typeface="Comic Sans MS"/>
                <a:cs typeface="Comic Sans MS"/>
              </a:rPr>
              <a:t>in </a:t>
            </a:r>
            <a:r>
              <a:rPr sz="1800" spc="-5" dirty="0">
                <a:latin typeface="Comic Sans MS"/>
                <a:cs typeface="Comic Sans MS"/>
              </a:rPr>
              <a:t>peripheral venous </a:t>
            </a:r>
            <a:r>
              <a:rPr sz="1800" dirty="0">
                <a:latin typeface="Comic Sans MS"/>
                <a:cs typeface="Comic Sans MS"/>
              </a:rPr>
              <a:t>pressure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3124" y="2857500"/>
            <a:ext cx="1704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mitigates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intra-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500" y="2832100"/>
            <a:ext cx="7321550" cy="361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1465" algn="l"/>
                <a:tab pos="292100" algn="l"/>
              </a:tabLst>
            </a:pPr>
            <a:r>
              <a:rPr sz="2000" spc="-5" dirty="0">
                <a:latin typeface="Comic Sans MS"/>
                <a:cs typeface="Comic Sans MS"/>
              </a:rPr>
              <a:t>Sympathetic block </a:t>
            </a:r>
            <a:r>
              <a:rPr sz="2000" dirty="0">
                <a:latin typeface="Carlito"/>
                <a:cs typeface="Carlito"/>
              </a:rPr>
              <a:t>↑ </a:t>
            </a:r>
            <a:r>
              <a:rPr sz="2000" spc="-5" dirty="0">
                <a:latin typeface="Comic Sans MS"/>
                <a:cs typeface="Comic Sans MS"/>
              </a:rPr>
              <a:t>venous</a:t>
            </a:r>
            <a:r>
              <a:rPr sz="2000" spc="1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capacitance</a:t>
            </a:r>
            <a:r>
              <a:rPr sz="2000" spc="-5" dirty="0">
                <a:latin typeface="Wingdings"/>
                <a:cs typeface="Wingdings"/>
              </a:rPr>
              <a:t></a:t>
            </a:r>
            <a:endParaRPr sz="2000">
              <a:latin typeface="Wingdings"/>
              <a:cs typeface="Wingdings"/>
            </a:endParaRPr>
          </a:p>
          <a:p>
            <a:pPr marL="292100">
              <a:lnSpc>
                <a:spcPct val="100000"/>
              </a:lnSpc>
              <a:spcBef>
                <a:spcPts val="1800"/>
              </a:spcBef>
            </a:pPr>
            <a:r>
              <a:rPr sz="1800" spc="-5" dirty="0">
                <a:latin typeface="Comic Sans MS"/>
                <a:cs typeface="Comic Sans MS"/>
              </a:rPr>
              <a:t>operative </a:t>
            </a:r>
            <a:r>
              <a:rPr sz="1800" dirty="0">
                <a:latin typeface="Comic Sans MS"/>
                <a:cs typeface="Comic Sans MS"/>
              </a:rPr>
              <a:t>fluid</a:t>
            </a:r>
            <a:r>
              <a:rPr sz="1800" spc="-5" dirty="0">
                <a:latin typeface="Comic Sans MS"/>
                <a:cs typeface="Comic Sans MS"/>
              </a:rPr>
              <a:t> overload.</a:t>
            </a:r>
            <a:endParaRPr sz="18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2140"/>
              </a:spcBef>
              <a:buFont typeface="Arial"/>
              <a:buChar char="–"/>
              <a:tabLst>
                <a:tab pos="291465" algn="l"/>
                <a:tab pos="292100" algn="l"/>
              </a:tabLst>
            </a:pPr>
            <a:r>
              <a:rPr sz="2000" dirty="0">
                <a:latin typeface="Comic Sans MS"/>
                <a:cs typeface="Comic Sans MS"/>
              </a:rPr>
              <a:t>Good </a:t>
            </a:r>
            <a:r>
              <a:rPr sz="2000" spc="-5" dirty="0">
                <a:latin typeface="Comic Sans MS"/>
                <a:cs typeface="Comic Sans MS"/>
              </a:rPr>
              <a:t>early postop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analgesia</a:t>
            </a:r>
            <a:endParaRPr sz="20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2200"/>
              </a:spcBef>
              <a:buFont typeface="Arial"/>
              <a:buChar char="–"/>
              <a:tabLst>
                <a:tab pos="291465" algn="l"/>
                <a:tab pos="292100" algn="l"/>
              </a:tabLst>
            </a:pPr>
            <a:r>
              <a:rPr sz="2000" spc="-5" dirty="0">
                <a:latin typeface="Comic Sans MS"/>
                <a:cs typeface="Comic Sans MS"/>
              </a:rPr>
              <a:t>Reduced incidence </a:t>
            </a:r>
            <a:r>
              <a:rPr sz="2000" dirty="0">
                <a:latin typeface="Comic Sans MS"/>
                <a:cs typeface="Comic Sans MS"/>
              </a:rPr>
              <a:t>of postop DVT/PE</a:t>
            </a:r>
            <a:endParaRPr sz="2000">
              <a:latin typeface="Comic Sans MS"/>
              <a:cs typeface="Comic Sans MS"/>
            </a:endParaRPr>
          </a:p>
          <a:p>
            <a:pPr marL="698500" marR="5080" lvl="1" indent="-228600">
              <a:lnSpc>
                <a:spcPct val="180600"/>
              </a:lnSpc>
              <a:spcBef>
                <a:spcPts val="45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5" dirty="0">
                <a:latin typeface="Comic Sans MS"/>
                <a:cs typeface="Comic Sans MS"/>
              </a:rPr>
              <a:t>RA </a:t>
            </a:r>
            <a:r>
              <a:rPr sz="1800" spc="900" dirty="0">
                <a:latin typeface="Arial Black"/>
                <a:cs typeface="Arial Black"/>
              </a:rPr>
              <a:t>↓</a:t>
            </a:r>
            <a:r>
              <a:rPr sz="1800" spc="55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hypercoagulable tendency- maintains normal coagulation  and </a:t>
            </a:r>
            <a:r>
              <a:rPr sz="1800" dirty="0">
                <a:latin typeface="Comic Sans MS"/>
                <a:cs typeface="Comic Sans MS"/>
              </a:rPr>
              <a:t>platelet</a:t>
            </a:r>
            <a:r>
              <a:rPr sz="1800" spc="-5" dirty="0">
                <a:latin typeface="Comic Sans MS"/>
                <a:cs typeface="Comic Sans MS"/>
              </a:rPr>
              <a:t> function.</a:t>
            </a:r>
            <a:endParaRPr sz="18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2140"/>
              </a:spcBef>
              <a:buFont typeface="Arial"/>
              <a:buChar char="–"/>
              <a:tabLst>
                <a:tab pos="291465" algn="l"/>
                <a:tab pos="292100" algn="l"/>
              </a:tabLst>
            </a:pPr>
            <a:r>
              <a:rPr sz="2000" dirty="0">
                <a:latin typeface="Comic Sans MS"/>
                <a:cs typeface="Comic Sans MS"/>
              </a:rPr>
              <a:t>Lower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cost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28600"/>
            <a:ext cx="8229600" cy="868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3400" y="368300"/>
            <a:ext cx="5523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1365" algn="l"/>
              </a:tabLst>
            </a:pPr>
            <a:r>
              <a:rPr spc="-5" dirty="0"/>
              <a:t>Oth</a:t>
            </a:r>
            <a:r>
              <a:rPr dirty="0"/>
              <a:t>er </a:t>
            </a:r>
            <a:r>
              <a:rPr spc="-5" dirty="0"/>
              <a:t>advantag</a:t>
            </a:r>
            <a:r>
              <a:rPr dirty="0"/>
              <a:t>es</a:t>
            </a:r>
            <a:r>
              <a:rPr spc="-5" dirty="0"/>
              <a:t> </a:t>
            </a:r>
            <a:r>
              <a:rPr dirty="0"/>
              <a:t>of	</a:t>
            </a:r>
            <a:r>
              <a:rPr spc="-5" dirty="0"/>
              <a:t>SAB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9800" y="558800"/>
            <a:ext cx="7270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7945" algn="l"/>
                <a:tab pos="3491229" algn="l"/>
                <a:tab pos="4358005" algn="l"/>
                <a:tab pos="6077585" algn="l"/>
              </a:tabLst>
            </a:pPr>
            <a:r>
              <a:rPr dirty="0"/>
              <a:t>W</a:t>
            </a:r>
            <a:r>
              <a:rPr spc="-5" dirty="0"/>
              <a:t>ha</a:t>
            </a:r>
            <a:r>
              <a:rPr dirty="0"/>
              <a:t>t	</a:t>
            </a:r>
            <a:r>
              <a:rPr spc="-5" dirty="0"/>
              <a:t>sh</a:t>
            </a:r>
            <a:r>
              <a:rPr dirty="0"/>
              <a:t>o</a:t>
            </a:r>
            <a:r>
              <a:rPr spc="-5" dirty="0"/>
              <a:t>ul</a:t>
            </a:r>
            <a:r>
              <a:rPr dirty="0"/>
              <a:t>d</a:t>
            </a:r>
            <a:r>
              <a:rPr spc="-5" dirty="0"/>
              <a:t> </a:t>
            </a:r>
            <a:r>
              <a:rPr dirty="0"/>
              <a:t>be	t</a:t>
            </a:r>
            <a:r>
              <a:rPr spc="-5" dirty="0"/>
              <a:t>h</a:t>
            </a:r>
            <a:r>
              <a:rPr dirty="0"/>
              <a:t>e	</a:t>
            </a:r>
            <a:r>
              <a:rPr spc="-5" dirty="0"/>
              <a:t>l</a:t>
            </a:r>
            <a:r>
              <a:rPr dirty="0"/>
              <a:t>e</a:t>
            </a:r>
            <a:r>
              <a:rPr spc="-5" dirty="0"/>
              <a:t>v</a:t>
            </a:r>
            <a:r>
              <a:rPr dirty="0"/>
              <a:t>el</a:t>
            </a:r>
            <a:r>
              <a:rPr spc="-5" dirty="0"/>
              <a:t> </a:t>
            </a:r>
            <a:r>
              <a:rPr dirty="0"/>
              <a:t>of	S</a:t>
            </a:r>
            <a:r>
              <a:rPr spc="-5" dirty="0"/>
              <a:t>A</a:t>
            </a:r>
            <a:r>
              <a:rPr dirty="0"/>
              <a:t>B?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2500" y="1669288"/>
            <a:ext cx="7647940" cy="393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05"/>
              </a:spcBef>
              <a:buFont typeface="Arial"/>
              <a:buChar char="–"/>
              <a:tabLst>
                <a:tab pos="279400" algn="l"/>
              </a:tabLst>
            </a:pPr>
            <a:r>
              <a:rPr sz="2250" dirty="0">
                <a:latin typeface="Comic Sans MS"/>
                <a:cs typeface="Comic Sans MS"/>
              </a:rPr>
              <a:t>Sensory level of T10</a:t>
            </a:r>
            <a:r>
              <a:rPr sz="2250" spc="-5" dirty="0">
                <a:latin typeface="Comic Sans MS"/>
                <a:cs typeface="Comic Sans MS"/>
              </a:rPr>
              <a:t> </a:t>
            </a:r>
            <a:r>
              <a:rPr sz="2250" dirty="0">
                <a:latin typeface="Comic Sans MS"/>
                <a:cs typeface="Comic Sans MS"/>
              </a:rPr>
              <a:t>required</a:t>
            </a:r>
            <a:endParaRPr sz="2250">
              <a:latin typeface="Comic Sans MS"/>
              <a:cs typeface="Comic Sans MS"/>
            </a:endParaRPr>
          </a:p>
          <a:p>
            <a:pPr marL="685800" lvl="1" indent="-215900">
              <a:lnSpc>
                <a:spcPct val="100000"/>
              </a:lnSpc>
              <a:spcBef>
                <a:spcPts val="2200"/>
              </a:spcBef>
              <a:buFont typeface="Arial"/>
              <a:buChar char="•"/>
              <a:tabLst>
                <a:tab pos="685800" algn="l"/>
              </a:tabLst>
            </a:pPr>
            <a:r>
              <a:rPr sz="2250" dirty="0">
                <a:latin typeface="Comic Sans MS"/>
                <a:cs typeface="Comic Sans MS"/>
              </a:rPr>
              <a:t>Eliminates discomfort caused by bladder</a:t>
            </a:r>
            <a:r>
              <a:rPr sz="2250" spc="5" dirty="0">
                <a:latin typeface="Comic Sans MS"/>
                <a:cs typeface="Comic Sans MS"/>
              </a:rPr>
              <a:t> </a:t>
            </a:r>
            <a:r>
              <a:rPr sz="2250" dirty="0">
                <a:latin typeface="Comic Sans MS"/>
                <a:cs typeface="Comic Sans MS"/>
              </a:rPr>
              <a:t>distension.</a:t>
            </a:r>
            <a:endParaRPr sz="2250">
              <a:latin typeface="Comic Sans MS"/>
              <a:cs typeface="Comic Sans MS"/>
            </a:endParaRPr>
          </a:p>
          <a:p>
            <a:pPr marL="685800" marR="347980" lvl="1" indent="-215900">
              <a:lnSpc>
                <a:spcPct val="159300"/>
              </a:lnSpc>
              <a:spcBef>
                <a:spcPts val="500"/>
              </a:spcBef>
              <a:buFont typeface="Arial"/>
              <a:buChar char="•"/>
              <a:tabLst>
                <a:tab pos="685800" algn="l"/>
              </a:tabLst>
            </a:pPr>
            <a:r>
              <a:rPr sz="2250" spc="-5" dirty="0">
                <a:latin typeface="Comic Sans MS"/>
                <a:cs typeface="Comic Sans MS"/>
              </a:rPr>
              <a:t>Obliterates visceral pain sensation from prostate  </a:t>
            </a:r>
            <a:r>
              <a:rPr sz="2250" dirty="0">
                <a:latin typeface="Comic Sans MS"/>
                <a:cs typeface="Comic Sans MS"/>
              </a:rPr>
              <a:t>and bladder</a:t>
            </a:r>
            <a:r>
              <a:rPr sz="2250" spc="-5" dirty="0">
                <a:latin typeface="Comic Sans MS"/>
                <a:cs typeface="Comic Sans MS"/>
              </a:rPr>
              <a:t> neck.</a:t>
            </a:r>
            <a:endParaRPr sz="2250">
              <a:latin typeface="Comic Sans MS"/>
              <a:cs typeface="Comic Sans MS"/>
            </a:endParaRPr>
          </a:p>
          <a:p>
            <a:pPr marL="279400" indent="-266700">
              <a:lnSpc>
                <a:spcPct val="100000"/>
              </a:lnSpc>
              <a:spcBef>
                <a:spcPts val="2200"/>
              </a:spcBef>
              <a:buFont typeface="Arial"/>
              <a:buChar char="–"/>
              <a:tabLst>
                <a:tab pos="279400" algn="l"/>
              </a:tabLst>
            </a:pPr>
            <a:r>
              <a:rPr sz="2250" spc="-5" dirty="0">
                <a:latin typeface="Comic Sans MS"/>
                <a:cs typeface="Comic Sans MS"/>
              </a:rPr>
              <a:t>Sensory level </a:t>
            </a:r>
            <a:r>
              <a:rPr sz="2250" dirty="0">
                <a:latin typeface="Comic Sans MS"/>
                <a:cs typeface="Comic Sans MS"/>
              </a:rPr>
              <a:t>above T9 to be</a:t>
            </a:r>
            <a:r>
              <a:rPr sz="2250" spc="-20" dirty="0">
                <a:latin typeface="Comic Sans MS"/>
                <a:cs typeface="Comic Sans MS"/>
              </a:rPr>
              <a:t> </a:t>
            </a:r>
            <a:r>
              <a:rPr sz="2250" dirty="0">
                <a:latin typeface="Comic Sans MS"/>
                <a:cs typeface="Comic Sans MS"/>
              </a:rPr>
              <a:t>avoided</a:t>
            </a:r>
            <a:endParaRPr sz="2250">
              <a:latin typeface="Comic Sans MS"/>
              <a:cs typeface="Comic Sans MS"/>
            </a:endParaRPr>
          </a:p>
          <a:p>
            <a:pPr marL="685800" marR="1337310" lvl="1" indent="-215900">
              <a:lnSpc>
                <a:spcPct val="159300"/>
              </a:lnSpc>
              <a:spcBef>
                <a:spcPts val="595"/>
              </a:spcBef>
              <a:buFont typeface="Arial"/>
              <a:buChar char="•"/>
              <a:tabLst>
                <a:tab pos="685800" algn="l"/>
              </a:tabLst>
            </a:pPr>
            <a:r>
              <a:rPr sz="2250" dirty="0">
                <a:latin typeface="Comic Sans MS"/>
                <a:cs typeface="Comic Sans MS"/>
              </a:rPr>
              <a:t>For manifestation of capsular sign- should  perforation</a:t>
            </a:r>
            <a:r>
              <a:rPr sz="2250" spc="-5" dirty="0">
                <a:latin typeface="Comic Sans MS"/>
                <a:cs typeface="Comic Sans MS"/>
              </a:rPr>
              <a:t> </a:t>
            </a:r>
            <a:r>
              <a:rPr sz="2250" dirty="0">
                <a:latin typeface="Comic Sans MS"/>
                <a:cs typeface="Comic Sans MS"/>
              </a:rPr>
              <a:t>occur.</a:t>
            </a:r>
            <a:endParaRPr sz="22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4600" y="558800"/>
            <a:ext cx="6665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3465" algn="l"/>
                <a:tab pos="1698625" algn="l"/>
                <a:tab pos="5470525" algn="l"/>
              </a:tabLst>
            </a:pPr>
            <a:r>
              <a:rPr dirty="0"/>
              <a:t>How	</a:t>
            </a:r>
            <a:r>
              <a:rPr lang="en-IN" dirty="0" smtClean="0"/>
              <a:t>to </a:t>
            </a:r>
            <a:r>
              <a:rPr spc="-5" dirty="0" smtClean="0"/>
              <a:t>a</a:t>
            </a:r>
            <a:r>
              <a:rPr dirty="0" smtClean="0"/>
              <a:t>ppro</a:t>
            </a:r>
            <a:r>
              <a:rPr spc="-5" dirty="0" smtClean="0"/>
              <a:t>a</a:t>
            </a:r>
            <a:r>
              <a:rPr dirty="0" smtClean="0"/>
              <a:t>ch</a:t>
            </a:r>
            <a:r>
              <a:rPr spc="-5" dirty="0" smtClean="0"/>
              <a:t> </a:t>
            </a:r>
            <a:r>
              <a:rPr dirty="0" smtClean="0"/>
              <a:t>t</a:t>
            </a:r>
            <a:r>
              <a:rPr lang="en-IN" spc="-5" dirty="0" smtClean="0"/>
              <a:t>his </a:t>
            </a:r>
            <a:r>
              <a:rPr dirty="0" smtClean="0"/>
              <a:t>c</a:t>
            </a:r>
            <a:r>
              <a:rPr spc="-5" dirty="0" smtClean="0"/>
              <a:t>as</a:t>
            </a:r>
            <a:r>
              <a:rPr dirty="0" smtClean="0"/>
              <a:t>e</a:t>
            </a:r>
            <a:r>
              <a:rPr dirty="0"/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228600" y="1981200"/>
            <a:ext cx="4724400" cy="4419600"/>
          </a:xfrm>
          <a:custGeom>
            <a:avLst/>
            <a:gdLst/>
            <a:ahLst/>
            <a:cxnLst/>
            <a:rect l="l" t="t" r="r" b="b"/>
            <a:pathLst>
              <a:path w="4724400" h="4419600">
                <a:moveTo>
                  <a:pt x="0" y="0"/>
                </a:moveTo>
                <a:lnTo>
                  <a:pt x="4724400" y="0"/>
                </a:lnTo>
                <a:lnTo>
                  <a:pt x="4724400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6700" y="2026920"/>
            <a:ext cx="11176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5" dirty="0"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900" y="2039620"/>
            <a:ext cx="191516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10" dirty="0">
                <a:latin typeface="Comic Sans MS"/>
                <a:cs typeface="Comic Sans MS"/>
              </a:rPr>
              <a:t>74 year old</a:t>
            </a:r>
            <a:r>
              <a:rPr sz="1950" spc="-75" dirty="0">
                <a:latin typeface="Comic Sans MS"/>
                <a:cs typeface="Comic Sans MS"/>
              </a:rPr>
              <a:t> </a:t>
            </a:r>
            <a:r>
              <a:rPr sz="1950" spc="-10" dirty="0">
                <a:latin typeface="Comic Sans MS"/>
                <a:cs typeface="Comic Sans MS"/>
              </a:rPr>
              <a:t>male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700" y="4020820"/>
            <a:ext cx="3846829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950" spc="-10" dirty="0">
                <a:latin typeface="Comic Sans MS"/>
                <a:cs typeface="Comic Sans MS"/>
              </a:rPr>
              <a:t>Known </a:t>
            </a:r>
            <a:r>
              <a:rPr sz="1950" spc="-5" dirty="0">
                <a:latin typeface="Comic Sans MS"/>
                <a:cs typeface="Comic Sans MS"/>
              </a:rPr>
              <a:t>history </a:t>
            </a:r>
            <a:r>
              <a:rPr sz="1950" spc="-10" dirty="0">
                <a:latin typeface="Comic Sans MS"/>
                <a:cs typeface="Comic Sans MS"/>
              </a:rPr>
              <a:t>of</a:t>
            </a:r>
            <a:r>
              <a:rPr sz="1950" spc="-45" dirty="0">
                <a:latin typeface="Comic Sans MS"/>
                <a:cs typeface="Comic Sans MS"/>
              </a:rPr>
              <a:t> </a:t>
            </a:r>
            <a:r>
              <a:rPr sz="1950" spc="-10" dirty="0">
                <a:latin typeface="Comic Sans MS"/>
                <a:cs typeface="Comic Sans MS"/>
              </a:rPr>
              <a:t>hypertension</a:t>
            </a:r>
            <a:endParaRPr sz="19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700" y="5608320"/>
            <a:ext cx="11176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5" dirty="0"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900" y="5621020"/>
            <a:ext cx="237299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10" dirty="0">
                <a:latin typeface="Comic Sans MS"/>
                <a:cs typeface="Comic Sans MS"/>
              </a:rPr>
              <a:t>Scheduled for</a:t>
            </a:r>
            <a:r>
              <a:rPr sz="1950" spc="-40" dirty="0">
                <a:latin typeface="Comic Sans MS"/>
                <a:cs typeface="Comic Sans MS"/>
              </a:rPr>
              <a:t> </a:t>
            </a:r>
            <a:r>
              <a:rPr sz="1950" spc="-10" dirty="0">
                <a:latin typeface="Comic Sans MS"/>
                <a:cs typeface="Comic Sans MS"/>
              </a:rPr>
              <a:t>TURP</a:t>
            </a:r>
            <a:endParaRPr sz="195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66245" y="1516495"/>
            <a:ext cx="3153410" cy="1628775"/>
            <a:chOff x="5166245" y="1516495"/>
            <a:chExt cx="3153410" cy="1628775"/>
          </a:xfrm>
        </p:grpSpPr>
        <p:sp>
          <p:nvSpPr>
            <p:cNvPr id="11" name="object 11"/>
            <p:cNvSpPr/>
            <p:nvPr/>
          </p:nvSpPr>
          <p:spPr>
            <a:xfrm>
              <a:off x="5178952" y="1529191"/>
              <a:ext cx="3128010" cy="1603375"/>
            </a:xfrm>
            <a:custGeom>
              <a:avLst/>
              <a:gdLst/>
              <a:ahLst/>
              <a:cxnLst/>
              <a:rect l="l" t="t" r="r" b="b"/>
              <a:pathLst>
                <a:path w="3128009" h="1603375">
                  <a:moveTo>
                    <a:pt x="2005933" y="1451561"/>
                  </a:moveTo>
                  <a:lnTo>
                    <a:pt x="1194491" y="1451561"/>
                  </a:lnTo>
                  <a:lnTo>
                    <a:pt x="1228378" y="1482921"/>
                  </a:lnTo>
                  <a:lnTo>
                    <a:pt x="1266930" y="1511177"/>
                  </a:lnTo>
                  <a:lnTo>
                    <a:pt x="1309704" y="1536097"/>
                  </a:lnTo>
                  <a:lnTo>
                    <a:pt x="1356257" y="1557452"/>
                  </a:lnTo>
                  <a:lnTo>
                    <a:pt x="1406147" y="1575011"/>
                  </a:lnTo>
                  <a:lnTo>
                    <a:pt x="1458930" y="1588543"/>
                  </a:lnTo>
                  <a:lnTo>
                    <a:pt x="1510684" y="1597405"/>
                  </a:lnTo>
                  <a:lnTo>
                    <a:pt x="1562453" y="1602230"/>
                  </a:lnTo>
                  <a:lnTo>
                    <a:pt x="1613865" y="1603156"/>
                  </a:lnTo>
                  <a:lnTo>
                    <a:pt x="1664549" y="1600323"/>
                  </a:lnTo>
                  <a:lnTo>
                    <a:pt x="1714134" y="1593869"/>
                  </a:lnTo>
                  <a:lnTo>
                    <a:pt x="1762247" y="1583933"/>
                  </a:lnTo>
                  <a:lnTo>
                    <a:pt x="1808518" y="1570655"/>
                  </a:lnTo>
                  <a:lnTo>
                    <a:pt x="1852575" y="1554173"/>
                  </a:lnTo>
                  <a:lnTo>
                    <a:pt x="1894048" y="1534626"/>
                  </a:lnTo>
                  <a:lnTo>
                    <a:pt x="1932563" y="1512153"/>
                  </a:lnTo>
                  <a:lnTo>
                    <a:pt x="1967751" y="1486894"/>
                  </a:lnTo>
                  <a:lnTo>
                    <a:pt x="1999239" y="1458987"/>
                  </a:lnTo>
                  <a:lnTo>
                    <a:pt x="2005933" y="1451561"/>
                  </a:lnTo>
                  <a:close/>
                </a:path>
                <a:path w="3128009" h="1603375">
                  <a:moveTo>
                    <a:pt x="2596074" y="1311010"/>
                  </a:moveTo>
                  <a:lnTo>
                    <a:pt x="422445" y="1311010"/>
                  </a:lnTo>
                  <a:lnTo>
                    <a:pt x="424376" y="1313373"/>
                  </a:lnTo>
                  <a:lnTo>
                    <a:pt x="458231" y="1349361"/>
                  </a:lnTo>
                  <a:lnTo>
                    <a:pt x="491626" y="1378022"/>
                  </a:lnTo>
                  <a:lnTo>
                    <a:pt x="528202" y="1403975"/>
                  </a:lnTo>
                  <a:lnTo>
                    <a:pt x="567638" y="1427163"/>
                  </a:lnTo>
                  <a:lnTo>
                    <a:pt x="609614" y="1447530"/>
                  </a:lnTo>
                  <a:lnTo>
                    <a:pt x="653807" y="1465020"/>
                  </a:lnTo>
                  <a:lnTo>
                    <a:pt x="699897" y="1479578"/>
                  </a:lnTo>
                  <a:lnTo>
                    <a:pt x="747562" y="1491147"/>
                  </a:lnTo>
                  <a:lnTo>
                    <a:pt x="796483" y="1499672"/>
                  </a:lnTo>
                  <a:lnTo>
                    <a:pt x="846337" y="1505097"/>
                  </a:lnTo>
                  <a:lnTo>
                    <a:pt x="896804" y="1507365"/>
                  </a:lnTo>
                  <a:lnTo>
                    <a:pt x="947562" y="1506421"/>
                  </a:lnTo>
                  <a:lnTo>
                    <a:pt x="998291" y="1502209"/>
                  </a:lnTo>
                  <a:lnTo>
                    <a:pt x="1048669" y="1494673"/>
                  </a:lnTo>
                  <a:lnTo>
                    <a:pt x="1098376" y="1483757"/>
                  </a:lnTo>
                  <a:lnTo>
                    <a:pt x="1147090" y="1469405"/>
                  </a:lnTo>
                  <a:lnTo>
                    <a:pt x="1194491" y="1451561"/>
                  </a:lnTo>
                  <a:lnTo>
                    <a:pt x="2005933" y="1451561"/>
                  </a:lnTo>
                  <a:lnTo>
                    <a:pt x="2026657" y="1428571"/>
                  </a:lnTo>
                  <a:lnTo>
                    <a:pt x="2049632" y="1395786"/>
                  </a:lnTo>
                  <a:lnTo>
                    <a:pt x="2067794" y="1360769"/>
                  </a:lnTo>
                  <a:lnTo>
                    <a:pt x="2509927" y="1360769"/>
                  </a:lnTo>
                  <a:lnTo>
                    <a:pt x="2544993" y="1344272"/>
                  </a:lnTo>
                  <a:lnTo>
                    <a:pt x="2585171" y="1319638"/>
                  </a:lnTo>
                  <a:lnTo>
                    <a:pt x="2596074" y="1311010"/>
                  </a:lnTo>
                  <a:close/>
                </a:path>
                <a:path w="3128009" h="1603375">
                  <a:moveTo>
                    <a:pt x="2509927" y="1360769"/>
                  </a:moveTo>
                  <a:lnTo>
                    <a:pt x="2067794" y="1360769"/>
                  </a:lnTo>
                  <a:lnTo>
                    <a:pt x="2108829" y="1376463"/>
                  </a:lnTo>
                  <a:lnTo>
                    <a:pt x="2151921" y="1388816"/>
                  </a:lnTo>
                  <a:lnTo>
                    <a:pt x="2196650" y="1397745"/>
                  </a:lnTo>
                  <a:lnTo>
                    <a:pt x="2242598" y="1403165"/>
                  </a:lnTo>
                  <a:lnTo>
                    <a:pt x="2289345" y="1404990"/>
                  </a:lnTo>
                  <a:lnTo>
                    <a:pt x="2346114" y="1402330"/>
                  </a:lnTo>
                  <a:lnTo>
                    <a:pt x="2400561" y="1394581"/>
                  </a:lnTo>
                  <a:lnTo>
                    <a:pt x="2452189" y="1382090"/>
                  </a:lnTo>
                  <a:lnTo>
                    <a:pt x="2500499" y="1365205"/>
                  </a:lnTo>
                  <a:lnTo>
                    <a:pt x="2509927" y="1360769"/>
                  </a:lnTo>
                  <a:close/>
                </a:path>
                <a:path w="3128009" h="1603375">
                  <a:moveTo>
                    <a:pt x="757001" y="140897"/>
                  </a:moveTo>
                  <a:lnTo>
                    <a:pt x="702785" y="143906"/>
                  </a:lnTo>
                  <a:lnTo>
                    <a:pt x="646793" y="151525"/>
                  </a:lnTo>
                  <a:lnTo>
                    <a:pt x="593566" y="163334"/>
                  </a:lnTo>
                  <a:lnTo>
                    <a:pt x="543418" y="179043"/>
                  </a:lnTo>
                  <a:lnTo>
                    <a:pt x="496662" y="198367"/>
                  </a:lnTo>
                  <a:lnTo>
                    <a:pt x="453612" y="221016"/>
                  </a:lnTo>
                  <a:lnTo>
                    <a:pt x="414581" y="246705"/>
                  </a:lnTo>
                  <a:lnTo>
                    <a:pt x="379884" y="275144"/>
                  </a:lnTo>
                  <a:lnTo>
                    <a:pt x="349834" y="306048"/>
                  </a:lnTo>
                  <a:lnTo>
                    <a:pt x="324745" y="339127"/>
                  </a:lnTo>
                  <a:lnTo>
                    <a:pt x="304930" y="374095"/>
                  </a:lnTo>
                  <a:lnTo>
                    <a:pt x="290703" y="410664"/>
                  </a:lnTo>
                  <a:lnTo>
                    <a:pt x="282378" y="448547"/>
                  </a:lnTo>
                  <a:lnTo>
                    <a:pt x="280269" y="487456"/>
                  </a:lnTo>
                  <a:lnTo>
                    <a:pt x="284688" y="527103"/>
                  </a:lnTo>
                  <a:lnTo>
                    <a:pt x="282047" y="534418"/>
                  </a:lnTo>
                  <a:lnTo>
                    <a:pt x="223812" y="542578"/>
                  </a:lnTo>
                  <a:lnTo>
                    <a:pt x="169493" y="558025"/>
                  </a:lnTo>
                  <a:lnTo>
                    <a:pt x="120398" y="580169"/>
                  </a:lnTo>
                  <a:lnTo>
                    <a:pt x="77838" y="608421"/>
                  </a:lnTo>
                  <a:lnTo>
                    <a:pt x="43122" y="642190"/>
                  </a:lnTo>
                  <a:lnTo>
                    <a:pt x="18949" y="678138"/>
                  </a:lnTo>
                  <a:lnTo>
                    <a:pt x="4680" y="715454"/>
                  </a:lnTo>
                  <a:lnTo>
                    <a:pt x="0" y="753287"/>
                  </a:lnTo>
                  <a:lnTo>
                    <a:pt x="4589" y="790787"/>
                  </a:lnTo>
                  <a:lnTo>
                    <a:pt x="18131" y="827102"/>
                  </a:lnTo>
                  <a:lnTo>
                    <a:pt x="40308" y="861382"/>
                  </a:lnTo>
                  <a:lnTo>
                    <a:pt x="70803" y="892775"/>
                  </a:lnTo>
                  <a:lnTo>
                    <a:pt x="109299" y="920431"/>
                  </a:lnTo>
                  <a:lnTo>
                    <a:pt x="155479" y="943498"/>
                  </a:lnTo>
                  <a:lnTo>
                    <a:pt x="114238" y="981762"/>
                  </a:lnTo>
                  <a:lnTo>
                    <a:pt x="86159" y="1024809"/>
                  </a:lnTo>
                  <a:lnTo>
                    <a:pt x="72000" y="1071039"/>
                  </a:lnTo>
                  <a:lnTo>
                    <a:pt x="72522" y="1118847"/>
                  </a:lnTo>
                  <a:lnTo>
                    <a:pt x="84176" y="1157571"/>
                  </a:lnTo>
                  <a:lnTo>
                    <a:pt x="104943" y="1193218"/>
                  </a:lnTo>
                  <a:lnTo>
                    <a:pt x="133833" y="1225247"/>
                  </a:lnTo>
                  <a:lnTo>
                    <a:pt x="169858" y="1253113"/>
                  </a:lnTo>
                  <a:lnTo>
                    <a:pt x="212032" y="1276274"/>
                  </a:lnTo>
                  <a:lnTo>
                    <a:pt x="259365" y="1294188"/>
                  </a:lnTo>
                  <a:lnTo>
                    <a:pt x="310871" y="1306310"/>
                  </a:lnTo>
                  <a:lnTo>
                    <a:pt x="365560" y="1312098"/>
                  </a:lnTo>
                  <a:lnTo>
                    <a:pt x="422445" y="1311010"/>
                  </a:lnTo>
                  <a:lnTo>
                    <a:pt x="2596074" y="1311010"/>
                  </a:lnTo>
                  <a:lnTo>
                    <a:pt x="2650589" y="1260660"/>
                  </a:lnTo>
                  <a:lnTo>
                    <a:pt x="2674831" y="1227009"/>
                  </a:lnTo>
                  <a:lnTo>
                    <a:pt x="2692764" y="1191047"/>
                  </a:lnTo>
                  <a:lnTo>
                    <a:pt x="2703889" y="1153120"/>
                  </a:lnTo>
                  <a:lnTo>
                    <a:pt x="2707709" y="1113576"/>
                  </a:lnTo>
                  <a:lnTo>
                    <a:pt x="2757143" y="1106829"/>
                  </a:lnTo>
                  <a:lnTo>
                    <a:pt x="2805135" y="1096625"/>
                  </a:lnTo>
                  <a:lnTo>
                    <a:pt x="2851320" y="1083072"/>
                  </a:lnTo>
                  <a:lnTo>
                    <a:pt x="2895331" y="1066275"/>
                  </a:lnTo>
                  <a:lnTo>
                    <a:pt x="2936804" y="1046342"/>
                  </a:lnTo>
                  <a:lnTo>
                    <a:pt x="2983221" y="1018139"/>
                  </a:lnTo>
                  <a:lnTo>
                    <a:pt x="3023366" y="986851"/>
                  </a:lnTo>
                  <a:lnTo>
                    <a:pt x="3057156" y="952927"/>
                  </a:lnTo>
                  <a:lnTo>
                    <a:pt x="3084507" y="916817"/>
                  </a:lnTo>
                  <a:lnTo>
                    <a:pt x="3105332" y="878969"/>
                  </a:lnTo>
                  <a:lnTo>
                    <a:pt x="3119549" y="839831"/>
                  </a:lnTo>
                  <a:lnTo>
                    <a:pt x="3127073" y="799853"/>
                  </a:lnTo>
                  <a:lnTo>
                    <a:pt x="3127818" y="759483"/>
                  </a:lnTo>
                  <a:lnTo>
                    <a:pt x="3121701" y="719170"/>
                  </a:lnTo>
                  <a:lnTo>
                    <a:pt x="3108638" y="679363"/>
                  </a:lnTo>
                  <a:lnTo>
                    <a:pt x="3088544" y="640510"/>
                  </a:lnTo>
                  <a:lnTo>
                    <a:pt x="3061333" y="603061"/>
                  </a:lnTo>
                  <a:lnTo>
                    <a:pt x="3026923" y="567463"/>
                  </a:lnTo>
                  <a:lnTo>
                    <a:pt x="3032002" y="558783"/>
                  </a:lnTo>
                  <a:lnTo>
                    <a:pt x="3055529" y="492889"/>
                  </a:lnTo>
                  <a:lnTo>
                    <a:pt x="3058101" y="453998"/>
                  </a:lnTo>
                  <a:lnTo>
                    <a:pt x="3052723" y="415906"/>
                  </a:lnTo>
                  <a:lnTo>
                    <a:pt x="3039814" y="379125"/>
                  </a:lnTo>
                  <a:lnTo>
                    <a:pt x="3019794" y="344167"/>
                  </a:lnTo>
                  <a:lnTo>
                    <a:pt x="2993081" y="311544"/>
                  </a:lnTo>
                  <a:lnTo>
                    <a:pt x="2960094" y="281766"/>
                  </a:lnTo>
                  <a:lnTo>
                    <a:pt x="2921252" y="255346"/>
                  </a:lnTo>
                  <a:lnTo>
                    <a:pt x="2876974" y="232796"/>
                  </a:lnTo>
                  <a:lnTo>
                    <a:pt x="2827679" y="214626"/>
                  </a:lnTo>
                  <a:lnTo>
                    <a:pt x="2773787" y="201348"/>
                  </a:lnTo>
                  <a:lnTo>
                    <a:pt x="2768391" y="187505"/>
                  </a:lnTo>
                  <a:lnTo>
                    <a:pt x="1015484" y="187505"/>
                  </a:lnTo>
                  <a:lnTo>
                    <a:pt x="967100" y="170188"/>
                  </a:lnTo>
                  <a:lnTo>
                    <a:pt x="916569" y="156801"/>
                  </a:lnTo>
                  <a:lnTo>
                    <a:pt x="864383" y="147413"/>
                  </a:lnTo>
                  <a:lnTo>
                    <a:pt x="811030" y="142089"/>
                  </a:lnTo>
                  <a:lnTo>
                    <a:pt x="757001" y="140897"/>
                  </a:lnTo>
                  <a:close/>
                </a:path>
                <a:path w="3128009" h="1603375">
                  <a:moveTo>
                    <a:pt x="1340409" y="44776"/>
                  </a:moveTo>
                  <a:lnTo>
                    <a:pt x="1291188" y="48423"/>
                  </a:lnTo>
                  <a:lnTo>
                    <a:pt x="1243183" y="56392"/>
                  </a:lnTo>
                  <a:lnTo>
                    <a:pt x="1197015" y="68548"/>
                  </a:lnTo>
                  <a:lnTo>
                    <a:pt x="1153306" y="84760"/>
                  </a:lnTo>
                  <a:lnTo>
                    <a:pt x="1112677" y="104894"/>
                  </a:lnTo>
                  <a:lnTo>
                    <a:pt x="1075749" y="128818"/>
                  </a:lnTo>
                  <a:lnTo>
                    <a:pt x="1043145" y="156400"/>
                  </a:lnTo>
                  <a:lnTo>
                    <a:pt x="1015484" y="187505"/>
                  </a:lnTo>
                  <a:lnTo>
                    <a:pt x="2768391" y="187505"/>
                  </a:lnTo>
                  <a:lnTo>
                    <a:pt x="2757909" y="160612"/>
                  </a:lnTo>
                  <a:lnTo>
                    <a:pt x="2732405" y="122651"/>
                  </a:lnTo>
                  <a:lnTo>
                    <a:pt x="2731688" y="121935"/>
                  </a:lnTo>
                  <a:lnTo>
                    <a:pt x="1626647" y="121935"/>
                  </a:lnTo>
                  <a:lnTo>
                    <a:pt x="1606071" y="108786"/>
                  </a:lnTo>
                  <a:lnTo>
                    <a:pt x="1561171" y="85798"/>
                  </a:lnTo>
                  <a:lnTo>
                    <a:pt x="1489152" y="61086"/>
                  </a:lnTo>
                  <a:lnTo>
                    <a:pt x="1440013" y="50974"/>
                  </a:lnTo>
                  <a:lnTo>
                    <a:pt x="1390224" y="45582"/>
                  </a:lnTo>
                  <a:lnTo>
                    <a:pt x="1340409" y="44776"/>
                  </a:lnTo>
                  <a:close/>
                </a:path>
                <a:path w="3128009" h="1603375">
                  <a:moveTo>
                    <a:pt x="1904496" y="0"/>
                  </a:moveTo>
                  <a:lnTo>
                    <a:pt x="1856024" y="3145"/>
                  </a:lnTo>
                  <a:lnTo>
                    <a:pt x="1809025" y="11388"/>
                  </a:lnTo>
                  <a:lnTo>
                    <a:pt x="1764371" y="24524"/>
                  </a:lnTo>
                  <a:lnTo>
                    <a:pt x="1722935" y="42350"/>
                  </a:lnTo>
                  <a:lnTo>
                    <a:pt x="1685588" y="64663"/>
                  </a:lnTo>
                  <a:lnTo>
                    <a:pt x="1653201" y="91259"/>
                  </a:lnTo>
                  <a:lnTo>
                    <a:pt x="1626647" y="121935"/>
                  </a:lnTo>
                  <a:lnTo>
                    <a:pt x="2731688" y="121935"/>
                  </a:lnTo>
                  <a:lnTo>
                    <a:pt x="2697950" y="88278"/>
                  </a:lnTo>
                  <a:lnTo>
                    <a:pt x="2695707" y="86705"/>
                  </a:lnTo>
                  <a:lnTo>
                    <a:pt x="2160148" y="86705"/>
                  </a:lnTo>
                  <a:lnTo>
                    <a:pt x="2136671" y="67598"/>
                  </a:lnTo>
                  <a:lnTo>
                    <a:pt x="2081345" y="35679"/>
                  </a:lnTo>
                  <a:lnTo>
                    <a:pt x="2002376" y="9813"/>
                  </a:lnTo>
                  <a:lnTo>
                    <a:pt x="1953571" y="2154"/>
                  </a:lnTo>
                  <a:lnTo>
                    <a:pt x="1904496" y="0"/>
                  </a:lnTo>
                  <a:close/>
                </a:path>
                <a:path w="3128009" h="1603375">
                  <a:moveTo>
                    <a:pt x="2423718" y="386"/>
                  </a:moveTo>
                  <a:lnTo>
                    <a:pt x="2374882" y="3187"/>
                  </a:lnTo>
                  <a:lnTo>
                    <a:pt x="2326989" y="10681"/>
                  </a:lnTo>
                  <a:lnTo>
                    <a:pt x="2280802" y="22824"/>
                  </a:lnTo>
                  <a:lnTo>
                    <a:pt x="2237090" y="39571"/>
                  </a:lnTo>
                  <a:lnTo>
                    <a:pt x="2196616" y="60880"/>
                  </a:lnTo>
                  <a:lnTo>
                    <a:pt x="2160148" y="86705"/>
                  </a:lnTo>
                  <a:lnTo>
                    <a:pt x="2695707" y="86705"/>
                  </a:lnTo>
                  <a:lnTo>
                    <a:pt x="2655220" y="58308"/>
                  </a:lnTo>
                  <a:lnTo>
                    <a:pt x="2613162" y="36987"/>
                  </a:lnTo>
                  <a:lnTo>
                    <a:pt x="2568218" y="20578"/>
                  </a:lnTo>
                  <a:lnTo>
                    <a:pt x="2521152" y="9038"/>
                  </a:lnTo>
                  <a:lnTo>
                    <a:pt x="2472730" y="2322"/>
                  </a:lnTo>
                  <a:lnTo>
                    <a:pt x="2423718" y="3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78945" y="1529195"/>
              <a:ext cx="3128010" cy="1603375"/>
            </a:xfrm>
            <a:custGeom>
              <a:avLst/>
              <a:gdLst/>
              <a:ahLst/>
              <a:cxnLst/>
              <a:rect l="l" t="t" r="r" b="b"/>
              <a:pathLst>
                <a:path w="3128009" h="1603375">
                  <a:moveTo>
                    <a:pt x="284694" y="527121"/>
                  </a:moveTo>
                  <a:lnTo>
                    <a:pt x="280273" y="487475"/>
                  </a:lnTo>
                  <a:lnTo>
                    <a:pt x="282382" y="448568"/>
                  </a:lnTo>
                  <a:lnTo>
                    <a:pt x="290706" y="410686"/>
                  </a:lnTo>
                  <a:lnTo>
                    <a:pt x="304932" y="374118"/>
                  </a:lnTo>
                  <a:lnTo>
                    <a:pt x="324747" y="339151"/>
                  </a:lnTo>
                  <a:lnTo>
                    <a:pt x="349835" y="306073"/>
                  </a:lnTo>
                  <a:lnTo>
                    <a:pt x="379885" y="275170"/>
                  </a:lnTo>
                  <a:lnTo>
                    <a:pt x="414582" y="246731"/>
                  </a:lnTo>
                  <a:lnTo>
                    <a:pt x="453612" y="221043"/>
                  </a:lnTo>
                  <a:lnTo>
                    <a:pt x="496662" y="198394"/>
                  </a:lnTo>
                  <a:lnTo>
                    <a:pt x="543419" y="179071"/>
                  </a:lnTo>
                  <a:lnTo>
                    <a:pt x="593567" y="163361"/>
                  </a:lnTo>
                  <a:lnTo>
                    <a:pt x="646794" y="151552"/>
                  </a:lnTo>
                  <a:lnTo>
                    <a:pt x="702786" y="143932"/>
                  </a:lnTo>
                  <a:lnTo>
                    <a:pt x="757003" y="140922"/>
                  </a:lnTo>
                  <a:lnTo>
                    <a:pt x="811034" y="142113"/>
                  </a:lnTo>
                  <a:lnTo>
                    <a:pt x="864387" y="147436"/>
                  </a:lnTo>
                  <a:lnTo>
                    <a:pt x="916574" y="156825"/>
                  </a:lnTo>
                  <a:lnTo>
                    <a:pt x="967105" y="170211"/>
                  </a:lnTo>
                  <a:lnTo>
                    <a:pt x="1015491" y="187525"/>
                  </a:lnTo>
                  <a:lnTo>
                    <a:pt x="1043151" y="156420"/>
                  </a:lnTo>
                  <a:lnTo>
                    <a:pt x="1075756" y="128839"/>
                  </a:lnTo>
                  <a:lnTo>
                    <a:pt x="1112683" y="104915"/>
                  </a:lnTo>
                  <a:lnTo>
                    <a:pt x="1153312" y="84781"/>
                  </a:lnTo>
                  <a:lnTo>
                    <a:pt x="1197021" y="68569"/>
                  </a:lnTo>
                  <a:lnTo>
                    <a:pt x="1243189" y="56413"/>
                  </a:lnTo>
                  <a:lnTo>
                    <a:pt x="1291195" y="48445"/>
                  </a:lnTo>
                  <a:lnTo>
                    <a:pt x="1340416" y="44798"/>
                  </a:lnTo>
                  <a:lnTo>
                    <a:pt x="1390231" y="45605"/>
                  </a:lnTo>
                  <a:lnTo>
                    <a:pt x="1440019" y="50998"/>
                  </a:lnTo>
                  <a:lnTo>
                    <a:pt x="1489160" y="61110"/>
                  </a:lnTo>
                  <a:lnTo>
                    <a:pt x="1537030" y="76075"/>
                  </a:lnTo>
                  <a:lnTo>
                    <a:pt x="1584223" y="96753"/>
                  </a:lnTo>
                  <a:lnTo>
                    <a:pt x="1626654" y="121962"/>
                  </a:lnTo>
                  <a:lnTo>
                    <a:pt x="1653208" y="91285"/>
                  </a:lnTo>
                  <a:lnTo>
                    <a:pt x="1685595" y="64689"/>
                  </a:lnTo>
                  <a:lnTo>
                    <a:pt x="1722942" y="42376"/>
                  </a:lnTo>
                  <a:lnTo>
                    <a:pt x="1764378" y="24549"/>
                  </a:lnTo>
                  <a:lnTo>
                    <a:pt x="1809032" y="11414"/>
                  </a:lnTo>
                  <a:lnTo>
                    <a:pt x="1856031" y="3171"/>
                  </a:lnTo>
                  <a:lnTo>
                    <a:pt x="1904503" y="26"/>
                  </a:lnTo>
                  <a:lnTo>
                    <a:pt x="1953578" y="2181"/>
                  </a:lnTo>
                  <a:lnTo>
                    <a:pt x="2002383" y="9839"/>
                  </a:lnTo>
                  <a:lnTo>
                    <a:pt x="2050046" y="23205"/>
                  </a:lnTo>
                  <a:lnTo>
                    <a:pt x="2110320" y="50563"/>
                  </a:lnTo>
                  <a:lnTo>
                    <a:pt x="2160155" y="86728"/>
                  </a:lnTo>
                  <a:lnTo>
                    <a:pt x="2196620" y="60903"/>
                  </a:lnTo>
                  <a:lnTo>
                    <a:pt x="2237091" y="39595"/>
                  </a:lnTo>
                  <a:lnTo>
                    <a:pt x="2280802" y="22847"/>
                  </a:lnTo>
                  <a:lnTo>
                    <a:pt x="2326986" y="10705"/>
                  </a:lnTo>
                  <a:lnTo>
                    <a:pt x="2374879" y="3211"/>
                  </a:lnTo>
                  <a:lnTo>
                    <a:pt x="2423714" y="410"/>
                  </a:lnTo>
                  <a:lnTo>
                    <a:pt x="2472725" y="2346"/>
                  </a:lnTo>
                  <a:lnTo>
                    <a:pt x="2521146" y="9062"/>
                  </a:lnTo>
                  <a:lnTo>
                    <a:pt x="2568212" y="20602"/>
                  </a:lnTo>
                  <a:lnTo>
                    <a:pt x="2613157" y="37011"/>
                  </a:lnTo>
                  <a:lnTo>
                    <a:pt x="2655214" y="58332"/>
                  </a:lnTo>
                  <a:lnTo>
                    <a:pt x="2697952" y="88303"/>
                  </a:lnTo>
                  <a:lnTo>
                    <a:pt x="2732411" y="122676"/>
                  </a:lnTo>
                  <a:lnTo>
                    <a:pt x="2757916" y="160639"/>
                  </a:lnTo>
                  <a:lnTo>
                    <a:pt x="2773794" y="201377"/>
                  </a:lnTo>
                  <a:lnTo>
                    <a:pt x="2827686" y="214654"/>
                  </a:lnTo>
                  <a:lnTo>
                    <a:pt x="2876980" y="232824"/>
                  </a:lnTo>
                  <a:lnTo>
                    <a:pt x="2921257" y="255375"/>
                  </a:lnTo>
                  <a:lnTo>
                    <a:pt x="2960098" y="281794"/>
                  </a:lnTo>
                  <a:lnTo>
                    <a:pt x="2993083" y="311572"/>
                  </a:lnTo>
                  <a:lnTo>
                    <a:pt x="3019796" y="344195"/>
                  </a:lnTo>
                  <a:lnTo>
                    <a:pt x="3039816" y="379152"/>
                  </a:lnTo>
                  <a:lnTo>
                    <a:pt x="3052724" y="415933"/>
                  </a:lnTo>
                  <a:lnTo>
                    <a:pt x="3058103" y="454024"/>
                  </a:lnTo>
                  <a:lnTo>
                    <a:pt x="3055533" y="492916"/>
                  </a:lnTo>
                  <a:lnTo>
                    <a:pt x="3044596" y="532095"/>
                  </a:lnTo>
                  <a:lnTo>
                    <a:pt x="3026930" y="567486"/>
                  </a:lnTo>
                  <a:lnTo>
                    <a:pt x="3061340" y="603082"/>
                  </a:lnTo>
                  <a:lnTo>
                    <a:pt x="3088550" y="640531"/>
                  </a:lnTo>
                  <a:lnTo>
                    <a:pt x="3108643" y="679383"/>
                  </a:lnTo>
                  <a:lnTo>
                    <a:pt x="3121706" y="719190"/>
                  </a:lnTo>
                  <a:lnTo>
                    <a:pt x="3127821" y="759503"/>
                  </a:lnTo>
                  <a:lnTo>
                    <a:pt x="3127074" y="799873"/>
                  </a:lnTo>
                  <a:lnTo>
                    <a:pt x="3119549" y="839852"/>
                  </a:lnTo>
                  <a:lnTo>
                    <a:pt x="3105331" y="878990"/>
                  </a:lnTo>
                  <a:lnTo>
                    <a:pt x="3084504" y="916840"/>
                  </a:lnTo>
                  <a:lnTo>
                    <a:pt x="3057153" y="952951"/>
                  </a:lnTo>
                  <a:lnTo>
                    <a:pt x="3023362" y="986876"/>
                  </a:lnTo>
                  <a:lnTo>
                    <a:pt x="2983215" y="1018166"/>
                  </a:lnTo>
                  <a:lnTo>
                    <a:pt x="2936798" y="1046372"/>
                  </a:lnTo>
                  <a:lnTo>
                    <a:pt x="2895326" y="1066299"/>
                  </a:lnTo>
                  <a:lnTo>
                    <a:pt x="2851314" y="1083094"/>
                  </a:lnTo>
                  <a:lnTo>
                    <a:pt x="2805129" y="1096647"/>
                  </a:lnTo>
                  <a:lnTo>
                    <a:pt x="2757137" y="1106853"/>
                  </a:lnTo>
                  <a:lnTo>
                    <a:pt x="2707703" y="1113603"/>
                  </a:lnTo>
                  <a:lnTo>
                    <a:pt x="2703884" y="1153146"/>
                  </a:lnTo>
                  <a:lnTo>
                    <a:pt x="2692759" y="1191072"/>
                  </a:lnTo>
                  <a:lnTo>
                    <a:pt x="2674827" y="1227034"/>
                  </a:lnTo>
                  <a:lnTo>
                    <a:pt x="2650586" y="1260684"/>
                  </a:lnTo>
                  <a:lnTo>
                    <a:pt x="2620534" y="1291676"/>
                  </a:lnTo>
                  <a:lnTo>
                    <a:pt x="2585170" y="1319662"/>
                  </a:lnTo>
                  <a:lnTo>
                    <a:pt x="2544992" y="1344295"/>
                  </a:lnTo>
                  <a:lnTo>
                    <a:pt x="2500499" y="1365228"/>
                  </a:lnTo>
                  <a:lnTo>
                    <a:pt x="2452189" y="1382113"/>
                  </a:lnTo>
                  <a:lnTo>
                    <a:pt x="2400560" y="1394604"/>
                  </a:lnTo>
                  <a:lnTo>
                    <a:pt x="2346111" y="1402353"/>
                  </a:lnTo>
                  <a:lnTo>
                    <a:pt x="2289340" y="1405013"/>
                  </a:lnTo>
                  <a:lnTo>
                    <a:pt x="2242597" y="1403189"/>
                  </a:lnTo>
                  <a:lnTo>
                    <a:pt x="2196650" y="1397772"/>
                  </a:lnTo>
                  <a:lnTo>
                    <a:pt x="2151919" y="1388845"/>
                  </a:lnTo>
                  <a:lnTo>
                    <a:pt x="2108825" y="1376490"/>
                  </a:lnTo>
                  <a:lnTo>
                    <a:pt x="2067788" y="1360792"/>
                  </a:lnTo>
                  <a:lnTo>
                    <a:pt x="2049629" y="1395808"/>
                  </a:lnTo>
                  <a:lnTo>
                    <a:pt x="2026655" y="1428594"/>
                  </a:lnTo>
                  <a:lnTo>
                    <a:pt x="1999240" y="1459010"/>
                  </a:lnTo>
                  <a:lnTo>
                    <a:pt x="1967753" y="1486917"/>
                  </a:lnTo>
                  <a:lnTo>
                    <a:pt x="1932566" y="1512177"/>
                  </a:lnTo>
                  <a:lnTo>
                    <a:pt x="1894052" y="1534650"/>
                  </a:lnTo>
                  <a:lnTo>
                    <a:pt x="1852581" y="1554197"/>
                  </a:lnTo>
                  <a:lnTo>
                    <a:pt x="1808524" y="1570679"/>
                  </a:lnTo>
                  <a:lnTo>
                    <a:pt x="1762253" y="1583958"/>
                  </a:lnTo>
                  <a:lnTo>
                    <a:pt x="1714140" y="1593895"/>
                  </a:lnTo>
                  <a:lnTo>
                    <a:pt x="1664556" y="1600350"/>
                  </a:lnTo>
                  <a:lnTo>
                    <a:pt x="1613872" y="1603185"/>
                  </a:lnTo>
                  <a:lnTo>
                    <a:pt x="1562460" y="1602261"/>
                  </a:lnTo>
                  <a:lnTo>
                    <a:pt x="1510691" y="1597439"/>
                  </a:lnTo>
                  <a:lnTo>
                    <a:pt x="1458937" y="1588579"/>
                  </a:lnTo>
                  <a:lnTo>
                    <a:pt x="1406153" y="1575042"/>
                  </a:lnTo>
                  <a:lnTo>
                    <a:pt x="1356262" y="1557481"/>
                  </a:lnTo>
                  <a:lnTo>
                    <a:pt x="1309708" y="1536126"/>
                  </a:lnTo>
                  <a:lnTo>
                    <a:pt x="1266933" y="1511206"/>
                  </a:lnTo>
                  <a:lnTo>
                    <a:pt x="1228380" y="1482949"/>
                  </a:lnTo>
                  <a:lnTo>
                    <a:pt x="1194493" y="1451584"/>
                  </a:lnTo>
                  <a:lnTo>
                    <a:pt x="1147093" y="1469428"/>
                  </a:lnTo>
                  <a:lnTo>
                    <a:pt x="1098379" y="1483779"/>
                  </a:lnTo>
                  <a:lnTo>
                    <a:pt x="1048672" y="1494695"/>
                  </a:lnTo>
                  <a:lnTo>
                    <a:pt x="998294" y="1502232"/>
                  </a:lnTo>
                  <a:lnTo>
                    <a:pt x="947566" y="1506444"/>
                  </a:lnTo>
                  <a:lnTo>
                    <a:pt x="896807" y="1507388"/>
                  </a:lnTo>
                  <a:lnTo>
                    <a:pt x="846341" y="1505119"/>
                  </a:lnTo>
                  <a:lnTo>
                    <a:pt x="796487" y="1499695"/>
                  </a:lnTo>
                  <a:lnTo>
                    <a:pt x="747567" y="1491170"/>
                  </a:lnTo>
                  <a:lnTo>
                    <a:pt x="699901" y="1479601"/>
                  </a:lnTo>
                  <a:lnTo>
                    <a:pt x="653812" y="1465043"/>
                  </a:lnTo>
                  <a:lnTo>
                    <a:pt x="609619" y="1447553"/>
                  </a:lnTo>
                  <a:lnTo>
                    <a:pt x="567644" y="1427186"/>
                  </a:lnTo>
                  <a:lnTo>
                    <a:pt x="528208" y="1403998"/>
                  </a:lnTo>
                  <a:lnTo>
                    <a:pt x="491633" y="1378045"/>
                  </a:lnTo>
                  <a:lnTo>
                    <a:pt x="458238" y="1349384"/>
                  </a:lnTo>
                  <a:lnTo>
                    <a:pt x="428346" y="1318069"/>
                  </a:lnTo>
                  <a:lnTo>
                    <a:pt x="422445" y="1311033"/>
                  </a:lnTo>
                  <a:lnTo>
                    <a:pt x="365561" y="1312121"/>
                  </a:lnTo>
                  <a:lnTo>
                    <a:pt x="310872" y="1306333"/>
                  </a:lnTo>
                  <a:lnTo>
                    <a:pt x="259367" y="1294211"/>
                  </a:lnTo>
                  <a:lnTo>
                    <a:pt x="212033" y="1276299"/>
                  </a:lnTo>
                  <a:lnTo>
                    <a:pt x="169859" y="1253138"/>
                  </a:lnTo>
                  <a:lnTo>
                    <a:pt x="133833" y="1225272"/>
                  </a:lnTo>
                  <a:lnTo>
                    <a:pt x="104943" y="1193245"/>
                  </a:lnTo>
                  <a:lnTo>
                    <a:pt x="84178" y="1157597"/>
                  </a:lnTo>
                  <a:lnTo>
                    <a:pt x="72526" y="1118873"/>
                  </a:lnTo>
                  <a:lnTo>
                    <a:pt x="72004" y="1071061"/>
                  </a:lnTo>
                  <a:lnTo>
                    <a:pt x="86161" y="1024830"/>
                  </a:lnTo>
                  <a:lnTo>
                    <a:pt x="114241" y="981782"/>
                  </a:lnTo>
                  <a:lnTo>
                    <a:pt x="155484" y="943519"/>
                  </a:lnTo>
                  <a:lnTo>
                    <a:pt x="109303" y="920454"/>
                  </a:lnTo>
                  <a:lnTo>
                    <a:pt x="70805" y="892800"/>
                  </a:lnTo>
                  <a:lnTo>
                    <a:pt x="40309" y="861408"/>
                  </a:lnTo>
                  <a:lnTo>
                    <a:pt x="18131" y="827129"/>
                  </a:lnTo>
                  <a:lnTo>
                    <a:pt x="4588" y="790814"/>
                  </a:lnTo>
                  <a:lnTo>
                    <a:pt x="0" y="753313"/>
                  </a:lnTo>
                  <a:lnTo>
                    <a:pt x="4681" y="715479"/>
                  </a:lnTo>
                  <a:lnTo>
                    <a:pt x="18950" y="678161"/>
                  </a:lnTo>
                  <a:lnTo>
                    <a:pt x="43125" y="642211"/>
                  </a:lnTo>
                  <a:lnTo>
                    <a:pt x="77841" y="608444"/>
                  </a:lnTo>
                  <a:lnTo>
                    <a:pt x="120401" y="580193"/>
                  </a:lnTo>
                  <a:lnTo>
                    <a:pt x="169496" y="558049"/>
                  </a:lnTo>
                  <a:lnTo>
                    <a:pt x="223815" y="542601"/>
                  </a:lnTo>
                  <a:lnTo>
                    <a:pt x="282049" y="534442"/>
                  </a:lnTo>
                  <a:lnTo>
                    <a:pt x="284694" y="527121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7797" y="1610690"/>
              <a:ext cx="2867025" cy="1361440"/>
            </a:xfrm>
            <a:custGeom>
              <a:avLst/>
              <a:gdLst/>
              <a:ahLst/>
              <a:cxnLst/>
              <a:rect l="l" t="t" r="r" b="b"/>
              <a:pathLst>
                <a:path w="2867025" h="1361439">
                  <a:moveTo>
                    <a:pt x="183193" y="882945"/>
                  </a:moveTo>
                  <a:lnTo>
                    <a:pt x="135379" y="882998"/>
                  </a:lnTo>
                  <a:lnTo>
                    <a:pt x="88372" y="878009"/>
                  </a:lnTo>
                  <a:lnTo>
                    <a:pt x="42978" y="868107"/>
                  </a:lnTo>
                  <a:lnTo>
                    <a:pt x="0" y="853423"/>
                  </a:lnTo>
                </a:path>
                <a:path w="2867025" h="1361439">
                  <a:moveTo>
                    <a:pt x="344827" y="1206022"/>
                  </a:moveTo>
                  <a:lnTo>
                    <a:pt x="325324" y="1210925"/>
                  </a:lnTo>
                  <a:lnTo>
                    <a:pt x="305421" y="1214922"/>
                  </a:lnTo>
                  <a:lnTo>
                    <a:pt x="285183" y="1218001"/>
                  </a:lnTo>
                  <a:lnTo>
                    <a:pt x="264676" y="1220152"/>
                  </a:lnTo>
                </a:path>
                <a:path w="2867025" h="1361439">
                  <a:moveTo>
                    <a:pt x="1035477" y="1361262"/>
                  </a:moveTo>
                  <a:lnTo>
                    <a:pt x="1021569" y="1345844"/>
                  </a:lnTo>
                  <a:lnTo>
                    <a:pt x="1008867" y="1329940"/>
                  </a:lnTo>
                  <a:lnTo>
                    <a:pt x="997396" y="1313584"/>
                  </a:lnTo>
                  <a:lnTo>
                    <a:pt x="987183" y="1296809"/>
                  </a:lnTo>
                </a:path>
                <a:path w="2867025" h="1361439">
                  <a:moveTo>
                    <a:pt x="1928545" y="1200541"/>
                  </a:moveTo>
                  <a:lnTo>
                    <a:pt x="1925735" y="1218470"/>
                  </a:lnTo>
                  <a:lnTo>
                    <a:pt x="1921578" y="1236258"/>
                  </a:lnTo>
                  <a:lnTo>
                    <a:pt x="1916085" y="1253871"/>
                  </a:lnTo>
                  <a:lnTo>
                    <a:pt x="1909267" y="1271270"/>
                  </a:lnTo>
                </a:path>
                <a:path w="2867025" h="1361439">
                  <a:moveTo>
                    <a:pt x="2311984" y="763560"/>
                  </a:moveTo>
                  <a:lnTo>
                    <a:pt x="2363393" y="784260"/>
                  </a:lnTo>
                  <a:lnTo>
                    <a:pt x="2409420" y="809412"/>
                  </a:lnTo>
                  <a:lnTo>
                    <a:pt x="2449610" y="838512"/>
                  </a:lnTo>
                  <a:lnTo>
                    <a:pt x="2483510" y="871054"/>
                  </a:lnTo>
                  <a:lnTo>
                    <a:pt x="2510666" y="906533"/>
                  </a:lnTo>
                  <a:lnTo>
                    <a:pt x="2530625" y="944444"/>
                  </a:lnTo>
                  <a:lnTo>
                    <a:pt x="2542933" y="984280"/>
                  </a:lnTo>
                  <a:lnTo>
                    <a:pt x="2547137" y="1025537"/>
                  </a:lnTo>
                </a:path>
                <a:path w="2867025" h="1361439">
                  <a:moveTo>
                    <a:pt x="2866605" y="482043"/>
                  </a:moveTo>
                  <a:lnTo>
                    <a:pt x="2846728" y="509874"/>
                  </a:lnTo>
                  <a:lnTo>
                    <a:pt x="2822476" y="535835"/>
                  </a:lnTo>
                  <a:lnTo>
                    <a:pt x="2794114" y="559679"/>
                  </a:lnTo>
                  <a:lnTo>
                    <a:pt x="2761907" y="581155"/>
                  </a:lnTo>
                </a:path>
                <a:path w="2867025" h="1361439">
                  <a:moveTo>
                    <a:pt x="2615361" y="114293"/>
                  </a:moveTo>
                  <a:lnTo>
                    <a:pt x="2617959" y="125916"/>
                  </a:lnTo>
                  <a:lnTo>
                    <a:pt x="2619749" y="137605"/>
                  </a:lnTo>
                  <a:lnTo>
                    <a:pt x="2620730" y="149340"/>
                  </a:lnTo>
                  <a:lnTo>
                    <a:pt x="2620899" y="161102"/>
                  </a:lnTo>
                </a:path>
                <a:path w="2867025" h="1361439">
                  <a:moveTo>
                    <a:pt x="1946706" y="59694"/>
                  </a:moveTo>
                  <a:lnTo>
                    <a:pt x="1957756" y="43787"/>
                  </a:lnTo>
                  <a:lnTo>
                    <a:pt x="1970412" y="28496"/>
                  </a:lnTo>
                  <a:lnTo>
                    <a:pt x="1984624" y="13881"/>
                  </a:lnTo>
                  <a:lnTo>
                    <a:pt x="2000338" y="0"/>
                  </a:lnTo>
                </a:path>
                <a:path w="2867025" h="1361439">
                  <a:moveTo>
                    <a:pt x="1445018" y="88142"/>
                  </a:moveTo>
                  <a:lnTo>
                    <a:pt x="1449787" y="74867"/>
                  </a:lnTo>
                  <a:lnTo>
                    <a:pt x="1455720" y="61837"/>
                  </a:lnTo>
                  <a:lnTo>
                    <a:pt x="1462797" y="49089"/>
                  </a:lnTo>
                  <a:lnTo>
                    <a:pt x="1471002" y="36660"/>
                  </a:lnTo>
                </a:path>
                <a:path w="2867025" h="1361439">
                  <a:moveTo>
                    <a:pt x="856270" y="105626"/>
                  </a:moveTo>
                  <a:lnTo>
                    <a:pt x="881371" y="116603"/>
                  </a:lnTo>
                  <a:lnTo>
                    <a:pt x="905449" y="128609"/>
                  </a:lnTo>
                  <a:lnTo>
                    <a:pt x="928439" y="141610"/>
                  </a:lnTo>
                  <a:lnTo>
                    <a:pt x="950276" y="155572"/>
                  </a:lnTo>
                </a:path>
                <a:path w="2867025" h="1361439">
                  <a:moveTo>
                    <a:pt x="142260" y="498156"/>
                  </a:moveTo>
                  <a:lnTo>
                    <a:pt x="137043" y="485196"/>
                  </a:lnTo>
                  <a:lnTo>
                    <a:pt x="132566" y="472108"/>
                  </a:lnTo>
                  <a:lnTo>
                    <a:pt x="128835" y="458906"/>
                  </a:lnTo>
                  <a:lnTo>
                    <a:pt x="125855" y="4456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143819" y="2151011"/>
            <a:ext cx="4480560" cy="4271010"/>
            <a:chOff x="4143819" y="2151011"/>
            <a:chExt cx="4480560" cy="4271010"/>
          </a:xfrm>
        </p:grpSpPr>
        <p:sp>
          <p:nvSpPr>
            <p:cNvPr id="15" name="object 15"/>
            <p:cNvSpPr/>
            <p:nvPr/>
          </p:nvSpPr>
          <p:spPr>
            <a:xfrm>
              <a:off x="4751425" y="216371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50" y="0"/>
                  </a:moveTo>
                  <a:lnTo>
                    <a:pt x="91201" y="6798"/>
                  </a:lnTo>
                  <a:lnTo>
                    <a:pt x="54595" y="25728"/>
                  </a:lnTo>
                  <a:lnTo>
                    <a:pt x="25728" y="54595"/>
                  </a:lnTo>
                  <a:lnTo>
                    <a:pt x="6798" y="91201"/>
                  </a:lnTo>
                  <a:lnTo>
                    <a:pt x="0" y="133350"/>
                  </a:lnTo>
                  <a:lnTo>
                    <a:pt x="6798" y="175498"/>
                  </a:lnTo>
                  <a:lnTo>
                    <a:pt x="25728" y="212104"/>
                  </a:lnTo>
                  <a:lnTo>
                    <a:pt x="54595" y="240971"/>
                  </a:lnTo>
                  <a:lnTo>
                    <a:pt x="91201" y="259901"/>
                  </a:lnTo>
                  <a:lnTo>
                    <a:pt x="133350" y="266700"/>
                  </a:lnTo>
                  <a:lnTo>
                    <a:pt x="175498" y="259901"/>
                  </a:lnTo>
                  <a:lnTo>
                    <a:pt x="212104" y="240971"/>
                  </a:lnTo>
                  <a:lnTo>
                    <a:pt x="240971" y="212104"/>
                  </a:lnTo>
                  <a:lnTo>
                    <a:pt x="259901" y="175498"/>
                  </a:lnTo>
                  <a:lnTo>
                    <a:pt x="266700" y="133350"/>
                  </a:lnTo>
                  <a:lnTo>
                    <a:pt x="259901" y="91201"/>
                  </a:lnTo>
                  <a:lnTo>
                    <a:pt x="240971" y="54595"/>
                  </a:lnTo>
                  <a:lnTo>
                    <a:pt x="212104" y="25728"/>
                  </a:lnTo>
                  <a:lnTo>
                    <a:pt x="175498" y="6798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1425" y="216371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700" y="133350"/>
                  </a:moveTo>
                  <a:lnTo>
                    <a:pt x="259901" y="175498"/>
                  </a:lnTo>
                  <a:lnTo>
                    <a:pt x="240971" y="212104"/>
                  </a:lnTo>
                  <a:lnTo>
                    <a:pt x="212104" y="240971"/>
                  </a:lnTo>
                  <a:lnTo>
                    <a:pt x="175498" y="259901"/>
                  </a:lnTo>
                  <a:lnTo>
                    <a:pt x="133350" y="266700"/>
                  </a:lnTo>
                  <a:lnTo>
                    <a:pt x="91201" y="259901"/>
                  </a:lnTo>
                  <a:lnTo>
                    <a:pt x="54595" y="240971"/>
                  </a:lnTo>
                  <a:lnTo>
                    <a:pt x="25728" y="212104"/>
                  </a:lnTo>
                  <a:lnTo>
                    <a:pt x="6798" y="175498"/>
                  </a:lnTo>
                  <a:lnTo>
                    <a:pt x="0" y="133350"/>
                  </a:lnTo>
                  <a:lnTo>
                    <a:pt x="6798" y="91201"/>
                  </a:lnTo>
                  <a:lnTo>
                    <a:pt x="25728" y="54595"/>
                  </a:lnTo>
                  <a:lnTo>
                    <a:pt x="54595" y="25728"/>
                  </a:lnTo>
                  <a:lnTo>
                    <a:pt x="91201" y="6798"/>
                  </a:lnTo>
                  <a:lnTo>
                    <a:pt x="133350" y="0"/>
                  </a:lnTo>
                  <a:lnTo>
                    <a:pt x="175498" y="6798"/>
                  </a:lnTo>
                  <a:lnTo>
                    <a:pt x="212104" y="25728"/>
                  </a:lnTo>
                  <a:lnTo>
                    <a:pt x="240971" y="54595"/>
                  </a:lnTo>
                  <a:lnTo>
                    <a:pt x="259901" y="91201"/>
                  </a:lnTo>
                  <a:lnTo>
                    <a:pt x="266700" y="1333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96828" y="2189848"/>
              <a:ext cx="203200" cy="203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43819" y="2229967"/>
              <a:ext cx="11430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3825" y="384011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50" y="0"/>
                  </a:moveTo>
                  <a:lnTo>
                    <a:pt x="91201" y="6798"/>
                  </a:lnTo>
                  <a:lnTo>
                    <a:pt x="54595" y="25728"/>
                  </a:lnTo>
                  <a:lnTo>
                    <a:pt x="25728" y="54595"/>
                  </a:lnTo>
                  <a:lnTo>
                    <a:pt x="6798" y="91201"/>
                  </a:lnTo>
                  <a:lnTo>
                    <a:pt x="0" y="133350"/>
                  </a:lnTo>
                  <a:lnTo>
                    <a:pt x="6798" y="175498"/>
                  </a:lnTo>
                  <a:lnTo>
                    <a:pt x="25728" y="212104"/>
                  </a:lnTo>
                  <a:lnTo>
                    <a:pt x="54595" y="240971"/>
                  </a:lnTo>
                  <a:lnTo>
                    <a:pt x="91201" y="259901"/>
                  </a:lnTo>
                  <a:lnTo>
                    <a:pt x="133350" y="266700"/>
                  </a:lnTo>
                  <a:lnTo>
                    <a:pt x="175498" y="259901"/>
                  </a:lnTo>
                  <a:lnTo>
                    <a:pt x="212104" y="240971"/>
                  </a:lnTo>
                  <a:lnTo>
                    <a:pt x="240971" y="212104"/>
                  </a:lnTo>
                  <a:lnTo>
                    <a:pt x="259901" y="175498"/>
                  </a:lnTo>
                  <a:lnTo>
                    <a:pt x="266700" y="133350"/>
                  </a:lnTo>
                  <a:lnTo>
                    <a:pt x="259901" y="91201"/>
                  </a:lnTo>
                  <a:lnTo>
                    <a:pt x="240971" y="54595"/>
                  </a:lnTo>
                  <a:lnTo>
                    <a:pt x="212104" y="25728"/>
                  </a:lnTo>
                  <a:lnTo>
                    <a:pt x="175498" y="6798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03825" y="384011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700" y="133350"/>
                  </a:moveTo>
                  <a:lnTo>
                    <a:pt x="259901" y="175498"/>
                  </a:lnTo>
                  <a:lnTo>
                    <a:pt x="240971" y="212104"/>
                  </a:lnTo>
                  <a:lnTo>
                    <a:pt x="212104" y="240971"/>
                  </a:lnTo>
                  <a:lnTo>
                    <a:pt x="175498" y="259901"/>
                  </a:lnTo>
                  <a:lnTo>
                    <a:pt x="133350" y="266700"/>
                  </a:lnTo>
                  <a:lnTo>
                    <a:pt x="91201" y="259901"/>
                  </a:lnTo>
                  <a:lnTo>
                    <a:pt x="54595" y="240971"/>
                  </a:lnTo>
                  <a:lnTo>
                    <a:pt x="25728" y="212104"/>
                  </a:lnTo>
                  <a:lnTo>
                    <a:pt x="6798" y="175498"/>
                  </a:lnTo>
                  <a:lnTo>
                    <a:pt x="0" y="133350"/>
                  </a:lnTo>
                  <a:lnTo>
                    <a:pt x="6798" y="91201"/>
                  </a:lnTo>
                  <a:lnTo>
                    <a:pt x="25728" y="54595"/>
                  </a:lnTo>
                  <a:lnTo>
                    <a:pt x="54595" y="25728"/>
                  </a:lnTo>
                  <a:lnTo>
                    <a:pt x="91201" y="6798"/>
                  </a:lnTo>
                  <a:lnTo>
                    <a:pt x="133350" y="0"/>
                  </a:lnTo>
                  <a:lnTo>
                    <a:pt x="175498" y="6798"/>
                  </a:lnTo>
                  <a:lnTo>
                    <a:pt x="212104" y="25728"/>
                  </a:lnTo>
                  <a:lnTo>
                    <a:pt x="240971" y="54595"/>
                  </a:lnTo>
                  <a:lnTo>
                    <a:pt x="259901" y="91201"/>
                  </a:lnTo>
                  <a:lnTo>
                    <a:pt x="266700" y="1333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49228" y="3866248"/>
              <a:ext cx="203200" cy="203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96219" y="3906367"/>
              <a:ext cx="114300" cy="114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43525" y="3192895"/>
              <a:ext cx="3580741" cy="32287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69000" y="1826260"/>
            <a:ext cx="13208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5400">
              <a:lnSpc>
                <a:spcPct val="114599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Geriatric  concerns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45200" y="3502659"/>
            <a:ext cx="14859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12700">
              <a:lnSpc>
                <a:spcPct val="114599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Co-mo</a:t>
            </a:r>
            <a:r>
              <a:rPr sz="2400" dirty="0">
                <a:latin typeface="Comic Sans MS"/>
                <a:cs typeface="Comic Sans MS"/>
              </a:rPr>
              <a:t>rbid  </a:t>
            </a:r>
            <a:r>
              <a:rPr sz="2400" spc="-5" dirty="0">
                <a:latin typeface="Comic Sans MS"/>
                <a:cs typeface="Comic Sans MS"/>
              </a:rPr>
              <a:t>conditions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448619" y="5466448"/>
            <a:ext cx="456565" cy="203200"/>
            <a:chOff x="4448619" y="5466448"/>
            <a:chExt cx="456565" cy="203200"/>
          </a:xfrm>
        </p:grpSpPr>
        <p:sp>
          <p:nvSpPr>
            <p:cNvPr id="27" name="object 27"/>
            <p:cNvSpPr/>
            <p:nvPr/>
          </p:nvSpPr>
          <p:spPr>
            <a:xfrm>
              <a:off x="4701628" y="5466448"/>
              <a:ext cx="203200" cy="203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48619" y="5506567"/>
              <a:ext cx="114300" cy="1143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210300" y="4899659"/>
            <a:ext cx="146558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599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Procedure  </a:t>
            </a:r>
            <a:r>
              <a:rPr sz="2400" spc="-5" dirty="0">
                <a:latin typeface="Comic Sans MS"/>
                <a:cs typeface="Comic Sans MS"/>
              </a:rPr>
              <a:t>related  </a:t>
            </a:r>
            <a:r>
              <a:rPr sz="2400" dirty="0">
                <a:latin typeface="Comic Sans MS"/>
                <a:cs typeface="Comic Sans MS"/>
              </a:rPr>
              <a:t>concerns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5100" y="558800"/>
            <a:ext cx="3729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Contraindications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2500" y="1651000"/>
            <a:ext cx="7114540" cy="413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2100" algn="l"/>
              </a:tabLst>
            </a:pPr>
            <a:r>
              <a:rPr sz="2200" spc="-5" dirty="0">
                <a:latin typeface="Comic Sans MS"/>
                <a:cs typeface="Comic Sans MS"/>
              </a:rPr>
              <a:t>Patient refusal</a:t>
            </a:r>
            <a:endParaRPr sz="22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2360"/>
              </a:spcBef>
              <a:buFont typeface="Arial"/>
              <a:buChar char="–"/>
              <a:tabLst>
                <a:tab pos="292100" algn="l"/>
              </a:tabLst>
            </a:pPr>
            <a:r>
              <a:rPr sz="2200" spc="-5" dirty="0">
                <a:latin typeface="Comic Sans MS"/>
                <a:cs typeface="Comic Sans MS"/>
              </a:rPr>
              <a:t>Infection- either localised or</a:t>
            </a:r>
            <a:r>
              <a:rPr sz="2200" spc="-1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generalised</a:t>
            </a:r>
            <a:endParaRPr sz="22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2460"/>
              </a:spcBef>
              <a:buFont typeface="Arial"/>
              <a:buChar char="–"/>
              <a:tabLst>
                <a:tab pos="292100" algn="l"/>
              </a:tabLst>
            </a:pPr>
            <a:r>
              <a:rPr sz="2200" dirty="0">
                <a:latin typeface="Comic Sans MS"/>
                <a:cs typeface="Comic Sans MS"/>
              </a:rPr>
              <a:t>Raised </a:t>
            </a:r>
            <a:r>
              <a:rPr sz="2200" spc="-5" dirty="0">
                <a:latin typeface="Comic Sans MS"/>
                <a:cs typeface="Comic Sans MS"/>
              </a:rPr>
              <a:t>intracranial</a:t>
            </a:r>
            <a:r>
              <a:rPr sz="2200" spc="-15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pressure</a:t>
            </a:r>
            <a:endParaRPr sz="22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2360"/>
              </a:spcBef>
              <a:buFont typeface="Arial"/>
              <a:buChar char="–"/>
              <a:tabLst>
                <a:tab pos="292100" algn="l"/>
              </a:tabLst>
            </a:pPr>
            <a:r>
              <a:rPr sz="2200" spc="-5" dirty="0">
                <a:latin typeface="Comic Sans MS"/>
                <a:cs typeface="Comic Sans MS"/>
              </a:rPr>
              <a:t>Hypovolemia </a:t>
            </a:r>
            <a:r>
              <a:rPr sz="2200" dirty="0">
                <a:latin typeface="Comic Sans MS"/>
                <a:cs typeface="Comic Sans MS"/>
              </a:rPr>
              <a:t>or </a:t>
            </a:r>
            <a:r>
              <a:rPr sz="2200" spc="-5" dirty="0">
                <a:latin typeface="Comic Sans MS"/>
                <a:cs typeface="Comic Sans MS"/>
              </a:rPr>
              <a:t>shock </a:t>
            </a:r>
            <a:r>
              <a:rPr sz="2200" dirty="0">
                <a:latin typeface="Comic Sans MS"/>
                <a:cs typeface="Comic Sans MS"/>
              </a:rPr>
              <a:t>of </a:t>
            </a:r>
            <a:r>
              <a:rPr sz="2200" spc="-5" dirty="0">
                <a:latin typeface="Comic Sans MS"/>
                <a:cs typeface="Comic Sans MS"/>
              </a:rPr>
              <a:t>any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cause</a:t>
            </a:r>
            <a:endParaRPr sz="22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2360"/>
              </a:spcBef>
              <a:buFont typeface="Arial"/>
              <a:buChar char="–"/>
              <a:tabLst>
                <a:tab pos="292100" algn="l"/>
              </a:tabLst>
            </a:pPr>
            <a:r>
              <a:rPr sz="2200" spc="-5" dirty="0">
                <a:latin typeface="Comic Sans MS"/>
                <a:cs typeface="Comic Sans MS"/>
              </a:rPr>
              <a:t>Coagulopathy-platelet count&lt;80-100, </a:t>
            </a:r>
            <a:r>
              <a:rPr sz="2200" dirty="0">
                <a:latin typeface="Comic Sans MS"/>
                <a:cs typeface="Comic Sans MS"/>
              </a:rPr>
              <a:t>000 or</a:t>
            </a:r>
            <a:r>
              <a:rPr sz="2200" spc="6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INR&lt;1.5</a:t>
            </a:r>
            <a:endParaRPr sz="2200">
              <a:latin typeface="Comic Sans MS"/>
              <a:cs typeface="Comic Sans MS"/>
            </a:endParaRPr>
          </a:p>
          <a:p>
            <a:pPr marL="292100" marR="464184" indent="-279400">
              <a:lnSpc>
                <a:spcPct val="170500"/>
              </a:lnSpc>
              <a:spcBef>
                <a:spcPts val="595"/>
              </a:spcBef>
              <a:buFont typeface="Arial"/>
              <a:buChar char="–"/>
              <a:tabLst>
                <a:tab pos="292100" algn="l"/>
              </a:tabLst>
            </a:pPr>
            <a:r>
              <a:rPr sz="2200" spc="-5" dirty="0">
                <a:latin typeface="Comic Sans MS"/>
                <a:cs typeface="Comic Sans MS"/>
              </a:rPr>
              <a:t>Pre-operative neurological disease-postoperative  exacerbation </a:t>
            </a:r>
            <a:r>
              <a:rPr sz="2200" dirty="0">
                <a:latin typeface="Comic Sans MS"/>
                <a:cs typeface="Comic Sans MS"/>
              </a:rPr>
              <a:t>of </a:t>
            </a:r>
            <a:r>
              <a:rPr sz="2200" spc="-5" dirty="0">
                <a:latin typeface="Comic Sans MS"/>
                <a:cs typeface="Comic Sans MS"/>
              </a:rPr>
              <a:t>disease.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558800"/>
            <a:ext cx="71094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3420" algn="l"/>
              </a:tabLst>
            </a:pPr>
            <a:r>
              <a:rPr spc="-5" dirty="0"/>
              <a:t>Ca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co</a:t>
            </a:r>
            <a:r>
              <a:rPr spc="-5" dirty="0"/>
              <a:t>n</a:t>
            </a:r>
            <a:r>
              <a:rPr dirty="0"/>
              <a:t>ti</a:t>
            </a:r>
            <a:r>
              <a:rPr spc="-5" dirty="0"/>
              <a:t>nuou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epid</a:t>
            </a:r>
            <a:r>
              <a:rPr spc="-5" dirty="0"/>
              <a:t>u</a:t>
            </a:r>
            <a:r>
              <a:rPr dirty="0"/>
              <a:t>r</a:t>
            </a:r>
            <a:r>
              <a:rPr spc="-5" dirty="0"/>
              <a:t>a</a:t>
            </a:r>
            <a:r>
              <a:rPr dirty="0"/>
              <a:t>l</a:t>
            </a:r>
            <a:r>
              <a:rPr spc="-5" dirty="0"/>
              <a:t> </a:t>
            </a:r>
            <a:r>
              <a:rPr dirty="0"/>
              <a:t>be	gi</a:t>
            </a:r>
            <a:r>
              <a:rPr spc="-5" dirty="0"/>
              <a:t>v</a:t>
            </a:r>
            <a:r>
              <a:rPr dirty="0"/>
              <a:t>e</a:t>
            </a:r>
            <a:r>
              <a:rPr spc="-5" dirty="0"/>
              <a:t>n</a:t>
            </a:r>
            <a:r>
              <a:rPr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43180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4213859"/>
            <a:ext cx="7441565" cy="148590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2400" spc="-5" dirty="0">
                <a:latin typeface="Comic Sans MS"/>
                <a:cs typeface="Comic Sans MS"/>
              </a:rPr>
              <a:t>When and what precautions?</a:t>
            </a:r>
            <a:endParaRPr sz="2400">
              <a:latin typeface="Comic Sans MS"/>
              <a:cs typeface="Comic Sans MS"/>
            </a:endParaRPr>
          </a:p>
          <a:p>
            <a:pPr marL="406400" indent="-279400">
              <a:lnSpc>
                <a:spcPct val="100000"/>
              </a:lnSpc>
              <a:spcBef>
                <a:spcPts val="920"/>
              </a:spcBef>
              <a:buFont typeface="Arial"/>
              <a:buChar char="–"/>
              <a:tabLst>
                <a:tab pos="406400" algn="l"/>
              </a:tabLst>
            </a:pPr>
            <a:r>
              <a:rPr sz="2400" spc="-5" dirty="0">
                <a:latin typeface="Comic Sans MS"/>
                <a:cs typeface="Comic Sans MS"/>
              </a:rPr>
              <a:t>For laser </a:t>
            </a:r>
            <a:r>
              <a:rPr sz="2400" dirty="0">
                <a:latin typeface="Comic Sans MS"/>
                <a:cs typeface="Comic Sans MS"/>
              </a:rPr>
              <a:t>prostatecomy in </a:t>
            </a:r>
            <a:r>
              <a:rPr sz="2400" spc="-5" dirty="0">
                <a:latin typeface="Comic Sans MS"/>
                <a:cs typeface="Comic Sans MS"/>
              </a:rPr>
              <a:t>high </a:t>
            </a:r>
            <a:r>
              <a:rPr sz="2400" dirty="0">
                <a:latin typeface="Comic Sans MS"/>
                <a:cs typeface="Comic Sans MS"/>
              </a:rPr>
              <a:t>risk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patients.</a:t>
            </a:r>
            <a:endParaRPr sz="2400">
              <a:latin typeface="Comic Sans MS"/>
              <a:cs typeface="Comic Sans MS"/>
            </a:endParaRPr>
          </a:p>
          <a:p>
            <a:pPr marL="406400" indent="-279400">
              <a:lnSpc>
                <a:spcPct val="100000"/>
              </a:lnSpc>
              <a:spcBef>
                <a:spcPts val="1020"/>
              </a:spcBef>
              <a:buFont typeface="Arial"/>
              <a:buChar char="–"/>
              <a:tabLst>
                <a:tab pos="406400" algn="l"/>
                <a:tab pos="4516120" algn="l"/>
              </a:tabLst>
            </a:pPr>
            <a:r>
              <a:rPr sz="2400" spc="-5" dirty="0">
                <a:latin typeface="Comic Sans MS"/>
                <a:cs typeface="Comic Sans MS"/>
              </a:rPr>
              <a:t>Avoid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bladder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distension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omic Sans MS"/>
                <a:cs typeface="Comic Sans MS"/>
              </a:rPr>
              <a:t>continuous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irrigation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2895600"/>
            <a:ext cx="82296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6800" y="3175000"/>
            <a:ext cx="68586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2440" algn="l"/>
              </a:tabLst>
            </a:pPr>
            <a:r>
              <a:rPr sz="3600" spc="-5" dirty="0">
                <a:solidFill>
                  <a:srgbClr val="FFFF00"/>
                </a:solidFill>
                <a:latin typeface="Comic Sans MS"/>
                <a:cs typeface="Comic Sans MS"/>
              </a:rPr>
              <a:t>Can caudal</a:t>
            </a:r>
            <a:r>
              <a:rPr sz="3600" spc="1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Comic Sans MS"/>
                <a:cs typeface="Comic Sans MS"/>
              </a:rPr>
              <a:t>block</a:t>
            </a:r>
            <a:r>
              <a:rPr sz="3600" spc="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solidFill>
                  <a:srgbClr val="FFFF00"/>
                </a:solidFill>
                <a:latin typeface="Comic Sans MS"/>
                <a:cs typeface="Comic Sans MS"/>
              </a:rPr>
              <a:t>be	</a:t>
            </a:r>
            <a:r>
              <a:rPr sz="3600" spc="-5" dirty="0">
                <a:solidFill>
                  <a:srgbClr val="FFFF00"/>
                </a:solidFill>
                <a:latin typeface="Comic Sans MS"/>
                <a:cs typeface="Comic Sans MS"/>
              </a:rPr>
              <a:t>considered?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000" y="1892300"/>
            <a:ext cx="495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aseline="2314" dirty="0">
                <a:latin typeface="Arial"/>
                <a:cs typeface="Arial"/>
              </a:rPr>
              <a:t>– </a:t>
            </a:r>
            <a:r>
              <a:rPr sz="2400" spc="-5" dirty="0">
                <a:latin typeface="Comic Sans MS"/>
                <a:cs typeface="Comic Sans MS"/>
              </a:rPr>
              <a:t>Incomplete block </a:t>
            </a:r>
            <a:r>
              <a:rPr sz="2400" dirty="0">
                <a:latin typeface="Comic Sans MS"/>
                <a:cs typeface="Comic Sans MS"/>
              </a:rPr>
              <a:t>of sacral</a:t>
            </a:r>
            <a:r>
              <a:rPr sz="2400" spc="-4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roots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5700" y="355600"/>
            <a:ext cx="4289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General</a:t>
            </a:r>
            <a:r>
              <a:rPr spc="-35" dirty="0"/>
              <a:t> </a:t>
            </a:r>
            <a:r>
              <a:rPr spc="-5" dirty="0"/>
              <a:t>anaesthesia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300" y="19939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006600"/>
            <a:ext cx="8697595" cy="216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Advantages</a:t>
            </a:r>
            <a:endParaRPr sz="2400">
              <a:latin typeface="Comic Sans MS"/>
              <a:cs typeface="Comic Sans MS"/>
            </a:endParaRPr>
          </a:p>
          <a:p>
            <a:pPr marL="406400" marR="5080" indent="-279400">
              <a:lnSpc>
                <a:spcPct val="149300"/>
              </a:lnSpc>
              <a:spcBef>
                <a:spcPts val="600"/>
              </a:spcBef>
              <a:buFont typeface="Arial"/>
              <a:buChar char="–"/>
              <a:tabLst>
                <a:tab pos="406400" algn="l"/>
              </a:tabLst>
            </a:pPr>
            <a:r>
              <a:rPr sz="2400" dirty="0">
                <a:latin typeface="Comic Sans MS"/>
                <a:cs typeface="Comic Sans MS"/>
              </a:rPr>
              <a:t>Less challenging hemodynamically </a:t>
            </a:r>
            <a:r>
              <a:rPr sz="2400" spc="-5" dirty="0">
                <a:latin typeface="Comic Sans MS"/>
                <a:cs typeface="Comic Sans MS"/>
              </a:rPr>
              <a:t>than </a:t>
            </a:r>
            <a:r>
              <a:rPr sz="2400" dirty="0">
                <a:latin typeface="Comic Sans MS"/>
                <a:cs typeface="Comic Sans MS"/>
              </a:rPr>
              <a:t>SAB in pts </a:t>
            </a:r>
            <a:r>
              <a:rPr sz="2400" spc="-5" dirty="0">
                <a:latin typeface="Comic Sans MS"/>
                <a:cs typeface="Comic Sans MS"/>
              </a:rPr>
              <a:t>with</a:t>
            </a:r>
            <a:r>
              <a:rPr sz="2400" spc="-8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AS  or</a:t>
            </a:r>
            <a:r>
              <a:rPr sz="2400" spc="-5" dirty="0">
                <a:latin typeface="Comic Sans MS"/>
                <a:cs typeface="Comic Sans MS"/>
              </a:rPr>
              <a:t> IHD</a:t>
            </a:r>
            <a:endParaRPr sz="2400">
              <a:latin typeface="Comic Sans MS"/>
              <a:cs typeface="Comic Sans MS"/>
            </a:endParaRPr>
          </a:p>
          <a:p>
            <a:pPr marL="406400" indent="-279400">
              <a:lnSpc>
                <a:spcPct val="100000"/>
              </a:lnSpc>
              <a:spcBef>
                <a:spcPts val="1920"/>
              </a:spcBef>
              <a:buFont typeface="Arial"/>
              <a:buChar char="–"/>
              <a:tabLst>
                <a:tab pos="406400" algn="l"/>
              </a:tabLst>
            </a:pPr>
            <a:r>
              <a:rPr sz="2400" spc="-5" dirty="0">
                <a:latin typeface="Comic Sans MS"/>
                <a:cs typeface="Comic Sans MS"/>
              </a:rPr>
              <a:t>Patient preference.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4300" y="558800"/>
            <a:ext cx="38373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Anaesthesia</a:t>
            </a:r>
            <a:r>
              <a:rPr spc="-80" dirty="0"/>
              <a:t> </a:t>
            </a:r>
            <a:r>
              <a:rPr spc="-5" dirty="0"/>
              <a:t>plan?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524000"/>
            <a:ext cx="8229600" cy="3962400"/>
          </a:xfrm>
          <a:custGeom>
            <a:avLst/>
            <a:gdLst/>
            <a:ahLst/>
            <a:cxnLst/>
            <a:rect l="l" t="t" r="r" b="b"/>
            <a:pathLst>
              <a:path w="8229600" h="3962400">
                <a:moveTo>
                  <a:pt x="0" y="0"/>
                </a:moveTo>
                <a:lnTo>
                  <a:pt x="8229600" y="0"/>
                </a:lnTo>
                <a:lnTo>
                  <a:pt x="8229600" y="3962400"/>
                </a:lnTo>
                <a:lnTo>
                  <a:pt x="0" y="3962400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300" y="15748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300" y="21590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" y="32893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300" y="38862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300" y="50165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200" y="1587500"/>
            <a:ext cx="6998970" cy="377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74 year </a:t>
            </a:r>
            <a:r>
              <a:rPr sz="2000" spc="-5" dirty="0">
                <a:latin typeface="Comic Sans MS"/>
                <a:cs typeface="Comic Sans MS"/>
              </a:rPr>
              <a:t>old male, scheduled </a:t>
            </a:r>
            <a:r>
              <a:rPr sz="2000" dirty="0">
                <a:latin typeface="Comic Sans MS"/>
                <a:cs typeface="Comic Sans MS"/>
              </a:rPr>
              <a:t>for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TURP</a:t>
            </a:r>
            <a:endParaRPr sz="2000">
              <a:latin typeface="Comic Sans MS"/>
              <a:cs typeface="Comic Sans MS"/>
            </a:endParaRPr>
          </a:p>
          <a:p>
            <a:pPr marL="12700" marR="1630045">
              <a:lnSpc>
                <a:spcPct val="175000"/>
              </a:lnSpc>
              <a:spcBef>
                <a:spcPts val="500"/>
              </a:spcBef>
            </a:pPr>
            <a:r>
              <a:rPr sz="2000" spc="-5" dirty="0">
                <a:latin typeface="Comic Sans MS"/>
                <a:cs typeface="Comic Sans MS"/>
              </a:rPr>
              <a:t>Known </a:t>
            </a:r>
            <a:r>
              <a:rPr sz="2000" dirty="0">
                <a:latin typeface="Comic Sans MS"/>
                <a:cs typeface="Comic Sans MS"/>
              </a:rPr>
              <a:t>history </a:t>
            </a:r>
            <a:r>
              <a:rPr sz="2000" spc="-5" dirty="0">
                <a:latin typeface="Comic Sans MS"/>
                <a:cs typeface="Comic Sans MS"/>
              </a:rPr>
              <a:t>of hypertension for 15 </a:t>
            </a:r>
            <a:r>
              <a:rPr sz="2000" dirty="0">
                <a:latin typeface="Comic Sans MS"/>
                <a:cs typeface="Comic Sans MS"/>
              </a:rPr>
              <a:t>yrs and  </a:t>
            </a:r>
            <a:r>
              <a:rPr sz="2000" spc="-5" dirty="0">
                <a:latin typeface="Comic Sans MS"/>
                <a:cs typeface="Comic Sans MS"/>
              </a:rPr>
              <a:t>hypercholesterolemia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2000" dirty="0">
                <a:latin typeface="Comic Sans MS"/>
                <a:cs typeface="Comic Sans MS"/>
              </a:rPr>
              <a:t>H/o </a:t>
            </a:r>
            <a:r>
              <a:rPr sz="2000" spc="-5" dirty="0">
                <a:latin typeface="Comic Sans MS"/>
                <a:cs typeface="Comic Sans MS"/>
              </a:rPr>
              <a:t>smoking </a:t>
            </a:r>
            <a:r>
              <a:rPr sz="2000" dirty="0">
                <a:latin typeface="Comic Sans MS"/>
                <a:cs typeface="Comic Sans MS"/>
              </a:rPr>
              <a:t>5-10 cigarettes/ day for 30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yrs</a:t>
            </a:r>
            <a:endParaRPr sz="2000">
              <a:latin typeface="Comic Sans MS"/>
              <a:cs typeface="Comic Sans MS"/>
            </a:endParaRPr>
          </a:p>
          <a:p>
            <a:pPr marL="12700" marR="5080">
              <a:lnSpc>
                <a:spcPct val="175000"/>
              </a:lnSpc>
              <a:spcBef>
                <a:spcPts val="500"/>
              </a:spcBef>
            </a:pPr>
            <a:r>
              <a:rPr sz="2000" dirty="0">
                <a:latin typeface="Comic Sans MS"/>
                <a:cs typeface="Comic Sans MS"/>
              </a:rPr>
              <a:t>Good effort </a:t>
            </a:r>
            <a:r>
              <a:rPr sz="2000" spc="-5" dirty="0">
                <a:latin typeface="Comic Sans MS"/>
                <a:cs typeface="Comic Sans MS"/>
              </a:rPr>
              <a:t>tolerance, no </a:t>
            </a:r>
            <a:r>
              <a:rPr sz="2000" dirty="0">
                <a:latin typeface="Comic Sans MS"/>
                <a:cs typeface="Comic Sans MS"/>
              </a:rPr>
              <a:t>symptoms of cardiac </a:t>
            </a:r>
            <a:r>
              <a:rPr sz="2000" spc="-5" dirty="0">
                <a:latin typeface="Comic Sans MS"/>
                <a:cs typeface="Comic Sans MS"/>
              </a:rPr>
              <a:t>failure, </a:t>
            </a:r>
            <a:r>
              <a:rPr sz="2000" dirty="0">
                <a:latin typeface="Comic Sans MS"/>
                <a:cs typeface="Comic Sans MS"/>
              </a:rPr>
              <a:t>BP-  146/80 mm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Hg.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2000" spc="-5" dirty="0">
                <a:latin typeface="Comic Sans MS"/>
                <a:cs typeface="Comic Sans MS"/>
              </a:rPr>
              <a:t>Blood results, EKG and CXR-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unremarkable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5715000"/>
            <a:ext cx="82296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46500" y="5918200"/>
            <a:ext cx="16471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omic Sans MS"/>
                <a:cs typeface="Comic Sans MS"/>
              </a:rPr>
              <a:t>ASA</a:t>
            </a:r>
            <a:r>
              <a:rPr sz="3600" spc="-95" dirty="0">
                <a:latin typeface="Comic Sans MS"/>
                <a:cs typeface="Comic Sans MS"/>
              </a:rPr>
              <a:t> </a:t>
            </a:r>
            <a:r>
              <a:rPr sz="3600" dirty="0">
                <a:latin typeface="Comic Sans MS"/>
                <a:cs typeface="Comic Sans MS"/>
              </a:rPr>
              <a:t>II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558800"/>
            <a:ext cx="5956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Preparation for</a:t>
            </a:r>
            <a:r>
              <a:rPr spc="-40" dirty="0"/>
              <a:t> </a:t>
            </a:r>
            <a:r>
              <a:rPr spc="-5" dirty="0"/>
              <a:t>anesthesia?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1635251"/>
            <a:ext cx="11557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5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100" y="1499209"/>
            <a:ext cx="6689090" cy="18669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000" spc="5" dirty="0">
                <a:latin typeface="Comic Sans MS"/>
                <a:cs typeface="Comic Sans MS"/>
              </a:rPr>
              <a:t>Pre-medication</a:t>
            </a:r>
            <a:endParaRPr sz="2000">
              <a:latin typeface="Comic Sans MS"/>
              <a:cs typeface="Comic Sans MS"/>
            </a:endParaRPr>
          </a:p>
          <a:p>
            <a:pPr marL="419100" indent="-254000">
              <a:lnSpc>
                <a:spcPct val="100000"/>
              </a:lnSpc>
              <a:spcBef>
                <a:spcPts val="1300"/>
              </a:spcBef>
              <a:buFont typeface="Arial"/>
              <a:buChar char="–"/>
              <a:tabLst>
                <a:tab pos="419100" algn="l"/>
              </a:tabLst>
            </a:pPr>
            <a:r>
              <a:rPr sz="2000" spc="5" dirty="0">
                <a:latin typeface="Comic Sans MS"/>
                <a:cs typeface="Comic Sans MS"/>
              </a:rPr>
              <a:t>Anxiolytics</a:t>
            </a:r>
            <a:endParaRPr sz="2000">
              <a:latin typeface="Comic Sans MS"/>
              <a:cs typeface="Comic Sans MS"/>
            </a:endParaRPr>
          </a:p>
          <a:p>
            <a:pPr marL="825500" marR="5080" lvl="1" indent="-203200">
              <a:lnSpc>
                <a:spcPct val="137500"/>
              </a:lnSpc>
              <a:spcBef>
                <a:spcPts val="500"/>
              </a:spcBef>
              <a:buFont typeface="Arial"/>
              <a:buChar char="•"/>
              <a:tabLst>
                <a:tab pos="825500" algn="l"/>
              </a:tabLst>
            </a:pPr>
            <a:r>
              <a:rPr sz="2000" spc="10" dirty="0">
                <a:latin typeface="Comic Sans MS"/>
                <a:cs typeface="Comic Sans MS"/>
              </a:rPr>
              <a:t>Short </a:t>
            </a:r>
            <a:r>
              <a:rPr sz="2000" spc="5" dirty="0">
                <a:latin typeface="Comic Sans MS"/>
                <a:cs typeface="Comic Sans MS"/>
              </a:rPr>
              <a:t>acting </a:t>
            </a:r>
            <a:r>
              <a:rPr sz="2000" spc="10" dirty="0">
                <a:latin typeface="Comic Sans MS"/>
                <a:cs typeface="Comic Sans MS"/>
              </a:rPr>
              <a:t>BZDs- </a:t>
            </a:r>
            <a:r>
              <a:rPr sz="2000" spc="5" dirty="0">
                <a:latin typeface="Comic Sans MS"/>
                <a:cs typeface="Comic Sans MS"/>
              </a:rPr>
              <a:t>in elderly, can lead </a:t>
            </a:r>
            <a:r>
              <a:rPr sz="2000" spc="10" dirty="0">
                <a:latin typeface="Comic Sans MS"/>
                <a:cs typeface="Comic Sans MS"/>
              </a:rPr>
              <a:t>to </a:t>
            </a:r>
            <a:r>
              <a:rPr sz="2000" spc="5" dirty="0">
                <a:latin typeface="Comic Sans MS"/>
                <a:cs typeface="Comic Sans MS"/>
              </a:rPr>
              <a:t>postop  </a:t>
            </a:r>
            <a:r>
              <a:rPr sz="2000" spc="10" dirty="0">
                <a:latin typeface="Comic Sans MS"/>
                <a:cs typeface="Comic Sans MS"/>
              </a:rPr>
              <a:t>confusion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100" y="3328009"/>
            <a:ext cx="3058795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0">
              <a:lnSpc>
                <a:spcPct val="158300"/>
              </a:lnSpc>
              <a:spcBef>
                <a:spcPts val="95"/>
              </a:spcBef>
              <a:buFont typeface="Arial"/>
              <a:buChar char="–"/>
              <a:tabLst>
                <a:tab pos="419100" algn="l"/>
              </a:tabLst>
            </a:pPr>
            <a:r>
              <a:rPr sz="2000" spc="10" dirty="0">
                <a:latin typeface="Comic Sans MS"/>
                <a:cs typeface="Comic Sans MS"/>
              </a:rPr>
              <a:t>Medications for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spc="15" dirty="0">
                <a:latin typeface="Comic Sans MS"/>
                <a:cs typeface="Comic Sans MS"/>
              </a:rPr>
              <a:t>HTN.  </a:t>
            </a:r>
            <a:r>
              <a:rPr sz="2000" spc="10" dirty="0">
                <a:latin typeface="Comic Sans MS"/>
                <a:cs typeface="Comic Sans MS"/>
              </a:rPr>
              <a:t>Monitoring</a:t>
            </a:r>
            <a:endParaRPr sz="2000">
              <a:latin typeface="Comic Sans MS"/>
              <a:cs typeface="Comic Sans MS"/>
            </a:endParaRPr>
          </a:p>
          <a:p>
            <a:pPr marL="825500" lvl="1" indent="-203200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825500" algn="l"/>
              </a:tabLst>
            </a:pPr>
            <a:r>
              <a:rPr sz="2000" spc="15" dirty="0">
                <a:latin typeface="Comic Sans MS"/>
                <a:cs typeface="Comic Sans MS"/>
              </a:rPr>
              <a:t>NIBP</a:t>
            </a:r>
            <a:endParaRPr sz="2000">
              <a:latin typeface="Comic Sans MS"/>
              <a:cs typeface="Comic Sans MS"/>
            </a:endParaRPr>
          </a:p>
          <a:p>
            <a:pPr marL="825500" lvl="1" indent="-2032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825500" algn="l"/>
              </a:tabLst>
            </a:pPr>
            <a:r>
              <a:rPr sz="2000" spc="10" dirty="0">
                <a:latin typeface="Comic Sans MS"/>
                <a:cs typeface="Comic Sans MS"/>
              </a:rPr>
              <a:t>Pulse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oximetry</a:t>
            </a:r>
            <a:endParaRPr sz="2000">
              <a:latin typeface="Comic Sans MS"/>
              <a:cs typeface="Comic Sans MS"/>
            </a:endParaRPr>
          </a:p>
          <a:p>
            <a:pPr marL="825500" lvl="1" indent="-203200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825500" algn="l"/>
              </a:tabLst>
            </a:pPr>
            <a:r>
              <a:rPr sz="2000" spc="15" dirty="0">
                <a:latin typeface="Comic Sans MS"/>
                <a:cs typeface="Comic Sans MS"/>
              </a:rPr>
              <a:t>ECG</a:t>
            </a:r>
            <a:endParaRPr sz="2000">
              <a:latin typeface="Comic Sans MS"/>
              <a:cs typeface="Comic Sans MS"/>
            </a:endParaRPr>
          </a:p>
          <a:p>
            <a:pPr marL="12700" marR="369570" lvl="1" indent="609600">
              <a:lnSpc>
                <a:spcPts val="3800"/>
              </a:lnSpc>
              <a:spcBef>
                <a:spcPts val="260"/>
              </a:spcBef>
              <a:buFont typeface="Arial"/>
              <a:buChar char="•"/>
              <a:tabLst>
                <a:tab pos="825500" algn="l"/>
              </a:tabLst>
            </a:pPr>
            <a:r>
              <a:rPr sz="2000" spc="10" dirty="0">
                <a:latin typeface="Comic Sans MS"/>
                <a:cs typeface="Comic Sans MS"/>
              </a:rPr>
              <a:t>Temperature  IV </a:t>
            </a:r>
            <a:r>
              <a:rPr sz="2000" spc="5" dirty="0">
                <a:latin typeface="Comic Sans MS"/>
                <a:cs typeface="Comic Sans MS"/>
              </a:rPr>
              <a:t>cannula- </a:t>
            </a:r>
            <a:r>
              <a:rPr sz="2000" spc="10" dirty="0">
                <a:latin typeface="Comic Sans MS"/>
                <a:cs typeface="Comic Sans MS"/>
              </a:rPr>
              <a:t>large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bore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" y="3972052"/>
            <a:ext cx="11557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5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300" y="6359652"/>
            <a:ext cx="115570" cy="334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5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16500" y="3416300"/>
            <a:ext cx="4140200" cy="3454400"/>
            <a:chOff x="5016500" y="3416300"/>
            <a:chExt cx="4140200" cy="3454400"/>
          </a:xfrm>
        </p:grpSpPr>
        <p:sp>
          <p:nvSpPr>
            <p:cNvPr id="10" name="object 10"/>
            <p:cNvSpPr/>
            <p:nvPr/>
          </p:nvSpPr>
          <p:spPr>
            <a:xfrm>
              <a:off x="5029200" y="3429000"/>
              <a:ext cx="4114800" cy="3429000"/>
            </a:xfrm>
            <a:custGeom>
              <a:avLst/>
              <a:gdLst/>
              <a:ahLst/>
              <a:cxnLst/>
              <a:rect l="l" t="t" r="r" b="b"/>
              <a:pathLst>
                <a:path w="4114800" h="3429000">
                  <a:moveTo>
                    <a:pt x="3543287" y="0"/>
                  </a:moveTo>
                  <a:lnTo>
                    <a:pt x="571512" y="0"/>
                  </a:lnTo>
                  <a:lnTo>
                    <a:pt x="524640" y="1894"/>
                  </a:lnTo>
                  <a:lnTo>
                    <a:pt x="478811" y="7480"/>
                  </a:lnTo>
                  <a:lnTo>
                    <a:pt x="434173" y="16609"/>
                  </a:lnTo>
                  <a:lnTo>
                    <a:pt x="390872" y="29136"/>
                  </a:lnTo>
                  <a:lnTo>
                    <a:pt x="349056" y="44912"/>
                  </a:lnTo>
                  <a:lnTo>
                    <a:pt x="308871" y="63792"/>
                  </a:lnTo>
                  <a:lnTo>
                    <a:pt x="270466" y="85626"/>
                  </a:lnTo>
                  <a:lnTo>
                    <a:pt x="233986" y="110270"/>
                  </a:lnTo>
                  <a:lnTo>
                    <a:pt x="199580" y="137574"/>
                  </a:lnTo>
                  <a:lnTo>
                    <a:pt x="167393" y="167393"/>
                  </a:lnTo>
                  <a:lnTo>
                    <a:pt x="137574" y="199580"/>
                  </a:lnTo>
                  <a:lnTo>
                    <a:pt x="110270" y="233986"/>
                  </a:lnTo>
                  <a:lnTo>
                    <a:pt x="85626" y="270466"/>
                  </a:lnTo>
                  <a:lnTo>
                    <a:pt x="63792" y="308871"/>
                  </a:lnTo>
                  <a:lnTo>
                    <a:pt x="44912" y="349056"/>
                  </a:lnTo>
                  <a:lnTo>
                    <a:pt x="29136" y="390872"/>
                  </a:lnTo>
                  <a:lnTo>
                    <a:pt x="16609" y="434173"/>
                  </a:lnTo>
                  <a:lnTo>
                    <a:pt x="7480" y="478811"/>
                  </a:lnTo>
                  <a:lnTo>
                    <a:pt x="1894" y="524640"/>
                  </a:lnTo>
                  <a:lnTo>
                    <a:pt x="0" y="571512"/>
                  </a:lnTo>
                  <a:lnTo>
                    <a:pt x="0" y="2857488"/>
                  </a:lnTo>
                  <a:lnTo>
                    <a:pt x="1894" y="2904361"/>
                  </a:lnTo>
                  <a:lnTo>
                    <a:pt x="7480" y="2950190"/>
                  </a:lnTo>
                  <a:lnTo>
                    <a:pt x="16609" y="2994829"/>
                  </a:lnTo>
                  <a:lnTo>
                    <a:pt x="29136" y="3038130"/>
                  </a:lnTo>
                  <a:lnTo>
                    <a:pt x="44912" y="3079946"/>
                  </a:lnTo>
                  <a:lnTo>
                    <a:pt x="63792" y="3120130"/>
                  </a:lnTo>
                  <a:lnTo>
                    <a:pt x="85626" y="3158536"/>
                  </a:lnTo>
                  <a:lnTo>
                    <a:pt x="110270" y="3195015"/>
                  </a:lnTo>
                  <a:lnTo>
                    <a:pt x="137574" y="3229422"/>
                  </a:lnTo>
                  <a:lnTo>
                    <a:pt x="167393" y="3261608"/>
                  </a:lnTo>
                  <a:lnTo>
                    <a:pt x="199580" y="3291426"/>
                  </a:lnTo>
                  <a:lnTo>
                    <a:pt x="233986" y="3318731"/>
                  </a:lnTo>
                  <a:lnTo>
                    <a:pt x="270466" y="3343374"/>
                  </a:lnTo>
                  <a:lnTo>
                    <a:pt x="308871" y="3365208"/>
                  </a:lnTo>
                  <a:lnTo>
                    <a:pt x="349056" y="3384087"/>
                  </a:lnTo>
                  <a:lnTo>
                    <a:pt x="390872" y="3399863"/>
                  </a:lnTo>
                  <a:lnTo>
                    <a:pt x="434173" y="3412390"/>
                  </a:lnTo>
                  <a:lnTo>
                    <a:pt x="478811" y="3421519"/>
                  </a:lnTo>
                  <a:lnTo>
                    <a:pt x="524640" y="3427105"/>
                  </a:lnTo>
                  <a:lnTo>
                    <a:pt x="571512" y="3429000"/>
                  </a:lnTo>
                  <a:lnTo>
                    <a:pt x="3543287" y="3429000"/>
                  </a:lnTo>
                  <a:lnTo>
                    <a:pt x="3590159" y="3427105"/>
                  </a:lnTo>
                  <a:lnTo>
                    <a:pt x="3635988" y="3421519"/>
                  </a:lnTo>
                  <a:lnTo>
                    <a:pt x="3680626" y="3412390"/>
                  </a:lnTo>
                  <a:lnTo>
                    <a:pt x="3723927" y="3399863"/>
                  </a:lnTo>
                  <a:lnTo>
                    <a:pt x="3765743" y="3384087"/>
                  </a:lnTo>
                  <a:lnTo>
                    <a:pt x="3805928" y="3365208"/>
                  </a:lnTo>
                  <a:lnTo>
                    <a:pt x="3844333" y="3343374"/>
                  </a:lnTo>
                  <a:lnTo>
                    <a:pt x="3880813" y="3318731"/>
                  </a:lnTo>
                  <a:lnTo>
                    <a:pt x="3915219" y="3291426"/>
                  </a:lnTo>
                  <a:lnTo>
                    <a:pt x="3947406" y="3261608"/>
                  </a:lnTo>
                  <a:lnTo>
                    <a:pt x="3977225" y="3229422"/>
                  </a:lnTo>
                  <a:lnTo>
                    <a:pt x="4004529" y="3195015"/>
                  </a:lnTo>
                  <a:lnTo>
                    <a:pt x="4029173" y="3158536"/>
                  </a:lnTo>
                  <a:lnTo>
                    <a:pt x="4051007" y="3120130"/>
                  </a:lnTo>
                  <a:lnTo>
                    <a:pt x="4069887" y="3079946"/>
                  </a:lnTo>
                  <a:lnTo>
                    <a:pt x="4085663" y="3038130"/>
                  </a:lnTo>
                  <a:lnTo>
                    <a:pt x="4098190" y="2994829"/>
                  </a:lnTo>
                  <a:lnTo>
                    <a:pt x="4107319" y="2950190"/>
                  </a:lnTo>
                  <a:lnTo>
                    <a:pt x="4112905" y="2904361"/>
                  </a:lnTo>
                  <a:lnTo>
                    <a:pt x="4114800" y="2857488"/>
                  </a:lnTo>
                  <a:lnTo>
                    <a:pt x="4114800" y="571512"/>
                  </a:lnTo>
                  <a:lnTo>
                    <a:pt x="4112905" y="524640"/>
                  </a:lnTo>
                  <a:lnTo>
                    <a:pt x="4107319" y="478811"/>
                  </a:lnTo>
                  <a:lnTo>
                    <a:pt x="4098190" y="434173"/>
                  </a:lnTo>
                  <a:lnTo>
                    <a:pt x="4085663" y="390872"/>
                  </a:lnTo>
                  <a:lnTo>
                    <a:pt x="4069887" y="349056"/>
                  </a:lnTo>
                  <a:lnTo>
                    <a:pt x="4051007" y="308871"/>
                  </a:lnTo>
                  <a:lnTo>
                    <a:pt x="4029173" y="270466"/>
                  </a:lnTo>
                  <a:lnTo>
                    <a:pt x="4004529" y="233986"/>
                  </a:lnTo>
                  <a:lnTo>
                    <a:pt x="3977225" y="199580"/>
                  </a:lnTo>
                  <a:lnTo>
                    <a:pt x="3947406" y="167393"/>
                  </a:lnTo>
                  <a:lnTo>
                    <a:pt x="3915219" y="137574"/>
                  </a:lnTo>
                  <a:lnTo>
                    <a:pt x="3880813" y="110270"/>
                  </a:lnTo>
                  <a:lnTo>
                    <a:pt x="3844333" y="85626"/>
                  </a:lnTo>
                  <a:lnTo>
                    <a:pt x="3805928" y="63792"/>
                  </a:lnTo>
                  <a:lnTo>
                    <a:pt x="3765743" y="44912"/>
                  </a:lnTo>
                  <a:lnTo>
                    <a:pt x="3723927" y="29136"/>
                  </a:lnTo>
                  <a:lnTo>
                    <a:pt x="3680626" y="16609"/>
                  </a:lnTo>
                  <a:lnTo>
                    <a:pt x="3635988" y="7480"/>
                  </a:lnTo>
                  <a:lnTo>
                    <a:pt x="3590159" y="1894"/>
                  </a:lnTo>
                  <a:lnTo>
                    <a:pt x="354328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9200" y="3429000"/>
              <a:ext cx="4114800" cy="3429000"/>
            </a:xfrm>
            <a:custGeom>
              <a:avLst/>
              <a:gdLst/>
              <a:ahLst/>
              <a:cxnLst/>
              <a:rect l="l" t="t" r="r" b="b"/>
              <a:pathLst>
                <a:path w="4114800" h="3429000">
                  <a:moveTo>
                    <a:pt x="571511" y="0"/>
                  </a:moveTo>
                  <a:lnTo>
                    <a:pt x="3543287" y="0"/>
                  </a:lnTo>
                  <a:lnTo>
                    <a:pt x="3590159" y="1894"/>
                  </a:lnTo>
                  <a:lnTo>
                    <a:pt x="3635988" y="7480"/>
                  </a:lnTo>
                  <a:lnTo>
                    <a:pt x="3680626" y="16609"/>
                  </a:lnTo>
                  <a:lnTo>
                    <a:pt x="3723927" y="29136"/>
                  </a:lnTo>
                  <a:lnTo>
                    <a:pt x="3765743" y="44912"/>
                  </a:lnTo>
                  <a:lnTo>
                    <a:pt x="3805928" y="63791"/>
                  </a:lnTo>
                  <a:lnTo>
                    <a:pt x="3844333" y="85625"/>
                  </a:lnTo>
                  <a:lnTo>
                    <a:pt x="3880813" y="110268"/>
                  </a:lnTo>
                  <a:lnTo>
                    <a:pt x="3915219" y="137573"/>
                  </a:lnTo>
                  <a:lnTo>
                    <a:pt x="3947406" y="167391"/>
                  </a:lnTo>
                  <a:lnTo>
                    <a:pt x="3977225" y="199577"/>
                  </a:lnTo>
                  <a:lnTo>
                    <a:pt x="4004529" y="233984"/>
                  </a:lnTo>
                  <a:lnTo>
                    <a:pt x="4029173" y="270463"/>
                  </a:lnTo>
                  <a:lnTo>
                    <a:pt x="4051007" y="308869"/>
                  </a:lnTo>
                  <a:lnTo>
                    <a:pt x="4069887" y="349053"/>
                  </a:lnTo>
                  <a:lnTo>
                    <a:pt x="4085663" y="390869"/>
                  </a:lnTo>
                  <a:lnTo>
                    <a:pt x="4098190" y="434170"/>
                  </a:lnTo>
                  <a:lnTo>
                    <a:pt x="4107319" y="478809"/>
                  </a:lnTo>
                  <a:lnTo>
                    <a:pt x="4112905" y="524638"/>
                  </a:lnTo>
                  <a:lnTo>
                    <a:pt x="4114800" y="571511"/>
                  </a:lnTo>
                  <a:lnTo>
                    <a:pt x="4114800" y="2857487"/>
                  </a:lnTo>
                  <a:lnTo>
                    <a:pt x="4112905" y="2904359"/>
                  </a:lnTo>
                  <a:lnTo>
                    <a:pt x="4107319" y="2950188"/>
                  </a:lnTo>
                  <a:lnTo>
                    <a:pt x="4098190" y="2994826"/>
                  </a:lnTo>
                  <a:lnTo>
                    <a:pt x="4085663" y="3038127"/>
                  </a:lnTo>
                  <a:lnTo>
                    <a:pt x="4069887" y="3079943"/>
                  </a:lnTo>
                  <a:lnTo>
                    <a:pt x="4051007" y="3120128"/>
                  </a:lnTo>
                  <a:lnTo>
                    <a:pt x="4029173" y="3158533"/>
                  </a:lnTo>
                  <a:lnTo>
                    <a:pt x="4004529" y="3195013"/>
                  </a:lnTo>
                  <a:lnTo>
                    <a:pt x="3977225" y="3229419"/>
                  </a:lnTo>
                  <a:lnTo>
                    <a:pt x="3947406" y="3261606"/>
                  </a:lnTo>
                  <a:lnTo>
                    <a:pt x="3915219" y="3291425"/>
                  </a:lnTo>
                  <a:lnTo>
                    <a:pt x="3880813" y="3318729"/>
                  </a:lnTo>
                  <a:lnTo>
                    <a:pt x="3844333" y="3343373"/>
                  </a:lnTo>
                  <a:lnTo>
                    <a:pt x="3805928" y="3365207"/>
                  </a:lnTo>
                  <a:lnTo>
                    <a:pt x="3765743" y="3384087"/>
                  </a:lnTo>
                  <a:lnTo>
                    <a:pt x="3723927" y="3399863"/>
                  </a:lnTo>
                  <a:lnTo>
                    <a:pt x="3680626" y="3412390"/>
                  </a:lnTo>
                  <a:lnTo>
                    <a:pt x="3635988" y="3421519"/>
                  </a:lnTo>
                  <a:lnTo>
                    <a:pt x="3590159" y="3427105"/>
                  </a:lnTo>
                  <a:lnTo>
                    <a:pt x="3543287" y="3429000"/>
                  </a:lnTo>
                  <a:lnTo>
                    <a:pt x="571511" y="3429000"/>
                  </a:lnTo>
                  <a:lnTo>
                    <a:pt x="524638" y="3427105"/>
                  </a:lnTo>
                  <a:lnTo>
                    <a:pt x="478809" y="3421519"/>
                  </a:lnTo>
                  <a:lnTo>
                    <a:pt x="434170" y="3412390"/>
                  </a:lnTo>
                  <a:lnTo>
                    <a:pt x="390869" y="3399863"/>
                  </a:lnTo>
                  <a:lnTo>
                    <a:pt x="349053" y="3384087"/>
                  </a:lnTo>
                  <a:lnTo>
                    <a:pt x="308869" y="3365207"/>
                  </a:lnTo>
                  <a:lnTo>
                    <a:pt x="270463" y="3343373"/>
                  </a:lnTo>
                  <a:lnTo>
                    <a:pt x="233984" y="3318729"/>
                  </a:lnTo>
                  <a:lnTo>
                    <a:pt x="199577" y="3291425"/>
                  </a:lnTo>
                  <a:lnTo>
                    <a:pt x="167391" y="3261606"/>
                  </a:lnTo>
                  <a:lnTo>
                    <a:pt x="137573" y="3229419"/>
                  </a:lnTo>
                  <a:lnTo>
                    <a:pt x="110268" y="3195013"/>
                  </a:lnTo>
                  <a:lnTo>
                    <a:pt x="85625" y="3158533"/>
                  </a:lnTo>
                  <a:lnTo>
                    <a:pt x="63791" y="3120128"/>
                  </a:lnTo>
                  <a:lnTo>
                    <a:pt x="44912" y="3079943"/>
                  </a:lnTo>
                  <a:lnTo>
                    <a:pt x="29136" y="3038127"/>
                  </a:lnTo>
                  <a:lnTo>
                    <a:pt x="16609" y="2994826"/>
                  </a:lnTo>
                  <a:lnTo>
                    <a:pt x="7480" y="2950188"/>
                  </a:lnTo>
                  <a:lnTo>
                    <a:pt x="1894" y="2904359"/>
                  </a:lnTo>
                  <a:lnTo>
                    <a:pt x="0" y="2857487"/>
                  </a:lnTo>
                  <a:lnTo>
                    <a:pt x="0" y="571511"/>
                  </a:lnTo>
                  <a:lnTo>
                    <a:pt x="1894" y="524638"/>
                  </a:lnTo>
                  <a:lnTo>
                    <a:pt x="7480" y="478809"/>
                  </a:lnTo>
                  <a:lnTo>
                    <a:pt x="16609" y="434170"/>
                  </a:lnTo>
                  <a:lnTo>
                    <a:pt x="29136" y="390869"/>
                  </a:lnTo>
                  <a:lnTo>
                    <a:pt x="44912" y="349053"/>
                  </a:lnTo>
                  <a:lnTo>
                    <a:pt x="63791" y="308869"/>
                  </a:lnTo>
                  <a:lnTo>
                    <a:pt x="85625" y="270463"/>
                  </a:lnTo>
                  <a:lnTo>
                    <a:pt x="110268" y="233984"/>
                  </a:lnTo>
                  <a:lnTo>
                    <a:pt x="137573" y="199577"/>
                  </a:lnTo>
                  <a:lnTo>
                    <a:pt x="167391" y="167391"/>
                  </a:lnTo>
                  <a:lnTo>
                    <a:pt x="199577" y="137573"/>
                  </a:lnTo>
                  <a:lnTo>
                    <a:pt x="233984" y="110268"/>
                  </a:lnTo>
                  <a:lnTo>
                    <a:pt x="270463" y="85625"/>
                  </a:lnTo>
                  <a:lnTo>
                    <a:pt x="308869" y="63791"/>
                  </a:lnTo>
                  <a:lnTo>
                    <a:pt x="349053" y="44912"/>
                  </a:lnTo>
                  <a:lnTo>
                    <a:pt x="390869" y="29136"/>
                  </a:lnTo>
                  <a:lnTo>
                    <a:pt x="434170" y="16609"/>
                  </a:lnTo>
                  <a:lnTo>
                    <a:pt x="478809" y="7480"/>
                  </a:lnTo>
                  <a:lnTo>
                    <a:pt x="524638" y="1894"/>
                  </a:lnTo>
                  <a:lnTo>
                    <a:pt x="571511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70500" y="3426459"/>
            <a:ext cx="36169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14599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In case of RA+ sedation </a:t>
            </a:r>
            <a:r>
              <a:rPr sz="2400" spc="-5" dirty="0">
                <a:latin typeface="Comic Sans MS"/>
                <a:cs typeface="Comic Sans MS"/>
              </a:rPr>
              <a:t> Capnography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0500" y="4683759"/>
            <a:ext cx="332867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4599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In case of GA: </a:t>
            </a:r>
            <a:r>
              <a:rPr sz="2400" spc="-5" dirty="0">
                <a:latin typeface="Comic Sans MS"/>
                <a:cs typeface="Comic Sans MS"/>
              </a:rPr>
              <a:t> Capnography  </a:t>
            </a:r>
            <a:r>
              <a:rPr sz="2400" dirty="0">
                <a:latin typeface="Comic Sans MS"/>
                <a:cs typeface="Comic Sans MS"/>
              </a:rPr>
              <a:t>Volatile agent</a:t>
            </a:r>
            <a:r>
              <a:rPr sz="2400" spc="-1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levels  Airway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pressure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7500" y="355600"/>
            <a:ext cx="3423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0550" algn="l"/>
                <a:tab pos="2470150" algn="l"/>
              </a:tabLst>
            </a:pPr>
            <a:r>
              <a:rPr spc="-5" dirty="0"/>
              <a:t>C</a:t>
            </a:r>
            <a:r>
              <a:rPr dirty="0"/>
              <a:t>o</a:t>
            </a:r>
            <a:r>
              <a:rPr spc="-5" dirty="0"/>
              <a:t>n</a:t>
            </a:r>
            <a:r>
              <a:rPr dirty="0"/>
              <a:t>d</a:t>
            </a:r>
            <a:r>
              <a:rPr spc="-5" dirty="0"/>
              <a:t>uc</a:t>
            </a:r>
            <a:r>
              <a:rPr dirty="0"/>
              <a:t>t	of	S</a:t>
            </a:r>
            <a:r>
              <a:rPr spc="-5" dirty="0"/>
              <a:t>A</a:t>
            </a:r>
            <a:r>
              <a:rPr dirty="0"/>
              <a:t>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140970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1422400"/>
            <a:ext cx="5188585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Fluid </a:t>
            </a:r>
            <a:r>
              <a:rPr sz="1800" dirty="0">
                <a:latin typeface="Comic Sans MS"/>
                <a:cs typeface="Comic Sans MS"/>
              </a:rPr>
              <a:t>pre-load-200-300 ml of warmed 0.9%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NaCl</a:t>
            </a:r>
            <a:endParaRPr sz="1800" dirty="0">
              <a:latin typeface="Comic Sans MS"/>
              <a:cs typeface="Comic Sans MS"/>
            </a:endParaRPr>
          </a:p>
          <a:p>
            <a:pPr marL="12700" marR="78740" indent="114300">
              <a:lnSpc>
                <a:spcPct val="157400"/>
              </a:lnSpc>
              <a:spcBef>
                <a:spcPts val="100"/>
              </a:spcBef>
              <a:tabLst>
                <a:tab pos="405765" algn="l"/>
              </a:tabLst>
            </a:pPr>
            <a:r>
              <a:rPr sz="2700" baseline="3086" dirty="0">
                <a:latin typeface="Arial"/>
                <a:cs typeface="Arial"/>
              </a:rPr>
              <a:t>–	</a:t>
            </a:r>
            <a:r>
              <a:rPr sz="1800" spc="-5" dirty="0">
                <a:latin typeface="Comic Sans MS"/>
                <a:cs typeface="Comic Sans MS"/>
              </a:rPr>
              <a:t>Dehydration </a:t>
            </a:r>
            <a:r>
              <a:rPr sz="1800" dirty="0">
                <a:latin typeface="Comic Sans MS"/>
                <a:cs typeface="Comic Sans MS"/>
              </a:rPr>
              <a:t>due to </a:t>
            </a:r>
            <a:r>
              <a:rPr sz="1800" spc="-5" dirty="0">
                <a:latin typeface="Comic Sans MS"/>
                <a:cs typeface="Comic Sans MS"/>
              </a:rPr>
              <a:t>fasting, use </a:t>
            </a:r>
            <a:r>
              <a:rPr sz="1800" dirty="0">
                <a:latin typeface="Comic Sans MS"/>
                <a:cs typeface="Comic Sans MS"/>
              </a:rPr>
              <a:t>of diuretics  Block to at least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T10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300" y="228600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299" y="285507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200" y="2667000"/>
            <a:ext cx="7757159" cy="8890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  <a:tabLst>
                <a:tab pos="2035810" algn="l"/>
              </a:tabLst>
            </a:pPr>
            <a:r>
              <a:rPr sz="1800" spc="-5" dirty="0">
                <a:latin typeface="Comic Sans MS"/>
                <a:cs typeface="Comic Sans MS"/>
              </a:rPr>
              <a:t>If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hypotension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spc="-5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mic Sans MS"/>
                <a:cs typeface="Comic Sans MS"/>
              </a:rPr>
              <a:t>use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vasopressors</a:t>
            </a:r>
            <a:endParaRPr sz="1800" dirty="0">
              <a:latin typeface="Comic Sans MS"/>
              <a:cs typeface="Comic Sans MS"/>
            </a:endParaRPr>
          </a:p>
          <a:p>
            <a:pPr marL="127000">
              <a:lnSpc>
                <a:spcPct val="100000"/>
              </a:lnSpc>
              <a:spcBef>
                <a:spcPts val="1240"/>
              </a:spcBef>
              <a:tabLst>
                <a:tab pos="405765" algn="l"/>
              </a:tabLst>
            </a:pPr>
            <a:r>
              <a:rPr sz="2700" baseline="3086" dirty="0">
                <a:latin typeface="Arial"/>
                <a:cs typeface="Arial"/>
              </a:rPr>
              <a:t>–	</a:t>
            </a:r>
            <a:r>
              <a:rPr sz="1800" spc="-5" dirty="0">
                <a:latin typeface="Comic Sans MS"/>
                <a:cs typeface="Comic Sans MS"/>
              </a:rPr>
              <a:t>Ephedrine-3-6 </a:t>
            </a:r>
            <a:r>
              <a:rPr sz="1800" dirty="0">
                <a:latin typeface="Comic Sans MS"/>
                <a:cs typeface="Comic Sans MS"/>
              </a:rPr>
              <a:t>mg/ </a:t>
            </a:r>
            <a:r>
              <a:rPr sz="1800" spc="-5" dirty="0">
                <a:latin typeface="Comic Sans MS"/>
                <a:cs typeface="Comic Sans MS"/>
              </a:rPr>
              <a:t>Mephentermine-3-6 </a:t>
            </a:r>
            <a:r>
              <a:rPr sz="1800" dirty="0">
                <a:latin typeface="Comic Sans MS"/>
                <a:cs typeface="Comic Sans MS"/>
              </a:rPr>
              <a:t>mg/ </a:t>
            </a:r>
            <a:r>
              <a:rPr sz="1800" spc="-5" dirty="0">
                <a:latin typeface="Comic Sans MS"/>
                <a:cs typeface="Comic Sans MS"/>
              </a:rPr>
              <a:t>Phenylephrine </a:t>
            </a:r>
            <a:r>
              <a:rPr sz="1800" dirty="0">
                <a:latin typeface="Comic Sans MS"/>
                <a:cs typeface="Comic Sans MS"/>
              </a:rPr>
              <a:t>25-50</a:t>
            </a:r>
            <a:r>
              <a:rPr sz="1800" spc="7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µg.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321" y="3710609"/>
            <a:ext cx="106045" cy="13208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dirty="0">
                <a:latin typeface="Arial"/>
                <a:cs typeface="Arial"/>
              </a:rPr>
              <a:t>•</a:t>
            </a: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dirty="0">
                <a:latin typeface="Arial"/>
                <a:cs typeface="Arial"/>
              </a:rPr>
              <a:t>•</a:t>
            </a: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dirty="0">
                <a:latin typeface="Arial"/>
                <a:cs typeface="Aria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38199" y="3733800"/>
            <a:ext cx="6066155" cy="13208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spc="-5" dirty="0">
                <a:latin typeface="Comic Sans MS"/>
                <a:cs typeface="Comic Sans MS"/>
              </a:rPr>
              <a:t>Intra-op sedation-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sparingly</a:t>
            </a:r>
            <a:endParaRPr sz="1800" dirty="0">
              <a:latin typeface="Comic Sans MS"/>
              <a:cs typeface="Comic Sans MS"/>
            </a:endParaRPr>
          </a:p>
          <a:p>
            <a:pPr marL="12700" marR="5080">
              <a:lnSpc>
                <a:spcPct val="157400"/>
              </a:lnSpc>
              <a:tabLst>
                <a:tab pos="2677795" algn="l"/>
              </a:tabLst>
            </a:pPr>
            <a:r>
              <a:rPr sz="1800" spc="-5" dirty="0">
                <a:latin typeface="Comic Sans MS"/>
                <a:cs typeface="Comic Sans MS"/>
              </a:rPr>
              <a:t>Prevent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hypothermia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spc="-5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mic Sans MS"/>
                <a:cs typeface="Comic Sans MS"/>
              </a:rPr>
              <a:t>Warming blanket/ Fluid </a:t>
            </a:r>
            <a:r>
              <a:rPr sz="1800" dirty="0">
                <a:latin typeface="Comic Sans MS"/>
                <a:cs typeface="Comic Sans MS"/>
              </a:rPr>
              <a:t>warmer  </a:t>
            </a:r>
            <a:r>
              <a:rPr sz="1800" spc="-5" dirty="0">
                <a:latin typeface="Comic Sans MS"/>
                <a:cs typeface="Comic Sans MS"/>
              </a:rPr>
              <a:t>Supplementary oxygen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+/-.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9200" y="558800"/>
            <a:ext cx="41548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190" algn="l"/>
                <a:tab pos="3073400" algn="l"/>
              </a:tabLst>
            </a:pPr>
            <a:r>
              <a:rPr dirty="0"/>
              <a:t>If	</a:t>
            </a:r>
            <a:r>
              <a:rPr lang="en-IN" dirty="0" smtClean="0"/>
              <a:t>WE</a:t>
            </a:r>
            <a:r>
              <a:rPr spc="-5" dirty="0" smtClean="0"/>
              <a:t> </a:t>
            </a:r>
            <a:r>
              <a:rPr dirty="0"/>
              <a:t>c</a:t>
            </a:r>
            <a:r>
              <a:rPr spc="-5" dirty="0"/>
              <a:t>h</a:t>
            </a:r>
            <a:r>
              <a:rPr dirty="0"/>
              <a:t>oo</a:t>
            </a:r>
            <a:r>
              <a:rPr spc="-5" dirty="0"/>
              <a:t>s</a:t>
            </a:r>
            <a:r>
              <a:rPr dirty="0"/>
              <a:t>e	G</a:t>
            </a:r>
            <a:r>
              <a:rPr spc="-5" dirty="0"/>
              <a:t>A</a:t>
            </a:r>
            <a:r>
              <a:rPr dirty="0"/>
              <a:t>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18796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1892300"/>
            <a:ext cx="7785100" cy="437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Either spontaneously breathing- supraglottic </a:t>
            </a:r>
            <a:r>
              <a:rPr sz="2400" dirty="0">
                <a:latin typeface="Comic Sans MS"/>
                <a:cs typeface="Comic Sans MS"/>
              </a:rPr>
              <a:t>airway</a:t>
            </a:r>
            <a:r>
              <a:rPr sz="2400" spc="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or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spc="-5" dirty="0">
                <a:latin typeface="Comic Sans MS"/>
                <a:cs typeface="Comic Sans MS"/>
              </a:rPr>
              <a:t>relaxant technique.</a:t>
            </a:r>
            <a:endParaRPr sz="2400">
              <a:latin typeface="Comic Sans MS"/>
              <a:cs typeface="Comic Sans MS"/>
            </a:endParaRPr>
          </a:p>
          <a:p>
            <a:pPr marL="12700" marR="1309370">
              <a:lnSpc>
                <a:spcPct val="173600"/>
              </a:lnSpc>
              <a:spcBef>
                <a:spcPts val="500"/>
              </a:spcBef>
            </a:pPr>
            <a:r>
              <a:rPr sz="2400" spc="-5" dirty="0">
                <a:latin typeface="Comic Sans MS"/>
                <a:cs typeface="Comic Sans MS"/>
              </a:rPr>
              <a:t>Elderly susceptible </a:t>
            </a:r>
            <a:r>
              <a:rPr sz="2400" dirty="0">
                <a:latin typeface="Comic Sans MS"/>
                <a:cs typeface="Comic Sans MS"/>
              </a:rPr>
              <a:t>to </a:t>
            </a:r>
            <a:r>
              <a:rPr sz="2400" spc="-5" dirty="0">
                <a:latin typeface="Comic Sans MS"/>
                <a:cs typeface="Comic Sans MS"/>
              </a:rPr>
              <a:t>hypotensive </a:t>
            </a:r>
            <a:r>
              <a:rPr sz="2400" dirty="0">
                <a:latin typeface="Comic Sans MS"/>
                <a:cs typeface="Comic Sans MS"/>
              </a:rPr>
              <a:t>effects of  </a:t>
            </a:r>
            <a:r>
              <a:rPr sz="2400" spc="-5" dirty="0">
                <a:latin typeface="Comic Sans MS"/>
                <a:cs typeface="Comic Sans MS"/>
              </a:rPr>
              <a:t>induction and maintenance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drugs</a:t>
            </a:r>
            <a:endParaRPr sz="2400">
              <a:latin typeface="Comic Sans MS"/>
              <a:cs typeface="Comic Sans MS"/>
            </a:endParaRPr>
          </a:p>
          <a:p>
            <a:pPr marL="12700" marR="507365">
              <a:lnSpc>
                <a:spcPct val="173600"/>
              </a:lnSpc>
              <a:spcBef>
                <a:spcPts val="500"/>
              </a:spcBef>
              <a:tabLst>
                <a:tab pos="3932554" algn="l"/>
              </a:tabLst>
            </a:pPr>
            <a:r>
              <a:rPr sz="2400" spc="-5" dirty="0">
                <a:latin typeface="Comic Sans MS"/>
                <a:cs typeface="Comic Sans MS"/>
              </a:rPr>
              <a:t>Analgesic</a:t>
            </a:r>
            <a:r>
              <a:rPr sz="2400" spc="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requirements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omic Sans MS"/>
                <a:cs typeface="Comic Sans MS"/>
              </a:rPr>
              <a:t>Paracetamol/ NSAIDs/  Increments </a:t>
            </a:r>
            <a:r>
              <a:rPr sz="2400" dirty="0">
                <a:latin typeface="Comic Sans MS"/>
                <a:cs typeface="Comic Sans MS"/>
              </a:rPr>
              <a:t>of opioid- </a:t>
            </a:r>
            <a:r>
              <a:rPr sz="2400" spc="-5" dirty="0">
                <a:latin typeface="Comic Sans MS"/>
                <a:cs typeface="Comic Sans MS"/>
              </a:rPr>
              <a:t>fentanyl </a:t>
            </a:r>
            <a:r>
              <a:rPr sz="2400" dirty="0">
                <a:latin typeface="Comic Sans MS"/>
                <a:cs typeface="Comic Sans MS"/>
              </a:rPr>
              <a:t>or</a:t>
            </a:r>
            <a:r>
              <a:rPr sz="2400" spc="-5" dirty="0">
                <a:latin typeface="Comic Sans MS"/>
                <a:cs typeface="Comic Sans MS"/>
              </a:rPr>
              <a:t> morphine.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620"/>
              </a:spcBef>
            </a:pPr>
            <a:r>
              <a:rPr sz="2400" spc="-5" dirty="0">
                <a:latin typeface="Comic Sans MS"/>
                <a:cs typeface="Comic Sans MS"/>
              </a:rPr>
              <a:t>Consider renal </a:t>
            </a:r>
            <a:r>
              <a:rPr sz="2400" dirty="0">
                <a:latin typeface="Comic Sans MS"/>
                <a:cs typeface="Comic Sans MS"/>
              </a:rPr>
              <a:t>function </a:t>
            </a:r>
            <a:r>
              <a:rPr sz="2400" spc="-5" dirty="0">
                <a:latin typeface="Comic Sans MS"/>
                <a:cs typeface="Comic Sans MS"/>
              </a:rPr>
              <a:t>when choosing </a:t>
            </a:r>
            <a:r>
              <a:rPr sz="2400" dirty="0">
                <a:latin typeface="Comic Sans MS"/>
                <a:cs typeface="Comic Sans MS"/>
              </a:rPr>
              <a:t>IV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drugs.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300" y="32004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" y="45339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300" y="58674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" y="18034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816100"/>
            <a:ext cx="8039734" cy="2432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IV </a:t>
            </a:r>
            <a:r>
              <a:rPr sz="2400" spc="-5" dirty="0">
                <a:latin typeface="Comic Sans MS"/>
                <a:cs typeface="Comic Sans MS"/>
              </a:rPr>
              <a:t>Fluids </a:t>
            </a:r>
            <a:r>
              <a:rPr sz="2400" dirty="0">
                <a:latin typeface="Comic Sans MS"/>
                <a:cs typeface="Comic Sans MS"/>
              </a:rPr>
              <a:t>to </a:t>
            </a:r>
            <a:r>
              <a:rPr sz="2400" spc="-5" dirty="0">
                <a:latin typeface="Comic Sans MS"/>
                <a:cs typeface="Comic Sans MS"/>
              </a:rPr>
              <a:t>replace blood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loss.</a:t>
            </a:r>
            <a:endParaRPr sz="2400" dirty="0">
              <a:latin typeface="Comic Sans MS"/>
              <a:cs typeface="Comic Sans MS"/>
            </a:endParaRPr>
          </a:p>
          <a:p>
            <a:pPr marL="12700" marR="463550">
              <a:lnSpc>
                <a:spcPct val="170100"/>
              </a:lnSpc>
              <a:spcBef>
                <a:spcPts val="600"/>
              </a:spcBef>
            </a:pPr>
            <a:r>
              <a:rPr sz="2400" spc="-5" dirty="0">
                <a:latin typeface="Comic Sans MS"/>
                <a:cs typeface="Comic Sans MS"/>
              </a:rPr>
              <a:t>Maintenance fluids- not </a:t>
            </a:r>
            <a:r>
              <a:rPr sz="2400" dirty="0">
                <a:latin typeface="Comic Sans MS"/>
                <a:cs typeface="Comic Sans MS"/>
              </a:rPr>
              <a:t>required as irrigation </a:t>
            </a:r>
            <a:r>
              <a:rPr sz="2400" spc="-5" dirty="0">
                <a:latin typeface="Comic Sans MS"/>
                <a:cs typeface="Comic Sans MS"/>
              </a:rPr>
              <a:t>fluid </a:t>
            </a:r>
            <a:r>
              <a:rPr sz="2400" dirty="0">
                <a:latin typeface="Comic Sans MS"/>
                <a:cs typeface="Comic Sans MS"/>
              </a:rPr>
              <a:t>is  absorbed.</a:t>
            </a:r>
          </a:p>
          <a:p>
            <a:pPr marL="12700" marR="5080">
              <a:lnSpc>
                <a:spcPct val="170100"/>
              </a:lnSpc>
              <a:spcBef>
                <a:spcPts val="700"/>
              </a:spcBef>
              <a:tabLst>
                <a:tab pos="4230370" algn="l"/>
              </a:tabLst>
            </a:pPr>
            <a:r>
              <a:rPr sz="2400" spc="-5" dirty="0">
                <a:latin typeface="Comic Sans MS"/>
                <a:cs typeface="Comic Sans MS"/>
              </a:rPr>
              <a:t>Antimicrobial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prophylaxis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omic Sans MS"/>
                <a:cs typeface="Comic Sans MS"/>
              </a:rPr>
              <a:t>gram </a:t>
            </a:r>
            <a:r>
              <a:rPr sz="2400" spc="-5" dirty="0">
                <a:latin typeface="Comic Sans MS"/>
                <a:cs typeface="Comic Sans MS"/>
              </a:rPr>
              <a:t>negative </a:t>
            </a:r>
            <a:r>
              <a:rPr sz="2400" spc="-5" dirty="0" smtClean="0">
                <a:latin typeface="Comic Sans MS"/>
                <a:cs typeface="Comic Sans MS"/>
              </a:rPr>
              <a:t>bacteremia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00" y="25019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" y="38354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76200"/>
            <a:ext cx="82296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01900" y="279400"/>
            <a:ext cx="4150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6860" algn="l"/>
              </a:tabLst>
            </a:pPr>
            <a:r>
              <a:rPr spc="-5" dirty="0"/>
              <a:t>During	RA and</a:t>
            </a:r>
            <a:r>
              <a:rPr spc="-85" dirty="0"/>
              <a:t> </a:t>
            </a:r>
            <a:r>
              <a:rPr spc="-5" dirty="0"/>
              <a:t>GA…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229600" cy="868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292100"/>
            <a:ext cx="6632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TUR</a:t>
            </a:r>
            <a:r>
              <a:rPr lang="en-IN" dirty="0" smtClean="0"/>
              <a:t>P</a:t>
            </a:r>
            <a:r>
              <a:rPr spc="-65" dirty="0" smtClean="0"/>
              <a:t> </a:t>
            </a:r>
            <a:r>
              <a:rPr spc="-5" dirty="0"/>
              <a:t>syndrome-Mechanism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81037" y="1138237"/>
            <a:ext cx="7553325" cy="4930140"/>
            <a:chOff x="681037" y="1138237"/>
            <a:chExt cx="7553325" cy="4930140"/>
          </a:xfrm>
        </p:grpSpPr>
        <p:sp>
          <p:nvSpPr>
            <p:cNvPr id="5" name="object 5"/>
            <p:cNvSpPr/>
            <p:nvPr/>
          </p:nvSpPr>
          <p:spPr>
            <a:xfrm>
              <a:off x="1040481" y="1252027"/>
              <a:ext cx="6902645" cy="48108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0" y="1143000"/>
              <a:ext cx="7543800" cy="4920615"/>
            </a:xfrm>
            <a:custGeom>
              <a:avLst/>
              <a:gdLst/>
              <a:ahLst/>
              <a:cxnLst/>
              <a:rect l="l" t="t" r="r" b="b"/>
              <a:pathLst>
                <a:path w="7543800" h="4920615">
                  <a:moveTo>
                    <a:pt x="0" y="0"/>
                  </a:moveTo>
                  <a:lnTo>
                    <a:pt x="0" y="4920056"/>
                  </a:lnTo>
                  <a:lnTo>
                    <a:pt x="7543800" y="4920056"/>
                  </a:lnTo>
                  <a:lnTo>
                    <a:pt x="754380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792909" y="6135468"/>
            <a:ext cx="5105400" cy="520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92909" y="6135468"/>
            <a:ext cx="5105400" cy="5200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Comic Sans MS"/>
                <a:cs typeface="Comic Sans MS"/>
              </a:rPr>
              <a:t>Problem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volume and solute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5700" y="558800"/>
            <a:ext cx="4281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Signs and</a:t>
            </a:r>
            <a:r>
              <a:rPr spc="-80" dirty="0"/>
              <a:t> </a:t>
            </a:r>
            <a:r>
              <a:rPr spc="-5" dirty="0"/>
              <a:t>symptoms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24100" y="1640839"/>
            <a:ext cx="10922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4100" y="4561840"/>
            <a:ext cx="109220" cy="795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85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4100" y="1653539"/>
            <a:ext cx="4769485" cy="3716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solidFill>
                  <a:srgbClr val="FF0000"/>
                </a:solidFill>
                <a:latin typeface="Comic Sans MS"/>
                <a:cs typeface="Comic Sans MS"/>
              </a:rPr>
              <a:t>Tachycardia</a:t>
            </a:r>
            <a:endParaRPr sz="1850">
              <a:latin typeface="Comic Sans MS"/>
              <a:cs typeface="Comic Sans MS"/>
            </a:endParaRPr>
          </a:p>
          <a:p>
            <a:pPr marL="330200" indent="-3175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850" spc="15" dirty="0">
                <a:latin typeface="Comic Sans MS"/>
                <a:cs typeface="Comic Sans MS"/>
              </a:rPr>
              <a:t>Nausea &amp;</a:t>
            </a:r>
            <a:r>
              <a:rPr sz="1850" spc="-1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vomiting</a:t>
            </a:r>
            <a:endParaRPr sz="1850">
              <a:latin typeface="Comic Sans MS"/>
              <a:cs typeface="Comic Sans MS"/>
            </a:endParaRPr>
          </a:p>
          <a:p>
            <a:pPr marL="330200" indent="-3175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850" spc="10" dirty="0">
                <a:latin typeface="Comic Sans MS"/>
                <a:cs typeface="Comic Sans MS"/>
              </a:rPr>
              <a:t>Confusion/ disorientation/</a:t>
            </a:r>
            <a:r>
              <a:rPr sz="1850" spc="-5" dirty="0">
                <a:latin typeface="Comic Sans MS"/>
                <a:cs typeface="Comic Sans MS"/>
              </a:rPr>
              <a:t> </a:t>
            </a:r>
            <a:r>
              <a:rPr sz="1850" spc="15" dirty="0">
                <a:latin typeface="Comic Sans MS"/>
                <a:cs typeface="Comic Sans MS"/>
              </a:rPr>
              <a:t>headche</a:t>
            </a:r>
            <a:endParaRPr sz="1850">
              <a:latin typeface="Comic Sans MS"/>
              <a:cs typeface="Comic Sans MS"/>
            </a:endParaRPr>
          </a:p>
          <a:p>
            <a:pPr marL="330200" indent="-3175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850" spc="10" dirty="0">
                <a:latin typeface="Comic Sans MS"/>
                <a:cs typeface="Comic Sans MS"/>
              </a:rPr>
              <a:t>Hypertension, then</a:t>
            </a:r>
            <a:r>
              <a:rPr sz="1850" spc="-10" dirty="0"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FF0000"/>
                </a:solidFill>
                <a:latin typeface="Comic Sans MS"/>
                <a:cs typeface="Comic Sans MS"/>
              </a:rPr>
              <a:t>hypotension</a:t>
            </a:r>
            <a:endParaRPr sz="1850">
              <a:latin typeface="Comic Sans MS"/>
              <a:cs typeface="Comic Sans MS"/>
            </a:endParaRPr>
          </a:p>
          <a:p>
            <a:pPr marL="330200" indent="-3175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850" spc="10" dirty="0">
                <a:latin typeface="Comic Sans MS"/>
                <a:cs typeface="Comic Sans MS"/>
              </a:rPr>
              <a:t>Transient</a:t>
            </a:r>
            <a:r>
              <a:rPr sz="185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blindness</a:t>
            </a:r>
            <a:endParaRPr sz="1850">
              <a:latin typeface="Comic Sans MS"/>
              <a:cs typeface="Comic Sans MS"/>
            </a:endParaRPr>
          </a:p>
          <a:p>
            <a:pPr marL="330200" indent="-3175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850" spc="10" dirty="0">
                <a:latin typeface="Comic Sans MS"/>
                <a:cs typeface="Comic Sans MS"/>
              </a:rPr>
              <a:t>Angina</a:t>
            </a:r>
            <a:endParaRPr sz="1850">
              <a:latin typeface="Comic Sans MS"/>
              <a:cs typeface="Comic Sans MS"/>
            </a:endParaRPr>
          </a:p>
          <a:p>
            <a:pPr marL="330200" marR="5080">
              <a:lnSpc>
                <a:spcPct val="171200"/>
              </a:lnSpc>
              <a:tabLst>
                <a:tab pos="3221990" algn="l"/>
              </a:tabLst>
            </a:pPr>
            <a:r>
              <a:rPr sz="1850" spc="15" dirty="0">
                <a:latin typeface="Comic Sans MS"/>
                <a:cs typeface="Comic Sans MS"/>
              </a:rPr>
              <a:t>Dyspnoea</a:t>
            </a:r>
            <a:r>
              <a:rPr sz="1850" spc="5" dirty="0">
                <a:latin typeface="Comic Sans MS"/>
                <a:cs typeface="Comic Sans MS"/>
              </a:rPr>
              <a:t> </a:t>
            </a:r>
            <a:r>
              <a:rPr sz="1850" spc="15" dirty="0">
                <a:latin typeface="Comic Sans MS"/>
                <a:cs typeface="Comic Sans MS"/>
              </a:rPr>
              <a:t>and</a:t>
            </a:r>
            <a:r>
              <a:rPr sz="1850" spc="5" dirty="0">
                <a:latin typeface="Comic Sans MS"/>
                <a:cs typeface="Comic Sans MS"/>
              </a:rPr>
              <a:t> </a:t>
            </a:r>
            <a:r>
              <a:rPr sz="1850" spc="15" dirty="0">
                <a:latin typeface="Comic Sans MS"/>
                <a:cs typeface="Comic Sans MS"/>
              </a:rPr>
              <a:t>hypoxia</a:t>
            </a:r>
            <a:r>
              <a:rPr sz="1850" spc="15" dirty="0">
                <a:latin typeface="Wingdings"/>
                <a:cs typeface="Wingdings"/>
              </a:rPr>
              <a:t></a:t>
            </a:r>
            <a:r>
              <a:rPr sz="1850" spc="15" dirty="0">
                <a:latin typeface="Times New Roman"/>
                <a:cs typeface="Times New Roman"/>
              </a:rPr>
              <a:t>	</a:t>
            </a:r>
            <a:r>
              <a:rPr sz="1850" spc="10" dirty="0">
                <a:latin typeface="Comic Sans MS"/>
                <a:cs typeface="Comic Sans MS"/>
              </a:rPr>
              <a:t>pulmon</a:t>
            </a:r>
            <a:r>
              <a:rPr sz="1850" spc="-45" dirty="0">
                <a:latin typeface="Comic Sans MS"/>
                <a:cs typeface="Comic Sans MS"/>
              </a:rPr>
              <a:t> </a:t>
            </a:r>
            <a:r>
              <a:rPr sz="1850" spc="15" dirty="0">
                <a:latin typeface="Comic Sans MS"/>
                <a:cs typeface="Comic Sans MS"/>
              </a:rPr>
              <a:t>edema  </a:t>
            </a:r>
            <a:r>
              <a:rPr sz="1850" spc="15" dirty="0">
                <a:solidFill>
                  <a:srgbClr val="FF0000"/>
                </a:solidFill>
                <a:latin typeface="Comic Sans MS"/>
                <a:cs typeface="Comic Sans MS"/>
              </a:rPr>
              <a:t>QRS </a:t>
            </a:r>
            <a:r>
              <a:rPr sz="1850" spc="10" dirty="0">
                <a:solidFill>
                  <a:srgbClr val="FF0000"/>
                </a:solidFill>
                <a:latin typeface="Comic Sans MS"/>
                <a:cs typeface="Comic Sans MS"/>
              </a:rPr>
              <a:t>widening, </a:t>
            </a:r>
            <a:r>
              <a:rPr sz="1850" spc="20" dirty="0">
                <a:solidFill>
                  <a:srgbClr val="FF0000"/>
                </a:solidFill>
                <a:latin typeface="Comic Sans MS"/>
                <a:cs typeface="Comic Sans MS"/>
              </a:rPr>
              <a:t>ST </a:t>
            </a:r>
            <a:r>
              <a:rPr sz="1850" spc="10" dirty="0">
                <a:solidFill>
                  <a:srgbClr val="FF0000"/>
                </a:solidFill>
                <a:latin typeface="Comic Sans MS"/>
                <a:cs typeface="Comic Sans MS"/>
              </a:rPr>
              <a:t>segment</a:t>
            </a:r>
            <a:r>
              <a:rPr sz="1850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FF0000"/>
                </a:solidFill>
                <a:latin typeface="Comic Sans MS"/>
                <a:cs typeface="Comic Sans MS"/>
              </a:rPr>
              <a:t>elevation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4100" y="5539740"/>
            <a:ext cx="10922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1600" y="5552440"/>
            <a:ext cx="499681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solidFill>
                  <a:srgbClr val="FF0000"/>
                </a:solidFill>
                <a:latin typeface="Comic Sans MS"/>
                <a:cs typeface="Comic Sans MS"/>
              </a:rPr>
              <a:t>Cardiovascular collapse and</a:t>
            </a:r>
            <a:r>
              <a:rPr sz="1850" spc="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FF0000"/>
                </a:solidFill>
                <a:latin typeface="Comic Sans MS"/>
                <a:cs typeface="Comic Sans MS"/>
              </a:rPr>
              <a:t>arryhthmias-VF/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4100" y="6454140"/>
            <a:ext cx="10922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1600" y="5971540"/>
            <a:ext cx="2045970" cy="807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solidFill>
                  <a:srgbClr val="FF0000"/>
                </a:solidFill>
                <a:latin typeface="Comic Sans MS"/>
                <a:cs typeface="Comic Sans MS"/>
              </a:rPr>
              <a:t>VT</a:t>
            </a:r>
            <a:endParaRPr sz="18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850" spc="10" dirty="0">
                <a:latin typeface="Comic Sans MS"/>
                <a:cs typeface="Comic Sans MS"/>
              </a:rPr>
              <a:t>Convulsions/</a:t>
            </a:r>
            <a:r>
              <a:rPr sz="1850" spc="-50" dirty="0">
                <a:latin typeface="Comic Sans MS"/>
                <a:cs typeface="Comic Sans MS"/>
              </a:rPr>
              <a:t> </a:t>
            </a:r>
            <a:r>
              <a:rPr sz="1850" spc="15" dirty="0">
                <a:latin typeface="Comic Sans MS"/>
                <a:cs typeface="Comic Sans MS"/>
              </a:rPr>
              <a:t>Coma</a:t>
            </a:r>
            <a:endParaRPr sz="1850">
              <a:latin typeface="Comic Sans MS"/>
              <a:cs typeface="Comic Sans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2100" y="1435100"/>
            <a:ext cx="2082800" cy="5435600"/>
            <a:chOff x="292100" y="1435100"/>
            <a:chExt cx="2082800" cy="5435600"/>
          </a:xfrm>
        </p:grpSpPr>
        <p:sp>
          <p:nvSpPr>
            <p:cNvPr id="12" name="object 12"/>
            <p:cNvSpPr/>
            <p:nvPr/>
          </p:nvSpPr>
          <p:spPr>
            <a:xfrm>
              <a:off x="304800" y="1447800"/>
              <a:ext cx="2057400" cy="5410200"/>
            </a:xfrm>
            <a:custGeom>
              <a:avLst/>
              <a:gdLst/>
              <a:ahLst/>
              <a:cxnLst/>
              <a:rect l="l" t="t" r="r" b="b"/>
              <a:pathLst>
                <a:path w="2057400" h="5410200">
                  <a:moveTo>
                    <a:pt x="2057400" y="4381500"/>
                  </a:moveTo>
                  <a:lnTo>
                    <a:pt x="0" y="4381500"/>
                  </a:lnTo>
                  <a:lnTo>
                    <a:pt x="1028700" y="5410200"/>
                  </a:lnTo>
                  <a:lnTo>
                    <a:pt x="2057400" y="4381500"/>
                  </a:lnTo>
                  <a:close/>
                </a:path>
                <a:path w="2057400" h="5410200">
                  <a:moveTo>
                    <a:pt x="1543050" y="0"/>
                  </a:moveTo>
                  <a:lnTo>
                    <a:pt x="514350" y="0"/>
                  </a:lnTo>
                  <a:lnTo>
                    <a:pt x="514350" y="4381500"/>
                  </a:lnTo>
                  <a:lnTo>
                    <a:pt x="1543050" y="4381500"/>
                  </a:lnTo>
                  <a:lnTo>
                    <a:pt x="15430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1447800"/>
              <a:ext cx="2057400" cy="5410200"/>
            </a:xfrm>
            <a:custGeom>
              <a:avLst/>
              <a:gdLst/>
              <a:ahLst/>
              <a:cxnLst/>
              <a:rect l="l" t="t" r="r" b="b"/>
              <a:pathLst>
                <a:path w="2057400" h="5410200">
                  <a:moveTo>
                    <a:pt x="0" y="4381500"/>
                  </a:moveTo>
                  <a:lnTo>
                    <a:pt x="514350" y="4381500"/>
                  </a:lnTo>
                  <a:lnTo>
                    <a:pt x="514350" y="0"/>
                  </a:lnTo>
                  <a:lnTo>
                    <a:pt x="1543050" y="0"/>
                  </a:lnTo>
                  <a:lnTo>
                    <a:pt x="1543050" y="4381500"/>
                  </a:lnTo>
                  <a:lnTo>
                    <a:pt x="2057400" y="4381500"/>
                  </a:lnTo>
                  <a:lnTo>
                    <a:pt x="1028700" y="5410200"/>
                  </a:lnTo>
                  <a:lnTo>
                    <a:pt x="0" y="4381500"/>
                  </a:lnTo>
                  <a:close/>
                </a:path>
              </a:pathLst>
            </a:custGeom>
            <a:ln w="25400">
              <a:solidFill>
                <a:srgbClr val="3A5E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200" y="23622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01700" y="0"/>
                  </a:moveTo>
                  <a:lnTo>
                    <a:pt x="88901" y="0"/>
                  </a:lnTo>
                  <a:lnTo>
                    <a:pt x="54297" y="6986"/>
                  </a:lnTo>
                  <a:lnTo>
                    <a:pt x="26038" y="26038"/>
                  </a:lnTo>
                  <a:lnTo>
                    <a:pt x="6986" y="54296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03"/>
                  </a:lnTo>
                  <a:lnTo>
                    <a:pt x="26038" y="507361"/>
                  </a:lnTo>
                  <a:lnTo>
                    <a:pt x="54297" y="526413"/>
                  </a:lnTo>
                  <a:lnTo>
                    <a:pt x="88901" y="533400"/>
                  </a:lnTo>
                  <a:lnTo>
                    <a:pt x="901700" y="533400"/>
                  </a:lnTo>
                  <a:lnTo>
                    <a:pt x="936303" y="526413"/>
                  </a:lnTo>
                  <a:lnTo>
                    <a:pt x="964561" y="507361"/>
                  </a:lnTo>
                  <a:lnTo>
                    <a:pt x="983613" y="479103"/>
                  </a:lnTo>
                  <a:lnTo>
                    <a:pt x="990600" y="444500"/>
                  </a:lnTo>
                  <a:lnTo>
                    <a:pt x="990600" y="88900"/>
                  </a:lnTo>
                  <a:lnTo>
                    <a:pt x="983613" y="54296"/>
                  </a:lnTo>
                  <a:lnTo>
                    <a:pt x="964561" y="26038"/>
                  </a:lnTo>
                  <a:lnTo>
                    <a:pt x="936303" y="6986"/>
                  </a:lnTo>
                  <a:lnTo>
                    <a:pt x="9017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28700" y="2463800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12</a:t>
            </a:r>
            <a:r>
              <a:rPr sz="1800" dirty="0">
                <a:latin typeface="Carlito"/>
                <a:cs typeface="Carlito"/>
              </a:rPr>
              <a:t>0</a:t>
            </a:r>
            <a:r>
              <a:rPr sz="1800" dirty="0"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8200" y="1524000"/>
            <a:ext cx="990600" cy="533400"/>
          </a:xfrm>
          <a:custGeom>
            <a:avLst/>
            <a:gdLst/>
            <a:ahLst/>
            <a:cxnLst/>
            <a:rect l="l" t="t" r="r" b="b"/>
            <a:pathLst>
              <a:path w="990600" h="533400">
                <a:moveTo>
                  <a:pt x="901700" y="0"/>
                </a:moveTo>
                <a:lnTo>
                  <a:pt x="88901" y="0"/>
                </a:lnTo>
                <a:lnTo>
                  <a:pt x="54297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7" y="526413"/>
                </a:lnTo>
                <a:lnTo>
                  <a:pt x="88901" y="533400"/>
                </a:lnTo>
                <a:lnTo>
                  <a:pt x="901700" y="533400"/>
                </a:lnTo>
                <a:lnTo>
                  <a:pt x="936303" y="526413"/>
                </a:lnTo>
                <a:lnTo>
                  <a:pt x="964561" y="507361"/>
                </a:lnTo>
                <a:lnTo>
                  <a:pt x="983613" y="479103"/>
                </a:lnTo>
                <a:lnTo>
                  <a:pt x="990600" y="444500"/>
                </a:lnTo>
                <a:lnTo>
                  <a:pt x="990600" y="88900"/>
                </a:lnTo>
                <a:lnTo>
                  <a:pt x="983613" y="54296"/>
                </a:lnTo>
                <a:lnTo>
                  <a:pt x="964561" y="26038"/>
                </a:lnTo>
                <a:lnTo>
                  <a:pt x="936303" y="6986"/>
                </a:lnTo>
                <a:lnTo>
                  <a:pt x="9017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30300" y="1625600"/>
            <a:ext cx="396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Na+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8200" y="4572000"/>
            <a:ext cx="990600" cy="533400"/>
          </a:xfrm>
          <a:custGeom>
            <a:avLst/>
            <a:gdLst/>
            <a:ahLst/>
            <a:cxnLst/>
            <a:rect l="l" t="t" r="r" b="b"/>
            <a:pathLst>
              <a:path w="990600" h="533400">
                <a:moveTo>
                  <a:pt x="901700" y="0"/>
                </a:moveTo>
                <a:lnTo>
                  <a:pt x="88901" y="0"/>
                </a:lnTo>
                <a:lnTo>
                  <a:pt x="54297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7" y="526413"/>
                </a:lnTo>
                <a:lnTo>
                  <a:pt x="88901" y="533400"/>
                </a:lnTo>
                <a:lnTo>
                  <a:pt x="901700" y="533400"/>
                </a:lnTo>
                <a:lnTo>
                  <a:pt x="936303" y="526413"/>
                </a:lnTo>
                <a:lnTo>
                  <a:pt x="964561" y="507361"/>
                </a:lnTo>
                <a:lnTo>
                  <a:pt x="983613" y="479103"/>
                </a:lnTo>
                <a:lnTo>
                  <a:pt x="990600" y="444500"/>
                </a:lnTo>
                <a:lnTo>
                  <a:pt x="990600" y="88900"/>
                </a:lnTo>
                <a:lnTo>
                  <a:pt x="983613" y="54296"/>
                </a:lnTo>
                <a:lnTo>
                  <a:pt x="964561" y="26038"/>
                </a:lnTo>
                <a:lnTo>
                  <a:pt x="936303" y="6986"/>
                </a:lnTo>
                <a:lnTo>
                  <a:pt x="9017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28700" y="4673600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11</a:t>
            </a:r>
            <a:r>
              <a:rPr sz="1800" dirty="0">
                <a:latin typeface="Carlito"/>
                <a:cs typeface="Carlito"/>
              </a:rPr>
              <a:t>5</a:t>
            </a:r>
            <a:r>
              <a:rPr sz="1800" dirty="0"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8200" y="5181600"/>
            <a:ext cx="990600" cy="533400"/>
          </a:xfrm>
          <a:custGeom>
            <a:avLst/>
            <a:gdLst/>
            <a:ahLst/>
            <a:cxnLst/>
            <a:rect l="l" t="t" r="r" b="b"/>
            <a:pathLst>
              <a:path w="990600" h="533400">
                <a:moveTo>
                  <a:pt x="901700" y="0"/>
                </a:moveTo>
                <a:lnTo>
                  <a:pt x="88901" y="0"/>
                </a:lnTo>
                <a:lnTo>
                  <a:pt x="54297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44498"/>
                </a:lnTo>
                <a:lnTo>
                  <a:pt x="6986" y="479102"/>
                </a:lnTo>
                <a:lnTo>
                  <a:pt x="26038" y="507361"/>
                </a:lnTo>
                <a:lnTo>
                  <a:pt x="54297" y="526413"/>
                </a:lnTo>
                <a:lnTo>
                  <a:pt x="88901" y="533400"/>
                </a:lnTo>
                <a:lnTo>
                  <a:pt x="901700" y="533400"/>
                </a:lnTo>
                <a:lnTo>
                  <a:pt x="936303" y="526413"/>
                </a:lnTo>
                <a:lnTo>
                  <a:pt x="964561" y="507361"/>
                </a:lnTo>
                <a:lnTo>
                  <a:pt x="983613" y="479102"/>
                </a:lnTo>
                <a:lnTo>
                  <a:pt x="990600" y="444498"/>
                </a:lnTo>
                <a:lnTo>
                  <a:pt x="990600" y="88900"/>
                </a:lnTo>
                <a:lnTo>
                  <a:pt x="983613" y="54296"/>
                </a:lnTo>
                <a:lnTo>
                  <a:pt x="964561" y="26038"/>
                </a:lnTo>
                <a:lnTo>
                  <a:pt x="936303" y="6986"/>
                </a:lnTo>
                <a:lnTo>
                  <a:pt x="9017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28700" y="5283200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10</a:t>
            </a:r>
            <a:r>
              <a:rPr sz="1800" dirty="0">
                <a:latin typeface="Carlito"/>
                <a:cs typeface="Carlito"/>
              </a:rPr>
              <a:t>0</a:t>
            </a:r>
            <a:r>
              <a:rPr sz="1800" dirty="0"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43800" y="2362200"/>
            <a:ext cx="1295400" cy="52006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omic Sans MS"/>
                <a:cs typeface="Comic Sans MS"/>
              </a:rPr>
              <a:t>CNS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96200" y="4267200"/>
            <a:ext cx="1143000" cy="52006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omic Sans MS"/>
                <a:cs typeface="Comic Sans MS"/>
              </a:rPr>
              <a:t>CVS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462837" y="2882900"/>
            <a:ext cx="1381125" cy="3352800"/>
            <a:chOff x="7462837" y="2882900"/>
            <a:chExt cx="1381125" cy="3352800"/>
          </a:xfrm>
        </p:grpSpPr>
        <p:sp>
          <p:nvSpPr>
            <p:cNvPr id="25" name="object 25"/>
            <p:cNvSpPr/>
            <p:nvPr/>
          </p:nvSpPr>
          <p:spPr>
            <a:xfrm>
              <a:off x="8153400" y="2895600"/>
              <a:ext cx="152400" cy="1371600"/>
            </a:xfrm>
            <a:custGeom>
              <a:avLst/>
              <a:gdLst/>
              <a:ahLst/>
              <a:cxnLst/>
              <a:rect l="l" t="t" r="r" b="b"/>
              <a:pathLst>
                <a:path w="152400" h="1371600">
                  <a:moveTo>
                    <a:pt x="152400" y="1295400"/>
                  </a:moveTo>
                  <a:lnTo>
                    <a:pt x="0" y="1295400"/>
                  </a:lnTo>
                  <a:lnTo>
                    <a:pt x="76200" y="1371600"/>
                  </a:lnTo>
                  <a:lnTo>
                    <a:pt x="152400" y="1295400"/>
                  </a:lnTo>
                  <a:close/>
                </a:path>
                <a:path w="152400" h="1371600">
                  <a:moveTo>
                    <a:pt x="114300" y="0"/>
                  </a:moveTo>
                  <a:lnTo>
                    <a:pt x="38100" y="0"/>
                  </a:lnTo>
                  <a:lnTo>
                    <a:pt x="38100" y="1295400"/>
                  </a:lnTo>
                  <a:lnTo>
                    <a:pt x="114300" y="12954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53400" y="2895600"/>
              <a:ext cx="152400" cy="1371600"/>
            </a:xfrm>
            <a:custGeom>
              <a:avLst/>
              <a:gdLst/>
              <a:ahLst/>
              <a:cxnLst/>
              <a:rect l="l" t="t" r="r" b="b"/>
              <a:pathLst>
                <a:path w="152400" h="1371600">
                  <a:moveTo>
                    <a:pt x="0" y="1295400"/>
                  </a:moveTo>
                  <a:lnTo>
                    <a:pt x="38100" y="1295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295400"/>
                  </a:lnTo>
                  <a:lnTo>
                    <a:pt x="152400" y="1295400"/>
                  </a:lnTo>
                  <a:lnTo>
                    <a:pt x="76200" y="137160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5710534"/>
              <a:ext cx="1371600" cy="520065"/>
            </a:xfrm>
            <a:custGeom>
              <a:avLst/>
              <a:gdLst/>
              <a:ahLst/>
              <a:cxnLst/>
              <a:rect l="l" t="t" r="r" b="b"/>
              <a:pathLst>
                <a:path w="1371600" h="520064">
                  <a:moveTo>
                    <a:pt x="0" y="0"/>
                  </a:moveTo>
                  <a:lnTo>
                    <a:pt x="1371600" y="0"/>
                  </a:lnTo>
                  <a:lnTo>
                    <a:pt x="1371600" y="520065"/>
                  </a:lnTo>
                  <a:lnTo>
                    <a:pt x="0" y="5200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505700" y="5778500"/>
            <a:ext cx="1170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Collapse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40700" y="4787900"/>
            <a:ext cx="177800" cy="635000"/>
            <a:chOff x="8140700" y="4787900"/>
            <a:chExt cx="177800" cy="635000"/>
          </a:xfrm>
        </p:grpSpPr>
        <p:sp>
          <p:nvSpPr>
            <p:cNvPr id="30" name="object 30"/>
            <p:cNvSpPr/>
            <p:nvPr/>
          </p:nvSpPr>
          <p:spPr>
            <a:xfrm>
              <a:off x="8153400" y="4800600"/>
              <a:ext cx="152400" cy="609600"/>
            </a:xfrm>
            <a:custGeom>
              <a:avLst/>
              <a:gdLst/>
              <a:ahLst/>
              <a:cxnLst/>
              <a:rect l="l" t="t" r="r" b="b"/>
              <a:pathLst>
                <a:path w="152400" h="609600">
                  <a:moveTo>
                    <a:pt x="152400" y="533400"/>
                  </a:moveTo>
                  <a:lnTo>
                    <a:pt x="0" y="533400"/>
                  </a:lnTo>
                  <a:lnTo>
                    <a:pt x="76200" y="609600"/>
                  </a:lnTo>
                  <a:lnTo>
                    <a:pt x="152400" y="533400"/>
                  </a:lnTo>
                  <a:close/>
                </a:path>
                <a:path w="152400" h="609600">
                  <a:moveTo>
                    <a:pt x="114300" y="0"/>
                  </a:moveTo>
                  <a:lnTo>
                    <a:pt x="38100" y="0"/>
                  </a:lnTo>
                  <a:lnTo>
                    <a:pt x="38100" y="533400"/>
                  </a:lnTo>
                  <a:lnTo>
                    <a:pt x="114300" y="5334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53400" y="4800600"/>
              <a:ext cx="152400" cy="609600"/>
            </a:xfrm>
            <a:custGeom>
              <a:avLst/>
              <a:gdLst/>
              <a:ahLst/>
              <a:cxnLst/>
              <a:rect l="l" t="t" r="r" b="b"/>
              <a:pathLst>
                <a:path w="152400" h="609600">
                  <a:moveTo>
                    <a:pt x="0" y="533400"/>
                  </a:moveTo>
                  <a:lnTo>
                    <a:pt x="38100" y="533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533400"/>
                  </a:lnTo>
                  <a:lnTo>
                    <a:pt x="152400" y="533400"/>
                  </a:lnTo>
                  <a:lnTo>
                    <a:pt x="76200" y="609600"/>
                  </a:lnTo>
                  <a:lnTo>
                    <a:pt x="0" y="5334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944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0900" y="457200"/>
            <a:ext cx="4897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7465" algn="l"/>
              </a:tabLst>
            </a:pPr>
            <a:r>
              <a:rPr dirty="0"/>
              <a:t>I</a:t>
            </a:r>
            <a:r>
              <a:rPr spc="-5" dirty="0"/>
              <a:t>ssue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re</a:t>
            </a:r>
            <a:r>
              <a:rPr spc="-5" dirty="0"/>
              <a:t>la</a:t>
            </a:r>
            <a:r>
              <a:rPr dirty="0"/>
              <a:t>ted</a:t>
            </a:r>
            <a:r>
              <a:rPr spc="-5" dirty="0"/>
              <a:t> </a:t>
            </a:r>
            <a:r>
              <a:rPr dirty="0"/>
              <a:t>to	</a:t>
            </a:r>
            <a:r>
              <a:rPr spc="-5" dirty="0"/>
              <a:t>a</a:t>
            </a:r>
            <a:r>
              <a:rPr dirty="0"/>
              <a:t>ge…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1351280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500" y="1363980"/>
            <a:ext cx="7794625" cy="24634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latin typeface="Comic Sans MS"/>
                <a:cs typeface="Comic Sans MS"/>
              </a:rPr>
              <a:t>Progressive loss </a:t>
            </a:r>
            <a:r>
              <a:rPr sz="1950" spc="5" dirty="0">
                <a:latin typeface="Comic Sans MS"/>
                <a:cs typeface="Comic Sans MS"/>
              </a:rPr>
              <a:t>of </a:t>
            </a:r>
            <a:r>
              <a:rPr sz="1950" dirty="0">
                <a:latin typeface="Comic Sans MS"/>
                <a:cs typeface="Comic Sans MS"/>
              </a:rPr>
              <a:t>functional reserve in </a:t>
            </a:r>
            <a:r>
              <a:rPr sz="1950" spc="5" dirty="0">
                <a:latin typeface="Comic Sans MS"/>
                <a:cs typeface="Comic Sans MS"/>
              </a:rPr>
              <a:t>body systems</a:t>
            </a:r>
            <a:endParaRPr sz="1950" dirty="0">
              <a:latin typeface="Comic Sans MS"/>
              <a:cs typeface="Comic Sans MS"/>
            </a:endParaRPr>
          </a:p>
          <a:p>
            <a:pPr marL="419100" indent="-279400">
              <a:lnSpc>
                <a:spcPct val="100000"/>
              </a:lnSpc>
              <a:spcBef>
                <a:spcPts val="1760"/>
              </a:spcBef>
              <a:buFont typeface="Arial"/>
              <a:buChar char="–"/>
              <a:tabLst>
                <a:tab pos="418465" algn="l"/>
                <a:tab pos="419100" algn="l"/>
                <a:tab pos="2654300" algn="l"/>
              </a:tabLst>
            </a:pPr>
            <a:r>
              <a:rPr sz="1950" dirty="0">
                <a:latin typeface="Comic Sans MS"/>
                <a:cs typeface="Comic Sans MS"/>
              </a:rPr>
              <a:t>Arterial</a:t>
            </a:r>
            <a:r>
              <a:rPr sz="1950" spc="5" dirty="0">
                <a:latin typeface="Comic Sans MS"/>
                <a:cs typeface="Comic Sans MS"/>
              </a:rPr>
              <a:t> </a:t>
            </a:r>
            <a:r>
              <a:rPr sz="1950" dirty="0">
                <a:latin typeface="Comic Sans MS"/>
                <a:cs typeface="Comic Sans MS"/>
              </a:rPr>
              <a:t>ageing</a:t>
            </a:r>
            <a:r>
              <a:rPr sz="1950" dirty="0">
                <a:latin typeface="Wingdings"/>
                <a:cs typeface="Wingdings"/>
              </a:rPr>
              <a:t>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dirty="0">
                <a:latin typeface="Comic Sans MS"/>
                <a:cs typeface="Comic Sans MS"/>
              </a:rPr>
              <a:t>secondary changes in heart, brain </a:t>
            </a:r>
            <a:r>
              <a:rPr sz="1950" spc="5" dirty="0">
                <a:latin typeface="Comic Sans MS"/>
                <a:cs typeface="Comic Sans MS"/>
              </a:rPr>
              <a:t>&amp;</a:t>
            </a:r>
            <a:r>
              <a:rPr sz="1950" spc="40" dirty="0">
                <a:latin typeface="Comic Sans MS"/>
                <a:cs typeface="Comic Sans MS"/>
              </a:rPr>
              <a:t> </a:t>
            </a:r>
            <a:r>
              <a:rPr sz="1950" dirty="0">
                <a:latin typeface="Comic Sans MS"/>
                <a:cs typeface="Comic Sans MS"/>
              </a:rPr>
              <a:t>kidney.</a:t>
            </a:r>
          </a:p>
          <a:p>
            <a:pPr marL="419100" indent="-279400">
              <a:lnSpc>
                <a:spcPct val="100000"/>
              </a:lnSpc>
              <a:spcBef>
                <a:spcPts val="1760"/>
              </a:spcBef>
              <a:buFont typeface="Arial"/>
              <a:buChar char="–"/>
              <a:tabLst>
                <a:tab pos="418465" algn="l"/>
                <a:tab pos="419100" algn="l"/>
              </a:tabLst>
            </a:pPr>
            <a:r>
              <a:rPr sz="1950" dirty="0">
                <a:latin typeface="Comic Sans MS"/>
                <a:cs typeface="Comic Sans MS"/>
              </a:rPr>
              <a:t>Cognitive</a:t>
            </a:r>
            <a:r>
              <a:rPr sz="1950" spc="-5" dirty="0">
                <a:latin typeface="Comic Sans MS"/>
                <a:cs typeface="Comic Sans MS"/>
              </a:rPr>
              <a:t> </a:t>
            </a:r>
            <a:r>
              <a:rPr sz="1950" dirty="0">
                <a:latin typeface="Comic Sans MS"/>
                <a:cs typeface="Comic Sans MS"/>
              </a:rPr>
              <a:t>decline</a:t>
            </a:r>
          </a:p>
          <a:p>
            <a:pPr marL="419100" indent="-279400">
              <a:lnSpc>
                <a:spcPct val="100000"/>
              </a:lnSpc>
              <a:spcBef>
                <a:spcPts val="1760"/>
              </a:spcBef>
              <a:buFont typeface="Arial"/>
              <a:buChar char="–"/>
              <a:tabLst>
                <a:tab pos="418465" algn="l"/>
                <a:tab pos="419100" algn="l"/>
                <a:tab pos="4973320" algn="l"/>
              </a:tabLst>
            </a:pPr>
            <a:r>
              <a:rPr sz="1950" dirty="0">
                <a:latin typeface="Comic Sans MS"/>
                <a:cs typeface="Comic Sans MS"/>
              </a:rPr>
              <a:t>Autonomic nervous</a:t>
            </a:r>
            <a:r>
              <a:rPr sz="1950" spc="35" dirty="0">
                <a:latin typeface="Comic Sans MS"/>
                <a:cs typeface="Comic Sans MS"/>
              </a:rPr>
              <a:t> </a:t>
            </a:r>
            <a:r>
              <a:rPr sz="1950" spc="5" dirty="0">
                <a:latin typeface="Comic Sans MS"/>
                <a:cs typeface="Comic Sans MS"/>
              </a:rPr>
              <a:t>system</a:t>
            </a:r>
            <a:r>
              <a:rPr sz="1950" spc="20" dirty="0">
                <a:latin typeface="Comic Sans MS"/>
                <a:cs typeface="Comic Sans MS"/>
              </a:rPr>
              <a:t> </a:t>
            </a:r>
            <a:r>
              <a:rPr sz="1950" dirty="0">
                <a:latin typeface="Comic Sans MS"/>
                <a:cs typeface="Comic Sans MS"/>
              </a:rPr>
              <a:t>changes</a:t>
            </a:r>
            <a:r>
              <a:rPr sz="1950" dirty="0">
                <a:latin typeface="Wingdings"/>
                <a:cs typeface="Wingdings"/>
              </a:rPr>
              <a:t>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985" dirty="0">
                <a:latin typeface="Arial Black"/>
                <a:cs typeface="Arial Black"/>
              </a:rPr>
              <a:t>↓</a:t>
            </a:r>
            <a:r>
              <a:rPr sz="1950" spc="-114" dirty="0">
                <a:latin typeface="Arial Black"/>
                <a:cs typeface="Arial Black"/>
              </a:rPr>
              <a:t> </a:t>
            </a:r>
            <a:r>
              <a:rPr sz="1950" dirty="0">
                <a:latin typeface="Comic Sans MS"/>
                <a:cs typeface="Comic Sans MS"/>
              </a:rPr>
              <a:t>ß receptor sensitivity</a:t>
            </a:r>
          </a:p>
          <a:p>
            <a:pPr marL="419100" indent="-279400">
              <a:lnSpc>
                <a:spcPct val="100000"/>
              </a:lnSpc>
              <a:spcBef>
                <a:spcPts val="1960"/>
              </a:spcBef>
              <a:buFont typeface="Arial"/>
              <a:buChar char="–"/>
              <a:tabLst>
                <a:tab pos="418465" algn="l"/>
                <a:tab pos="419100" algn="l"/>
                <a:tab pos="3265804" algn="l"/>
              </a:tabLst>
            </a:pPr>
            <a:r>
              <a:rPr sz="1950" dirty="0">
                <a:latin typeface="Comic Sans MS"/>
                <a:cs typeface="Comic Sans MS"/>
              </a:rPr>
              <a:t>Respiratory</a:t>
            </a:r>
            <a:r>
              <a:rPr sz="1950" spc="15" dirty="0">
                <a:latin typeface="Comic Sans MS"/>
                <a:cs typeface="Comic Sans MS"/>
              </a:rPr>
              <a:t> </a:t>
            </a:r>
            <a:r>
              <a:rPr sz="1950" dirty="0">
                <a:latin typeface="Comic Sans MS"/>
                <a:cs typeface="Comic Sans MS"/>
              </a:rPr>
              <a:t>changes</a:t>
            </a:r>
            <a:r>
              <a:rPr sz="1950" dirty="0">
                <a:latin typeface="Wingdings"/>
                <a:cs typeface="Wingdings"/>
              </a:rPr>
              <a:t>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5" dirty="0">
                <a:latin typeface="Comic Sans MS"/>
                <a:cs typeface="Comic Sans MS"/>
              </a:rPr>
              <a:t>VC</a:t>
            </a:r>
            <a:r>
              <a:rPr sz="1950" spc="-5" dirty="0">
                <a:latin typeface="Comic Sans MS"/>
                <a:cs typeface="Comic Sans MS"/>
              </a:rPr>
              <a:t> </a:t>
            </a:r>
            <a:r>
              <a:rPr sz="1950" spc="490" dirty="0">
                <a:latin typeface="Arial Black"/>
                <a:cs typeface="Arial Black"/>
              </a:rPr>
              <a:t>↓</a:t>
            </a:r>
            <a:r>
              <a:rPr sz="1950" spc="490" dirty="0" smtClean="0">
                <a:latin typeface="Comic Sans MS"/>
                <a:cs typeface="Comic Sans MS"/>
              </a:rPr>
              <a:t>,</a:t>
            </a:r>
            <a:r>
              <a:rPr sz="1950" dirty="0" smtClean="0">
                <a:latin typeface="Comic Sans MS"/>
                <a:cs typeface="Comic Sans MS"/>
              </a:rPr>
              <a:t> </a:t>
            </a:r>
            <a:r>
              <a:rPr sz="1950" spc="5" dirty="0">
                <a:latin typeface="Comic Sans MS"/>
                <a:cs typeface="Comic Sans MS"/>
              </a:rPr>
              <a:t>paO2</a:t>
            </a:r>
            <a:endParaRPr sz="195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2301" y="3469944"/>
            <a:ext cx="248920" cy="348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950" spc="985" dirty="0">
                <a:latin typeface="Arial Black"/>
                <a:cs typeface="Arial Black"/>
              </a:rPr>
              <a:t>↓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" y="4538979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5500" y="4551679"/>
            <a:ext cx="4737735" cy="1886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latin typeface="Comic Sans MS"/>
                <a:cs typeface="Comic Sans MS"/>
              </a:rPr>
              <a:t>Sensitive </a:t>
            </a:r>
            <a:r>
              <a:rPr sz="1950" spc="5" dirty="0">
                <a:latin typeface="Comic Sans MS"/>
                <a:cs typeface="Comic Sans MS"/>
              </a:rPr>
              <a:t>to </a:t>
            </a:r>
            <a:r>
              <a:rPr sz="1950" dirty="0">
                <a:latin typeface="Comic Sans MS"/>
                <a:cs typeface="Comic Sans MS"/>
              </a:rPr>
              <a:t>anaesthetic</a:t>
            </a:r>
            <a:r>
              <a:rPr sz="1950" spc="-10" dirty="0">
                <a:latin typeface="Comic Sans MS"/>
                <a:cs typeface="Comic Sans MS"/>
              </a:rPr>
              <a:t> </a:t>
            </a:r>
            <a:r>
              <a:rPr sz="1950" dirty="0">
                <a:latin typeface="Comic Sans MS"/>
                <a:cs typeface="Comic Sans MS"/>
              </a:rPr>
              <a:t>drugs</a:t>
            </a:r>
            <a:endParaRPr sz="1950">
              <a:latin typeface="Comic Sans MS"/>
              <a:cs typeface="Comic Sans MS"/>
            </a:endParaRPr>
          </a:p>
          <a:p>
            <a:pPr marL="419100" indent="-279400">
              <a:lnSpc>
                <a:spcPct val="100000"/>
              </a:lnSpc>
              <a:spcBef>
                <a:spcPts val="1760"/>
              </a:spcBef>
              <a:buFont typeface="Arial"/>
              <a:buChar char="–"/>
              <a:tabLst>
                <a:tab pos="418465" algn="l"/>
                <a:tab pos="419100" algn="l"/>
              </a:tabLst>
            </a:pPr>
            <a:r>
              <a:rPr sz="1950" spc="5" dirty="0">
                <a:latin typeface="Comic Sans MS"/>
                <a:cs typeface="Comic Sans MS"/>
              </a:rPr>
              <a:t>Less drug for same </a:t>
            </a:r>
            <a:r>
              <a:rPr sz="1950" dirty="0">
                <a:latin typeface="Comic Sans MS"/>
                <a:cs typeface="Comic Sans MS"/>
              </a:rPr>
              <a:t>clinical</a:t>
            </a:r>
            <a:r>
              <a:rPr sz="1950" spc="-55" dirty="0">
                <a:latin typeface="Comic Sans MS"/>
                <a:cs typeface="Comic Sans MS"/>
              </a:rPr>
              <a:t> </a:t>
            </a:r>
            <a:r>
              <a:rPr sz="1950" spc="5" dirty="0">
                <a:latin typeface="Comic Sans MS"/>
                <a:cs typeface="Comic Sans MS"/>
              </a:rPr>
              <a:t>effect</a:t>
            </a:r>
            <a:endParaRPr sz="1950">
              <a:latin typeface="Comic Sans MS"/>
              <a:cs typeface="Comic Sans MS"/>
            </a:endParaRPr>
          </a:p>
          <a:p>
            <a:pPr marL="419100" indent="-279400">
              <a:lnSpc>
                <a:spcPct val="100000"/>
              </a:lnSpc>
              <a:spcBef>
                <a:spcPts val="1760"/>
              </a:spcBef>
              <a:buFont typeface="Arial"/>
              <a:buChar char="–"/>
              <a:tabLst>
                <a:tab pos="418465" algn="l"/>
                <a:tab pos="419100" algn="l"/>
              </a:tabLst>
            </a:pPr>
            <a:r>
              <a:rPr sz="1950" dirty="0">
                <a:latin typeface="Comic Sans MS"/>
                <a:cs typeface="Comic Sans MS"/>
              </a:rPr>
              <a:t>Prolonged </a:t>
            </a:r>
            <a:r>
              <a:rPr sz="1950" spc="5" dirty="0">
                <a:latin typeface="Comic Sans MS"/>
                <a:cs typeface="Comic Sans MS"/>
              </a:rPr>
              <a:t>drug</a:t>
            </a:r>
            <a:r>
              <a:rPr sz="1950" spc="-10" dirty="0">
                <a:latin typeface="Comic Sans MS"/>
                <a:cs typeface="Comic Sans MS"/>
              </a:rPr>
              <a:t> </a:t>
            </a:r>
            <a:r>
              <a:rPr sz="1950" spc="5" dirty="0">
                <a:latin typeface="Comic Sans MS"/>
                <a:cs typeface="Comic Sans MS"/>
              </a:rPr>
              <a:t>effects</a:t>
            </a:r>
            <a:endParaRPr sz="1950">
              <a:latin typeface="Comic Sans MS"/>
              <a:cs typeface="Comic Sans MS"/>
            </a:endParaRPr>
          </a:p>
          <a:p>
            <a:pPr marL="419100" indent="-279400">
              <a:lnSpc>
                <a:spcPct val="100000"/>
              </a:lnSpc>
              <a:spcBef>
                <a:spcPts val="1760"/>
              </a:spcBef>
              <a:buFont typeface="Arial"/>
              <a:buChar char="–"/>
              <a:tabLst>
                <a:tab pos="418465" algn="l"/>
                <a:tab pos="419100" algn="l"/>
              </a:tabLst>
            </a:pPr>
            <a:r>
              <a:rPr sz="1950" dirty="0">
                <a:latin typeface="Comic Sans MS"/>
                <a:cs typeface="Comic Sans MS"/>
              </a:rPr>
              <a:t>Exaggerated hemodynamic</a:t>
            </a:r>
            <a:r>
              <a:rPr sz="1950" spc="-25" dirty="0">
                <a:latin typeface="Comic Sans MS"/>
                <a:cs typeface="Comic Sans MS"/>
              </a:rPr>
              <a:t> </a:t>
            </a:r>
            <a:r>
              <a:rPr sz="1950" dirty="0">
                <a:latin typeface="Comic Sans MS"/>
                <a:cs typeface="Comic Sans MS"/>
              </a:rPr>
              <a:t>responses</a:t>
            </a:r>
            <a:endParaRPr sz="1950">
              <a:latin typeface="Comic Sans MS"/>
              <a:cs typeface="Comic Sans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0822630"/>
              </p:ext>
            </p:extLst>
          </p:nvPr>
        </p:nvGraphicFramePr>
        <p:xfrm>
          <a:off x="6322301" y="3962400"/>
          <a:ext cx="2590800" cy="2758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/>
                <a:gridCol w="1295400"/>
              </a:tblGrid>
              <a:tr h="45973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b="1" spc="-5" dirty="0">
                          <a:latin typeface="Comic Sans MS"/>
                          <a:cs typeface="Comic Sans MS"/>
                        </a:rPr>
                        <a:t>Normal </a:t>
                      </a:r>
                      <a:r>
                        <a:rPr sz="2000" b="1" dirty="0">
                          <a:latin typeface="Comic Sans MS"/>
                          <a:cs typeface="Comic Sans MS"/>
                        </a:rPr>
                        <a:t>mean</a:t>
                      </a:r>
                      <a:r>
                        <a:rPr sz="20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b="1" spc="-5" dirty="0">
                          <a:latin typeface="Comic Sans MS"/>
                          <a:cs typeface="Comic Sans MS"/>
                        </a:rPr>
                        <a:t>PaO2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97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20-29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y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94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45973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30-39y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91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40-49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y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88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45973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50-59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y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84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45973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60-69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y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81</a:t>
                      </a: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"/>
            <a:ext cx="82296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6000" y="241300"/>
            <a:ext cx="2023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Red</a:t>
            </a:r>
            <a:r>
              <a:rPr spc="-85" dirty="0"/>
              <a:t> </a:t>
            </a:r>
            <a:r>
              <a:rPr spc="-5" dirty="0"/>
              <a:t>flags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13462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1358900"/>
            <a:ext cx="6438900" cy="459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Prostate size </a:t>
            </a:r>
            <a:r>
              <a:rPr sz="2400" dirty="0">
                <a:latin typeface="Comic Sans MS"/>
                <a:cs typeface="Comic Sans MS"/>
              </a:rPr>
              <a:t>&gt; 60-100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</a:t>
            </a:r>
          </a:p>
          <a:p>
            <a:pPr marL="12700" marR="1459865">
              <a:lnSpc>
                <a:spcPct val="191000"/>
              </a:lnSpc>
            </a:pPr>
            <a:r>
              <a:rPr sz="2400" dirty="0">
                <a:latin typeface="Comic Sans MS"/>
                <a:cs typeface="Comic Sans MS"/>
              </a:rPr>
              <a:t>Procedure </a:t>
            </a:r>
            <a:r>
              <a:rPr sz="2400" spc="-5" dirty="0">
                <a:latin typeface="Comic Sans MS"/>
                <a:cs typeface="Comic Sans MS"/>
              </a:rPr>
              <a:t>duration&gt; </a:t>
            </a:r>
            <a:r>
              <a:rPr sz="2400" dirty="0">
                <a:latin typeface="Comic Sans MS"/>
                <a:cs typeface="Comic Sans MS"/>
              </a:rPr>
              <a:t>1 </a:t>
            </a:r>
            <a:r>
              <a:rPr sz="2400" spc="-5" dirty="0">
                <a:latin typeface="Comic Sans MS"/>
                <a:cs typeface="Comic Sans MS"/>
              </a:rPr>
              <a:t>hour  </a:t>
            </a:r>
            <a:r>
              <a:rPr sz="2400" dirty="0">
                <a:latin typeface="Comic Sans MS"/>
                <a:cs typeface="Comic Sans MS"/>
              </a:rPr>
              <a:t>Hydrostatic pressure &gt; 60 cm</a:t>
            </a:r>
            <a:r>
              <a:rPr sz="2400" spc="-1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H2O  </a:t>
            </a:r>
            <a:r>
              <a:rPr sz="2400" spc="-5" dirty="0">
                <a:latin typeface="Comic Sans MS"/>
                <a:cs typeface="Comic Sans MS"/>
              </a:rPr>
              <a:t>Inexperienced </a:t>
            </a:r>
            <a:r>
              <a:rPr sz="2400" dirty="0">
                <a:latin typeface="Comic Sans MS"/>
                <a:cs typeface="Comic Sans MS"/>
              </a:rPr>
              <a:t>or </a:t>
            </a:r>
            <a:r>
              <a:rPr sz="2400" spc="-5" dirty="0">
                <a:latin typeface="Comic Sans MS"/>
                <a:cs typeface="Comic Sans MS"/>
              </a:rPr>
              <a:t>slow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surgeon</a:t>
            </a:r>
          </a:p>
          <a:p>
            <a:pPr marL="12700" marR="5080">
              <a:lnSpc>
                <a:spcPct val="191000"/>
              </a:lnSpc>
              <a:spcBef>
                <a:spcPts val="95"/>
              </a:spcBef>
            </a:pPr>
            <a:r>
              <a:rPr sz="2400" spc="-5" dirty="0">
                <a:latin typeface="Comic Sans MS"/>
                <a:cs typeface="Comic Sans MS"/>
              </a:rPr>
              <a:t>Reduced venous </a:t>
            </a:r>
            <a:r>
              <a:rPr sz="2400" dirty="0">
                <a:latin typeface="Comic Sans MS"/>
                <a:cs typeface="Comic Sans MS"/>
              </a:rPr>
              <a:t>pressure </a:t>
            </a:r>
            <a:r>
              <a:rPr sz="2400" spc="-5" dirty="0">
                <a:latin typeface="Comic Sans MS"/>
                <a:cs typeface="Comic Sans MS"/>
              </a:rPr>
              <a:t>(dehydration)  </a:t>
            </a:r>
            <a:r>
              <a:rPr sz="2400" dirty="0">
                <a:latin typeface="Comic Sans MS"/>
                <a:cs typeface="Comic Sans MS"/>
              </a:rPr>
              <a:t>Large </a:t>
            </a:r>
            <a:r>
              <a:rPr sz="2400" spc="-5" dirty="0">
                <a:latin typeface="Comic Sans MS"/>
                <a:cs typeface="Comic Sans MS"/>
              </a:rPr>
              <a:t>volumes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hypotonic </a:t>
            </a:r>
            <a:r>
              <a:rPr sz="2400" dirty="0">
                <a:latin typeface="Comic Sans MS"/>
                <a:cs typeface="Comic Sans MS"/>
              </a:rPr>
              <a:t>IV </a:t>
            </a:r>
            <a:r>
              <a:rPr sz="2400" spc="-5" dirty="0">
                <a:latin typeface="Comic Sans MS"/>
                <a:cs typeface="Comic Sans MS"/>
              </a:rPr>
              <a:t>fluids-eg </a:t>
            </a:r>
            <a:r>
              <a:rPr sz="2400" dirty="0">
                <a:latin typeface="Comic Sans MS"/>
                <a:cs typeface="Comic Sans MS"/>
              </a:rPr>
              <a:t>5%D  </a:t>
            </a:r>
            <a:r>
              <a:rPr sz="2400" spc="-5" dirty="0">
                <a:latin typeface="Comic Sans MS"/>
                <a:cs typeface="Comic Sans MS"/>
              </a:rPr>
              <a:t>Pre-existing hyponatremia/ </a:t>
            </a:r>
            <a:r>
              <a:rPr sz="2400" spc="-5" dirty="0" err="1" smtClean="0">
                <a:latin typeface="Comic Sans MS"/>
                <a:cs typeface="Comic Sans MS"/>
              </a:rPr>
              <a:t>pulmon</a:t>
            </a:r>
            <a:r>
              <a:rPr lang="en-IN" sz="2400" spc="-5" dirty="0" err="1" smtClean="0">
                <a:latin typeface="Comic Sans MS"/>
                <a:cs typeface="Comic Sans MS"/>
              </a:rPr>
              <a:t>ary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edema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300" y="20447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" y="27432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300" y="34417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300" y="41529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300" y="48514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300" y="55499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382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7300" y="431800"/>
            <a:ext cx="67856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5920" algn="l"/>
              </a:tabLst>
            </a:pPr>
            <a:r>
              <a:rPr spc="-5" dirty="0"/>
              <a:t>How</a:t>
            </a:r>
            <a:r>
              <a:rPr spc="5" dirty="0"/>
              <a:t> </a:t>
            </a:r>
            <a:r>
              <a:rPr spc="-5" dirty="0"/>
              <a:t>to	</a:t>
            </a:r>
            <a:r>
              <a:rPr dirty="0"/>
              <a:t>prevent TUR</a:t>
            </a:r>
            <a:r>
              <a:rPr spc="-90" dirty="0"/>
              <a:t> </a:t>
            </a:r>
            <a:r>
              <a:rPr spc="-5" dirty="0"/>
              <a:t>syndrome?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1320800"/>
            <a:ext cx="114935" cy="14732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1333500"/>
            <a:ext cx="7235825" cy="19685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000" spc="-5" dirty="0">
                <a:latin typeface="Comic Sans MS"/>
                <a:cs typeface="Comic Sans MS"/>
              </a:rPr>
              <a:t>Bipolar TURP </a:t>
            </a:r>
            <a:r>
              <a:rPr sz="2000" dirty="0">
                <a:latin typeface="Comic Sans MS"/>
                <a:cs typeface="Comic Sans MS"/>
              </a:rPr>
              <a:t>with </a:t>
            </a:r>
            <a:r>
              <a:rPr sz="2000" spc="-5" dirty="0">
                <a:latin typeface="Comic Sans MS"/>
                <a:cs typeface="Comic Sans MS"/>
              </a:rPr>
              <a:t>normal saline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irrigation</a:t>
            </a:r>
            <a:endParaRPr sz="2000">
              <a:latin typeface="Comic Sans MS"/>
              <a:cs typeface="Comic Sans MS"/>
            </a:endParaRPr>
          </a:p>
          <a:p>
            <a:pPr marL="12700" marR="901700">
              <a:lnSpc>
                <a:spcPts val="3900"/>
              </a:lnSpc>
              <a:spcBef>
                <a:spcPts val="280"/>
              </a:spcBef>
            </a:pPr>
            <a:r>
              <a:rPr sz="2000" dirty="0">
                <a:latin typeface="Comic Sans MS"/>
                <a:cs typeface="Comic Sans MS"/>
              </a:rPr>
              <a:t>Use </a:t>
            </a:r>
            <a:r>
              <a:rPr sz="2000" spc="-5" dirty="0">
                <a:latin typeface="Comic Sans MS"/>
                <a:cs typeface="Comic Sans MS"/>
              </a:rPr>
              <a:t>regional anaesthesia </a:t>
            </a:r>
            <a:r>
              <a:rPr sz="2000" dirty="0">
                <a:latin typeface="Comic Sans MS"/>
                <a:cs typeface="Comic Sans MS"/>
              </a:rPr>
              <a:t>&amp; </a:t>
            </a:r>
            <a:r>
              <a:rPr sz="2000" spc="-5" dirty="0">
                <a:latin typeface="Comic Sans MS"/>
                <a:cs typeface="Comic Sans MS"/>
              </a:rPr>
              <a:t>monitor neurologic status.  </a:t>
            </a:r>
            <a:r>
              <a:rPr sz="2000" dirty="0">
                <a:latin typeface="Comic Sans MS"/>
                <a:cs typeface="Comic Sans MS"/>
              </a:rPr>
              <a:t>Limit </a:t>
            </a:r>
            <a:r>
              <a:rPr sz="2000" spc="-5" dirty="0">
                <a:latin typeface="Comic Sans MS"/>
                <a:cs typeface="Comic Sans MS"/>
              </a:rPr>
              <a:t>the volume </a:t>
            </a:r>
            <a:r>
              <a:rPr sz="2000" dirty="0">
                <a:latin typeface="Comic Sans MS"/>
                <a:cs typeface="Comic Sans MS"/>
              </a:rPr>
              <a:t>of irrigation</a:t>
            </a:r>
            <a:r>
              <a:rPr sz="2000" spc="-5" dirty="0">
                <a:latin typeface="Comic Sans MS"/>
                <a:cs typeface="Comic Sans MS"/>
              </a:rPr>
              <a:t> fluid</a:t>
            </a:r>
            <a:endParaRPr sz="2000">
              <a:latin typeface="Comic Sans MS"/>
              <a:cs typeface="Comic Sans MS"/>
            </a:endParaRPr>
          </a:p>
          <a:p>
            <a:pPr marL="127000">
              <a:lnSpc>
                <a:spcPct val="100000"/>
              </a:lnSpc>
              <a:spcBef>
                <a:spcPts val="1020"/>
              </a:spcBef>
              <a:tabLst>
                <a:tab pos="405765" algn="l"/>
                <a:tab pos="3802379" algn="l"/>
              </a:tabLst>
            </a:pPr>
            <a:r>
              <a:rPr sz="3000" baseline="2777" dirty="0">
                <a:latin typeface="Arial"/>
                <a:cs typeface="Arial"/>
              </a:rPr>
              <a:t>–	</a:t>
            </a:r>
            <a:r>
              <a:rPr sz="2000" spc="-5" dirty="0">
                <a:latin typeface="Comic Sans MS"/>
                <a:cs typeface="Comic Sans MS"/>
              </a:rPr>
              <a:t>Monitor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fluid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absorption</a:t>
            </a:r>
            <a:r>
              <a:rPr sz="2000" spc="-5" dirty="0">
                <a:latin typeface="Wingdings"/>
                <a:cs typeface="Wingdings"/>
              </a:rPr>
              <a:t>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mic Sans MS"/>
                <a:cs typeface="Comic Sans MS"/>
              </a:rPr>
              <a:t>compare amount </a:t>
            </a:r>
            <a:r>
              <a:rPr sz="2000" spc="-5" dirty="0">
                <a:latin typeface="Comic Sans MS"/>
                <a:cs typeface="Comic Sans MS"/>
              </a:rPr>
              <a:t>instilled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and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500" y="3225800"/>
            <a:ext cx="5800725" cy="14732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1500"/>
              </a:spcBef>
              <a:tabLst>
                <a:tab pos="2795905" algn="l"/>
              </a:tabLst>
            </a:pPr>
            <a:r>
              <a:rPr sz="2000" dirty="0">
                <a:latin typeface="Comic Sans MS"/>
                <a:cs typeface="Comic Sans MS"/>
              </a:rPr>
              <a:t>amount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removed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mic Sans MS"/>
                <a:cs typeface="Comic Sans MS"/>
              </a:rPr>
              <a:t>is</a:t>
            </a:r>
            <a:r>
              <a:rPr sz="2000" spc="-5" dirty="0">
                <a:latin typeface="Comic Sans MS"/>
                <a:cs typeface="Comic Sans MS"/>
              </a:rPr>
              <a:t> difficult.</a:t>
            </a:r>
            <a:endParaRPr sz="20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1400"/>
              </a:spcBef>
              <a:buFont typeface="Arial"/>
              <a:buChar char="–"/>
              <a:tabLst>
                <a:tab pos="291465" algn="l"/>
                <a:tab pos="292100" algn="l"/>
              </a:tabLst>
            </a:pPr>
            <a:r>
              <a:rPr sz="2000" spc="-5" dirty="0">
                <a:latin typeface="Comic Sans MS"/>
                <a:cs typeface="Comic Sans MS"/>
              </a:rPr>
              <a:t>10-30 </a:t>
            </a:r>
            <a:r>
              <a:rPr sz="2000" dirty="0">
                <a:latin typeface="Comic Sans MS"/>
                <a:cs typeface="Comic Sans MS"/>
              </a:rPr>
              <a:t>ml of </a:t>
            </a:r>
            <a:r>
              <a:rPr sz="2000" spc="-5" dirty="0">
                <a:latin typeface="Comic Sans MS"/>
                <a:cs typeface="Comic Sans MS"/>
              </a:rPr>
              <a:t>absorption /min </a:t>
            </a:r>
            <a:r>
              <a:rPr sz="2000" dirty="0">
                <a:latin typeface="Comic Sans MS"/>
                <a:cs typeface="Comic Sans MS"/>
              </a:rPr>
              <a:t>of </a:t>
            </a:r>
            <a:r>
              <a:rPr sz="2000" spc="-5" dirty="0">
                <a:latin typeface="Comic Sans MS"/>
                <a:cs typeface="Comic Sans MS"/>
              </a:rPr>
              <a:t>resection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time.</a:t>
            </a:r>
            <a:endParaRPr sz="20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1400"/>
              </a:spcBef>
              <a:buFont typeface="Arial"/>
              <a:buChar char="–"/>
              <a:tabLst>
                <a:tab pos="291465" algn="l"/>
                <a:tab pos="292100" algn="l"/>
                <a:tab pos="2798445" algn="l"/>
              </a:tabLst>
            </a:pPr>
            <a:r>
              <a:rPr sz="2000" spc="-5" dirty="0">
                <a:latin typeface="Comic Sans MS"/>
                <a:cs typeface="Comic Sans MS"/>
              </a:rPr>
              <a:t>If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&gt;750-1000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mL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omic Sans MS"/>
                <a:cs typeface="Comic Sans MS"/>
              </a:rPr>
              <a:t>Check </a:t>
            </a:r>
            <a:r>
              <a:rPr sz="2000" dirty="0">
                <a:latin typeface="Comic Sans MS"/>
                <a:cs typeface="Comic Sans MS"/>
              </a:rPr>
              <a:t>serum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Na+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200" y="4686300"/>
            <a:ext cx="7773034" cy="190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48965" indent="114300">
              <a:lnSpc>
                <a:spcPct val="158300"/>
              </a:lnSpc>
              <a:spcBef>
                <a:spcPts val="100"/>
              </a:spcBef>
              <a:tabLst>
                <a:tab pos="405765" algn="l"/>
                <a:tab pos="3067685" algn="l"/>
              </a:tabLst>
            </a:pPr>
            <a:r>
              <a:rPr sz="3000" baseline="2777" dirty="0">
                <a:latin typeface="Arial"/>
                <a:cs typeface="Arial"/>
              </a:rPr>
              <a:t>–	</a:t>
            </a:r>
            <a:r>
              <a:rPr sz="2000" spc="-5" dirty="0">
                <a:latin typeface="Comic Sans MS"/>
                <a:cs typeface="Comic Sans MS"/>
              </a:rPr>
              <a:t>If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&gt;1500-2000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mL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mic Sans MS"/>
                <a:cs typeface="Comic Sans MS"/>
              </a:rPr>
              <a:t>Stop</a:t>
            </a:r>
            <a:r>
              <a:rPr sz="2000" spc="-10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surgery  </a:t>
            </a:r>
            <a:r>
              <a:rPr sz="2000" spc="-5" dirty="0">
                <a:latin typeface="Comic Sans MS"/>
                <a:cs typeface="Comic Sans MS"/>
              </a:rPr>
              <a:t>Keep </a:t>
            </a:r>
            <a:r>
              <a:rPr sz="2000" dirty="0">
                <a:latin typeface="Comic Sans MS"/>
                <a:cs typeface="Comic Sans MS"/>
              </a:rPr>
              <a:t>surgical time &lt; 1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hour</a:t>
            </a:r>
            <a:endParaRPr sz="2000">
              <a:latin typeface="Comic Sans MS"/>
              <a:cs typeface="Comic Sans MS"/>
            </a:endParaRPr>
          </a:p>
          <a:p>
            <a:pPr marL="12700" marR="5080">
              <a:lnSpc>
                <a:spcPct val="137500"/>
              </a:lnSpc>
              <a:spcBef>
                <a:spcPts val="600"/>
              </a:spcBef>
            </a:pPr>
            <a:r>
              <a:rPr sz="2000" dirty="0">
                <a:latin typeface="Comic Sans MS"/>
                <a:cs typeface="Comic Sans MS"/>
              </a:rPr>
              <a:t>Limit </a:t>
            </a:r>
            <a:r>
              <a:rPr sz="2000" spc="-5" dirty="0">
                <a:latin typeface="Comic Sans MS"/>
                <a:cs typeface="Comic Sans MS"/>
              </a:rPr>
              <a:t>the height </a:t>
            </a:r>
            <a:r>
              <a:rPr sz="2000" dirty="0">
                <a:latin typeface="Comic Sans MS"/>
                <a:cs typeface="Comic Sans MS"/>
              </a:rPr>
              <a:t>of irrigation </a:t>
            </a:r>
            <a:r>
              <a:rPr sz="2000" spc="-5" dirty="0">
                <a:latin typeface="Comic Sans MS"/>
                <a:cs typeface="Comic Sans MS"/>
              </a:rPr>
              <a:t>fluid </a:t>
            </a:r>
            <a:r>
              <a:rPr sz="2000" dirty="0">
                <a:latin typeface="Comic Sans MS"/>
                <a:cs typeface="Comic Sans MS"/>
              </a:rPr>
              <a:t>to </a:t>
            </a:r>
            <a:r>
              <a:rPr sz="2000" spc="-5" dirty="0">
                <a:latin typeface="Comic Sans MS"/>
                <a:cs typeface="Comic Sans MS"/>
              </a:rPr>
              <a:t>keep intravesical </a:t>
            </a:r>
            <a:r>
              <a:rPr sz="2000" dirty="0">
                <a:latin typeface="Comic Sans MS"/>
                <a:cs typeface="Comic Sans MS"/>
              </a:rPr>
              <a:t>pressure &lt;  </a:t>
            </a:r>
            <a:r>
              <a:rPr sz="2000" spc="-5" dirty="0">
                <a:latin typeface="Comic Sans MS"/>
                <a:cs typeface="Comic Sans MS"/>
              </a:rPr>
              <a:t>15-25 </a:t>
            </a:r>
            <a:r>
              <a:rPr sz="2000" dirty="0">
                <a:latin typeface="Comic Sans MS"/>
                <a:cs typeface="Comic Sans MS"/>
              </a:rPr>
              <a:t>mm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Hg.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300" y="5156200"/>
            <a:ext cx="114935" cy="9906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82296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5800" y="165100"/>
            <a:ext cx="2691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500" y="1025652"/>
            <a:ext cx="11557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5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00" y="1051052"/>
            <a:ext cx="7680325" cy="5680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latin typeface="Comic Sans MS"/>
                <a:cs typeface="Comic Sans MS"/>
              </a:rPr>
              <a:t>ABC</a:t>
            </a:r>
            <a:endParaRPr sz="2000">
              <a:latin typeface="Comic Sans MS"/>
              <a:cs typeface="Comic Sans MS"/>
            </a:endParaRPr>
          </a:p>
          <a:p>
            <a:pPr marL="419100" indent="-254000">
              <a:lnSpc>
                <a:spcPct val="100000"/>
              </a:lnSpc>
              <a:spcBef>
                <a:spcPts val="2300"/>
              </a:spcBef>
              <a:buFont typeface="Arial"/>
              <a:buChar char="–"/>
              <a:tabLst>
                <a:tab pos="419100" algn="l"/>
              </a:tabLst>
            </a:pPr>
            <a:r>
              <a:rPr sz="2000" spc="10" dirty="0">
                <a:latin typeface="Comic Sans MS"/>
                <a:cs typeface="Comic Sans MS"/>
              </a:rPr>
              <a:t>Intubate and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spc="5" dirty="0">
                <a:latin typeface="Comic Sans MS"/>
                <a:cs typeface="Comic Sans MS"/>
              </a:rPr>
              <a:t>ventilate.</a:t>
            </a:r>
            <a:endParaRPr sz="2000">
              <a:latin typeface="Comic Sans MS"/>
              <a:cs typeface="Comic Sans MS"/>
            </a:endParaRPr>
          </a:p>
          <a:p>
            <a:pPr marL="419100" indent="-254000">
              <a:lnSpc>
                <a:spcPct val="100000"/>
              </a:lnSpc>
              <a:spcBef>
                <a:spcPts val="2200"/>
              </a:spcBef>
              <a:buFont typeface="Arial"/>
              <a:buChar char="–"/>
              <a:tabLst>
                <a:tab pos="419100" algn="l"/>
              </a:tabLst>
            </a:pPr>
            <a:r>
              <a:rPr sz="2000" spc="5" dirty="0">
                <a:latin typeface="Comic Sans MS"/>
                <a:cs typeface="Comic Sans MS"/>
              </a:rPr>
              <a:t>Atropine/ vasopressors as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5" dirty="0">
                <a:latin typeface="Comic Sans MS"/>
                <a:cs typeface="Comic Sans MS"/>
              </a:rPr>
              <a:t>appropriate.</a:t>
            </a:r>
            <a:endParaRPr sz="2000">
              <a:latin typeface="Comic Sans MS"/>
              <a:cs typeface="Comic Sans MS"/>
            </a:endParaRPr>
          </a:p>
          <a:p>
            <a:pPr marL="12700" marR="3397885">
              <a:lnSpc>
                <a:spcPct val="195800"/>
              </a:lnSpc>
            </a:pPr>
            <a:r>
              <a:rPr sz="2000" spc="10" dirty="0">
                <a:latin typeface="Comic Sans MS"/>
                <a:cs typeface="Comic Sans MS"/>
              </a:rPr>
              <a:t>Inform surgeon, terminate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surgery.  </a:t>
            </a:r>
            <a:r>
              <a:rPr sz="2000" spc="5" dirty="0">
                <a:latin typeface="Comic Sans MS"/>
                <a:cs typeface="Comic Sans MS"/>
              </a:rPr>
              <a:t>Fluid </a:t>
            </a:r>
            <a:r>
              <a:rPr sz="2000" spc="10" dirty="0">
                <a:latin typeface="Comic Sans MS"/>
                <a:cs typeface="Comic Sans MS"/>
              </a:rPr>
              <a:t>overload and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hyponatremia</a:t>
            </a:r>
            <a:endParaRPr sz="2000">
              <a:latin typeface="Comic Sans MS"/>
              <a:cs typeface="Comic Sans MS"/>
            </a:endParaRPr>
          </a:p>
          <a:p>
            <a:pPr marL="419100" indent="-254000">
              <a:lnSpc>
                <a:spcPct val="100000"/>
              </a:lnSpc>
              <a:spcBef>
                <a:spcPts val="2300"/>
              </a:spcBef>
              <a:buFont typeface="Arial"/>
              <a:buChar char="–"/>
              <a:tabLst>
                <a:tab pos="419100" algn="l"/>
              </a:tabLst>
            </a:pPr>
            <a:r>
              <a:rPr sz="2000" spc="10" dirty="0">
                <a:latin typeface="Comic Sans MS"/>
                <a:cs typeface="Comic Sans MS"/>
              </a:rPr>
              <a:t>Stop IV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spc="5" dirty="0">
                <a:latin typeface="Comic Sans MS"/>
                <a:cs typeface="Comic Sans MS"/>
              </a:rPr>
              <a:t>fluids</a:t>
            </a:r>
            <a:endParaRPr sz="2000">
              <a:latin typeface="Comic Sans MS"/>
              <a:cs typeface="Comic Sans MS"/>
            </a:endParaRPr>
          </a:p>
          <a:p>
            <a:pPr marL="419100" indent="-254000">
              <a:lnSpc>
                <a:spcPct val="100000"/>
              </a:lnSpc>
              <a:spcBef>
                <a:spcPts val="2300"/>
              </a:spcBef>
              <a:buFont typeface="Arial"/>
              <a:buChar char="–"/>
              <a:tabLst>
                <a:tab pos="419100" algn="l"/>
              </a:tabLst>
            </a:pPr>
            <a:r>
              <a:rPr sz="2000" spc="10" dirty="0">
                <a:latin typeface="Comic Sans MS"/>
                <a:cs typeface="Comic Sans MS"/>
              </a:rPr>
              <a:t>Promote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diuresis</a:t>
            </a:r>
            <a:endParaRPr sz="2000">
              <a:latin typeface="Comic Sans MS"/>
              <a:cs typeface="Comic Sans MS"/>
            </a:endParaRPr>
          </a:p>
          <a:p>
            <a:pPr marL="203200" marR="5245100" lvl="1" indent="-203200" algn="r">
              <a:lnSpc>
                <a:spcPct val="100000"/>
              </a:lnSpc>
              <a:spcBef>
                <a:spcPts val="2300"/>
              </a:spcBef>
              <a:buFont typeface="Arial"/>
              <a:buChar char="•"/>
              <a:tabLst>
                <a:tab pos="203200" algn="l"/>
              </a:tabLst>
            </a:pPr>
            <a:r>
              <a:rPr sz="2000" spc="10" dirty="0">
                <a:latin typeface="Comic Sans MS"/>
                <a:cs typeface="Comic Sans MS"/>
              </a:rPr>
              <a:t>IV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frusemide</a:t>
            </a:r>
            <a:endParaRPr sz="2000">
              <a:latin typeface="Comic Sans MS"/>
              <a:cs typeface="Comic Sans MS"/>
            </a:endParaRPr>
          </a:p>
          <a:p>
            <a:pPr marL="419100" marR="5292090" indent="-419100" algn="r">
              <a:lnSpc>
                <a:spcPct val="100000"/>
              </a:lnSpc>
              <a:spcBef>
                <a:spcPts val="2300"/>
              </a:spcBef>
              <a:buFont typeface="Arial"/>
              <a:buChar char="–"/>
              <a:tabLst>
                <a:tab pos="419100" algn="l"/>
              </a:tabLst>
            </a:pPr>
            <a:r>
              <a:rPr sz="2000" spc="5" dirty="0">
                <a:latin typeface="Comic Sans MS"/>
                <a:cs typeface="Comic Sans MS"/>
              </a:rPr>
              <a:t>Fluid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restriction</a:t>
            </a:r>
            <a:endParaRPr sz="2000">
              <a:latin typeface="Comic Sans MS"/>
              <a:cs typeface="Comic Sans MS"/>
            </a:endParaRPr>
          </a:p>
          <a:p>
            <a:pPr marL="825500" lvl="1" indent="-203200">
              <a:lnSpc>
                <a:spcPct val="100000"/>
              </a:lnSpc>
              <a:spcBef>
                <a:spcPts val="2200"/>
              </a:spcBef>
              <a:buFont typeface="Arial"/>
              <a:buChar char="•"/>
              <a:tabLst>
                <a:tab pos="825500" algn="l"/>
                <a:tab pos="3070860" algn="l"/>
              </a:tabLst>
            </a:pPr>
            <a:r>
              <a:rPr sz="2000" spc="10" dirty="0">
                <a:latin typeface="Comic Sans MS"/>
                <a:cs typeface="Comic Sans MS"/>
              </a:rPr>
              <a:t>800 </a:t>
            </a:r>
            <a:r>
              <a:rPr sz="2000" spc="5" dirty="0">
                <a:latin typeface="Comic Sans MS"/>
                <a:cs typeface="Comic Sans MS"/>
              </a:rPr>
              <a:t>ml/24</a:t>
            </a:r>
            <a:r>
              <a:rPr sz="2000" spc="15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hrs</a:t>
            </a:r>
            <a:r>
              <a:rPr sz="2000" spc="10" dirty="0">
                <a:latin typeface="Wingdings"/>
                <a:cs typeface="Wingdings"/>
              </a:rPr>
              <a:t></a:t>
            </a:r>
            <a:r>
              <a:rPr sz="2000" spc="10" dirty="0">
                <a:latin typeface="Times New Roman"/>
                <a:cs typeface="Times New Roman"/>
              </a:rPr>
              <a:t>	</a:t>
            </a:r>
            <a:r>
              <a:rPr sz="2000" spc="10" dirty="0">
                <a:latin typeface="Comic Sans MS"/>
                <a:cs typeface="Comic Sans MS"/>
              </a:rPr>
              <a:t>achieve Na+ rise of 1.5 mmol/L/24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hrs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500" y="2816351"/>
            <a:ext cx="11557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5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500" y="3413252"/>
            <a:ext cx="11557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5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347979"/>
            <a:ext cx="8069580" cy="6113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0200" indent="-3175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850" spc="5" dirty="0">
                <a:latin typeface="Comic Sans MS"/>
                <a:cs typeface="Comic Sans MS"/>
              </a:rPr>
              <a:t>Hyponatremia </a:t>
            </a:r>
            <a:r>
              <a:rPr sz="1850" dirty="0">
                <a:latin typeface="Comic Sans MS"/>
                <a:cs typeface="Comic Sans MS"/>
              </a:rPr>
              <a:t>causing</a:t>
            </a:r>
            <a:r>
              <a:rPr sz="1850" spc="-10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encephalopathy</a:t>
            </a:r>
            <a:endParaRPr sz="1850">
              <a:latin typeface="Comic Sans MS"/>
              <a:cs typeface="Comic Sans MS"/>
            </a:endParaRPr>
          </a:p>
          <a:p>
            <a:pPr marL="736600" lvl="1" indent="-266700">
              <a:lnSpc>
                <a:spcPct val="100000"/>
              </a:lnSpc>
              <a:spcBef>
                <a:spcPts val="1980"/>
              </a:spcBef>
              <a:buFont typeface="Arial"/>
              <a:buChar char="–"/>
              <a:tabLst>
                <a:tab pos="735965" algn="l"/>
                <a:tab pos="736600" algn="l"/>
              </a:tabLst>
            </a:pPr>
            <a:r>
              <a:rPr sz="1850" dirty="0">
                <a:latin typeface="Comic Sans MS"/>
                <a:cs typeface="Comic Sans MS"/>
              </a:rPr>
              <a:t>Rapid correction </a:t>
            </a:r>
            <a:r>
              <a:rPr sz="1850" spc="5" dirty="0">
                <a:latin typeface="Wingdings"/>
                <a:cs typeface="Wingdings"/>
              </a:rPr>
              <a:t></a:t>
            </a:r>
            <a:r>
              <a:rPr sz="1850" spc="5" dirty="0">
                <a:latin typeface="Comic Sans MS"/>
                <a:cs typeface="Comic Sans MS"/>
              </a:rPr>
              <a:t>3% </a:t>
            </a:r>
            <a:r>
              <a:rPr sz="1850" dirty="0">
                <a:latin typeface="Comic Sans MS"/>
                <a:cs typeface="Comic Sans MS"/>
              </a:rPr>
              <a:t>Hypertonic saline </a:t>
            </a:r>
            <a:r>
              <a:rPr sz="1850" spc="5" dirty="0">
                <a:latin typeface="Comic Sans MS"/>
                <a:cs typeface="Comic Sans MS"/>
              </a:rPr>
              <a:t>@ </a:t>
            </a:r>
            <a:r>
              <a:rPr sz="1850" dirty="0">
                <a:latin typeface="Comic Sans MS"/>
                <a:cs typeface="Comic Sans MS"/>
              </a:rPr>
              <a:t>1 ml/kg/hr </a:t>
            </a:r>
            <a:r>
              <a:rPr sz="1850" spc="5" dirty="0">
                <a:latin typeface="Comic Sans MS"/>
                <a:cs typeface="Comic Sans MS"/>
              </a:rPr>
              <a:t>for 3-4</a:t>
            </a:r>
            <a:r>
              <a:rPr sz="1850" spc="20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h.</a:t>
            </a:r>
            <a:endParaRPr sz="1850">
              <a:latin typeface="Comic Sans MS"/>
              <a:cs typeface="Comic Sans MS"/>
            </a:endParaRPr>
          </a:p>
          <a:p>
            <a:pPr marL="736600" lvl="1" indent="-266700">
              <a:lnSpc>
                <a:spcPct val="100000"/>
              </a:lnSpc>
              <a:spcBef>
                <a:spcPts val="1980"/>
              </a:spcBef>
              <a:buFont typeface="Arial"/>
              <a:buChar char="–"/>
              <a:tabLst>
                <a:tab pos="735965" algn="l"/>
                <a:tab pos="736600" algn="l"/>
              </a:tabLst>
            </a:pPr>
            <a:r>
              <a:rPr sz="1850" dirty="0">
                <a:latin typeface="Comic Sans MS"/>
                <a:cs typeface="Comic Sans MS"/>
              </a:rPr>
              <a:t>Close monitoring </a:t>
            </a:r>
            <a:r>
              <a:rPr sz="1850" dirty="0">
                <a:latin typeface="Wingdings"/>
                <a:cs typeface="Wingdings"/>
              </a:rPr>
              <a:t></a:t>
            </a:r>
            <a:r>
              <a:rPr sz="1850" dirty="0">
                <a:latin typeface="Comic Sans MS"/>
                <a:cs typeface="Comic Sans MS"/>
              </a:rPr>
              <a:t>Check </a:t>
            </a:r>
            <a:r>
              <a:rPr sz="1850" spc="5" dirty="0">
                <a:latin typeface="Comic Sans MS"/>
                <a:cs typeface="Comic Sans MS"/>
              </a:rPr>
              <a:t>Na </a:t>
            </a:r>
            <a:r>
              <a:rPr sz="1850" dirty="0">
                <a:latin typeface="Comic Sans MS"/>
                <a:cs typeface="Comic Sans MS"/>
              </a:rPr>
              <a:t>every </a:t>
            </a:r>
            <a:r>
              <a:rPr sz="1850" spc="5" dirty="0">
                <a:latin typeface="Comic Sans MS"/>
                <a:cs typeface="Comic Sans MS"/>
              </a:rPr>
              <a:t>few</a:t>
            </a:r>
            <a:r>
              <a:rPr sz="1850" spc="-10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hrs</a:t>
            </a:r>
            <a:endParaRPr sz="1850">
              <a:latin typeface="Comic Sans MS"/>
              <a:cs typeface="Comic Sans MS"/>
            </a:endParaRPr>
          </a:p>
          <a:p>
            <a:pPr marL="203200" marR="850900" lvl="2" indent="-203200" algn="r">
              <a:lnSpc>
                <a:spcPct val="100000"/>
              </a:lnSpc>
              <a:spcBef>
                <a:spcPts val="1980"/>
              </a:spcBef>
              <a:buFont typeface="Arial"/>
              <a:buChar char="•"/>
              <a:tabLst>
                <a:tab pos="203200" algn="l"/>
              </a:tabLst>
            </a:pPr>
            <a:r>
              <a:rPr sz="1850" spc="5" dirty="0">
                <a:latin typeface="Comic Sans MS"/>
                <a:cs typeface="Comic Sans MS"/>
              </a:rPr>
              <a:t>Not </a:t>
            </a:r>
            <a:r>
              <a:rPr sz="1850" dirty="0">
                <a:latin typeface="Comic Sans MS"/>
                <a:cs typeface="Comic Sans MS"/>
              </a:rPr>
              <a:t>&gt;5-10 </a:t>
            </a:r>
            <a:r>
              <a:rPr sz="1850" spc="5" dirty="0">
                <a:latin typeface="Comic Sans MS"/>
                <a:cs typeface="Comic Sans MS"/>
              </a:rPr>
              <a:t>mmol/L </a:t>
            </a:r>
            <a:r>
              <a:rPr sz="1850" dirty="0">
                <a:latin typeface="Comic Sans MS"/>
                <a:cs typeface="Comic Sans MS"/>
              </a:rPr>
              <a:t>in </a:t>
            </a:r>
            <a:r>
              <a:rPr sz="1850" spc="5" dirty="0">
                <a:latin typeface="Comic Sans MS"/>
                <a:cs typeface="Comic Sans MS"/>
              </a:rPr>
              <a:t>24 hrs /Not </a:t>
            </a:r>
            <a:r>
              <a:rPr sz="1850" dirty="0">
                <a:latin typeface="Comic Sans MS"/>
                <a:cs typeface="Comic Sans MS"/>
              </a:rPr>
              <a:t>&gt; </a:t>
            </a:r>
            <a:r>
              <a:rPr sz="1850" spc="5" dirty="0">
                <a:latin typeface="Comic Sans MS"/>
                <a:cs typeface="Comic Sans MS"/>
              </a:rPr>
              <a:t>20 mmol/L </a:t>
            </a:r>
            <a:r>
              <a:rPr sz="1850" dirty="0">
                <a:latin typeface="Comic Sans MS"/>
                <a:cs typeface="Comic Sans MS"/>
              </a:rPr>
              <a:t>in </a:t>
            </a:r>
            <a:r>
              <a:rPr sz="1850" spc="5" dirty="0">
                <a:latin typeface="Comic Sans MS"/>
                <a:cs typeface="Comic Sans MS"/>
              </a:rPr>
              <a:t>48</a:t>
            </a:r>
            <a:r>
              <a:rPr sz="1850" spc="-80" dirty="0">
                <a:latin typeface="Comic Sans MS"/>
                <a:cs typeface="Comic Sans MS"/>
              </a:rPr>
              <a:t> </a:t>
            </a:r>
            <a:r>
              <a:rPr sz="1850" spc="5" dirty="0">
                <a:latin typeface="Comic Sans MS"/>
                <a:cs typeface="Comic Sans MS"/>
              </a:rPr>
              <a:t>hrs</a:t>
            </a:r>
            <a:endParaRPr sz="1850">
              <a:latin typeface="Comic Sans MS"/>
              <a:cs typeface="Comic Sans MS"/>
            </a:endParaRPr>
          </a:p>
          <a:p>
            <a:pPr marL="203200" marR="819785" lvl="2" indent="-203200" algn="r">
              <a:lnSpc>
                <a:spcPct val="100000"/>
              </a:lnSpc>
              <a:spcBef>
                <a:spcPts val="1980"/>
              </a:spcBef>
              <a:buFont typeface="Arial"/>
              <a:buChar char="•"/>
              <a:tabLst>
                <a:tab pos="203200" algn="l"/>
              </a:tabLst>
            </a:pPr>
            <a:r>
              <a:rPr sz="1850" spc="5" dirty="0">
                <a:latin typeface="Comic Sans MS"/>
                <a:cs typeface="Comic Sans MS"/>
              </a:rPr>
              <a:t>Stop </a:t>
            </a:r>
            <a:r>
              <a:rPr sz="1850" dirty="0">
                <a:latin typeface="Comic Sans MS"/>
                <a:cs typeface="Comic Sans MS"/>
              </a:rPr>
              <a:t>hypertonic saline when </a:t>
            </a:r>
            <a:r>
              <a:rPr sz="1850" spc="5" dirty="0">
                <a:latin typeface="Comic Sans MS"/>
                <a:cs typeface="Comic Sans MS"/>
              </a:rPr>
              <a:t>Na </a:t>
            </a:r>
            <a:r>
              <a:rPr sz="1850" dirty="0">
                <a:latin typeface="Comic Sans MS"/>
                <a:cs typeface="Comic Sans MS"/>
              </a:rPr>
              <a:t>reaches </a:t>
            </a:r>
            <a:r>
              <a:rPr sz="1850" spc="5" dirty="0">
                <a:latin typeface="Comic Sans MS"/>
                <a:cs typeface="Comic Sans MS"/>
              </a:rPr>
              <a:t>124-132</a:t>
            </a:r>
            <a:r>
              <a:rPr sz="1850" spc="35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mol/L.</a:t>
            </a:r>
            <a:endParaRPr sz="1850">
              <a:latin typeface="Comic Sans MS"/>
              <a:cs typeface="Comic Sans MS"/>
            </a:endParaRPr>
          </a:p>
          <a:p>
            <a:pPr marL="266065" marR="785495" lvl="1" indent="-266065" algn="r">
              <a:lnSpc>
                <a:spcPct val="100000"/>
              </a:lnSpc>
              <a:spcBef>
                <a:spcPts val="1980"/>
              </a:spcBef>
              <a:buFont typeface="Arial"/>
              <a:buChar char="–"/>
              <a:tabLst>
                <a:tab pos="266065" algn="l"/>
                <a:tab pos="736600" algn="l"/>
              </a:tabLst>
            </a:pPr>
            <a:r>
              <a:rPr sz="1850" spc="5" dirty="0">
                <a:latin typeface="Comic Sans MS"/>
                <a:cs typeface="Comic Sans MS"/>
              </a:rPr>
              <a:t>Too </a:t>
            </a:r>
            <a:r>
              <a:rPr sz="1850" dirty="0">
                <a:latin typeface="Comic Sans MS"/>
                <a:cs typeface="Comic Sans MS"/>
              </a:rPr>
              <a:t>rapid correction </a:t>
            </a:r>
            <a:r>
              <a:rPr sz="1850" spc="5" dirty="0">
                <a:latin typeface="Comic Sans MS"/>
                <a:cs typeface="Comic Sans MS"/>
              </a:rPr>
              <a:t>can </a:t>
            </a:r>
            <a:r>
              <a:rPr sz="1850" dirty="0">
                <a:latin typeface="Comic Sans MS"/>
                <a:cs typeface="Comic Sans MS"/>
              </a:rPr>
              <a:t>cause central pontine</a:t>
            </a:r>
            <a:r>
              <a:rPr sz="1850" spc="90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myelinolysis.</a:t>
            </a:r>
            <a:endParaRPr sz="1850">
              <a:latin typeface="Comic Sans MS"/>
              <a:cs typeface="Comic Sans MS"/>
            </a:endParaRPr>
          </a:p>
          <a:p>
            <a:pPr marL="736600" lvl="1" indent="-266700">
              <a:lnSpc>
                <a:spcPct val="100000"/>
              </a:lnSpc>
              <a:spcBef>
                <a:spcPts val="1980"/>
              </a:spcBef>
              <a:buFont typeface="Arial"/>
              <a:buChar char="–"/>
              <a:tabLst>
                <a:tab pos="735965" algn="l"/>
                <a:tab pos="736600" algn="l"/>
                <a:tab pos="2708910" algn="l"/>
              </a:tabLst>
            </a:pPr>
            <a:r>
              <a:rPr sz="1850" dirty="0">
                <a:latin typeface="Comic Sans MS"/>
                <a:cs typeface="Comic Sans MS"/>
              </a:rPr>
              <a:t>If pt</a:t>
            </a:r>
            <a:r>
              <a:rPr sz="1850" spc="5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has</a:t>
            </a:r>
            <a:r>
              <a:rPr sz="1850" spc="5" dirty="0">
                <a:latin typeface="Comic Sans MS"/>
                <a:cs typeface="Comic Sans MS"/>
              </a:rPr>
              <a:t> CRF</a:t>
            </a:r>
            <a:r>
              <a:rPr sz="1850" spc="5" dirty="0">
                <a:latin typeface="Wingdings"/>
                <a:cs typeface="Wingdings"/>
              </a:rPr>
              <a:t></a:t>
            </a:r>
            <a:r>
              <a:rPr sz="1850" spc="5" dirty="0">
                <a:latin typeface="Times New Roman"/>
                <a:cs typeface="Times New Roman"/>
              </a:rPr>
              <a:t>	</a:t>
            </a:r>
            <a:r>
              <a:rPr sz="1850" spc="5" dirty="0">
                <a:latin typeface="Comic Sans MS"/>
                <a:cs typeface="Comic Sans MS"/>
              </a:rPr>
              <a:t>Hemofiltration</a:t>
            </a:r>
            <a:r>
              <a:rPr sz="1850" dirty="0">
                <a:latin typeface="Comic Sans MS"/>
                <a:cs typeface="Comic Sans MS"/>
              </a:rPr>
              <a:t> .</a:t>
            </a:r>
            <a:endParaRPr sz="1850">
              <a:latin typeface="Comic Sans MS"/>
              <a:cs typeface="Comic Sans MS"/>
            </a:endParaRPr>
          </a:p>
          <a:p>
            <a:pPr marL="330200" indent="-317500">
              <a:lnSpc>
                <a:spcPct val="100000"/>
              </a:lnSpc>
              <a:spcBef>
                <a:spcPts val="198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850" dirty="0">
                <a:latin typeface="Comic Sans MS"/>
                <a:cs typeface="Comic Sans MS"/>
              </a:rPr>
              <a:t>Convulsions</a:t>
            </a:r>
            <a:endParaRPr sz="1850">
              <a:latin typeface="Comic Sans MS"/>
              <a:cs typeface="Comic Sans MS"/>
            </a:endParaRPr>
          </a:p>
          <a:p>
            <a:pPr marL="736600" lvl="1" indent="-266700">
              <a:lnSpc>
                <a:spcPct val="100000"/>
              </a:lnSpc>
              <a:spcBef>
                <a:spcPts val="1980"/>
              </a:spcBef>
              <a:buFont typeface="Arial"/>
              <a:buChar char="–"/>
              <a:tabLst>
                <a:tab pos="735965" algn="l"/>
                <a:tab pos="736600" algn="l"/>
              </a:tabLst>
            </a:pPr>
            <a:r>
              <a:rPr sz="1850" dirty="0">
                <a:latin typeface="Comic Sans MS"/>
                <a:cs typeface="Comic Sans MS"/>
              </a:rPr>
              <a:t>Benzodiazepine- Diazepam 1-5 mg OR Thiopentone- 25-100</a:t>
            </a:r>
            <a:r>
              <a:rPr sz="1850" spc="10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mg</a:t>
            </a:r>
            <a:endParaRPr sz="1850">
              <a:latin typeface="Comic Sans MS"/>
              <a:cs typeface="Comic Sans MS"/>
            </a:endParaRPr>
          </a:p>
          <a:p>
            <a:pPr marL="736600" marR="5080" lvl="1" indent="-266700">
              <a:lnSpc>
                <a:spcPct val="166700"/>
              </a:lnSpc>
              <a:spcBef>
                <a:spcPts val="500"/>
              </a:spcBef>
              <a:buFont typeface="Arial"/>
              <a:buChar char="–"/>
              <a:tabLst>
                <a:tab pos="735965" algn="l"/>
                <a:tab pos="736600" algn="l"/>
                <a:tab pos="3479165" algn="l"/>
              </a:tabLst>
            </a:pPr>
            <a:r>
              <a:rPr sz="1850" dirty="0">
                <a:latin typeface="Comic Sans MS"/>
                <a:cs typeface="Comic Sans MS"/>
              </a:rPr>
              <a:t>Intractable</a:t>
            </a:r>
            <a:r>
              <a:rPr sz="1850" spc="25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seizures</a:t>
            </a:r>
            <a:r>
              <a:rPr sz="1850" dirty="0">
                <a:latin typeface="Wingdings"/>
                <a:cs typeface="Wingdings"/>
              </a:rPr>
              <a:t>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dirty="0">
                <a:latin typeface="Comic Sans MS"/>
                <a:cs typeface="Comic Sans MS"/>
              </a:rPr>
              <a:t>Correct Na </a:t>
            </a:r>
            <a:r>
              <a:rPr sz="1850" spc="5" dirty="0">
                <a:latin typeface="Comic Sans MS"/>
                <a:cs typeface="Comic Sans MS"/>
              </a:rPr>
              <a:t>@ 8-10 </a:t>
            </a:r>
            <a:r>
              <a:rPr sz="1850" dirty="0">
                <a:latin typeface="Comic Sans MS"/>
                <a:cs typeface="Comic Sans MS"/>
              </a:rPr>
              <a:t>mmol/L/hr for first </a:t>
            </a:r>
            <a:r>
              <a:rPr sz="1850" spc="5" dirty="0">
                <a:latin typeface="Comic Sans MS"/>
                <a:cs typeface="Comic Sans MS"/>
              </a:rPr>
              <a:t>4  </a:t>
            </a:r>
            <a:r>
              <a:rPr sz="1850" dirty="0">
                <a:latin typeface="Comic Sans MS"/>
                <a:cs typeface="Comic Sans MS"/>
              </a:rPr>
              <a:t>hrs.</a:t>
            </a:r>
            <a:endParaRPr sz="1850">
              <a:latin typeface="Comic Sans MS"/>
              <a:cs typeface="Comic Sans MS"/>
            </a:endParaRPr>
          </a:p>
          <a:p>
            <a:pPr marL="330200" indent="-317500">
              <a:lnSpc>
                <a:spcPct val="100000"/>
              </a:lnSpc>
              <a:spcBef>
                <a:spcPts val="1980"/>
              </a:spcBef>
              <a:buFont typeface="Arial"/>
              <a:buChar char="•"/>
              <a:tabLst>
                <a:tab pos="329565" algn="l"/>
                <a:tab pos="330200" algn="l"/>
                <a:tab pos="3881754" algn="l"/>
              </a:tabLst>
            </a:pPr>
            <a:r>
              <a:rPr sz="1850" dirty="0">
                <a:latin typeface="Comic Sans MS"/>
                <a:cs typeface="Comic Sans MS"/>
              </a:rPr>
              <a:t>In ICU-</a:t>
            </a:r>
            <a:r>
              <a:rPr sz="1850" spc="25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Invasive</a:t>
            </a:r>
            <a:r>
              <a:rPr sz="1850" spc="15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monitoring</a:t>
            </a:r>
            <a:r>
              <a:rPr sz="1850" dirty="0">
                <a:latin typeface="Wingdings"/>
                <a:cs typeface="Wingdings"/>
              </a:rPr>
              <a:t>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dirty="0">
                <a:latin typeface="Comic Sans MS"/>
                <a:cs typeface="Comic Sans MS"/>
              </a:rPr>
              <a:t>Arterial BP/</a:t>
            </a:r>
            <a:r>
              <a:rPr sz="1850" spc="-5" dirty="0">
                <a:latin typeface="Comic Sans MS"/>
                <a:cs typeface="Comic Sans MS"/>
              </a:rPr>
              <a:t> </a:t>
            </a:r>
            <a:r>
              <a:rPr sz="1850" dirty="0">
                <a:latin typeface="Comic Sans MS"/>
                <a:cs typeface="Comic Sans MS"/>
              </a:rPr>
              <a:t>CVP</a:t>
            </a:r>
            <a:endParaRPr sz="18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86000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500" y="2284577"/>
            <a:ext cx="748601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800" marR="5080" indent="-2451100">
              <a:lnSpc>
                <a:spcPct val="115799"/>
              </a:lnSpc>
              <a:spcBef>
                <a:spcPts val="100"/>
              </a:spcBef>
            </a:pPr>
            <a:r>
              <a:rPr sz="2950" spc="-10" dirty="0"/>
              <a:t>Other </a:t>
            </a:r>
            <a:r>
              <a:rPr sz="2950" spc="-5" dirty="0"/>
              <a:t>complications </a:t>
            </a:r>
            <a:r>
              <a:rPr sz="2950" spc="-10" dirty="0"/>
              <a:t>to prevent/ watch for  </a:t>
            </a:r>
            <a:r>
              <a:rPr sz="2950" spc="-5" dirty="0"/>
              <a:t>during</a:t>
            </a:r>
            <a:r>
              <a:rPr sz="2950" spc="-10" dirty="0"/>
              <a:t> TURP??</a:t>
            </a:r>
            <a:endParaRPr sz="295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229600" cy="792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3300" y="254000"/>
            <a:ext cx="4601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3440" algn="l"/>
              </a:tabLst>
            </a:pPr>
            <a:r>
              <a:rPr spc="-5" dirty="0"/>
              <a:t>1.Bladder	perforation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1120139"/>
            <a:ext cx="8554085" cy="3030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30"/>
              </a:spcBef>
              <a:buFont typeface="Arial"/>
              <a:buChar char="–"/>
              <a:tabLst>
                <a:tab pos="278765" algn="l"/>
                <a:tab pos="279400" algn="l"/>
              </a:tabLst>
            </a:pPr>
            <a:r>
              <a:rPr sz="1850" spc="15" dirty="0">
                <a:latin typeface="Comic Sans MS"/>
                <a:cs typeface="Comic Sans MS"/>
              </a:rPr>
              <a:t>1% of</a:t>
            </a:r>
            <a:r>
              <a:rPr sz="1850" spc="-5" dirty="0">
                <a:latin typeface="Comic Sans MS"/>
                <a:cs typeface="Comic Sans MS"/>
              </a:rPr>
              <a:t> </a:t>
            </a:r>
            <a:r>
              <a:rPr sz="1850" spc="15" dirty="0">
                <a:latin typeface="Comic Sans MS"/>
                <a:cs typeface="Comic Sans MS"/>
              </a:rPr>
              <a:t>TURP</a:t>
            </a:r>
            <a:endParaRPr sz="1850">
              <a:latin typeface="Comic Sans MS"/>
              <a:cs typeface="Comic Sans MS"/>
            </a:endParaRPr>
          </a:p>
          <a:p>
            <a:pPr marL="279400" indent="-266700">
              <a:lnSpc>
                <a:spcPct val="100000"/>
              </a:lnSpc>
              <a:spcBef>
                <a:spcPts val="1380"/>
              </a:spcBef>
              <a:buFont typeface="Arial"/>
              <a:buChar char="–"/>
              <a:tabLst>
                <a:tab pos="278765" algn="l"/>
                <a:tab pos="279400" algn="l"/>
              </a:tabLst>
            </a:pPr>
            <a:r>
              <a:rPr sz="1850" spc="20" dirty="0">
                <a:latin typeface="Comic Sans MS"/>
                <a:cs typeface="Comic Sans MS"/>
              </a:rPr>
              <a:t>Why </a:t>
            </a:r>
            <a:r>
              <a:rPr sz="1850" spc="10" dirty="0">
                <a:latin typeface="Comic Sans MS"/>
                <a:cs typeface="Comic Sans MS"/>
              </a:rPr>
              <a:t>does it</a:t>
            </a:r>
            <a:r>
              <a:rPr sz="1850" spc="-2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happen?</a:t>
            </a:r>
            <a:endParaRPr sz="1850">
              <a:latin typeface="Comic Sans MS"/>
              <a:cs typeface="Comic Sans MS"/>
            </a:endParaRPr>
          </a:p>
          <a:p>
            <a:pPr marL="685800" lvl="1" indent="-215900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685165" algn="l"/>
                <a:tab pos="685800" algn="l"/>
              </a:tabLst>
            </a:pPr>
            <a:r>
              <a:rPr sz="1850" spc="15" dirty="0">
                <a:latin typeface="Comic Sans MS"/>
                <a:cs typeface="Comic Sans MS"/>
              </a:rPr>
              <a:t>Damage from </a:t>
            </a:r>
            <a:r>
              <a:rPr sz="1850" spc="10" dirty="0">
                <a:latin typeface="Comic Sans MS"/>
                <a:cs typeface="Comic Sans MS"/>
              </a:rPr>
              <a:t>cutting loop </a:t>
            </a:r>
            <a:r>
              <a:rPr sz="1850" spc="15" dirty="0">
                <a:latin typeface="Comic Sans MS"/>
                <a:cs typeface="Comic Sans MS"/>
              </a:rPr>
              <a:t>or </a:t>
            </a:r>
            <a:r>
              <a:rPr sz="1850" spc="10" dirty="0">
                <a:latin typeface="Comic Sans MS"/>
                <a:cs typeface="Comic Sans MS"/>
              </a:rPr>
              <a:t>knife </a:t>
            </a:r>
            <a:r>
              <a:rPr sz="1850" spc="15" dirty="0">
                <a:latin typeface="Comic Sans MS"/>
                <a:cs typeface="Comic Sans MS"/>
              </a:rPr>
              <a:t>electrode </a:t>
            </a:r>
            <a:r>
              <a:rPr sz="1850" spc="10" dirty="0">
                <a:latin typeface="Comic Sans MS"/>
                <a:cs typeface="Comic Sans MS"/>
              </a:rPr>
              <a:t>during difficult resection</a:t>
            </a:r>
            <a:endParaRPr sz="1850">
              <a:latin typeface="Comic Sans MS"/>
              <a:cs typeface="Comic Sans MS"/>
            </a:endParaRPr>
          </a:p>
          <a:p>
            <a:pPr marL="685800" lvl="1" indent="-215900">
              <a:lnSpc>
                <a:spcPct val="100000"/>
              </a:lnSpc>
              <a:spcBef>
                <a:spcPts val="1280"/>
              </a:spcBef>
              <a:buFont typeface="Arial"/>
              <a:buChar char="•"/>
              <a:tabLst>
                <a:tab pos="685165" algn="l"/>
                <a:tab pos="685800" algn="l"/>
              </a:tabLst>
            </a:pPr>
            <a:r>
              <a:rPr sz="1850" spc="10" dirty="0">
                <a:latin typeface="Comic Sans MS"/>
                <a:cs typeface="Comic Sans MS"/>
              </a:rPr>
              <a:t>Overdistension </a:t>
            </a:r>
            <a:r>
              <a:rPr sz="1850" spc="15" dirty="0">
                <a:latin typeface="Comic Sans MS"/>
                <a:cs typeface="Comic Sans MS"/>
              </a:rPr>
              <a:t>of bladder with </a:t>
            </a:r>
            <a:r>
              <a:rPr sz="1850" spc="10" dirty="0">
                <a:latin typeface="Comic Sans MS"/>
                <a:cs typeface="Comic Sans MS"/>
              </a:rPr>
              <a:t>irrigation</a:t>
            </a:r>
            <a:r>
              <a:rPr sz="1850" spc="-3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fluid.</a:t>
            </a:r>
            <a:endParaRPr sz="1850">
              <a:latin typeface="Comic Sans MS"/>
              <a:cs typeface="Comic Sans MS"/>
            </a:endParaRPr>
          </a:p>
          <a:p>
            <a:pPr marL="279400" indent="-266700">
              <a:lnSpc>
                <a:spcPct val="100000"/>
              </a:lnSpc>
              <a:spcBef>
                <a:spcPts val="1380"/>
              </a:spcBef>
              <a:buFont typeface="Arial"/>
              <a:buChar char="–"/>
              <a:tabLst>
                <a:tab pos="278765" algn="l"/>
                <a:tab pos="279400" algn="l"/>
              </a:tabLst>
            </a:pPr>
            <a:r>
              <a:rPr sz="1850" spc="15" dirty="0">
                <a:latin typeface="Comic Sans MS"/>
                <a:cs typeface="Comic Sans MS"/>
              </a:rPr>
              <a:t>When to</a:t>
            </a:r>
            <a:r>
              <a:rPr sz="1850" spc="-1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suspect?</a:t>
            </a:r>
            <a:endParaRPr sz="1850">
              <a:latin typeface="Comic Sans MS"/>
              <a:cs typeface="Comic Sans MS"/>
            </a:endParaRPr>
          </a:p>
          <a:p>
            <a:pPr marL="685800" lvl="1" indent="-215900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685165" algn="l"/>
                <a:tab pos="685800" algn="l"/>
              </a:tabLst>
            </a:pPr>
            <a:r>
              <a:rPr sz="1850" spc="10" dirty="0">
                <a:latin typeface="Comic Sans MS"/>
                <a:cs typeface="Comic Sans MS"/>
              </a:rPr>
              <a:t>Irregular </a:t>
            </a:r>
            <a:r>
              <a:rPr sz="1850" spc="15" dirty="0">
                <a:latin typeface="Comic Sans MS"/>
                <a:cs typeface="Comic Sans MS"/>
              </a:rPr>
              <a:t>return of </a:t>
            </a:r>
            <a:r>
              <a:rPr sz="1850" spc="10" dirty="0">
                <a:latin typeface="Comic Sans MS"/>
                <a:cs typeface="Comic Sans MS"/>
              </a:rPr>
              <a:t>irrigating fluid- noticed </a:t>
            </a:r>
            <a:r>
              <a:rPr sz="1850" spc="15" dirty="0">
                <a:latin typeface="Comic Sans MS"/>
                <a:cs typeface="Comic Sans MS"/>
              </a:rPr>
              <a:t>by</a:t>
            </a:r>
            <a:r>
              <a:rPr sz="1850" spc="-35" dirty="0">
                <a:latin typeface="Comic Sans MS"/>
                <a:cs typeface="Comic Sans MS"/>
              </a:rPr>
              <a:t> </a:t>
            </a:r>
            <a:r>
              <a:rPr sz="1850" spc="15" dirty="0">
                <a:latin typeface="Comic Sans MS"/>
                <a:cs typeface="Comic Sans MS"/>
              </a:rPr>
              <a:t>surgeon</a:t>
            </a:r>
            <a:endParaRPr sz="1850">
              <a:latin typeface="Comic Sans MS"/>
              <a:cs typeface="Comic Sans MS"/>
            </a:endParaRPr>
          </a:p>
          <a:p>
            <a:pPr marL="685800" lvl="1" indent="-215900">
              <a:lnSpc>
                <a:spcPct val="100000"/>
              </a:lnSpc>
              <a:spcBef>
                <a:spcPts val="1280"/>
              </a:spcBef>
              <a:buFont typeface="Arial"/>
              <a:buChar char="•"/>
              <a:tabLst>
                <a:tab pos="685165" algn="l"/>
                <a:tab pos="685800" algn="l"/>
              </a:tabLst>
            </a:pPr>
            <a:r>
              <a:rPr sz="1850" spc="10" dirty="0">
                <a:latin typeface="Comic Sans MS"/>
                <a:cs typeface="Comic Sans MS"/>
              </a:rPr>
              <a:t>Signs/ </a:t>
            </a:r>
            <a:r>
              <a:rPr sz="1850" spc="15" dirty="0">
                <a:latin typeface="Comic Sans MS"/>
                <a:cs typeface="Comic Sans MS"/>
              </a:rPr>
              <a:t>symptoms </a:t>
            </a:r>
            <a:r>
              <a:rPr sz="1850" spc="10" dirty="0">
                <a:latin typeface="Comic Sans MS"/>
                <a:cs typeface="Comic Sans MS"/>
              </a:rPr>
              <a:t>in </a:t>
            </a:r>
            <a:r>
              <a:rPr sz="1850" spc="15" dirty="0">
                <a:latin typeface="Comic Sans MS"/>
                <a:cs typeface="Comic Sans MS"/>
              </a:rPr>
              <a:t>awake</a:t>
            </a:r>
            <a:r>
              <a:rPr sz="1850" spc="-2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patient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9700" y="4295140"/>
            <a:ext cx="2236470" cy="769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130"/>
              </a:spcBef>
              <a:buFont typeface="Arial"/>
              <a:buChar char="–"/>
              <a:tabLst>
                <a:tab pos="228600" algn="l"/>
              </a:tabLst>
            </a:pPr>
            <a:r>
              <a:rPr sz="1850" spc="10" dirty="0">
                <a:latin typeface="Comic Sans MS"/>
                <a:cs typeface="Comic Sans MS"/>
              </a:rPr>
              <a:t>Extraperitoneal</a:t>
            </a:r>
            <a:r>
              <a:rPr sz="1850" spc="10" dirty="0">
                <a:latin typeface="Wingdings"/>
                <a:cs typeface="Wingdings"/>
              </a:rPr>
              <a:t></a:t>
            </a:r>
            <a:endParaRPr sz="1850">
              <a:latin typeface="Wingdings"/>
              <a:cs typeface="Wingdings"/>
            </a:endParaRPr>
          </a:p>
          <a:p>
            <a:pPr marL="228600" indent="-215900">
              <a:lnSpc>
                <a:spcPct val="100000"/>
              </a:lnSpc>
              <a:spcBef>
                <a:spcPts val="1380"/>
              </a:spcBef>
              <a:buFont typeface="Arial"/>
              <a:buChar char="–"/>
              <a:tabLst>
                <a:tab pos="228600" algn="l"/>
              </a:tabLst>
            </a:pPr>
            <a:r>
              <a:rPr sz="1850" spc="10" dirty="0">
                <a:latin typeface="Comic Sans MS"/>
                <a:cs typeface="Comic Sans MS"/>
              </a:rPr>
              <a:t>Intraperitoneal</a:t>
            </a:r>
            <a:r>
              <a:rPr sz="1850" spc="10" dirty="0">
                <a:latin typeface="Wingdings"/>
                <a:cs typeface="Wingdings"/>
              </a:rPr>
              <a:t>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4566" y="4295140"/>
            <a:ext cx="4420870" cy="769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Comic Sans MS"/>
                <a:cs typeface="Comic Sans MS"/>
              </a:rPr>
              <a:t>Suprapubic/ </a:t>
            </a:r>
            <a:r>
              <a:rPr sz="1850" spc="10" dirty="0">
                <a:latin typeface="Comic Sans MS"/>
                <a:cs typeface="Comic Sans MS"/>
              </a:rPr>
              <a:t>inguinal/ periumbilical</a:t>
            </a:r>
            <a:r>
              <a:rPr sz="1850" spc="-35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pain</a:t>
            </a:r>
            <a:endParaRPr sz="18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850" spc="15" dirty="0">
                <a:latin typeface="Comic Sans MS"/>
                <a:cs typeface="Comic Sans MS"/>
              </a:rPr>
              <a:t>far </a:t>
            </a:r>
            <a:r>
              <a:rPr sz="1850" spc="10" dirty="0">
                <a:latin typeface="Comic Sans MS"/>
                <a:cs typeface="Comic Sans MS"/>
              </a:rPr>
              <a:t>less, </a:t>
            </a:r>
            <a:r>
              <a:rPr sz="1850" spc="15" dirty="0">
                <a:latin typeface="Comic Sans MS"/>
                <a:cs typeface="Comic Sans MS"/>
              </a:rPr>
              <a:t>but more</a:t>
            </a:r>
            <a:r>
              <a:rPr sz="1850" spc="-3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serious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6900" y="6111240"/>
            <a:ext cx="3964304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76350" algn="l"/>
              </a:tabLst>
            </a:pPr>
            <a:r>
              <a:rPr sz="1850" spc="15" dirty="0">
                <a:latin typeface="Arial"/>
                <a:cs typeface="Arial"/>
              </a:rPr>
              <a:t>»</a:t>
            </a:r>
            <a:r>
              <a:rPr sz="1850" spc="140" dirty="0">
                <a:latin typeface="Arial"/>
                <a:cs typeface="Arial"/>
              </a:rPr>
              <a:t> </a:t>
            </a:r>
            <a:r>
              <a:rPr sz="1850" spc="254" dirty="0">
                <a:latin typeface="Arial Black"/>
                <a:cs typeface="Arial Black"/>
              </a:rPr>
              <a:t>↓</a:t>
            </a:r>
            <a:r>
              <a:rPr sz="1850" spc="254" dirty="0">
                <a:latin typeface="Comic Sans MS"/>
                <a:cs typeface="Comic Sans MS"/>
              </a:rPr>
              <a:t>GA</a:t>
            </a:r>
            <a:r>
              <a:rPr sz="1850" spc="254" dirty="0">
                <a:latin typeface="Wingdings"/>
                <a:cs typeface="Wingdings"/>
              </a:rPr>
              <a:t></a:t>
            </a:r>
            <a:r>
              <a:rPr sz="1850" spc="254" dirty="0">
                <a:latin typeface="Times New Roman"/>
                <a:cs typeface="Times New Roman"/>
              </a:rPr>
              <a:t>	</a:t>
            </a:r>
            <a:r>
              <a:rPr sz="1850" spc="15" dirty="0">
                <a:latin typeface="Comic Sans MS"/>
                <a:cs typeface="Comic Sans MS"/>
              </a:rPr>
              <a:t>unexpected</a:t>
            </a:r>
            <a:r>
              <a:rPr sz="1850" spc="-35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hypotension</a:t>
            </a:r>
            <a:endParaRPr sz="185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8637" y="5825906"/>
            <a:ext cx="8010525" cy="1031240"/>
            <a:chOff x="528637" y="5825906"/>
            <a:chExt cx="8010525" cy="1031240"/>
          </a:xfrm>
        </p:grpSpPr>
        <p:sp>
          <p:nvSpPr>
            <p:cNvPr id="9" name="object 9"/>
            <p:cNvSpPr/>
            <p:nvPr/>
          </p:nvSpPr>
          <p:spPr>
            <a:xfrm>
              <a:off x="533400" y="5830668"/>
              <a:ext cx="8001000" cy="1021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5830668"/>
              <a:ext cx="8001000" cy="1021715"/>
            </a:xfrm>
            <a:custGeom>
              <a:avLst/>
              <a:gdLst/>
              <a:ahLst/>
              <a:cxnLst/>
              <a:rect l="l" t="t" r="r" b="b"/>
              <a:pathLst>
                <a:path w="8001000" h="1021715">
                  <a:moveTo>
                    <a:pt x="0" y="0"/>
                  </a:moveTo>
                  <a:lnTo>
                    <a:pt x="8001000" y="0"/>
                  </a:lnTo>
                  <a:lnTo>
                    <a:pt x="8001000" y="1021715"/>
                  </a:lnTo>
                  <a:lnTo>
                    <a:pt x="0" y="10217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1500" y="5051552"/>
            <a:ext cx="7894320" cy="119443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308100">
              <a:lnSpc>
                <a:spcPct val="100000"/>
              </a:lnSpc>
              <a:spcBef>
                <a:spcPts val="1375"/>
              </a:spcBef>
            </a:pPr>
            <a:r>
              <a:rPr sz="2775" spc="22" baseline="3003" dirty="0">
                <a:latin typeface="Arial"/>
                <a:cs typeface="Arial"/>
              </a:rPr>
              <a:t>» </a:t>
            </a:r>
            <a:r>
              <a:rPr sz="1850" spc="10" dirty="0">
                <a:latin typeface="Comic Sans MS"/>
                <a:cs typeface="Comic Sans MS"/>
              </a:rPr>
              <a:t>Generalised abdominal pain, shoulder tip</a:t>
            </a:r>
            <a:r>
              <a:rPr sz="1850" spc="12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pain</a:t>
            </a:r>
            <a:endParaRPr sz="1850">
              <a:latin typeface="Comic Sans MS"/>
              <a:cs typeface="Comic Sans MS"/>
            </a:endParaRPr>
          </a:p>
          <a:p>
            <a:pPr marL="1308100">
              <a:lnSpc>
                <a:spcPts val="1885"/>
              </a:lnSpc>
              <a:spcBef>
                <a:spcPts val="1280"/>
              </a:spcBef>
            </a:pPr>
            <a:r>
              <a:rPr sz="2775" spc="22" baseline="3003" dirty="0">
                <a:latin typeface="Arial"/>
                <a:cs typeface="Arial"/>
              </a:rPr>
              <a:t>» </a:t>
            </a:r>
            <a:r>
              <a:rPr sz="1850" spc="10" dirty="0">
                <a:latin typeface="Comic Sans MS"/>
                <a:cs typeface="Comic Sans MS"/>
              </a:rPr>
              <a:t>Pallor sweating, peritonism, nausea, vomiting,</a:t>
            </a:r>
            <a:r>
              <a:rPr sz="1850" spc="19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hypotension</a:t>
            </a:r>
            <a:endParaRPr sz="1850">
              <a:latin typeface="Comic Sans MS"/>
              <a:cs typeface="Comic Sans MS"/>
            </a:endParaRPr>
          </a:p>
          <a:p>
            <a:pPr marL="12700">
              <a:lnSpc>
                <a:spcPts val="2545"/>
              </a:lnSpc>
              <a:tabLst>
                <a:tab pos="2308860" algn="l"/>
              </a:tabLst>
            </a:pPr>
            <a:r>
              <a:rPr sz="2400" b="1" spc="-10" dirty="0">
                <a:latin typeface="Carlito"/>
                <a:cs typeface="Carlito"/>
              </a:rPr>
              <a:t>Management</a:t>
            </a:r>
            <a:r>
              <a:rPr sz="2400" spc="-10" dirty="0">
                <a:latin typeface="Wingdings"/>
                <a:cs typeface="Wingdings"/>
              </a:rPr>
              <a:t></a:t>
            </a:r>
            <a:r>
              <a:rPr sz="2400" spc="-10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Carlito"/>
                <a:cs typeface="Carlito"/>
              </a:rPr>
              <a:t>Immediate laparotomy </a:t>
            </a:r>
            <a:r>
              <a:rPr sz="2400" b="1" dirty="0">
                <a:latin typeface="Carlito"/>
                <a:cs typeface="Carlito"/>
              </a:rPr>
              <a:t>&amp; </a:t>
            </a:r>
            <a:r>
              <a:rPr sz="2400" b="1" spc="-5" dirty="0">
                <a:latin typeface="Carlito"/>
                <a:cs typeface="Carlito"/>
              </a:rPr>
              <a:t>correction</a:t>
            </a:r>
            <a:r>
              <a:rPr sz="2400" b="1" dirty="0">
                <a:latin typeface="Carlito"/>
                <a:cs typeface="Carlito"/>
              </a:rPr>
              <a:t> of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500" y="6400800"/>
            <a:ext cx="81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d</a:t>
            </a:r>
            <a:r>
              <a:rPr sz="2400" b="1" spc="-20" dirty="0">
                <a:latin typeface="Carlito"/>
                <a:cs typeface="Carlito"/>
              </a:rPr>
              <a:t>e</a:t>
            </a:r>
            <a:r>
              <a:rPr sz="2400" b="1" spc="-45" dirty="0">
                <a:latin typeface="Carlito"/>
                <a:cs typeface="Carlito"/>
              </a:rPr>
              <a:t>f</a:t>
            </a:r>
            <a:r>
              <a:rPr sz="2400" b="1" dirty="0">
                <a:latin typeface="Carlito"/>
                <a:cs typeface="Carlito"/>
              </a:rPr>
              <a:t>ect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52400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3100" y="431800"/>
            <a:ext cx="3164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55" dirty="0"/>
              <a:t> </a:t>
            </a:r>
            <a:r>
              <a:rPr spc="-5" dirty="0"/>
              <a:t>Hypotension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1466596"/>
            <a:ext cx="13017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500" y="1479296"/>
            <a:ext cx="7784465" cy="458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dirty="0">
                <a:latin typeface="Comic Sans MS"/>
                <a:cs typeface="Comic Sans MS"/>
              </a:rPr>
              <a:t>Most common</a:t>
            </a:r>
            <a:r>
              <a:rPr sz="2350" spc="-5" dirty="0">
                <a:latin typeface="Comic Sans MS"/>
                <a:cs typeface="Comic Sans MS"/>
              </a:rPr>
              <a:t> </a:t>
            </a:r>
            <a:r>
              <a:rPr sz="2350" dirty="0">
                <a:latin typeface="Comic Sans MS"/>
                <a:cs typeface="Comic Sans MS"/>
              </a:rPr>
              <a:t>complication</a:t>
            </a:r>
            <a:endParaRPr sz="2350">
              <a:latin typeface="Comic Sans MS"/>
              <a:cs typeface="Comic Sans MS"/>
            </a:endParaRPr>
          </a:p>
          <a:p>
            <a:pPr marL="812800" indent="-215900">
              <a:lnSpc>
                <a:spcPct val="100000"/>
              </a:lnSpc>
              <a:spcBef>
                <a:spcPts val="2780"/>
              </a:spcBef>
              <a:buFont typeface="Arial"/>
              <a:buChar char="•"/>
              <a:tabLst>
                <a:tab pos="812800" algn="l"/>
              </a:tabLst>
            </a:pPr>
            <a:r>
              <a:rPr sz="2350" spc="-5" dirty="0">
                <a:latin typeface="Comic Sans MS"/>
                <a:cs typeface="Comic Sans MS"/>
              </a:rPr>
              <a:t>Usually follows </a:t>
            </a:r>
            <a:r>
              <a:rPr sz="2350" dirty="0">
                <a:latin typeface="Comic Sans MS"/>
                <a:cs typeface="Comic Sans MS"/>
              </a:rPr>
              <a:t>sympathetic block of </a:t>
            </a:r>
            <a:r>
              <a:rPr sz="2350" spc="-5" dirty="0">
                <a:latin typeface="Comic Sans MS"/>
                <a:cs typeface="Comic Sans MS"/>
              </a:rPr>
              <a:t>SAB</a:t>
            </a:r>
            <a:endParaRPr sz="2350">
              <a:latin typeface="Comic Sans MS"/>
              <a:cs typeface="Comic Sans MS"/>
            </a:endParaRPr>
          </a:p>
          <a:p>
            <a:pPr marL="812800" indent="-215900">
              <a:lnSpc>
                <a:spcPct val="100000"/>
              </a:lnSpc>
              <a:spcBef>
                <a:spcPts val="2680"/>
              </a:spcBef>
              <a:buFont typeface="Arial"/>
              <a:buChar char="•"/>
              <a:tabLst>
                <a:tab pos="812800" algn="l"/>
              </a:tabLst>
            </a:pPr>
            <a:r>
              <a:rPr sz="2350" dirty="0">
                <a:latin typeface="Comic Sans MS"/>
                <a:cs typeface="Comic Sans MS"/>
              </a:rPr>
              <a:t>Esp. if cardioaccelerator fibres-T1-4 are</a:t>
            </a:r>
            <a:r>
              <a:rPr sz="2350" spc="-40" dirty="0">
                <a:latin typeface="Comic Sans MS"/>
                <a:cs typeface="Comic Sans MS"/>
              </a:rPr>
              <a:t> </a:t>
            </a:r>
            <a:r>
              <a:rPr sz="2350" spc="-5" dirty="0">
                <a:latin typeface="Comic Sans MS"/>
                <a:cs typeface="Comic Sans MS"/>
              </a:rPr>
              <a:t>blocked.</a:t>
            </a:r>
            <a:endParaRPr sz="23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680"/>
              </a:spcBef>
            </a:pPr>
            <a:r>
              <a:rPr sz="2350" spc="-5" dirty="0">
                <a:latin typeface="Comic Sans MS"/>
                <a:cs typeface="Comic Sans MS"/>
              </a:rPr>
              <a:t>Treatment</a:t>
            </a:r>
            <a:endParaRPr sz="2350">
              <a:latin typeface="Comic Sans MS"/>
              <a:cs typeface="Comic Sans MS"/>
            </a:endParaRPr>
          </a:p>
          <a:p>
            <a:pPr marL="812800" indent="-215900">
              <a:lnSpc>
                <a:spcPct val="100000"/>
              </a:lnSpc>
              <a:spcBef>
                <a:spcPts val="2680"/>
              </a:spcBef>
              <a:buFont typeface="Arial"/>
              <a:buChar char="•"/>
              <a:tabLst>
                <a:tab pos="812800" algn="l"/>
              </a:tabLst>
            </a:pPr>
            <a:r>
              <a:rPr sz="2350" spc="-5" dirty="0">
                <a:latin typeface="Comic Sans MS"/>
                <a:cs typeface="Comic Sans MS"/>
              </a:rPr>
              <a:t>Fluid</a:t>
            </a:r>
            <a:endParaRPr sz="2350">
              <a:latin typeface="Comic Sans MS"/>
              <a:cs typeface="Comic Sans MS"/>
            </a:endParaRPr>
          </a:p>
          <a:p>
            <a:pPr marL="812800" indent="-215900">
              <a:lnSpc>
                <a:spcPct val="100000"/>
              </a:lnSpc>
              <a:spcBef>
                <a:spcPts val="2680"/>
              </a:spcBef>
              <a:buFont typeface="Arial"/>
              <a:buChar char="•"/>
              <a:tabLst>
                <a:tab pos="812800" algn="l"/>
              </a:tabLst>
            </a:pPr>
            <a:r>
              <a:rPr sz="2350" dirty="0">
                <a:latin typeface="Comic Sans MS"/>
                <a:cs typeface="Comic Sans MS"/>
              </a:rPr>
              <a:t>Vasopressor</a:t>
            </a:r>
            <a:endParaRPr sz="2350">
              <a:latin typeface="Comic Sans MS"/>
              <a:cs typeface="Comic Sans MS"/>
            </a:endParaRPr>
          </a:p>
          <a:p>
            <a:pPr marL="812800" indent="-215900">
              <a:lnSpc>
                <a:spcPct val="100000"/>
              </a:lnSpc>
              <a:spcBef>
                <a:spcPts val="2680"/>
              </a:spcBef>
              <a:buFont typeface="Arial"/>
              <a:buChar char="•"/>
              <a:tabLst>
                <a:tab pos="812800" algn="l"/>
              </a:tabLst>
            </a:pPr>
            <a:r>
              <a:rPr sz="2350" dirty="0">
                <a:latin typeface="Comic Sans MS"/>
                <a:cs typeface="Comic Sans MS"/>
              </a:rPr>
              <a:t>Inotropes if</a:t>
            </a:r>
            <a:r>
              <a:rPr sz="2350" spc="-5" dirty="0">
                <a:latin typeface="Comic Sans MS"/>
                <a:cs typeface="Comic Sans MS"/>
              </a:rPr>
              <a:t> </a:t>
            </a:r>
            <a:r>
              <a:rPr sz="2350" dirty="0">
                <a:latin typeface="Comic Sans MS"/>
                <a:cs typeface="Comic Sans MS"/>
              </a:rPr>
              <a:t>required</a:t>
            </a:r>
            <a:endParaRPr sz="23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300" y="3562096"/>
            <a:ext cx="13017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"/>
            <a:ext cx="82296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7500" y="279400"/>
            <a:ext cx="3416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60" dirty="0"/>
              <a:t> </a:t>
            </a:r>
            <a:r>
              <a:rPr spc="-5" dirty="0"/>
              <a:t>Haemorrhage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900" y="14986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1511300"/>
            <a:ext cx="593407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How to assess </a:t>
            </a:r>
            <a:r>
              <a:rPr sz="2000" spc="-5" dirty="0">
                <a:latin typeface="Comic Sans MS"/>
                <a:cs typeface="Comic Sans MS"/>
              </a:rPr>
              <a:t>blood loss during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TURP?</a:t>
            </a:r>
            <a:endParaRPr sz="2000">
              <a:latin typeface="Comic Sans MS"/>
              <a:cs typeface="Comic Sans MS"/>
            </a:endParaRPr>
          </a:p>
          <a:p>
            <a:pPr marL="406400" indent="-279400">
              <a:lnSpc>
                <a:spcPct val="100000"/>
              </a:lnSpc>
              <a:spcBef>
                <a:spcPts val="170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2000" spc="-5" dirty="0">
                <a:latin typeface="Comic Sans MS"/>
                <a:cs typeface="Comic Sans MS"/>
              </a:rPr>
              <a:t>Clinical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judgement</a:t>
            </a:r>
            <a:endParaRPr sz="2000">
              <a:latin typeface="Comic Sans MS"/>
              <a:cs typeface="Comic Sans MS"/>
            </a:endParaRPr>
          </a:p>
          <a:p>
            <a:pPr marL="812800" lvl="1" indent="-2286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Comic Sans MS"/>
                <a:cs typeface="Comic Sans MS"/>
              </a:rPr>
              <a:t>Vital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signs</a:t>
            </a:r>
            <a:endParaRPr sz="2000">
              <a:latin typeface="Comic Sans MS"/>
              <a:cs typeface="Comic Sans MS"/>
            </a:endParaRPr>
          </a:p>
          <a:p>
            <a:pPr marL="812800" lvl="1" indent="-2286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Comic Sans MS"/>
                <a:cs typeface="Comic Sans MS"/>
              </a:rPr>
              <a:t>Observation </a:t>
            </a:r>
            <a:r>
              <a:rPr sz="2000" dirty="0">
                <a:latin typeface="Comic Sans MS"/>
                <a:cs typeface="Comic Sans MS"/>
              </a:rPr>
              <a:t>of surgical </a:t>
            </a:r>
            <a:r>
              <a:rPr sz="2000" spc="-5" dirty="0">
                <a:latin typeface="Comic Sans MS"/>
                <a:cs typeface="Comic Sans MS"/>
              </a:rPr>
              <a:t>field/ </a:t>
            </a:r>
            <a:r>
              <a:rPr sz="2000" dirty="0">
                <a:latin typeface="Comic Sans MS"/>
                <a:cs typeface="Comic Sans MS"/>
              </a:rPr>
              <a:t>drain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bucket</a:t>
            </a:r>
            <a:endParaRPr sz="2000">
              <a:latin typeface="Comic Sans MS"/>
              <a:cs typeface="Comic Sans MS"/>
            </a:endParaRPr>
          </a:p>
          <a:p>
            <a:pPr marL="812800" lvl="1" indent="-2286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Comic Sans MS"/>
                <a:cs typeface="Comic Sans MS"/>
              </a:rPr>
              <a:t>Resection time- 2-5 mL/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min</a:t>
            </a:r>
            <a:endParaRPr sz="2000">
              <a:latin typeface="Comic Sans MS"/>
              <a:cs typeface="Comic Sans MS"/>
            </a:endParaRPr>
          </a:p>
          <a:p>
            <a:pPr marL="812800" lvl="1" indent="-2286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Comic Sans MS"/>
                <a:cs typeface="Comic Sans MS"/>
              </a:rPr>
              <a:t>Size </a:t>
            </a:r>
            <a:r>
              <a:rPr sz="2000" spc="-5" dirty="0">
                <a:latin typeface="Comic Sans MS"/>
                <a:cs typeface="Comic Sans MS"/>
              </a:rPr>
              <a:t>of mass excised- 20-50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mL/g</a:t>
            </a:r>
            <a:endParaRPr sz="2000">
              <a:latin typeface="Comic Sans MS"/>
              <a:cs typeface="Comic Sans MS"/>
            </a:endParaRPr>
          </a:p>
          <a:p>
            <a:pPr marL="812800" lvl="1" indent="-2286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Comic Sans MS"/>
                <a:cs typeface="Comic Sans MS"/>
              </a:rPr>
              <a:t>Communication </a:t>
            </a:r>
            <a:r>
              <a:rPr sz="2000" dirty="0">
                <a:latin typeface="Comic Sans MS"/>
                <a:cs typeface="Comic Sans MS"/>
              </a:rPr>
              <a:t>with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surgeon</a:t>
            </a:r>
            <a:endParaRPr sz="2000">
              <a:latin typeface="Comic Sans MS"/>
              <a:cs typeface="Comic Sans MS"/>
            </a:endParaRPr>
          </a:p>
          <a:p>
            <a:pPr marL="406400" indent="-279400">
              <a:lnSpc>
                <a:spcPct val="100000"/>
              </a:lnSpc>
              <a:spcBef>
                <a:spcPts val="170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2000" spc="-5" dirty="0">
                <a:latin typeface="Comic Sans MS"/>
                <a:cs typeface="Comic Sans MS"/>
              </a:rPr>
              <a:t>Serial hematocrit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levels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300" y="551180"/>
            <a:ext cx="7841615" cy="467360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1560"/>
              </a:spcBef>
              <a:buFont typeface="Arial"/>
              <a:buChar char="–"/>
              <a:tabLst>
                <a:tab pos="292100" algn="l"/>
              </a:tabLst>
            </a:pPr>
            <a:r>
              <a:rPr sz="2200" dirty="0">
                <a:latin typeface="Comic Sans MS"/>
                <a:cs typeface="Comic Sans MS"/>
              </a:rPr>
              <a:t>Measures to </a:t>
            </a:r>
            <a:r>
              <a:rPr sz="2200" spc="-5" dirty="0">
                <a:latin typeface="Comic Sans MS"/>
                <a:cs typeface="Comic Sans MS"/>
              </a:rPr>
              <a:t>minimise blood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loss</a:t>
            </a:r>
            <a:endParaRPr sz="2200">
              <a:latin typeface="Comic Sans MS"/>
              <a:cs typeface="Comic Sans MS"/>
            </a:endParaRPr>
          </a:p>
          <a:p>
            <a:pPr marL="698500" lvl="1" indent="-228600">
              <a:lnSpc>
                <a:spcPct val="100000"/>
              </a:lnSpc>
              <a:spcBef>
                <a:spcPts val="14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omic Sans MS"/>
                <a:cs typeface="Comic Sans MS"/>
              </a:rPr>
              <a:t>Antifibrinolytics</a:t>
            </a:r>
            <a:endParaRPr sz="2200">
              <a:latin typeface="Comic Sans MS"/>
              <a:cs typeface="Comic Sans MS"/>
            </a:endParaRPr>
          </a:p>
          <a:p>
            <a:pPr marL="1155700" lvl="2" indent="-228600">
              <a:lnSpc>
                <a:spcPct val="100000"/>
              </a:lnSpc>
              <a:spcBef>
                <a:spcPts val="1560"/>
              </a:spcBef>
              <a:buFont typeface="Arial"/>
              <a:buChar char="–"/>
              <a:tabLst>
                <a:tab pos="1155700" algn="l"/>
              </a:tabLst>
            </a:pPr>
            <a:r>
              <a:rPr sz="2200" dirty="0">
                <a:latin typeface="Comic Sans MS"/>
                <a:cs typeface="Comic Sans MS"/>
              </a:rPr>
              <a:t>IV </a:t>
            </a:r>
            <a:r>
              <a:rPr sz="2200" spc="-5" dirty="0">
                <a:latin typeface="Comic Sans MS"/>
                <a:cs typeface="Comic Sans MS"/>
              </a:rPr>
              <a:t>tranexamic</a:t>
            </a:r>
            <a:r>
              <a:rPr sz="2200" spc="-1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acid</a:t>
            </a:r>
            <a:endParaRPr sz="2200">
              <a:latin typeface="Comic Sans MS"/>
              <a:cs typeface="Comic Sans MS"/>
            </a:endParaRPr>
          </a:p>
          <a:p>
            <a:pPr marL="698500" lvl="1" indent="-228600">
              <a:lnSpc>
                <a:spcPct val="100000"/>
              </a:lnSpc>
              <a:spcBef>
                <a:spcPts val="14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omic Sans MS"/>
                <a:cs typeface="Comic Sans MS"/>
              </a:rPr>
              <a:t>Foley catheter </a:t>
            </a:r>
            <a:r>
              <a:rPr sz="2200" dirty="0">
                <a:latin typeface="Wingdings"/>
                <a:cs typeface="Wingdings"/>
              </a:rPr>
              <a:t>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balloon inflated and </a:t>
            </a:r>
            <a:r>
              <a:rPr sz="2200" dirty="0">
                <a:latin typeface="Comic Sans MS"/>
                <a:cs typeface="Comic Sans MS"/>
              </a:rPr>
              <a:t>traction</a:t>
            </a:r>
            <a:r>
              <a:rPr sz="2200" spc="9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applied.</a:t>
            </a:r>
            <a:endParaRPr sz="2200">
              <a:latin typeface="Comic Sans MS"/>
              <a:cs typeface="Comic Sans MS"/>
            </a:endParaRPr>
          </a:p>
          <a:p>
            <a:pPr marL="1155700" marR="427990" lvl="2" indent="-228600">
              <a:lnSpc>
                <a:spcPct val="136400"/>
              </a:lnSpc>
              <a:spcBef>
                <a:spcPts val="500"/>
              </a:spcBef>
              <a:buFont typeface="Arial"/>
              <a:buChar char="–"/>
              <a:tabLst>
                <a:tab pos="1155700" algn="l"/>
              </a:tabLst>
            </a:pPr>
            <a:r>
              <a:rPr sz="2200" dirty="0">
                <a:latin typeface="Comic Sans MS"/>
                <a:cs typeface="Comic Sans MS"/>
              </a:rPr>
              <a:t>Lateral pressure on </a:t>
            </a:r>
            <a:r>
              <a:rPr sz="2200" spc="-5" dirty="0">
                <a:latin typeface="Comic Sans MS"/>
                <a:cs typeface="Comic Sans MS"/>
              </a:rPr>
              <a:t>the </a:t>
            </a:r>
            <a:r>
              <a:rPr sz="2200" dirty="0">
                <a:latin typeface="Comic Sans MS"/>
                <a:cs typeface="Comic Sans MS"/>
              </a:rPr>
              <a:t>prostatic bed to</a:t>
            </a:r>
            <a:r>
              <a:rPr sz="2200" spc="-7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reduce  bleeding.</a:t>
            </a:r>
            <a:endParaRPr sz="22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1560"/>
              </a:spcBef>
              <a:buFont typeface="Arial"/>
              <a:buChar char="–"/>
              <a:tabLst>
                <a:tab pos="292100" algn="l"/>
              </a:tabLst>
            </a:pPr>
            <a:r>
              <a:rPr sz="2200" spc="-5" dirty="0">
                <a:latin typeface="Comic Sans MS"/>
                <a:cs typeface="Comic Sans MS"/>
              </a:rPr>
              <a:t>Blood transfusion </a:t>
            </a:r>
            <a:r>
              <a:rPr sz="2200" dirty="0">
                <a:latin typeface="Comic Sans MS"/>
                <a:cs typeface="Comic Sans MS"/>
              </a:rPr>
              <a:t>required ~ </a:t>
            </a:r>
            <a:r>
              <a:rPr sz="2200" spc="-5" dirty="0">
                <a:latin typeface="Comic Sans MS"/>
                <a:cs typeface="Comic Sans MS"/>
              </a:rPr>
              <a:t>2.5% </a:t>
            </a:r>
            <a:r>
              <a:rPr sz="2200" dirty="0">
                <a:latin typeface="Comic Sans MS"/>
                <a:cs typeface="Comic Sans MS"/>
              </a:rPr>
              <a:t>of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TURP.</a:t>
            </a:r>
            <a:endParaRPr sz="22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1460"/>
              </a:spcBef>
              <a:buFont typeface="Arial"/>
              <a:buChar char="–"/>
              <a:tabLst>
                <a:tab pos="292100" algn="l"/>
              </a:tabLst>
            </a:pPr>
            <a:r>
              <a:rPr sz="2200" dirty="0">
                <a:latin typeface="Comic Sans MS"/>
                <a:cs typeface="Comic Sans MS"/>
              </a:rPr>
              <a:t>Measure Hb </a:t>
            </a:r>
            <a:r>
              <a:rPr sz="2200" spc="-5" dirty="0">
                <a:latin typeface="Comic Sans MS"/>
                <a:cs typeface="Comic Sans MS"/>
              </a:rPr>
              <a:t>and electrolytes </a:t>
            </a:r>
            <a:r>
              <a:rPr sz="2200" dirty="0">
                <a:latin typeface="Comic Sans MS"/>
                <a:cs typeface="Comic Sans MS"/>
              </a:rPr>
              <a:t>on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POD1.</a:t>
            </a:r>
            <a:endParaRPr sz="2200">
              <a:latin typeface="Comic Sans MS"/>
              <a:cs typeface="Comic Sans MS"/>
            </a:endParaRPr>
          </a:p>
          <a:p>
            <a:pPr marL="698500" lvl="1" indent="-228600">
              <a:lnSpc>
                <a:spcPct val="100000"/>
              </a:lnSpc>
              <a:spcBef>
                <a:spcPts val="14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omic Sans MS"/>
                <a:cs typeface="Comic Sans MS"/>
              </a:rPr>
              <a:t>To detect </a:t>
            </a:r>
            <a:r>
              <a:rPr sz="2200" spc="-5" dirty="0">
                <a:latin typeface="Comic Sans MS"/>
                <a:cs typeface="Comic Sans MS"/>
              </a:rPr>
              <a:t>sub-clinical anemia and</a:t>
            </a:r>
            <a:r>
              <a:rPr sz="2200" spc="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hyponatremia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0400" y="558800"/>
            <a:ext cx="5271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Bacteremia and</a:t>
            </a:r>
            <a:r>
              <a:rPr spc="-40" dirty="0"/>
              <a:t> </a:t>
            </a:r>
            <a:r>
              <a:rPr spc="-5" dirty="0"/>
              <a:t>sepsis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2500" y="1833879"/>
            <a:ext cx="7466330" cy="403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283210" indent="-279400">
              <a:lnSpc>
                <a:spcPct val="136400"/>
              </a:lnSpc>
              <a:spcBef>
                <a:spcPts val="100"/>
              </a:spcBef>
              <a:buFont typeface="Arial"/>
              <a:buChar char="–"/>
              <a:tabLst>
                <a:tab pos="292100" algn="l"/>
                <a:tab pos="4392930" algn="l"/>
              </a:tabLst>
            </a:pPr>
            <a:r>
              <a:rPr sz="2200" dirty="0">
                <a:latin typeface="Comic Sans MS"/>
                <a:cs typeface="Comic Sans MS"/>
              </a:rPr>
              <a:t>Prostate</a:t>
            </a:r>
            <a:r>
              <a:rPr sz="2200" spc="1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harbours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bacteria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Comic Sans MS"/>
                <a:cs typeface="Comic Sans MS"/>
              </a:rPr>
              <a:t>source of </a:t>
            </a:r>
            <a:r>
              <a:rPr sz="2200" spc="-5" dirty="0">
                <a:latin typeface="Comic Sans MS"/>
                <a:cs typeface="Comic Sans MS"/>
              </a:rPr>
              <a:t>intraop</a:t>
            </a:r>
            <a:r>
              <a:rPr sz="2200" spc="-5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and  </a:t>
            </a:r>
            <a:r>
              <a:rPr sz="2200" dirty="0">
                <a:latin typeface="Comic Sans MS"/>
                <a:cs typeface="Comic Sans MS"/>
              </a:rPr>
              <a:t>postop bacteremia </a:t>
            </a:r>
            <a:r>
              <a:rPr sz="2200" spc="-5" dirty="0">
                <a:latin typeface="Comic Sans MS"/>
                <a:cs typeface="Comic Sans MS"/>
              </a:rPr>
              <a:t>through </a:t>
            </a:r>
            <a:r>
              <a:rPr sz="2200" dirty="0">
                <a:latin typeface="Comic Sans MS"/>
                <a:cs typeface="Comic Sans MS"/>
              </a:rPr>
              <a:t>prostatic </a:t>
            </a:r>
            <a:r>
              <a:rPr sz="2200" spc="-5" dirty="0">
                <a:latin typeface="Comic Sans MS"/>
                <a:cs typeface="Comic Sans MS"/>
              </a:rPr>
              <a:t>venous</a:t>
            </a:r>
            <a:r>
              <a:rPr sz="2200" spc="-3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sinuses.</a:t>
            </a:r>
            <a:endParaRPr sz="22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1460"/>
              </a:spcBef>
              <a:buFont typeface="Arial"/>
              <a:buChar char="–"/>
              <a:tabLst>
                <a:tab pos="292100" algn="l"/>
              </a:tabLst>
            </a:pPr>
            <a:r>
              <a:rPr sz="2200" spc="-5" dirty="0">
                <a:latin typeface="Comic Sans MS"/>
                <a:cs typeface="Comic Sans MS"/>
              </a:rPr>
              <a:t>Indwelling urinary catheter </a:t>
            </a:r>
            <a:r>
              <a:rPr sz="2200" spc="1100" dirty="0">
                <a:latin typeface="Arial Black"/>
                <a:cs typeface="Arial Black"/>
              </a:rPr>
              <a:t>↑</a:t>
            </a:r>
            <a:r>
              <a:rPr sz="2200" spc="-70" dirty="0">
                <a:latin typeface="Arial Black"/>
                <a:cs typeface="Arial Black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the </a:t>
            </a:r>
            <a:r>
              <a:rPr sz="2200" dirty="0">
                <a:latin typeface="Comic Sans MS"/>
                <a:cs typeface="Comic Sans MS"/>
              </a:rPr>
              <a:t>risk</a:t>
            </a:r>
            <a:endParaRPr sz="22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1660"/>
              </a:spcBef>
              <a:buFont typeface="Arial"/>
              <a:buChar char="–"/>
              <a:tabLst>
                <a:tab pos="292100" algn="l"/>
              </a:tabLst>
            </a:pPr>
            <a:r>
              <a:rPr sz="2200" spc="-5" dirty="0">
                <a:latin typeface="Comic Sans MS"/>
                <a:cs typeface="Comic Sans MS"/>
              </a:rPr>
              <a:t>6-7% may develop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septicemia</a:t>
            </a:r>
            <a:endParaRPr sz="22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1460"/>
              </a:spcBef>
              <a:buFont typeface="Arial"/>
              <a:buChar char="–"/>
              <a:tabLst>
                <a:tab pos="292100" algn="l"/>
              </a:tabLst>
            </a:pPr>
            <a:r>
              <a:rPr sz="2200" dirty="0">
                <a:latin typeface="Comic Sans MS"/>
                <a:cs typeface="Comic Sans MS"/>
              </a:rPr>
              <a:t>Septic </a:t>
            </a:r>
            <a:r>
              <a:rPr sz="2200" spc="-5" dirty="0">
                <a:latin typeface="Comic Sans MS"/>
                <a:cs typeface="Comic Sans MS"/>
              </a:rPr>
              <a:t>shock </a:t>
            </a:r>
            <a:r>
              <a:rPr sz="2200" dirty="0">
                <a:latin typeface="Comic Sans MS"/>
                <a:cs typeface="Comic Sans MS"/>
              </a:rPr>
              <a:t>is rare but with 75%</a:t>
            </a:r>
            <a:r>
              <a:rPr sz="2200" spc="-3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mortality</a:t>
            </a:r>
            <a:endParaRPr sz="2200">
              <a:latin typeface="Comic Sans MS"/>
              <a:cs typeface="Comic Sans MS"/>
            </a:endParaRPr>
          </a:p>
          <a:p>
            <a:pPr marL="292100" indent="-279400">
              <a:lnSpc>
                <a:spcPct val="100000"/>
              </a:lnSpc>
              <a:spcBef>
                <a:spcPts val="1560"/>
              </a:spcBef>
              <a:buFont typeface="Arial"/>
              <a:buChar char="–"/>
              <a:tabLst>
                <a:tab pos="292100" algn="l"/>
              </a:tabLst>
            </a:pPr>
            <a:r>
              <a:rPr sz="2200" spc="-5" dirty="0">
                <a:latin typeface="Comic Sans MS"/>
                <a:cs typeface="Comic Sans MS"/>
              </a:rPr>
              <a:t>Prevention</a:t>
            </a:r>
            <a:endParaRPr sz="2200">
              <a:latin typeface="Comic Sans MS"/>
              <a:cs typeface="Comic Sans MS"/>
            </a:endParaRPr>
          </a:p>
          <a:p>
            <a:pPr marL="698500" marR="5080" lvl="1" indent="-228600">
              <a:lnSpc>
                <a:spcPct val="136400"/>
              </a:lnSpc>
              <a:spcBef>
                <a:spcPts val="4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omic Sans MS"/>
                <a:cs typeface="Comic Sans MS"/>
              </a:rPr>
              <a:t>Antibiotic prophylaxis- Gentamicin </a:t>
            </a:r>
            <a:r>
              <a:rPr sz="2200" dirty="0">
                <a:latin typeface="Comic Sans MS"/>
                <a:cs typeface="Comic Sans MS"/>
              </a:rPr>
              <a:t>3-4 </a:t>
            </a:r>
            <a:r>
              <a:rPr sz="2200" spc="-5" dirty="0">
                <a:latin typeface="Comic Sans MS"/>
                <a:cs typeface="Comic Sans MS"/>
              </a:rPr>
              <a:t>mg/kg single  dose/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Cephalosporins.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8100" y="558800"/>
            <a:ext cx="39801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Pre-op</a:t>
            </a:r>
            <a:r>
              <a:rPr spc="-75" dirty="0"/>
              <a:t> </a:t>
            </a:r>
            <a:r>
              <a:rPr spc="-5" dirty="0"/>
              <a:t>assessment</a:t>
            </a:r>
          </a:p>
        </p:txBody>
      </p:sp>
      <p:sp>
        <p:nvSpPr>
          <p:cNvPr id="4" name="object 4"/>
          <p:cNvSpPr/>
          <p:nvPr/>
        </p:nvSpPr>
        <p:spPr>
          <a:xfrm>
            <a:off x="1905000" y="1905000"/>
            <a:ext cx="54102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5000" y="1905000"/>
            <a:ext cx="5410200" cy="1219200"/>
          </a:xfrm>
          <a:prstGeom prst="rect">
            <a:avLst/>
          </a:prstGeom>
          <a:ln w="25400">
            <a:solidFill>
              <a:srgbClr val="3A5E8A"/>
            </a:solidFill>
          </a:ln>
        </p:spPr>
        <p:txBody>
          <a:bodyPr vert="horz" wrap="square" lIns="0" tIns="393700" rIns="0" bIns="0" rtlCol="0">
            <a:spAutoFit/>
          </a:bodyPr>
          <a:lstStyle/>
          <a:p>
            <a:pPr marL="558800">
              <a:lnSpc>
                <a:spcPct val="100000"/>
              </a:lnSpc>
              <a:spcBef>
                <a:spcPts val="3100"/>
              </a:spcBef>
              <a:tabLst>
                <a:tab pos="2244090" algn="l"/>
              </a:tabLst>
            </a:pPr>
            <a:r>
              <a:rPr sz="2800" spc="-5" dirty="0">
                <a:latin typeface="Comic Sans MS"/>
                <a:cs typeface="Comic Sans MS"/>
              </a:rPr>
              <a:t>GOAL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omic Sans MS"/>
                <a:cs typeface="Comic Sans MS"/>
              </a:rPr>
              <a:t>Decision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making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" y="3886200"/>
            <a:ext cx="4038600" cy="1447800"/>
          </a:xfrm>
          <a:prstGeom prst="rect">
            <a:avLst/>
          </a:prstGeom>
          <a:solidFill>
            <a:srgbClr val="C3D69B"/>
          </a:solidFill>
          <a:ln w="25400">
            <a:solidFill>
              <a:srgbClr val="3A5E8A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368300" marR="368300" indent="139700">
              <a:lnSpc>
                <a:spcPct val="116700"/>
              </a:lnSpc>
              <a:spcBef>
                <a:spcPts val="5"/>
              </a:spcBef>
            </a:pPr>
            <a:r>
              <a:rPr sz="2000" dirty="0">
                <a:latin typeface="Comic Sans MS"/>
                <a:cs typeface="Comic Sans MS"/>
              </a:rPr>
              <a:t>I. </a:t>
            </a:r>
            <a:r>
              <a:rPr sz="2000" spc="-5" dirty="0">
                <a:latin typeface="Comic Sans MS"/>
                <a:cs typeface="Comic Sans MS"/>
              </a:rPr>
              <a:t>Fitness </a:t>
            </a:r>
            <a:r>
              <a:rPr sz="2000" dirty="0">
                <a:latin typeface="Comic Sans MS"/>
                <a:cs typeface="Comic Sans MS"/>
              </a:rPr>
              <a:t>for procedure/  </a:t>
            </a:r>
            <a:r>
              <a:rPr sz="2000" spc="-5" dirty="0">
                <a:latin typeface="Comic Sans MS"/>
                <a:cs typeface="Comic Sans MS"/>
              </a:rPr>
              <a:t>Acceptance for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anaesthesia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8800" y="3886200"/>
            <a:ext cx="3276600" cy="1447800"/>
          </a:xfrm>
          <a:prstGeom prst="rect">
            <a:avLst/>
          </a:prstGeom>
          <a:solidFill>
            <a:srgbClr val="C3D69B"/>
          </a:solidFill>
          <a:ln w="25400">
            <a:solidFill>
              <a:srgbClr val="3A5E8A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Times New Roman"/>
              <a:cs typeface="Times New Roman"/>
            </a:endParaRPr>
          </a:p>
          <a:p>
            <a:pPr marL="431800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II. </a:t>
            </a:r>
            <a:r>
              <a:rPr sz="2000" spc="-5" dirty="0">
                <a:latin typeface="Comic Sans MS"/>
                <a:cs typeface="Comic Sans MS"/>
              </a:rPr>
              <a:t>Anaesthesia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plan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30700" y="3302000"/>
            <a:ext cx="1168400" cy="1511300"/>
            <a:chOff x="4330700" y="3302000"/>
            <a:chExt cx="1168400" cy="1511300"/>
          </a:xfrm>
        </p:grpSpPr>
        <p:sp>
          <p:nvSpPr>
            <p:cNvPr id="9" name="object 9"/>
            <p:cNvSpPr/>
            <p:nvPr/>
          </p:nvSpPr>
          <p:spPr>
            <a:xfrm>
              <a:off x="4343400" y="4267200"/>
              <a:ext cx="1143000" cy="533400"/>
            </a:xfrm>
            <a:custGeom>
              <a:avLst/>
              <a:gdLst/>
              <a:ahLst/>
              <a:cxnLst/>
              <a:rect l="l" t="t" r="r" b="b"/>
              <a:pathLst>
                <a:path w="1143000" h="533400">
                  <a:moveTo>
                    <a:pt x="876300" y="0"/>
                  </a:moveTo>
                  <a:lnTo>
                    <a:pt x="876300" y="133350"/>
                  </a:lnTo>
                  <a:lnTo>
                    <a:pt x="266700" y="133350"/>
                  </a:lnTo>
                  <a:lnTo>
                    <a:pt x="266700" y="0"/>
                  </a:lnTo>
                  <a:lnTo>
                    <a:pt x="0" y="266700"/>
                  </a:lnTo>
                  <a:lnTo>
                    <a:pt x="266700" y="533400"/>
                  </a:lnTo>
                  <a:lnTo>
                    <a:pt x="266700" y="400050"/>
                  </a:lnTo>
                  <a:lnTo>
                    <a:pt x="876300" y="400050"/>
                  </a:lnTo>
                  <a:lnTo>
                    <a:pt x="876300" y="533400"/>
                  </a:lnTo>
                  <a:lnTo>
                    <a:pt x="1143000" y="26670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43400" y="4267200"/>
              <a:ext cx="1143000" cy="533400"/>
            </a:xfrm>
            <a:custGeom>
              <a:avLst/>
              <a:gdLst/>
              <a:ahLst/>
              <a:cxnLst/>
              <a:rect l="l" t="t" r="r" b="b"/>
              <a:pathLst>
                <a:path w="1143000" h="533400">
                  <a:moveTo>
                    <a:pt x="266700" y="400050"/>
                  </a:moveTo>
                  <a:lnTo>
                    <a:pt x="266700" y="533400"/>
                  </a:lnTo>
                  <a:lnTo>
                    <a:pt x="0" y="266700"/>
                  </a:lnTo>
                  <a:lnTo>
                    <a:pt x="266700" y="0"/>
                  </a:lnTo>
                  <a:lnTo>
                    <a:pt x="266700" y="133350"/>
                  </a:lnTo>
                  <a:lnTo>
                    <a:pt x="876300" y="133350"/>
                  </a:lnTo>
                  <a:lnTo>
                    <a:pt x="876300" y="0"/>
                  </a:lnTo>
                  <a:lnTo>
                    <a:pt x="1143000" y="266700"/>
                  </a:lnTo>
                  <a:lnTo>
                    <a:pt x="876300" y="533400"/>
                  </a:lnTo>
                  <a:lnTo>
                    <a:pt x="876300" y="400050"/>
                  </a:lnTo>
                  <a:lnTo>
                    <a:pt x="266700" y="400050"/>
                  </a:lnTo>
                  <a:close/>
                </a:path>
              </a:pathLst>
            </a:custGeom>
            <a:ln w="25400">
              <a:solidFill>
                <a:srgbClr val="3A5E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48200" y="3314700"/>
              <a:ext cx="492759" cy="1028700"/>
            </a:xfrm>
            <a:custGeom>
              <a:avLst/>
              <a:gdLst/>
              <a:ahLst/>
              <a:cxnLst/>
              <a:rect l="l" t="t" r="r" b="b"/>
              <a:pathLst>
                <a:path w="492760" h="1028700">
                  <a:moveTo>
                    <a:pt x="492239" y="782574"/>
                  </a:moveTo>
                  <a:lnTo>
                    <a:pt x="0" y="782574"/>
                  </a:lnTo>
                  <a:lnTo>
                    <a:pt x="246125" y="1028700"/>
                  </a:lnTo>
                  <a:lnTo>
                    <a:pt x="492239" y="782574"/>
                  </a:lnTo>
                  <a:close/>
                </a:path>
                <a:path w="492760" h="1028700">
                  <a:moveTo>
                    <a:pt x="123062" y="0"/>
                  </a:moveTo>
                  <a:lnTo>
                    <a:pt x="123062" y="782574"/>
                  </a:lnTo>
                  <a:lnTo>
                    <a:pt x="369176" y="782574"/>
                  </a:lnTo>
                  <a:lnTo>
                    <a:pt x="369176" y="123062"/>
                  </a:lnTo>
                  <a:lnTo>
                    <a:pt x="246125" y="123062"/>
                  </a:lnTo>
                  <a:lnTo>
                    <a:pt x="123062" y="0"/>
                  </a:lnTo>
                  <a:close/>
                </a:path>
                <a:path w="492760" h="1028700">
                  <a:moveTo>
                    <a:pt x="369176" y="0"/>
                  </a:moveTo>
                  <a:lnTo>
                    <a:pt x="246125" y="123062"/>
                  </a:lnTo>
                  <a:lnTo>
                    <a:pt x="369176" y="123062"/>
                  </a:lnTo>
                  <a:lnTo>
                    <a:pt x="3691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8197" y="3314700"/>
              <a:ext cx="492759" cy="1028700"/>
            </a:xfrm>
            <a:custGeom>
              <a:avLst/>
              <a:gdLst/>
              <a:ahLst/>
              <a:cxnLst/>
              <a:rect l="l" t="t" r="r" b="b"/>
              <a:pathLst>
                <a:path w="492760" h="1028700">
                  <a:moveTo>
                    <a:pt x="369180" y="0"/>
                  </a:moveTo>
                  <a:lnTo>
                    <a:pt x="369180" y="782579"/>
                  </a:lnTo>
                  <a:lnTo>
                    <a:pt x="492241" y="782579"/>
                  </a:lnTo>
                  <a:lnTo>
                    <a:pt x="246120" y="1028700"/>
                  </a:lnTo>
                  <a:lnTo>
                    <a:pt x="0" y="782579"/>
                  </a:lnTo>
                  <a:lnTo>
                    <a:pt x="123060" y="782579"/>
                  </a:lnTo>
                  <a:lnTo>
                    <a:pt x="123060" y="0"/>
                  </a:lnTo>
                  <a:lnTo>
                    <a:pt x="246120" y="123060"/>
                  </a:lnTo>
                  <a:lnTo>
                    <a:pt x="369180" y="0"/>
                  </a:lnTo>
                  <a:close/>
                </a:path>
              </a:pathLst>
            </a:custGeom>
            <a:ln w="25400">
              <a:solidFill>
                <a:srgbClr val="3A5E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"/>
            <a:ext cx="8229600" cy="944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1000" y="254000"/>
            <a:ext cx="329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  <a:r>
              <a:rPr spc="-55" dirty="0"/>
              <a:t> </a:t>
            </a:r>
            <a:r>
              <a:rPr spc="-5" dirty="0"/>
              <a:t>Hypothermia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2713037"/>
            <a:ext cx="8229600" cy="944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2500" y="1206500"/>
            <a:ext cx="4979035" cy="226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1465" algn="l"/>
                <a:tab pos="292100" algn="l"/>
              </a:tabLst>
            </a:pPr>
            <a:r>
              <a:rPr sz="2000" spc="-5" dirty="0">
                <a:latin typeface="Comic Sans MS"/>
                <a:cs typeface="Comic Sans MS"/>
              </a:rPr>
              <a:t>Prevention</a:t>
            </a:r>
            <a:endParaRPr sz="2000" dirty="0">
              <a:latin typeface="Comic Sans MS"/>
              <a:cs typeface="Comic Sans MS"/>
            </a:endParaRPr>
          </a:p>
          <a:p>
            <a:pPr marL="698500" lvl="1" indent="-2286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omic Sans MS"/>
                <a:cs typeface="Comic Sans MS"/>
              </a:rPr>
              <a:t>Warm IV </a:t>
            </a:r>
            <a:r>
              <a:rPr sz="2000" spc="-5" dirty="0">
                <a:latin typeface="Comic Sans MS"/>
                <a:cs typeface="Comic Sans MS"/>
              </a:rPr>
              <a:t>fluids and </a:t>
            </a:r>
            <a:r>
              <a:rPr sz="2000" dirty="0">
                <a:latin typeface="Comic Sans MS"/>
                <a:cs typeface="Comic Sans MS"/>
              </a:rPr>
              <a:t>irrigation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fluids</a:t>
            </a:r>
            <a:endParaRPr sz="2000" dirty="0">
              <a:latin typeface="Comic Sans MS"/>
              <a:cs typeface="Comic Sans MS"/>
            </a:endParaRPr>
          </a:p>
          <a:p>
            <a:pPr marL="698500" lvl="1" indent="-2286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omic Sans MS"/>
                <a:cs typeface="Comic Sans MS"/>
              </a:rPr>
              <a:t>Forced </a:t>
            </a:r>
            <a:r>
              <a:rPr sz="2000" dirty="0">
                <a:latin typeface="Comic Sans MS"/>
                <a:cs typeface="Comic Sans MS"/>
              </a:rPr>
              <a:t>air active</a:t>
            </a:r>
            <a:r>
              <a:rPr sz="2000" spc="-5" dirty="0">
                <a:latin typeface="Comic Sans MS"/>
                <a:cs typeface="Comic Sans MS"/>
              </a:rPr>
              <a:t> warming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 dirty="0">
              <a:latin typeface="Comic Sans MS"/>
              <a:cs typeface="Comic Sans MS"/>
            </a:endParaRPr>
          </a:p>
          <a:p>
            <a:pPr marL="2349500">
              <a:lnSpc>
                <a:spcPct val="100000"/>
              </a:lnSpc>
            </a:pPr>
            <a:r>
              <a:rPr sz="3600" dirty="0">
                <a:solidFill>
                  <a:srgbClr val="FFFF00"/>
                </a:solidFill>
                <a:latin typeface="Comic Sans MS"/>
                <a:cs typeface="Comic Sans MS"/>
              </a:rPr>
              <a:t>6.</a:t>
            </a:r>
            <a:r>
              <a:rPr sz="3600" spc="-5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Comic Sans MS"/>
                <a:cs typeface="Comic Sans MS"/>
              </a:rPr>
              <a:t>Shivering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3997959"/>
            <a:ext cx="6400800" cy="160556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96900" indent="-1270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96900" algn="l"/>
              </a:tabLst>
            </a:pPr>
            <a:r>
              <a:rPr sz="2000" spc="10" dirty="0">
                <a:latin typeface="Comic Sans MS"/>
                <a:cs typeface="Comic Sans MS"/>
              </a:rPr>
              <a:t>Can </a:t>
            </a:r>
            <a:r>
              <a:rPr sz="2000" spc="5" dirty="0">
                <a:latin typeface="Comic Sans MS"/>
                <a:cs typeface="Comic Sans MS"/>
              </a:rPr>
              <a:t>increase </a:t>
            </a:r>
            <a:r>
              <a:rPr sz="2000" spc="10" dirty="0">
                <a:latin typeface="Comic Sans MS"/>
                <a:cs typeface="Comic Sans MS"/>
              </a:rPr>
              <a:t>myocardial oxygen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requirement</a:t>
            </a:r>
            <a:endParaRPr sz="2000" dirty="0">
              <a:latin typeface="Comic Sans MS"/>
              <a:cs typeface="Comic Sans MS"/>
            </a:endParaRPr>
          </a:p>
          <a:p>
            <a:pPr marL="596900" indent="-127000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596900" algn="l"/>
              </a:tabLst>
            </a:pPr>
            <a:r>
              <a:rPr sz="2000" spc="5" dirty="0">
                <a:latin typeface="Comic Sans MS"/>
                <a:cs typeface="Comic Sans MS"/>
              </a:rPr>
              <a:t>Reduction in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CO</a:t>
            </a:r>
            <a:endParaRPr sz="2000" dirty="0">
              <a:latin typeface="Comic Sans MS"/>
              <a:cs typeface="Comic Sans MS"/>
            </a:endParaRPr>
          </a:p>
          <a:p>
            <a:pPr marL="177800" indent="-165100">
              <a:lnSpc>
                <a:spcPct val="100000"/>
              </a:lnSpc>
              <a:spcBef>
                <a:spcPts val="880"/>
              </a:spcBef>
              <a:buFont typeface="Arial"/>
              <a:buChar char="–"/>
              <a:tabLst>
                <a:tab pos="177800" algn="l"/>
              </a:tabLst>
            </a:pPr>
            <a:r>
              <a:rPr sz="2000" spc="5" dirty="0">
                <a:latin typeface="Comic Sans MS"/>
                <a:cs typeface="Comic Sans MS"/>
              </a:rPr>
              <a:t>Treatment</a:t>
            </a:r>
            <a:endParaRPr sz="2000" dirty="0">
              <a:latin typeface="Comic Sans MS"/>
              <a:cs typeface="Comic Sans MS"/>
            </a:endParaRPr>
          </a:p>
          <a:p>
            <a:pPr marL="596900" lvl="1" indent="-12700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596900" algn="l"/>
              </a:tabLst>
            </a:pPr>
            <a:r>
              <a:rPr sz="2000" spc="5" dirty="0">
                <a:latin typeface="Comic Sans MS"/>
                <a:cs typeface="Comic Sans MS"/>
              </a:rPr>
              <a:t>Systemic/ Intrathecal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spc="5" dirty="0">
                <a:latin typeface="Comic Sans MS"/>
                <a:cs typeface="Comic Sans MS"/>
              </a:rPr>
              <a:t>opioids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8700" y="431800"/>
            <a:ext cx="7078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5325" algn="l"/>
                <a:tab pos="2806065" algn="l"/>
              </a:tabLst>
            </a:pPr>
            <a:r>
              <a:rPr spc="-5" dirty="0"/>
              <a:t>Unlikely,	</a:t>
            </a:r>
            <a:r>
              <a:rPr dirty="0"/>
              <a:t>yet	</a:t>
            </a:r>
            <a:r>
              <a:rPr spc="-5" dirty="0"/>
              <a:t>known</a:t>
            </a:r>
            <a:r>
              <a:rPr spc="-35" dirty="0"/>
              <a:t> </a:t>
            </a:r>
            <a:r>
              <a:rPr spc="-5" dirty="0"/>
              <a:t>complications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1408175"/>
            <a:ext cx="11938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500" y="1234744"/>
            <a:ext cx="7712709" cy="5486400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100" dirty="0">
                <a:latin typeface="Comic Sans MS"/>
                <a:cs typeface="Comic Sans MS"/>
              </a:rPr>
              <a:t>Positioning</a:t>
            </a:r>
            <a:endParaRPr sz="2100">
              <a:latin typeface="Comic Sans MS"/>
              <a:cs typeface="Comic Sans MS"/>
            </a:endParaRPr>
          </a:p>
          <a:p>
            <a:pPr marL="406400" indent="-266700">
              <a:lnSpc>
                <a:spcPct val="100000"/>
              </a:lnSpc>
              <a:spcBef>
                <a:spcPts val="1480"/>
              </a:spcBef>
              <a:buFont typeface="Arial"/>
              <a:buChar char="–"/>
              <a:tabLst>
                <a:tab pos="406400" algn="l"/>
              </a:tabLst>
            </a:pPr>
            <a:r>
              <a:rPr sz="2100" spc="5" dirty="0">
                <a:latin typeface="Comic Sans MS"/>
                <a:cs typeface="Comic Sans MS"/>
              </a:rPr>
              <a:t>Lithotomy + Trendelenburg</a:t>
            </a:r>
            <a:r>
              <a:rPr sz="2100" spc="-20" dirty="0">
                <a:latin typeface="Comic Sans MS"/>
                <a:cs typeface="Comic Sans MS"/>
              </a:rPr>
              <a:t> </a:t>
            </a:r>
            <a:r>
              <a:rPr sz="2100" dirty="0">
                <a:latin typeface="Comic Sans MS"/>
                <a:cs typeface="Comic Sans MS"/>
              </a:rPr>
              <a:t>tilt</a:t>
            </a:r>
            <a:endParaRPr sz="2100">
              <a:latin typeface="Comic Sans MS"/>
              <a:cs typeface="Comic Sans MS"/>
            </a:endParaRPr>
          </a:p>
          <a:p>
            <a:pPr marL="812800" lvl="1" indent="-215900">
              <a:lnSpc>
                <a:spcPct val="100000"/>
              </a:lnSpc>
              <a:spcBef>
                <a:spcPts val="1480"/>
              </a:spcBef>
              <a:buFont typeface="Arial"/>
              <a:buChar char="•"/>
              <a:tabLst>
                <a:tab pos="812800" algn="l"/>
              </a:tabLst>
            </a:pPr>
            <a:r>
              <a:rPr sz="2100" spc="5" dirty="0">
                <a:latin typeface="Comic Sans MS"/>
                <a:cs typeface="Comic Sans MS"/>
              </a:rPr>
              <a:t>Nerve compression-common peroneal</a:t>
            </a:r>
            <a:r>
              <a:rPr sz="2100" spc="-15" dirty="0">
                <a:latin typeface="Comic Sans MS"/>
                <a:cs typeface="Comic Sans MS"/>
              </a:rPr>
              <a:t> </a:t>
            </a:r>
            <a:r>
              <a:rPr sz="2100" dirty="0">
                <a:latin typeface="Comic Sans MS"/>
                <a:cs typeface="Comic Sans MS"/>
              </a:rPr>
              <a:t>nerve</a:t>
            </a:r>
            <a:endParaRPr sz="2100">
              <a:latin typeface="Comic Sans MS"/>
              <a:cs typeface="Comic Sans MS"/>
            </a:endParaRPr>
          </a:p>
          <a:p>
            <a:pPr marL="812800" lvl="1" indent="-215900">
              <a:lnSpc>
                <a:spcPct val="100000"/>
              </a:lnSpc>
              <a:spcBef>
                <a:spcPts val="1480"/>
              </a:spcBef>
              <a:buFont typeface="Arial"/>
              <a:buChar char="•"/>
              <a:tabLst>
                <a:tab pos="812800" algn="l"/>
              </a:tabLst>
            </a:pPr>
            <a:r>
              <a:rPr sz="2100" dirty="0">
                <a:latin typeface="Comic Sans MS"/>
                <a:cs typeface="Comic Sans MS"/>
              </a:rPr>
              <a:t>Dislocation of </a:t>
            </a:r>
            <a:r>
              <a:rPr sz="2100" spc="5" dirty="0">
                <a:latin typeface="Comic Sans MS"/>
                <a:cs typeface="Comic Sans MS"/>
              </a:rPr>
              <a:t>hip </a:t>
            </a:r>
            <a:r>
              <a:rPr sz="2100" dirty="0">
                <a:latin typeface="Comic Sans MS"/>
                <a:cs typeface="Comic Sans MS"/>
              </a:rPr>
              <a:t>prosthesis</a:t>
            </a:r>
            <a:endParaRPr sz="2100">
              <a:latin typeface="Comic Sans MS"/>
              <a:cs typeface="Comic Sans MS"/>
            </a:endParaRPr>
          </a:p>
          <a:p>
            <a:pPr marL="812800" marR="5080" lvl="1" indent="-215900">
              <a:lnSpc>
                <a:spcPct val="138900"/>
              </a:lnSpc>
              <a:spcBef>
                <a:spcPts val="500"/>
              </a:spcBef>
              <a:buFont typeface="Arial"/>
              <a:buChar char="•"/>
              <a:tabLst>
                <a:tab pos="812800" algn="l"/>
              </a:tabLst>
            </a:pPr>
            <a:r>
              <a:rPr sz="2100" spc="5" dirty="0">
                <a:latin typeface="Comic Sans MS"/>
                <a:cs typeface="Comic Sans MS"/>
              </a:rPr>
              <a:t>Respiratory compromise </a:t>
            </a:r>
            <a:r>
              <a:rPr sz="2100" dirty="0">
                <a:latin typeface="Comic Sans MS"/>
                <a:cs typeface="Comic Sans MS"/>
              </a:rPr>
              <a:t>in </a:t>
            </a:r>
            <a:r>
              <a:rPr sz="2100" spc="5" dirty="0">
                <a:latin typeface="Comic Sans MS"/>
                <a:cs typeface="Comic Sans MS"/>
              </a:rPr>
              <a:t>those with </a:t>
            </a:r>
            <a:r>
              <a:rPr sz="2100" dirty="0">
                <a:latin typeface="Comic Sans MS"/>
                <a:cs typeface="Comic Sans MS"/>
              </a:rPr>
              <a:t>pre-existing lung  </a:t>
            </a:r>
            <a:r>
              <a:rPr sz="2100" spc="5" dirty="0">
                <a:latin typeface="Comic Sans MS"/>
                <a:cs typeface="Comic Sans MS"/>
              </a:rPr>
              <a:t>disease-due to </a:t>
            </a:r>
            <a:r>
              <a:rPr sz="2100" spc="1060" dirty="0">
                <a:latin typeface="Arial Black"/>
                <a:cs typeface="Arial Black"/>
              </a:rPr>
              <a:t>↓</a:t>
            </a:r>
            <a:r>
              <a:rPr sz="2100" spc="-85" dirty="0">
                <a:latin typeface="Arial Black"/>
                <a:cs typeface="Arial Black"/>
              </a:rPr>
              <a:t> </a:t>
            </a:r>
            <a:r>
              <a:rPr sz="2100" dirty="0">
                <a:latin typeface="Comic Sans MS"/>
                <a:cs typeface="Comic Sans MS"/>
              </a:rPr>
              <a:t>in FRC.</a:t>
            </a:r>
            <a:endParaRPr sz="21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100" dirty="0">
                <a:latin typeface="Comic Sans MS"/>
                <a:cs typeface="Comic Sans MS"/>
              </a:rPr>
              <a:t>Erection</a:t>
            </a:r>
            <a:endParaRPr sz="2100">
              <a:latin typeface="Comic Sans MS"/>
              <a:cs typeface="Comic Sans MS"/>
            </a:endParaRPr>
          </a:p>
          <a:p>
            <a:pPr marL="406400" marR="23495" indent="-266700">
              <a:lnSpc>
                <a:spcPct val="134900"/>
              </a:lnSpc>
              <a:spcBef>
                <a:spcPts val="600"/>
              </a:spcBef>
              <a:buFont typeface="Arial"/>
              <a:buChar char="–"/>
              <a:tabLst>
                <a:tab pos="406400" algn="l"/>
              </a:tabLst>
            </a:pPr>
            <a:r>
              <a:rPr sz="2100" dirty="0">
                <a:latin typeface="Comic Sans MS"/>
                <a:cs typeface="Comic Sans MS"/>
              </a:rPr>
              <a:t>Usually </a:t>
            </a:r>
            <a:r>
              <a:rPr sz="2100" spc="5" dirty="0">
                <a:latin typeface="Comic Sans MS"/>
                <a:cs typeface="Comic Sans MS"/>
              </a:rPr>
              <a:t>due to surgical stimulation during inadequate</a:t>
            </a:r>
            <a:r>
              <a:rPr sz="2100" spc="-70" dirty="0">
                <a:latin typeface="Comic Sans MS"/>
                <a:cs typeface="Comic Sans MS"/>
              </a:rPr>
              <a:t> </a:t>
            </a:r>
            <a:r>
              <a:rPr sz="2100" dirty="0">
                <a:latin typeface="Comic Sans MS"/>
                <a:cs typeface="Comic Sans MS"/>
              </a:rPr>
              <a:t>plane  </a:t>
            </a:r>
            <a:r>
              <a:rPr sz="2100" spc="5" dirty="0">
                <a:latin typeface="Comic Sans MS"/>
                <a:cs typeface="Comic Sans MS"/>
              </a:rPr>
              <a:t>of</a:t>
            </a:r>
            <a:r>
              <a:rPr sz="2100" spc="-5" dirty="0">
                <a:latin typeface="Comic Sans MS"/>
                <a:cs typeface="Comic Sans MS"/>
              </a:rPr>
              <a:t> </a:t>
            </a:r>
            <a:r>
              <a:rPr sz="2100" dirty="0">
                <a:latin typeface="Comic Sans MS"/>
                <a:cs typeface="Comic Sans MS"/>
              </a:rPr>
              <a:t>anaesthesia.</a:t>
            </a:r>
            <a:endParaRPr sz="2100">
              <a:latin typeface="Comic Sans MS"/>
              <a:cs typeface="Comic Sans MS"/>
            </a:endParaRPr>
          </a:p>
          <a:p>
            <a:pPr marL="406400" indent="-266700">
              <a:lnSpc>
                <a:spcPct val="100000"/>
              </a:lnSpc>
              <a:spcBef>
                <a:spcPts val="1480"/>
              </a:spcBef>
              <a:buFont typeface="Arial"/>
              <a:buChar char="–"/>
              <a:tabLst>
                <a:tab pos="406400" algn="l"/>
              </a:tabLst>
            </a:pPr>
            <a:r>
              <a:rPr sz="2100" spc="5" dirty="0">
                <a:latin typeface="Comic Sans MS"/>
                <a:cs typeface="Comic Sans MS"/>
              </a:rPr>
              <a:t>Subsides with deepening of</a:t>
            </a:r>
            <a:r>
              <a:rPr sz="2100" spc="-25" dirty="0">
                <a:latin typeface="Comic Sans MS"/>
                <a:cs typeface="Comic Sans MS"/>
              </a:rPr>
              <a:t> </a:t>
            </a:r>
            <a:r>
              <a:rPr sz="2100" spc="5" dirty="0">
                <a:latin typeface="Comic Sans MS"/>
                <a:cs typeface="Comic Sans MS"/>
              </a:rPr>
              <a:t>anaesthesia</a:t>
            </a:r>
            <a:endParaRPr sz="2100">
              <a:latin typeface="Comic Sans MS"/>
              <a:cs typeface="Comic Sans MS"/>
            </a:endParaRPr>
          </a:p>
          <a:p>
            <a:pPr marL="406400" indent="-266700">
              <a:lnSpc>
                <a:spcPct val="100000"/>
              </a:lnSpc>
              <a:spcBef>
                <a:spcPts val="1480"/>
              </a:spcBef>
              <a:buFont typeface="Arial"/>
              <a:buChar char="–"/>
              <a:tabLst>
                <a:tab pos="406400" algn="l"/>
              </a:tabLst>
            </a:pPr>
            <a:r>
              <a:rPr sz="2100" spc="5" dirty="0">
                <a:latin typeface="Comic Sans MS"/>
                <a:cs typeface="Comic Sans MS"/>
              </a:rPr>
              <a:t>Low-dose </a:t>
            </a:r>
            <a:r>
              <a:rPr sz="2100" dirty="0">
                <a:latin typeface="Comic Sans MS"/>
                <a:cs typeface="Comic Sans MS"/>
              </a:rPr>
              <a:t>ketamine helps if it</a:t>
            </a:r>
            <a:r>
              <a:rPr sz="2100" spc="-10" dirty="0">
                <a:latin typeface="Comic Sans MS"/>
                <a:cs typeface="Comic Sans MS"/>
              </a:rPr>
              <a:t> </a:t>
            </a:r>
            <a:r>
              <a:rPr sz="2100" spc="5" dirty="0">
                <a:latin typeface="Comic Sans MS"/>
                <a:cs typeface="Comic Sans MS"/>
              </a:rPr>
              <a:t>persists.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300" y="4405376"/>
            <a:ext cx="11938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8300" y="317500"/>
            <a:ext cx="5858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989965" algn="l"/>
              </a:tabLst>
            </a:pPr>
            <a:r>
              <a:rPr lang="en-IN" spc="-5" dirty="0" smtClean="0"/>
              <a:t>TOXICITY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95300" y="1108202"/>
            <a:ext cx="10033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5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2800" y="1120902"/>
            <a:ext cx="1576705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10" dirty="0">
                <a:latin typeface="Comic Sans MS"/>
                <a:cs typeface="Comic Sans MS"/>
              </a:rPr>
              <a:t>Glycine</a:t>
            </a:r>
            <a:r>
              <a:rPr sz="1650" spc="-70" dirty="0">
                <a:latin typeface="Comic Sans MS"/>
                <a:cs typeface="Comic Sans MS"/>
              </a:rPr>
              <a:t> </a:t>
            </a:r>
            <a:r>
              <a:rPr sz="1650" spc="10" dirty="0">
                <a:latin typeface="Comic Sans MS"/>
                <a:cs typeface="Comic Sans MS"/>
              </a:rPr>
              <a:t>toxicity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500" y="1540002"/>
            <a:ext cx="144145" cy="712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10" dirty="0">
                <a:latin typeface="Arial"/>
                <a:cs typeface="Arial"/>
              </a:rPr>
              <a:t>–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650" spc="10" dirty="0">
                <a:latin typeface="Arial"/>
                <a:cs typeface="Arial"/>
              </a:rPr>
              <a:t>–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9200" y="1552702"/>
            <a:ext cx="6317615" cy="712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10" dirty="0">
                <a:latin typeface="Comic Sans MS"/>
                <a:cs typeface="Comic Sans MS"/>
              </a:rPr>
              <a:t>Nonessential amino</a:t>
            </a:r>
            <a:r>
              <a:rPr sz="1650" spc="-5" dirty="0">
                <a:latin typeface="Comic Sans MS"/>
                <a:cs typeface="Comic Sans MS"/>
              </a:rPr>
              <a:t> </a:t>
            </a:r>
            <a:r>
              <a:rPr sz="1650" spc="10" dirty="0">
                <a:latin typeface="Comic Sans MS"/>
                <a:cs typeface="Comic Sans MS"/>
              </a:rPr>
              <a:t>acid</a:t>
            </a:r>
            <a:endParaRPr sz="16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650" spc="10" dirty="0">
                <a:latin typeface="Comic Sans MS"/>
                <a:cs typeface="Comic Sans MS"/>
              </a:rPr>
              <a:t>Major </a:t>
            </a:r>
            <a:r>
              <a:rPr sz="1650" spc="5" dirty="0">
                <a:latin typeface="Comic Sans MS"/>
                <a:cs typeface="Comic Sans MS"/>
              </a:rPr>
              <a:t>inhibitory </a:t>
            </a:r>
            <a:r>
              <a:rPr sz="1650" spc="10" dirty="0">
                <a:latin typeface="Comic Sans MS"/>
                <a:cs typeface="Comic Sans MS"/>
              </a:rPr>
              <a:t>neurotransmitter </a:t>
            </a:r>
            <a:r>
              <a:rPr sz="1650" spc="5" dirty="0">
                <a:latin typeface="Comic Sans MS"/>
                <a:cs typeface="Comic Sans MS"/>
              </a:rPr>
              <a:t>in spinal </a:t>
            </a:r>
            <a:r>
              <a:rPr sz="1650" spc="10" dirty="0">
                <a:latin typeface="Comic Sans MS"/>
                <a:cs typeface="Comic Sans MS"/>
              </a:rPr>
              <a:t>cord and</a:t>
            </a:r>
            <a:r>
              <a:rPr sz="1650" spc="40" dirty="0">
                <a:latin typeface="Comic Sans MS"/>
                <a:cs typeface="Comic Sans MS"/>
              </a:rPr>
              <a:t> </a:t>
            </a:r>
            <a:r>
              <a:rPr sz="1650" spc="10" dirty="0">
                <a:latin typeface="Comic Sans MS"/>
                <a:cs typeface="Comic Sans MS"/>
              </a:rPr>
              <a:t>brainstem.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300" y="2403601"/>
            <a:ext cx="7862570" cy="282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36600" indent="-266700">
              <a:lnSpc>
                <a:spcPct val="100000"/>
              </a:lnSpc>
              <a:spcBef>
                <a:spcPts val="125"/>
              </a:spcBef>
              <a:buFont typeface="Arial"/>
              <a:buChar char="–"/>
              <a:tabLst>
                <a:tab pos="735965" algn="l"/>
                <a:tab pos="736600" algn="l"/>
              </a:tabLst>
            </a:pPr>
            <a:r>
              <a:rPr sz="1650" spc="10" dirty="0">
                <a:latin typeface="Comic Sans MS"/>
                <a:cs typeface="Comic Sans MS"/>
              </a:rPr>
              <a:t>Normal plasma glycine levels- 13-17</a:t>
            </a:r>
            <a:r>
              <a:rPr sz="1650" spc="-20" dirty="0">
                <a:latin typeface="Comic Sans MS"/>
                <a:cs typeface="Comic Sans MS"/>
              </a:rPr>
              <a:t> </a:t>
            </a:r>
            <a:r>
              <a:rPr sz="1650" spc="10" dirty="0">
                <a:latin typeface="Comic Sans MS"/>
                <a:cs typeface="Comic Sans MS"/>
              </a:rPr>
              <a:t>mg/L</a:t>
            </a:r>
            <a:endParaRPr sz="1650" dirty="0">
              <a:latin typeface="Comic Sans MS"/>
              <a:cs typeface="Comic Sans MS"/>
            </a:endParaRPr>
          </a:p>
          <a:p>
            <a:pPr marL="736600" marR="5080" indent="-266700">
              <a:lnSpc>
                <a:spcPct val="151500"/>
              </a:lnSpc>
              <a:spcBef>
                <a:spcPts val="400"/>
              </a:spcBef>
              <a:buFont typeface="Arial"/>
              <a:buChar char="–"/>
              <a:tabLst>
                <a:tab pos="735965" algn="l"/>
                <a:tab pos="736600" algn="l"/>
              </a:tabLst>
            </a:pPr>
            <a:r>
              <a:rPr sz="1650" spc="10" dirty="0">
                <a:latin typeface="Comic Sans MS"/>
                <a:cs typeface="Comic Sans MS"/>
              </a:rPr>
              <a:t>Glycine toxicity </a:t>
            </a:r>
            <a:r>
              <a:rPr sz="1650" spc="5" dirty="0">
                <a:latin typeface="Comic Sans MS"/>
                <a:cs typeface="Comic Sans MS"/>
              </a:rPr>
              <a:t>implicated in </a:t>
            </a:r>
            <a:r>
              <a:rPr sz="1650" spc="10" dirty="0">
                <a:latin typeface="Comic Sans MS"/>
                <a:cs typeface="Comic Sans MS"/>
              </a:rPr>
              <a:t>transient blindness- </a:t>
            </a:r>
            <a:r>
              <a:rPr sz="1650" spc="5" dirty="0">
                <a:latin typeface="Comic Sans MS"/>
                <a:cs typeface="Comic Sans MS"/>
              </a:rPr>
              <a:t>levels </a:t>
            </a:r>
            <a:r>
              <a:rPr sz="1650" spc="10" dirty="0">
                <a:latin typeface="Comic Sans MS"/>
                <a:cs typeface="Comic Sans MS"/>
              </a:rPr>
              <a:t>as high as 1029  mg/L</a:t>
            </a:r>
            <a:r>
              <a:rPr sz="1650" dirty="0">
                <a:latin typeface="Comic Sans MS"/>
                <a:cs typeface="Comic Sans MS"/>
              </a:rPr>
              <a:t> </a:t>
            </a:r>
            <a:r>
              <a:rPr sz="1650" spc="10" dirty="0">
                <a:latin typeface="Comic Sans MS"/>
                <a:cs typeface="Comic Sans MS"/>
              </a:rPr>
              <a:t>measured.</a:t>
            </a:r>
            <a:endParaRPr sz="1650" dirty="0">
              <a:latin typeface="Comic Sans MS"/>
              <a:cs typeface="Comic Sans MS"/>
            </a:endParaRPr>
          </a:p>
          <a:p>
            <a:pPr marL="736600" indent="-266700">
              <a:lnSpc>
                <a:spcPct val="100000"/>
              </a:lnSpc>
              <a:spcBef>
                <a:spcPts val="1420"/>
              </a:spcBef>
              <a:buFont typeface="Arial"/>
              <a:buChar char="–"/>
              <a:tabLst>
                <a:tab pos="735965" algn="l"/>
                <a:tab pos="736600" algn="l"/>
              </a:tabLst>
            </a:pPr>
            <a:r>
              <a:rPr sz="1650" spc="15" dirty="0">
                <a:latin typeface="Comic Sans MS"/>
                <a:cs typeface="Comic Sans MS"/>
              </a:rPr>
              <a:t>No </a:t>
            </a:r>
            <a:r>
              <a:rPr sz="1650" spc="10" dirty="0">
                <a:latin typeface="Comic Sans MS"/>
                <a:cs typeface="Comic Sans MS"/>
              </a:rPr>
              <a:t>overall correlation </a:t>
            </a:r>
            <a:r>
              <a:rPr sz="1650" spc="5" dirty="0">
                <a:latin typeface="Comic Sans MS"/>
                <a:cs typeface="Comic Sans MS"/>
              </a:rPr>
              <a:t>between </a:t>
            </a:r>
            <a:r>
              <a:rPr sz="1650" spc="10" dirty="0">
                <a:latin typeface="Comic Sans MS"/>
                <a:cs typeface="Comic Sans MS"/>
              </a:rPr>
              <a:t>plasma glycine levels and </a:t>
            </a:r>
            <a:r>
              <a:rPr sz="1650" spc="15" dirty="0">
                <a:latin typeface="Comic Sans MS"/>
                <a:cs typeface="Comic Sans MS"/>
              </a:rPr>
              <a:t>CNS</a:t>
            </a:r>
            <a:r>
              <a:rPr sz="1650" spc="-40" dirty="0">
                <a:latin typeface="Comic Sans MS"/>
                <a:cs typeface="Comic Sans MS"/>
              </a:rPr>
              <a:t> </a:t>
            </a:r>
            <a:r>
              <a:rPr sz="1650" spc="5" dirty="0">
                <a:latin typeface="Comic Sans MS"/>
                <a:cs typeface="Comic Sans MS"/>
              </a:rPr>
              <a:t>toxicity</a:t>
            </a:r>
            <a:endParaRPr sz="1650" dirty="0">
              <a:latin typeface="Comic Sans MS"/>
              <a:cs typeface="Comic Sans MS"/>
            </a:endParaRPr>
          </a:p>
          <a:p>
            <a:pPr marL="330200" indent="-317500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650" spc="5" dirty="0">
                <a:latin typeface="Comic Sans MS"/>
                <a:cs typeface="Comic Sans MS"/>
              </a:rPr>
              <a:t>Ammonia</a:t>
            </a:r>
            <a:r>
              <a:rPr sz="1650" spc="-5" dirty="0">
                <a:latin typeface="Comic Sans MS"/>
                <a:cs typeface="Comic Sans MS"/>
              </a:rPr>
              <a:t> </a:t>
            </a:r>
            <a:r>
              <a:rPr sz="1650" spc="5" dirty="0">
                <a:latin typeface="Comic Sans MS"/>
                <a:cs typeface="Comic Sans MS"/>
              </a:rPr>
              <a:t>toxicity</a:t>
            </a:r>
            <a:endParaRPr sz="1650" dirty="0">
              <a:latin typeface="Comic Sans MS"/>
              <a:cs typeface="Comic Sans MS"/>
            </a:endParaRPr>
          </a:p>
          <a:p>
            <a:pPr marL="736600" lvl="1" indent="-266700">
              <a:lnSpc>
                <a:spcPct val="100000"/>
              </a:lnSpc>
              <a:spcBef>
                <a:spcPts val="1420"/>
              </a:spcBef>
              <a:buFont typeface="Arial"/>
              <a:buChar char="–"/>
              <a:tabLst>
                <a:tab pos="735965" algn="l"/>
                <a:tab pos="736600" algn="l"/>
              </a:tabLst>
            </a:pPr>
            <a:r>
              <a:rPr sz="1650" spc="10" dirty="0">
                <a:latin typeface="Comic Sans MS"/>
                <a:cs typeface="Comic Sans MS"/>
              </a:rPr>
              <a:t>Formed by oxidative biotransformation of</a:t>
            </a:r>
            <a:r>
              <a:rPr sz="1650" spc="-15" dirty="0">
                <a:latin typeface="Comic Sans MS"/>
                <a:cs typeface="Comic Sans MS"/>
              </a:rPr>
              <a:t> </a:t>
            </a:r>
            <a:r>
              <a:rPr sz="1650" spc="5" dirty="0">
                <a:latin typeface="Comic Sans MS"/>
                <a:cs typeface="Comic Sans MS"/>
              </a:rPr>
              <a:t>glycine.</a:t>
            </a:r>
            <a:endParaRPr sz="1650" dirty="0">
              <a:latin typeface="Comic Sans MS"/>
              <a:cs typeface="Comic Sans MS"/>
            </a:endParaRPr>
          </a:p>
          <a:p>
            <a:pPr marL="736600" lvl="1" indent="-266700">
              <a:lnSpc>
                <a:spcPct val="100000"/>
              </a:lnSpc>
              <a:spcBef>
                <a:spcPts val="1420"/>
              </a:spcBef>
              <a:buFont typeface="Arial"/>
              <a:buChar char="–"/>
              <a:tabLst>
                <a:tab pos="735965" algn="l"/>
                <a:tab pos="736600" algn="l"/>
                <a:tab pos="2999105" algn="l"/>
              </a:tabLst>
            </a:pPr>
            <a:r>
              <a:rPr sz="1650" spc="10" dirty="0">
                <a:latin typeface="Comic Sans MS"/>
                <a:cs typeface="Comic Sans MS"/>
              </a:rPr>
              <a:t>Delayed</a:t>
            </a:r>
            <a:r>
              <a:rPr sz="1650" spc="15" dirty="0">
                <a:latin typeface="Comic Sans MS"/>
                <a:cs typeface="Comic Sans MS"/>
              </a:rPr>
              <a:t> </a:t>
            </a:r>
            <a:r>
              <a:rPr sz="1650" spc="10" dirty="0">
                <a:latin typeface="Comic Sans MS"/>
                <a:cs typeface="Comic Sans MS"/>
              </a:rPr>
              <a:t>awakening</a:t>
            </a:r>
            <a:r>
              <a:rPr sz="1650" spc="10" dirty="0">
                <a:latin typeface="Wingdings"/>
                <a:cs typeface="Wingdings"/>
              </a:rPr>
              <a:t></a:t>
            </a:r>
            <a:r>
              <a:rPr sz="1650" spc="10" dirty="0">
                <a:latin typeface="Times New Roman"/>
                <a:cs typeface="Times New Roman"/>
              </a:rPr>
              <a:t>	</a:t>
            </a:r>
            <a:r>
              <a:rPr sz="1650" spc="10" dirty="0">
                <a:latin typeface="Comic Sans MS"/>
                <a:cs typeface="Comic Sans MS"/>
              </a:rPr>
              <a:t>elevated blood ammonia</a:t>
            </a:r>
            <a:r>
              <a:rPr sz="1650" spc="-10" dirty="0">
                <a:latin typeface="Comic Sans MS"/>
                <a:cs typeface="Comic Sans MS"/>
              </a:rPr>
              <a:t> </a:t>
            </a:r>
            <a:r>
              <a:rPr sz="1650" spc="5" dirty="0">
                <a:latin typeface="Comic Sans MS"/>
                <a:cs typeface="Comic Sans MS"/>
              </a:rPr>
              <a:t>concn.</a:t>
            </a:r>
            <a:endParaRPr sz="165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2500" y="5362702"/>
            <a:ext cx="144145" cy="712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10" dirty="0">
                <a:latin typeface="Arial"/>
                <a:cs typeface="Arial"/>
              </a:rPr>
              <a:t>–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650" spc="10" dirty="0">
                <a:latin typeface="Arial"/>
                <a:cs typeface="Arial"/>
              </a:rPr>
              <a:t>–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9200" y="5375402"/>
            <a:ext cx="6037580" cy="712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10" dirty="0">
                <a:latin typeface="Comic Sans MS"/>
                <a:cs typeface="Comic Sans MS"/>
              </a:rPr>
              <a:t>Deterioration of </a:t>
            </a:r>
            <a:r>
              <a:rPr sz="1650" spc="15" dirty="0">
                <a:latin typeface="Comic Sans MS"/>
                <a:cs typeface="Comic Sans MS"/>
              </a:rPr>
              <a:t>CNS </a:t>
            </a:r>
            <a:r>
              <a:rPr sz="1650" spc="10" dirty="0">
                <a:latin typeface="Comic Sans MS"/>
                <a:cs typeface="Comic Sans MS"/>
              </a:rPr>
              <a:t>function when ammonia levels&gt; 150</a:t>
            </a:r>
            <a:r>
              <a:rPr sz="1650" spc="-45" dirty="0">
                <a:latin typeface="Comic Sans MS"/>
                <a:cs typeface="Comic Sans MS"/>
              </a:rPr>
              <a:t> </a:t>
            </a:r>
            <a:r>
              <a:rPr sz="1650" spc="10" dirty="0">
                <a:latin typeface="Comic Sans MS"/>
                <a:cs typeface="Comic Sans MS"/>
              </a:rPr>
              <a:t>M.</a:t>
            </a:r>
            <a:endParaRPr sz="16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650" spc="10" dirty="0">
                <a:latin typeface="Comic Sans MS"/>
                <a:cs typeface="Comic Sans MS"/>
              </a:rPr>
              <a:t>Glycine and ammonia </a:t>
            </a:r>
            <a:r>
              <a:rPr sz="1650" spc="5" dirty="0">
                <a:latin typeface="Comic Sans MS"/>
                <a:cs typeface="Comic Sans MS"/>
              </a:rPr>
              <a:t>levels </a:t>
            </a:r>
            <a:r>
              <a:rPr sz="1650" spc="10" dirty="0">
                <a:latin typeface="Comic Sans MS"/>
                <a:cs typeface="Comic Sans MS"/>
              </a:rPr>
              <a:t>did not </a:t>
            </a:r>
            <a:r>
              <a:rPr sz="1650" spc="5" dirty="0">
                <a:latin typeface="Comic Sans MS"/>
                <a:cs typeface="Comic Sans MS"/>
              </a:rPr>
              <a:t>correlate </a:t>
            </a:r>
            <a:r>
              <a:rPr sz="1650" spc="10" dirty="0">
                <a:latin typeface="Comic Sans MS"/>
                <a:cs typeface="Comic Sans MS"/>
              </a:rPr>
              <a:t>with each other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09800" y="6243935"/>
            <a:ext cx="3810000" cy="510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47900" y="6299200"/>
            <a:ext cx="2912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Case </a:t>
            </a:r>
            <a:r>
              <a:rPr sz="2400" spc="-5" dirty="0">
                <a:latin typeface="Comic Sans MS"/>
                <a:cs typeface="Comic Sans MS"/>
              </a:rPr>
              <a:t>reports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only……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"/>
            <a:ext cx="82296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241300"/>
            <a:ext cx="6396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0405" algn="l"/>
                <a:tab pos="4217035" algn="l"/>
              </a:tabLst>
            </a:pPr>
            <a:r>
              <a:rPr dirty="0"/>
              <a:t>To	</a:t>
            </a:r>
            <a:r>
              <a:rPr spc="-5" dirty="0"/>
              <a:t>watch</a:t>
            </a:r>
            <a:r>
              <a:rPr spc="10" dirty="0"/>
              <a:t> </a:t>
            </a:r>
            <a:r>
              <a:rPr spc="-5" dirty="0"/>
              <a:t>out</a:t>
            </a:r>
            <a:r>
              <a:rPr spc="15" dirty="0"/>
              <a:t> </a:t>
            </a:r>
            <a:r>
              <a:rPr spc="-5" dirty="0"/>
              <a:t>after	procedure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700" y="1183639"/>
            <a:ext cx="10922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200" y="1196339"/>
            <a:ext cx="358521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Comic Sans MS"/>
                <a:cs typeface="Comic Sans MS"/>
              </a:rPr>
              <a:t>Lowering </a:t>
            </a:r>
            <a:r>
              <a:rPr sz="1850" spc="10" dirty="0">
                <a:latin typeface="Comic Sans MS"/>
                <a:cs typeface="Comic Sans MS"/>
              </a:rPr>
              <a:t>of legs </a:t>
            </a:r>
            <a:r>
              <a:rPr sz="1850" spc="15" dirty="0">
                <a:latin typeface="Comic Sans MS"/>
                <a:cs typeface="Comic Sans MS"/>
              </a:rPr>
              <a:t>from</a:t>
            </a:r>
            <a:r>
              <a:rPr sz="1850" spc="-85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lithotomy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200" y="1495552"/>
            <a:ext cx="7397115" cy="5321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87450" indent="139700">
              <a:lnSpc>
                <a:spcPct val="135100"/>
              </a:lnSpc>
              <a:spcBef>
                <a:spcPts val="95"/>
              </a:spcBef>
              <a:buFont typeface="Arial"/>
              <a:buChar char="–"/>
              <a:tabLst>
                <a:tab pos="418465" algn="l"/>
                <a:tab pos="419100" algn="l"/>
                <a:tab pos="1901825" algn="l"/>
              </a:tabLst>
            </a:pPr>
            <a:r>
              <a:rPr sz="1850" spc="10" dirty="0">
                <a:latin typeface="Comic Sans MS"/>
                <a:cs typeface="Comic Sans MS"/>
              </a:rPr>
              <a:t>Check </a:t>
            </a:r>
            <a:r>
              <a:rPr sz="1850" spc="20" dirty="0">
                <a:latin typeface="Comic Sans MS"/>
                <a:cs typeface="Comic Sans MS"/>
              </a:rPr>
              <a:t>BP</a:t>
            </a:r>
            <a:r>
              <a:rPr sz="1850" spc="20" dirty="0">
                <a:latin typeface="Wingdings"/>
                <a:cs typeface="Wingdings"/>
              </a:rPr>
              <a:t></a:t>
            </a:r>
            <a:r>
              <a:rPr sz="1850" spc="20" dirty="0">
                <a:latin typeface="Times New Roman"/>
                <a:cs typeface="Times New Roman"/>
              </a:rPr>
              <a:t>	</a:t>
            </a:r>
            <a:r>
              <a:rPr sz="1850" spc="15" dirty="0">
                <a:latin typeface="Comic Sans MS"/>
                <a:cs typeface="Comic Sans MS"/>
              </a:rPr>
              <a:t>Hypovolemia </a:t>
            </a:r>
            <a:r>
              <a:rPr sz="1850" spc="10" dirty="0">
                <a:latin typeface="Comic Sans MS"/>
                <a:cs typeface="Comic Sans MS"/>
              </a:rPr>
              <a:t>manifests </a:t>
            </a:r>
            <a:r>
              <a:rPr sz="1850" spc="15" dirty="0">
                <a:latin typeface="Comic Sans MS"/>
                <a:cs typeface="Comic Sans MS"/>
              </a:rPr>
              <a:t>as </a:t>
            </a:r>
            <a:r>
              <a:rPr sz="1850" spc="10" dirty="0">
                <a:latin typeface="Comic Sans MS"/>
                <a:cs typeface="Comic Sans MS"/>
              </a:rPr>
              <a:t>hypotension.  </a:t>
            </a:r>
            <a:r>
              <a:rPr sz="1850" spc="15" dirty="0">
                <a:latin typeface="Comic Sans MS"/>
                <a:cs typeface="Comic Sans MS"/>
              </a:rPr>
              <a:t>Hypothermia/ Hypotension/</a:t>
            </a:r>
            <a:r>
              <a:rPr sz="1850" spc="-5" dirty="0">
                <a:latin typeface="Comic Sans MS"/>
                <a:cs typeface="Comic Sans MS"/>
              </a:rPr>
              <a:t> </a:t>
            </a:r>
            <a:r>
              <a:rPr sz="1850" spc="15" dirty="0">
                <a:latin typeface="Comic Sans MS"/>
                <a:cs typeface="Comic Sans MS"/>
              </a:rPr>
              <a:t>Hemorrhage</a:t>
            </a:r>
            <a:endParaRPr sz="18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50" spc="15" dirty="0">
                <a:latin typeface="Comic Sans MS"/>
                <a:cs typeface="Comic Sans MS"/>
              </a:rPr>
              <a:t>S/S </a:t>
            </a:r>
            <a:r>
              <a:rPr sz="1850" spc="10" dirty="0">
                <a:latin typeface="Comic Sans MS"/>
                <a:cs typeface="Comic Sans MS"/>
              </a:rPr>
              <a:t>of </a:t>
            </a:r>
            <a:r>
              <a:rPr sz="1850" spc="15" dirty="0">
                <a:latin typeface="Comic Sans MS"/>
                <a:cs typeface="Comic Sans MS"/>
              </a:rPr>
              <a:t>TUR </a:t>
            </a:r>
            <a:r>
              <a:rPr sz="1850" spc="10" dirty="0">
                <a:latin typeface="Comic Sans MS"/>
                <a:cs typeface="Comic Sans MS"/>
              </a:rPr>
              <a:t>syndrome/</a:t>
            </a:r>
            <a:r>
              <a:rPr sz="1850" spc="-25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Septicemia</a:t>
            </a:r>
            <a:endParaRPr sz="18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2047239" algn="l"/>
              </a:tabLst>
            </a:pPr>
            <a:r>
              <a:rPr sz="1850" spc="10" dirty="0">
                <a:latin typeface="Comic Sans MS"/>
                <a:cs typeface="Comic Sans MS"/>
              </a:rPr>
              <a:t>Clot</a:t>
            </a:r>
            <a:r>
              <a:rPr sz="1850" spc="2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retention</a:t>
            </a:r>
            <a:r>
              <a:rPr sz="1850" spc="10" dirty="0">
                <a:latin typeface="Wingdings"/>
                <a:cs typeface="Wingdings"/>
              </a:rPr>
              <a:t></a:t>
            </a:r>
            <a:r>
              <a:rPr sz="1850" spc="10" dirty="0">
                <a:latin typeface="Times New Roman"/>
                <a:cs typeface="Times New Roman"/>
              </a:rPr>
              <a:t>	</a:t>
            </a:r>
            <a:r>
              <a:rPr sz="1850" spc="10" dirty="0">
                <a:latin typeface="Comic Sans MS"/>
                <a:cs typeface="Comic Sans MS"/>
              </a:rPr>
              <a:t>Clot blocking urinary</a:t>
            </a:r>
            <a:r>
              <a:rPr sz="1850" spc="-5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catheter</a:t>
            </a:r>
            <a:endParaRPr sz="1850">
              <a:latin typeface="Comic Sans MS"/>
              <a:cs typeface="Comic Sans MS"/>
            </a:endParaRPr>
          </a:p>
          <a:p>
            <a:pPr marL="419100" indent="-266700">
              <a:lnSpc>
                <a:spcPct val="100000"/>
              </a:lnSpc>
              <a:spcBef>
                <a:spcPts val="880"/>
              </a:spcBef>
              <a:buFont typeface="Arial"/>
              <a:buChar char="–"/>
              <a:tabLst>
                <a:tab pos="418465" algn="l"/>
                <a:tab pos="419100" algn="l"/>
              </a:tabLst>
            </a:pPr>
            <a:r>
              <a:rPr sz="1850" spc="10" dirty="0">
                <a:latin typeface="Comic Sans MS"/>
                <a:cs typeface="Comic Sans MS"/>
              </a:rPr>
              <a:t>Bladder</a:t>
            </a:r>
            <a:r>
              <a:rPr sz="185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distension</a:t>
            </a:r>
            <a:endParaRPr sz="1850">
              <a:latin typeface="Comic Sans MS"/>
              <a:cs typeface="Comic Sans MS"/>
            </a:endParaRPr>
          </a:p>
          <a:p>
            <a:pPr marL="12700" marR="2192655" indent="139700">
              <a:lnSpc>
                <a:spcPts val="3100"/>
              </a:lnSpc>
              <a:spcBef>
                <a:spcPts val="150"/>
              </a:spcBef>
              <a:buFont typeface="Arial"/>
              <a:buChar char="–"/>
              <a:tabLst>
                <a:tab pos="418465" algn="l"/>
                <a:tab pos="419100" algn="l"/>
              </a:tabLst>
            </a:pPr>
            <a:r>
              <a:rPr sz="1850" spc="10" dirty="0">
                <a:latin typeface="Comic Sans MS"/>
                <a:cs typeface="Comic Sans MS"/>
              </a:rPr>
              <a:t>Prevented </a:t>
            </a:r>
            <a:r>
              <a:rPr sz="1850" spc="15" dirty="0">
                <a:latin typeface="Comic Sans MS"/>
                <a:cs typeface="Comic Sans MS"/>
              </a:rPr>
              <a:t>by </a:t>
            </a:r>
            <a:r>
              <a:rPr sz="1850" spc="10" dirty="0">
                <a:latin typeface="Comic Sans MS"/>
                <a:cs typeface="Comic Sans MS"/>
              </a:rPr>
              <a:t>continuous </a:t>
            </a:r>
            <a:r>
              <a:rPr sz="1850" spc="15" dirty="0">
                <a:latin typeface="Comic Sans MS"/>
                <a:cs typeface="Comic Sans MS"/>
              </a:rPr>
              <a:t>bladder </a:t>
            </a:r>
            <a:r>
              <a:rPr sz="1850" spc="10" dirty="0">
                <a:latin typeface="Comic Sans MS"/>
                <a:cs typeface="Comic Sans MS"/>
              </a:rPr>
              <a:t>washouts.  Bladder</a:t>
            </a:r>
            <a:r>
              <a:rPr sz="185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spasm</a:t>
            </a:r>
            <a:endParaRPr sz="1850">
              <a:latin typeface="Comic Sans MS"/>
              <a:cs typeface="Comic Sans MS"/>
            </a:endParaRPr>
          </a:p>
          <a:p>
            <a:pPr marL="419100" marR="225425" indent="-266700">
              <a:lnSpc>
                <a:spcPct val="117100"/>
              </a:lnSpc>
              <a:spcBef>
                <a:spcPts val="150"/>
              </a:spcBef>
              <a:buFont typeface="Arial"/>
              <a:buChar char="–"/>
              <a:tabLst>
                <a:tab pos="418465" algn="l"/>
                <a:tab pos="419100" algn="l"/>
              </a:tabLst>
            </a:pPr>
            <a:r>
              <a:rPr sz="1850" spc="10" dirty="0">
                <a:latin typeface="Comic Sans MS"/>
                <a:cs typeface="Comic Sans MS"/>
              </a:rPr>
              <a:t>Indwelling catheter stimulates </a:t>
            </a:r>
            <a:r>
              <a:rPr sz="1850" spc="15" dirty="0">
                <a:latin typeface="Comic Sans MS"/>
                <a:cs typeface="Comic Sans MS"/>
              </a:rPr>
              <a:t>bladder </a:t>
            </a:r>
            <a:r>
              <a:rPr sz="1850" spc="10" dirty="0">
                <a:latin typeface="Comic Sans MS"/>
                <a:cs typeface="Comic Sans MS"/>
              </a:rPr>
              <a:t>neck </a:t>
            </a:r>
            <a:r>
              <a:rPr sz="1850" spc="15" dirty="0">
                <a:latin typeface="Comic Sans MS"/>
                <a:cs typeface="Comic Sans MS"/>
              </a:rPr>
              <a:t>to </a:t>
            </a:r>
            <a:r>
              <a:rPr sz="1850" spc="10" dirty="0">
                <a:latin typeface="Comic Sans MS"/>
                <a:cs typeface="Comic Sans MS"/>
              </a:rPr>
              <a:t>cause painful  involuntary contraction </a:t>
            </a:r>
            <a:r>
              <a:rPr sz="1850" spc="15" dirty="0">
                <a:latin typeface="Comic Sans MS"/>
                <a:cs typeface="Comic Sans MS"/>
              </a:rPr>
              <a:t>of</a:t>
            </a:r>
            <a:r>
              <a:rPr sz="1850" spc="-10" dirty="0">
                <a:latin typeface="Comic Sans MS"/>
                <a:cs typeface="Comic Sans MS"/>
              </a:rPr>
              <a:t> </a:t>
            </a:r>
            <a:r>
              <a:rPr sz="1850" spc="15" dirty="0">
                <a:latin typeface="Comic Sans MS"/>
                <a:cs typeface="Comic Sans MS"/>
              </a:rPr>
              <a:t>bladder</a:t>
            </a:r>
            <a:endParaRPr sz="1850">
              <a:latin typeface="Comic Sans MS"/>
              <a:cs typeface="Comic Sans MS"/>
            </a:endParaRPr>
          </a:p>
          <a:p>
            <a:pPr marL="419100" marR="5080" indent="-266700">
              <a:lnSpc>
                <a:spcPct val="117100"/>
              </a:lnSpc>
              <a:spcBef>
                <a:spcPts val="500"/>
              </a:spcBef>
              <a:buFont typeface="Arial"/>
              <a:buChar char="–"/>
              <a:tabLst>
                <a:tab pos="418465" algn="l"/>
                <a:tab pos="419100" algn="l"/>
              </a:tabLst>
            </a:pPr>
            <a:r>
              <a:rPr sz="1850" spc="10" dirty="0">
                <a:latin typeface="Comic Sans MS"/>
                <a:cs typeface="Comic Sans MS"/>
              </a:rPr>
              <a:t>Irrigation fluid prevents </a:t>
            </a:r>
            <a:r>
              <a:rPr sz="1850" spc="15" dirty="0">
                <a:latin typeface="Comic Sans MS"/>
                <a:cs typeface="Comic Sans MS"/>
              </a:rPr>
              <a:t>bladder from </a:t>
            </a:r>
            <a:r>
              <a:rPr sz="1850" spc="10" dirty="0">
                <a:latin typeface="Comic Sans MS"/>
                <a:cs typeface="Comic Sans MS"/>
              </a:rPr>
              <a:t>draining </a:t>
            </a:r>
            <a:r>
              <a:rPr sz="1850" spc="15" dirty="0">
                <a:latin typeface="Comic Sans MS"/>
                <a:cs typeface="Comic Sans MS"/>
              </a:rPr>
              <a:t>completely </a:t>
            </a:r>
            <a:r>
              <a:rPr sz="1850" spc="10" dirty="0">
                <a:latin typeface="Comic Sans MS"/>
                <a:cs typeface="Comic Sans MS"/>
              </a:rPr>
              <a:t>and  </a:t>
            </a:r>
            <a:r>
              <a:rPr sz="1850" spc="15" dirty="0">
                <a:latin typeface="Comic Sans MS"/>
                <a:cs typeface="Comic Sans MS"/>
              </a:rPr>
              <a:t>aggravates</a:t>
            </a:r>
            <a:r>
              <a:rPr sz="185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pain</a:t>
            </a:r>
            <a:endParaRPr sz="1850">
              <a:latin typeface="Comic Sans MS"/>
              <a:cs typeface="Comic Sans MS"/>
            </a:endParaRPr>
          </a:p>
          <a:p>
            <a:pPr marL="419100" indent="-266700">
              <a:lnSpc>
                <a:spcPct val="100000"/>
              </a:lnSpc>
              <a:spcBef>
                <a:spcPts val="780"/>
              </a:spcBef>
              <a:buFont typeface="Arial"/>
              <a:buChar char="–"/>
              <a:tabLst>
                <a:tab pos="418465" algn="l"/>
                <a:tab pos="419100" algn="l"/>
              </a:tabLst>
            </a:pPr>
            <a:r>
              <a:rPr sz="1850" spc="10" dirty="0">
                <a:latin typeface="Comic Sans MS"/>
                <a:cs typeface="Comic Sans MS"/>
              </a:rPr>
              <a:t>Treatment:</a:t>
            </a:r>
            <a:endParaRPr sz="1850">
              <a:latin typeface="Comic Sans MS"/>
              <a:cs typeface="Comic Sans MS"/>
            </a:endParaRPr>
          </a:p>
          <a:p>
            <a:pPr marL="825500" lvl="1" indent="-21590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824865" algn="l"/>
                <a:tab pos="825500" algn="l"/>
              </a:tabLst>
            </a:pPr>
            <a:r>
              <a:rPr sz="1850" spc="15" dirty="0">
                <a:latin typeface="Comic Sans MS"/>
                <a:cs typeface="Comic Sans MS"/>
              </a:rPr>
              <a:t>Low dose diazepam- 2.5-5 mg</a:t>
            </a:r>
            <a:r>
              <a:rPr sz="1850" spc="-45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iv</a:t>
            </a:r>
            <a:endParaRPr sz="1850">
              <a:latin typeface="Comic Sans MS"/>
              <a:cs typeface="Comic Sans MS"/>
            </a:endParaRPr>
          </a:p>
          <a:p>
            <a:pPr marL="825500" lvl="1" indent="-2159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824865" algn="l"/>
                <a:tab pos="825500" algn="l"/>
              </a:tabLst>
            </a:pPr>
            <a:r>
              <a:rPr sz="1850" spc="15" dirty="0">
                <a:latin typeface="Comic Sans MS"/>
                <a:cs typeface="Comic Sans MS"/>
              </a:rPr>
              <a:t>Hyoscine </a:t>
            </a:r>
            <a:r>
              <a:rPr sz="1850" spc="10" dirty="0">
                <a:latin typeface="Comic Sans MS"/>
                <a:cs typeface="Comic Sans MS"/>
              </a:rPr>
              <a:t>(Buscopan)- </a:t>
            </a:r>
            <a:r>
              <a:rPr sz="1850" spc="15" dirty="0">
                <a:latin typeface="Comic Sans MS"/>
                <a:cs typeface="Comic Sans MS"/>
              </a:rPr>
              <a:t>20 mg </a:t>
            </a:r>
            <a:r>
              <a:rPr sz="1850" spc="10" dirty="0">
                <a:latin typeface="Comic Sans MS"/>
                <a:cs typeface="Comic Sans MS"/>
              </a:rPr>
              <a:t>iv</a:t>
            </a:r>
            <a:r>
              <a:rPr sz="1850" spc="-35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slow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700" y="1851151"/>
            <a:ext cx="109220" cy="119380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850" spc="10" dirty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50" spc="10" dirty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50" spc="10" dirty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700" y="3901440"/>
            <a:ext cx="10922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558800"/>
            <a:ext cx="5781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Recent advances in</a:t>
            </a:r>
            <a:r>
              <a:rPr spc="-45" dirty="0"/>
              <a:t> </a:t>
            </a:r>
            <a:r>
              <a:rPr spc="-5" dirty="0"/>
              <a:t>TURP….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2500" y="1968500"/>
            <a:ext cx="2193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omic Sans MS"/>
                <a:cs typeface="Comic Sans MS"/>
              </a:rPr>
              <a:t>Bipolar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TURP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3276600"/>
            <a:ext cx="3333750" cy="185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1215" y="2675206"/>
            <a:ext cx="3217984" cy="3297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67400" y="1890267"/>
            <a:ext cx="141986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5" dirty="0">
                <a:latin typeface="Comic Sans MS"/>
                <a:cs typeface="Comic Sans MS"/>
              </a:rPr>
              <a:t>Laser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spc="10" dirty="0">
                <a:latin typeface="Comic Sans MS"/>
                <a:cs typeface="Comic Sans MS"/>
              </a:rPr>
              <a:t>TURP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091534"/>
            <a:ext cx="9144000" cy="510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38100" y="6146800"/>
            <a:ext cx="5351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Irrigating solution </a:t>
            </a:r>
            <a:r>
              <a:rPr sz="2400" dirty="0">
                <a:latin typeface="Comic Sans MS"/>
                <a:cs typeface="Comic Sans MS"/>
              </a:rPr>
              <a:t>is Normal </a:t>
            </a:r>
            <a:r>
              <a:rPr sz="2400" spc="-5" dirty="0">
                <a:latin typeface="Comic Sans MS"/>
                <a:cs typeface="Comic Sans MS"/>
              </a:rPr>
              <a:t>saline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92660" y="6146800"/>
            <a:ext cx="35325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minimises </a:t>
            </a:r>
            <a:r>
              <a:rPr sz="2400" dirty="0">
                <a:latin typeface="Comic Sans MS"/>
                <a:cs typeface="Comic Sans MS"/>
              </a:rPr>
              <a:t>TURP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syndrom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7400" y="355600"/>
            <a:ext cx="2487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Advantage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700" y="13462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Bipolar</a:t>
            </a:r>
            <a:r>
              <a:rPr spc="-10" dirty="0"/>
              <a:t> </a:t>
            </a:r>
            <a:r>
              <a:rPr spc="-5" dirty="0"/>
              <a:t>TURP</a:t>
            </a:r>
          </a:p>
          <a:p>
            <a:pPr marL="406400" indent="-279400">
              <a:lnSpc>
                <a:spcPct val="100000"/>
              </a:lnSpc>
              <a:spcBef>
                <a:spcPts val="180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FF0000"/>
                </a:solidFill>
              </a:rPr>
              <a:t>Less </a:t>
            </a:r>
            <a:r>
              <a:rPr sz="2000" spc="-5" dirty="0">
                <a:solidFill>
                  <a:srgbClr val="FF0000"/>
                </a:solidFill>
              </a:rPr>
              <a:t>fluid </a:t>
            </a:r>
            <a:r>
              <a:rPr sz="2000" dirty="0">
                <a:solidFill>
                  <a:srgbClr val="FF0000"/>
                </a:solidFill>
              </a:rPr>
              <a:t>absorption </a:t>
            </a:r>
            <a:r>
              <a:rPr sz="20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↓</a:t>
            </a:r>
            <a:endParaRPr sz="2000">
              <a:latin typeface="Carlito"/>
              <a:cs typeface="Carlito"/>
            </a:endParaRPr>
          </a:p>
          <a:p>
            <a:pPr marL="406400">
              <a:lnSpc>
                <a:spcPct val="100000"/>
              </a:lnSpc>
              <a:spcBef>
                <a:spcPts val="1400"/>
              </a:spcBef>
            </a:pPr>
            <a:r>
              <a:rPr dirty="0">
                <a:solidFill>
                  <a:srgbClr val="FF0000"/>
                </a:solidFill>
              </a:rPr>
              <a:t>TURP</a:t>
            </a:r>
            <a:r>
              <a:rPr spc="-5" dirty="0">
                <a:solidFill>
                  <a:srgbClr val="FF0000"/>
                </a:solidFill>
              </a:rPr>
              <a:t> syndrome</a:t>
            </a:r>
          </a:p>
          <a:p>
            <a:pPr marL="406400" indent="-279400">
              <a:lnSpc>
                <a:spcPct val="100000"/>
              </a:lnSpc>
              <a:spcBef>
                <a:spcPts val="190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↓ </a:t>
            </a:r>
            <a:r>
              <a:rPr sz="2000" dirty="0">
                <a:solidFill>
                  <a:srgbClr val="FF0000"/>
                </a:solidFill>
              </a:rPr>
              <a:t>in </a:t>
            </a:r>
            <a:r>
              <a:rPr sz="2000" spc="-5" dirty="0">
                <a:solidFill>
                  <a:srgbClr val="FF0000"/>
                </a:solidFill>
              </a:rPr>
              <a:t>transfusion</a:t>
            </a:r>
            <a:r>
              <a:rPr sz="2000" spc="12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rate</a:t>
            </a:r>
            <a:endParaRPr sz="2000">
              <a:latin typeface="Carlito"/>
              <a:cs typeface="Carlito"/>
            </a:endParaRPr>
          </a:p>
          <a:p>
            <a:pPr marL="406400" indent="-279400">
              <a:lnSpc>
                <a:spcPct val="100000"/>
              </a:lnSpc>
              <a:spcBef>
                <a:spcPts val="180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2000" spc="-5" dirty="0"/>
              <a:t>Fewer </a:t>
            </a:r>
            <a:r>
              <a:rPr sz="2000" dirty="0"/>
              <a:t>postop</a:t>
            </a:r>
            <a:r>
              <a:rPr sz="2000" spc="-30" dirty="0"/>
              <a:t> </a:t>
            </a:r>
            <a:r>
              <a:rPr sz="2000" dirty="0"/>
              <a:t>readmissions</a:t>
            </a:r>
            <a:endParaRPr sz="2000"/>
          </a:p>
          <a:p>
            <a:pPr marL="406400" indent="-279400">
              <a:lnSpc>
                <a:spcPct val="100000"/>
              </a:lnSpc>
              <a:spcBef>
                <a:spcPts val="190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2000" spc="-5" dirty="0"/>
              <a:t>Faster </a:t>
            </a:r>
            <a:r>
              <a:rPr sz="2000" dirty="0"/>
              <a:t>postop</a:t>
            </a:r>
            <a:r>
              <a:rPr sz="2000" spc="-15" dirty="0"/>
              <a:t> </a:t>
            </a:r>
            <a:r>
              <a:rPr sz="2000" dirty="0"/>
              <a:t>recovery</a:t>
            </a:r>
            <a:endParaRPr sz="2000"/>
          </a:p>
          <a:p>
            <a:pPr marL="406400" marR="5080" indent="-279400">
              <a:lnSpc>
                <a:spcPct val="156300"/>
              </a:lnSpc>
              <a:spcBef>
                <a:spcPts val="545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2000" spc="-5" dirty="0"/>
              <a:t>Comparable urologic </a:t>
            </a:r>
            <a:r>
              <a:rPr sz="2000" dirty="0"/>
              <a:t>efficacy  </a:t>
            </a:r>
            <a:r>
              <a:rPr sz="2000" spc="-5" dirty="0"/>
              <a:t>and equivalent long-lasting  results </a:t>
            </a:r>
            <a:r>
              <a:rPr sz="2000" dirty="0"/>
              <a:t>as </a:t>
            </a:r>
            <a:r>
              <a:rPr sz="2000" spc="-5" dirty="0"/>
              <a:t>conventional</a:t>
            </a:r>
            <a:r>
              <a:rPr sz="2000" spc="-40" dirty="0"/>
              <a:t> </a:t>
            </a:r>
            <a:r>
              <a:rPr sz="2000" dirty="0"/>
              <a:t>TURP.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4572000" y="1358900"/>
            <a:ext cx="4333875" cy="549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omic Sans MS"/>
                <a:cs typeface="Comic Sans MS"/>
              </a:rPr>
              <a:t>Laser-TURP</a:t>
            </a:r>
            <a:endParaRPr sz="2000">
              <a:latin typeface="Comic Sans MS"/>
              <a:cs typeface="Comic Sans MS"/>
            </a:endParaRPr>
          </a:p>
          <a:p>
            <a:pPr marL="762000" marR="321310" lvl="1" indent="-292100">
              <a:lnSpc>
                <a:spcPct val="175000"/>
              </a:lnSpc>
              <a:spcBef>
                <a:spcPts val="500"/>
              </a:spcBef>
              <a:buFont typeface="Arial"/>
              <a:buChar char="–"/>
              <a:tabLst>
                <a:tab pos="761365" algn="l"/>
                <a:tab pos="762000" algn="l"/>
              </a:tabLst>
            </a:pPr>
            <a:r>
              <a:rPr sz="2000" spc="-5" dirty="0">
                <a:latin typeface="Comic Sans MS"/>
                <a:cs typeface="Comic Sans MS"/>
              </a:rPr>
              <a:t>Minimal irrigating fluid  absorption- </a:t>
            </a:r>
            <a:r>
              <a:rPr sz="2000" dirty="0">
                <a:latin typeface="Carlito"/>
                <a:cs typeface="Carlito"/>
              </a:rPr>
              <a:t>↓ </a:t>
            </a:r>
            <a:r>
              <a:rPr sz="2000" dirty="0">
                <a:latin typeface="Comic Sans MS"/>
                <a:cs typeface="Comic Sans MS"/>
              </a:rPr>
              <a:t>risk of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TURP  syndrome</a:t>
            </a:r>
            <a:endParaRPr sz="2000">
              <a:latin typeface="Comic Sans MS"/>
              <a:cs typeface="Comic Sans MS"/>
            </a:endParaRPr>
          </a:p>
          <a:p>
            <a:pPr marL="762000" marR="5080" lvl="1" indent="-292100">
              <a:lnSpc>
                <a:spcPct val="175000"/>
              </a:lnSpc>
              <a:spcBef>
                <a:spcPts val="400"/>
              </a:spcBef>
              <a:buFont typeface="Arial"/>
              <a:buChar char="–"/>
              <a:tabLst>
                <a:tab pos="761365" algn="l"/>
                <a:tab pos="762000" algn="l"/>
              </a:tabLst>
            </a:pPr>
            <a:r>
              <a:rPr sz="2000" dirty="0">
                <a:latin typeface="Comic Sans MS"/>
                <a:cs typeface="Comic Sans MS"/>
              </a:rPr>
              <a:t>Minimal </a:t>
            </a:r>
            <a:r>
              <a:rPr sz="2000" spc="-5" dirty="0">
                <a:latin typeface="Comic Sans MS"/>
                <a:cs typeface="Comic Sans MS"/>
              </a:rPr>
              <a:t>blood loss-50-70 </a:t>
            </a:r>
            <a:r>
              <a:rPr sz="2000" spc="-10" dirty="0">
                <a:latin typeface="Comic Sans MS"/>
                <a:cs typeface="Comic Sans MS"/>
              </a:rPr>
              <a:t>ml</a:t>
            </a:r>
            <a:r>
              <a:rPr sz="2000" spc="-10" dirty="0">
                <a:latin typeface="Wingdings"/>
                <a:cs typeface="Wingdings"/>
              </a:rPr>
              <a:t>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Fewer transfusions</a:t>
            </a:r>
            <a:endParaRPr sz="2000">
              <a:latin typeface="Comic Sans MS"/>
              <a:cs typeface="Comic Sans MS"/>
            </a:endParaRPr>
          </a:p>
          <a:p>
            <a:pPr marL="762000" lvl="1" indent="-292100">
              <a:lnSpc>
                <a:spcPct val="100000"/>
              </a:lnSpc>
              <a:spcBef>
                <a:spcPts val="2300"/>
              </a:spcBef>
              <a:buFont typeface="Arial"/>
              <a:buChar char="–"/>
              <a:tabLst>
                <a:tab pos="761365" algn="l"/>
                <a:tab pos="762000" algn="l"/>
              </a:tabLst>
            </a:pPr>
            <a:r>
              <a:rPr sz="2000" dirty="0">
                <a:latin typeface="Comic Sans MS"/>
                <a:cs typeface="Comic Sans MS"/>
              </a:rPr>
              <a:t>In </a:t>
            </a:r>
            <a:r>
              <a:rPr sz="2000" spc="-5" dirty="0">
                <a:latin typeface="Comic Sans MS"/>
                <a:cs typeface="Comic Sans MS"/>
              </a:rPr>
              <a:t>anticoagulated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patients</a:t>
            </a:r>
            <a:endParaRPr sz="2000">
              <a:latin typeface="Comic Sans MS"/>
              <a:cs typeface="Comic Sans MS"/>
            </a:endParaRPr>
          </a:p>
          <a:p>
            <a:pPr marL="762000" lvl="1" indent="-292100">
              <a:lnSpc>
                <a:spcPct val="100000"/>
              </a:lnSpc>
              <a:spcBef>
                <a:spcPts val="2300"/>
              </a:spcBef>
              <a:buFont typeface="Arial"/>
              <a:buChar char="–"/>
              <a:tabLst>
                <a:tab pos="761365" algn="l"/>
                <a:tab pos="762000" algn="l"/>
              </a:tabLst>
            </a:pPr>
            <a:r>
              <a:rPr sz="2000" spc="-5" dirty="0">
                <a:latin typeface="Comic Sans MS"/>
                <a:cs typeface="Comic Sans MS"/>
              </a:rPr>
              <a:t>Outpatient </a:t>
            </a:r>
            <a:r>
              <a:rPr sz="2000" dirty="0">
                <a:latin typeface="Comic Sans MS"/>
                <a:cs typeface="Comic Sans MS"/>
              </a:rPr>
              <a:t>procedure</a:t>
            </a:r>
            <a:endParaRPr sz="2000">
              <a:latin typeface="Comic Sans MS"/>
              <a:cs typeface="Comic Sans MS"/>
            </a:endParaRPr>
          </a:p>
          <a:p>
            <a:pPr marL="762000" lvl="1" indent="-292100">
              <a:lnSpc>
                <a:spcPct val="100000"/>
              </a:lnSpc>
              <a:spcBef>
                <a:spcPts val="2300"/>
              </a:spcBef>
              <a:buFont typeface="Arial"/>
              <a:buChar char="–"/>
              <a:tabLst>
                <a:tab pos="761365" algn="l"/>
                <a:tab pos="762000" algn="l"/>
              </a:tabLst>
            </a:pPr>
            <a:r>
              <a:rPr sz="2000" spc="-5" dirty="0">
                <a:latin typeface="Comic Sans MS"/>
                <a:cs typeface="Comic Sans MS"/>
              </a:rPr>
              <a:t>Fewer </a:t>
            </a:r>
            <a:r>
              <a:rPr sz="2000" dirty="0">
                <a:latin typeface="Comic Sans MS"/>
                <a:cs typeface="Comic Sans MS"/>
              </a:rPr>
              <a:t>strictures</a:t>
            </a:r>
            <a:endParaRPr sz="2000">
              <a:latin typeface="Comic Sans MS"/>
              <a:cs typeface="Comic Sans MS"/>
            </a:endParaRPr>
          </a:p>
          <a:p>
            <a:pPr marL="762000" lvl="1" indent="-292100">
              <a:lnSpc>
                <a:spcPct val="100000"/>
              </a:lnSpc>
              <a:spcBef>
                <a:spcPts val="2300"/>
              </a:spcBef>
              <a:buFont typeface="Arial"/>
              <a:buChar char="–"/>
              <a:tabLst>
                <a:tab pos="761365" algn="l"/>
                <a:tab pos="762000" algn="l"/>
              </a:tabLst>
            </a:pPr>
            <a:r>
              <a:rPr sz="2000" spc="-5" dirty="0">
                <a:latin typeface="Comic Sans MS"/>
                <a:cs typeface="Comic Sans MS"/>
              </a:rPr>
              <a:t>Shorter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hospitalizations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125" y="558800"/>
            <a:ext cx="77768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pc="-5" dirty="0" smtClean="0"/>
              <a:t>TAKE HOME POINTS</a:t>
            </a:r>
            <a:r>
              <a:rPr spc="-5" dirty="0" smtClean="0"/>
              <a:t>…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pc="-5" dirty="0"/>
              <a:t>Regional anaesthesia offers several advantages over GA</a:t>
            </a:r>
            <a:r>
              <a:rPr spc="-10" dirty="0"/>
              <a:t> </a:t>
            </a:r>
            <a:r>
              <a:rPr spc="-5" dirty="0"/>
              <a:t>for</a:t>
            </a:r>
          </a:p>
          <a:p>
            <a:pPr marL="358775">
              <a:lnSpc>
                <a:spcPct val="100000"/>
              </a:lnSpc>
              <a:spcBef>
                <a:spcPts val="1860"/>
              </a:spcBef>
            </a:pPr>
            <a:r>
              <a:rPr spc="-5" dirty="0"/>
              <a:t>conventional</a:t>
            </a:r>
            <a:r>
              <a:rPr spc="-10" dirty="0"/>
              <a:t> </a:t>
            </a:r>
            <a:r>
              <a:rPr dirty="0"/>
              <a:t>TURP.</a:t>
            </a:r>
          </a:p>
          <a:p>
            <a:pPr marL="358775" marR="389255" indent="-342900">
              <a:lnSpc>
                <a:spcPct val="170500"/>
              </a:lnSpc>
              <a:spcBef>
                <a:spcPts val="49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pc="-5" dirty="0"/>
              <a:t>Vigilant monitoring </a:t>
            </a:r>
            <a:r>
              <a:rPr dirty="0"/>
              <a:t>is </a:t>
            </a:r>
            <a:r>
              <a:rPr spc="-5" dirty="0"/>
              <a:t>the key </a:t>
            </a:r>
            <a:r>
              <a:rPr dirty="0"/>
              <a:t>for </a:t>
            </a:r>
            <a:r>
              <a:rPr spc="-5" dirty="0"/>
              <a:t>early </a:t>
            </a:r>
            <a:r>
              <a:rPr dirty="0"/>
              <a:t>detection of </a:t>
            </a:r>
            <a:r>
              <a:rPr dirty="0" smtClean="0"/>
              <a:t>TUR</a:t>
            </a:r>
            <a:r>
              <a:rPr lang="en-IN" dirty="0" smtClean="0"/>
              <a:t>P</a:t>
            </a:r>
            <a:r>
              <a:rPr dirty="0" smtClean="0"/>
              <a:t>  </a:t>
            </a:r>
            <a:r>
              <a:rPr spc="-5" dirty="0"/>
              <a:t>syndrome.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300" y="5270500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300" y="4076700"/>
            <a:ext cx="7900670" cy="213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ABC followed </a:t>
            </a:r>
            <a:r>
              <a:rPr sz="2200" dirty="0">
                <a:latin typeface="Comic Sans MS"/>
                <a:cs typeface="Comic Sans MS"/>
              </a:rPr>
              <a:t>by </a:t>
            </a:r>
            <a:r>
              <a:rPr sz="2200" spc="-5" dirty="0">
                <a:latin typeface="Comic Sans MS"/>
                <a:cs typeface="Comic Sans MS"/>
              </a:rPr>
              <a:t>controlled correction of hyponatremia</a:t>
            </a:r>
            <a:r>
              <a:rPr sz="2200" spc="-45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to</a:t>
            </a:r>
          </a:p>
          <a:p>
            <a:pPr marL="355600">
              <a:lnSpc>
                <a:spcPct val="100000"/>
              </a:lnSpc>
              <a:spcBef>
                <a:spcPts val="1860"/>
              </a:spcBef>
            </a:pPr>
            <a:r>
              <a:rPr sz="2200" dirty="0">
                <a:latin typeface="Comic Sans MS"/>
                <a:cs typeface="Comic Sans MS"/>
              </a:rPr>
              <a:t>manage </a:t>
            </a:r>
            <a:r>
              <a:rPr sz="2200" dirty="0" smtClean="0">
                <a:latin typeface="Comic Sans MS"/>
                <a:cs typeface="Comic Sans MS"/>
              </a:rPr>
              <a:t>TUR</a:t>
            </a:r>
            <a:r>
              <a:rPr lang="en-IN" sz="2200" dirty="0" smtClean="0">
                <a:latin typeface="Comic Sans MS"/>
                <a:cs typeface="Comic Sans MS"/>
              </a:rPr>
              <a:t>P</a:t>
            </a:r>
            <a:r>
              <a:rPr sz="2200" spc="-5" dirty="0" smtClean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syndrome</a:t>
            </a:r>
          </a:p>
          <a:p>
            <a:pPr marL="355600" marR="126364">
              <a:lnSpc>
                <a:spcPct val="170500"/>
              </a:lnSpc>
              <a:spcBef>
                <a:spcPts val="495"/>
              </a:spcBef>
            </a:pPr>
            <a:r>
              <a:rPr sz="2200" dirty="0" smtClean="0">
                <a:latin typeface="Comic Sans MS"/>
                <a:cs typeface="Comic Sans MS"/>
              </a:rPr>
              <a:t>TUR</a:t>
            </a:r>
            <a:r>
              <a:rPr lang="en-IN" sz="2200" dirty="0" smtClean="0">
                <a:latin typeface="Comic Sans MS"/>
                <a:cs typeface="Comic Sans MS"/>
              </a:rPr>
              <a:t>P</a:t>
            </a:r>
            <a:r>
              <a:rPr sz="2200" dirty="0" smtClean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syndrome </a:t>
            </a:r>
            <a:r>
              <a:rPr sz="2200" dirty="0">
                <a:latin typeface="Comic Sans MS"/>
                <a:cs typeface="Comic Sans MS"/>
              </a:rPr>
              <a:t>is rare with </a:t>
            </a:r>
            <a:r>
              <a:rPr sz="2200" spc="-5" dirty="0">
                <a:latin typeface="Comic Sans MS"/>
                <a:cs typeface="Comic Sans MS"/>
              </a:rPr>
              <a:t>newer techniques </a:t>
            </a:r>
            <a:r>
              <a:rPr sz="2200" dirty="0">
                <a:latin typeface="Comic Sans MS"/>
                <a:cs typeface="Comic Sans MS"/>
              </a:rPr>
              <a:t>of prostate  </a:t>
            </a:r>
            <a:r>
              <a:rPr sz="2200" spc="-5" dirty="0">
                <a:latin typeface="Comic Sans MS"/>
                <a:cs typeface="Comic Sans MS"/>
              </a:rPr>
              <a:t>removal-bipolar/ laser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TURP</a:t>
            </a:r>
            <a:endParaRPr sz="2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948" y="1905000"/>
            <a:ext cx="82296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2921335"/>
            <a:ext cx="5715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8000" spc="-5" dirty="0">
                <a:latin typeface="Britannic Bold" pitchFamily="34" charset="0"/>
              </a:rPr>
              <a:t>Thank</a:t>
            </a:r>
            <a:r>
              <a:rPr sz="8000" spc="-75" dirty="0">
                <a:latin typeface="Britannic Bold" pitchFamily="34" charset="0"/>
              </a:rPr>
              <a:t> </a:t>
            </a:r>
            <a:r>
              <a:rPr sz="8000" spc="-5" dirty="0">
                <a:latin typeface="Britannic Bold" pitchFamily="34" charset="0"/>
              </a:rPr>
              <a:t>you!!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300" y="1183639"/>
            <a:ext cx="10922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300" y="1063752"/>
            <a:ext cx="3807460" cy="21463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1175"/>
              </a:spcBef>
            </a:pPr>
            <a:r>
              <a:rPr sz="1850" spc="10" dirty="0">
                <a:latin typeface="Comic Sans MS"/>
                <a:cs typeface="Comic Sans MS"/>
              </a:rPr>
              <a:t>Cardiovascular</a:t>
            </a:r>
            <a:endParaRPr sz="1850">
              <a:latin typeface="Comic Sans MS"/>
              <a:cs typeface="Comic Sans MS"/>
            </a:endParaRPr>
          </a:p>
          <a:p>
            <a:pPr marL="1143000" indent="-2159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142365" algn="l"/>
                <a:tab pos="1143000" algn="l"/>
              </a:tabLst>
            </a:pPr>
            <a:r>
              <a:rPr sz="1850" spc="15" dirty="0">
                <a:latin typeface="Comic Sans MS"/>
                <a:cs typeface="Comic Sans MS"/>
              </a:rPr>
              <a:t>HTN, </a:t>
            </a:r>
            <a:r>
              <a:rPr sz="1850" spc="10" dirty="0">
                <a:latin typeface="Comic Sans MS"/>
                <a:cs typeface="Comic Sans MS"/>
              </a:rPr>
              <a:t>IHD,</a:t>
            </a:r>
            <a:r>
              <a:rPr sz="1850" spc="-45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arrhythmias</a:t>
            </a:r>
            <a:endParaRPr sz="1850">
              <a:latin typeface="Comic Sans MS"/>
              <a:cs typeface="Comic Sans MS"/>
            </a:endParaRPr>
          </a:p>
          <a:p>
            <a:pPr marL="330200" indent="-3175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850" spc="10" dirty="0">
                <a:latin typeface="Comic Sans MS"/>
                <a:cs typeface="Comic Sans MS"/>
              </a:rPr>
              <a:t>Respiratory</a:t>
            </a:r>
            <a:endParaRPr sz="1850">
              <a:latin typeface="Comic Sans MS"/>
              <a:cs typeface="Comic Sans MS"/>
            </a:endParaRPr>
          </a:p>
          <a:p>
            <a:pPr marL="1143000" lvl="1" indent="-2159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142365" algn="l"/>
                <a:tab pos="1143000" algn="l"/>
              </a:tabLst>
            </a:pPr>
            <a:r>
              <a:rPr sz="1850" spc="15" dirty="0">
                <a:latin typeface="Comic Sans MS"/>
                <a:cs typeface="Comic Sans MS"/>
              </a:rPr>
              <a:t>? </a:t>
            </a:r>
            <a:r>
              <a:rPr sz="1850" spc="955" dirty="0">
                <a:latin typeface="Arial Black"/>
                <a:cs typeface="Arial Black"/>
              </a:rPr>
              <a:t>↓</a:t>
            </a:r>
            <a:r>
              <a:rPr sz="1850" spc="-125" dirty="0">
                <a:latin typeface="Arial Black"/>
                <a:cs typeface="Arial Black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in functional ability</a:t>
            </a:r>
            <a:endParaRPr sz="1850">
              <a:latin typeface="Comic Sans MS"/>
              <a:cs typeface="Comic Sans MS"/>
            </a:endParaRPr>
          </a:p>
          <a:p>
            <a:pPr marL="1143000" lvl="1" indent="-215900">
              <a:lnSpc>
                <a:spcPct val="100000"/>
              </a:lnSpc>
              <a:spcBef>
                <a:spcPts val="1280"/>
              </a:spcBef>
              <a:buFont typeface="Arial"/>
              <a:buChar char="•"/>
              <a:tabLst>
                <a:tab pos="1142365" algn="l"/>
                <a:tab pos="1143000" algn="l"/>
              </a:tabLst>
            </a:pPr>
            <a:r>
              <a:rPr sz="1850" spc="15" dirty="0">
                <a:latin typeface="Comic Sans MS"/>
                <a:cs typeface="Comic Sans MS"/>
              </a:rPr>
              <a:t>? </a:t>
            </a:r>
            <a:r>
              <a:rPr sz="1850" spc="5" dirty="0">
                <a:latin typeface="Comic Sans MS"/>
                <a:cs typeface="Comic Sans MS"/>
              </a:rPr>
              <a:t>Ability </a:t>
            </a:r>
            <a:r>
              <a:rPr sz="1850" spc="10" dirty="0">
                <a:latin typeface="Comic Sans MS"/>
                <a:cs typeface="Comic Sans MS"/>
              </a:rPr>
              <a:t>to lie</a:t>
            </a:r>
            <a:r>
              <a:rPr sz="1850" spc="-25" dirty="0">
                <a:latin typeface="Comic Sans MS"/>
                <a:cs typeface="Comic Sans MS"/>
              </a:rPr>
              <a:t> </a:t>
            </a:r>
            <a:r>
              <a:rPr sz="1850" spc="5" dirty="0">
                <a:latin typeface="Comic Sans MS"/>
                <a:cs typeface="Comic Sans MS"/>
              </a:rPr>
              <a:t>flat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300" y="4142740"/>
            <a:ext cx="10922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00" y="3184651"/>
            <a:ext cx="6025515" cy="20701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30200" indent="-3175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850" spc="10" dirty="0">
                <a:latin typeface="Comic Sans MS"/>
                <a:cs typeface="Comic Sans MS"/>
              </a:rPr>
              <a:t>Neurological</a:t>
            </a:r>
            <a:endParaRPr sz="1850">
              <a:latin typeface="Comic Sans MS"/>
              <a:cs typeface="Comic Sans MS"/>
            </a:endParaRPr>
          </a:p>
          <a:p>
            <a:pPr marL="330200" marR="3221355" lvl="1" indent="596900">
              <a:lnSpc>
                <a:spcPct val="148600"/>
              </a:lnSpc>
              <a:buFont typeface="Arial"/>
              <a:buChar char="•"/>
              <a:tabLst>
                <a:tab pos="1142365" algn="l"/>
                <a:tab pos="1143000" algn="l"/>
              </a:tabLst>
            </a:pPr>
            <a:r>
              <a:rPr sz="1850" spc="10" dirty="0">
                <a:latin typeface="Comic Sans MS"/>
                <a:cs typeface="Comic Sans MS"/>
              </a:rPr>
              <a:t>Able </a:t>
            </a:r>
            <a:r>
              <a:rPr sz="1850" spc="15" dirty="0">
                <a:latin typeface="Comic Sans MS"/>
                <a:cs typeface="Comic Sans MS"/>
              </a:rPr>
              <a:t>to </a:t>
            </a:r>
            <a:r>
              <a:rPr sz="1850" spc="5" dirty="0">
                <a:latin typeface="Comic Sans MS"/>
                <a:cs typeface="Comic Sans MS"/>
              </a:rPr>
              <a:t>lie</a:t>
            </a:r>
            <a:r>
              <a:rPr sz="1850" spc="-70" dirty="0">
                <a:latin typeface="Comic Sans MS"/>
                <a:cs typeface="Comic Sans MS"/>
              </a:rPr>
              <a:t> </a:t>
            </a:r>
            <a:r>
              <a:rPr sz="1850" spc="5" dirty="0">
                <a:latin typeface="Comic Sans MS"/>
                <a:cs typeface="Comic Sans MS"/>
              </a:rPr>
              <a:t>still  </a:t>
            </a:r>
            <a:r>
              <a:rPr sz="1850" spc="10" dirty="0">
                <a:latin typeface="Comic Sans MS"/>
                <a:cs typeface="Comic Sans MS"/>
              </a:rPr>
              <a:t>Musculo-skeletal</a:t>
            </a:r>
            <a:endParaRPr sz="1850">
              <a:latin typeface="Comic Sans MS"/>
              <a:cs typeface="Comic Sans MS"/>
            </a:endParaRPr>
          </a:p>
          <a:p>
            <a:pPr marL="1143000" marR="5080" lvl="1" indent="-215900">
              <a:lnSpc>
                <a:spcPct val="130600"/>
              </a:lnSpc>
              <a:spcBef>
                <a:spcPts val="400"/>
              </a:spcBef>
              <a:buFont typeface="Arial"/>
              <a:buChar char="•"/>
              <a:tabLst>
                <a:tab pos="1142365" algn="l"/>
                <a:tab pos="1143000" algn="l"/>
              </a:tabLst>
            </a:pPr>
            <a:r>
              <a:rPr sz="1850" spc="10" dirty="0">
                <a:latin typeface="Comic Sans MS"/>
                <a:cs typeface="Comic Sans MS"/>
              </a:rPr>
              <a:t>Degenerative changes in vertebral </a:t>
            </a:r>
            <a:r>
              <a:rPr sz="1850" spc="15" dirty="0">
                <a:latin typeface="Comic Sans MS"/>
                <a:cs typeface="Comic Sans MS"/>
              </a:rPr>
              <a:t>column</a:t>
            </a:r>
            <a:r>
              <a:rPr sz="1850" spc="15" dirty="0">
                <a:latin typeface="Wingdings"/>
                <a:cs typeface="Wingdings"/>
              </a:rPr>
              <a:t>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positioning </a:t>
            </a:r>
            <a:r>
              <a:rPr sz="1850" spc="15" dirty="0">
                <a:latin typeface="Comic Sans MS"/>
                <a:cs typeface="Comic Sans MS"/>
              </a:rPr>
              <a:t>and</a:t>
            </a:r>
            <a:r>
              <a:rPr sz="1850" spc="-5" dirty="0">
                <a:latin typeface="Comic Sans MS"/>
                <a:cs typeface="Comic Sans MS"/>
              </a:rPr>
              <a:t> </a:t>
            </a:r>
            <a:r>
              <a:rPr sz="1850" spc="20" dirty="0">
                <a:latin typeface="Comic Sans MS"/>
                <a:cs typeface="Comic Sans MS"/>
              </a:rPr>
              <a:t>SAB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3755" y="4574540"/>
            <a:ext cx="96710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latin typeface="Comic Sans MS"/>
                <a:cs typeface="Comic Sans MS"/>
              </a:rPr>
              <a:t>difficu</a:t>
            </a:r>
            <a:r>
              <a:rPr sz="1850" dirty="0">
                <a:latin typeface="Comic Sans MS"/>
                <a:cs typeface="Comic Sans MS"/>
              </a:rPr>
              <a:t>l</a:t>
            </a:r>
            <a:r>
              <a:rPr sz="1850" spc="10" dirty="0">
                <a:latin typeface="Comic Sans MS"/>
                <a:cs typeface="Comic Sans MS"/>
              </a:rPr>
              <a:t>t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800" y="5229352"/>
            <a:ext cx="720090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96900">
              <a:lnSpc>
                <a:spcPct val="148600"/>
              </a:lnSpc>
              <a:spcBef>
                <a:spcPts val="95"/>
              </a:spcBef>
              <a:buFont typeface="Arial"/>
              <a:buChar char="•"/>
              <a:tabLst>
                <a:tab pos="824865" algn="l"/>
                <a:tab pos="825500" algn="l"/>
                <a:tab pos="4789805" algn="l"/>
              </a:tabLst>
            </a:pPr>
            <a:r>
              <a:rPr sz="1850" spc="10" dirty="0">
                <a:latin typeface="Comic Sans MS"/>
                <a:cs typeface="Comic Sans MS"/>
              </a:rPr>
              <a:t>Joint </a:t>
            </a:r>
            <a:r>
              <a:rPr sz="1850" spc="15" dirty="0">
                <a:latin typeface="Comic Sans MS"/>
                <a:cs typeface="Comic Sans MS"/>
              </a:rPr>
              <a:t>replacements or </a:t>
            </a:r>
            <a:r>
              <a:rPr sz="1850" spc="10" dirty="0">
                <a:latin typeface="Comic Sans MS"/>
                <a:cs typeface="Comic Sans MS"/>
              </a:rPr>
              <a:t>arthritis</a:t>
            </a:r>
            <a:r>
              <a:rPr sz="1850" spc="10" dirty="0">
                <a:latin typeface="Wingdings"/>
                <a:cs typeface="Wingdings"/>
              </a:rPr>
              <a:t></a:t>
            </a:r>
            <a:r>
              <a:rPr sz="1850" spc="10" dirty="0">
                <a:latin typeface="Times New Roman"/>
                <a:cs typeface="Times New Roman"/>
              </a:rPr>
              <a:t>	</a:t>
            </a:r>
            <a:r>
              <a:rPr sz="1850" spc="10" dirty="0">
                <a:latin typeface="Comic Sans MS"/>
                <a:cs typeface="Comic Sans MS"/>
              </a:rPr>
              <a:t>damage or</a:t>
            </a:r>
            <a:r>
              <a:rPr sz="1850" spc="-55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dislocation  Renal- </a:t>
            </a:r>
            <a:r>
              <a:rPr sz="1850" spc="15" dirty="0">
                <a:latin typeface="Comic Sans MS"/>
                <a:cs typeface="Comic Sans MS"/>
              </a:rPr>
              <a:t>? </a:t>
            </a:r>
            <a:r>
              <a:rPr sz="1850" spc="10" dirty="0">
                <a:latin typeface="Comic Sans MS"/>
                <a:cs typeface="Comic Sans MS"/>
              </a:rPr>
              <a:t>Obstructive</a:t>
            </a:r>
            <a:r>
              <a:rPr sz="1850" spc="-1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uropathy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300" y="5635752"/>
            <a:ext cx="109220" cy="86360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50" spc="10" dirty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50" spc="10" dirty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800" y="6200140"/>
            <a:ext cx="484822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latin typeface="Comic Sans MS"/>
                <a:cs typeface="Comic Sans MS"/>
              </a:rPr>
              <a:t>Airway- assessment even </a:t>
            </a:r>
            <a:r>
              <a:rPr sz="1850" spc="5" dirty="0">
                <a:latin typeface="Comic Sans MS"/>
                <a:cs typeface="Comic Sans MS"/>
              </a:rPr>
              <a:t>if </a:t>
            </a:r>
            <a:r>
              <a:rPr sz="1850" spc="15" dirty="0">
                <a:latin typeface="Comic Sans MS"/>
                <a:cs typeface="Comic Sans MS"/>
              </a:rPr>
              <a:t>SAB </a:t>
            </a:r>
            <a:r>
              <a:rPr sz="1850" spc="10" dirty="0">
                <a:latin typeface="Comic Sans MS"/>
                <a:cs typeface="Comic Sans MS"/>
              </a:rPr>
              <a:t>is</a:t>
            </a:r>
            <a:r>
              <a:rPr sz="1850" spc="-60" dirty="0">
                <a:latin typeface="Comic Sans MS"/>
                <a:cs typeface="Comic Sans MS"/>
              </a:rPr>
              <a:t> </a:t>
            </a:r>
            <a:r>
              <a:rPr sz="1850" spc="10" dirty="0">
                <a:latin typeface="Comic Sans MS"/>
                <a:cs typeface="Comic Sans MS"/>
              </a:rPr>
              <a:t>planned.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76200"/>
            <a:ext cx="82296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57400" y="241300"/>
            <a:ext cx="5192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History and</a:t>
            </a:r>
            <a:r>
              <a:rPr spc="-100" dirty="0"/>
              <a:t> </a:t>
            </a:r>
            <a:r>
              <a:rPr dirty="0"/>
              <a:t>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7300" y="1739900"/>
            <a:ext cx="7092950" cy="370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  <a:tab pos="2374900" algn="l"/>
              </a:tabLst>
            </a:pPr>
            <a:r>
              <a:rPr sz="2000" dirty="0">
                <a:latin typeface="Comic Sans MS"/>
                <a:cs typeface="Comic Sans MS"/>
              </a:rPr>
              <a:t>Beta </a:t>
            </a:r>
            <a:r>
              <a:rPr sz="2000" spc="-5" dirty="0">
                <a:latin typeface="Comic Sans MS"/>
                <a:cs typeface="Comic Sans MS"/>
              </a:rPr>
              <a:t>blockers</a:t>
            </a:r>
            <a:r>
              <a:rPr sz="2000" spc="-5" dirty="0">
                <a:latin typeface="Wingdings"/>
                <a:cs typeface="Wingdings"/>
              </a:rPr>
              <a:t>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omic Sans MS"/>
                <a:cs typeface="Comic Sans MS"/>
              </a:rPr>
              <a:t>suppress compensatory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tachycardic</a:t>
            </a:r>
            <a:endParaRPr sz="2000" dirty="0">
              <a:latin typeface="Comic Sans MS"/>
              <a:cs typeface="Comic Sans MS"/>
            </a:endParaRPr>
          </a:p>
          <a:p>
            <a:pPr marL="241300">
              <a:lnSpc>
                <a:spcPct val="100000"/>
              </a:lnSpc>
              <a:spcBef>
                <a:spcPts val="1800"/>
              </a:spcBef>
              <a:tabLst>
                <a:tab pos="1793875" algn="l"/>
              </a:tabLst>
            </a:pPr>
            <a:r>
              <a:rPr sz="2000" spc="-5" dirty="0">
                <a:latin typeface="Comic Sans MS"/>
                <a:cs typeface="Comic Sans MS"/>
              </a:rPr>
              <a:t>response</a:t>
            </a:r>
            <a:r>
              <a:rPr sz="2000" spc="-5" dirty="0">
                <a:latin typeface="Wingdings"/>
                <a:cs typeface="Wingdings"/>
              </a:rPr>
              <a:t>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mic Sans MS"/>
                <a:cs typeface="Comic Sans MS"/>
              </a:rPr>
              <a:t>to be </a:t>
            </a:r>
            <a:r>
              <a:rPr sz="2000" spc="-5" dirty="0">
                <a:latin typeface="Comic Sans MS"/>
                <a:cs typeface="Comic Sans MS"/>
              </a:rPr>
              <a:t>continued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 err="1" smtClean="0">
                <a:latin typeface="Comic Sans MS"/>
                <a:cs typeface="Comic Sans MS"/>
              </a:rPr>
              <a:t>peri</a:t>
            </a:r>
            <a:r>
              <a:rPr sz="2000" dirty="0" smtClean="0">
                <a:latin typeface="Comic Sans MS"/>
                <a:cs typeface="Comic Sans MS"/>
              </a:rPr>
              <a:t>-op</a:t>
            </a:r>
            <a:r>
              <a:rPr lang="en-IN" sz="2000" dirty="0" err="1" smtClean="0">
                <a:latin typeface="Comic Sans MS"/>
                <a:cs typeface="Comic Sans MS"/>
              </a:rPr>
              <a:t>eratively</a:t>
            </a:r>
            <a:endParaRPr sz="2000" dirty="0">
              <a:latin typeface="Comic Sans MS"/>
              <a:cs typeface="Comic Sans MS"/>
            </a:endParaRPr>
          </a:p>
          <a:p>
            <a:pPr marL="241300" marR="697230" indent="-228600">
              <a:lnSpc>
                <a:spcPct val="175000"/>
              </a:lnSpc>
              <a:spcBef>
                <a:spcPts val="500"/>
              </a:spcBef>
              <a:buFont typeface="Arial"/>
              <a:buChar char="•"/>
              <a:tabLst>
                <a:tab pos="240665" algn="l"/>
                <a:tab pos="241300" algn="l"/>
                <a:tab pos="2459990" algn="l"/>
              </a:tabLst>
            </a:pPr>
            <a:r>
              <a:rPr sz="2000" spc="-5" dirty="0">
                <a:latin typeface="Comic Sans MS"/>
                <a:cs typeface="Comic Sans MS"/>
              </a:rPr>
              <a:t>ACE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inhibitors</a:t>
            </a:r>
            <a:r>
              <a:rPr sz="2000" spc="-5" dirty="0">
                <a:latin typeface="Wingdings"/>
                <a:cs typeface="Wingdings"/>
              </a:rPr>
              <a:t>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mic Sans MS"/>
                <a:cs typeface="Comic Sans MS"/>
              </a:rPr>
              <a:t>limits </a:t>
            </a:r>
            <a:r>
              <a:rPr sz="2000" spc="-5" dirty="0">
                <a:latin typeface="Comic Sans MS"/>
                <a:cs typeface="Comic Sans MS"/>
              </a:rPr>
              <a:t>renin-angiotensin mediated  response </a:t>
            </a:r>
            <a:r>
              <a:rPr sz="2000" dirty="0">
                <a:latin typeface="Comic Sans MS"/>
                <a:cs typeface="Comic Sans MS"/>
              </a:rPr>
              <a:t>to </a:t>
            </a:r>
            <a:r>
              <a:rPr sz="2000" spc="-5" dirty="0">
                <a:latin typeface="Comic Sans MS"/>
                <a:cs typeface="Comic Sans MS"/>
              </a:rPr>
              <a:t>hypovolemia- also impaired </a:t>
            </a:r>
            <a:r>
              <a:rPr sz="2000" dirty="0">
                <a:latin typeface="Comic Sans MS"/>
                <a:cs typeface="Comic Sans MS"/>
              </a:rPr>
              <a:t>by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SAB</a:t>
            </a:r>
            <a:endParaRPr sz="200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2200"/>
              </a:spcBef>
            </a:pPr>
            <a:r>
              <a:rPr sz="3000" baseline="2777" dirty="0">
                <a:latin typeface="Arial"/>
                <a:cs typeface="Arial"/>
              </a:rPr>
              <a:t>– </a:t>
            </a:r>
            <a:r>
              <a:rPr sz="2000" dirty="0">
                <a:latin typeface="Comic Sans MS"/>
                <a:cs typeface="Comic Sans MS"/>
              </a:rPr>
              <a:t>To omit 24 </a:t>
            </a:r>
            <a:r>
              <a:rPr sz="2000" spc="-5" dirty="0">
                <a:latin typeface="Comic Sans MS"/>
                <a:cs typeface="Comic Sans MS"/>
              </a:rPr>
              <a:t>hours</a:t>
            </a:r>
            <a:r>
              <a:rPr sz="2000" spc="114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pre-op</a:t>
            </a:r>
          </a:p>
          <a:p>
            <a:pPr marL="241300" marR="5080" indent="-228600">
              <a:lnSpc>
                <a:spcPct val="175000"/>
              </a:lnSpc>
              <a:spcBef>
                <a:spcPts val="500"/>
              </a:spcBef>
              <a:buFont typeface="Arial"/>
              <a:buChar char="•"/>
              <a:tabLst>
                <a:tab pos="240665" algn="l"/>
                <a:tab pos="241300" algn="l"/>
                <a:tab pos="2493645" algn="l"/>
              </a:tabLst>
            </a:pPr>
            <a:r>
              <a:rPr sz="2000" spc="-5" dirty="0">
                <a:latin typeface="Comic Sans MS"/>
                <a:cs typeface="Comic Sans MS"/>
              </a:rPr>
              <a:t>Alpha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blockers</a:t>
            </a:r>
            <a:r>
              <a:rPr sz="2000" spc="-5" dirty="0">
                <a:latin typeface="Wingdings"/>
                <a:cs typeface="Wingdings"/>
              </a:rPr>
              <a:t>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omic Sans MS"/>
                <a:cs typeface="Comic Sans MS"/>
              </a:rPr>
              <a:t>first </a:t>
            </a:r>
            <a:r>
              <a:rPr sz="2000" dirty="0">
                <a:latin typeface="Comic Sans MS"/>
                <a:cs typeface="Comic Sans MS"/>
              </a:rPr>
              <a:t>line </a:t>
            </a:r>
            <a:r>
              <a:rPr sz="2000" spc="-5" dirty="0">
                <a:latin typeface="Comic Sans MS"/>
                <a:cs typeface="Comic Sans MS"/>
              </a:rPr>
              <a:t>medical treatment for BPH</a:t>
            </a:r>
            <a:r>
              <a:rPr sz="2000" spc="-5" dirty="0">
                <a:latin typeface="Wingdings"/>
                <a:cs typeface="Wingdings"/>
              </a:rPr>
              <a:t>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may precipitate severe hypotension after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SAB.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228600"/>
            <a:ext cx="82296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9300" y="393700"/>
            <a:ext cx="2720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Drug</a:t>
            </a:r>
            <a:r>
              <a:rPr spc="-60" dirty="0"/>
              <a:t> </a:t>
            </a:r>
            <a:r>
              <a:rPr spc="-5" dirty="0"/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500" y="1658620"/>
            <a:ext cx="7099300" cy="38116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6400" indent="-266700">
              <a:lnSpc>
                <a:spcPct val="100000"/>
              </a:lnSpc>
              <a:spcBef>
                <a:spcPts val="9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1950" spc="-10" dirty="0">
                <a:latin typeface="Comic Sans MS"/>
                <a:cs typeface="Comic Sans MS"/>
              </a:rPr>
              <a:t>Complete Blood count/</a:t>
            </a:r>
            <a:r>
              <a:rPr sz="1950" dirty="0">
                <a:latin typeface="Comic Sans MS"/>
                <a:cs typeface="Comic Sans MS"/>
              </a:rPr>
              <a:t> </a:t>
            </a:r>
            <a:r>
              <a:rPr sz="1950" spc="-10" dirty="0">
                <a:latin typeface="Comic Sans MS"/>
                <a:cs typeface="Comic Sans MS"/>
              </a:rPr>
              <a:t>Hb</a:t>
            </a:r>
            <a:endParaRPr sz="1950" dirty="0">
              <a:latin typeface="Comic Sans MS"/>
              <a:cs typeface="Comic Sans MS"/>
            </a:endParaRPr>
          </a:p>
          <a:p>
            <a:pPr marL="406400" indent="-266700">
              <a:lnSpc>
                <a:spcPct val="100000"/>
              </a:lnSpc>
              <a:spcBef>
                <a:spcPts val="216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1950" spc="-10" dirty="0">
                <a:latin typeface="Comic Sans MS"/>
                <a:cs typeface="Comic Sans MS"/>
              </a:rPr>
              <a:t>Blood sugar, creatinine and</a:t>
            </a:r>
            <a:r>
              <a:rPr sz="1950" spc="35" dirty="0">
                <a:latin typeface="Comic Sans MS"/>
                <a:cs typeface="Comic Sans MS"/>
              </a:rPr>
              <a:t> </a:t>
            </a:r>
            <a:r>
              <a:rPr sz="1950" spc="-10" dirty="0">
                <a:latin typeface="Comic Sans MS"/>
                <a:cs typeface="Comic Sans MS"/>
              </a:rPr>
              <a:t>electrolytes</a:t>
            </a:r>
            <a:endParaRPr sz="1950" dirty="0">
              <a:latin typeface="Comic Sans MS"/>
              <a:cs typeface="Comic Sans MS"/>
            </a:endParaRPr>
          </a:p>
          <a:p>
            <a:pPr marL="406400" indent="-266700">
              <a:lnSpc>
                <a:spcPct val="100000"/>
              </a:lnSpc>
              <a:spcBef>
                <a:spcPts val="216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1950" spc="-10" dirty="0" smtClean="0">
                <a:latin typeface="Comic Sans MS"/>
                <a:cs typeface="Comic Sans MS"/>
              </a:rPr>
              <a:t>ECG</a:t>
            </a:r>
            <a:r>
              <a:rPr lang="en-IN" sz="1950" spc="-10" dirty="0" smtClean="0">
                <a:latin typeface="Comic Sans MS"/>
                <a:cs typeface="Comic Sans MS"/>
              </a:rPr>
              <a:t> and 2D-echo</a:t>
            </a:r>
            <a:r>
              <a:rPr sz="1950" spc="-10" dirty="0" smtClean="0">
                <a:latin typeface="Comic Sans MS"/>
                <a:cs typeface="Comic Sans MS"/>
              </a:rPr>
              <a:t> </a:t>
            </a:r>
            <a:r>
              <a:rPr sz="1950" spc="-10" dirty="0">
                <a:latin typeface="Comic Sans MS"/>
                <a:cs typeface="Comic Sans MS"/>
              </a:rPr>
              <a:t>for symptomatic patients or </a:t>
            </a:r>
            <a:r>
              <a:rPr sz="1950" spc="-5" dirty="0">
                <a:latin typeface="Comic Sans MS"/>
                <a:cs typeface="Comic Sans MS"/>
              </a:rPr>
              <a:t>&gt; </a:t>
            </a:r>
            <a:r>
              <a:rPr sz="1950" spc="-10" dirty="0">
                <a:latin typeface="Comic Sans MS"/>
                <a:cs typeface="Comic Sans MS"/>
              </a:rPr>
              <a:t>45</a:t>
            </a:r>
            <a:r>
              <a:rPr sz="1950" spc="-5" dirty="0">
                <a:latin typeface="Comic Sans MS"/>
                <a:cs typeface="Comic Sans MS"/>
              </a:rPr>
              <a:t> yrs</a:t>
            </a:r>
            <a:endParaRPr sz="1950" dirty="0">
              <a:latin typeface="Comic Sans MS"/>
              <a:cs typeface="Comic Sans MS"/>
            </a:endParaRPr>
          </a:p>
          <a:p>
            <a:pPr marL="406400" indent="-266700">
              <a:lnSpc>
                <a:spcPct val="100000"/>
              </a:lnSpc>
              <a:spcBef>
                <a:spcPts val="216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1950" spc="-10" dirty="0">
                <a:latin typeface="Comic Sans MS"/>
                <a:cs typeface="Comic Sans MS"/>
              </a:rPr>
              <a:t>Chest X-ray</a:t>
            </a:r>
            <a:endParaRPr sz="1950" dirty="0">
              <a:latin typeface="Comic Sans MS"/>
              <a:cs typeface="Comic Sans MS"/>
            </a:endParaRPr>
          </a:p>
          <a:p>
            <a:pPr marL="12700" marR="2272665" indent="127000">
              <a:lnSpc>
                <a:spcPct val="192300"/>
              </a:lnSpc>
              <a:spcBef>
                <a:spcPts val="10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1950" spc="-10" dirty="0">
                <a:latin typeface="Comic Sans MS"/>
                <a:cs typeface="Comic Sans MS"/>
              </a:rPr>
              <a:t>Blood- group and save  Other tests</a:t>
            </a:r>
            <a:endParaRPr sz="1950" dirty="0">
              <a:latin typeface="Comic Sans MS"/>
              <a:cs typeface="Comic Sans MS"/>
            </a:endParaRPr>
          </a:p>
          <a:p>
            <a:pPr marL="406400" indent="-266700">
              <a:lnSpc>
                <a:spcPct val="100000"/>
              </a:lnSpc>
              <a:spcBef>
                <a:spcPts val="216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1950" spc="-10" dirty="0">
                <a:latin typeface="Comic Sans MS"/>
                <a:cs typeface="Comic Sans MS"/>
              </a:rPr>
              <a:t>Clotting </a:t>
            </a:r>
            <a:r>
              <a:rPr sz="1950" spc="-5" dirty="0">
                <a:latin typeface="Comic Sans MS"/>
                <a:cs typeface="Comic Sans MS"/>
              </a:rPr>
              <a:t>studies- </a:t>
            </a:r>
            <a:r>
              <a:rPr sz="1950" spc="-10" dirty="0">
                <a:latin typeface="Comic Sans MS"/>
                <a:cs typeface="Comic Sans MS"/>
              </a:rPr>
              <a:t>Prothrombin</a:t>
            </a:r>
            <a:r>
              <a:rPr sz="1950" spc="-5" dirty="0">
                <a:latin typeface="Comic Sans MS"/>
                <a:cs typeface="Comic Sans MS"/>
              </a:rPr>
              <a:t> </a:t>
            </a:r>
            <a:r>
              <a:rPr sz="1950" spc="-10" dirty="0">
                <a:latin typeface="Comic Sans MS"/>
                <a:cs typeface="Comic Sans MS"/>
              </a:rPr>
              <a:t>time</a:t>
            </a:r>
            <a:endParaRPr sz="1950" dirty="0">
              <a:latin typeface="Comic Sans MS"/>
              <a:cs typeface="Comic Sans MS"/>
            </a:endParaRPr>
          </a:p>
          <a:p>
            <a:pPr marL="406400" indent="-266700">
              <a:lnSpc>
                <a:spcPct val="100000"/>
              </a:lnSpc>
              <a:spcBef>
                <a:spcPts val="2160"/>
              </a:spcBef>
              <a:buFont typeface="Arial"/>
              <a:buChar char="–"/>
              <a:tabLst>
                <a:tab pos="405765" algn="l"/>
                <a:tab pos="406400" algn="l"/>
              </a:tabLst>
            </a:pPr>
            <a:r>
              <a:rPr sz="1950" spc="-10" dirty="0">
                <a:latin typeface="Comic Sans MS"/>
                <a:cs typeface="Comic Sans MS"/>
              </a:rPr>
              <a:t>Blood gas and pulmonary </a:t>
            </a:r>
            <a:r>
              <a:rPr sz="1950" spc="-5" dirty="0">
                <a:latin typeface="Comic Sans MS"/>
                <a:cs typeface="Comic Sans MS"/>
              </a:rPr>
              <a:t>function</a:t>
            </a:r>
            <a:r>
              <a:rPr sz="1950" dirty="0">
                <a:latin typeface="Comic Sans MS"/>
                <a:cs typeface="Comic Sans MS"/>
              </a:rPr>
              <a:t> </a:t>
            </a:r>
            <a:r>
              <a:rPr sz="1950" spc="-5" dirty="0">
                <a:latin typeface="Comic Sans MS"/>
                <a:cs typeface="Comic Sans MS"/>
              </a:rPr>
              <a:t>tests</a:t>
            </a:r>
            <a:endParaRPr sz="195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28600"/>
            <a:ext cx="82296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8800" y="393700"/>
            <a:ext cx="3100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omic Sans MS"/>
                <a:cs typeface="Comic Sans MS"/>
              </a:rPr>
              <a:t>Investigations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5700" y="558800"/>
            <a:ext cx="1750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On</a:t>
            </a:r>
            <a:r>
              <a:rPr spc="-90" dirty="0"/>
              <a:t> </a:t>
            </a:r>
            <a:r>
              <a:rPr spc="-5" dirty="0"/>
              <a:t>PAC: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524000"/>
            <a:ext cx="8229600" cy="3962400"/>
          </a:xfrm>
          <a:custGeom>
            <a:avLst/>
            <a:gdLst/>
            <a:ahLst/>
            <a:cxnLst/>
            <a:rect l="l" t="t" r="r" b="b"/>
            <a:pathLst>
              <a:path w="8229600" h="3962400">
                <a:moveTo>
                  <a:pt x="0" y="0"/>
                </a:moveTo>
                <a:lnTo>
                  <a:pt x="8229600" y="0"/>
                </a:lnTo>
                <a:lnTo>
                  <a:pt x="8229600" y="3962400"/>
                </a:lnTo>
                <a:lnTo>
                  <a:pt x="0" y="3962400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300" y="15748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300" y="21590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" y="32893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300" y="38862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200" y="1587500"/>
            <a:ext cx="6998970" cy="3257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74 year </a:t>
            </a:r>
            <a:r>
              <a:rPr sz="2000" spc="-5" dirty="0">
                <a:latin typeface="Comic Sans MS"/>
                <a:cs typeface="Comic Sans MS"/>
              </a:rPr>
              <a:t>old male, scheduled </a:t>
            </a:r>
            <a:r>
              <a:rPr sz="2000" dirty="0">
                <a:latin typeface="Comic Sans MS"/>
                <a:cs typeface="Comic Sans MS"/>
              </a:rPr>
              <a:t>for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TURP</a:t>
            </a:r>
          </a:p>
          <a:p>
            <a:pPr marL="12700" marR="1630045">
              <a:lnSpc>
                <a:spcPct val="175000"/>
              </a:lnSpc>
              <a:spcBef>
                <a:spcPts val="500"/>
              </a:spcBef>
            </a:pPr>
            <a:r>
              <a:rPr sz="2000" spc="-5" dirty="0">
                <a:latin typeface="Comic Sans MS"/>
                <a:cs typeface="Comic Sans MS"/>
              </a:rPr>
              <a:t>Known </a:t>
            </a:r>
            <a:r>
              <a:rPr sz="2000" dirty="0">
                <a:latin typeface="Comic Sans MS"/>
                <a:cs typeface="Comic Sans MS"/>
              </a:rPr>
              <a:t>history </a:t>
            </a:r>
            <a:r>
              <a:rPr sz="2000" spc="-5" dirty="0">
                <a:latin typeface="Comic Sans MS"/>
                <a:cs typeface="Comic Sans MS"/>
              </a:rPr>
              <a:t>of hypertension for 15 </a:t>
            </a:r>
            <a:r>
              <a:rPr sz="2000" dirty="0" smtClean="0">
                <a:latin typeface="Comic Sans MS"/>
                <a:cs typeface="Comic Sans MS"/>
              </a:rPr>
              <a:t>y</a:t>
            </a:r>
            <a:r>
              <a:rPr lang="en-IN" sz="2000" dirty="0" err="1" smtClean="0">
                <a:latin typeface="Comic Sans MS"/>
                <a:cs typeface="Comic Sans MS"/>
              </a:rPr>
              <a:t>ea</a:t>
            </a:r>
            <a:r>
              <a:rPr sz="2000" dirty="0" err="1" smtClean="0">
                <a:latin typeface="Comic Sans MS"/>
                <a:cs typeface="Comic Sans MS"/>
              </a:rPr>
              <a:t>rs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2000" dirty="0">
                <a:latin typeface="Comic Sans MS"/>
                <a:cs typeface="Comic Sans MS"/>
              </a:rPr>
              <a:t>H/o </a:t>
            </a:r>
            <a:r>
              <a:rPr sz="2000" spc="-5" dirty="0">
                <a:latin typeface="Comic Sans MS"/>
                <a:cs typeface="Comic Sans MS"/>
              </a:rPr>
              <a:t>smoking </a:t>
            </a:r>
            <a:r>
              <a:rPr sz="2000" dirty="0">
                <a:latin typeface="Comic Sans MS"/>
                <a:cs typeface="Comic Sans MS"/>
              </a:rPr>
              <a:t>5-10 cigarettes/ day for 30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 smtClean="0">
                <a:latin typeface="Comic Sans MS"/>
                <a:cs typeface="Comic Sans MS"/>
              </a:rPr>
              <a:t>y</a:t>
            </a:r>
            <a:r>
              <a:rPr lang="en-IN" sz="2000" dirty="0" err="1" smtClean="0">
                <a:latin typeface="Comic Sans MS"/>
                <a:cs typeface="Comic Sans MS"/>
              </a:rPr>
              <a:t>ea</a:t>
            </a:r>
            <a:r>
              <a:rPr sz="2000" dirty="0" err="1" smtClean="0">
                <a:latin typeface="Comic Sans MS"/>
                <a:cs typeface="Comic Sans MS"/>
              </a:rPr>
              <a:t>rs</a:t>
            </a:r>
            <a:endParaRPr sz="2000" dirty="0">
              <a:latin typeface="Comic Sans MS"/>
              <a:cs typeface="Comic Sans MS"/>
            </a:endParaRPr>
          </a:p>
          <a:p>
            <a:pPr marL="12700" marR="5080">
              <a:lnSpc>
                <a:spcPct val="175000"/>
              </a:lnSpc>
              <a:spcBef>
                <a:spcPts val="500"/>
              </a:spcBef>
            </a:pPr>
            <a:r>
              <a:rPr sz="2000" dirty="0">
                <a:latin typeface="Comic Sans MS"/>
                <a:cs typeface="Comic Sans MS"/>
              </a:rPr>
              <a:t>Good effort </a:t>
            </a:r>
            <a:r>
              <a:rPr sz="2000" spc="-5" dirty="0">
                <a:latin typeface="Comic Sans MS"/>
                <a:cs typeface="Comic Sans MS"/>
              </a:rPr>
              <a:t>tolerance, no </a:t>
            </a:r>
            <a:r>
              <a:rPr sz="2000" dirty="0">
                <a:latin typeface="Comic Sans MS"/>
                <a:cs typeface="Comic Sans MS"/>
              </a:rPr>
              <a:t>symptoms of cardiac </a:t>
            </a:r>
            <a:r>
              <a:rPr sz="2000" spc="-5" dirty="0">
                <a:latin typeface="Comic Sans MS"/>
                <a:cs typeface="Comic Sans MS"/>
              </a:rPr>
              <a:t>failure</a:t>
            </a:r>
            <a:r>
              <a:rPr sz="2000" spc="-5" dirty="0" smtClean="0">
                <a:latin typeface="Comic Sans MS"/>
                <a:cs typeface="Comic Sans MS"/>
              </a:rPr>
              <a:t>,</a:t>
            </a:r>
            <a:r>
              <a:rPr lang="en-IN" sz="2000" spc="-5" dirty="0" smtClean="0">
                <a:latin typeface="Comic Sans MS"/>
                <a:cs typeface="Comic Sans MS"/>
              </a:rPr>
              <a:t> </a:t>
            </a:r>
            <a:r>
              <a:rPr sz="2000" spc="-5" dirty="0" smtClean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BP-  </a:t>
            </a:r>
            <a:r>
              <a:rPr sz="2000" dirty="0" smtClean="0">
                <a:latin typeface="Comic Sans MS"/>
                <a:cs typeface="Comic Sans MS"/>
              </a:rPr>
              <a:t>1</a:t>
            </a:r>
            <a:r>
              <a:rPr lang="en-IN" sz="2000" dirty="0" smtClean="0">
                <a:latin typeface="Comic Sans MS"/>
                <a:cs typeface="Comic Sans MS"/>
              </a:rPr>
              <a:t>3</a:t>
            </a:r>
            <a:r>
              <a:rPr sz="2000" dirty="0" smtClean="0">
                <a:latin typeface="Comic Sans MS"/>
                <a:cs typeface="Comic Sans MS"/>
              </a:rPr>
              <a:t>6/80 </a:t>
            </a:r>
            <a:r>
              <a:rPr sz="2000" dirty="0">
                <a:latin typeface="Comic Sans MS"/>
                <a:cs typeface="Comic Sans MS"/>
              </a:rPr>
              <a:t>mm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Hg.</a:t>
            </a:r>
          </a:p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2000" spc="-5" dirty="0">
                <a:latin typeface="Comic Sans MS"/>
                <a:cs typeface="Comic Sans MS"/>
              </a:rPr>
              <a:t>Blood results, EKG and CXR-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unremarkable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5715000"/>
            <a:ext cx="82296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98700" y="5918200"/>
            <a:ext cx="4551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omic Sans MS"/>
                <a:cs typeface="Comic Sans MS"/>
              </a:rPr>
              <a:t>Risk stratification</a:t>
            </a:r>
            <a:r>
              <a:rPr sz="3600" spc="-35" dirty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??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4300" y="558800"/>
            <a:ext cx="3831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Anaesthetic</a:t>
            </a:r>
            <a:r>
              <a:rPr spc="-80" dirty="0"/>
              <a:t> </a:t>
            </a:r>
            <a:r>
              <a:rPr spc="-5" dirty="0"/>
              <a:t>plan?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300" y="16510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1663700"/>
            <a:ext cx="7516495" cy="319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Deciding</a:t>
            </a:r>
            <a:r>
              <a:rPr sz="2400" spc="-5" dirty="0">
                <a:latin typeface="Comic Sans MS"/>
                <a:cs typeface="Comic Sans MS"/>
              </a:rPr>
              <a:t> factors:</a:t>
            </a:r>
            <a:endParaRPr sz="2400">
              <a:latin typeface="Comic Sans MS"/>
              <a:cs typeface="Comic Sans MS"/>
            </a:endParaRPr>
          </a:p>
          <a:p>
            <a:pPr marL="406400" indent="-279400">
              <a:lnSpc>
                <a:spcPct val="100000"/>
              </a:lnSpc>
              <a:spcBef>
                <a:spcPts val="2620"/>
              </a:spcBef>
              <a:buFont typeface="Arial"/>
              <a:buChar char="–"/>
              <a:tabLst>
                <a:tab pos="406400" algn="l"/>
                <a:tab pos="3177540" algn="l"/>
              </a:tabLst>
            </a:pPr>
            <a:r>
              <a:rPr sz="2400" spc="-5" dirty="0">
                <a:latin typeface="Comic Sans MS"/>
                <a:cs typeface="Comic Sans MS"/>
              </a:rPr>
              <a:t>Noxious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stimuli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omic Sans MS"/>
                <a:cs typeface="Comic Sans MS"/>
              </a:rPr>
              <a:t>depends on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anatomy</a:t>
            </a:r>
            <a:endParaRPr sz="2400">
              <a:latin typeface="Comic Sans MS"/>
              <a:cs typeface="Comic Sans MS"/>
            </a:endParaRPr>
          </a:p>
          <a:p>
            <a:pPr marL="406400" indent="-279400">
              <a:lnSpc>
                <a:spcPct val="100000"/>
              </a:lnSpc>
              <a:spcBef>
                <a:spcPts val="2620"/>
              </a:spcBef>
              <a:buFont typeface="Arial"/>
              <a:buChar char="–"/>
              <a:tabLst>
                <a:tab pos="406400" algn="l"/>
              </a:tabLst>
            </a:pPr>
            <a:r>
              <a:rPr sz="2400" dirty="0">
                <a:latin typeface="Comic Sans MS"/>
                <a:cs typeface="Comic Sans MS"/>
              </a:rPr>
              <a:t>Procedure </a:t>
            </a:r>
            <a:r>
              <a:rPr sz="2400" spc="-5" dirty="0">
                <a:latin typeface="Comic Sans MS"/>
                <a:cs typeface="Comic Sans MS"/>
              </a:rPr>
              <a:t>related concerns- Intra-op and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Post-op</a:t>
            </a:r>
            <a:endParaRPr sz="2400">
              <a:latin typeface="Comic Sans MS"/>
              <a:cs typeface="Comic Sans MS"/>
            </a:endParaRPr>
          </a:p>
          <a:p>
            <a:pPr marL="406400" indent="-279400">
              <a:lnSpc>
                <a:spcPct val="100000"/>
              </a:lnSpc>
              <a:spcBef>
                <a:spcPts val="2620"/>
              </a:spcBef>
              <a:buFont typeface="Arial"/>
              <a:buChar char="–"/>
              <a:tabLst>
                <a:tab pos="406400" algn="l"/>
              </a:tabLst>
            </a:pPr>
            <a:r>
              <a:rPr sz="2400" spc="-5" dirty="0">
                <a:latin typeface="Comic Sans MS"/>
                <a:cs typeface="Comic Sans MS"/>
              </a:rPr>
              <a:t>Patient’s </a:t>
            </a:r>
            <a:r>
              <a:rPr sz="2400" dirty="0">
                <a:latin typeface="Comic Sans MS"/>
                <a:cs typeface="Comic Sans MS"/>
              </a:rPr>
              <a:t>medical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status</a:t>
            </a:r>
            <a:endParaRPr sz="2400">
              <a:latin typeface="Comic Sans MS"/>
              <a:cs typeface="Comic Sans MS"/>
            </a:endParaRPr>
          </a:p>
          <a:p>
            <a:pPr marL="406400" indent="-279400">
              <a:lnSpc>
                <a:spcPct val="100000"/>
              </a:lnSpc>
              <a:spcBef>
                <a:spcPts val="2720"/>
              </a:spcBef>
              <a:buFont typeface="Arial"/>
              <a:buChar char="–"/>
              <a:tabLst>
                <a:tab pos="406400" algn="l"/>
              </a:tabLst>
            </a:pPr>
            <a:r>
              <a:rPr sz="2400" spc="-5" dirty="0">
                <a:latin typeface="Comic Sans MS"/>
                <a:cs typeface="Comic Sans MS"/>
              </a:rPr>
              <a:t>Informed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consent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1650</Words>
  <Application>Microsoft Office PowerPoint</Application>
  <PresentationFormat>On-screen Show (4:3)</PresentationFormat>
  <Paragraphs>468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TURP</vt:lpstr>
      <vt:lpstr>How to approach this case?</vt:lpstr>
      <vt:lpstr>Issues related to age…</vt:lpstr>
      <vt:lpstr>Pre-op assessment</vt:lpstr>
      <vt:lpstr>History and examination</vt:lpstr>
      <vt:lpstr>Drug history</vt:lpstr>
      <vt:lpstr>Investigations</vt:lpstr>
      <vt:lpstr>On PAC:</vt:lpstr>
      <vt:lpstr>Anaesthetic plan?</vt:lpstr>
      <vt:lpstr>Anatomy</vt:lpstr>
      <vt:lpstr>Nerve supply</vt:lpstr>
      <vt:lpstr>The procedure</vt:lpstr>
      <vt:lpstr>Irrigation is a must for visualisation</vt:lpstr>
      <vt:lpstr>Irrigation fluids </vt:lpstr>
      <vt:lpstr>Factors determining the volume absorbed?</vt:lpstr>
      <vt:lpstr>Consequences of systemic absorption?</vt:lpstr>
      <vt:lpstr>Choice of anaesthetic technique?</vt:lpstr>
      <vt:lpstr>Other advantages of SAB</vt:lpstr>
      <vt:lpstr>What should be the level of SAB?</vt:lpstr>
      <vt:lpstr>Contraindications</vt:lpstr>
      <vt:lpstr>Can continuous epidural be given?</vt:lpstr>
      <vt:lpstr>General anaesthesia</vt:lpstr>
      <vt:lpstr>Anaesthesia plan?</vt:lpstr>
      <vt:lpstr>Preparation for anesthesia?</vt:lpstr>
      <vt:lpstr>Conduct of SAB</vt:lpstr>
      <vt:lpstr>If WE choose GA….</vt:lpstr>
      <vt:lpstr>During RA and GA…</vt:lpstr>
      <vt:lpstr>TURP syndrome-Mechanism</vt:lpstr>
      <vt:lpstr>Signs and symptoms</vt:lpstr>
      <vt:lpstr>Red flags</vt:lpstr>
      <vt:lpstr>How to prevent TUR syndrome?</vt:lpstr>
      <vt:lpstr>Management</vt:lpstr>
      <vt:lpstr>Slide 33</vt:lpstr>
      <vt:lpstr>Other complications to prevent/ watch for  during TURP??</vt:lpstr>
      <vt:lpstr>1.Bladder perforation</vt:lpstr>
      <vt:lpstr>2. Hypotension</vt:lpstr>
      <vt:lpstr>3. Haemorrhage</vt:lpstr>
      <vt:lpstr>Slide 38</vt:lpstr>
      <vt:lpstr>4. Bacteremia and sepsis</vt:lpstr>
      <vt:lpstr>5. Hypothermia</vt:lpstr>
      <vt:lpstr>Unlikely, yet known complications</vt:lpstr>
      <vt:lpstr>TOXICITY</vt:lpstr>
      <vt:lpstr>To watch out after procedure</vt:lpstr>
      <vt:lpstr>Recent advances in TURP….</vt:lpstr>
      <vt:lpstr>Advantages</vt:lpstr>
      <vt:lpstr>TAKE HOME POINTS…</vt:lpstr>
      <vt:lpstr>Thank you!!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Case-based Discussion: TURP</dc:title>
  <dc:creator>akshay jain</dc:creator>
  <cp:lastModifiedBy>admin</cp:lastModifiedBy>
  <cp:revision>9</cp:revision>
  <dcterms:created xsi:type="dcterms:W3CDTF">2021-02-21T13:07:09Z</dcterms:created>
  <dcterms:modified xsi:type="dcterms:W3CDTF">2022-04-26T10:08:10Z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2021-02-21T00:00:00Z</vt:filetime>
  </property>
</Properties>
</file>