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3004800" cy="9753600"/>
  <p:notesSz cx="13004800" cy="9753600"/>
  <p:defaultTextStyle>
    <a:defPPr>
      <a:defRPr lang="en-US"/>
    </a:defPPr>
    <a:lvl1pPr marL="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2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7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9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90" y="-3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037419" y="511855"/>
            <a:ext cx="10533888" cy="2093773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2037419" y="2631202"/>
            <a:ext cx="10533888" cy="2492587"/>
          </a:xfrm>
        </p:spPr>
        <p:txBody>
          <a:bodyPr tIns="0"/>
          <a:lstStyle>
            <a:lvl1pPr marL="39014" indent="0" algn="l">
              <a:buNone/>
              <a:defRPr sz="37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650230" indent="0" algn="ctr">
              <a:buNone/>
            </a:lvl2pPr>
            <a:lvl3pPr marL="1300460" indent="0" algn="ctr">
              <a:buNone/>
            </a:lvl3pPr>
            <a:lvl4pPr marL="1950690" indent="0" algn="ctr">
              <a:buNone/>
            </a:lvl4pPr>
            <a:lvl5pPr marL="2600919" indent="0" algn="ctr">
              <a:buNone/>
            </a:lvl5pPr>
            <a:lvl6pPr marL="3251149" indent="0" algn="ctr">
              <a:buNone/>
            </a:lvl6pPr>
            <a:lvl7pPr marL="3901379" indent="0" algn="ctr">
              <a:buNone/>
            </a:lvl7pPr>
            <a:lvl8pPr marL="4551609" indent="0" algn="ctr">
              <a:buNone/>
            </a:lvl8pPr>
            <a:lvl9pPr marL="5201839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10483" y="2010741"/>
            <a:ext cx="299110" cy="29911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645761" y="1912911"/>
            <a:ext cx="91034" cy="9103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3600" y="390598"/>
            <a:ext cx="2600960" cy="832216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390600"/>
            <a:ext cx="7911253" cy="8322169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46777" y="-77"/>
            <a:ext cx="9753600" cy="9753677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046" y="3698240"/>
            <a:ext cx="9103360" cy="3251200"/>
          </a:xfrm>
        </p:spPr>
        <p:txBody>
          <a:bodyPr anchor="t"/>
          <a:lstStyle>
            <a:lvl1pPr algn="l">
              <a:lnSpc>
                <a:spcPts val="6400"/>
              </a:lnSpc>
              <a:buNone/>
              <a:defRPr sz="57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046" y="1517227"/>
            <a:ext cx="9103360" cy="2147146"/>
          </a:xfrm>
        </p:spPr>
        <p:txBody>
          <a:bodyPr anchor="b"/>
          <a:lstStyle>
            <a:lvl1pPr marL="26009" indent="0">
              <a:lnSpc>
                <a:spcPts val="3271"/>
              </a:lnSpc>
              <a:spcBef>
                <a:spcPts val="0"/>
              </a:spcBef>
              <a:buNone/>
              <a:defRPr sz="28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251200" y="0"/>
            <a:ext cx="108373" cy="9753677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3089523" y="4003067"/>
            <a:ext cx="299110" cy="29911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424802" y="3905237"/>
            <a:ext cx="91034" cy="9103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1754" y="390144"/>
            <a:ext cx="10663936" cy="16256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41754" y="2167467"/>
            <a:ext cx="5201920" cy="663244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03770" y="2167467"/>
            <a:ext cx="5201920" cy="663244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7339145"/>
            <a:ext cx="11704320" cy="1625600"/>
          </a:xfrm>
        </p:spPr>
        <p:txBody>
          <a:bodyPr anchor="ctr"/>
          <a:lstStyle>
            <a:lvl1pPr algn="ctr">
              <a:defRPr sz="64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466884"/>
            <a:ext cx="5722112" cy="910336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91032" indent="0" algn="l">
              <a:lnSpc>
                <a:spcPct val="100000"/>
              </a:lnSpc>
              <a:spcBef>
                <a:spcPts val="142"/>
              </a:spcBef>
              <a:buNone/>
              <a:defRPr sz="27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32448" y="466884"/>
            <a:ext cx="5722112" cy="910336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91032" indent="0" algn="l">
              <a:lnSpc>
                <a:spcPct val="100000"/>
              </a:lnSpc>
              <a:spcBef>
                <a:spcPts val="142"/>
              </a:spcBef>
              <a:buNone/>
              <a:defRPr sz="27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50240" y="1378611"/>
            <a:ext cx="5722112" cy="585216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59198" indent="-390138">
              <a:lnSpc>
                <a:spcPct val="100000"/>
              </a:lnSpc>
              <a:spcBef>
                <a:spcPts val="996"/>
              </a:spcBef>
              <a:defRPr sz="3400"/>
            </a:lvl1pPr>
            <a:lvl2pPr>
              <a:lnSpc>
                <a:spcPct val="100000"/>
              </a:lnSpc>
              <a:spcBef>
                <a:spcPts val="996"/>
              </a:spcBef>
              <a:defRPr sz="2800"/>
            </a:lvl2pPr>
            <a:lvl3pPr>
              <a:lnSpc>
                <a:spcPct val="100000"/>
              </a:lnSpc>
              <a:spcBef>
                <a:spcPts val="996"/>
              </a:spcBef>
              <a:defRPr sz="2600"/>
            </a:lvl3pPr>
            <a:lvl4pPr>
              <a:lnSpc>
                <a:spcPct val="100000"/>
              </a:lnSpc>
              <a:spcBef>
                <a:spcPts val="996"/>
              </a:spcBef>
              <a:defRPr sz="2300"/>
            </a:lvl4pPr>
            <a:lvl5pPr>
              <a:lnSpc>
                <a:spcPct val="100000"/>
              </a:lnSpc>
              <a:spcBef>
                <a:spcPts val="996"/>
              </a:spcBef>
              <a:defRPr sz="2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448" y="1378611"/>
            <a:ext cx="5722112" cy="585216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559198" indent="-390138">
              <a:lnSpc>
                <a:spcPct val="100000"/>
              </a:lnSpc>
              <a:spcBef>
                <a:spcPts val="996"/>
              </a:spcBef>
              <a:defRPr sz="3400"/>
            </a:lvl1pPr>
            <a:lvl2pPr>
              <a:lnSpc>
                <a:spcPct val="100000"/>
              </a:lnSpc>
              <a:spcBef>
                <a:spcPts val="996"/>
              </a:spcBef>
              <a:defRPr sz="2800"/>
            </a:lvl2pPr>
            <a:lvl3pPr>
              <a:lnSpc>
                <a:spcPct val="100000"/>
              </a:lnSpc>
              <a:spcBef>
                <a:spcPts val="996"/>
              </a:spcBef>
              <a:defRPr sz="2600"/>
            </a:lvl3pPr>
            <a:lvl4pPr>
              <a:lnSpc>
                <a:spcPct val="100000"/>
              </a:lnSpc>
              <a:spcBef>
                <a:spcPts val="996"/>
              </a:spcBef>
              <a:defRPr sz="2300"/>
            </a:lvl4pPr>
            <a:lvl5pPr>
              <a:lnSpc>
                <a:spcPct val="100000"/>
              </a:lnSpc>
              <a:spcBef>
                <a:spcPts val="996"/>
              </a:spcBef>
              <a:defRPr sz="2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1754" y="390144"/>
            <a:ext cx="10663936" cy="16256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3533" y="0"/>
            <a:ext cx="11561267" cy="97536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443533" y="-77"/>
            <a:ext cx="104038" cy="9753677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08307"/>
            <a:ext cx="5418667" cy="1652693"/>
          </a:xfrm>
          <a:ln>
            <a:noFill/>
          </a:ln>
        </p:spPr>
        <p:txBody>
          <a:bodyPr anchor="b"/>
          <a:lstStyle>
            <a:lvl1pPr algn="l">
              <a:lnSpc>
                <a:spcPts val="2844"/>
              </a:lnSpc>
              <a:buNone/>
              <a:defRPr sz="31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0240" y="2001016"/>
            <a:ext cx="5418667" cy="993422"/>
          </a:xfrm>
        </p:spPr>
        <p:txBody>
          <a:bodyPr/>
          <a:lstStyle>
            <a:lvl1pPr marL="65023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50240" y="3034454"/>
            <a:ext cx="11595947" cy="5678312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2474" y="1517227"/>
            <a:ext cx="3901440" cy="2817707"/>
          </a:xfrm>
        </p:spPr>
        <p:txBody>
          <a:bodyPr anchor="b">
            <a:noAutofit/>
          </a:bodyPr>
          <a:lstStyle>
            <a:lvl1pPr algn="l">
              <a:buNone/>
              <a:defRPr sz="30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83733" y="1517227"/>
            <a:ext cx="6502400" cy="65024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30046" tIns="390138" rIns="130046" bIns="65023" rtlCol="0" anchor="t">
            <a:normAutofit/>
          </a:bodyPr>
          <a:lstStyle>
            <a:extLst/>
          </a:lstStyle>
          <a:p>
            <a:pPr marL="0" indent="-403143" algn="l" rtl="0" eaLnBrk="1" latinLnBrk="0" hangingPunct="1">
              <a:lnSpc>
                <a:spcPts val="4267"/>
              </a:lnSpc>
              <a:spcBef>
                <a:spcPts val="853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46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2107" y="1625605"/>
            <a:ext cx="6285653" cy="4998444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30046" tIns="390138" anchor="t"/>
          <a:lstStyle>
            <a:lvl1pPr marL="0" indent="0" algn="l" eaLnBrk="1" latinLnBrk="0" hangingPunct="1">
              <a:buNone/>
              <a:defRPr sz="46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64231" y="1357285"/>
            <a:ext cx="975360" cy="29057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7116326" y="1332318"/>
            <a:ext cx="923341" cy="29057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2107" y="6827520"/>
            <a:ext cx="6285653" cy="1083733"/>
          </a:xfrm>
        </p:spPr>
        <p:txBody>
          <a:bodyPr anchor="ctr"/>
          <a:lstStyle>
            <a:lvl1pPr marL="0" indent="0" algn="l">
              <a:lnSpc>
                <a:spcPts val="2276"/>
              </a:lnSpc>
              <a:spcBef>
                <a:spcPts val="0"/>
              </a:spcBef>
              <a:buNone/>
              <a:defRPr sz="2000">
                <a:solidFill>
                  <a:srgbClr val="777777"/>
                </a:solidFill>
              </a:defRPr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160429" y="-1160422"/>
            <a:ext cx="2330862" cy="2330862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40095" y="30012"/>
            <a:ext cx="2420894" cy="2420894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60098" y="1500554"/>
            <a:ext cx="1601020" cy="1568176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440531" y="-77"/>
            <a:ext cx="11564270" cy="9753677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2041754" y="390596"/>
            <a:ext cx="10663936" cy="1625600"/>
          </a:xfrm>
          <a:prstGeom prst="rect">
            <a:avLst/>
          </a:prstGeom>
        </p:spPr>
        <p:txBody>
          <a:bodyPr lIns="130046" tIns="65023" rIns="130046" bIns="65023"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041754" y="2059093"/>
            <a:ext cx="10663936" cy="6827520"/>
          </a:xfrm>
          <a:prstGeom prst="rect">
            <a:avLst/>
          </a:prstGeom>
        </p:spPr>
        <p:txBody>
          <a:bodyPr lIns="130046" tIns="65023" rIns="130046" bIns="65023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093547" y="8967894"/>
            <a:ext cx="3034453" cy="677333"/>
          </a:xfrm>
          <a:prstGeom prst="rect">
            <a:avLst/>
          </a:prstGeom>
        </p:spPr>
        <p:txBody>
          <a:bodyPr lIns="130046" tIns="65023" rIns="130046" bIns="65023" anchor="b"/>
          <a:lstStyle>
            <a:lvl1pPr algn="r" eaLnBrk="1" latinLnBrk="0" hangingPunct="1">
              <a:defRPr kumimoji="0" sz="17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8128000" y="8967894"/>
            <a:ext cx="4118187" cy="677333"/>
          </a:xfrm>
          <a:prstGeom prst="rect">
            <a:avLst/>
          </a:prstGeom>
        </p:spPr>
        <p:txBody>
          <a:bodyPr lIns="130046" tIns="65023" rIns="130046" bIns="65023" anchor="b"/>
          <a:lstStyle>
            <a:lvl1pPr eaLnBrk="1" latinLnBrk="0" hangingPunct="1">
              <a:defRPr kumimoji="0" sz="17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2250522" y="8967894"/>
            <a:ext cx="650240" cy="677333"/>
          </a:xfrm>
          <a:prstGeom prst="rect">
            <a:avLst/>
          </a:prstGeom>
        </p:spPr>
        <p:txBody>
          <a:bodyPr lIns="130046" tIns="65023" rIns="130046" bIns="65023" anchor="b"/>
          <a:lstStyle>
            <a:lvl1pPr algn="ctr" eaLnBrk="1" latinLnBrk="0" hangingPunct="1">
              <a:defRPr kumimoji="0" sz="17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443533" y="-77"/>
            <a:ext cx="104038" cy="9753677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61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20184" indent="-403143" algn="l" rtl="0" eaLnBrk="1" latinLnBrk="0" hangingPunct="1">
        <a:lnSpc>
          <a:spcPct val="100000"/>
        </a:lnSpc>
        <a:spcBef>
          <a:spcPts val="853"/>
        </a:spcBef>
        <a:buClr>
          <a:schemeClr val="accent1"/>
        </a:buClr>
        <a:buSzPct val="80000"/>
        <a:buFont typeface="Wingdings 2"/>
        <a:buChar char="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910322" indent="-338120" algn="l" rtl="0" eaLnBrk="1" latinLnBrk="0" hangingPunct="1">
        <a:lnSpc>
          <a:spcPct val="100000"/>
        </a:lnSpc>
        <a:spcBef>
          <a:spcPts val="782"/>
        </a:spcBef>
        <a:buClr>
          <a:schemeClr val="accent1"/>
        </a:buClr>
        <a:buFont typeface="Verdana"/>
        <a:buChar char="◦"/>
        <a:defRPr kumimoji="0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261446" indent="-325115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0552" indent="-247087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6653" indent="-260092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145758" indent="-260092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4864" indent="-260092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2730965" indent="-260092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030071" indent="-260092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082800" y="2667002"/>
            <a:ext cx="9216068" cy="189504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 indent="755574" algn="ctr">
              <a:spcBef>
                <a:spcPts val="100"/>
              </a:spcBef>
            </a:pPr>
            <a:r>
              <a:rPr spc="-10" smtClean="0"/>
              <a:t>Anesthesia</a:t>
            </a:r>
            <a:r>
              <a:rPr lang="en-US" spc="-10" dirty="0" smtClean="0"/>
              <a:t> and </a:t>
            </a:r>
            <a:r>
              <a:rPr spc="-16" smtClean="0"/>
              <a:t> </a:t>
            </a:r>
            <a:r>
              <a:rPr spc="-6" dirty="0"/>
              <a:t>Laproscopic</a:t>
            </a:r>
            <a:r>
              <a:rPr spc="-65" dirty="0"/>
              <a:t> </a:t>
            </a:r>
            <a:r>
              <a:rPr spc="-10" dirty="0"/>
              <a:t>Surgery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1"/>
          </p:nvPr>
        </p:nvSpPr>
        <p:spPr>
          <a:xfrm>
            <a:off x="0" y="5797551"/>
            <a:ext cx="13004800" cy="58221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 indent="1022245" algn="ctr">
              <a:spcBef>
                <a:spcPts val="100"/>
              </a:spcBef>
            </a:pPr>
            <a:r>
              <a:rPr lang="en-US" spc="-6" dirty="0" smtClean="0"/>
              <a:t>Under </a:t>
            </a:r>
            <a:r>
              <a:rPr lang="en-US" spc="-6" dirty="0" smtClean="0"/>
              <a:t>the guidance of Dr. </a:t>
            </a:r>
            <a:r>
              <a:rPr lang="en-US" spc="-6" dirty="0" smtClean="0"/>
              <a:t>JATIN PATEL</a:t>
            </a:r>
            <a:endParaRPr spc="-6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0"/>
            <a:ext cx="13002260" cy="7216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47471" y="7616192"/>
            <a:ext cx="10294620" cy="87459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735912" marR="5080" indent="-1723213"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Different </a:t>
            </a:r>
            <a:r>
              <a:rPr sz="2800" dirty="0">
                <a:latin typeface="Arial"/>
                <a:cs typeface="Arial"/>
              </a:rPr>
              <a:t>mechanisms </a:t>
            </a:r>
            <a:r>
              <a:rPr sz="2800" spc="6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decreased </a:t>
            </a:r>
            <a:r>
              <a:rPr sz="2800" spc="-6" dirty="0">
                <a:latin typeface="Arial"/>
                <a:cs typeface="Arial"/>
              </a:rPr>
              <a:t>cardiac output and increased  arterial </a:t>
            </a:r>
            <a:r>
              <a:rPr sz="2800" dirty="0">
                <a:latin typeface="Arial"/>
                <a:cs typeface="Arial"/>
              </a:rPr>
              <a:t>pressure </a:t>
            </a:r>
            <a:r>
              <a:rPr sz="2800" spc="-6" dirty="0">
                <a:latin typeface="Arial"/>
                <a:cs typeface="Arial"/>
              </a:rPr>
              <a:t>during pneumoperitoneum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5642" y="580393"/>
            <a:ext cx="9107804" cy="124392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807683" marR="5080" indent="-2794983">
              <a:spcBef>
                <a:spcPts val="100"/>
              </a:spcBef>
              <a:tabLst>
                <a:tab pos="7289688" algn="l"/>
              </a:tabLst>
            </a:pPr>
            <a:r>
              <a:rPr sz="4000" dirty="0"/>
              <a:t>E</a:t>
            </a:r>
            <a:r>
              <a:rPr sz="4000" spc="-6" dirty="0"/>
              <a:t>f</a:t>
            </a:r>
            <a:r>
              <a:rPr sz="4000" dirty="0"/>
              <a:t>f</a:t>
            </a:r>
            <a:r>
              <a:rPr sz="4000" spc="-6" dirty="0"/>
              <a:t>e</a:t>
            </a:r>
            <a:r>
              <a:rPr sz="4000" dirty="0"/>
              <a:t>ct</a:t>
            </a:r>
            <a:r>
              <a:rPr sz="4000" spc="10" dirty="0"/>
              <a:t> </a:t>
            </a:r>
            <a:r>
              <a:rPr sz="4000" spc="-6" dirty="0"/>
              <a:t>o</a:t>
            </a:r>
            <a:r>
              <a:rPr sz="4000" dirty="0"/>
              <a:t>f</a:t>
            </a:r>
            <a:r>
              <a:rPr sz="4000" spc="-6" dirty="0"/>
              <a:t> </a:t>
            </a:r>
            <a:r>
              <a:rPr sz="4000" spc="-10"/>
              <a:t>P</a:t>
            </a:r>
            <a:r>
              <a:rPr sz="4000" spc="-6"/>
              <a:t>neu</a:t>
            </a:r>
            <a:r>
              <a:rPr sz="4000"/>
              <a:t>m</a:t>
            </a:r>
            <a:r>
              <a:rPr sz="4000" spc="-6"/>
              <a:t>operitoneu</a:t>
            </a:r>
            <a:r>
              <a:rPr sz="4000"/>
              <a:t>m</a:t>
            </a:r>
            <a:r>
              <a:rPr sz="4000" spc="6"/>
              <a:t> </a:t>
            </a:r>
            <a:r>
              <a:rPr sz="4000" spc="-20" smtClean="0"/>
              <a:t>o</a:t>
            </a:r>
            <a:r>
              <a:rPr sz="4000" smtClean="0"/>
              <a:t>n</a:t>
            </a:r>
            <a:r>
              <a:rPr lang="en-US" sz="4000" dirty="0" smtClean="0"/>
              <a:t> </a:t>
            </a:r>
            <a:r>
              <a:rPr sz="4000" spc="-6" smtClean="0"/>
              <a:t>regiona</a:t>
            </a:r>
            <a:r>
              <a:rPr sz="4000" smtClean="0"/>
              <a:t>l  </a:t>
            </a:r>
            <a:r>
              <a:rPr sz="4000" spc="-6" dirty="0"/>
              <a:t>Hemodynamics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2" y="2844802"/>
            <a:ext cx="10237470" cy="583749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79371" marR="657792" indent="-266674">
              <a:spcBef>
                <a:spcPts val="100"/>
              </a:spcBef>
              <a:buChar char="•"/>
              <a:tabLst>
                <a:tab pos="279371" algn="l"/>
              </a:tabLst>
            </a:pPr>
            <a:r>
              <a:rPr sz="2800" dirty="0">
                <a:latin typeface="Arial"/>
                <a:cs typeface="Arial"/>
              </a:rPr>
              <a:t>Increased </a:t>
            </a:r>
            <a:r>
              <a:rPr sz="2800" spc="-6" dirty="0">
                <a:latin typeface="Arial"/>
                <a:cs typeface="Arial"/>
              </a:rPr>
              <a:t>IAP and the head­up position result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lower </a:t>
            </a:r>
            <a:r>
              <a:rPr sz="2800" dirty="0">
                <a:latin typeface="Arial"/>
                <a:cs typeface="Arial"/>
              </a:rPr>
              <a:t>limb  venous </a:t>
            </a:r>
            <a:r>
              <a:rPr sz="2800" spc="-6" dirty="0">
                <a:latin typeface="Arial"/>
                <a:cs typeface="Arial"/>
              </a:rPr>
              <a:t>stasis leading </a:t>
            </a:r>
            <a:r>
              <a:rPr sz="2800" dirty="0">
                <a:latin typeface="Arial"/>
                <a:cs typeface="Arial"/>
              </a:rPr>
              <a:t>to thromboembolic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complications.</a:t>
            </a:r>
            <a:endParaRPr sz="2800">
              <a:latin typeface="Arial"/>
              <a:cs typeface="Arial"/>
            </a:endParaRPr>
          </a:p>
          <a:p>
            <a:pPr marL="279371" marR="418423" indent="-266674">
              <a:lnSpc>
                <a:spcPct val="99900"/>
              </a:lnSpc>
              <a:spcBef>
                <a:spcPts val="170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Urine output, renal </a:t>
            </a:r>
            <a:r>
              <a:rPr sz="2800" dirty="0">
                <a:latin typeface="Arial"/>
                <a:cs typeface="Arial"/>
              </a:rPr>
              <a:t>plasma </a:t>
            </a:r>
            <a:r>
              <a:rPr sz="2800" spc="-6" dirty="0">
                <a:latin typeface="Arial"/>
                <a:cs typeface="Arial"/>
              </a:rPr>
              <a:t>flow, and glomerular filtration </a:t>
            </a:r>
            <a:r>
              <a:rPr sz="2800" dirty="0">
                <a:latin typeface="Arial"/>
                <a:cs typeface="Arial"/>
              </a:rPr>
              <a:t>rate  </a:t>
            </a:r>
            <a:r>
              <a:rPr sz="2800" spc="-6" dirty="0">
                <a:latin typeface="Arial"/>
                <a:cs typeface="Arial"/>
              </a:rPr>
              <a:t>decrease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less than 50% of baseline </a:t>
            </a:r>
            <a:r>
              <a:rPr sz="2800" dirty="0">
                <a:latin typeface="Arial"/>
                <a:cs typeface="Arial"/>
              </a:rPr>
              <a:t>values </a:t>
            </a:r>
            <a:r>
              <a:rPr sz="2800" spc="-6" dirty="0">
                <a:latin typeface="Arial"/>
                <a:cs typeface="Arial"/>
              </a:rPr>
              <a:t>during  laparoscopic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cholecystectomy.</a:t>
            </a:r>
            <a:endParaRPr sz="2800">
              <a:latin typeface="Arial"/>
              <a:cs typeface="Arial"/>
            </a:endParaRPr>
          </a:p>
          <a:p>
            <a:pPr marL="279371" marR="5080" indent="-266674">
              <a:spcBef>
                <a:spcPts val="170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There is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reduction in splanchnic blood flow during </a:t>
            </a:r>
            <a:r>
              <a:rPr sz="2800" dirty="0">
                <a:latin typeface="Arial"/>
                <a:cs typeface="Arial"/>
              </a:rPr>
              <a:t>air  </a:t>
            </a:r>
            <a:r>
              <a:rPr sz="2800" spc="-6" dirty="0">
                <a:latin typeface="Arial"/>
                <a:cs typeface="Arial"/>
              </a:rPr>
              <a:t>pneumoperitoneum but not during CO2 pneumoperitoneum.  </a:t>
            </a:r>
            <a:r>
              <a:rPr sz="2800" spc="-10" dirty="0">
                <a:latin typeface="Arial"/>
                <a:cs typeface="Arial"/>
              </a:rPr>
              <a:t>This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due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direct splanchnic </a:t>
            </a:r>
            <a:r>
              <a:rPr sz="2800" dirty="0">
                <a:latin typeface="Arial"/>
                <a:cs typeface="Arial"/>
              </a:rPr>
              <a:t>vasodilating </a:t>
            </a:r>
            <a:r>
              <a:rPr sz="2800" spc="-6" dirty="0">
                <a:latin typeface="Arial"/>
                <a:cs typeface="Arial"/>
              </a:rPr>
              <a:t>effect of CO2  </a:t>
            </a:r>
            <a:r>
              <a:rPr sz="2800" spc="-10" dirty="0">
                <a:latin typeface="Arial"/>
                <a:cs typeface="Arial"/>
              </a:rPr>
              <a:t>which </a:t>
            </a:r>
            <a:r>
              <a:rPr sz="2800" spc="-6" dirty="0">
                <a:latin typeface="Arial"/>
                <a:cs typeface="Arial"/>
              </a:rPr>
              <a:t>counteracts the mechanical effect of increased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IAP.</a:t>
            </a:r>
            <a:endParaRPr sz="2800">
              <a:latin typeface="Arial"/>
              <a:cs typeface="Arial"/>
            </a:endParaRPr>
          </a:p>
          <a:p>
            <a:pPr marL="279371" marR="952403" indent="-266674">
              <a:spcBef>
                <a:spcPts val="169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Cerebral blood </a:t>
            </a:r>
            <a:r>
              <a:rPr sz="2800" dirty="0">
                <a:latin typeface="Arial"/>
                <a:cs typeface="Arial"/>
              </a:rPr>
              <a:t>flow </a:t>
            </a:r>
            <a:r>
              <a:rPr sz="2800" spc="-6" dirty="0">
                <a:latin typeface="Arial"/>
                <a:cs typeface="Arial"/>
              </a:rPr>
              <a:t>velocity increases during CO2  pneumoperitoneum in response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the increased </a:t>
            </a:r>
            <a:r>
              <a:rPr sz="2800" spc="-10" dirty="0">
                <a:latin typeface="Arial"/>
                <a:cs typeface="Arial"/>
              </a:rPr>
              <a:t>PaCO2.  </a:t>
            </a:r>
            <a:r>
              <a:rPr sz="2800" spc="-6" dirty="0">
                <a:latin typeface="Arial"/>
                <a:cs typeface="Arial"/>
              </a:rPr>
              <a:t>Intracranial pressure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rises.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94761" y="885190"/>
            <a:ext cx="541337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3029910" algn="l"/>
              </a:tabLst>
            </a:pPr>
            <a:r>
              <a:rPr sz="4000" dirty="0"/>
              <a:t>P</a:t>
            </a:r>
            <a:r>
              <a:rPr sz="4000" spc="-6" dirty="0"/>
              <a:t>reopera</a:t>
            </a:r>
            <a:r>
              <a:rPr sz="4000" dirty="0"/>
              <a:t>t</a:t>
            </a:r>
            <a:r>
              <a:rPr sz="4000" spc="-6" dirty="0"/>
              <a:t>iv</a:t>
            </a:r>
            <a:r>
              <a:rPr sz="4000" dirty="0"/>
              <a:t>e	</a:t>
            </a:r>
            <a:r>
              <a:rPr sz="4000" spc="-10" dirty="0"/>
              <a:t>E</a:t>
            </a:r>
            <a:r>
              <a:rPr sz="4000" dirty="0"/>
              <a:t>v</a:t>
            </a:r>
            <a:r>
              <a:rPr sz="4000" spc="-6" dirty="0"/>
              <a:t>alua</a:t>
            </a:r>
            <a:r>
              <a:rPr sz="4000" dirty="0"/>
              <a:t>t</a:t>
            </a:r>
            <a:r>
              <a:rPr sz="4000" spc="-6" dirty="0"/>
              <a:t>io</a:t>
            </a:r>
            <a:r>
              <a:rPr sz="4000" dirty="0"/>
              <a:t>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283971" y="2653031"/>
            <a:ext cx="10215881" cy="616322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60643" indent="-347945">
              <a:spcBef>
                <a:spcPts val="100"/>
              </a:spcBef>
              <a:buChar char="•"/>
              <a:tabLst>
                <a:tab pos="360009" algn="l"/>
                <a:tab pos="360643" algn="l"/>
              </a:tabLst>
            </a:pPr>
            <a:r>
              <a:rPr sz="2800" spc="-10" dirty="0">
                <a:latin typeface="Arial"/>
                <a:cs typeface="Arial"/>
              </a:rPr>
              <a:t>CHG, ECG, </a:t>
            </a:r>
            <a:r>
              <a:rPr sz="2800" spc="-6" dirty="0">
                <a:latin typeface="Arial"/>
                <a:cs typeface="Arial"/>
              </a:rPr>
              <a:t>Serum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electrolytes.</a:t>
            </a:r>
            <a:endParaRPr sz="2800">
              <a:latin typeface="Arial"/>
              <a:cs typeface="Arial"/>
            </a:endParaRPr>
          </a:p>
          <a:p>
            <a:pPr marL="360643" indent="-347945">
              <a:spcBef>
                <a:spcPts val="2200"/>
              </a:spcBef>
              <a:buChar char="•"/>
              <a:tabLst>
                <a:tab pos="360009" algn="l"/>
                <a:tab pos="360643" algn="l"/>
              </a:tabLst>
            </a:pPr>
            <a:r>
              <a:rPr sz="2800" spc="-6" dirty="0">
                <a:latin typeface="Arial"/>
                <a:cs typeface="Arial"/>
              </a:rPr>
              <a:t>Baseline renal function tests (BUN,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creatinine).</a:t>
            </a:r>
            <a:endParaRPr sz="2800">
              <a:latin typeface="Arial"/>
              <a:cs typeface="Arial"/>
            </a:endParaRPr>
          </a:p>
          <a:p>
            <a:pPr marL="360643" indent="-347945">
              <a:spcBef>
                <a:spcPts val="2200"/>
              </a:spcBef>
              <a:buChar char="•"/>
              <a:tabLst>
                <a:tab pos="360009" algn="l"/>
                <a:tab pos="360643" algn="l"/>
              </a:tabLst>
            </a:pPr>
            <a:r>
              <a:rPr sz="2800" spc="-6" dirty="0">
                <a:latin typeface="Arial"/>
                <a:cs typeface="Arial"/>
              </a:rPr>
              <a:t>Baseline </a:t>
            </a:r>
            <a:r>
              <a:rPr sz="2800" dirty="0">
                <a:latin typeface="Arial"/>
                <a:cs typeface="Arial"/>
              </a:rPr>
              <a:t>chest</a:t>
            </a:r>
            <a:r>
              <a:rPr sz="2800" spc="-6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x­ray.</a:t>
            </a:r>
            <a:endParaRPr sz="2800">
              <a:latin typeface="Arial"/>
              <a:cs typeface="Arial"/>
            </a:endParaRPr>
          </a:p>
          <a:p>
            <a:pPr marL="360643" marR="433027" indent="-347945">
              <a:spcBef>
                <a:spcPts val="2200"/>
              </a:spcBef>
              <a:buChar char="•"/>
              <a:tabLst>
                <a:tab pos="360009" algn="l"/>
                <a:tab pos="360643" algn="l"/>
              </a:tabLst>
            </a:pPr>
            <a:r>
              <a:rPr sz="2800" spc="-6" dirty="0">
                <a:latin typeface="Arial"/>
                <a:cs typeface="Arial"/>
              </a:rPr>
              <a:t>Increased intracranial pressure( eg: </a:t>
            </a:r>
            <a:r>
              <a:rPr sz="2800" dirty="0">
                <a:latin typeface="Arial"/>
                <a:cs typeface="Arial"/>
              </a:rPr>
              <a:t>tumour, </a:t>
            </a:r>
            <a:r>
              <a:rPr sz="2800" spc="-6" dirty="0">
                <a:latin typeface="Arial"/>
                <a:cs typeface="Arial"/>
              </a:rPr>
              <a:t>hydrocephalus,  head injury) and hypovolemia: Pneumoperitoneum is  undesirable.</a:t>
            </a:r>
            <a:endParaRPr sz="2800">
              <a:latin typeface="Arial"/>
              <a:cs typeface="Arial"/>
            </a:endParaRPr>
          </a:p>
          <a:p>
            <a:pPr marL="360643" marR="5080" indent="-347945">
              <a:spcBef>
                <a:spcPts val="2200"/>
              </a:spcBef>
              <a:buChar char="•"/>
              <a:tabLst>
                <a:tab pos="360009" algn="l"/>
                <a:tab pos="360643" algn="l"/>
              </a:tabLst>
            </a:pPr>
            <a:r>
              <a:rPr sz="2800" spc="-6" dirty="0">
                <a:latin typeface="Arial"/>
                <a:cs typeface="Arial"/>
              </a:rPr>
              <a:t>Ventricular peritoneal (VP) Shunt: Shunts having unidirectional  valves resistant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IAP during Pneumoperitoneum.</a:t>
            </a:r>
            <a:endParaRPr sz="2800">
              <a:latin typeface="Arial"/>
              <a:cs typeface="Arial"/>
            </a:endParaRPr>
          </a:p>
          <a:p>
            <a:pPr marL="360643" marR="947322" indent="-347945" algn="just">
              <a:spcBef>
                <a:spcPts val="2190"/>
              </a:spcBef>
              <a:buChar char="•"/>
              <a:tabLst>
                <a:tab pos="360643" algn="l"/>
              </a:tabLst>
            </a:pPr>
            <a:r>
              <a:rPr sz="2800" spc="-6" dirty="0">
                <a:latin typeface="Arial"/>
                <a:cs typeface="Arial"/>
              </a:rPr>
              <a:t>Heart disease: Patients with </a:t>
            </a:r>
            <a:r>
              <a:rPr sz="2800" dirty="0">
                <a:latin typeface="Arial"/>
                <a:cs typeface="Arial"/>
              </a:rPr>
              <a:t>congestive </a:t>
            </a:r>
            <a:r>
              <a:rPr sz="2800" spc="-6" dirty="0">
                <a:latin typeface="Arial"/>
                <a:cs typeface="Arial"/>
              </a:rPr>
              <a:t>heart failure and  terminal valvular insufficiency </a:t>
            </a:r>
            <a:r>
              <a:rPr sz="2800" dirty="0">
                <a:latin typeface="Arial"/>
                <a:cs typeface="Arial"/>
              </a:rPr>
              <a:t>are more </a:t>
            </a:r>
            <a:r>
              <a:rPr sz="2800" spc="-6" dirty="0">
                <a:latin typeface="Arial"/>
                <a:cs typeface="Arial"/>
              </a:rPr>
              <a:t>prone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develop  cardiac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complications.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8103" y="384937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5600" y="457200"/>
            <a:ext cx="9300210" cy="130548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Renal </a:t>
            </a:r>
            <a:r>
              <a:rPr sz="2800" spc="-6" dirty="0">
                <a:latin typeface="Arial"/>
                <a:cs typeface="Arial"/>
              </a:rPr>
              <a:t>Failure: Increased IAP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adversely affect renal  function, </a:t>
            </a:r>
            <a:r>
              <a:rPr sz="2800" dirty="0">
                <a:latin typeface="Arial"/>
                <a:cs typeface="Arial"/>
              </a:rPr>
              <a:t>so </a:t>
            </a:r>
            <a:r>
              <a:rPr sz="2800" spc="-6" dirty="0">
                <a:latin typeface="Arial"/>
                <a:cs typeface="Arial"/>
              </a:rPr>
              <a:t>hemodynamics should be </a:t>
            </a:r>
            <a:r>
              <a:rPr sz="2800" dirty="0">
                <a:latin typeface="Arial"/>
                <a:cs typeface="Arial"/>
              </a:rPr>
              <a:t>optimised </a:t>
            </a:r>
            <a:r>
              <a:rPr sz="2800" spc="-6" dirty="0">
                <a:latin typeface="Arial"/>
                <a:cs typeface="Arial"/>
              </a:rPr>
              <a:t>during  Pneumoperitoneum. Nephrotoxic </a:t>
            </a:r>
            <a:r>
              <a:rPr sz="2800" dirty="0">
                <a:latin typeface="Arial"/>
                <a:cs typeface="Arial"/>
              </a:rPr>
              <a:t>drugs should </a:t>
            </a:r>
            <a:r>
              <a:rPr sz="2800" spc="-6" dirty="0">
                <a:latin typeface="Arial"/>
                <a:cs typeface="Arial"/>
              </a:rPr>
              <a:t>be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avoided.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103" y="543306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9400" y="1905002"/>
            <a:ext cx="9598660" cy="216725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Respiratory </a:t>
            </a:r>
            <a:r>
              <a:rPr sz="2800" dirty="0">
                <a:latin typeface="Arial"/>
                <a:cs typeface="Arial"/>
              </a:rPr>
              <a:t>disease: </a:t>
            </a:r>
            <a:r>
              <a:rPr sz="2800" spc="-6" dirty="0">
                <a:latin typeface="Arial"/>
                <a:cs typeface="Arial"/>
              </a:rPr>
              <a:t>Laparoscopy appears preferable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-6" dirty="0">
                <a:latin typeface="Arial"/>
                <a:cs typeface="Arial"/>
              </a:rPr>
              <a:t>laparotomy because of reduced postoperative respiratory  dysfunction. But there is </a:t>
            </a:r>
            <a:r>
              <a:rPr sz="2800" dirty="0">
                <a:latin typeface="Arial"/>
                <a:cs typeface="Arial"/>
              </a:rPr>
              <a:t>risk </a:t>
            </a:r>
            <a:r>
              <a:rPr sz="2800" spc="-6" dirty="0">
                <a:latin typeface="Arial"/>
                <a:cs typeface="Arial"/>
              </a:rPr>
              <a:t>of pneumothorax during  pneumoperitoneum and the </a:t>
            </a:r>
            <a:r>
              <a:rPr sz="2800" dirty="0">
                <a:latin typeface="Arial"/>
                <a:cs typeface="Arial"/>
              </a:rPr>
              <a:t>risk </a:t>
            </a:r>
            <a:r>
              <a:rPr sz="2800" spc="-6" dirty="0">
                <a:latin typeface="Arial"/>
                <a:cs typeface="Arial"/>
              </a:rPr>
              <a:t>of inadequate gas exchange  from V/Q</a:t>
            </a:r>
            <a:r>
              <a:rPr sz="2800" dirty="0">
                <a:latin typeface="Arial"/>
                <a:cs typeface="Arial"/>
              </a:rPr>
              <a:t> mismatching.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5521" y="885192"/>
            <a:ext cx="10885170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Anaesthetic Techniques for Laproscopic</a:t>
            </a:r>
            <a:r>
              <a:rPr sz="4000" spc="-30" dirty="0"/>
              <a:t> </a:t>
            </a:r>
            <a:r>
              <a:rPr sz="4000" spc="-6" dirty="0"/>
              <a:t>surgery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2477770"/>
            <a:ext cx="10301605" cy="658128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37466" marR="11429" indent="-224767">
              <a:spcBef>
                <a:spcPts val="100"/>
              </a:spcBef>
              <a:buChar char="•"/>
              <a:tabLst>
                <a:tab pos="237466" algn="l"/>
              </a:tabLst>
            </a:pPr>
            <a:r>
              <a:rPr sz="2800" spc="-6" dirty="0">
                <a:latin typeface="Arial"/>
                <a:cs typeface="Arial"/>
              </a:rPr>
              <a:t>General Anesthesia: Technique of </a:t>
            </a:r>
            <a:r>
              <a:rPr sz="2800" dirty="0">
                <a:latin typeface="Arial"/>
                <a:cs typeface="Arial"/>
              </a:rPr>
              <a:t>choice </a:t>
            </a:r>
            <a:r>
              <a:rPr sz="2800" spc="-6" dirty="0">
                <a:latin typeface="Arial"/>
                <a:cs typeface="Arial"/>
              </a:rPr>
              <a:t>for laparoscopy </a:t>
            </a:r>
            <a:r>
              <a:rPr sz="2800" dirty="0">
                <a:latin typeface="Arial"/>
                <a:cs typeface="Arial"/>
              </a:rPr>
              <a:t>is  </a:t>
            </a:r>
            <a:r>
              <a:rPr sz="2800" spc="-6" dirty="0">
                <a:latin typeface="Arial"/>
                <a:cs typeface="Arial"/>
              </a:rPr>
              <a:t>general anesthesia with </a:t>
            </a:r>
            <a:r>
              <a:rPr sz="2800" dirty="0">
                <a:latin typeface="Arial"/>
                <a:cs typeface="Arial"/>
              </a:rPr>
              <a:t>a cuffed </a:t>
            </a:r>
            <a:r>
              <a:rPr sz="2800" spc="-6" dirty="0">
                <a:latin typeface="Arial"/>
                <a:cs typeface="Arial"/>
              </a:rPr>
              <a:t>endotracheal tube and  controlled positive pressure ventilation, because of the following  reasons:</a:t>
            </a:r>
            <a:endParaRPr sz="2800">
              <a:latin typeface="Arial"/>
              <a:cs typeface="Arial"/>
            </a:endParaRPr>
          </a:p>
          <a:p>
            <a:pPr marL="693350" lvl="1" indent="-223497">
              <a:spcBef>
                <a:spcPts val="1789"/>
              </a:spcBef>
              <a:buSzPct val="116666"/>
              <a:buChar char="•"/>
              <a:tabLst>
                <a:tab pos="693350" algn="l"/>
              </a:tabLst>
            </a:pPr>
            <a:r>
              <a:rPr sz="2400" spc="-6" dirty="0">
                <a:latin typeface="Arial"/>
                <a:cs typeface="Arial"/>
              </a:rPr>
              <a:t>Duration </a:t>
            </a:r>
            <a:r>
              <a:rPr sz="2400" spc="6" dirty="0">
                <a:latin typeface="Arial"/>
                <a:cs typeface="Arial"/>
              </a:rPr>
              <a:t>may </a:t>
            </a:r>
            <a:r>
              <a:rPr sz="2400" dirty="0">
                <a:latin typeface="Arial"/>
                <a:cs typeface="Arial"/>
              </a:rPr>
              <a:t>be</a:t>
            </a:r>
            <a:r>
              <a:rPr sz="2400" spc="-16" dirty="0">
                <a:latin typeface="Arial"/>
                <a:cs typeface="Arial"/>
              </a:rPr>
              <a:t> </a:t>
            </a:r>
            <a:r>
              <a:rPr sz="2400" spc="-6" dirty="0">
                <a:latin typeface="Arial"/>
                <a:cs typeface="Arial"/>
              </a:rPr>
              <a:t>long.</a:t>
            </a:r>
            <a:endParaRPr sz="2400">
              <a:latin typeface="Arial"/>
              <a:cs typeface="Arial"/>
            </a:endParaRPr>
          </a:p>
          <a:p>
            <a:pPr marL="661602" lvl="1" indent="-191750">
              <a:spcBef>
                <a:spcPts val="1481"/>
              </a:spcBef>
              <a:buChar char="•"/>
              <a:tabLst>
                <a:tab pos="661602" algn="l"/>
              </a:tabLst>
            </a:pPr>
            <a:r>
              <a:rPr sz="2400" spc="-10" dirty="0">
                <a:latin typeface="Arial"/>
                <a:cs typeface="Arial"/>
              </a:rPr>
              <a:t>Patient </a:t>
            </a:r>
            <a:r>
              <a:rPr sz="2400" spc="6" dirty="0">
                <a:latin typeface="Arial"/>
                <a:cs typeface="Arial"/>
              </a:rPr>
              <a:t>may </a:t>
            </a:r>
            <a:r>
              <a:rPr sz="2400" spc="-6" dirty="0">
                <a:latin typeface="Arial"/>
                <a:cs typeface="Arial"/>
              </a:rPr>
              <a:t>be </a:t>
            </a:r>
            <a:r>
              <a:rPr sz="2400" spc="-10" dirty="0">
                <a:latin typeface="Arial"/>
                <a:cs typeface="Arial"/>
              </a:rPr>
              <a:t>anxious</a:t>
            </a:r>
            <a:r>
              <a:rPr sz="2400" dirty="0">
                <a:latin typeface="Arial"/>
                <a:cs typeface="Arial"/>
              </a:rPr>
              <a:t> .</a:t>
            </a:r>
            <a:endParaRPr sz="2400">
              <a:latin typeface="Arial"/>
              <a:cs typeface="Arial"/>
            </a:endParaRPr>
          </a:p>
          <a:p>
            <a:pPr marL="755574" marR="383500" lvl="1" indent="-285721">
              <a:spcBef>
                <a:spcPts val="1399"/>
              </a:spcBef>
              <a:buChar char="•"/>
              <a:tabLst>
                <a:tab pos="661602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6" dirty="0">
                <a:latin typeface="Arial"/>
                <a:cs typeface="Arial"/>
              </a:rPr>
              <a:t>Trendelenburg position </a:t>
            </a:r>
            <a:r>
              <a:rPr sz="2400" spc="6" dirty="0">
                <a:latin typeface="Arial"/>
                <a:cs typeface="Arial"/>
              </a:rPr>
              <a:t>may </a:t>
            </a:r>
            <a:r>
              <a:rPr sz="2400" spc="-6" dirty="0">
                <a:latin typeface="Arial"/>
                <a:cs typeface="Arial"/>
              </a:rPr>
              <a:t>cause respiratory </a:t>
            </a:r>
            <a:r>
              <a:rPr sz="2400" dirty="0">
                <a:latin typeface="Arial"/>
                <a:cs typeface="Arial"/>
              </a:rPr>
              <a:t>compromise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6" dirty="0">
                <a:latin typeface="Arial"/>
                <a:cs typeface="Arial"/>
              </a:rPr>
              <a:t>dyspnea in the awake </a:t>
            </a:r>
            <a:r>
              <a:rPr sz="2400" dirty="0">
                <a:latin typeface="Arial"/>
                <a:cs typeface="Arial"/>
              </a:rPr>
              <a:t>or </a:t>
            </a:r>
            <a:r>
              <a:rPr sz="2400" spc="-6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6" dirty="0">
                <a:latin typeface="Arial"/>
                <a:cs typeface="Arial"/>
              </a:rPr>
              <a:t>spontaneously </a:t>
            </a:r>
            <a:r>
              <a:rPr sz="2400" spc="-10" dirty="0">
                <a:latin typeface="Arial"/>
                <a:cs typeface="Arial"/>
              </a:rPr>
              <a:t>breathing </a:t>
            </a:r>
            <a:r>
              <a:rPr sz="2400" spc="-6" dirty="0">
                <a:latin typeface="Arial"/>
                <a:cs typeface="Arial"/>
              </a:rPr>
              <a:t>patient with  abdominal contents </a:t>
            </a:r>
            <a:r>
              <a:rPr sz="2400" spc="-10" dirty="0">
                <a:latin typeface="Arial"/>
                <a:cs typeface="Arial"/>
              </a:rPr>
              <a:t>under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6" dirty="0">
                <a:latin typeface="Arial"/>
                <a:cs typeface="Arial"/>
              </a:rPr>
              <a:t>pressure.</a:t>
            </a:r>
            <a:endParaRPr sz="2400">
              <a:latin typeface="Arial"/>
              <a:cs typeface="Arial"/>
            </a:endParaRPr>
          </a:p>
          <a:p>
            <a:pPr marL="755574" marR="5080" lvl="1" indent="-285721">
              <a:spcBef>
                <a:spcPts val="1389"/>
              </a:spcBef>
              <a:buChar char="•"/>
              <a:tabLst>
                <a:tab pos="661602" algn="l"/>
              </a:tabLst>
            </a:pPr>
            <a:r>
              <a:rPr sz="2400" spc="-6" dirty="0">
                <a:latin typeface="Arial"/>
                <a:cs typeface="Arial"/>
              </a:rPr>
              <a:t>Muscle relaxation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6" dirty="0">
                <a:latin typeface="Arial"/>
                <a:cs typeface="Arial"/>
              </a:rPr>
              <a:t>paralysis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-6" dirty="0">
                <a:latin typeface="Arial"/>
                <a:cs typeface="Arial"/>
              </a:rPr>
              <a:t>necessary because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6" dirty="0">
                <a:latin typeface="Arial"/>
                <a:cs typeface="Arial"/>
              </a:rPr>
              <a:t>increase in  intra­abdominal pressure and splinting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diaphragm </a:t>
            </a:r>
            <a:r>
              <a:rPr sz="2400" dirty="0">
                <a:latin typeface="Arial"/>
                <a:cs typeface="Arial"/>
              </a:rPr>
              <a:t>make  </a:t>
            </a:r>
            <a:r>
              <a:rPr sz="2400" spc="-10" dirty="0">
                <a:latin typeface="Arial"/>
                <a:cs typeface="Arial"/>
              </a:rPr>
              <a:t>spontaneous </a:t>
            </a:r>
            <a:r>
              <a:rPr sz="2400" spc="-6" dirty="0">
                <a:latin typeface="Arial"/>
                <a:cs typeface="Arial"/>
              </a:rPr>
              <a:t>breathing difficult.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6" dirty="0">
                <a:latin typeface="Arial"/>
                <a:cs typeface="Arial"/>
              </a:rPr>
              <a:t>provides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6" dirty="0">
                <a:latin typeface="Arial"/>
                <a:cs typeface="Arial"/>
              </a:rPr>
              <a:t>quieter surgical field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6" dirty="0">
                <a:latin typeface="Arial"/>
                <a:cs typeface="Arial"/>
              </a:rPr>
              <a:t>better surgical </a:t>
            </a:r>
            <a:r>
              <a:rPr sz="2400" spc="-10" dirty="0">
                <a:latin typeface="Arial"/>
                <a:cs typeface="Arial"/>
              </a:rPr>
              <a:t>exposure. </a:t>
            </a:r>
            <a:r>
              <a:rPr sz="2400" spc="-6" dirty="0">
                <a:latin typeface="Arial"/>
                <a:cs typeface="Arial"/>
              </a:rPr>
              <a:t>Moreover, </a:t>
            </a:r>
            <a:r>
              <a:rPr sz="2400" dirty="0">
                <a:latin typeface="Arial"/>
                <a:cs typeface="Arial"/>
              </a:rPr>
              <a:t>muscle </a:t>
            </a:r>
            <a:r>
              <a:rPr sz="2400" spc="-6" dirty="0">
                <a:latin typeface="Arial"/>
                <a:cs typeface="Arial"/>
              </a:rPr>
              <a:t>relaxation is necessary </a:t>
            </a:r>
            <a:r>
              <a:rPr sz="2400" spc="6" dirty="0">
                <a:latin typeface="Arial"/>
                <a:cs typeface="Arial"/>
              </a:rPr>
              <a:t>to  </a:t>
            </a:r>
            <a:r>
              <a:rPr sz="2400" spc="-6" dirty="0">
                <a:latin typeface="Arial"/>
                <a:cs typeface="Arial"/>
              </a:rPr>
              <a:t>control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6" dirty="0">
                <a:latin typeface="Arial"/>
                <a:cs typeface="Arial"/>
              </a:rPr>
              <a:t>augment </a:t>
            </a:r>
            <a:r>
              <a:rPr sz="2400" spc="-10" dirty="0">
                <a:latin typeface="Arial"/>
                <a:cs typeface="Arial"/>
              </a:rPr>
              <a:t>ventilation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6" dirty="0">
                <a:latin typeface="Arial"/>
                <a:cs typeface="Arial"/>
              </a:rPr>
              <a:t>compensate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6" dirty="0">
                <a:latin typeface="Arial"/>
                <a:cs typeface="Arial"/>
              </a:rPr>
              <a:t>the hypercarbia and  respiratory acidosis that results from absorption of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6" dirty="0">
                <a:latin typeface="Arial"/>
                <a:cs typeface="Arial"/>
              </a:rPr>
              <a:t>CO2.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4609" y="885192"/>
            <a:ext cx="527240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Anaesthetic</a:t>
            </a:r>
            <a:r>
              <a:rPr sz="4000" spc="-75" dirty="0"/>
              <a:t> </a:t>
            </a:r>
            <a:r>
              <a:rPr sz="4000" spc="-6" dirty="0"/>
              <a:t>techniques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68352" y="222377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4760" y="2244090"/>
            <a:ext cx="10844530" cy="6589744"/>
          </a:xfrm>
          <a:prstGeom prst="rect">
            <a:avLst/>
          </a:prstGeom>
        </p:spPr>
        <p:txBody>
          <a:bodyPr vert="horz" wrap="square" lIns="0" tIns="97781" rIns="0" bIns="0" rtlCol="0">
            <a:spAutoFit/>
          </a:bodyPr>
          <a:lstStyle/>
          <a:p>
            <a:pPr marL="12699" marR="5080">
              <a:lnSpc>
                <a:spcPct val="80000"/>
              </a:lnSpc>
              <a:spcBef>
                <a:spcPts val="769"/>
              </a:spcBef>
            </a:pPr>
            <a:r>
              <a:rPr sz="2800" spc="-6" dirty="0">
                <a:latin typeface="Arial"/>
                <a:cs typeface="Arial"/>
              </a:rPr>
              <a:t>The </a:t>
            </a:r>
            <a:r>
              <a:rPr sz="2800" b="1" spc="-10" dirty="0">
                <a:latin typeface="Arial"/>
                <a:cs typeface="Arial"/>
              </a:rPr>
              <a:t>laryngeal </a:t>
            </a:r>
            <a:r>
              <a:rPr sz="2800" b="1" spc="-6" dirty="0">
                <a:latin typeface="Arial"/>
                <a:cs typeface="Arial"/>
              </a:rPr>
              <a:t>mask airway </a:t>
            </a:r>
            <a:r>
              <a:rPr sz="2800" spc="-6" dirty="0">
                <a:latin typeface="Arial"/>
                <a:cs typeface="Arial"/>
              </a:rPr>
              <a:t>results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fewer </a:t>
            </a:r>
            <a:r>
              <a:rPr sz="2800" spc="-6" dirty="0">
                <a:latin typeface="Arial"/>
                <a:cs typeface="Arial"/>
              </a:rPr>
              <a:t>cases of sorethroat </a:t>
            </a:r>
            <a:r>
              <a:rPr sz="2800" dirty="0">
                <a:latin typeface="Arial"/>
                <a:cs typeface="Arial"/>
              </a:rPr>
              <a:t>and 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used as </a:t>
            </a:r>
            <a:r>
              <a:rPr sz="2800" spc="6" dirty="0">
                <a:latin typeface="Arial"/>
                <a:cs typeface="Arial"/>
              </a:rPr>
              <a:t>an </a:t>
            </a:r>
            <a:r>
              <a:rPr sz="2800" spc="-6" dirty="0">
                <a:latin typeface="Arial"/>
                <a:cs typeface="Arial"/>
              </a:rPr>
              <a:t>alternative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endotracheal intubation. But </a:t>
            </a:r>
            <a:r>
              <a:rPr sz="2800" dirty="0">
                <a:latin typeface="Arial"/>
                <a:cs typeface="Arial"/>
              </a:rPr>
              <a:t>it </a:t>
            </a:r>
            <a:r>
              <a:rPr sz="2800" spc="-6" dirty="0">
                <a:latin typeface="Arial"/>
                <a:cs typeface="Arial"/>
              </a:rPr>
              <a:t>does  not protect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airway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6" dirty="0">
                <a:latin typeface="Arial"/>
                <a:cs typeface="Arial"/>
              </a:rPr>
              <a:t>aspiration of </a:t>
            </a:r>
            <a:r>
              <a:rPr sz="2800" dirty="0">
                <a:latin typeface="Arial"/>
                <a:cs typeface="Arial"/>
              </a:rPr>
              <a:t>gastric </a:t>
            </a:r>
            <a:r>
              <a:rPr sz="2800" spc="-6" dirty="0">
                <a:latin typeface="Arial"/>
                <a:cs typeface="Arial"/>
              </a:rPr>
              <a:t>contents. </a:t>
            </a:r>
            <a:r>
              <a:rPr sz="2800" dirty="0">
                <a:latin typeface="Arial"/>
                <a:cs typeface="Arial"/>
              </a:rPr>
              <a:t>It </a:t>
            </a:r>
            <a:r>
              <a:rPr sz="2800" spc="-10" dirty="0">
                <a:latin typeface="Arial"/>
                <a:cs typeface="Arial"/>
              </a:rPr>
              <a:t>allows  </a:t>
            </a:r>
            <a:r>
              <a:rPr sz="2800" spc="-6" dirty="0">
                <a:latin typeface="Arial"/>
                <a:cs typeface="Arial"/>
              </a:rPr>
              <a:t>controlled ventilation and accurate monitoring of PetCO2. However,  decreased thoracopulmonary </a:t>
            </a:r>
            <a:r>
              <a:rPr sz="2800" dirty="0">
                <a:latin typeface="Arial"/>
                <a:cs typeface="Arial"/>
              </a:rPr>
              <a:t>compliance </a:t>
            </a:r>
            <a:r>
              <a:rPr sz="2800" spc="-6" dirty="0">
                <a:latin typeface="Arial"/>
                <a:cs typeface="Arial"/>
              </a:rPr>
              <a:t>during pneumoperitoneum  frequently results in </a:t>
            </a:r>
            <a:r>
              <a:rPr sz="2800" spc="-10" dirty="0">
                <a:latin typeface="Arial"/>
                <a:cs typeface="Arial"/>
              </a:rPr>
              <a:t>airway </a:t>
            </a:r>
            <a:r>
              <a:rPr sz="2800" spc="-6" dirty="0">
                <a:latin typeface="Arial"/>
                <a:cs typeface="Arial"/>
              </a:rPr>
              <a:t>pressures exceeding 20 </a:t>
            </a:r>
            <a:r>
              <a:rPr sz="2800" dirty="0">
                <a:latin typeface="Arial"/>
                <a:cs typeface="Arial"/>
              </a:rPr>
              <a:t>cm </a:t>
            </a:r>
            <a:r>
              <a:rPr sz="2800" spc="-6" dirty="0">
                <a:latin typeface="Arial"/>
                <a:cs typeface="Arial"/>
              </a:rPr>
              <a:t>H2O. </a:t>
            </a:r>
            <a:r>
              <a:rPr sz="2800" spc="-10" dirty="0">
                <a:latin typeface="Arial"/>
                <a:cs typeface="Arial"/>
              </a:rPr>
              <a:t>The  </a:t>
            </a:r>
            <a:r>
              <a:rPr sz="2800" spc="-6" dirty="0">
                <a:latin typeface="Arial"/>
                <a:cs typeface="Arial"/>
              </a:rPr>
              <a:t>ProSeal laryngeal </a:t>
            </a:r>
            <a:r>
              <a:rPr sz="2800" dirty="0">
                <a:latin typeface="Arial"/>
                <a:cs typeface="Arial"/>
              </a:rPr>
              <a:t>mask </a:t>
            </a:r>
            <a:r>
              <a:rPr sz="2800" spc="-10" dirty="0">
                <a:latin typeface="Arial"/>
                <a:cs typeface="Arial"/>
              </a:rPr>
              <a:t>airway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an alternative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guarantee  an airway </a:t>
            </a:r>
            <a:r>
              <a:rPr sz="2800" dirty="0">
                <a:latin typeface="Arial"/>
                <a:cs typeface="Arial"/>
              </a:rPr>
              <a:t>seal </a:t>
            </a:r>
            <a:r>
              <a:rPr sz="2800" spc="-6" dirty="0">
                <a:latin typeface="Arial"/>
                <a:cs typeface="Arial"/>
              </a:rPr>
              <a:t>up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30 </a:t>
            </a:r>
            <a:r>
              <a:rPr sz="2800" dirty="0">
                <a:latin typeface="Arial"/>
                <a:cs typeface="Arial"/>
              </a:rPr>
              <a:t>cm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H2O.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20"/>
              </a:spcBef>
            </a:pPr>
            <a:r>
              <a:rPr sz="2800" spc="-6" dirty="0">
                <a:latin typeface="Arial"/>
                <a:cs typeface="Arial"/>
              </a:rPr>
              <a:t>Under </a:t>
            </a:r>
            <a:r>
              <a:rPr sz="2800" b="1" spc="-6" dirty="0">
                <a:latin typeface="Arial"/>
                <a:cs typeface="Arial"/>
              </a:rPr>
              <a:t>local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6" dirty="0">
                <a:latin typeface="Arial"/>
                <a:cs typeface="Arial"/>
              </a:rPr>
              <a:t>anaesthesia</a:t>
            </a:r>
            <a:r>
              <a:rPr sz="2800" spc="-6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582236" marR="528901" indent="-406358">
              <a:lnSpc>
                <a:spcPct val="79800"/>
              </a:lnSpc>
              <a:spcBef>
                <a:spcPts val="1409"/>
              </a:spcBef>
              <a:buChar char="–"/>
              <a:tabLst>
                <a:tab pos="582236" algn="l"/>
                <a:tab pos="582870" algn="l"/>
              </a:tabLst>
            </a:pPr>
            <a:r>
              <a:rPr sz="2800" spc="-6" dirty="0">
                <a:latin typeface="Arial"/>
                <a:cs typeface="Arial"/>
              </a:rPr>
              <a:t>CO2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cause pain intraperitoneally, </a:t>
            </a:r>
            <a:r>
              <a:rPr sz="2800" spc="-10" dirty="0">
                <a:latin typeface="Arial"/>
                <a:cs typeface="Arial"/>
              </a:rPr>
              <a:t>which </a:t>
            </a:r>
            <a:r>
              <a:rPr sz="2800" spc="-6" dirty="0">
                <a:latin typeface="Arial"/>
                <a:cs typeface="Arial"/>
              </a:rPr>
              <a:t>is referred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the  shoulder.</a:t>
            </a:r>
            <a:endParaRPr sz="2800">
              <a:latin typeface="Arial"/>
              <a:cs typeface="Arial"/>
            </a:endParaRPr>
          </a:p>
          <a:p>
            <a:pPr marL="582236" marR="1178439" indent="-406358">
              <a:lnSpc>
                <a:spcPct val="79800"/>
              </a:lnSpc>
              <a:spcBef>
                <a:spcPts val="710"/>
              </a:spcBef>
              <a:buChar char="–"/>
              <a:tabLst>
                <a:tab pos="582236" algn="l"/>
                <a:tab pos="582870" algn="l"/>
              </a:tabLst>
            </a:pPr>
            <a:r>
              <a:rPr sz="2800" spc="-6" dirty="0">
                <a:latin typeface="Arial"/>
                <a:cs typeface="Arial"/>
              </a:rPr>
              <a:t>Rapid peritoneal distention </a:t>
            </a:r>
            <a:r>
              <a:rPr sz="2800" dirty="0">
                <a:latin typeface="Arial"/>
                <a:cs typeface="Arial"/>
              </a:rPr>
              <a:t>causes </a:t>
            </a:r>
            <a:r>
              <a:rPr sz="2800" spc="-6" dirty="0">
                <a:latin typeface="Arial"/>
                <a:cs typeface="Arial"/>
              </a:rPr>
              <a:t>nausea, which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 worsened without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nasogastric tube.</a:t>
            </a:r>
            <a:endParaRPr sz="2800">
              <a:latin typeface="Arial"/>
              <a:cs typeface="Arial"/>
            </a:endParaRPr>
          </a:p>
          <a:p>
            <a:pPr marL="582236" marR="1648927" indent="-406358">
              <a:lnSpc>
                <a:spcPts val="2689"/>
              </a:lnSpc>
              <a:spcBef>
                <a:spcPts val="676"/>
              </a:spcBef>
              <a:buChar char="–"/>
              <a:tabLst>
                <a:tab pos="582236" algn="l"/>
                <a:tab pos="582870" algn="l"/>
              </a:tabLst>
            </a:pPr>
            <a:r>
              <a:rPr sz="2800" spc="-6" dirty="0">
                <a:latin typeface="Arial"/>
                <a:cs typeface="Arial"/>
              </a:rPr>
              <a:t>Because of patient </a:t>
            </a:r>
            <a:r>
              <a:rPr sz="2800" dirty="0">
                <a:latin typeface="Arial"/>
                <a:cs typeface="Arial"/>
              </a:rPr>
              <a:t>discomfort, </a:t>
            </a:r>
            <a:r>
              <a:rPr sz="2800" spc="-6" dirty="0">
                <a:latin typeface="Arial"/>
                <a:cs typeface="Arial"/>
              </a:rPr>
              <a:t>the surgeon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obtain  </a:t>
            </a:r>
            <a:r>
              <a:rPr sz="2800" dirty="0">
                <a:latin typeface="Arial"/>
                <a:cs typeface="Arial"/>
              </a:rPr>
              <a:t>suboptimal </a:t>
            </a:r>
            <a:r>
              <a:rPr sz="2800" spc="-6" dirty="0">
                <a:latin typeface="Arial"/>
                <a:cs typeface="Arial"/>
              </a:rPr>
              <a:t>visualization of the surgical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field.</a:t>
            </a:r>
            <a:endParaRPr sz="2800">
              <a:latin typeface="Arial"/>
              <a:cs typeface="Arial"/>
            </a:endParaRPr>
          </a:p>
          <a:p>
            <a:pPr marL="582236" marR="1037485" indent="-406358">
              <a:lnSpc>
                <a:spcPts val="2689"/>
              </a:lnSpc>
              <a:spcBef>
                <a:spcPts val="690"/>
              </a:spcBef>
              <a:buChar char="–"/>
              <a:tabLst>
                <a:tab pos="582236" algn="l"/>
                <a:tab pos="582870" algn="l"/>
              </a:tabLst>
            </a:pPr>
            <a:r>
              <a:rPr sz="2800" spc="-6" dirty="0">
                <a:latin typeface="Arial"/>
                <a:cs typeface="Arial"/>
              </a:rPr>
              <a:t>Also the possibility, although </a:t>
            </a:r>
            <a:r>
              <a:rPr sz="2800" dirty="0">
                <a:latin typeface="Arial"/>
                <a:cs typeface="Arial"/>
              </a:rPr>
              <a:t>remote, </a:t>
            </a:r>
            <a:r>
              <a:rPr sz="2800" spc="-6" dirty="0">
                <a:latin typeface="Arial"/>
                <a:cs typeface="Arial"/>
              </a:rPr>
              <a:t>of having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open the  abdomen speaks against local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anesthesia.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8352" y="5130801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4609" y="885192"/>
            <a:ext cx="527240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Anaesthetic</a:t>
            </a:r>
            <a:r>
              <a:rPr sz="4000" spc="-75" dirty="0"/>
              <a:t> </a:t>
            </a:r>
            <a:r>
              <a:rPr sz="4000" spc="-6" dirty="0"/>
              <a:t>techniques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650240" y="2288947"/>
            <a:ext cx="10295467" cy="6487280"/>
          </a:xfrm>
          <a:prstGeom prst="rect">
            <a:avLst/>
          </a:prstGeom>
        </p:spPr>
        <p:txBody>
          <a:bodyPr vert="horz" wrap="square" lIns="0" tIns="98416" rIns="0" bIns="0" rtlCol="0">
            <a:spAutoFit/>
          </a:bodyPr>
          <a:lstStyle/>
          <a:p>
            <a:pPr marL="336515" marR="147940">
              <a:lnSpc>
                <a:spcPct val="79800"/>
              </a:lnSpc>
              <a:spcBef>
                <a:spcPts val="775"/>
              </a:spcBef>
            </a:pPr>
            <a:r>
              <a:rPr b="1" spc="-10" dirty="0">
                <a:latin typeface="Arial"/>
                <a:cs typeface="Arial"/>
              </a:rPr>
              <a:t>Regional </a:t>
            </a:r>
            <a:r>
              <a:rPr b="1" spc="-6" dirty="0">
                <a:latin typeface="Arial"/>
                <a:cs typeface="Arial"/>
              </a:rPr>
              <a:t>anesthesia </a:t>
            </a:r>
            <a:r>
              <a:rPr dirty="0"/>
              <a:t>can </a:t>
            </a:r>
            <a:r>
              <a:rPr spc="-6" dirty="0"/>
              <a:t>be used for laparoscopy. </a:t>
            </a:r>
            <a:r>
              <a:rPr spc="-10" dirty="0"/>
              <a:t>However, </a:t>
            </a:r>
            <a:r>
              <a:rPr spc="-6" dirty="0"/>
              <a:t>it has  serious</a:t>
            </a:r>
            <a:r>
              <a:rPr spc="-10" dirty="0"/>
              <a:t> </a:t>
            </a:r>
            <a:r>
              <a:rPr spc="-6" dirty="0"/>
              <a:t>drawbacks:</a:t>
            </a:r>
          </a:p>
          <a:p>
            <a:pPr marL="906052" marR="1270504" indent="-406358">
              <a:lnSpc>
                <a:spcPct val="79800"/>
              </a:lnSpc>
              <a:spcBef>
                <a:spcPts val="1409"/>
              </a:spcBef>
              <a:buChar char="–"/>
              <a:tabLst>
                <a:tab pos="906052" algn="l"/>
                <a:tab pos="906688" algn="l"/>
              </a:tabLst>
            </a:pPr>
            <a:r>
              <a:rPr sz="2800" dirty="0"/>
              <a:t>It </a:t>
            </a:r>
            <a:r>
              <a:rPr sz="2800" spc="-6" dirty="0"/>
              <a:t>requires </a:t>
            </a:r>
            <a:r>
              <a:rPr sz="2800" dirty="0"/>
              <a:t>a </a:t>
            </a:r>
            <a:r>
              <a:rPr sz="2800" spc="-6" dirty="0"/>
              <a:t>high level of </a:t>
            </a:r>
            <a:r>
              <a:rPr sz="2800" dirty="0"/>
              <a:t>sensory </a:t>
            </a:r>
            <a:r>
              <a:rPr sz="2800" spc="-6" dirty="0"/>
              <a:t>block, </a:t>
            </a:r>
            <a:r>
              <a:rPr sz="2800" dirty="0"/>
              <a:t>possibly </a:t>
            </a:r>
            <a:r>
              <a:rPr sz="2800" spc="-6" dirty="0"/>
              <a:t>causing  dyspnea in the trendelenburg</a:t>
            </a:r>
            <a:r>
              <a:rPr sz="2800" spc="-10" dirty="0"/>
              <a:t> </a:t>
            </a:r>
            <a:r>
              <a:rPr sz="2800" spc="-6" dirty="0"/>
              <a:t>position.</a:t>
            </a:r>
            <a:endParaRPr sz="2800"/>
          </a:p>
          <a:p>
            <a:pPr marL="906688" indent="-406358">
              <a:spcBef>
                <a:spcPts val="730"/>
              </a:spcBef>
              <a:buChar char="–"/>
              <a:tabLst>
                <a:tab pos="906052" algn="l"/>
                <a:tab pos="906688" algn="l"/>
              </a:tabLst>
            </a:pPr>
            <a:r>
              <a:rPr sz="2800" dirty="0"/>
              <a:t>A </a:t>
            </a:r>
            <a:r>
              <a:rPr sz="2800" spc="-6" dirty="0"/>
              <a:t>nasogastric tube </a:t>
            </a:r>
            <a:r>
              <a:rPr sz="2800" spc="6" dirty="0"/>
              <a:t>may </a:t>
            </a:r>
            <a:r>
              <a:rPr sz="2800" spc="-6" dirty="0"/>
              <a:t>not be</a:t>
            </a:r>
            <a:r>
              <a:rPr sz="2800" spc="-16" dirty="0"/>
              <a:t> </a:t>
            </a:r>
            <a:r>
              <a:rPr sz="2800" spc="-6" dirty="0"/>
              <a:t>tolerated.</a:t>
            </a:r>
            <a:endParaRPr sz="2800"/>
          </a:p>
          <a:p>
            <a:pPr marL="906052" marR="5080" indent="-406358">
              <a:lnSpc>
                <a:spcPts val="2689"/>
              </a:lnSpc>
              <a:spcBef>
                <a:spcPts val="1370"/>
              </a:spcBef>
              <a:buChar char="–"/>
              <a:tabLst>
                <a:tab pos="906052" algn="l"/>
                <a:tab pos="906688" algn="l"/>
              </a:tabLst>
            </a:pPr>
            <a:r>
              <a:rPr sz="2800" spc="-6" dirty="0"/>
              <a:t>Hyperventilation in response </a:t>
            </a:r>
            <a:r>
              <a:rPr sz="2800" dirty="0"/>
              <a:t>to </a:t>
            </a:r>
            <a:r>
              <a:rPr sz="2800" spc="-6" dirty="0"/>
              <a:t>hypercarbia </a:t>
            </a:r>
            <a:r>
              <a:rPr sz="2800" dirty="0"/>
              <a:t>may </a:t>
            </a:r>
            <a:r>
              <a:rPr sz="2800" spc="-6" dirty="0"/>
              <a:t>cause too </a:t>
            </a:r>
            <a:r>
              <a:rPr sz="2800" spc="6" dirty="0"/>
              <a:t>much  </a:t>
            </a:r>
            <a:r>
              <a:rPr sz="2800" dirty="0"/>
              <a:t>movement </a:t>
            </a:r>
            <a:r>
              <a:rPr sz="2800" spc="-6" dirty="0"/>
              <a:t>in the surgical</a:t>
            </a:r>
            <a:r>
              <a:rPr sz="2800" spc="-10" dirty="0"/>
              <a:t> </a:t>
            </a:r>
            <a:r>
              <a:rPr sz="2800" spc="-6" dirty="0"/>
              <a:t>field.</a:t>
            </a:r>
            <a:endParaRPr sz="2800"/>
          </a:p>
          <a:p>
            <a:pPr marL="906052" marR="358103" indent="-406358">
              <a:lnSpc>
                <a:spcPct val="79800"/>
              </a:lnSpc>
              <a:spcBef>
                <a:spcPts val="1429"/>
              </a:spcBef>
              <a:buChar char="–"/>
              <a:tabLst>
                <a:tab pos="906052" algn="l"/>
                <a:tab pos="906688" algn="l"/>
              </a:tabLst>
            </a:pPr>
            <a:r>
              <a:rPr sz="2800" spc="-6" dirty="0"/>
              <a:t>Spontaneous ventilation </a:t>
            </a:r>
            <a:r>
              <a:rPr sz="2800" dirty="0"/>
              <a:t>may </a:t>
            </a:r>
            <a:r>
              <a:rPr sz="2800" spc="-6" dirty="0"/>
              <a:t>be inadequate </a:t>
            </a:r>
            <a:r>
              <a:rPr sz="2800" dirty="0"/>
              <a:t>to compensate </a:t>
            </a:r>
            <a:r>
              <a:rPr sz="2800" spc="-6" dirty="0"/>
              <a:t>for  hypercarbia </a:t>
            </a:r>
            <a:r>
              <a:rPr sz="2800" dirty="0"/>
              <a:t>in </a:t>
            </a:r>
            <a:r>
              <a:rPr sz="2800" spc="-6" dirty="0"/>
              <a:t>the trendelenburg</a:t>
            </a:r>
            <a:r>
              <a:rPr sz="2800" spc="-16" dirty="0"/>
              <a:t> </a:t>
            </a:r>
            <a:r>
              <a:rPr sz="2800" spc="-6" dirty="0"/>
              <a:t>position.</a:t>
            </a:r>
            <a:endParaRPr sz="2800"/>
          </a:p>
          <a:p>
            <a:pPr marL="906052" marR="228577" indent="-406358">
              <a:lnSpc>
                <a:spcPct val="80000"/>
              </a:lnSpc>
              <a:spcBef>
                <a:spcPts val="1399"/>
              </a:spcBef>
              <a:buChar char="–"/>
              <a:tabLst>
                <a:tab pos="906052" algn="l"/>
                <a:tab pos="906688" algn="l"/>
              </a:tabLst>
            </a:pPr>
            <a:r>
              <a:rPr sz="2800" spc="-6" dirty="0"/>
              <a:t>Use of </a:t>
            </a:r>
            <a:r>
              <a:rPr sz="2800" dirty="0"/>
              <a:t>IV </a:t>
            </a:r>
            <a:r>
              <a:rPr sz="2800" spc="-6" dirty="0"/>
              <a:t>sedation during regional anesthesia </a:t>
            </a:r>
            <a:r>
              <a:rPr sz="2800" dirty="0"/>
              <a:t>may result in  </a:t>
            </a:r>
            <a:r>
              <a:rPr sz="2800" spc="-6" dirty="0"/>
              <a:t>respiratory depression or obstruction, especially </a:t>
            </a:r>
            <a:r>
              <a:rPr sz="2800" dirty="0"/>
              <a:t>in </a:t>
            </a:r>
            <a:r>
              <a:rPr sz="2800" spc="-6" dirty="0"/>
              <a:t>steep  Trendelenburg position. </a:t>
            </a:r>
            <a:r>
              <a:rPr sz="2800" spc="-10" dirty="0"/>
              <a:t>Hypoxia </a:t>
            </a:r>
            <a:r>
              <a:rPr sz="2800" spc="-6" dirty="0"/>
              <a:t>in the presence of hypercarbia  </a:t>
            </a:r>
            <a:r>
              <a:rPr sz="2800" dirty="0"/>
              <a:t>may have </a:t>
            </a:r>
            <a:r>
              <a:rPr sz="2800" spc="-6" dirty="0"/>
              <a:t>serious cardiovascular consequences </a:t>
            </a:r>
            <a:r>
              <a:rPr sz="2800" dirty="0"/>
              <a:t>.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68352" y="222377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7790" y="885190"/>
            <a:ext cx="7724774" cy="62837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5342344" algn="l"/>
              </a:tabLst>
            </a:pPr>
            <a:r>
              <a:rPr sz="4000" spc="-10" dirty="0"/>
              <a:t>P</a:t>
            </a:r>
            <a:r>
              <a:rPr sz="4000" spc="-6" dirty="0"/>
              <a:t>a</a:t>
            </a:r>
            <a:r>
              <a:rPr sz="4000" dirty="0"/>
              <a:t>t</a:t>
            </a:r>
            <a:r>
              <a:rPr sz="4000" spc="-6" dirty="0"/>
              <a:t>ien</a:t>
            </a:r>
            <a:r>
              <a:rPr sz="4000" dirty="0"/>
              <a:t>t</a:t>
            </a:r>
            <a:r>
              <a:rPr sz="4000" spc="-6" dirty="0"/>
              <a:t> </a:t>
            </a:r>
            <a:r>
              <a:rPr sz="4000" spc="-10"/>
              <a:t>P</a:t>
            </a:r>
            <a:r>
              <a:rPr sz="4000" spc="-6"/>
              <a:t>o</a:t>
            </a:r>
            <a:r>
              <a:rPr sz="4000" spc="6"/>
              <a:t>s</a:t>
            </a:r>
            <a:r>
              <a:rPr sz="4000" spc="-6"/>
              <a:t>itionin</a:t>
            </a:r>
            <a:r>
              <a:rPr sz="4000"/>
              <a:t>g</a:t>
            </a:r>
            <a:r>
              <a:rPr sz="4000" spc="-10"/>
              <a:t> </a:t>
            </a:r>
            <a:r>
              <a:rPr sz="4000" spc="-6" smtClean="0"/>
              <a:t>an</a:t>
            </a:r>
            <a:r>
              <a:rPr sz="4000" smtClean="0"/>
              <a:t>d</a:t>
            </a:r>
            <a:r>
              <a:rPr lang="en-US" sz="4000" dirty="0" smtClean="0"/>
              <a:t> </a:t>
            </a:r>
            <a:r>
              <a:rPr sz="4000" smtClean="0"/>
              <a:t>m</a:t>
            </a:r>
            <a:r>
              <a:rPr sz="4000" spc="-6" smtClean="0"/>
              <a:t>on</a:t>
            </a:r>
            <a:r>
              <a:rPr sz="4000" spc="-10" smtClean="0"/>
              <a:t>i</a:t>
            </a:r>
            <a:r>
              <a:rPr sz="4000" smtClean="0"/>
              <a:t>t</a:t>
            </a:r>
            <a:r>
              <a:rPr sz="4000" spc="-6" smtClean="0"/>
              <a:t>orin</a:t>
            </a:r>
            <a:r>
              <a:rPr sz="4000" smtClean="0"/>
              <a:t>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3529330"/>
            <a:ext cx="10265409" cy="445506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68263" marR="5080" indent="-355563">
              <a:lnSpc>
                <a:spcPct val="99900"/>
              </a:lnSpc>
              <a:spcBef>
                <a:spcPts val="100"/>
              </a:spcBef>
              <a:buChar char="•"/>
              <a:tabLst>
                <a:tab pos="367627" algn="l"/>
                <a:tab pos="368263" algn="l"/>
              </a:tabLst>
            </a:pPr>
            <a:r>
              <a:rPr sz="2800" spc="-6" dirty="0">
                <a:latin typeface="Arial"/>
                <a:cs typeface="Arial"/>
              </a:rPr>
              <a:t>Patient </a:t>
            </a:r>
            <a:r>
              <a:rPr sz="2800" dirty="0">
                <a:latin typeface="Arial"/>
                <a:cs typeface="Arial"/>
              </a:rPr>
              <a:t>tilt should </a:t>
            </a:r>
            <a:r>
              <a:rPr sz="2800" spc="-6" dirty="0">
                <a:latin typeface="Arial"/>
                <a:cs typeface="Arial"/>
              </a:rPr>
              <a:t>be reduced as </a:t>
            </a:r>
            <a:r>
              <a:rPr sz="2800" dirty="0">
                <a:latin typeface="Arial"/>
                <a:cs typeface="Arial"/>
              </a:rPr>
              <a:t>much </a:t>
            </a:r>
            <a:r>
              <a:rPr sz="2800" spc="6" dirty="0">
                <a:latin typeface="Arial"/>
                <a:cs typeface="Arial"/>
              </a:rPr>
              <a:t>as </a:t>
            </a:r>
            <a:r>
              <a:rPr sz="2800" spc="-6" dirty="0">
                <a:latin typeface="Arial"/>
                <a:cs typeface="Arial"/>
              </a:rPr>
              <a:t>possible and not  </a:t>
            </a:r>
            <a:r>
              <a:rPr sz="2800" spc="-10" dirty="0">
                <a:latin typeface="Arial"/>
                <a:cs typeface="Arial"/>
              </a:rPr>
              <a:t>exceed </a:t>
            </a:r>
            <a:r>
              <a:rPr sz="2800" spc="-6" dirty="0">
                <a:latin typeface="Arial"/>
                <a:cs typeface="Arial"/>
              </a:rPr>
              <a:t>15­20 degrees. Tilting </a:t>
            </a:r>
            <a:r>
              <a:rPr sz="2800" dirty="0">
                <a:latin typeface="Arial"/>
                <a:cs typeface="Arial"/>
              </a:rPr>
              <a:t>must </a:t>
            </a:r>
            <a:r>
              <a:rPr sz="2800" spc="-6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slow </a:t>
            </a:r>
            <a:r>
              <a:rPr sz="2800" spc="-6" dirty="0">
                <a:latin typeface="Arial"/>
                <a:cs typeface="Arial"/>
              </a:rPr>
              <a:t>and progressive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-6" dirty="0">
                <a:latin typeface="Arial"/>
                <a:cs typeface="Arial"/>
              </a:rPr>
              <a:t>avoid sudden hemodynamic and respiratory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changes.</a:t>
            </a:r>
            <a:endParaRPr sz="2800">
              <a:latin typeface="Arial"/>
              <a:cs typeface="Arial"/>
            </a:endParaRPr>
          </a:p>
          <a:p>
            <a:pPr marL="368263" marR="335881" indent="-355563">
              <a:spcBef>
                <a:spcPts val="2200"/>
              </a:spcBef>
              <a:buChar char="•"/>
              <a:tabLst>
                <a:tab pos="367627" algn="l"/>
                <a:tab pos="368263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position of endotracheal tube </a:t>
            </a:r>
            <a:r>
              <a:rPr sz="2800" dirty="0">
                <a:latin typeface="Arial"/>
                <a:cs typeface="Arial"/>
              </a:rPr>
              <a:t>must </a:t>
            </a:r>
            <a:r>
              <a:rPr sz="2800" spc="-6" dirty="0">
                <a:latin typeface="Arial"/>
                <a:cs typeface="Arial"/>
              </a:rPr>
              <a:t>be checked after any  </a:t>
            </a:r>
            <a:r>
              <a:rPr sz="2800" dirty="0">
                <a:latin typeface="Arial"/>
                <a:cs typeface="Arial"/>
              </a:rPr>
              <a:t>change </a:t>
            </a:r>
            <a:r>
              <a:rPr sz="2800" spc="-6" dirty="0">
                <a:latin typeface="Arial"/>
                <a:cs typeface="Arial"/>
              </a:rPr>
              <a:t>in patient position and after induction of  Pneumoperitoneum.</a:t>
            </a:r>
            <a:endParaRPr sz="2800">
              <a:latin typeface="Arial"/>
              <a:cs typeface="Arial"/>
            </a:endParaRPr>
          </a:p>
          <a:p>
            <a:pPr marL="368263" marR="158099" indent="-355563">
              <a:spcBef>
                <a:spcPts val="2200"/>
              </a:spcBef>
              <a:buChar char="•"/>
              <a:tabLst>
                <a:tab pos="367627" algn="l"/>
                <a:tab pos="368263" algn="l"/>
              </a:tabLst>
            </a:pPr>
            <a:r>
              <a:rPr sz="2800" spc="-6" dirty="0">
                <a:latin typeface="Arial"/>
                <a:cs typeface="Arial"/>
              </a:rPr>
              <a:t>During laparoscopy, arterial blood pressure, </a:t>
            </a:r>
            <a:r>
              <a:rPr sz="2800" dirty="0">
                <a:latin typeface="Arial"/>
                <a:cs typeface="Arial"/>
              </a:rPr>
              <a:t>heart </a:t>
            </a:r>
            <a:r>
              <a:rPr sz="2800" spc="-6" dirty="0">
                <a:latin typeface="Arial"/>
                <a:cs typeface="Arial"/>
              </a:rPr>
              <a:t>rate,  electrocardiography, capnometry,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6" dirty="0">
                <a:latin typeface="Arial"/>
                <a:cs typeface="Arial"/>
              </a:rPr>
              <a:t>pulse oximetry </a:t>
            </a:r>
            <a:r>
              <a:rPr sz="2800" dirty="0">
                <a:latin typeface="Arial"/>
                <a:cs typeface="Arial"/>
              </a:rPr>
              <a:t>must </a:t>
            </a:r>
            <a:r>
              <a:rPr sz="2800" spc="-6" dirty="0">
                <a:latin typeface="Arial"/>
                <a:cs typeface="Arial"/>
              </a:rPr>
              <a:t>be  continuously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monitored.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9910" y="885192"/>
            <a:ext cx="6822440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Complications of</a:t>
            </a:r>
            <a:r>
              <a:rPr sz="4000" spc="-65" dirty="0"/>
              <a:t> </a:t>
            </a:r>
            <a:r>
              <a:rPr sz="4000" spc="-6" dirty="0"/>
              <a:t>Laparoscopy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1" y="2566669"/>
            <a:ext cx="9560560" cy="59529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99370" marR="831129" indent="-186671">
              <a:spcBef>
                <a:spcPts val="100"/>
              </a:spcBef>
              <a:buFont typeface="Arial"/>
              <a:buChar char="•"/>
              <a:tabLst>
                <a:tab pos="199370" algn="l"/>
              </a:tabLst>
            </a:pPr>
            <a:r>
              <a:rPr sz="2800" b="1" spc="-6" dirty="0">
                <a:latin typeface="Arial"/>
                <a:cs typeface="Arial"/>
              </a:rPr>
              <a:t>Mortality </a:t>
            </a:r>
            <a:r>
              <a:rPr sz="2800" spc="-6" dirty="0">
                <a:latin typeface="Arial"/>
                <a:cs typeface="Arial"/>
              </a:rPr>
              <a:t>rates have varied </a:t>
            </a:r>
            <a:r>
              <a:rPr sz="2800" dirty="0">
                <a:latin typeface="Arial"/>
                <a:cs typeface="Arial"/>
              </a:rPr>
              <a:t>from 1 </a:t>
            </a:r>
            <a:r>
              <a:rPr sz="2800" spc="-6" dirty="0">
                <a:latin typeface="Arial"/>
                <a:cs typeface="Arial"/>
              </a:rPr>
              <a:t>per </a:t>
            </a:r>
            <a:r>
              <a:rPr sz="2800" dirty="0">
                <a:latin typeface="Arial"/>
                <a:cs typeface="Arial"/>
              </a:rPr>
              <a:t>10,000 </a:t>
            </a:r>
            <a:r>
              <a:rPr sz="2800" spc="-6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1 per  </a:t>
            </a:r>
            <a:r>
              <a:rPr sz="2800" spc="-6" dirty="0">
                <a:latin typeface="Arial"/>
                <a:cs typeface="Arial"/>
              </a:rPr>
              <a:t>100,000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cases.</a:t>
            </a:r>
            <a:endParaRPr sz="2800">
              <a:latin typeface="Arial"/>
              <a:cs typeface="Arial"/>
            </a:endParaRPr>
          </a:p>
          <a:p>
            <a:pPr marL="199370" indent="-186671">
              <a:spcBef>
                <a:spcPts val="1190"/>
              </a:spcBef>
              <a:buChar char="•"/>
              <a:tabLst>
                <a:tab pos="199370" algn="l"/>
              </a:tabLst>
            </a:pPr>
            <a:r>
              <a:rPr sz="2800" spc="-6" dirty="0">
                <a:latin typeface="Arial"/>
                <a:cs typeface="Arial"/>
              </a:rPr>
              <a:t>The number of serious </a:t>
            </a:r>
            <a:r>
              <a:rPr sz="2800" dirty="0">
                <a:latin typeface="Arial"/>
                <a:cs typeface="Arial"/>
              </a:rPr>
              <a:t>complications </a:t>
            </a:r>
            <a:r>
              <a:rPr sz="2800" spc="-6" dirty="0">
                <a:latin typeface="Arial"/>
                <a:cs typeface="Arial"/>
              </a:rPr>
              <a:t>requiring</a:t>
            </a:r>
            <a:r>
              <a:rPr sz="2800" spc="105" dirty="0">
                <a:latin typeface="Arial"/>
                <a:cs typeface="Arial"/>
              </a:rPr>
              <a:t> </a:t>
            </a:r>
            <a:r>
              <a:rPr sz="2800" b="1" spc="-6" dirty="0">
                <a:latin typeface="Arial"/>
                <a:cs typeface="Arial"/>
              </a:rPr>
              <a:t>laparotomy</a:t>
            </a:r>
            <a:endParaRPr sz="2800">
              <a:latin typeface="Arial"/>
              <a:cs typeface="Arial"/>
            </a:endParaRPr>
          </a:p>
          <a:p>
            <a:pPr marL="199370"/>
            <a:r>
              <a:rPr sz="2800" spc="-10" dirty="0">
                <a:latin typeface="Arial"/>
                <a:cs typeface="Arial"/>
              </a:rPr>
              <a:t>was </a:t>
            </a:r>
            <a:r>
              <a:rPr sz="2800" dirty="0">
                <a:latin typeface="Arial"/>
                <a:cs typeface="Arial"/>
              </a:rPr>
              <a:t>2 to </a:t>
            </a:r>
            <a:r>
              <a:rPr sz="2800" spc="-6" dirty="0">
                <a:latin typeface="Arial"/>
                <a:cs typeface="Arial"/>
              </a:rPr>
              <a:t>10 per 1000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cases:</a:t>
            </a:r>
            <a:endParaRPr sz="2800">
              <a:latin typeface="Arial"/>
              <a:cs typeface="Arial"/>
            </a:endParaRPr>
          </a:p>
          <a:p>
            <a:pPr marL="755574" lvl="1" indent="-285721">
              <a:spcBef>
                <a:spcPts val="1200"/>
              </a:spcBef>
              <a:buFont typeface="Arial"/>
              <a:buChar char="–"/>
              <a:tabLst>
                <a:tab pos="755574" algn="l"/>
              </a:tabLst>
            </a:pPr>
            <a:r>
              <a:rPr sz="2300" b="1" spc="-6" dirty="0">
                <a:latin typeface="Arial"/>
                <a:cs typeface="Arial"/>
              </a:rPr>
              <a:t>Intestinal injuries </a:t>
            </a:r>
            <a:r>
              <a:rPr sz="2300" dirty="0">
                <a:latin typeface="Arial"/>
                <a:cs typeface="Arial"/>
              </a:rPr>
              <a:t>­ 30% </a:t>
            </a:r>
            <a:r>
              <a:rPr sz="2300" spc="-6" dirty="0">
                <a:latin typeface="Arial"/>
                <a:cs typeface="Arial"/>
              </a:rPr>
              <a:t>to</a:t>
            </a:r>
            <a:r>
              <a:rPr sz="2300" spc="6" dirty="0">
                <a:latin typeface="Arial"/>
                <a:cs typeface="Arial"/>
              </a:rPr>
              <a:t> </a:t>
            </a:r>
            <a:r>
              <a:rPr sz="2300" spc="-6" dirty="0">
                <a:latin typeface="Arial"/>
                <a:cs typeface="Arial"/>
              </a:rPr>
              <a:t>50%.</a:t>
            </a:r>
            <a:endParaRPr sz="2300">
              <a:latin typeface="Arial"/>
              <a:cs typeface="Arial"/>
            </a:endParaRPr>
          </a:p>
          <a:p>
            <a:pPr marL="755574" lvl="1" indent="-285721">
              <a:spcBef>
                <a:spcPts val="1190"/>
              </a:spcBef>
              <a:buFont typeface="Arial"/>
              <a:buChar char="–"/>
              <a:tabLst>
                <a:tab pos="755574" algn="l"/>
              </a:tabLst>
            </a:pPr>
            <a:r>
              <a:rPr sz="2300" b="1" spc="-6" dirty="0">
                <a:latin typeface="Arial"/>
                <a:cs typeface="Arial"/>
              </a:rPr>
              <a:t>Vascular complications </a:t>
            </a:r>
            <a:r>
              <a:rPr sz="2300" dirty="0">
                <a:latin typeface="Arial"/>
                <a:cs typeface="Arial"/>
              </a:rPr>
              <a:t>­ </a:t>
            </a:r>
            <a:r>
              <a:rPr sz="2300" spc="-6" dirty="0">
                <a:latin typeface="Arial"/>
                <a:cs typeface="Arial"/>
              </a:rPr>
              <a:t>30% to</a:t>
            </a:r>
            <a:r>
              <a:rPr sz="2300" spc="26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50%.</a:t>
            </a:r>
            <a:endParaRPr sz="2300">
              <a:latin typeface="Arial"/>
              <a:cs typeface="Arial"/>
            </a:endParaRPr>
          </a:p>
          <a:p>
            <a:pPr marL="469852">
              <a:spcBef>
                <a:spcPts val="1200"/>
              </a:spcBef>
            </a:pPr>
            <a:r>
              <a:rPr sz="3400" baseline="2415" dirty="0">
                <a:latin typeface="Arial"/>
                <a:cs typeface="Arial"/>
              </a:rPr>
              <a:t>– </a:t>
            </a:r>
            <a:r>
              <a:rPr sz="2300" b="1" spc="-6" dirty="0">
                <a:latin typeface="Arial"/>
                <a:cs typeface="Arial"/>
              </a:rPr>
              <a:t>Burns </a:t>
            </a:r>
            <a:r>
              <a:rPr sz="2300" dirty="0">
                <a:latin typeface="Arial"/>
                <a:cs typeface="Arial"/>
              </a:rPr>
              <a:t>­ 15% </a:t>
            </a:r>
            <a:r>
              <a:rPr sz="2300" spc="-6" dirty="0">
                <a:latin typeface="Arial"/>
                <a:cs typeface="Arial"/>
              </a:rPr>
              <a:t>to</a:t>
            </a:r>
            <a:r>
              <a:rPr sz="2300" spc="-3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20%.</a:t>
            </a:r>
            <a:endParaRPr sz="2300">
              <a:latin typeface="Arial"/>
              <a:cs typeface="Arial"/>
            </a:endParaRPr>
          </a:p>
          <a:p>
            <a:pPr marL="199370" marR="5080" indent="-186671">
              <a:spcBef>
                <a:spcPts val="1200"/>
              </a:spcBef>
              <a:buChar char="•"/>
              <a:tabLst>
                <a:tab pos="199370" algn="l"/>
              </a:tabLst>
            </a:pPr>
            <a:r>
              <a:rPr sz="2800" spc="-6" dirty="0">
                <a:latin typeface="Arial"/>
                <a:cs typeface="Arial"/>
              </a:rPr>
              <a:t>During laparoscopic </a:t>
            </a:r>
            <a:r>
              <a:rPr sz="2800" dirty="0">
                <a:latin typeface="Arial"/>
                <a:cs typeface="Arial"/>
              </a:rPr>
              <a:t>cholecystectomy </a:t>
            </a:r>
            <a:r>
              <a:rPr sz="2800" spc="-6" dirty="0">
                <a:latin typeface="Arial"/>
                <a:cs typeface="Arial"/>
              </a:rPr>
              <a:t>conversion to  </a:t>
            </a:r>
            <a:r>
              <a:rPr sz="2800" dirty="0">
                <a:latin typeface="Arial"/>
                <a:cs typeface="Arial"/>
              </a:rPr>
              <a:t>laparotomy </a:t>
            </a:r>
            <a:r>
              <a:rPr sz="2800" spc="-10" dirty="0">
                <a:latin typeface="Arial"/>
                <a:cs typeface="Arial"/>
              </a:rPr>
              <a:t>was </a:t>
            </a:r>
            <a:r>
              <a:rPr sz="2800" spc="-6" dirty="0">
                <a:latin typeface="Arial"/>
                <a:cs typeface="Arial"/>
              </a:rPr>
              <a:t>necessary in approximately 1% 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patients.</a:t>
            </a:r>
            <a:endParaRPr sz="2800">
              <a:latin typeface="Arial"/>
              <a:cs typeface="Arial"/>
            </a:endParaRPr>
          </a:p>
          <a:p>
            <a:pPr marL="755574" lvl="1" indent="-285721">
              <a:spcBef>
                <a:spcPts val="1200"/>
              </a:spcBef>
              <a:buFont typeface="Arial"/>
              <a:buChar char="–"/>
              <a:tabLst>
                <a:tab pos="755574" algn="l"/>
              </a:tabLst>
            </a:pPr>
            <a:r>
              <a:rPr sz="2300" b="1" spc="6" dirty="0">
                <a:latin typeface="Arial"/>
                <a:cs typeface="Arial"/>
              </a:rPr>
              <a:t>Bowel </a:t>
            </a:r>
            <a:r>
              <a:rPr sz="2300" b="1" spc="-6" dirty="0">
                <a:latin typeface="Arial"/>
                <a:cs typeface="Arial"/>
              </a:rPr>
              <a:t>perforation </a:t>
            </a:r>
            <a:r>
              <a:rPr sz="2300" dirty="0">
                <a:latin typeface="Arial"/>
                <a:cs typeface="Arial"/>
              </a:rPr>
              <a:t>: 2 </a:t>
            </a:r>
            <a:r>
              <a:rPr sz="2300" spc="-6" dirty="0">
                <a:latin typeface="Arial"/>
                <a:cs typeface="Arial"/>
              </a:rPr>
              <a:t>per 1000</a:t>
            </a:r>
            <a:r>
              <a:rPr sz="2300" spc="-16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cases.</a:t>
            </a:r>
            <a:endParaRPr sz="2300">
              <a:latin typeface="Arial"/>
              <a:cs typeface="Arial"/>
            </a:endParaRPr>
          </a:p>
          <a:p>
            <a:pPr marL="755574" lvl="1" indent="-285721">
              <a:spcBef>
                <a:spcPts val="1190"/>
              </a:spcBef>
              <a:buFont typeface="Arial"/>
              <a:buChar char="–"/>
              <a:tabLst>
                <a:tab pos="755574" algn="l"/>
              </a:tabLst>
            </a:pPr>
            <a:r>
              <a:rPr sz="2300" b="1" dirty="0">
                <a:latin typeface="Arial"/>
                <a:cs typeface="Arial"/>
              </a:rPr>
              <a:t>Common </a:t>
            </a:r>
            <a:r>
              <a:rPr sz="2300" b="1" spc="-6" dirty="0">
                <a:latin typeface="Arial"/>
                <a:cs typeface="Arial"/>
              </a:rPr>
              <a:t>bile duct injury</a:t>
            </a:r>
            <a:r>
              <a:rPr sz="2300" spc="-6" dirty="0">
                <a:latin typeface="Arial"/>
                <a:cs typeface="Arial"/>
              </a:rPr>
              <a:t>: </a:t>
            </a:r>
            <a:r>
              <a:rPr sz="2300" dirty="0">
                <a:latin typeface="Arial"/>
                <a:cs typeface="Arial"/>
              </a:rPr>
              <a:t>2 </a:t>
            </a:r>
            <a:r>
              <a:rPr sz="2300" spc="-6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6 </a:t>
            </a:r>
            <a:r>
              <a:rPr sz="2300" spc="-6" dirty="0">
                <a:latin typeface="Arial"/>
                <a:cs typeface="Arial"/>
              </a:rPr>
              <a:t>per 1000</a:t>
            </a:r>
            <a:r>
              <a:rPr sz="2300" spc="-46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cases.</a:t>
            </a:r>
            <a:endParaRPr sz="2300">
              <a:latin typeface="Arial"/>
              <a:cs typeface="Arial"/>
            </a:endParaRPr>
          </a:p>
          <a:p>
            <a:pPr marL="755574" lvl="1" indent="-285721">
              <a:spcBef>
                <a:spcPts val="1200"/>
              </a:spcBef>
              <a:buFont typeface="Arial"/>
              <a:buChar char="–"/>
              <a:tabLst>
                <a:tab pos="755574" algn="l"/>
              </a:tabLst>
            </a:pPr>
            <a:r>
              <a:rPr sz="2300" b="1" spc="-6" dirty="0">
                <a:latin typeface="Arial"/>
                <a:cs typeface="Arial"/>
              </a:rPr>
              <a:t>Significant </a:t>
            </a:r>
            <a:r>
              <a:rPr sz="2300" b="1" dirty="0">
                <a:latin typeface="Arial"/>
                <a:cs typeface="Arial"/>
              </a:rPr>
              <a:t>hemorrhage</a:t>
            </a:r>
            <a:r>
              <a:rPr sz="2300" dirty="0">
                <a:latin typeface="Arial"/>
                <a:cs typeface="Arial"/>
              </a:rPr>
              <a:t>: 2 </a:t>
            </a:r>
            <a:r>
              <a:rPr sz="2300" spc="-6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9 per 1000</a:t>
            </a:r>
            <a:r>
              <a:rPr sz="2300" spc="-46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cases.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3942" y="885192"/>
            <a:ext cx="5831841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Respiratory</a:t>
            </a:r>
            <a:r>
              <a:rPr sz="4000" spc="-90" dirty="0"/>
              <a:t> </a:t>
            </a:r>
            <a:r>
              <a:rPr sz="4000" spc="-6" dirty="0"/>
              <a:t>complications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88340" y="2912109"/>
            <a:ext cx="5671819" cy="52065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3300" dirty="0">
                <a:solidFill>
                  <a:srgbClr val="3D2219"/>
                </a:solidFill>
                <a:latin typeface="Arial"/>
                <a:cs typeface="Arial"/>
              </a:rPr>
              <a:t>1. </a:t>
            </a:r>
            <a:r>
              <a:rPr sz="2800" spc="-6" dirty="0">
                <a:latin typeface="Arial"/>
                <a:cs typeface="Arial"/>
              </a:rPr>
              <a:t>CO2 subcutaneous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emphysema: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9852" y="3394711"/>
            <a:ext cx="223521" cy="1054124"/>
          </a:xfrm>
          <a:prstGeom prst="rect">
            <a:avLst/>
          </a:prstGeom>
        </p:spPr>
        <p:txBody>
          <a:bodyPr vert="horz" wrap="square" lIns="0" tIns="101589" rIns="0" bIns="0" rtlCol="0">
            <a:spAutoFit/>
          </a:bodyPr>
          <a:lstStyle/>
          <a:p>
            <a:pPr marL="12699">
              <a:spcBef>
                <a:spcPts val="799"/>
              </a:spcBef>
            </a:pPr>
            <a:r>
              <a:rPr sz="2800" dirty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00"/>
              </a:spcBef>
            </a:pPr>
            <a:r>
              <a:rPr sz="2800" dirty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1849" y="3416302"/>
            <a:ext cx="6014086" cy="105554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lnSpc>
                <a:spcPct val="120500"/>
              </a:lnSpc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Accidental extraperitoneal insufflation.  Intentional extraperitoneal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insufflation: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88822" y="4424681"/>
            <a:ext cx="150495" cy="1574779"/>
          </a:xfrm>
          <a:prstGeom prst="rect">
            <a:avLst/>
          </a:prstGeom>
        </p:spPr>
        <p:txBody>
          <a:bodyPr vert="horz" wrap="square" lIns="0" tIns="101589" rIns="0" bIns="0" rtlCol="0">
            <a:spAutoFit/>
          </a:bodyPr>
          <a:lstStyle/>
          <a:p>
            <a:pPr marL="12699">
              <a:spcBef>
                <a:spcPts val="799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6520" y="4444999"/>
            <a:ext cx="4058920" cy="157620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95569">
              <a:lnSpc>
                <a:spcPct val="120800"/>
              </a:lnSpc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Inguinal hernia </a:t>
            </a:r>
            <a:r>
              <a:rPr sz="2800" dirty="0">
                <a:latin typeface="Arial"/>
                <a:cs typeface="Arial"/>
              </a:rPr>
              <a:t>repair.  </a:t>
            </a:r>
            <a:r>
              <a:rPr sz="2800" spc="-6" dirty="0">
                <a:latin typeface="Arial"/>
                <a:cs typeface="Arial"/>
              </a:rPr>
              <a:t>Renal</a:t>
            </a:r>
            <a:r>
              <a:rPr sz="2800" spc="-1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Surgery.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690"/>
              </a:spcBef>
            </a:pPr>
            <a:r>
              <a:rPr sz="2800" spc="-6" dirty="0">
                <a:latin typeface="Arial"/>
                <a:cs typeface="Arial"/>
              </a:rPr>
              <a:t>Pelvic</a:t>
            </a:r>
            <a:r>
              <a:rPr sz="2800" spc="-4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lymphadenectomy.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342" y="6079490"/>
            <a:ext cx="10140315" cy="44371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888273" algn="l"/>
              </a:tabLst>
            </a:pPr>
            <a:r>
              <a:rPr sz="2800" spc="-6" dirty="0">
                <a:latin typeface="Arial"/>
                <a:cs typeface="Arial"/>
              </a:rPr>
              <a:t>2.	Pneumothorax, Pneumomediastinum,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Pneumopericardium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8822" y="6485891"/>
            <a:ext cx="150495" cy="1574779"/>
          </a:xfrm>
          <a:prstGeom prst="rect">
            <a:avLst/>
          </a:prstGeom>
        </p:spPr>
        <p:txBody>
          <a:bodyPr vert="horz" wrap="square" lIns="0" tIns="101589" rIns="0" bIns="0" rtlCol="0">
            <a:spAutoFit/>
          </a:bodyPr>
          <a:lstStyle/>
          <a:p>
            <a:pPr marL="12699">
              <a:spcBef>
                <a:spcPts val="799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69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36520" y="6504942"/>
            <a:ext cx="8411846" cy="1574779"/>
          </a:xfrm>
          <a:prstGeom prst="rect">
            <a:avLst/>
          </a:prstGeom>
        </p:spPr>
        <p:txBody>
          <a:bodyPr vert="horz" wrap="square" lIns="0" tIns="101589" rIns="0" bIns="0" rtlCol="0">
            <a:spAutoFit/>
          </a:bodyPr>
          <a:lstStyle/>
          <a:p>
            <a:pPr marL="12699">
              <a:spcBef>
                <a:spcPts val="799"/>
              </a:spcBef>
            </a:pPr>
            <a:r>
              <a:rPr sz="2800" spc="-6" dirty="0">
                <a:latin typeface="Arial"/>
                <a:cs typeface="Arial"/>
              </a:rPr>
              <a:t>Embryonic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remnants.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00"/>
              </a:spcBef>
            </a:pPr>
            <a:r>
              <a:rPr sz="2800" spc="-6" dirty="0">
                <a:latin typeface="Arial"/>
                <a:cs typeface="Arial"/>
              </a:rPr>
              <a:t>Aortic and esophageal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hiatus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700"/>
              </a:spcBef>
            </a:pPr>
            <a:r>
              <a:rPr sz="2800" spc="-6" dirty="0">
                <a:latin typeface="Arial"/>
                <a:cs typeface="Arial"/>
              </a:rPr>
              <a:t>Pleural </a:t>
            </a:r>
            <a:r>
              <a:rPr sz="2800" dirty="0">
                <a:latin typeface="Arial"/>
                <a:cs typeface="Arial"/>
              </a:rPr>
              <a:t>tears during </a:t>
            </a:r>
            <a:r>
              <a:rPr sz="2800" spc="-6" dirty="0">
                <a:latin typeface="Arial"/>
                <a:cs typeface="Arial"/>
              </a:rPr>
              <a:t>laparoscopic surgical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procedures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"/>
            <a:ext cx="13004800" cy="113620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sz="7300" spc="-6" dirty="0"/>
              <a:t>Introduction</a:t>
            </a:r>
            <a:endParaRPr sz="7300"/>
          </a:p>
        </p:txBody>
      </p:sp>
      <p:sp>
        <p:nvSpPr>
          <p:cNvPr id="3" name="object 3"/>
          <p:cNvSpPr txBox="1"/>
          <p:nvPr/>
        </p:nvSpPr>
        <p:spPr>
          <a:xfrm>
            <a:off x="1308103" y="4384042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2057402"/>
            <a:ext cx="13004800" cy="5609475"/>
          </a:xfrm>
          <a:prstGeom prst="rect">
            <a:avLst/>
          </a:prstGeom>
        </p:spPr>
        <p:txBody>
          <a:bodyPr vert="horz" wrap="square" lIns="0" tIns="97781" rIns="0" bIns="0" rtlCol="0">
            <a:spAutoFit/>
          </a:bodyPr>
          <a:lstStyle/>
          <a:p>
            <a:pPr marL="12699" marR="184765">
              <a:lnSpc>
                <a:spcPct val="80000"/>
              </a:lnSpc>
              <a:spcBef>
                <a:spcPts val="769"/>
              </a:spcBef>
              <a:buFont typeface="Arial" pitchFamily="34" charset="0"/>
              <a:buChar char="•"/>
              <a:tabLst>
                <a:tab pos="2010204" algn="l"/>
              </a:tabLst>
            </a:pPr>
            <a:r>
              <a:rPr sz="4800" spc="-6" dirty="0">
                <a:cs typeface="Arial"/>
              </a:rPr>
              <a:t>Laparoscopy is </a:t>
            </a:r>
            <a:r>
              <a:rPr sz="4800" dirty="0">
                <a:cs typeface="Arial"/>
              </a:rPr>
              <a:t>a minimally </a:t>
            </a:r>
            <a:r>
              <a:rPr sz="4800" spc="-6" dirty="0">
                <a:cs typeface="Arial"/>
              </a:rPr>
              <a:t>invasive procedure </a:t>
            </a:r>
            <a:r>
              <a:rPr sz="4800" spc="-10" dirty="0">
                <a:cs typeface="Arial"/>
              </a:rPr>
              <a:t>allowing  </a:t>
            </a:r>
            <a:r>
              <a:rPr sz="4800" spc="-6" dirty="0">
                <a:cs typeface="Arial"/>
              </a:rPr>
              <a:t>endoscopic	access </a:t>
            </a:r>
            <a:r>
              <a:rPr sz="4800" dirty="0">
                <a:cs typeface="Arial"/>
              </a:rPr>
              <a:t>to the peritoneal </a:t>
            </a:r>
            <a:r>
              <a:rPr sz="4800" spc="-6" dirty="0">
                <a:cs typeface="Arial"/>
              </a:rPr>
              <a:t>or extraperitoneal </a:t>
            </a:r>
            <a:r>
              <a:rPr sz="4800" dirty="0">
                <a:cs typeface="Arial"/>
              </a:rPr>
              <a:t>cavity  </a:t>
            </a:r>
            <a:r>
              <a:rPr sz="4800" spc="-6" dirty="0">
                <a:cs typeface="Arial"/>
              </a:rPr>
              <a:t>after insufflation </a:t>
            </a:r>
            <a:r>
              <a:rPr sz="4800" spc="6" dirty="0">
                <a:cs typeface="Arial"/>
              </a:rPr>
              <a:t>of </a:t>
            </a:r>
            <a:r>
              <a:rPr sz="4800" dirty="0">
                <a:cs typeface="Arial"/>
              </a:rPr>
              <a:t>a </a:t>
            </a:r>
            <a:r>
              <a:rPr sz="4800" spc="-6" dirty="0">
                <a:cs typeface="Arial"/>
              </a:rPr>
              <a:t>gas </a:t>
            </a:r>
            <a:r>
              <a:rPr sz="4800" dirty="0">
                <a:cs typeface="Arial"/>
              </a:rPr>
              <a:t>to </a:t>
            </a:r>
            <a:r>
              <a:rPr sz="4800" spc="-6" dirty="0">
                <a:cs typeface="Arial"/>
              </a:rPr>
              <a:t>create </a:t>
            </a:r>
            <a:r>
              <a:rPr sz="4800" dirty="0">
                <a:cs typeface="Arial"/>
              </a:rPr>
              <a:t>space </a:t>
            </a:r>
            <a:r>
              <a:rPr sz="4800" spc="-10" dirty="0">
                <a:cs typeface="Arial"/>
              </a:rPr>
              <a:t>between </a:t>
            </a:r>
            <a:r>
              <a:rPr sz="4800" spc="-6" dirty="0">
                <a:cs typeface="Arial"/>
              </a:rPr>
              <a:t>anterior  abdominal </a:t>
            </a:r>
            <a:r>
              <a:rPr sz="4800" spc="-10" dirty="0">
                <a:cs typeface="Arial"/>
              </a:rPr>
              <a:t>wall </a:t>
            </a:r>
            <a:r>
              <a:rPr sz="4800" dirty="0">
                <a:cs typeface="Arial"/>
              </a:rPr>
              <a:t>and the</a:t>
            </a:r>
            <a:r>
              <a:rPr sz="4800" spc="-10" dirty="0">
                <a:cs typeface="Arial"/>
              </a:rPr>
              <a:t> </a:t>
            </a:r>
            <a:r>
              <a:rPr sz="4800">
                <a:cs typeface="Arial"/>
              </a:rPr>
              <a:t>viscera</a:t>
            </a:r>
            <a:r>
              <a:rPr sz="4800" smtClean="0">
                <a:cs typeface="Arial"/>
              </a:rPr>
              <a:t>.</a:t>
            </a:r>
            <a:endParaRPr lang="en-US" sz="4800" dirty="0" smtClean="0">
              <a:cs typeface="Arial"/>
            </a:endParaRPr>
          </a:p>
          <a:p>
            <a:pPr marL="12699" marR="184765">
              <a:lnSpc>
                <a:spcPct val="80000"/>
              </a:lnSpc>
              <a:spcBef>
                <a:spcPts val="769"/>
              </a:spcBef>
              <a:tabLst>
                <a:tab pos="2010204" algn="l"/>
              </a:tabLst>
            </a:pPr>
            <a:endParaRPr sz="4800">
              <a:cs typeface="Arial"/>
            </a:endParaRPr>
          </a:p>
          <a:p>
            <a:pPr marL="12699" marR="5080" algn="just">
              <a:lnSpc>
                <a:spcPct val="79900"/>
              </a:lnSpc>
              <a:spcBef>
                <a:spcPts val="705"/>
              </a:spcBef>
              <a:buFont typeface="Arial" pitchFamily="34" charset="0"/>
              <a:buChar char="•"/>
            </a:pPr>
            <a:r>
              <a:rPr sz="4800" spc="-6" dirty="0">
                <a:cs typeface="Arial"/>
              </a:rPr>
              <a:t>Surgical procedures have evolved </a:t>
            </a:r>
            <a:r>
              <a:rPr sz="4800" dirty="0">
                <a:cs typeface="Arial"/>
              </a:rPr>
              <a:t>to </a:t>
            </a:r>
            <a:r>
              <a:rPr sz="4800" spc="-6" dirty="0">
                <a:cs typeface="Arial"/>
              </a:rPr>
              <a:t>reduce trauma to patient,  </a:t>
            </a:r>
            <a:r>
              <a:rPr sz="4800" dirty="0">
                <a:cs typeface="Arial"/>
              </a:rPr>
              <a:t>morbidity, mortality </a:t>
            </a:r>
            <a:r>
              <a:rPr sz="4800" spc="-6" dirty="0">
                <a:cs typeface="Arial"/>
              </a:rPr>
              <a:t>and hospital stay. Laproscopic </a:t>
            </a:r>
            <a:r>
              <a:rPr sz="4800" dirty="0">
                <a:cs typeface="Arial"/>
              </a:rPr>
              <a:t>surgery </a:t>
            </a:r>
            <a:r>
              <a:rPr sz="4800" spc="-6" dirty="0">
                <a:cs typeface="Arial"/>
              </a:rPr>
              <a:t>is </a:t>
            </a:r>
            <a:r>
              <a:rPr sz="4800" dirty="0">
                <a:cs typeface="Arial"/>
              </a:rPr>
              <a:t>a  step </a:t>
            </a:r>
            <a:r>
              <a:rPr sz="4800" spc="-6" dirty="0">
                <a:cs typeface="Arial"/>
              </a:rPr>
              <a:t>in </a:t>
            </a:r>
            <a:r>
              <a:rPr sz="4800" dirty="0">
                <a:cs typeface="Arial"/>
              </a:rPr>
              <a:t>this</a:t>
            </a:r>
            <a:r>
              <a:rPr sz="4800" spc="-10" dirty="0">
                <a:cs typeface="Arial"/>
              </a:rPr>
              <a:t> </a:t>
            </a:r>
            <a:r>
              <a:rPr sz="4800" spc="-6" dirty="0">
                <a:cs typeface="Arial"/>
              </a:rPr>
              <a:t>direction.</a:t>
            </a:r>
            <a:endParaRPr sz="4800"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103" y="583692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9812" y="1365253"/>
            <a:ext cx="5833109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Respiratory</a:t>
            </a:r>
            <a:r>
              <a:rPr sz="4000" spc="-85" dirty="0"/>
              <a:t> </a:t>
            </a:r>
            <a:r>
              <a:rPr sz="4000" spc="-6" dirty="0"/>
              <a:t>complications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283970" y="2899411"/>
            <a:ext cx="9747250" cy="496802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55563" indent="-342864">
              <a:spcBef>
                <a:spcPts val="100"/>
              </a:spcBef>
              <a:buChar char="•"/>
              <a:tabLst>
                <a:tab pos="354928" algn="l"/>
                <a:tab pos="355563" algn="l"/>
              </a:tabLst>
            </a:pPr>
            <a:r>
              <a:rPr sz="2800" spc="-6" dirty="0">
                <a:latin typeface="Arial"/>
                <a:cs typeface="Arial"/>
              </a:rPr>
              <a:t>3. Endobronchial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intubation:</a:t>
            </a:r>
            <a:endParaRPr sz="2800">
              <a:latin typeface="Arial"/>
              <a:cs typeface="Arial"/>
            </a:endParaRPr>
          </a:p>
          <a:p>
            <a:pPr marL="755574" marR="5080" lvl="1" indent="-285721">
              <a:spcBef>
                <a:spcPts val="2089"/>
              </a:spcBef>
              <a:buChar char="–"/>
              <a:tabLst>
                <a:tab pos="755574" algn="l"/>
              </a:tabLst>
            </a:pPr>
            <a:r>
              <a:rPr sz="2800" spc="-6" dirty="0">
                <a:latin typeface="Arial"/>
                <a:cs typeface="Arial"/>
              </a:rPr>
              <a:t>Cephalad displacement of the diaphragm during  pneumoperitoneum results in cephalad </a:t>
            </a:r>
            <a:r>
              <a:rPr sz="2800" dirty="0">
                <a:latin typeface="Arial"/>
                <a:cs typeface="Arial"/>
              </a:rPr>
              <a:t>movement </a:t>
            </a:r>
            <a:r>
              <a:rPr sz="2800" spc="-6" dirty="0">
                <a:latin typeface="Arial"/>
                <a:cs typeface="Arial"/>
              </a:rPr>
              <a:t>of the  carina, potentially leading to </a:t>
            </a:r>
            <a:r>
              <a:rPr sz="2800" spc="6" dirty="0">
                <a:latin typeface="Arial"/>
                <a:cs typeface="Arial"/>
              </a:rPr>
              <a:t>an </a:t>
            </a:r>
            <a:r>
              <a:rPr sz="2800" spc="-6" dirty="0">
                <a:latin typeface="Arial"/>
                <a:cs typeface="Arial"/>
              </a:rPr>
              <a:t>endobronchial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intubation.</a:t>
            </a:r>
            <a:endParaRPr sz="2800">
              <a:latin typeface="Arial"/>
              <a:cs typeface="Arial"/>
            </a:endParaRPr>
          </a:p>
          <a:p>
            <a:pPr marL="755574" marR="347310" lvl="1" indent="-285721">
              <a:spcBef>
                <a:spcPts val="2101"/>
              </a:spcBef>
              <a:buChar char="–"/>
              <a:tabLst>
                <a:tab pos="755574" algn="l"/>
              </a:tabLst>
            </a:pPr>
            <a:r>
              <a:rPr sz="2800" spc="-6" dirty="0">
                <a:latin typeface="Arial"/>
                <a:cs typeface="Arial"/>
              </a:rPr>
              <a:t>Detected </a:t>
            </a:r>
            <a:r>
              <a:rPr sz="2800" spc="-10" dirty="0">
                <a:latin typeface="Arial"/>
                <a:cs typeface="Arial"/>
              </a:rPr>
              <a:t>by: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decrease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6" dirty="0">
                <a:latin typeface="Arial"/>
                <a:cs typeface="Arial"/>
              </a:rPr>
              <a:t>the </a:t>
            </a:r>
            <a:r>
              <a:rPr sz="2800" spc="-10" dirty="0">
                <a:latin typeface="Arial"/>
                <a:cs typeface="Arial"/>
              </a:rPr>
              <a:t>oxygen </a:t>
            </a:r>
            <a:r>
              <a:rPr sz="2800" spc="-6" dirty="0">
                <a:latin typeface="Arial"/>
                <a:cs typeface="Arial"/>
              </a:rPr>
              <a:t>saturation as  measured by pulse oximetry (Spo2) associated with an  increase in plateau airway</a:t>
            </a:r>
            <a:r>
              <a:rPr sz="2800" spc="-2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pressure.</a:t>
            </a:r>
            <a:endParaRPr sz="2800">
              <a:latin typeface="Arial"/>
              <a:cs typeface="Arial"/>
            </a:endParaRPr>
          </a:p>
          <a:p>
            <a:pPr marL="355563" indent="-342864">
              <a:spcBef>
                <a:spcPts val="2089"/>
              </a:spcBef>
              <a:buChar char="•"/>
              <a:tabLst>
                <a:tab pos="354928" algn="l"/>
                <a:tab pos="355563" algn="l"/>
              </a:tabLst>
            </a:pPr>
            <a:r>
              <a:rPr sz="2800" spc="-6" dirty="0">
                <a:latin typeface="Arial"/>
                <a:cs typeface="Arial"/>
              </a:rPr>
              <a:t>4. Gas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Embolism.</a:t>
            </a:r>
            <a:endParaRPr sz="2800">
              <a:latin typeface="Arial"/>
              <a:cs typeface="Arial"/>
            </a:endParaRPr>
          </a:p>
          <a:p>
            <a:pPr marL="355563" indent="-342864">
              <a:spcBef>
                <a:spcPts val="2101"/>
              </a:spcBef>
              <a:buChar char="•"/>
              <a:tabLst>
                <a:tab pos="354928" algn="l"/>
                <a:tab pos="355563" algn="l"/>
              </a:tabLst>
            </a:pPr>
            <a:r>
              <a:rPr sz="2800" spc="-6" dirty="0">
                <a:latin typeface="Arial"/>
                <a:cs typeface="Arial"/>
              </a:rPr>
              <a:t>5. Aspiration of Gastric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Contents.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9970" y="732790"/>
            <a:ext cx="5894070" cy="95393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2366403" algn="l"/>
              </a:tabLst>
            </a:pPr>
            <a:r>
              <a:rPr/>
              <a:t>4</a:t>
            </a:r>
            <a:r>
              <a:rPr spc="-6"/>
              <a:t> </a:t>
            </a:r>
            <a:r>
              <a:rPr spc="-10" smtClean="0"/>
              <a:t>Gas</a:t>
            </a:r>
            <a:r>
              <a:rPr lang="en-US" spc="-10" dirty="0" smtClean="0"/>
              <a:t> </a:t>
            </a:r>
            <a:r>
              <a:rPr spc="-6" smtClean="0"/>
              <a:t>Embolism</a:t>
            </a:r>
            <a:endParaRPr spc="-6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2658110"/>
            <a:ext cx="10178415" cy="5955450"/>
          </a:xfrm>
          <a:prstGeom prst="rect">
            <a:avLst/>
          </a:prstGeom>
        </p:spPr>
        <p:txBody>
          <a:bodyPr vert="horz" wrap="square" lIns="0" tIns="253974" rIns="0" bIns="0" rtlCol="0">
            <a:spAutoFit/>
          </a:bodyPr>
          <a:lstStyle/>
          <a:p>
            <a:pPr marL="317466" indent="-304769">
              <a:spcBef>
                <a:spcPts val="2000"/>
              </a:spcBef>
              <a:buChar char="•"/>
              <a:tabLst>
                <a:tab pos="316833" algn="l"/>
                <a:tab pos="317466" algn="l"/>
              </a:tabLst>
            </a:pPr>
            <a:r>
              <a:rPr sz="2800" spc="-6" dirty="0">
                <a:latin typeface="Arial"/>
                <a:cs typeface="Arial"/>
              </a:rPr>
              <a:t>Most feared and dangerous complication.</a:t>
            </a:r>
            <a:endParaRPr sz="2800">
              <a:latin typeface="Arial"/>
              <a:cs typeface="Arial"/>
            </a:endParaRPr>
          </a:p>
          <a:p>
            <a:pPr marL="317466" marR="462232" indent="-304769">
              <a:lnSpc>
                <a:spcPts val="3349"/>
              </a:lnSpc>
              <a:spcBef>
                <a:spcPts val="2020"/>
              </a:spcBef>
              <a:buChar char="•"/>
              <a:tabLst>
                <a:tab pos="316833" algn="l"/>
                <a:tab pos="317466" algn="l"/>
              </a:tabLst>
            </a:pPr>
            <a:r>
              <a:rPr sz="2800" spc="-1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follow trocar placement </a:t>
            </a:r>
            <a:r>
              <a:rPr sz="2800" dirty="0">
                <a:latin typeface="Arial"/>
                <a:cs typeface="Arial"/>
              </a:rPr>
              <a:t>into a vessel </a:t>
            </a:r>
            <a:r>
              <a:rPr sz="2800" spc="-6" dirty="0">
                <a:latin typeface="Arial"/>
                <a:cs typeface="Arial"/>
              </a:rPr>
              <a:t>or gas insufflation  into an abdominal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organ.</a:t>
            </a:r>
            <a:endParaRPr sz="2800">
              <a:latin typeface="Arial"/>
              <a:cs typeface="Arial"/>
            </a:endParaRPr>
          </a:p>
          <a:p>
            <a:pPr marL="317466" marR="518742" indent="-304769">
              <a:spcBef>
                <a:spcPts val="1789"/>
              </a:spcBef>
              <a:buChar char="•"/>
              <a:tabLst>
                <a:tab pos="316833" algn="l"/>
                <a:tab pos="317466" algn="l"/>
              </a:tabLst>
            </a:pPr>
            <a:r>
              <a:rPr sz="2800" spc="-6" dirty="0">
                <a:latin typeface="Arial"/>
                <a:cs typeface="Arial"/>
              </a:rPr>
              <a:t>Develops usually during initiation of pneumoperitoneum but 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occur anytime during</a:t>
            </a:r>
            <a:r>
              <a:rPr sz="2800" spc="-2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surgery.</a:t>
            </a:r>
            <a:endParaRPr sz="2800">
              <a:latin typeface="Arial"/>
              <a:cs typeface="Arial"/>
            </a:endParaRPr>
          </a:p>
          <a:p>
            <a:pPr marL="317466" marR="819066" indent="-304769">
              <a:spcBef>
                <a:spcPts val="1900"/>
              </a:spcBef>
              <a:buChar char="•"/>
              <a:tabLst>
                <a:tab pos="316833" algn="l"/>
                <a:tab pos="317466" algn="l"/>
              </a:tabLst>
            </a:pPr>
            <a:r>
              <a:rPr sz="2800" spc="-6" dirty="0">
                <a:latin typeface="Arial"/>
                <a:cs typeface="Arial"/>
              </a:rPr>
              <a:t>Patients with previous history of abdominal surgery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6" dirty="0">
                <a:latin typeface="Arial"/>
                <a:cs typeface="Arial"/>
              </a:rPr>
              <a:t>at  increased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risk.</a:t>
            </a:r>
            <a:endParaRPr sz="2800">
              <a:latin typeface="Arial"/>
              <a:cs typeface="Arial"/>
            </a:endParaRPr>
          </a:p>
          <a:p>
            <a:pPr marL="317466" marR="5080" indent="-304769">
              <a:lnSpc>
                <a:spcPct val="99900"/>
              </a:lnSpc>
              <a:spcBef>
                <a:spcPts val="1900"/>
              </a:spcBef>
              <a:buChar char="•"/>
              <a:tabLst>
                <a:tab pos="316833" algn="l"/>
                <a:tab pos="317466" algn="l"/>
              </a:tabLst>
            </a:pPr>
            <a:r>
              <a:rPr sz="2800" spc="-10" dirty="0">
                <a:latin typeface="Arial"/>
                <a:cs typeface="Arial"/>
              </a:rPr>
              <a:t>CO2 </a:t>
            </a:r>
            <a:r>
              <a:rPr sz="2800" spc="-6" dirty="0">
                <a:latin typeface="Arial"/>
                <a:cs typeface="Arial"/>
              </a:rPr>
              <a:t>used for laparoscopy increases </a:t>
            </a:r>
            <a:r>
              <a:rPr sz="2800" dirty="0">
                <a:latin typeface="Arial"/>
                <a:cs typeface="Arial"/>
              </a:rPr>
              <a:t>the margin </a:t>
            </a:r>
            <a:r>
              <a:rPr sz="2800" spc="-6" dirty="0">
                <a:latin typeface="Arial"/>
                <a:cs typeface="Arial"/>
              </a:rPr>
              <a:t>of safety as it  is </a:t>
            </a:r>
            <a:r>
              <a:rPr sz="2800" dirty="0">
                <a:latin typeface="Arial"/>
                <a:cs typeface="Arial"/>
              </a:rPr>
              <a:t>more </a:t>
            </a:r>
            <a:r>
              <a:rPr sz="2800" spc="-6" dirty="0">
                <a:latin typeface="Arial"/>
                <a:cs typeface="Arial"/>
              </a:rPr>
              <a:t>soluble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6" dirty="0">
                <a:latin typeface="Arial"/>
                <a:cs typeface="Arial"/>
              </a:rPr>
              <a:t>blood than air, </a:t>
            </a:r>
            <a:r>
              <a:rPr sz="2800" spc="-10" dirty="0">
                <a:latin typeface="Arial"/>
                <a:cs typeface="Arial"/>
              </a:rPr>
              <a:t>oxygen </a:t>
            </a:r>
            <a:r>
              <a:rPr sz="2800" spc="-6" dirty="0">
                <a:latin typeface="Arial"/>
                <a:cs typeface="Arial"/>
              </a:rPr>
              <a:t>and nitrous </a:t>
            </a:r>
            <a:r>
              <a:rPr sz="2800" spc="-10" dirty="0">
                <a:latin typeface="Arial"/>
                <a:cs typeface="Arial"/>
              </a:rPr>
              <a:t>oxide.  </a:t>
            </a:r>
            <a:r>
              <a:rPr sz="2800" spc="-6" dirty="0">
                <a:latin typeface="Arial"/>
                <a:cs typeface="Arial"/>
              </a:rPr>
              <a:t>Lethal dose of </a:t>
            </a:r>
            <a:r>
              <a:rPr sz="2800" dirty="0">
                <a:latin typeface="Arial"/>
                <a:cs typeface="Arial"/>
              </a:rPr>
              <a:t>embolized </a:t>
            </a:r>
            <a:r>
              <a:rPr sz="2800" spc="-6" dirty="0">
                <a:latin typeface="Arial"/>
                <a:cs typeface="Arial"/>
              </a:rPr>
              <a:t>CO2 is approximately </a:t>
            </a:r>
            <a:r>
              <a:rPr sz="2800" dirty="0">
                <a:latin typeface="Arial"/>
                <a:cs typeface="Arial"/>
              </a:rPr>
              <a:t>five times </a:t>
            </a:r>
            <a:r>
              <a:rPr sz="2800" spc="-6" dirty="0">
                <a:latin typeface="Arial"/>
                <a:cs typeface="Arial"/>
              </a:rPr>
              <a:t>than  that of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air.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08100" y="2147570"/>
            <a:ext cx="10332720" cy="724557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50165" marR="5080" indent="-237466">
              <a:spcBef>
                <a:spcPts val="100"/>
              </a:spcBef>
              <a:buChar char="•"/>
              <a:tabLst>
                <a:tab pos="250165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diagnosis of gas </a:t>
            </a:r>
            <a:r>
              <a:rPr sz="2800" dirty="0">
                <a:latin typeface="Arial"/>
                <a:cs typeface="Arial"/>
              </a:rPr>
              <a:t>embolism </a:t>
            </a:r>
            <a:r>
              <a:rPr sz="2800" spc="-6" dirty="0">
                <a:latin typeface="Arial"/>
                <a:cs typeface="Arial"/>
              </a:rPr>
              <a:t>depends on the detection of gas  </a:t>
            </a:r>
            <a:r>
              <a:rPr sz="2800" dirty="0">
                <a:latin typeface="Arial"/>
                <a:cs typeface="Arial"/>
              </a:rPr>
              <a:t>emboli </a:t>
            </a:r>
            <a:r>
              <a:rPr sz="2800" spc="-6" dirty="0">
                <a:latin typeface="Arial"/>
                <a:cs typeface="Arial"/>
              </a:rPr>
              <a:t>in the right side of the heart or </a:t>
            </a:r>
            <a:r>
              <a:rPr sz="2800" spc="6" dirty="0">
                <a:latin typeface="Arial"/>
                <a:cs typeface="Arial"/>
              </a:rPr>
              <a:t>on </a:t>
            </a:r>
            <a:r>
              <a:rPr sz="2800" spc="-6" dirty="0">
                <a:latin typeface="Arial"/>
                <a:cs typeface="Arial"/>
              </a:rPr>
              <a:t>recognition of the  physiologic changes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embolization.</a:t>
            </a:r>
            <a:endParaRPr sz="2800">
              <a:latin typeface="Arial"/>
              <a:cs typeface="Arial"/>
            </a:endParaRPr>
          </a:p>
          <a:p>
            <a:pPr marL="250165" marR="603823" indent="-237466" algn="just">
              <a:lnSpc>
                <a:spcPct val="99900"/>
              </a:lnSpc>
              <a:spcBef>
                <a:spcPts val="1500"/>
              </a:spcBef>
              <a:buFont typeface="Arial"/>
              <a:buChar char="•"/>
              <a:tabLst>
                <a:tab pos="349216" algn="l"/>
              </a:tabLst>
            </a:pPr>
            <a:r>
              <a:rPr dirty="0"/>
              <a:t>	</a:t>
            </a:r>
            <a:r>
              <a:rPr sz="2800" spc="-6" dirty="0">
                <a:latin typeface="Arial"/>
                <a:cs typeface="Arial"/>
              </a:rPr>
              <a:t>Early events, occurring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-6" dirty="0">
                <a:latin typeface="Arial"/>
                <a:cs typeface="Arial"/>
              </a:rPr>
              <a:t>0.5 </a:t>
            </a:r>
            <a:r>
              <a:rPr sz="2800" dirty="0">
                <a:latin typeface="Arial"/>
                <a:cs typeface="Arial"/>
              </a:rPr>
              <a:t>mL/kg </a:t>
            </a:r>
            <a:r>
              <a:rPr sz="2800" spc="-6" dirty="0">
                <a:latin typeface="Arial"/>
                <a:cs typeface="Arial"/>
              </a:rPr>
              <a:t>of air or less, include  </a:t>
            </a:r>
            <a:r>
              <a:rPr sz="2800" dirty="0">
                <a:latin typeface="Arial"/>
                <a:cs typeface="Arial"/>
              </a:rPr>
              <a:t>changes </a:t>
            </a:r>
            <a:r>
              <a:rPr sz="2800" spc="-6" dirty="0">
                <a:latin typeface="Arial"/>
                <a:cs typeface="Arial"/>
              </a:rPr>
              <a:t>in Doppler </a:t>
            </a:r>
            <a:r>
              <a:rPr sz="2800" dirty="0">
                <a:latin typeface="Arial"/>
                <a:cs typeface="Arial"/>
              </a:rPr>
              <a:t>sounds </a:t>
            </a:r>
            <a:r>
              <a:rPr sz="2800" spc="-6" dirty="0">
                <a:latin typeface="Arial"/>
                <a:cs typeface="Arial"/>
              </a:rPr>
              <a:t>and increased </a:t>
            </a:r>
            <a:r>
              <a:rPr sz="2800" dirty="0">
                <a:latin typeface="Arial"/>
                <a:cs typeface="Arial"/>
              </a:rPr>
              <a:t>mean </a:t>
            </a:r>
            <a:r>
              <a:rPr sz="2800" spc="-6" dirty="0">
                <a:latin typeface="Arial"/>
                <a:cs typeface="Arial"/>
              </a:rPr>
              <a:t>pulmonary  artery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pressure.</a:t>
            </a:r>
            <a:endParaRPr sz="2800">
              <a:latin typeface="Arial"/>
              <a:cs typeface="Arial"/>
            </a:endParaRPr>
          </a:p>
          <a:p>
            <a:pPr marL="250165" marR="481917" indent="-237466">
              <a:spcBef>
                <a:spcPts val="1500"/>
              </a:spcBef>
              <a:buChar char="•"/>
              <a:tabLst>
                <a:tab pos="250165" algn="l"/>
              </a:tabLst>
            </a:pPr>
            <a:r>
              <a:rPr sz="2800" spc="-6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&gt;2 mL/kg </a:t>
            </a:r>
            <a:r>
              <a:rPr sz="2800" spc="-6" dirty="0">
                <a:latin typeface="Arial"/>
                <a:cs typeface="Arial"/>
              </a:rPr>
              <a:t>of air: tachycardia, cardiac arrhythmias,  hypotension, increased </a:t>
            </a:r>
            <a:r>
              <a:rPr sz="2800" dirty="0">
                <a:latin typeface="Arial"/>
                <a:cs typeface="Arial"/>
              </a:rPr>
              <a:t>central </a:t>
            </a:r>
            <a:r>
              <a:rPr sz="2800" spc="-6" dirty="0">
                <a:latin typeface="Arial"/>
                <a:cs typeface="Arial"/>
              </a:rPr>
              <a:t>venous pressure, alteration </a:t>
            </a:r>
            <a:r>
              <a:rPr sz="2800" dirty="0">
                <a:latin typeface="Arial"/>
                <a:cs typeface="Arial"/>
              </a:rPr>
              <a:t>in  </a:t>
            </a:r>
            <a:r>
              <a:rPr sz="2800" spc="-6" dirty="0">
                <a:latin typeface="Arial"/>
                <a:cs typeface="Arial"/>
              </a:rPr>
              <a:t>heart tones (i.e., millwheel </a:t>
            </a:r>
            <a:r>
              <a:rPr sz="2800" dirty="0">
                <a:latin typeface="Arial"/>
                <a:cs typeface="Arial"/>
              </a:rPr>
              <a:t>murmur), </a:t>
            </a:r>
            <a:r>
              <a:rPr sz="2800" spc="-6" dirty="0">
                <a:latin typeface="Arial"/>
                <a:cs typeface="Arial"/>
              </a:rPr>
              <a:t>cyanosis, pulmonary  edema and electrocardiographic </a:t>
            </a:r>
            <a:r>
              <a:rPr sz="2800" dirty="0">
                <a:latin typeface="Arial"/>
                <a:cs typeface="Arial"/>
              </a:rPr>
              <a:t>changes </a:t>
            </a:r>
            <a:r>
              <a:rPr sz="2800" spc="-6" dirty="0">
                <a:latin typeface="Arial"/>
                <a:cs typeface="Arial"/>
              </a:rPr>
              <a:t>of right­sided heart  strain </a:t>
            </a:r>
            <a:r>
              <a:rPr sz="2800" dirty="0">
                <a:latin typeface="Arial"/>
                <a:cs typeface="Arial"/>
              </a:rPr>
              <a:t>can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develop.</a:t>
            </a:r>
            <a:endParaRPr sz="2800">
              <a:latin typeface="Arial"/>
              <a:cs typeface="Arial"/>
            </a:endParaRPr>
          </a:p>
          <a:p>
            <a:pPr marL="250165" indent="-237466">
              <a:spcBef>
                <a:spcPts val="1500"/>
              </a:spcBef>
              <a:buChar char="•"/>
              <a:tabLst>
                <a:tab pos="250165" algn="l"/>
              </a:tabLst>
            </a:pPr>
            <a:r>
              <a:rPr sz="2800" spc="-6" dirty="0">
                <a:latin typeface="Arial"/>
                <a:cs typeface="Arial"/>
              </a:rPr>
              <a:t>Pulse oximetry: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Hypoxemia.</a:t>
            </a:r>
            <a:endParaRPr sz="2800">
              <a:latin typeface="Arial"/>
              <a:cs typeface="Arial"/>
            </a:endParaRPr>
          </a:p>
          <a:p>
            <a:pPr marL="250165" marR="387311" indent="-237466">
              <a:spcBef>
                <a:spcPts val="1500"/>
              </a:spcBef>
              <a:buChar char="•"/>
              <a:tabLst>
                <a:tab pos="250165" algn="l"/>
              </a:tabLst>
            </a:pPr>
            <a:r>
              <a:rPr sz="2800" spc="-6" dirty="0">
                <a:latin typeface="Arial"/>
                <a:cs typeface="Arial"/>
              </a:rPr>
              <a:t>EtCO2: decreases in the </a:t>
            </a:r>
            <a:r>
              <a:rPr sz="2800" dirty="0">
                <a:latin typeface="Arial"/>
                <a:cs typeface="Arial"/>
              </a:rPr>
              <a:t>case </a:t>
            </a:r>
            <a:r>
              <a:rPr sz="2800" spc="-6" dirty="0">
                <a:latin typeface="Arial"/>
                <a:cs typeface="Arial"/>
              </a:rPr>
              <a:t>of embolism owing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fall </a:t>
            </a:r>
            <a:r>
              <a:rPr sz="2800" spc="-6" dirty="0">
                <a:latin typeface="Arial"/>
                <a:cs typeface="Arial"/>
              </a:rPr>
              <a:t>in  </a:t>
            </a:r>
            <a:r>
              <a:rPr sz="2800" dirty="0">
                <a:latin typeface="Arial"/>
                <a:cs typeface="Arial"/>
              </a:rPr>
              <a:t>cardiac </a:t>
            </a:r>
            <a:r>
              <a:rPr sz="2800" spc="-6" dirty="0">
                <a:latin typeface="Arial"/>
                <a:cs typeface="Arial"/>
              </a:rPr>
              <a:t>output and the enlargement of the physiologic dead  space.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3103" y="756922"/>
            <a:ext cx="9110345" cy="88827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5700" spc="-6" dirty="0"/>
              <a:t>Treatment of </a:t>
            </a:r>
            <a:r>
              <a:rPr sz="5700" spc="-10" dirty="0"/>
              <a:t>CO2</a:t>
            </a:r>
            <a:r>
              <a:rPr sz="5700" spc="-80" dirty="0"/>
              <a:t> </a:t>
            </a:r>
            <a:r>
              <a:rPr sz="5700" spc="-6" dirty="0"/>
              <a:t>embolism</a:t>
            </a:r>
            <a:endParaRPr sz="5700"/>
          </a:p>
        </p:txBody>
      </p:sp>
      <p:sp>
        <p:nvSpPr>
          <p:cNvPr id="3" name="object 3"/>
          <p:cNvSpPr txBox="1"/>
          <p:nvPr/>
        </p:nvSpPr>
        <p:spPr>
          <a:xfrm>
            <a:off x="1308102" y="2246632"/>
            <a:ext cx="10290175" cy="704551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22862" marR="1650830" indent="-210800">
              <a:spcBef>
                <a:spcPts val="100"/>
              </a:spcBef>
              <a:buChar char="•"/>
              <a:tabLst>
                <a:tab pos="223497" algn="l"/>
              </a:tabLst>
            </a:pPr>
            <a:r>
              <a:rPr sz="2800" dirty="0">
                <a:latin typeface="Arial"/>
                <a:cs typeface="Arial"/>
              </a:rPr>
              <a:t>Immediate </a:t>
            </a:r>
            <a:r>
              <a:rPr sz="2800" spc="-6" dirty="0">
                <a:latin typeface="Arial"/>
                <a:cs typeface="Arial"/>
              </a:rPr>
              <a:t>cessation of insufflation and release of the  pneumoperitoneum.</a:t>
            </a:r>
            <a:endParaRPr sz="2800">
              <a:latin typeface="Arial"/>
              <a:cs typeface="Arial"/>
            </a:endParaRPr>
          </a:p>
          <a:p>
            <a:pPr marL="223497" indent="-210800">
              <a:spcBef>
                <a:spcPts val="1300"/>
              </a:spcBef>
              <a:buChar char="•"/>
              <a:tabLst>
                <a:tab pos="223497" algn="l"/>
              </a:tabLst>
            </a:pPr>
            <a:r>
              <a:rPr sz="2800" spc="-6" dirty="0">
                <a:latin typeface="Arial"/>
                <a:cs typeface="Arial"/>
              </a:rPr>
              <a:t>Steep head­down and left lateral decubitus (Durant)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position.</a:t>
            </a:r>
            <a:endParaRPr sz="2800">
              <a:latin typeface="Arial"/>
              <a:cs typeface="Arial"/>
            </a:endParaRPr>
          </a:p>
          <a:p>
            <a:pPr marL="222862" marR="5080" indent="-210800">
              <a:spcBef>
                <a:spcPts val="1300"/>
              </a:spcBef>
              <a:buChar char="•"/>
              <a:tabLst>
                <a:tab pos="223497" algn="l"/>
              </a:tabLst>
            </a:pPr>
            <a:r>
              <a:rPr sz="2800" spc="-6" dirty="0">
                <a:latin typeface="Arial"/>
                <a:cs typeface="Arial"/>
              </a:rPr>
              <a:t>Discontinuing </a:t>
            </a:r>
            <a:r>
              <a:rPr sz="2800" spc="-10" dirty="0">
                <a:latin typeface="Arial"/>
                <a:cs typeface="Arial"/>
              </a:rPr>
              <a:t>N2O </a:t>
            </a:r>
            <a:r>
              <a:rPr sz="2800" spc="-6" dirty="0">
                <a:latin typeface="Arial"/>
                <a:cs typeface="Arial"/>
              </a:rPr>
              <a:t>will allow ventilation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-6" dirty="0">
                <a:latin typeface="Arial"/>
                <a:cs typeface="Arial"/>
              </a:rPr>
              <a:t>100% O2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correct  hypoxemia and reduce the </a:t>
            </a:r>
            <a:r>
              <a:rPr sz="2800" dirty="0">
                <a:latin typeface="Arial"/>
                <a:cs typeface="Arial"/>
              </a:rPr>
              <a:t>size </a:t>
            </a:r>
            <a:r>
              <a:rPr sz="2800" spc="-6" dirty="0">
                <a:latin typeface="Arial"/>
                <a:cs typeface="Arial"/>
              </a:rPr>
              <a:t>of the gas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embolus.</a:t>
            </a:r>
            <a:endParaRPr sz="2800">
              <a:latin typeface="Arial"/>
              <a:cs typeface="Arial"/>
            </a:endParaRPr>
          </a:p>
          <a:p>
            <a:pPr marL="222862" marR="1062881" indent="-210800">
              <a:spcBef>
                <a:spcPts val="1290"/>
              </a:spcBef>
              <a:buChar char="•"/>
              <a:tabLst>
                <a:tab pos="223497" algn="l"/>
              </a:tabLst>
            </a:pPr>
            <a:r>
              <a:rPr sz="2800" spc="-6" dirty="0">
                <a:latin typeface="Arial"/>
                <a:cs typeface="Arial"/>
              </a:rPr>
              <a:t>Hyperventilation increases CO2 excretion and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6" dirty="0">
                <a:latin typeface="Arial"/>
                <a:cs typeface="Arial"/>
              </a:rPr>
              <a:t>made  necessary by the </a:t>
            </a:r>
            <a:r>
              <a:rPr sz="2800" dirty="0">
                <a:latin typeface="Arial"/>
                <a:cs typeface="Arial"/>
              </a:rPr>
              <a:t>increase </a:t>
            </a:r>
            <a:r>
              <a:rPr sz="2800" spc="-6" dirty="0">
                <a:latin typeface="Arial"/>
                <a:cs typeface="Arial"/>
              </a:rPr>
              <a:t>in the physiologic dead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space.</a:t>
            </a:r>
            <a:endParaRPr sz="2800">
              <a:latin typeface="Arial"/>
              <a:cs typeface="Arial"/>
            </a:endParaRPr>
          </a:p>
          <a:p>
            <a:pPr marL="222862" marR="1576543" indent="-210800">
              <a:spcBef>
                <a:spcPts val="1300"/>
              </a:spcBef>
              <a:buChar char="•"/>
              <a:tabLst>
                <a:tab pos="223497" algn="l"/>
              </a:tabLst>
            </a:pPr>
            <a:r>
              <a:rPr sz="2800" dirty="0">
                <a:latin typeface="Arial"/>
                <a:cs typeface="Arial"/>
              </a:rPr>
              <a:t>A central </a:t>
            </a:r>
            <a:r>
              <a:rPr sz="2800" spc="-6" dirty="0">
                <a:latin typeface="Arial"/>
                <a:cs typeface="Arial"/>
              </a:rPr>
              <a:t>venous or pulmonary artery catheter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 introduced for aspiration of the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gas.</a:t>
            </a:r>
            <a:endParaRPr sz="2800">
              <a:latin typeface="Arial"/>
              <a:cs typeface="Arial"/>
            </a:endParaRPr>
          </a:p>
          <a:p>
            <a:pPr marL="222862" marR="371437" indent="-210800" algn="just">
              <a:spcBef>
                <a:spcPts val="1300"/>
              </a:spcBef>
              <a:buChar char="•"/>
              <a:tabLst>
                <a:tab pos="223497" algn="l"/>
              </a:tabLst>
            </a:pPr>
            <a:r>
              <a:rPr sz="2800" spc="-6" dirty="0">
                <a:latin typeface="Arial"/>
                <a:cs typeface="Arial"/>
              </a:rPr>
              <a:t>Cardiopulmonary resuscitation </a:t>
            </a:r>
            <a:r>
              <a:rPr sz="2800" dirty="0">
                <a:latin typeface="Arial"/>
                <a:cs typeface="Arial"/>
              </a:rPr>
              <a:t>must </a:t>
            </a:r>
            <a:r>
              <a:rPr sz="2800" spc="-6" dirty="0">
                <a:latin typeface="Arial"/>
                <a:cs typeface="Arial"/>
              </a:rPr>
              <a:t>be initiated </a:t>
            </a:r>
            <a:r>
              <a:rPr sz="2800" dirty="0">
                <a:latin typeface="Arial"/>
                <a:cs typeface="Arial"/>
              </a:rPr>
              <a:t>if </a:t>
            </a:r>
            <a:r>
              <a:rPr sz="2800" spc="-6" dirty="0">
                <a:latin typeface="Arial"/>
                <a:cs typeface="Arial"/>
              </a:rPr>
              <a:t>necessary.  </a:t>
            </a:r>
            <a:r>
              <a:rPr sz="2800" spc="-10" dirty="0">
                <a:latin typeface="Arial"/>
                <a:cs typeface="Arial"/>
              </a:rPr>
              <a:t>External </a:t>
            </a:r>
            <a:r>
              <a:rPr sz="2800" spc="-6" dirty="0">
                <a:latin typeface="Arial"/>
                <a:cs typeface="Arial"/>
              </a:rPr>
              <a:t>cardiac massage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helpful in fragmenting CO2  emboli into </a:t>
            </a:r>
            <a:r>
              <a:rPr sz="2800" dirty="0">
                <a:latin typeface="Arial"/>
                <a:cs typeface="Arial"/>
              </a:rPr>
              <a:t>small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bubbles.</a:t>
            </a:r>
            <a:endParaRPr sz="2800">
              <a:latin typeface="Arial"/>
              <a:cs typeface="Arial"/>
            </a:endParaRPr>
          </a:p>
          <a:p>
            <a:pPr marL="222862" marR="133336" indent="-210800" algn="just">
              <a:spcBef>
                <a:spcPts val="1290"/>
              </a:spcBef>
              <a:buChar char="•"/>
              <a:tabLst>
                <a:tab pos="223497" algn="l"/>
              </a:tabLst>
            </a:pPr>
            <a:r>
              <a:rPr sz="2800" spc="-6" dirty="0">
                <a:latin typeface="Arial"/>
                <a:cs typeface="Arial"/>
              </a:rPr>
              <a:t>Cardiopulmonary </a:t>
            </a:r>
            <a:r>
              <a:rPr sz="2800" spc="-10" dirty="0">
                <a:latin typeface="Arial"/>
                <a:cs typeface="Arial"/>
              </a:rPr>
              <a:t>bypass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needed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treat </a:t>
            </a:r>
            <a:r>
              <a:rPr sz="2800" dirty="0">
                <a:latin typeface="Arial"/>
                <a:cs typeface="Arial"/>
              </a:rPr>
              <a:t>massive </a:t>
            </a:r>
            <a:r>
              <a:rPr sz="2800" spc="-6" dirty="0">
                <a:latin typeface="Arial"/>
                <a:cs typeface="Arial"/>
              </a:rPr>
              <a:t>CO2  </a:t>
            </a:r>
            <a:r>
              <a:rPr sz="2800" dirty="0">
                <a:latin typeface="Arial"/>
                <a:cs typeface="Arial"/>
              </a:rPr>
              <a:t>embolism..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0389" y="885192"/>
            <a:ext cx="9302116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Cardiac Arrhythmias During</a:t>
            </a:r>
            <a:r>
              <a:rPr sz="4000" spc="-65" dirty="0"/>
              <a:t> </a:t>
            </a:r>
            <a:r>
              <a:rPr sz="4000" spc="-6" dirty="0"/>
              <a:t>Laparoscopy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3408681"/>
            <a:ext cx="10330815" cy="469872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49848" marR="399375" indent="-337785">
              <a:spcBef>
                <a:spcPts val="100"/>
              </a:spcBef>
              <a:buChar char="•"/>
              <a:tabLst>
                <a:tab pos="349848" algn="l"/>
                <a:tab pos="350486" algn="l"/>
              </a:tabLst>
            </a:pPr>
            <a:r>
              <a:rPr sz="2800" spc="-6" dirty="0">
                <a:latin typeface="Arial"/>
                <a:cs typeface="Arial"/>
              </a:rPr>
              <a:t>Reflex increases of </a:t>
            </a:r>
            <a:r>
              <a:rPr sz="2800" dirty="0">
                <a:latin typeface="Arial"/>
                <a:cs typeface="Arial"/>
              </a:rPr>
              <a:t>vagal </a:t>
            </a:r>
            <a:r>
              <a:rPr sz="2800" spc="-6" dirty="0">
                <a:latin typeface="Arial"/>
                <a:cs typeface="Arial"/>
              </a:rPr>
              <a:t>tone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result from </a:t>
            </a:r>
            <a:r>
              <a:rPr sz="2800" dirty="0">
                <a:latin typeface="Arial"/>
                <a:cs typeface="Arial"/>
              </a:rPr>
              <a:t>sudden  stretching </a:t>
            </a:r>
            <a:r>
              <a:rPr sz="2800" spc="-6" dirty="0">
                <a:latin typeface="Arial"/>
                <a:cs typeface="Arial"/>
              </a:rPr>
              <a:t>of the peritoneum and during electrocoagulation of  the fallopian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tubes.</a:t>
            </a:r>
            <a:endParaRPr sz="2800">
              <a:latin typeface="Arial"/>
              <a:cs typeface="Arial"/>
            </a:endParaRPr>
          </a:p>
          <a:p>
            <a:pPr marL="350486" indent="-337785">
              <a:spcBef>
                <a:spcPts val="2089"/>
              </a:spcBef>
              <a:buChar char="•"/>
              <a:tabLst>
                <a:tab pos="349848" algn="l"/>
                <a:tab pos="350486" algn="l"/>
              </a:tabLst>
            </a:pPr>
            <a:r>
              <a:rPr sz="2800" spc="-6" dirty="0">
                <a:latin typeface="Arial"/>
                <a:cs typeface="Arial"/>
              </a:rPr>
              <a:t>Bradycardia, </a:t>
            </a:r>
            <a:r>
              <a:rPr sz="2800" dirty="0">
                <a:latin typeface="Arial"/>
                <a:cs typeface="Arial"/>
              </a:rPr>
              <a:t>cardiac </a:t>
            </a:r>
            <a:r>
              <a:rPr sz="2800" spc="-6" dirty="0">
                <a:latin typeface="Arial"/>
                <a:cs typeface="Arial"/>
              </a:rPr>
              <a:t>arrhythmias, and asystole </a:t>
            </a:r>
            <a:r>
              <a:rPr sz="2800" dirty="0">
                <a:latin typeface="Arial"/>
                <a:cs typeface="Arial"/>
              </a:rPr>
              <a:t>can</a:t>
            </a:r>
            <a:r>
              <a:rPr sz="2800" spc="1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develop.</a:t>
            </a:r>
            <a:endParaRPr sz="2800">
              <a:latin typeface="Arial"/>
              <a:cs typeface="Arial"/>
            </a:endParaRPr>
          </a:p>
          <a:p>
            <a:pPr marL="349848" marR="5080" indent="-337785">
              <a:spcBef>
                <a:spcPts val="2101"/>
              </a:spcBef>
              <a:buChar char="•"/>
              <a:tabLst>
                <a:tab pos="349848" algn="l"/>
                <a:tab pos="350486" algn="l"/>
              </a:tabLst>
            </a:pPr>
            <a:r>
              <a:rPr sz="2800" spc="-6" dirty="0">
                <a:latin typeface="Arial"/>
                <a:cs typeface="Arial"/>
              </a:rPr>
              <a:t>Vagal stimulation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6" dirty="0">
                <a:latin typeface="Arial"/>
                <a:cs typeface="Arial"/>
              </a:rPr>
              <a:t>accentuated if the </a:t>
            </a:r>
            <a:r>
              <a:rPr sz="2800" dirty="0">
                <a:latin typeface="Arial"/>
                <a:cs typeface="Arial"/>
              </a:rPr>
              <a:t>level </a:t>
            </a:r>
            <a:r>
              <a:rPr sz="2800" spc="-6" dirty="0">
                <a:latin typeface="Arial"/>
                <a:cs typeface="Arial"/>
              </a:rPr>
              <a:t>of anesthesia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6" dirty="0">
                <a:latin typeface="Arial"/>
                <a:cs typeface="Arial"/>
              </a:rPr>
              <a:t>too  superficial or </a:t>
            </a:r>
            <a:r>
              <a:rPr sz="2800" dirty="0">
                <a:latin typeface="Arial"/>
                <a:cs typeface="Arial"/>
              </a:rPr>
              <a:t>if the </a:t>
            </a:r>
            <a:r>
              <a:rPr sz="2800" spc="-6" dirty="0">
                <a:latin typeface="Arial"/>
                <a:cs typeface="Arial"/>
              </a:rPr>
              <a:t>patient is taking β­blocking</a:t>
            </a:r>
            <a:r>
              <a:rPr sz="2800" spc="26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drugs.</a:t>
            </a:r>
            <a:endParaRPr sz="2800">
              <a:latin typeface="Arial"/>
              <a:cs typeface="Arial"/>
            </a:endParaRPr>
          </a:p>
          <a:p>
            <a:pPr marL="349848" marR="320642" indent="-337785">
              <a:spcBef>
                <a:spcPts val="2101"/>
              </a:spcBef>
              <a:buChar char="•"/>
              <a:tabLst>
                <a:tab pos="349848" algn="l"/>
                <a:tab pos="350486" algn="l"/>
              </a:tabLst>
            </a:pPr>
            <a:r>
              <a:rPr sz="2800" spc="-6" dirty="0">
                <a:latin typeface="Arial"/>
                <a:cs typeface="Arial"/>
              </a:rPr>
              <a:t>Treatment </a:t>
            </a:r>
            <a:r>
              <a:rPr sz="2800" dirty="0">
                <a:latin typeface="Arial"/>
                <a:cs typeface="Arial"/>
              </a:rPr>
              <a:t>consists </a:t>
            </a:r>
            <a:r>
              <a:rPr sz="2800" spc="-6" dirty="0">
                <a:latin typeface="Arial"/>
                <a:cs typeface="Arial"/>
              </a:rPr>
              <a:t>of interruption of insufflation, atropine  administration, and deepening of anesthesia after </a:t>
            </a:r>
            <a:r>
              <a:rPr sz="2800" dirty="0">
                <a:latin typeface="Arial"/>
                <a:cs typeface="Arial"/>
              </a:rPr>
              <a:t>recovery </a:t>
            </a:r>
            <a:r>
              <a:rPr sz="2800" spc="-6" dirty="0">
                <a:latin typeface="Arial"/>
                <a:cs typeface="Arial"/>
              </a:rPr>
              <a:t>of  the heart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rate.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8911" y="580393"/>
            <a:ext cx="10120630" cy="124392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695322" marR="5080" indent="-3682622">
              <a:spcBef>
                <a:spcPts val="100"/>
              </a:spcBef>
            </a:pPr>
            <a:r>
              <a:rPr sz="4000" spc="-10" dirty="0"/>
              <a:t>Diagnosis </a:t>
            </a:r>
            <a:r>
              <a:rPr sz="4000" spc="-6" dirty="0"/>
              <a:t>of respiratory complications during  laparoscopy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741681" y="2212341"/>
            <a:ext cx="11471910" cy="7028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580" y="885190"/>
            <a:ext cx="8291194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4750583" algn="l"/>
              </a:tabLst>
            </a:pPr>
            <a:r>
              <a:rPr sz="4000" spc="-6" dirty="0"/>
              <a:t>Problems</a:t>
            </a:r>
            <a:r>
              <a:rPr sz="4000" spc="6" dirty="0"/>
              <a:t> </a:t>
            </a:r>
            <a:r>
              <a:rPr sz="4000" spc="-6"/>
              <a:t>Related</a:t>
            </a:r>
            <a:r>
              <a:rPr sz="4000" spc="-10"/>
              <a:t> </a:t>
            </a:r>
            <a:r>
              <a:rPr sz="4000" smtClean="0"/>
              <a:t>to</a:t>
            </a:r>
            <a:r>
              <a:rPr lang="en-US" sz="4000" dirty="0" smtClean="0"/>
              <a:t> </a:t>
            </a:r>
            <a:r>
              <a:rPr sz="4000" spc="-6" smtClean="0"/>
              <a:t>Patient</a:t>
            </a:r>
            <a:r>
              <a:rPr sz="4000" spc="-65" smtClean="0"/>
              <a:t> </a:t>
            </a:r>
            <a:r>
              <a:rPr sz="4000" spc="-6" dirty="0"/>
              <a:t>Position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2804158"/>
            <a:ext cx="10262235" cy="5701543"/>
          </a:xfrm>
          <a:prstGeom prst="rect">
            <a:avLst/>
          </a:prstGeom>
        </p:spPr>
        <p:txBody>
          <a:bodyPr vert="horz" wrap="square" lIns="0" tIns="177782" rIns="0" bIns="0" rtlCol="0">
            <a:spAutoFit/>
          </a:bodyPr>
          <a:lstStyle/>
          <a:p>
            <a:pPr marL="218417" indent="-205720">
              <a:spcBef>
                <a:spcPts val="1399"/>
              </a:spcBef>
              <a:buChar char="•"/>
              <a:tabLst>
                <a:tab pos="218417" algn="l"/>
              </a:tabLst>
            </a:pPr>
            <a:r>
              <a:rPr sz="2800" spc="-10" dirty="0">
                <a:latin typeface="Arial"/>
                <a:cs typeface="Arial"/>
              </a:rPr>
              <a:t>Head­down </a:t>
            </a:r>
            <a:r>
              <a:rPr sz="2800" spc="-6" dirty="0">
                <a:latin typeface="Arial"/>
                <a:cs typeface="Arial"/>
              </a:rPr>
              <a:t>or Trendelenburg position:</a:t>
            </a:r>
            <a:endParaRPr sz="2800">
              <a:latin typeface="Arial"/>
              <a:cs typeface="Arial"/>
            </a:endParaRPr>
          </a:p>
          <a:p>
            <a:pPr marL="755574" lvl="1" indent="-285721">
              <a:spcBef>
                <a:spcPts val="1300"/>
              </a:spcBef>
              <a:buChar char="–"/>
              <a:tabLst>
                <a:tab pos="755574" algn="l"/>
              </a:tabLst>
            </a:pPr>
            <a:r>
              <a:rPr sz="2800" dirty="0">
                <a:latin typeface="Arial"/>
                <a:cs typeface="Arial"/>
              </a:rPr>
              <a:t>Increase </a:t>
            </a:r>
            <a:r>
              <a:rPr sz="2800" spc="-6" dirty="0">
                <a:latin typeface="Arial"/>
                <a:cs typeface="Arial"/>
              </a:rPr>
              <a:t>in central </a:t>
            </a:r>
            <a:r>
              <a:rPr sz="2800" dirty="0">
                <a:latin typeface="Arial"/>
                <a:cs typeface="Arial"/>
              </a:rPr>
              <a:t>venous </a:t>
            </a:r>
            <a:r>
              <a:rPr sz="2800" spc="-6" dirty="0">
                <a:latin typeface="Arial"/>
                <a:cs typeface="Arial"/>
              </a:rPr>
              <a:t>pressure and cardiac</a:t>
            </a:r>
            <a:r>
              <a:rPr sz="2800" spc="3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output.</a:t>
            </a:r>
            <a:endParaRPr sz="2800">
              <a:latin typeface="Arial"/>
              <a:cs typeface="Arial"/>
            </a:endParaRPr>
          </a:p>
          <a:p>
            <a:pPr marL="755574" marR="403818" lvl="1" indent="-285721">
              <a:spcBef>
                <a:spcPts val="1290"/>
              </a:spcBef>
              <a:buChar char="–"/>
              <a:tabLst>
                <a:tab pos="755574" algn="l"/>
              </a:tabLst>
            </a:pPr>
            <a:r>
              <a:rPr sz="2800" spc="-6" dirty="0">
                <a:latin typeface="Arial"/>
                <a:cs typeface="Arial"/>
              </a:rPr>
              <a:t>Decrease in the functional residual capacity, the total lung  </a:t>
            </a:r>
            <a:r>
              <a:rPr sz="2800" dirty="0">
                <a:latin typeface="Arial"/>
                <a:cs typeface="Arial"/>
              </a:rPr>
              <a:t>volume, </a:t>
            </a:r>
            <a:r>
              <a:rPr sz="2800" spc="-6" dirty="0">
                <a:latin typeface="Arial"/>
                <a:cs typeface="Arial"/>
              </a:rPr>
              <a:t>and the pulmonary </a:t>
            </a:r>
            <a:r>
              <a:rPr sz="2800" dirty="0">
                <a:latin typeface="Arial"/>
                <a:cs typeface="Arial"/>
              </a:rPr>
              <a:t>compliance. </a:t>
            </a:r>
            <a:r>
              <a:rPr sz="2800" spc="-6" dirty="0">
                <a:latin typeface="Arial"/>
                <a:cs typeface="Arial"/>
              </a:rPr>
              <a:t>Atelectasis </a:t>
            </a:r>
            <a:r>
              <a:rPr sz="2800" dirty="0">
                <a:latin typeface="Arial"/>
                <a:cs typeface="Arial"/>
              </a:rPr>
              <a:t>may  </a:t>
            </a:r>
            <a:r>
              <a:rPr sz="2800" spc="-6" dirty="0">
                <a:latin typeface="Arial"/>
                <a:cs typeface="Arial"/>
              </a:rPr>
              <a:t>also develop.</a:t>
            </a:r>
            <a:endParaRPr sz="2800">
              <a:latin typeface="Arial"/>
              <a:cs typeface="Arial"/>
            </a:endParaRPr>
          </a:p>
          <a:p>
            <a:pPr marL="218417" indent="-205720">
              <a:spcBef>
                <a:spcPts val="1300"/>
              </a:spcBef>
              <a:buChar char="•"/>
              <a:tabLst>
                <a:tab pos="218417" algn="l"/>
              </a:tabLst>
            </a:pPr>
            <a:r>
              <a:rPr sz="2800" spc="-6" dirty="0">
                <a:latin typeface="Arial"/>
                <a:cs typeface="Arial"/>
              </a:rPr>
              <a:t>Head­up or Reverse Trendelenburg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position:</a:t>
            </a:r>
            <a:endParaRPr sz="2800">
              <a:latin typeface="Arial"/>
              <a:cs typeface="Arial"/>
            </a:endParaRPr>
          </a:p>
          <a:p>
            <a:pPr marL="755574" marR="914941" lvl="1" indent="-285721">
              <a:spcBef>
                <a:spcPts val="1300"/>
              </a:spcBef>
              <a:buChar char="–"/>
              <a:tabLst>
                <a:tab pos="755574" algn="l"/>
              </a:tabLst>
            </a:pPr>
            <a:r>
              <a:rPr sz="2800" spc="-6" dirty="0">
                <a:latin typeface="Arial"/>
                <a:cs typeface="Arial"/>
              </a:rPr>
              <a:t>Decrease in cardiac output and </a:t>
            </a:r>
            <a:r>
              <a:rPr sz="2800" dirty="0">
                <a:latin typeface="Arial"/>
                <a:cs typeface="Arial"/>
              </a:rPr>
              <a:t>mean </a:t>
            </a:r>
            <a:r>
              <a:rPr sz="2800" spc="-6" dirty="0">
                <a:latin typeface="Arial"/>
                <a:cs typeface="Arial"/>
              </a:rPr>
              <a:t>arterial pressure  results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6" dirty="0">
                <a:latin typeface="Arial"/>
                <a:cs typeface="Arial"/>
              </a:rPr>
              <a:t>the reduction </a:t>
            </a:r>
            <a:r>
              <a:rPr sz="2800" dirty="0">
                <a:latin typeface="Arial"/>
                <a:cs typeface="Arial"/>
              </a:rPr>
              <a:t>in venous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return.</a:t>
            </a:r>
            <a:endParaRPr sz="2800">
              <a:latin typeface="Arial"/>
              <a:cs typeface="Arial"/>
            </a:endParaRPr>
          </a:p>
          <a:p>
            <a:pPr marL="755574" marR="5080" lvl="1" indent="-285721" algn="just">
              <a:spcBef>
                <a:spcPts val="1290"/>
              </a:spcBef>
              <a:buChar char="–"/>
              <a:tabLst>
                <a:tab pos="755574" algn="l"/>
              </a:tabLst>
            </a:pPr>
            <a:r>
              <a:rPr sz="2800" spc="-6" dirty="0">
                <a:latin typeface="Arial"/>
                <a:cs typeface="Arial"/>
              </a:rPr>
              <a:t>Venous stasis in the legs occurs during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head­up position 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aggravated by the lithotomy position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-6" dirty="0">
                <a:latin typeface="Arial"/>
                <a:cs typeface="Arial"/>
              </a:rPr>
              <a:t>knees  </a:t>
            </a:r>
            <a:r>
              <a:rPr sz="2800" spc="-10" dirty="0">
                <a:latin typeface="Arial"/>
                <a:cs typeface="Arial"/>
              </a:rPr>
              <a:t>flexed. </a:t>
            </a:r>
            <a:r>
              <a:rPr sz="2800" spc="-6" dirty="0">
                <a:latin typeface="Arial"/>
                <a:cs typeface="Arial"/>
              </a:rPr>
              <a:t>Increased </a:t>
            </a:r>
            <a:r>
              <a:rPr sz="2800" dirty="0">
                <a:latin typeface="Arial"/>
                <a:cs typeface="Arial"/>
              </a:rPr>
              <a:t>risk </a:t>
            </a:r>
            <a:r>
              <a:rPr sz="2800" spc="-6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venous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thromboembolism.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580" y="885190"/>
            <a:ext cx="8291194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4750583" algn="l"/>
              </a:tabLst>
            </a:pPr>
            <a:r>
              <a:rPr sz="4000" spc="-6" dirty="0"/>
              <a:t>Problems</a:t>
            </a:r>
            <a:r>
              <a:rPr sz="4000" spc="6" dirty="0"/>
              <a:t> </a:t>
            </a:r>
            <a:r>
              <a:rPr sz="4000" spc="-6"/>
              <a:t>Related</a:t>
            </a:r>
            <a:r>
              <a:rPr sz="4000" spc="-10"/>
              <a:t> </a:t>
            </a:r>
            <a:r>
              <a:rPr sz="4000" smtClean="0"/>
              <a:t>to</a:t>
            </a:r>
            <a:r>
              <a:rPr lang="en-US" sz="4000" dirty="0" smtClean="0"/>
              <a:t> </a:t>
            </a:r>
            <a:r>
              <a:rPr sz="4000" spc="-6" smtClean="0"/>
              <a:t>Patient</a:t>
            </a:r>
            <a:r>
              <a:rPr sz="4000" spc="-65" smtClean="0"/>
              <a:t> </a:t>
            </a:r>
            <a:r>
              <a:rPr sz="4000" spc="-6" dirty="0"/>
              <a:t>Position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2" y="3252472"/>
            <a:ext cx="10350500" cy="5001365"/>
          </a:xfrm>
          <a:prstGeom prst="rect">
            <a:avLst/>
          </a:prstGeom>
        </p:spPr>
        <p:txBody>
          <a:bodyPr vert="horz" wrap="square" lIns="0" tIns="27936" rIns="0" bIns="0" rtlCol="0">
            <a:spAutoFit/>
          </a:bodyPr>
          <a:lstStyle/>
          <a:p>
            <a:pPr marL="307309" marR="105399" indent="-294609">
              <a:lnSpc>
                <a:spcPts val="3349"/>
              </a:lnSpc>
              <a:spcBef>
                <a:spcPts val="219"/>
              </a:spcBef>
              <a:buChar char="•"/>
              <a:tabLst>
                <a:tab pos="306673" algn="l"/>
                <a:tab pos="307309" algn="l"/>
              </a:tabLst>
            </a:pPr>
            <a:r>
              <a:rPr sz="2800" spc="-6" dirty="0">
                <a:latin typeface="Arial"/>
                <a:cs typeface="Arial"/>
              </a:rPr>
              <a:t>Nerve compression is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potential </a:t>
            </a:r>
            <a:r>
              <a:rPr sz="2800" dirty="0">
                <a:latin typeface="Arial"/>
                <a:cs typeface="Arial"/>
              </a:rPr>
              <a:t>complication </a:t>
            </a:r>
            <a:r>
              <a:rPr sz="2800" spc="-6" dirty="0">
                <a:latin typeface="Arial"/>
                <a:cs typeface="Arial"/>
              </a:rPr>
              <a:t>during the head­  </a:t>
            </a:r>
            <a:r>
              <a:rPr sz="2800" spc="-10" dirty="0">
                <a:latin typeface="Arial"/>
                <a:cs typeface="Arial"/>
              </a:rPr>
              <a:t>down </a:t>
            </a:r>
            <a:r>
              <a:rPr sz="2800" spc="-6" dirty="0">
                <a:latin typeface="Arial"/>
                <a:cs typeface="Arial"/>
              </a:rPr>
              <a:t>position. Overextension of the arm </a:t>
            </a:r>
            <a:r>
              <a:rPr sz="2800" dirty="0">
                <a:latin typeface="Arial"/>
                <a:cs typeface="Arial"/>
              </a:rPr>
              <a:t>must </a:t>
            </a:r>
            <a:r>
              <a:rPr sz="2800" spc="-6" dirty="0">
                <a:latin typeface="Arial"/>
                <a:cs typeface="Arial"/>
              </a:rPr>
              <a:t>be</a:t>
            </a:r>
            <a:r>
              <a:rPr sz="2800" spc="4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avoided.</a:t>
            </a:r>
            <a:endParaRPr sz="2800">
              <a:latin typeface="Arial"/>
              <a:cs typeface="Arial"/>
            </a:endParaRPr>
          </a:p>
          <a:p>
            <a:pPr marL="307309" marR="485725" indent="-294609">
              <a:spcBef>
                <a:spcPts val="1690"/>
              </a:spcBef>
              <a:buChar char="•"/>
              <a:tabLst>
                <a:tab pos="306673" algn="l"/>
                <a:tab pos="307309" algn="l"/>
              </a:tabLst>
            </a:pPr>
            <a:r>
              <a:rPr sz="2800" spc="-6" dirty="0">
                <a:latin typeface="Arial"/>
                <a:cs typeface="Arial"/>
              </a:rPr>
              <a:t>Shoulder braces should </a:t>
            </a:r>
            <a:r>
              <a:rPr sz="2800" spc="6" dirty="0">
                <a:latin typeface="Arial"/>
                <a:cs typeface="Arial"/>
              </a:rPr>
              <a:t>be </a:t>
            </a:r>
            <a:r>
              <a:rPr sz="2800" spc="-6" dirty="0">
                <a:latin typeface="Arial"/>
                <a:cs typeface="Arial"/>
              </a:rPr>
              <a:t>used with great caution and must  not impinge on the brachial plexus.</a:t>
            </a:r>
            <a:endParaRPr sz="2800">
              <a:latin typeface="Arial"/>
              <a:cs typeface="Arial"/>
            </a:endParaRPr>
          </a:p>
          <a:p>
            <a:pPr marL="307309" marR="5080" indent="-294609">
              <a:spcBef>
                <a:spcPts val="1801"/>
              </a:spcBef>
              <a:buChar char="•"/>
              <a:tabLst>
                <a:tab pos="306673" algn="l"/>
                <a:tab pos="307309" algn="l"/>
              </a:tabLst>
            </a:pPr>
            <a:r>
              <a:rPr sz="2800" spc="-6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common </a:t>
            </a:r>
            <a:r>
              <a:rPr sz="2800" spc="-6" dirty="0">
                <a:latin typeface="Arial"/>
                <a:cs typeface="Arial"/>
              </a:rPr>
              <a:t>peroneal </a:t>
            </a:r>
            <a:r>
              <a:rPr sz="2800" dirty="0">
                <a:latin typeface="Arial"/>
                <a:cs typeface="Arial"/>
              </a:rPr>
              <a:t>nerve is </a:t>
            </a:r>
            <a:r>
              <a:rPr sz="2800" spc="-6" dirty="0">
                <a:latin typeface="Arial"/>
                <a:cs typeface="Arial"/>
              </a:rPr>
              <a:t>particularly vulnerable and </a:t>
            </a:r>
            <a:r>
              <a:rPr sz="2800" dirty="0">
                <a:latin typeface="Arial"/>
                <a:cs typeface="Arial"/>
              </a:rPr>
              <a:t>must  </a:t>
            </a:r>
            <a:r>
              <a:rPr sz="2800" spc="-6" dirty="0">
                <a:latin typeface="Arial"/>
                <a:cs typeface="Arial"/>
              </a:rPr>
              <a:t>be protected when the patient is placed in the lithotomy  position.</a:t>
            </a:r>
            <a:endParaRPr sz="2800">
              <a:latin typeface="Arial"/>
              <a:cs typeface="Arial"/>
            </a:endParaRPr>
          </a:p>
          <a:p>
            <a:pPr marL="307309" marR="1253362" indent="-294609">
              <a:spcBef>
                <a:spcPts val="1801"/>
              </a:spcBef>
              <a:buChar char="•"/>
              <a:tabLst>
                <a:tab pos="306673" algn="l"/>
                <a:tab pos="307309" algn="l"/>
              </a:tabLst>
            </a:pPr>
            <a:r>
              <a:rPr sz="2800" spc="-6" dirty="0">
                <a:latin typeface="Arial"/>
                <a:cs typeface="Arial"/>
              </a:rPr>
              <a:t>Prolonged lithotomy position, </a:t>
            </a:r>
            <a:r>
              <a:rPr sz="2800" dirty="0">
                <a:latin typeface="Arial"/>
                <a:cs typeface="Arial"/>
              </a:rPr>
              <a:t>such </a:t>
            </a:r>
            <a:r>
              <a:rPr sz="2800" spc="-6" dirty="0">
                <a:latin typeface="Arial"/>
                <a:cs typeface="Arial"/>
              </a:rPr>
              <a:t>as required for </a:t>
            </a:r>
            <a:r>
              <a:rPr sz="2800" dirty="0">
                <a:latin typeface="Arial"/>
                <a:cs typeface="Arial"/>
              </a:rPr>
              <a:t>some  </a:t>
            </a:r>
            <a:r>
              <a:rPr sz="2800" spc="-6" dirty="0">
                <a:latin typeface="Arial"/>
                <a:cs typeface="Arial"/>
              </a:rPr>
              <a:t>operative laparoscopies,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6" dirty="0">
                <a:latin typeface="Arial"/>
                <a:cs typeface="Arial"/>
              </a:rPr>
              <a:t>result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lower </a:t>
            </a:r>
            <a:r>
              <a:rPr sz="2800" spc="-6" dirty="0">
                <a:latin typeface="Arial"/>
                <a:cs typeface="Arial"/>
              </a:rPr>
              <a:t>extremity  </a:t>
            </a:r>
            <a:r>
              <a:rPr sz="2800" dirty="0">
                <a:latin typeface="Arial"/>
                <a:cs typeface="Arial"/>
              </a:rPr>
              <a:t>compartment</a:t>
            </a:r>
            <a:r>
              <a:rPr sz="2800" spc="-6" dirty="0">
                <a:latin typeface="Arial"/>
                <a:cs typeface="Arial"/>
              </a:rPr>
              <a:t> syndrome.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9699" y="4254502"/>
            <a:ext cx="10180321" cy="124392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639447" marR="5080" indent="-3626748">
              <a:spcBef>
                <a:spcPts val="100"/>
              </a:spcBef>
              <a:tabLst>
                <a:tab pos="3255946" algn="l"/>
                <a:tab pos="6217284" algn="l"/>
              </a:tabLst>
            </a:pPr>
            <a:r>
              <a:rPr sz="4000" spc="-6" dirty="0"/>
              <a:t>Postoperative	Benefits</a:t>
            </a:r>
            <a:r>
              <a:rPr sz="4000" spc="6" dirty="0"/>
              <a:t> </a:t>
            </a:r>
            <a:r>
              <a:rPr sz="4000" spc="-6" dirty="0"/>
              <a:t>and	Consequences</a:t>
            </a:r>
            <a:r>
              <a:rPr sz="4000" spc="-85" dirty="0"/>
              <a:t> </a:t>
            </a:r>
            <a:r>
              <a:rPr sz="4000" spc="-6" dirty="0"/>
              <a:t>of  Laparoscopy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6759" y="885192"/>
            <a:ext cx="389064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Stress</a:t>
            </a:r>
            <a:r>
              <a:rPr sz="4000" spc="-70" dirty="0"/>
              <a:t> </a:t>
            </a:r>
            <a:r>
              <a:rPr sz="4000" spc="-6" dirty="0"/>
              <a:t>Response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2" y="2628900"/>
            <a:ext cx="10295255" cy="6055481"/>
          </a:xfrm>
          <a:prstGeom prst="rect">
            <a:avLst/>
          </a:prstGeom>
        </p:spPr>
        <p:txBody>
          <a:bodyPr vert="horz" wrap="square" lIns="0" tIns="228577" rIns="0" bIns="0" rtlCol="0">
            <a:spAutoFit/>
          </a:bodyPr>
          <a:lstStyle/>
          <a:p>
            <a:pPr marL="279371" indent="-266674">
              <a:spcBef>
                <a:spcPts val="1801"/>
              </a:spcBef>
              <a:buChar char="•"/>
              <a:tabLst>
                <a:tab pos="279371" algn="l"/>
              </a:tabLst>
            </a:pPr>
            <a:r>
              <a:rPr sz="2800" dirty="0">
                <a:latin typeface="Arial"/>
                <a:cs typeface="Arial"/>
              </a:rPr>
              <a:t>Improved </a:t>
            </a:r>
            <a:r>
              <a:rPr sz="2800" spc="-6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more </a:t>
            </a:r>
            <a:r>
              <a:rPr sz="2800" spc="-6" dirty="0">
                <a:latin typeface="Arial"/>
                <a:cs typeface="Arial"/>
              </a:rPr>
              <a:t>rapid</a:t>
            </a:r>
            <a:r>
              <a:rPr sz="2800" spc="-16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recovery.</a:t>
            </a:r>
            <a:endParaRPr sz="2800">
              <a:latin typeface="Arial"/>
              <a:cs typeface="Arial"/>
            </a:endParaRPr>
          </a:p>
          <a:p>
            <a:pPr marL="279371" marR="5080" indent="-266674">
              <a:lnSpc>
                <a:spcPct val="99900"/>
              </a:lnSpc>
              <a:spcBef>
                <a:spcPts val="170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There is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reduction in acute phase reactants reflected by </a:t>
            </a:r>
            <a:r>
              <a:rPr sz="2800" spc="-10" dirty="0">
                <a:latin typeface="Arial"/>
                <a:cs typeface="Arial"/>
              </a:rPr>
              <a:t>lower  </a:t>
            </a:r>
            <a:r>
              <a:rPr sz="2800" spc="-6" dirty="0">
                <a:latin typeface="Arial"/>
                <a:cs typeface="Arial"/>
              </a:rPr>
              <a:t>levels of </a:t>
            </a:r>
            <a:r>
              <a:rPr sz="2800" spc="-10" dirty="0">
                <a:latin typeface="Arial"/>
                <a:cs typeface="Arial"/>
              </a:rPr>
              <a:t>CRP </a:t>
            </a:r>
            <a:r>
              <a:rPr sz="2800" spc="-6" dirty="0">
                <a:latin typeface="Arial"/>
                <a:cs typeface="Arial"/>
              </a:rPr>
              <a:t>and interleukin-6 after laparoscopy as compared  to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laparotomy.</a:t>
            </a:r>
            <a:endParaRPr sz="2800">
              <a:latin typeface="Arial"/>
              <a:cs typeface="Arial"/>
            </a:endParaRPr>
          </a:p>
          <a:p>
            <a:pPr marL="279371" marR="299055" indent="-266674">
              <a:spcBef>
                <a:spcPts val="1700"/>
              </a:spcBef>
              <a:buChar char="•"/>
              <a:tabLst>
                <a:tab pos="279371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metabolic response (e.g., hyperglycemia, leukocytosis) is  also reduced after laparoscopy. As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con-sequence, nitrogen  balance and </a:t>
            </a:r>
            <a:r>
              <a:rPr sz="2800" dirty="0">
                <a:latin typeface="Arial"/>
                <a:cs typeface="Arial"/>
              </a:rPr>
              <a:t>immune </a:t>
            </a:r>
            <a:r>
              <a:rPr sz="2800" spc="-6" dirty="0">
                <a:latin typeface="Arial"/>
                <a:cs typeface="Arial"/>
              </a:rPr>
              <a:t>function </a:t>
            </a:r>
            <a:r>
              <a:rPr sz="2800" dirty="0">
                <a:latin typeface="Arial"/>
                <a:cs typeface="Arial"/>
              </a:rPr>
              <a:t>might </a:t>
            </a:r>
            <a:r>
              <a:rPr sz="2800" spc="6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better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preserved.</a:t>
            </a:r>
            <a:endParaRPr sz="2800">
              <a:latin typeface="Arial"/>
              <a:cs typeface="Arial"/>
            </a:endParaRPr>
          </a:p>
          <a:p>
            <a:pPr marL="279371" marR="399375" indent="-266674">
              <a:spcBef>
                <a:spcPts val="170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Laparoscopy avoids prolonged exposure and manipulation of 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intestines and decreases the need for </a:t>
            </a:r>
            <a:r>
              <a:rPr sz="2800" dirty="0">
                <a:latin typeface="Arial"/>
                <a:cs typeface="Arial"/>
              </a:rPr>
              <a:t>peritoneal </a:t>
            </a:r>
            <a:r>
              <a:rPr sz="2800" spc="-6" dirty="0">
                <a:latin typeface="Arial"/>
                <a:cs typeface="Arial"/>
              </a:rPr>
              <a:t>incision  </a:t>
            </a:r>
            <a:r>
              <a:rPr sz="2800" dirty="0">
                <a:latin typeface="Arial"/>
                <a:cs typeface="Arial"/>
              </a:rPr>
              <a:t>and trauma. </a:t>
            </a:r>
            <a:r>
              <a:rPr sz="2800" spc="-6" dirty="0">
                <a:latin typeface="Arial"/>
                <a:cs typeface="Arial"/>
              </a:rPr>
              <a:t>Consequently, postoperative ileus and fasting,  duration </a:t>
            </a:r>
            <a:r>
              <a:rPr sz="2800" spc="6" dirty="0">
                <a:latin typeface="Arial"/>
                <a:cs typeface="Arial"/>
              </a:rPr>
              <a:t>of </a:t>
            </a:r>
            <a:r>
              <a:rPr sz="2800" spc="-6" dirty="0">
                <a:latin typeface="Arial"/>
                <a:cs typeface="Arial"/>
              </a:rPr>
              <a:t>intravenous infusion, and hospital stay </a:t>
            </a:r>
            <a:r>
              <a:rPr sz="2800" dirty="0">
                <a:latin typeface="Arial"/>
                <a:cs typeface="Arial"/>
              </a:rPr>
              <a:t>are  </a:t>
            </a:r>
            <a:r>
              <a:rPr sz="2800" spc="-6" dirty="0">
                <a:latin typeface="Arial"/>
                <a:cs typeface="Arial"/>
              </a:rPr>
              <a:t>significantly reduced after laparoscopy.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"/>
            <a:ext cx="13004800" cy="75695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algn="ctr">
              <a:spcBef>
                <a:spcPts val="100"/>
              </a:spcBef>
              <a:tabLst>
                <a:tab pos="3819769" algn="l"/>
              </a:tabLst>
            </a:pPr>
            <a:r>
              <a:rPr sz="4800" spc="-159">
                <a:latin typeface="Arial"/>
                <a:cs typeface="Arial"/>
              </a:rPr>
              <a:t>Advantages</a:t>
            </a:r>
            <a:r>
              <a:rPr sz="4800" spc="6">
                <a:latin typeface="Arial"/>
                <a:cs typeface="Arial"/>
              </a:rPr>
              <a:t> </a:t>
            </a:r>
            <a:r>
              <a:rPr sz="4800" spc="-149" smtClean="0">
                <a:latin typeface="Arial"/>
                <a:cs typeface="Arial"/>
              </a:rPr>
              <a:t>and</a:t>
            </a:r>
            <a:r>
              <a:rPr lang="en-US" sz="4800" spc="-149" dirty="0" smtClean="0">
                <a:latin typeface="Arial"/>
                <a:cs typeface="Arial"/>
              </a:rPr>
              <a:t> </a:t>
            </a:r>
            <a:r>
              <a:rPr sz="4800" spc="-145" smtClean="0">
                <a:latin typeface="Arial"/>
                <a:cs typeface="Arial"/>
              </a:rPr>
              <a:t>Disadvantages </a:t>
            </a:r>
            <a:r>
              <a:rPr sz="4800" spc="-225" dirty="0">
                <a:latin typeface="Arial"/>
                <a:cs typeface="Arial"/>
              </a:rPr>
              <a:t>of</a:t>
            </a:r>
            <a:r>
              <a:rPr sz="4800" spc="119" dirty="0">
                <a:latin typeface="Arial"/>
                <a:cs typeface="Arial"/>
              </a:rPr>
              <a:t> </a:t>
            </a:r>
            <a:r>
              <a:rPr sz="4800" spc="-203" dirty="0">
                <a:latin typeface="Arial"/>
                <a:cs typeface="Arial"/>
              </a:rPr>
              <a:t>laproscopy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3" y="2231392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b="1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990599"/>
            <a:ext cx="13004800" cy="739946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buFont typeface="Arial" pitchFamily="34" charset="0"/>
              <a:buChar char="•"/>
            </a:pPr>
            <a:r>
              <a:rPr sz="4000" b="1" spc="-114" dirty="0">
                <a:latin typeface="Arial"/>
                <a:cs typeface="Arial"/>
              </a:rPr>
              <a:t>Advantages: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4000" b="1" spc="-80" dirty="0">
                <a:latin typeface="Arial"/>
                <a:cs typeface="Arial"/>
              </a:rPr>
              <a:t>Small, </a:t>
            </a:r>
            <a:r>
              <a:rPr sz="4000" b="1" spc="-159" dirty="0">
                <a:latin typeface="Arial"/>
                <a:cs typeface="Arial"/>
              </a:rPr>
              <a:t>non </a:t>
            </a:r>
            <a:r>
              <a:rPr sz="4000" b="1" spc="-129" dirty="0">
                <a:latin typeface="Arial"/>
                <a:cs typeface="Arial"/>
              </a:rPr>
              <a:t>muscle </a:t>
            </a:r>
            <a:r>
              <a:rPr sz="4000" b="1" spc="-159" dirty="0">
                <a:latin typeface="Arial"/>
                <a:cs typeface="Arial"/>
              </a:rPr>
              <a:t>spli ting</a:t>
            </a:r>
            <a:r>
              <a:rPr sz="4000" b="1" spc="-105" dirty="0">
                <a:latin typeface="Arial"/>
                <a:cs typeface="Arial"/>
              </a:rPr>
              <a:t> </a:t>
            </a:r>
            <a:r>
              <a:rPr sz="4000" b="1" spc="-114" dirty="0">
                <a:latin typeface="Arial"/>
                <a:cs typeface="Arial"/>
              </a:rPr>
              <a:t>i</a:t>
            </a:r>
            <a:r>
              <a:rPr sz="4000" spc="-114" dirty="0">
                <a:latin typeface="Arial"/>
                <a:cs typeface="Arial"/>
              </a:rPr>
              <a:t>nc</a:t>
            </a:r>
            <a:r>
              <a:rPr sz="4000" b="1" spc="-114" dirty="0">
                <a:latin typeface="Arial"/>
                <a:cs typeface="Arial"/>
              </a:rPr>
              <a:t>isions.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4000" b="1" spc="-75" dirty="0">
                <a:latin typeface="Arial"/>
                <a:cs typeface="Arial"/>
              </a:rPr>
              <a:t>Decreased </a:t>
            </a:r>
            <a:r>
              <a:rPr sz="4000" b="1" spc="-125" dirty="0">
                <a:latin typeface="Arial"/>
                <a:cs typeface="Arial"/>
              </a:rPr>
              <a:t>blo</a:t>
            </a:r>
            <a:r>
              <a:rPr sz="4000" spc="-125" dirty="0">
                <a:latin typeface="Arial"/>
                <a:cs typeface="Arial"/>
              </a:rPr>
              <a:t>o</a:t>
            </a:r>
            <a:r>
              <a:rPr sz="4000" b="1" spc="-125" dirty="0">
                <a:latin typeface="Arial"/>
                <a:cs typeface="Arial"/>
              </a:rPr>
              <a:t>d</a:t>
            </a:r>
            <a:r>
              <a:rPr sz="4000" b="1" spc="55" dirty="0">
                <a:latin typeface="Arial"/>
                <a:cs typeface="Arial"/>
              </a:rPr>
              <a:t> </a:t>
            </a:r>
            <a:r>
              <a:rPr sz="4000" b="1" spc="-125" dirty="0">
                <a:latin typeface="Arial"/>
                <a:cs typeface="Arial"/>
              </a:rPr>
              <a:t>loss.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Font typeface="Arial"/>
              <a:buChar char="–"/>
              <a:tabLst>
                <a:tab pos="582236" algn="l"/>
                <a:tab pos="582870" algn="l"/>
              </a:tabLst>
            </a:pPr>
            <a:r>
              <a:rPr sz="4000" spc="-6" dirty="0">
                <a:latin typeface="Arial"/>
                <a:cs typeface="Arial"/>
              </a:rPr>
              <a:t>Less </a:t>
            </a:r>
            <a:r>
              <a:rPr sz="4000" b="1" spc="-125" dirty="0">
                <a:latin typeface="Arial"/>
                <a:cs typeface="Arial"/>
              </a:rPr>
              <a:t>postoperative </a:t>
            </a:r>
            <a:r>
              <a:rPr sz="4000" b="1" spc="-119" dirty="0">
                <a:latin typeface="Arial"/>
                <a:cs typeface="Arial"/>
              </a:rPr>
              <a:t>pain </a:t>
            </a:r>
            <a:r>
              <a:rPr sz="4000" b="1" spc="-110" dirty="0">
                <a:latin typeface="Arial"/>
                <a:cs typeface="Arial"/>
              </a:rPr>
              <a:t>and</a:t>
            </a:r>
            <a:r>
              <a:rPr sz="4000" b="1" spc="229" dirty="0">
                <a:latin typeface="Arial"/>
                <a:cs typeface="Arial"/>
              </a:rPr>
              <a:t> </a:t>
            </a:r>
            <a:r>
              <a:rPr sz="4000" b="1" spc="-110" dirty="0">
                <a:latin typeface="Arial"/>
                <a:cs typeface="Arial"/>
              </a:rPr>
              <a:t>ileus.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4000" b="1" spc="-114" dirty="0">
                <a:latin typeface="Arial"/>
                <a:cs typeface="Arial"/>
              </a:rPr>
              <a:t>Shorter</a:t>
            </a:r>
            <a:r>
              <a:rPr sz="4000" b="1" spc="-10" dirty="0">
                <a:latin typeface="Arial"/>
                <a:cs typeface="Arial"/>
              </a:rPr>
              <a:t> </a:t>
            </a:r>
            <a:r>
              <a:rPr sz="4000" b="1" spc="-119" dirty="0">
                <a:latin typeface="Arial"/>
                <a:cs typeface="Arial"/>
              </a:rPr>
              <a:t>hospitalization.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Font typeface="Arial"/>
              <a:buChar char="–"/>
              <a:tabLst>
                <a:tab pos="582236" algn="l"/>
                <a:tab pos="582870" algn="l"/>
              </a:tabLst>
            </a:pPr>
            <a:r>
              <a:rPr sz="4000" spc="-6" dirty="0">
                <a:latin typeface="Arial"/>
                <a:cs typeface="Arial"/>
              </a:rPr>
              <a:t>Lesser </a:t>
            </a:r>
            <a:r>
              <a:rPr sz="4000" b="1" spc="-165" dirty="0">
                <a:latin typeface="Arial"/>
                <a:cs typeface="Arial"/>
              </a:rPr>
              <a:t>wound </a:t>
            </a:r>
            <a:r>
              <a:rPr sz="4000" b="1" spc="-145" dirty="0">
                <a:latin typeface="Arial"/>
                <a:cs typeface="Arial"/>
              </a:rPr>
              <a:t>complications </a:t>
            </a:r>
            <a:r>
              <a:rPr sz="4000" b="1" spc="-119" dirty="0">
                <a:latin typeface="Arial"/>
                <a:cs typeface="Arial"/>
              </a:rPr>
              <a:t>like </a:t>
            </a:r>
            <a:r>
              <a:rPr sz="4000" b="1" spc="-165" dirty="0">
                <a:latin typeface="Arial"/>
                <a:cs typeface="Arial"/>
              </a:rPr>
              <a:t>wound </a:t>
            </a:r>
            <a:r>
              <a:rPr sz="4000" b="1" spc="-110" dirty="0">
                <a:latin typeface="Arial"/>
                <a:cs typeface="Arial"/>
              </a:rPr>
              <a:t>dehisence and</a:t>
            </a:r>
            <a:r>
              <a:rPr sz="4000" b="1" spc="100" dirty="0">
                <a:latin typeface="Arial"/>
                <a:cs typeface="Arial"/>
              </a:rPr>
              <a:t> </a:t>
            </a:r>
            <a:r>
              <a:rPr sz="4000" b="1" spc="-100">
                <a:latin typeface="Arial"/>
                <a:cs typeface="Arial"/>
              </a:rPr>
              <a:t>infecti</a:t>
            </a:r>
            <a:r>
              <a:rPr sz="4000" spc="-100">
                <a:latin typeface="Arial"/>
                <a:cs typeface="Arial"/>
              </a:rPr>
              <a:t>on</a:t>
            </a:r>
            <a:r>
              <a:rPr sz="4000" spc="-100" smtClean="0">
                <a:latin typeface="Arial"/>
                <a:cs typeface="Arial"/>
              </a:rPr>
              <a:t>.</a:t>
            </a:r>
            <a:endParaRPr lang="en-US" sz="4000" spc="-100" dirty="0" smtClean="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tabLst>
                <a:tab pos="582236" algn="l"/>
                <a:tab pos="582870" algn="l"/>
              </a:tabLst>
            </a:pPr>
            <a:endParaRPr sz="4000">
              <a:latin typeface="Arial"/>
              <a:cs typeface="Arial"/>
            </a:endParaRPr>
          </a:p>
          <a:p>
            <a:pPr marL="12699">
              <a:spcBef>
                <a:spcPts val="30"/>
              </a:spcBef>
              <a:buFont typeface="Arial" pitchFamily="34" charset="0"/>
              <a:buChar char="•"/>
            </a:pPr>
            <a:r>
              <a:rPr sz="4000" b="1" spc="-105" dirty="0">
                <a:latin typeface="Arial"/>
                <a:cs typeface="Arial"/>
              </a:rPr>
              <a:t>Disadvantages: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4000" b="1" spc="-159" dirty="0">
                <a:latin typeface="Arial"/>
                <a:cs typeface="Arial"/>
              </a:rPr>
              <a:t>Long </a:t>
            </a:r>
            <a:r>
              <a:rPr sz="4000" b="1" spc="-60" dirty="0">
                <a:latin typeface="Arial"/>
                <a:cs typeface="Arial"/>
              </a:rPr>
              <a:t>l</a:t>
            </a:r>
            <a:r>
              <a:rPr sz="4000" spc="-60" dirty="0">
                <a:latin typeface="Arial"/>
                <a:cs typeface="Arial"/>
              </a:rPr>
              <a:t>ear</a:t>
            </a:r>
            <a:r>
              <a:rPr sz="4000" b="1" spc="-60" dirty="0">
                <a:latin typeface="Arial"/>
                <a:cs typeface="Arial"/>
              </a:rPr>
              <a:t>ni</a:t>
            </a:r>
            <a:r>
              <a:rPr sz="4000" spc="-60" dirty="0">
                <a:latin typeface="Arial"/>
                <a:cs typeface="Arial"/>
              </a:rPr>
              <a:t>ng </a:t>
            </a:r>
            <a:r>
              <a:rPr sz="4000" b="1" spc="-125" dirty="0">
                <a:latin typeface="Arial"/>
                <a:cs typeface="Arial"/>
              </a:rPr>
              <a:t>curve </a:t>
            </a:r>
            <a:r>
              <a:rPr sz="4000" b="1" spc="-159" dirty="0">
                <a:latin typeface="Arial"/>
                <a:cs typeface="Arial"/>
              </a:rPr>
              <a:t>for</a:t>
            </a:r>
            <a:r>
              <a:rPr sz="4000" b="1" spc="340" dirty="0">
                <a:latin typeface="Arial"/>
                <a:cs typeface="Arial"/>
              </a:rPr>
              <a:t> </a:t>
            </a:r>
            <a:r>
              <a:rPr sz="4000" b="1" spc="-119" dirty="0">
                <a:latin typeface="Arial"/>
                <a:cs typeface="Arial"/>
              </a:rPr>
              <a:t>surgeon.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4000" b="1" spc="-105" dirty="0">
                <a:latin typeface="Arial"/>
                <a:cs typeface="Arial"/>
              </a:rPr>
              <a:t>Narrowed </a:t>
            </a:r>
            <a:r>
              <a:rPr sz="4000" b="1" spc="-159" dirty="0">
                <a:latin typeface="Arial"/>
                <a:cs typeface="Arial"/>
              </a:rPr>
              <a:t>two </a:t>
            </a:r>
            <a:r>
              <a:rPr sz="4000" b="1" spc="-129" dirty="0">
                <a:latin typeface="Arial"/>
                <a:cs typeface="Arial"/>
              </a:rPr>
              <a:t>dimensional </a:t>
            </a:r>
            <a:r>
              <a:rPr sz="4000" b="1" spc="-135" dirty="0">
                <a:latin typeface="Arial"/>
                <a:cs typeface="Arial"/>
              </a:rPr>
              <a:t>visual</a:t>
            </a:r>
            <a:r>
              <a:rPr sz="4000" b="1" spc="370" dirty="0">
                <a:latin typeface="Arial"/>
                <a:cs typeface="Arial"/>
              </a:rPr>
              <a:t> </a:t>
            </a:r>
            <a:r>
              <a:rPr sz="4000" b="1" spc="-105" dirty="0">
                <a:latin typeface="Arial"/>
                <a:cs typeface="Arial"/>
              </a:rPr>
              <a:t>field.</a:t>
            </a:r>
            <a:endParaRPr sz="40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4000" b="1" spc="-119" dirty="0">
                <a:latin typeface="Arial"/>
                <a:cs typeface="Arial"/>
              </a:rPr>
              <a:t>High </a:t>
            </a:r>
            <a:r>
              <a:rPr sz="4000" b="1" spc="-155" dirty="0">
                <a:latin typeface="Arial"/>
                <a:cs typeface="Arial"/>
              </a:rPr>
              <a:t>cost </a:t>
            </a:r>
            <a:r>
              <a:rPr sz="4000" b="1" spc="-159" dirty="0">
                <a:latin typeface="Arial"/>
                <a:cs typeface="Arial"/>
              </a:rPr>
              <a:t>of</a:t>
            </a:r>
            <a:r>
              <a:rPr sz="4000" b="1" spc="265" dirty="0">
                <a:latin typeface="Arial"/>
                <a:cs typeface="Arial"/>
              </a:rPr>
              <a:t> </a:t>
            </a:r>
            <a:r>
              <a:rPr sz="4000" b="1" spc="-95" dirty="0">
                <a:latin typeface="Arial"/>
                <a:cs typeface="Arial"/>
              </a:rPr>
              <a:t>equipme</a:t>
            </a:r>
            <a:r>
              <a:rPr sz="4000" spc="-95" dirty="0">
                <a:latin typeface="Arial"/>
                <a:cs typeface="Arial"/>
              </a:rPr>
              <a:t>n</a:t>
            </a:r>
            <a:r>
              <a:rPr sz="4000" b="1" spc="-95" dirty="0">
                <a:latin typeface="Arial"/>
                <a:cs typeface="Arial"/>
              </a:rPr>
              <a:t>t.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3" y="4810761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b="1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87852" y="885190"/>
            <a:ext cx="4227830" cy="62837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3256582" algn="l"/>
              </a:tabLst>
            </a:pPr>
            <a:r>
              <a:rPr sz="4000" spc="-10" smtClean="0"/>
              <a:t>P</a:t>
            </a:r>
            <a:r>
              <a:rPr sz="4000" spc="-6" smtClean="0"/>
              <a:t>o</a:t>
            </a:r>
            <a:r>
              <a:rPr sz="4000" smtClean="0"/>
              <a:t>s</a:t>
            </a:r>
            <a:r>
              <a:rPr sz="4000" spc="6" smtClean="0"/>
              <a:t>t</a:t>
            </a:r>
            <a:r>
              <a:rPr sz="4000" spc="-6" smtClean="0"/>
              <a:t>opera</a:t>
            </a:r>
            <a:r>
              <a:rPr sz="4000" smtClean="0"/>
              <a:t>t</a:t>
            </a:r>
            <a:r>
              <a:rPr sz="4000" spc="-10" smtClean="0"/>
              <a:t>i</a:t>
            </a:r>
            <a:r>
              <a:rPr sz="4000" spc="6" smtClean="0"/>
              <a:t>v</a:t>
            </a:r>
            <a:r>
              <a:rPr sz="4000" smtClean="0"/>
              <a:t>e</a:t>
            </a:r>
            <a:r>
              <a:rPr lang="en-US" sz="4000" dirty="0" smtClean="0"/>
              <a:t> </a:t>
            </a:r>
            <a:r>
              <a:rPr sz="4000" spc="-20" smtClean="0"/>
              <a:t>p</a:t>
            </a:r>
            <a:r>
              <a:rPr sz="4000" spc="-6" smtClean="0"/>
              <a:t>ain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2360930"/>
            <a:ext cx="10340975" cy="6804426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99370" marR="5080" indent="-186671">
              <a:lnSpc>
                <a:spcPct val="99900"/>
              </a:lnSpc>
              <a:spcBef>
                <a:spcPts val="100"/>
              </a:spcBef>
              <a:buChar char="•"/>
              <a:tabLst>
                <a:tab pos="199370" algn="l"/>
              </a:tabLst>
            </a:pPr>
            <a:r>
              <a:rPr sz="2800" spc="-6" dirty="0">
                <a:latin typeface="Arial"/>
                <a:cs typeface="Arial"/>
              </a:rPr>
              <a:t>The nature of pain varies depending on the surgical technique;  after laparotomy, patients </a:t>
            </a:r>
            <a:r>
              <a:rPr sz="2800" dirty="0">
                <a:latin typeface="Arial"/>
                <a:cs typeface="Arial"/>
              </a:rPr>
              <a:t>complain more </a:t>
            </a:r>
            <a:r>
              <a:rPr sz="2800" spc="-6" dirty="0">
                <a:latin typeface="Arial"/>
                <a:cs typeface="Arial"/>
              </a:rPr>
              <a:t>of parietal </a:t>
            </a:r>
            <a:r>
              <a:rPr sz="2800" dirty="0">
                <a:latin typeface="Arial"/>
                <a:cs typeface="Arial"/>
              </a:rPr>
              <a:t>pain (e.g.,  </a:t>
            </a:r>
            <a:r>
              <a:rPr sz="2800" spc="-6" dirty="0">
                <a:latin typeface="Arial"/>
                <a:cs typeface="Arial"/>
              </a:rPr>
              <a:t>abdominal wall), </a:t>
            </a:r>
            <a:r>
              <a:rPr sz="2800" spc="-10" dirty="0">
                <a:latin typeface="Arial"/>
                <a:cs typeface="Arial"/>
              </a:rPr>
              <a:t>whereas </a:t>
            </a:r>
            <a:r>
              <a:rPr sz="2800" spc="-6" dirty="0">
                <a:latin typeface="Arial"/>
                <a:cs typeface="Arial"/>
              </a:rPr>
              <a:t>after laparoscopic cholecystectomy,  patients report also </a:t>
            </a:r>
            <a:r>
              <a:rPr sz="2800" dirty="0">
                <a:latin typeface="Arial"/>
                <a:cs typeface="Arial"/>
              </a:rPr>
              <a:t>visceral pain (e.g., </a:t>
            </a:r>
            <a:r>
              <a:rPr sz="2800" spc="-6" dirty="0">
                <a:latin typeface="Arial"/>
                <a:cs typeface="Arial"/>
              </a:rPr>
              <a:t>biliary </a:t>
            </a:r>
            <a:r>
              <a:rPr sz="2800" dirty="0">
                <a:latin typeface="Arial"/>
                <a:cs typeface="Arial"/>
              </a:rPr>
              <a:t>colic  </a:t>
            </a:r>
            <a:r>
              <a:rPr sz="2800" spc="-6" dirty="0">
                <a:latin typeface="Arial"/>
                <a:cs typeface="Arial"/>
              </a:rPr>
              <a:t>[cholecystectomy], pelvic spasm [tubal ligation]),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6" dirty="0">
                <a:latin typeface="Arial"/>
                <a:cs typeface="Arial"/>
              </a:rPr>
              <a:t>shouldertip  pain resulting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6" dirty="0">
                <a:latin typeface="Arial"/>
                <a:cs typeface="Arial"/>
              </a:rPr>
              <a:t>diaphragmatic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irritation.</a:t>
            </a:r>
            <a:endParaRPr sz="2800">
              <a:latin typeface="Arial"/>
              <a:cs typeface="Arial"/>
            </a:endParaRPr>
          </a:p>
          <a:p>
            <a:pPr marL="199370" marR="184765" indent="-186671">
              <a:spcBef>
                <a:spcPts val="1200"/>
              </a:spcBef>
              <a:buChar char="•"/>
              <a:tabLst>
                <a:tab pos="199370" algn="l"/>
              </a:tabLst>
            </a:pPr>
            <a:r>
              <a:rPr sz="2800" spc="-6" dirty="0">
                <a:latin typeface="Arial"/>
                <a:cs typeface="Arial"/>
              </a:rPr>
              <a:t>Pain after laparoscopy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6" dirty="0">
                <a:latin typeface="Arial"/>
                <a:cs typeface="Arial"/>
              </a:rPr>
              <a:t>multifactorial, and different treatments  have been proposed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provide pain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relief.</a:t>
            </a:r>
            <a:endParaRPr sz="2800">
              <a:latin typeface="Arial"/>
              <a:cs typeface="Arial"/>
            </a:endParaRPr>
          </a:p>
          <a:p>
            <a:pPr marL="199370">
              <a:spcBef>
                <a:spcPts val="1200"/>
              </a:spcBef>
            </a:pPr>
            <a:r>
              <a:rPr sz="4300" spc="-7" baseline="2976" dirty="0">
                <a:latin typeface="Arial"/>
                <a:cs typeface="Arial"/>
              </a:rPr>
              <a:t>–</a:t>
            </a:r>
            <a:r>
              <a:rPr sz="2800" spc="-6" dirty="0">
                <a:latin typeface="Arial"/>
                <a:cs typeface="Arial"/>
              </a:rPr>
              <a:t>Local anesthetic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infiltration.</a:t>
            </a:r>
            <a:endParaRPr sz="2800">
              <a:latin typeface="Arial"/>
              <a:cs typeface="Arial"/>
            </a:endParaRPr>
          </a:p>
          <a:p>
            <a:pPr marL="199370">
              <a:spcBef>
                <a:spcPts val="1200"/>
              </a:spcBef>
            </a:pPr>
            <a:r>
              <a:rPr sz="4300" spc="-7" baseline="2976" dirty="0">
                <a:latin typeface="Arial"/>
                <a:cs typeface="Arial"/>
              </a:rPr>
              <a:t>–</a:t>
            </a:r>
            <a:r>
              <a:rPr sz="2800" spc="-6" dirty="0">
                <a:latin typeface="Arial"/>
                <a:cs typeface="Arial"/>
              </a:rPr>
              <a:t>Careful evacuation of residual CO2 after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desufflation.</a:t>
            </a:r>
            <a:endParaRPr sz="2800">
              <a:latin typeface="Arial"/>
              <a:cs typeface="Arial"/>
            </a:endParaRPr>
          </a:p>
          <a:p>
            <a:pPr marL="387311" marR="2422913" indent="-187941">
              <a:spcBef>
                <a:spcPts val="1200"/>
              </a:spcBef>
            </a:pPr>
            <a:r>
              <a:rPr sz="4300" spc="-7" baseline="2976" dirty="0">
                <a:latin typeface="Arial"/>
                <a:cs typeface="Arial"/>
              </a:rPr>
              <a:t>–</a:t>
            </a:r>
            <a:r>
              <a:rPr sz="2800" spc="-6" dirty="0">
                <a:latin typeface="Arial"/>
                <a:cs typeface="Arial"/>
              </a:rPr>
              <a:t>Nonsteroidal </a:t>
            </a:r>
            <a:r>
              <a:rPr sz="2800" dirty="0">
                <a:latin typeface="Arial"/>
                <a:cs typeface="Arial"/>
              </a:rPr>
              <a:t>anti-inflammatory </a:t>
            </a:r>
            <a:r>
              <a:rPr sz="2800" spc="-6" dirty="0">
                <a:latin typeface="Arial"/>
                <a:cs typeface="Arial"/>
              </a:rPr>
              <a:t>drugs (NSAIDs),  cyclooxygenase-2 inhibitors and</a:t>
            </a:r>
            <a:r>
              <a:rPr sz="2800" spc="-1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opoids.</a:t>
            </a:r>
            <a:endParaRPr sz="2800">
              <a:latin typeface="Arial"/>
              <a:cs typeface="Arial"/>
            </a:endParaRPr>
          </a:p>
          <a:p>
            <a:pPr marL="387311" marR="739699" indent="-187941">
              <a:spcBef>
                <a:spcPts val="1190"/>
              </a:spcBef>
            </a:pPr>
            <a:r>
              <a:rPr sz="4300" spc="-7" baseline="2976" dirty="0">
                <a:latin typeface="Arial"/>
                <a:cs typeface="Arial"/>
              </a:rPr>
              <a:t>–</a:t>
            </a:r>
            <a:r>
              <a:rPr sz="2800" spc="-6" dirty="0">
                <a:latin typeface="Arial"/>
                <a:cs typeface="Arial"/>
              </a:rPr>
              <a:t>Dexamethasone is also effective in reducing postoperative  pain.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3031" y="885192"/>
            <a:ext cx="5158106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Pulmonary</a:t>
            </a:r>
            <a:r>
              <a:rPr sz="4000" spc="-75" dirty="0"/>
              <a:t> </a:t>
            </a:r>
            <a:r>
              <a:rPr sz="4000" spc="-6" dirty="0"/>
              <a:t>dysfunction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283970" y="4310380"/>
            <a:ext cx="10158730" cy="2816155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279371" marR="5080" indent="-266674">
              <a:spcBef>
                <a:spcPts val="10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Upper abdominal surgery results in postoperative </a:t>
            </a:r>
            <a:r>
              <a:rPr sz="2800" dirty="0">
                <a:latin typeface="Arial"/>
                <a:cs typeface="Arial"/>
              </a:rPr>
              <a:t>changes in  pulmonary </a:t>
            </a:r>
            <a:r>
              <a:rPr sz="2800" spc="-6" dirty="0">
                <a:latin typeface="Arial"/>
                <a:cs typeface="Arial"/>
              </a:rPr>
              <a:t>function. Respiratory dysfunction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6" dirty="0">
                <a:latin typeface="Arial"/>
                <a:cs typeface="Arial"/>
              </a:rPr>
              <a:t>less severe and  </a:t>
            </a:r>
            <a:r>
              <a:rPr sz="2800" dirty="0">
                <a:latin typeface="Arial"/>
                <a:cs typeface="Arial"/>
              </a:rPr>
              <a:t>recovery </a:t>
            </a:r>
            <a:r>
              <a:rPr sz="2800" spc="-6" dirty="0">
                <a:latin typeface="Arial"/>
                <a:cs typeface="Arial"/>
              </a:rPr>
              <a:t>is quicker after laparoscopy.</a:t>
            </a:r>
            <a:endParaRPr sz="2800">
              <a:latin typeface="Arial"/>
              <a:cs typeface="Arial"/>
            </a:endParaRPr>
          </a:p>
          <a:p>
            <a:pPr marL="279371" marR="1227964" indent="-266674">
              <a:spcBef>
                <a:spcPts val="1690"/>
              </a:spcBef>
              <a:buChar char="•"/>
              <a:tabLst>
                <a:tab pos="279371" algn="l"/>
              </a:tabLst>
            </a:pPr>
            <a:r>
              <a:rPr sz="2800" spc="-6" dirty="0">
                <a:latin typeface="Arial"/>
                <a:cs typeface="Arial"/>
              </a:rPr>
              <a:t>Postoperative pulmonary function is less </a:t>
            </a:r>
            <a:r>
              <a:rPr sz="2800" dirty="0">
                <a:latin typeface="Arial"/>
                <a:cs typeface="Arial"/>
              </a:rPr>
              <a:t>impaired </a:t>
            </a:r>
            <a:r>
              <a:rPr sz="2800" spc="-6" dirty="0">
                <a:latin typeface="Arial"/>
                <a:cs typeface="Arial"/>
              </a:rPr>
              <a:t>after  gynecologic laparoscopy than after upper abdominal  laparoscopic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surgery.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0939" y="885192"/>
            <a:ext cx="811974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3256582" algn="l"/>
              </a:tabLst>
            </a:pPr>
            <a:r>
              <a:rPr sz="4000" spc="-6" dirty="0"/>
              <a:t>Postoperative	</a:t>
            </a:r>
            <a:r>
              <a:rPr sz="4000" spc="-10" dirty="0"/>
              <a:t>Nausea </a:t>
            </a:r>
            <a:r>
              <a:rPr sz="4000" spc="-6" dirty="0"/>
              <a:t>and</a:t>
            </a:r>
            <a:r>
              <a:rPr sz="4000" spc="-70" dirty="0"/>
              <a:t> </a:t>
            </a:r>
            <a:r>
              <a:rPr sz="4000" spc="-6" dirty="0"/>
              <a:t>Vomiting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3" y="375793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2753" y="3778252"/>
            <a:ext cx="9495155" cy="44371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PONV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6" dirty="0">
                <a:latin typeface="Arial"/>
                <a:cs typeface="Arial"/>
              </a:rPr>
              <a:t>persist </a:t>
            </a:r>
            <a:r>
              <a:rPr sz="2800" dirty="0">
                <a:latin typeface="Arial"/>
                <a:cs typeface="Arial"/>
              </a:rPr>
              <a:t>upto </a:t>
            </a:r>
            <a:r>
              <a:rPr sz="2800" spc="6" dirty="0">
                <a:latin typeface="Arial"/>
                <a:cs typeface="Arial"/>
              </a:rPr>
              <a:t>48 </a:t>
            </a:r>
            <a:r>
              <a:rPr sz="2800" spc="-6" dirty="0">
                <a:latin typeface="Arial"/>
                <a:cs typeface="Arial"/>
              </a:rPr>
              <a:t>hours after laproscopic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surgeries.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103" y="448945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2753" y="4508502"/>
            <a:ext cx="8630285" cy="87459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Intraoperative drainage </a:t>
            </a:r>
            <a:r>
              <a:rPr sz="2800" spc="6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gastric </a:t>
            </a:r>
            <a:r>
              <a:rPr sz="2800" spc="-6" dirty="0">
                <a:latin typeface="Arial"/>
                <a:cs typeface="Arial"/>
              </a:rPr>
              <a:t>contents reduces the  incidence of </a:t>
            </a:r>
            <a:r>
              <a:rPr sz="2800" spc="-10" dirty="0">
                <a:latin typeface="Arial"/>
                <a:cs typeface="Arial"/>
              </a:rPr>
              <a:t>PONV.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8103" y="5646422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82749" y="5666743"/>
            <a:ext cx="9850121" cy="87459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Periopertive opoids increase </a:t>
            </a:r>
            <a:r>
              <a:rPr sz="2800" dirty="0">
                <a:latin typeface="Arial"/>
                <a:cs typeface="Arial"/>
              </a:rPr>
              <a:t>risk </a:t>
            </a:r>
            <a:r>
              <a:rPr sz="2800" spc="-10" dirty="0">
                <a:latin typeface="Arial"/>
                <a:cs typeface="Arial"/>
              </a:rPr>
              <a:t>whereas </a:t>
            </a:r>
            <a:r>
              <a:rPr sz="2800" spc="-6" dirty="0">
                <a:latin typeface="Arial"/>
                <a:cs typeface="Arial"/>
              </a:rPr>
              <a:t>propofol Anesthesia  reduces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risk.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8103" y="6804661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82750" y="6824980"/>
            <a:ext cx="9991726" cy="87459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spcBef>
                <a:spcPts val="100"/>
              </a:spcBef>
              <a:tabLst>
                <a:tab pos="8157644" algn="l"/>
              </a:tabLst>
            </a:pPr>
            <a:r>
              <a:rPr sz="2800" dirty="0">
                <a:latin typeface="Arial"/>
                <a:cs typeface="Arial"/>
              </a:rPr>
              <a:t>I</a:t>
            </a:r>
            <a:r>
              <a:rPr sz="2800" spc="-6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6" dirty="0">
                <a:latin typeface="Arial"/>
                <a:cs typeface="Arial"/>
              </a:rPr>
              <a:t>raope</a:t>
            </a:r>
            <a:r>
              <a:rPr sz="2800" spc="6" dirty="0">
                <a:latin typeface="Arial"/>
                <a:cs typeface="Arial"/>
              </a:rPr>
              <a:t>r</a:t>
            </a:r>
            <a:r>
              <a:rPr sz="2800" spc="-6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6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ve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ad</a:t>
            </a:r>
            <a:r>
              <a:rPr sz="2800" spc="10" dirty="0">
                <a:latin typeface="Arial"/>
                <a:cs typeface="Arial"/>
              </a:rPr>
              <a:t>m</a:t>
            </a:r>
            <a:r>
              <a:rPr sz="2800" spc="-6" dirty="0">
                <a:latin typeface="Arial"/>
                <a:cs typeface="Arial"/>
              </a:rPr>
              <a:t>in</a:t>
            </a:r>
            <a:r>
              <a:rPr sz="2800" spc="6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6" dirty="0">
                <a:latin typeface="Arial"/>
                <a:cs typeface="Arial"/>
              </a:rPr>
              <a:t>r</a:t>
            </a:r>
            <a:r>
              <a:rPr sz="2800" spc="-6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6" dirty="0">
                <a:latin typeface="Arial"/>
                <a:cs typeface="Arial"/>
              </a:rPr>
              <a:t>io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6" dirty="0">
                <a:latin typeface="Arial"/>
                <a:cs typeface="Arial"/>
              </a:rPr>
              <a:t> o</a:t>
            </a:r>
            <a:r>
              <a:rPr sz="2800" dirty="0">
                <a:latin typeface="Arial"/>
                <a:cs typeface="Arial"/>
              </a:rPr>
              <a:t>f </a:t>
            </a:r>
            <a:r>
              <a:rPr sz="2800" spc="-6" dirty="0">
                <a:latin typeface="Arial"/>
                <a:cs typeface="Arial"/>
              </a:rPr>
              <a:t>d</a:t>
            </a:r>
            <a:r>
              <a:rPr sz="2800" spc="6" dirty="0">
                <a:latin typeface="Arial"/>
                <a:cs typeface="Arial"/>
              </a:rPr>
              <a:t>r</a:t>
            </a:r>
            <a:r>
              <a:rPr sz="2800" spc="-6" dirty="0">
                <a:latin typeface="Arial"/>
                <a:cs typeface="Arial"/>
              </a:rPr>
              <a:t>oper</a:t>
            </a:r>
            <a:r>
              <a:rPr sz="2800" spc="6" dirty="0">
                <a:latin typeface="Arial"/>
                <a:cs typeface="Arial"/>
              </a:rPr>
              <a:t>i</a:t>
            </a:r>
            <a:r>
              <a:rPr sz="2800" spc="-6" dirty="0">
                <a:latin typeface="Arial"/>
                <a:cs typeface="Arial"/>
              </a:rPr>
              <a:t>do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6" dirty="0">
                <a:latin typeface="Arial"/>
                <a:cs typeface="Arial"/>
              </a:rPr>
              <a:t> 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5</a:t>
            </a:r>
            <a:r>
              <a:rPr sz="2800" spc="-16" dirty="0">
                <a:latin typeface="Arial"/>
                <a:cs typeface="Arial"/>
              </a:rPr>
              <a:t>H</a:t>
            </a:r>
            <a:r>
              <a:rPr sz="2800" spc="-6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3	</a:t>
            </a:r>
            <a:r>
              <a:rPr sz="2800" spc="-6" dirty="0">
                <a:latin typeface="Arial"/>
                <a:cs typeface="Arial"/>
              </a:rPr>
              <a:t>an</a:t>
            </a:r>
            <a:r>
              <a:rPr sz="2800" spc="-10" dirty="0">
                <a:latin typeface="Arial"/>
                <a:cs typeface="Arial"/>
              </a:rPr>
              <a:t>t</a:t>
            </a:r>
            <a:r>
              <a:rPr sz="2800" spc="10" dirty="0">
                <a:latin typeface="Arial"/>
                <a:cs typeface="Arial"/>
              </a:rPr>
              <a:t>a</a:t>
            </a:r>
            <a:r>
              <a:rPr sz="2800" spc="-6" dirty="0">
                <a:latin typeface="Arial"/>
                <a:cs typeface="Arial"/>
              </a:rPr>
              <a:t>g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spc="10" dirty="0">
                <a:latin typeface="Arial"/>
                <a:cs typeface="Arial"/>
              </a:rPr>
              <a:t>n</a:t>
            </a:r>
            <a:r>
              <a:rPr sz="2800" spc="-6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sts  </a:t>
            </a:r>
            <a:r>
              <a:rPr sz="2800" spc="-6" dirty="0">
                <a:latin typeface="Arial"/>
                <a:cs typeface="Arial"/>
              </a:rPr>
              <a:t>helps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6" dirty="0">
                <a:latin typeface="Arial"/>
                <a:cs typeface="Arial"/>
              </a:rPr>
              <a:t>prevention and treatment of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PONV.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320904"/>
            <a:ext cx="13004800" cy="123845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47620" algn="ctr">
              <a:spcBef>
                <a:spcPts val="100"/>
              </a:spcBef>
            </a:pPr>
            <a:r>
              <a:rPr sz="8000" smtClean="0"/>
              <a:t>Thank</a:t>
            </a:r>
            <a:r>
              <a:rPr lang="en-US" sz="8000" dirty="0" smtClean="0"/>
              <a:t> you</a:t>
            </a:r>
            <a:endParaRPr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"/>
            <a:ext cx="13004800" cy="1895047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4636930" algn="l"/>
              </a:tabLst>
            </a:pPr>
            <a:r>
              <a:rPr spc="-6" dirty="0"/>
              <a:t>Contraindications</a:t>
            </a:r>
            <a:r>
              <a:rPr dirty="0"/>
              <a:t> to	</a:t>
            </a:r>
            <a:r>
              <a:rPr spc="-6" dirty="0"/>
              <a:t>laproscopic</a:t>
            </a:r>
            <a:r>
              <a:rPr spc="-65" dirty="0"/>
              <a:t> </a:t>
            </a:r>
            <a:r>
              <a:rPr spc="-6" dirty="0"/>
              <a:t>surgery</a:t>
            </a:r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8352" y="222377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25400" y="1908608"/>
            <a:ext cx="13004800" cy="776879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buFont typeface="Arial" pitchFamily="34" charset="0"/>
              <a:buChar char="•"/>
            </a:pPr>
            <a:r>
              <a:rPr sz="3600" b="1" spc="-6" dirty="0">
                <a:latin typeface="Arial"/>
                <a:cs typeface="Arial"/>
              </a:rPr>
              <a:t>Absolute</a:t>
            </a:r>
            <a:r>
              <a:rPr sz="3600" spc="-6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10" dirty="0">
                <a:latin typeface="Arial"/>
                <a:cs typeface="Arial"/>
              </a:rPr>
              <a:t>Shock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Significantly raised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ICP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Retinal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detachment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Right </a:t>
            </a:r>
            <a:r>
              <a:rPr sz="3600" dirty="0">
                <a:latin typeface="Arial"/>
                <a:cs typeface="Arial"/>
              </a:rPr>
              <a:t>to left</a:t>
            </a:r>
            <a:r>
              <a:rPr sz="3600" spc="-16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shunts</a:t>
            </a:r>
            <a:endParaRPr sz="3600">
              <a:latin typeface="Arial"/>
              <a:cs typeface="Arial"/>
            </a:endParaRPr>
          </a:p>
          <a:p>
            <a:pPr marL="12699">
              <a:spcBef>
                <a:spcPts val="30"/>
              </a:spcBef>
              <a:buFont typeface="Arial" pitchFamily="34" charset="0"/>
              <a:buChar char="•"/>
            </a:pPr>
            <a:r>
              <a:rPr sz="3600" b="1" dirty="0">
                <a:latin typeface="Arial"/>
                <a:cs typeface="Arial"/>
              </a:rPr>
              <a:t>Relative</a:t>
            </a:r>
            <a:r>
              <a:rPr sz="3600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Coagulopathy.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Diaphragmatic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hernia.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Severe cardiovascular or pulmonary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disease.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Impending renal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shutdown.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History of extensive </a:t>
            </a:r>
            <a:r>
              <a:rPr sz="3600" dirty="0">
                <a:latin typeface="Arial"/>
                <a:cs typeface="Arial"/>
              </a:rPr>
              <a:t>surgery </a:t>
            </a:r>
            <a:r>
              <a:rPr sz="3600" spc="-6" dirty="0">
                <a:latin typeface="Arial"/>
                <a:cs typeface="Arial"/>
              </a:rPr>
              <a:t>or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adhesions.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2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Sickle cell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disease.</a:t>
            </a:r>
            <a:endParaRPr sz="3600">
              <a:latin typeface="Arial"/>
              <a:cs typeface="Arial"/>
            </a:endParaRPr>
          </a:p>
          <a:p>
            <a:pPr marL="582870" indent="-406358">
              <a:spcBef>
                <a:spcPts val="30"/>
              </a:spcBef>
              <a:buChar char="–"/>
              <a:tabLst>
                <a:tab pos="582236" algn="l"/>
                <a:tab pos="582870" algn="l"/>
              </a:tabLst>
            </a:pPr>
            <a:r>
              <a:rPr sz="3600" spc="-6" dirty="0">
                <a:latin typeface="Arial"/>
                <a:cs typeface="Arial"/>
              </a:rPr>
              <a:t>Ventriculoperitoneal (VP) shunts without unidirectional</a:t>
            </a:r>
            <a:r>
              <a:rPr sz="3600" spc="36" dirty="0">
                <a:latin typeface="Arial"/>
                <a:cs typeface="Arial"/>
              </a:rPr>
              <a:t> </a:t>
            </a:r>
            <a:r>
              <a:rPr sz="3600" spc="-6" dirty="0">
                <a:latin typeface="Arial"/>
                <a:cs typeface="Arial"/>
              </a:rPr>
              <a:t>valves.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8350" y="4372610"/>
            <a:ext cx="154940" cy="45055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7430" y="580393"/>
            <a:ext cx="10944225" cy="124392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608291" marR="5080" indent="-1596228">
              <a:spcBef>
                <a:spcPts val="100"/>
              </a:spcBef>
              <a:tabLst>
                <a:tab pos="3414045" algn="l"/>
                <a:tab pos="3819769" algn="l"/>
                <a:tab pos="4965827" algn="l"/>
              </a:tabLst>
            </a:pPr>
            <a:r>
              <a:rPr sz="4000" spc="-6" dirty="0"/>
              <a:t>Advantages</a:t>
            </a:r>
            <a:r>
              <a:rPr sz="4000" spc="16" dirty="0"/>
              <a:t> </a:t>
            </a:r>
            <a:r>
              <a:rPr sz="4000" spc="-10" dirty="0"/>
              <a:t>and	</a:t>
            </a:r>
            <a:r>
              <a:rPr sz="4000" spc="-6" dirty="0"/>
              <a:t>disadvantages of various gases  used</a:t>
            </a:r>
            <a:r>
              <a:rPr sz="4000" spc="-10" dirty="0"/>
              <a:t> </a:t>
            </a:r>
            <a:r>
              <a:rPr sz="4000" dirty="0"/>
              <a:t>to	</a:t>
            </a:r>
            <a:r>
              <a:rPr sz="4000" spc="-6" dirty="0"/>
              <a:t>create	pneumoperitoneum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822450" y="2188210"/>
            <a:ext cx="9433560" cy="7564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4052" y="911861"/>
            <a:ext cx="899223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4000" spc="-6" dirty="0"/>
              <a:t>Alternatives to CO2</a:t>
            </a:r>
            <a:r>
              <a:rPr sz="4000" spc="-75" dirty="0"/>
              <a:t> </a:t>
            </a:r>
            <a:r>
              <a:rPr sz="4000" spc="-6" dirty="0"/>
              <a:t>Pneumoperitoneum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2905761"/>
            <a:ext cx="10377805" cy="5701559"/>
          </a:xfrm>
          <a:prstGeom prst="rect">
            <a:avLst/>
          </a:prstGeom>
        </p:spPr>
        <p:txBody>
          <a:bodyPr vert="horz" wrap="square" lIns="0" tIns="27938" rIns="0" bIns="0" rtlCol="0">
            <a:spAutoFit/>
          </a:bodyPr>
          <a:lstStyle/>
          <a:p>
            <a:pPr marL="250799" marR="5080" indent="-238736">
              <a:lnSpc>
                <a:spcPts val="3349"/>
              </a:lnSpc>
              <a:spcBef>
                <a:spcPts val="220"/>
              </a:spcBef>
              <a:buFont typeface="Arial"/>
              <a:buChar char="•"/>
              <a:tabLst>
                <a:tab pos="251435" algn="l"/>
              </a:tabLst>
            </a:pPr>
            <a:r>
              <a:rPr sz="2800" b="1" spc="-6" dirty="0">
                <a:latin typeface="Arial"/>
                <a:cs typeface="Arial"/>
              </a:rPr>
              <a:t>Gasless </a:t>
            </a:r>
            <a:r>
              <a:rPr sz="2800" b="1" spc="-10" dirty="0">
                <a:latin typeface="Arial"/>
                <a:cs typeface="Arial"/>
              </a:rPr>
              <a:t>Laparoscopy</a:t>
            </a:r>
            <a:r>
              <a:rPr sz="2800" spc="-10" dirty="0">
                <a:latin typeface="Arial"/>
                <a:cs typeface="Arial"/>
              </a:rPr>
              <a:t>: The </a:t>
            </a:r>
            <a:r>
              <a:rPr sz="2800" spc="-6" dirty="0">
                <a:latin typeface="Arial"/>
                <a:cs typeface="Arial"/>
              </a:rPr>
              <a:t>peritoneal </a:t>
            </a:r>
            <a:r>
              <a:rPr sz="2800" dirty="0">
                <a:latin typeface="Arial"/>
                <a:cs typeface="Arial"/>
              </a:rPr>
              <a:t>cavity is </a:t>
            </a:r>
            <a:r>
              <a:rPr sz="2800" spc="-10" dirty="0">
                <a:latin typeface="Arial"/>
                <a:cs typeface="Arial"/>
              </a:rPr>
              <a:t>expanded </a:t>
            </a:r>
            <a:r>
              <a:rPr sz="2800" spc="-6" dirty="0">
                <a:latin typeface="Arial"/>
                <a:cs typeface="Arial"/>
              </a:rPr>
              <a:t>using  abdominal </a:t>
            </a:r>
            <a:r>
              <a:rPr sz="2800" spc="-10" dirty="0">
                <a:latin typeface="Arial"/>
                <a:cs typeface="Arial"/>
              </a:rPr>
              <a:t>wall </a:t>
            </a:r>
            <a:r>
              <a:rPr sz="2800" dirty="0">
                <a:latin typeface="Arial"/>
                <a:cs typeface="Arial"/>
              </a:rPr>
              <a:t>lift </a:t>
            </a:r>
            <a:r>
              <a:rPr sz="2800" spc="-6" dirty="0">
                <a:latin typeface="Arial"/>
                <a:cs typeface="Arial"/>
              </a:rPr>
              <a:t>obtained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6" dirty="0">
                <a:latin typeface="Arial"/>
                <a:cs typeface="Arial"/>
              </a:rPr>
              <a:t>fan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retractor.</a:t>
            </a:r>
            <a:endParaRPr sz="2800">
              <a:latin typeface="Arial"/>
              <a:cs typeface="Arial"/>
            </a:endParaRPr>
          </a:p>
          <a:p>
            <a:pPr marL="250799" marR="149846" indent="-238736">
              <a:spcBef>
                <a:spcPts val="1389"/>
              </a:spcBef>
              <a:buChar char="•"/>
              <a:tabLst>
                <a:tab pos="251435" algn="l"/>
              </a:tabLst>
            </a:pPr>
            <a:r>
              <a:rPr sz="2800" spc="-6" dirty="0">
                <a:latin typeface="Arial"/>
                <a:cs typeface="Arial"/>
              </a:rPr>
              <a:t>This technique avoids the hemodynamic and </a:t>
            </a:r>
            <a:r>
              <a:rPr sz="2800" dirty="0">
                <a:latin typeface="Arial"/>
                <a:cs typeface="Arial"/>
              </a:rPr>
              <a:t>respiratory </a:t>
            </a:r>
            <a:r>
              <a:rPr sz="2800" spc="-6" dirty="0">
                <a:latin typeface="Arial"/>
                <a:cs typeface="Arial"/>
              </a:rPr>
              <a:t>effects  of increased IAP and the consequences of the use of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CO2.</a:t>
            </a:r>
            <a:endParaRPr sz="2800">
              <a:latin typeface="Arial"/>
              <a:cs typeface="Arial"/>
            </a:endParaRPr>
          </a:p>
          <a:p>
            <a:pPr marL="251435" indent="-238736">
              <a:spcBef>
                <a:spcPts val="1500"/>
              </a:spcBef>
              <a:buChar char="•"/>
              <a:tabLst>
                <a:tab pos="251435" algn="l"/>
              </a:tabLst>
            </a:pPr>
            <a:r>
              <a:rPr sz="2800" spc="-6" dirty="0">
                <a:latin typeface="Arial"/>
                <a:cs typeface="Arial"/>
              </a:rPr>
              <a:t>Renal and splanchnic perfusion is </a:t>
            </a:r>
            <a:r>
              <a:rPr sz="2800" dirty="0">
                <a:latin typeface="Arial"/>
                <a:cs typeface="Arial"/>
              </a:rPr>
              <a:t>not </a:t>
            </a:r>
            <a:r>
              <a:rPr sz="2800" spc="-6" dirty="0">
                <a:latin typeface="Arial"/>
                <a:cs typeface="Arial"/>
              </a:rPr>
              <a:t>altered.</a:t>
            </a:r>
            <a:endParaRPr sz="2800">
              <a:latin typeface="Arial"/>
              <a:cs typeface="Arial"/>
            </a:endParaRPr>
          </a:p>
          <a:p>
            <a:pPr marL="250799" marR="405724" indent="-238736">
              <a:spcBef>
                <a:spcPts val="1500"/>
              </a:spcBef>
              <a:buChar char="•"/>
              <a:tabLst>
                <a:tab pos="251435" algn="l"/>
              </a:tabLst>
            </a:pPr>
            <a:r>
              <a:rPr sz="2800" spc="-6" dirty="0">
                <a:latin typeface="Arial"/>
                <a:cs typeface="Arial"/>
              </a:rPr>
              <a:t>Port </a:t>
            </a:r>
            <a:r>
              <a:rPr sz="2800" dirty="0">
                <a:latin typeface="Arial"/>
                <a:cs typeface="Arial"/>
              </a:rPr>
              <a:t>site </a:t>
            </a:r>
            <a:r>
              <a:rPr sz="2800" spc="-6" dirty="0">
                <a:latin typeface="Arial"/>
                <a:cs typeface="Arial"/>
              </a:rPr>
              <a:t>metastases after laparoscopic surgery for cancer </a:t>
            </a:r>
            <a:r>
              <a:rPr sz="2800" dirty="0">
                <a:latin typeface="Arial"/>
                <a:cs typeface="Arial"/>
              </a:rPr>
              <a:t>are  </a:t>
            </a:r>
            <a:r>
              <a:rPr sz="2800" spc="-6" dirty="0">
                <a:latin typeface="Arial"/>
                <a:cs typeface="Arial"/>
              </a:rPr>
              <a:t>reduced after gasless</a:t>
            </a:r>
            <a:r>
              <a:rPr sz="2800" spc="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laparoscopy.</a:t>
            </a:r>
            <a:endParaRPr sz="2800">
              <a:latin typeface="Arial"/>
              <a:cs typeface="Arial"/>
            </a:endParaRPr>
          </a:p>
          <a:p>
            <a:pPr marL="250799" marR="331437" indent="-238736">
              <a:spcBef>
                <a:spcPts val="1500"/>
              </a:spcBef>
              <a:buChar char="•"/>
              <a:tabLst>
                <a:tab pos="251435" algn="l"/>
              </a:tabLst>
            </a:pPr>
            <a:r>
              <a:rPr sz="2800" spc="-6" dirty="0">
                <a:latin typeface="Arial"/>
                <a:cs typeface="Arial"/>
              </a:rPr>
              <a:t>This technique, therefore, is appealing for patients with severe  cardiac or pulmonary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disease.</a:t>
            </a:r>
            <a:endParaRPr sz="2800">
              <a:latin typeface="Arial"/>
              <a:cs typeface="Arial"/>
            </a:endParaRPr>
          </a:p>
          <a:p>
            <a:pPr marL="250799" marR="923831" indent="-238736">
              <a:spcBef>
                <a:spcPts val="1490"/>
              </a:spcBef>
              <a:buChar char="•"/>
              <a:tabLst>
                <a:tab pos="251435" algn="l"/>
              </a:tabLst>
            </a:pPr>
            <a:r>
              <a:rPr sz="2800" spc="-10" dirty="0">
                <a:latin typeface="Arial"/>
                <a:cs typeface="Arial"/>
              </a:rPr>
              <a:t>However, </a:t>
            </a:r>
            <a:r>
              <a:rPr sz="2800" dirty="0">
                <a:latin typeface="Arial"/>
                <a:cs typeface="Arial"/>
              </a:rPr>
              <a:t>it compromises </a:t>
            </a:r>
            <a:r>
              <a:rPr sz="2800" spc="-6" dirty="0">
                <a:latin typeface="Arial"/>
                <a:cs typeface="Arial"/>
              </a:rPr>
              <a:t>surgical exposure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6" dirty="0">
                <a:latin typeface="Arial"/>
                <a:cs typeface="Arial"/>
              </a:rPr>
              <a:t>increases  technical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difficulty.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153" y="885192"/>
            <a:ext cx="831024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3534049" algn="l"/>
              </a:tabLst>
            </a:pPr>
            <a:r>
              <a:rPr sz="4000" spc="-6" dirty="0"/>
              <a:t>Ventilatory </a:t>
            </a:r>
            <a:r>
              <a:rPr sz="4000" spc="-10" dirty="0"/>
              <a:t>and	</a:t>
            </a:r>
            <a:r>
              <a:rPr sz="4000" spc="-6" dirty="0"/>
              <a:t>Respiratory</a:t>
            </a:r>
            <a:r>
              <a:rPr sz="4000" spc="-100" dirty="0"/>
              <a:t> </a:t>
            </a:r>
            <a:r>
              <a:rPr sz="4000" spc="-6" dirty="0"/>
              <a:t>Changes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3" y="3270251"/>
            <a:ext cx="150495" cy="2612228"/>
          </a:xfrm>
          <a:prstGeom prst="rect">
            <a:avLst/>
          </a:prstGeom>
        </p:spPr>
        <p:txBody>
          <a:bodyPr vert="horz" wrap="square" lIns="0" tIns="245085" rIns="0" bIns="0" rtlCol="0">
            <a:spAutoFit/>
          </a:bodyPr>
          <a:lstStyle/>
          <a:p>
            <a:pPr marL="12699">
              <a:spcBef>
                <a:spcPts val="193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183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182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1429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5610" y="3291840"/>
            <a:ext cx="9194800" cy="46171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99" marR="296514">
              <a:lnSpc>
                <a:spcPct val="154200"/>
              </a:lnSpc>
              <a:spcBef>
                <a:spcPts val="95"/>
              </a:spcBef>
            </a:pPr>
            <a:r>
              <a:rPr sz="2800" spc="-6" dirty="0">
                <a:latin typeface="Arial"/>
                <a:cs typeface="Arial"/>
              </a:rPr>
              <a:t>Thoracopulmonary </a:t>
            </a:r>
            <a:r>
              <a:rPr sz="2800" dirty="0">
                <a:latin typeface="Arial"/>
                <a:cs typeface="Arial"/>
              </a:rPr>
              <a:t>compliance </a:t>
            </a:r>
            <a:r>
              <a:rPr sz="2800" spc="-6" dirty="0">
                <a:latin typeface="Arial"/>
                <a:cs typeface="Arial"/>
              </a:rPr>
              <a:t>decreases by 30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50%.  Reduction in functional residual capacity.</a:t>
            </a:r>
            <a:endParaRPr sz="2800">
              <a:latin typeface="Arial"/>
              <a:cs typeface="Arial"/>
            </a:endParaRPr>
          </a:p>
          <a:p>
            <a:pPr marL="12699">
              <a:spcBef>
                <a:spcPts val="1830"/>
              </a:spcBef>
            </a:pPr>
            <a:r>
              <a:rPr sz="2800" spc="-6" dirty="0">
                <a:latin typeface="Arial"/>
                <a:cs typeface="Arial"/>
              </a:rPr>
              <a:t>Atelectasis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develop </a:t>
            </a:r>
            <a:r>
              <a:rPr sz="2800" dirty="0">
                <a:latin typeface="Arial"/>
                <a:cs typeface="Arial"/>
              </a:rPr>
              <a:t>due to </a:t>
            </a:r>
            <a:r>
              <a:rPr sz="2800" spc="-6" dirty="0">
                <a:latin typeface="Arial"/>
                <a:cs typeface="Arial"/>
              </a:rPr>
              <a:t>elevation of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diaphragm.</a:t>
            </a:r>
            <a:endParaRPr sz="2800">
              <a:latin typeface="Arial"/>
              <a:cs typeface="Arial"/>
            </a:endParaRPr>
          </a:p>
          <a:p>
            <a:pPr marL="12699" marR="102859">
              <a:lnSpc>
                <a:spcPts val="2689"/>
              </a:lnSpc>
              <a:spcBef>
                <a:spcPts val="2069"/>
              </a:spcBef>
            </a:pPr>
            <a:r>
              <a:rPr sz="2800" spc="-6" dirty="0">
                <a:latin typeface="Arial"/>
                <a:cs typeface="Arial"/>
              </a:rPr>
              <a:t>During uneventful </a:t>
            </a:r>
            <a:r>
              <a:rPr sz="2800" spc="-10" dirty="0">
                <a:latin typeface="Arial"/>
                <a:cs typeface="Arial"/>
              </a:rPr>
              <a:t>CO2 </a:t>
            </a:r>
            <a:r>
              <a:rPr sz="2800" spc="-6" dirty="0">
                <a:latin typeface="Arial"/>
                <a:cs typeface="Arial"/>
              </a:rPr>
              <a:t>pneumoperitoneum, the partial  pressure of arterial carbon dioxide </a:t>
            </a:r>
            <a:r>
              <a:rPr sz="2800" spc="-10" dirty="0">
                <a:latin typeface="Arial"/>
                <a:cs typeface="Arial"/>
              </a:rPr>
              <a:t>(PaCO2) </a:t>
            </a:r>
            <a:r>
              <a:rPr sz="2800" spc="-6" dirty="0">
                <a:latin typeface="Arial"/>
                <a:cs typeface="Arial"/>
              </a:rPr>
              <a:t>progressively  increases to </a:t>
            </a:r>
            <a:r>
              <a:rPr sz="2800" dirty="0">
                <a:latin typeface="Arial"/>
                <a:cs typeface="Arial"/>
              </a:rPr>
              <a:t>reach a </a:t>
            </a:r>
            <a:r>
              <a:rPr sz="2800" spc="-6" dirty="0">
                <a:latin typeface="Arial"/>
                <a:cs typeface="Arial"/>
              </a:rPr>
              <a:t>plateau 15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6" dirty="0">
                <a:latin typeface="Arial"/>
                <a:cs typeface="Arial"/>
              </a:rPr>
              <a:t>30 </a:t>
            </a:r>
            <a:r>
              <a:rPr sz="2800" dirty="0">
                <a:latin typeface="Arial"/>
                <a:cs typeface="Arial"/>
              </a:rPr>
              <a:t>minutes </a:t>
            </a:r>
            <a:r>
              <a:rPr sz="2800" spc="-6" dirty="0">
                <a:latin typeface="Arial"/>
                <a:cs typeface="Arial"/>
              </a:rPr>
              <a:t>after the  beginning of CO2 insufflation.</a:t>
            </a:r>
            <a:endParaRPr sz="2800">
              <a:latin typeface="Arial"/>
              <a:cs typeface="Arial"/>
            </a:endParaRPr>
          </a:p>
          <a:p>
            <a:pPr marL="12699" marR="5080">
              <a:lnSpc>
                <a:spcPts val="2689"/>
              </a:lnSpc>
              <a:spcBef>
                <a:spcPts val="2089"/>
              </a:spcBef>
            </a:pPr>
            <a:r>
              <a:rPr sz="2800" spc="-6" dirty="0">
                <a:latin typeface="Arial"/>
                <a:cs typeface="Arial"/>
              </a:rPr>
              <a:t>During laparoscopy with local anesthesia, </a:t>
            </a:r>
            <a:r>
              <a:rPr sz="2800" spc="-10" dirty="0">
                <a:latin typeface="Arial"/>
                <a:cs typeface="Arial"/>
              </a:rPr>
              <a:t>PaCO2 </a:t>
            </a:r>
            <a:r>
              <a:rPr sz="2800" spc="-6" dirty="0">
                <a:latin typeface="Arial"/>
                <a:cs typeface="Arial"/>
              </a:rPr>
              <a:t>remains  unchanged but minute ventilation significantly</a:t>
            </a:r>
            <a:r>
              <a:rPr sz="2800" spc="36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increases.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103" y="7058660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153" y="885192"/>
            <a:ext cx="831024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3534049" algn="l"/>
              </a:tabLst>
            </a:pPr>
            <a:r>
              <a:rPr sz="4000" spc="-6" dirty="0"/>
              <a:t>Ventilatory </a:t>
            </a:r>
            <a:r>
              <a:rPr sz="4000" spc="-10" dirty="0"/>
              <a:t>and	</a:t>
            </a:r>
            <a:r>
              <a:rPr sz="4000" spc="-6" dirty="0"/>
              <a:t>Respiratory</a:t>
            </a:r>
            <a:r>
              <a:rPr sz="4000" spc="-100" dirty="0"/>
              <a:t> </a:t>
            </a:r>
            <a:r>
              <a:rPr sz="4000" spc="-6" dirty="0"/>
              <a:t>Changes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32842" y="4108452"/>
            <a:ext cx="150495" cy="45212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3852" y="4128771"/>
            <a:ext cx="9970135" cy="3370152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 marR="5080">
              <a:spcBef>
                <a:spcPts val="100"/>
              </a:spcBef>
            </a:pPr>
            <a:r>
              <a:rPr sz="2800" spc="-6" dirty="0">
                <a:latin typeface="Arial"/>
                <a:cs typeface="Arial"/>
              </a:rPr>
              <a:t>During CO2 pneumoperitoneum, the increase of Paco2 </a:t>
            </a:r>
            <a:r>
              <a:rPr sz="2800" spc="6" dirty="0">
                <a:latin typeface="Arial"/>
                <a:cs typeface="Arial"/>
              </a:rPr>
              <a:t>may </a:t>
            </a:r>
            <a:r>
              <a:rPr sz="2800" spc="-6" dirty="0">
                <a:latin typeface="Arial"/>
                <a:cs typeface="Arial"/>
              </a:rPr>
              <a:t>be  multifactorial: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26"/>
              </a:spcBef>
            </a:pPr>
            <a:endParaRPr sz="2600">
              <a:latin typeface="Arial"/>
              <a:cs typeface="Arial"/>
            </a:endParaRPr>
          </a:p>
          <a:p>
            <a:pPr marL="472392" indent="-459692">
              <a:buChar char="–"/>
              <a:tabLst>
                <a:tab pos="471757" algn="l"/>
                <a:tab pos="472392" algn="l"/>
              </a:tabLst>
            </a:pPr>
            <a:r>
              <a:rPr sz="2800" spc="-6" dirty="0">
                <a:latin typeface="Arial"/>
                <a:cs typeface="Arial"/>
              </a:rPr>
              <a:t>Absorption of CO2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6" dirty="0">
                <a:latin typeface="Arial"/>
                <a:cs typeface="Arial"/>
              </a:rPr>
              <a:t>the peritoneal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6" dirty="0">
                <a:latin typeface="Arial"/>
                <a:cs typeface="Arial"/>
              </a:rPr>
              <a:t>cavity,</a:t>
            </a:r>
            <a:endParaRPr sz="2800">
              <a:latin typeface="Arial"/>
              <a:cs typeface="Arial"/>
            </a:endParaRPr>
          </a:p>
          <a:p>
            <a:pPr marL="471757" marR="565093" indent="-459692">
              <a:spcBef>
                <a:spcPts val="2900"/>
              </a:spcBef>
              <a:buFont typeface="Arial"/>
              <a:buChar char="–"/>
              <a:tabLst>
                <a:tab pos="570807" algn="l"/>
                <a:tab pos="571441" algn="l"/>
              </a:tabLst>
            </a:pPr>
            <a:r>
              <a:rPr dirty="0"/>
              <a:t>	</a:t>
            </a:r>
            <a:r>
              <a:rPr sz="2800" dirty="0">
                <a:latin typeface="Arial"/>
                <a:cs typeface="Arial"/>
              </a:rPr>
              <a:t>Impairment </a:t>
            </a:r>
            <a:r>
              <a:rPr sz="2800" spc="-6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pulmonary ventilation </a:t>
            </a:r>
            <a:r>
              <a:rPr sz="2800" spc="-6" dirty="0">
                <a:latin typeface="Arial"/>
                <a:cs typeface="Arial"/>
              </a:rPr>
              <a:t>and perfusion by  mechanical factors such as abdominal distention, patient  position, and </a:t>
            </a:r>
            <a:r>
              <a:rPr sz="2800" dirty="0">
                <a:latin typeface="Arial"/>
                <a:cs typeface="Arial"/>
              </a:rPr>
              <a:t>volume </a:t>
            </a:r>
            <a:r>
              <a:rPr sz="2800" spc="-6" dirty="0">
                <a:latin typeface="Arial"/>
                <a:cs typeface="Arial"/>
              </a:rPr>
              <a:t>controlled </a:t>
            </a:r>
            <a:r>
              <a:rPr sz="2800" dirty="0">
                <a:latin typeface="Arial"/>
                <a:cs typeface="Arial"/>
              </a:rPr>
              <a:t>mechanical </a:t>
            </a:r>
            <a:r>
              <a:rPr sz="2800" spc="-6" dirty="0">
                <a:latin typeface="Arial"/>
                <a:cs typeface="Arial"/>
              </a:rPr>
              <a:t>ventilation.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3900" y="495302"/>
            <a:ext cx="11447145" cy="625640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699">
              <a:spcBef>
                <a:spcPts val="100"/>
              </a:spcBef>
              <a:tabLst>
                <a:tab pos="6441415" algn="l"/>
              </a:tabLst>
            </a:pPr>
            <a:r>
              <a:rPr sz="4000" spc="-10" dirty="0"/>
              <a:t>Hemodynamic</a:t>
            </a:r>
            <a:r>
              <a:rPr sz="4000" spc="20" dirty="0"/>
              <a:t> </a:t>
            </a:r>
            <a:r>
              <a:rPr sz="4000" spc="-6"/>
              <a:t>changes</a:t>
            </a:r>
            <a:r>
              <a:rPr sz="4000" spc="20"/>
              <a:t> </a:t>
            </a:r>
            <a:r>
              <a:rPr sz="4000" spc="-6" smtClean="0"/>
              <a:t>due</a:t>
            </a:r>
            <a:r>
              <a:rPr lang="en-US" sz="4000" spc="-6" dirty="0" smtClean="0"/>
              <a:t> </a:t>
            </a:r>
            <a:r>
              <a:rPr sz="4000" smtClean="0"/>
              <a:t>to</a:t>
            </a:r>
            <a:r>
              <a:rPr sz="4000" spc="-85" smtClean="0"/>
              <a:t> </a:t>
            </a:r>
            <a:r>
              <a:rPr sz="4000" spc="-6" dirty="0"/>
              <a:t>Pneumoperitoneum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08100" y="3981452"/>
            <a:ext cx="9973311" cy="3541994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325721" marR="5080" indent="-313656">
              <a:lnSpc>
                <a:spcPct val="99900"/>
              </a:lnSpc>
              <a:spcBef>
                <a:spcPts val="100"/>
              </a:spcBef>
              <a:buChar char="•"/>
              <a:tabLst>
                <a:tab pos="325721" algn="l"/>
                <a:tab pos="326358" algn="l"/>
              </a:tabLst>
            </a:pPr>
            <a:r>
              <a:rPr sz="2800" spc="-6" dirty="0">
                <a:latin typeface="Arial"/>
                <a:cs typeface="Arial"/>
              </a:rPr>
              <a:t>Decreases in cardiac output(10-30%), increased arterial  pressures, and elevation of systemic and </a:t>
            </a:r>
            <a:r>
              <a:rPr sz="2800" dirty="0">
                <a:latin typeface="Arial"/>
                <a:cs typeface="Arial"/>
              </a:rPr>
              <a:t>pulmonary </a:t>
            </a:r>
            <a:r>
              <a:rPr sz="2800" spc="-6" dirty="0">
                <a:latin typeface="Arial"/>
                <a:cs typeface="Arial"/>
              </a:rPr>
              <a:t>vascular  resistances.</a:t>
            </a:r>
            <a:endParaRPr sz="2800">
              <a:latin typeface="Arial"/>
              <a:cs typeface="Arial"/>
            </a:endParaRPr>
          </a:p>
          <a:p>
            <a:pPr marL="326358" indent="-313656">
              <a:spcBef>
                <a:spcPts val="2000"/>
              </a:spcBef>
              <a:buChar char="•"/>
              <a:tabLst>
                <a:tab pos="325721" algn="l"/>
                <a:tab pos="326358" algn="l"/>
              </a:tabLst>
            </a:pPr>
            <a:r>
              <a:rPr sz="2800" spc="-6" dirty="0">
                <a:latin typeface="Arial"/>
                <a:cs typeface="Arial"/>
              </a:rPr>
              <a:t>Heart rates </a:t>
            </a:r>
            <a:r>
              <a:rPr sz="2800" dirty="0">
                <a:latin typeface="Arial"/>
                <a:cs typeface="Arial"/>
              </a:rPr>
              <a:t>remain unchanged </a:t>
            </a:r>
            <a:r>
              <a:rPr sz="2800" spc="-6" dirty="0">
                <a:latin typeface="Arial"/>
                <a:cs typeface="Arial"/>
              </a:rPr>
              <a:t>or increased only slightly.</a:t>
            </a:r>
            <a:endParaRPr sz="2800">
              <a:latin typeface="Arial"/>
              <a:cs typeface="Arial"/>
            </a:endParaRPr>
          </a:p>
          <a:p>
            <a:pPr marL="325721" marR="286356" indent="-313656" algn="just">
              <a:spcBef>
                <a:spcPts val="2000"/>
              </a:spcBef>
              <a:buChar char="•"/>
              <a:tabLst>
                <a:tab pos="326358" algn="l"/>
              </a:tabLst>
            </a:pPr>
            <a:r>
              <a:rPr sz="2800" spc="-6" dirty="0">
                <a:latin typeface="Arial"/>
                <a:cs typeface="Arial"/>
              </a:rPr>
              <a:t>The increase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6" dirty="0">
                <a:latin typeface="Arial"/>
                <a:cs typeface="Arial"/>
              </a:rPr>
              <a:t>systemic </a:t>
            </a:r>
            <a:r>
              <a:rPr sz="2800" dirty="0">
                <a:latin typeface="Arial"/>
                <a:cs typeface="Arial"/>
              </a:rPr>
              <a:t>vascular </a:t>
            </a:r>
            <a:r>
              <a:rPr sz="2800" spc="-6" dirty="0">
                <a:latin typeface="Arial"/>
                <a:cs typeface="Arial"/>
              </a:rPr>
              <a:t>resistance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6" dirty="0">
                <a:latin typeface="Arial"/>
                <a:cs typeface="Arial"/>
              </a:rPr>
              <a:t>affected by  patient position.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6" dirty="0">
                <a:latin typeface="Arial"/>
                <a:cs typeface="Arial"/>
              </a:rPr>
              <a:t>Trendelenburg position attenuates this  increase; the head-up position aggravates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2098</Words>
  <Application>Microsoft Office PowerPoint</Application>
  <PresentationFormat>Custom</PresentationFormat>
  <Paragraphs>207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Solstice</vt:lpstr>
      <vt:lpstr>Anesthesia and  Laproscopic Surgery</vt:lpstr>
      <vt:lpstr>Introduction</vt:lpstr>
      <vt:lpstr>Advantages and Disadvantages of laproscopy</vt:lpstr>
      <vt:lpstr>Contraindications to laproscopic surgery</vt:lpstr>
      <vt:lpstr>Advantages and disadvantages of various gases  used to create pneumoperitoneum</vt:lpstr>
      <vt:lpstr>Alternatives to CO2 Pneumoperitoneum</vt:lpstr>
      <vt:lpstr>Ventilatory and Respiratory Changes</vt:lpstr>
      <vt:lpstr>Ventilatory and Respiratory Changes</vt:lpstr>
      <vt:lpstr>Hemodynamic changes due to Pneumoperitoneum</vt:lpstr>
      <vt:lpstr>Slide 10</vt:lpstr>
      <vt:lpstr>Effect of Pneumoperitoneum on regional  Hemodynamics</vt:lpstr>
      <vt:lpstr>Preoperative Evaluation</vt:lpstr>
      <vt:lpstr>Slide 13</vt:lpstr>
      <vt:lpstr>Anaesthetic Techniques for Laproscopic surgery</vt:lpstr>
      <vt:lpstr>Anaesthetic techniques</vt:lpstr>
      <vt:lpstr>Anaesthetic techniques</vt:lpstr>
      <vt:lpstr>Patient Positioning and monitoring</vt:lpstr>
      <vt:lpstr>Complications of Laparoscopy</vt:lpstr>
      <vt:lpstr>Respiratory complications</vt:lpstr>
      <vt:lpstr>Respiratory complications</vt:lpstr>
      <vt:lpstr>4 Gas Embolism</vt:lpstr>
      <vt:lpstr>Slide 22</vt:lpstr>
      <vt:lpstr>Treatment of CO2 embolism</vt:lpstr>
      <vt:lpstr>Cardiac Arrhythmias During Laparoscopy</vt:lpstr>
      <vt:lpstr>Diagnosis of respiratory complications during  laparoscopy</vt:lpstr>
      <vt:lpstr>Problems Related to Patient Position</vt:lpstr>
      <vt:lpstr>Problems Related to Patient Position</vt:lpstr>
      <vt:lpstr>Postoperative Benefits and Consequences of  Laparoscopy</vt:lpstr>
      <vt:lpstr>Stress Response</vt:lpstr>
      <vt:lpstr>Postoperative pain</vt:lpstr>
      <vt:lpstr>Pulmonary dysfunction</vt:lpstr>
      <vt:lpstr>Postoperative Nausea and Vomiting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Anaesthesia For  Laproscopic Surgery</dc:title>
  <cp:lastModifiedBy>admin</cp:lastModifiedBy>
  <cp:revision>5</cp:revision>
  <dcterms:created xsi:type="dcterms:W3CDTF">2021-01-07T06:45:40Z</dcterms:created>
  <dcterms:modified xsi:type="dcterms:W3CDTF">2022-04-26T10:18:01Z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2019-04-19T00:00:00Z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2021-01-07T00:00:00Z</vt:filetime>
  </property>
</Properties>
</file>