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6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59E5-15F0-4BC0-898D-B206E2A147FA}" type="datetimeFigureOut">
              <a:rPr lang="en-US" smtClean="0"/>
              <a:pPr/>
              <a:t>4/26/2022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5B9B-9D15-4CBE-AA7B-8704635C4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59E5-15F0-4BC0-898D-B206E2A147FA}" type="datetimeFigureOut">
              <a:rPr lang="en-US" smtClean="0"/>
              <a:pPr/>
              <a:t>4/26/2022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5B9B-9D15-4CBE-AA7B-8704635C4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59E5-15F0-4BC0-898D-B206E2A147FA}" type="datetimeFigureOut">
              <a:rPr lang="en-US" smtClean="0"/>
              <a:pPr/>
              <a:t>4/26/2022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5B9B-9D15-4CBE-AA7B-8704635C4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59E5-15F0-4BC0-898D-B206E2A147FA}" type="datetimeFigureOut">
              <a:rPr lang="en-US" smtClean="0"/>
              <a:pPr/>
              <a:t>4/26/2022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5B9B-9D15-4CBE-AA7B-8704635C4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59E5-15F0-4BC0-898D-B206E2A147FA}" type="datetimeFigureOut">
              <a:rPr lang="en-US" smtClean="0"/>
              <a:pPr/>
              <a:t>4/26/2022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5B9B-9D15-4CBE-AA7B-8704635C4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59E5-15F0-4BC0-898D-B206E2A147FA}" type="datetimeFigureOut">
              <a:rPr lang="en-US" smtClean="0"/>
              <a:pPr/>
              <a:t>4/26/2022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5B9B-9D15-4CBE-AA7B-8704635C4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59E5-15F0-4BC0-898D-B206E2A147FA}" type="datetimeFigureOut">
              <a:rPr lang="en-US" smtClean="0"/>
              <a:pPr/>
              <a:t>4/26/2022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5B9B-9D15-4CBE-AA7B-8704635C4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59E5-15F0-4BC0-898D-B206E2A147FA}" type="datetimeFigureOut">
              <a:rPr lang="en-US" smtClean="0"/>
              <a:pPr/>
              <a:t>4/26/2022</a:t>
            </a:fld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4D5B9B-9D15-4CBE-AA7B-8704635C41B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59E5-15F0-4BC0-898D-B206E2A147FA}" type="datetimeFigureOut">
              <a:rPr lang="en-US" smtClean="0"/>
              <a:pPr/>
              <a:t>4/26/2022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5B9B-9D15-4CBE-AA7B-8704635C4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459E5-15F0-4BC0-898D-B206E2A147FA}" type="datetimeFigureOut">
              <a:rPr lang="en-US" smtClean="0"/>
              <a:pPr/>
              <a:t>4/26/2022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B4D5B9B-9D15-4CBE-AA7B-8704635C4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20459E5-15F0-4BC0-898D-B206E2A147FA}" type="datetimeFigureOut">
              <a:rPr lang="en-US" smtClean="0"/>
              <a:pPr/>
              <a:t>4/26/2022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D5B9B-9D15-4CBE-AA7B-8704635C4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20459E5-15F0-4BC0-898D-B206E2A147FA}" type="datetimeFigureOut">
              <a:rPr lang="en-US" smtClean="0"/>
              <a:pPr/>
              <a:t>4/26/2022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4D5B9B-9D15-4CBE-AA7B-8704635C41B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journals.sagepub.com/author/Hamilton,+Carol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DR. SARA MARY THOMAS</a:t>
            </a:r>
          </a:p>
          <a:p>
            <a:pPr>
              <a:buNone/>
            </a:pPr>
            <a:r>
              <a:rPr lang="en-IN" dirty="0" smtClean="0"/>
              <a:t>PROF. DEPT OF ANAESTHESIOLOGY</a:t>
            </a:r>
          </a:p>
          <a:p>
            <a:pPr>
              <a:buNone/>
            </a:pPr>
            <a:r>
              <a:rPr lang="en-IN" dirty="0" smtClean="0"/>
              <a:t>SBKS MI &amp; RC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OXYGEN –HAEMOGLOBIN DISSOCIATION CURVE</a:t>
            </a:r>
            <a:endParaRPr lang="en-IN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shot_2018-07-17-08-25-04-091~2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63" y="900906"/>
            <a:ext cx="822960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357166"/>
            <a:ext cx="8229600" cy="59293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P50 less than 27mm Hg describes a left –shift of oxy – </a:t>
            </a:r>
            <a:r>
              <a:rPr lang="en-US" dirty="0" err="1" smtClean="0"/>
              <a:t>Hb</a:t>
            </a:r>
            <a:r>
              <a:rPr lang="en-US" dirty="0" smtClean="0"/>
              <a:t> curve meaning , at any given PO2, </a:t>
            </a:r>
            <a:r>
              <a:rPr lang="en-US" dirty="0" err="1" smtClean="0"/>
              <a:t>Hb</a:t>
            </a:r>
            <a:r>
              <a:rPr lang="en-US" dirty="0" smtClean="0"/>
              <a:t> has highest affinity for oxygen and therefore more </a:t>
            </a:r>
            <a:r>
              <a:rPr lang="en-US" dirty="0" err="1" smtClean="0"/>
              <a:t>satrurated</a:t>
            </a:r>
            <a:r>
              <a:rPr lang="en-US" dirty="0" smtClean="0"/>
              <a:t> that </a:t>
            </a:r>
            <a:r>
              <a:rPr lang="en-US" dirty="0" err="1" smtClean="0"/>
              <a:t>normal.i.e</a:t>
            </a:r>
            <a:r>
              <a:rPr lang="en-US" dirty="0" smtClean="0"/>
              <a:t>., shift of ODC to left. This require a highest tissue perfusion  than normal to produce a normal oxygen delivery to tissues.</a:t>
            </a:r>
          </a:p>
          <a:p>
            <a:r>
              <a:rPr lang="en-US" dirty="0"/>
              <a:t> </a:t>
            </a:r>
            <a:r>
              <a:rPr lang="en-US" dirty="0" smtClean="0"/>
              <a:t>Causes are</a:t>
            </a:r>
          </a:p>
          <a:p>
            <a:r>
              <a:rPr lang="en-US" dirty="0"/>
              <a:t> </a:t>
            </a:r>
            <a:r>
              <a:rPr lang="en-US" dirty="0" smtClean="0"/>
              <a:t>Alkalosis ( metabolic and respiratory )</a:t>
            </a:r>
          </a:p>
          <a:p>
            <a:r>
              <a:rPr lang="en-US" dirty="0" smtClean="0"/>
              <a:t>Hypothermia</a:t>
            </a:r>
          </a:p>
          <a:p>
            <a:r>
              <a:rPr lang="en-US" dirty="0" smtClean="0"/>
              <a:t>Abnormal and </a:t>
            </a:r>
            <a:r>
              <a:rPr lang="en-US" dirty="0" err="1" smtClean="0"/>
              <a:t>foetal</a:t>
            </a:r>
            <a:r>
              <a:rPr lang="en-US" dirty="0" smtClean="0"/>
              <a:t> </a:t>
            </a:r>
            <a:r>
              <a:rPr lang="en-US" dirty="0" err="1" smtClean="0"/>
              <a:t>Hb</a:t>
            </a:r>
            <a:endParaRPr lang="en-US" dirty="0" smtClean="0"/>
          </a:p>
          <a:p>
            <a:r>
              <a:rPr lang="en-US" dirty="0" err="1" smtClean="0"/>
              <a:t>Carboxy</a:t>
            </a:r>
            <a:r>
              <a:rPr lang="en-US" dirty="0" smtClean="0"/>
              <a:t> </a:t>
            </a:r>
            <a:r>
              <a:rPr lang="en-US" dirty="0" err="1" smtClean="0"/>
              <a:t>Hb</a:t>
            </a:r>
            <a:r>
              <a:rPr lang="en-US" dirty="0" smtClean="0"/>
              <a:t>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r>
              <a:rPr lang="en-US" dirty="0" smtClean="0"/>
              <a:t>Met </a:t>
            </a:r>
            <a:r>
              <a:rPr lang="en-US" dirty="0" err="1" smtClean="0"/>
              <a:t>Hb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Decrease in RBC 2,3 DPG content – occurs with transfusion of old acid citrate – dextrose stored blood ( &gt; 6-7 days ).This persists for upto24 </a:t>
            </a:r>
            <a:r>
              <a:rPr lang="en-US" dirty="0" err="1" smtClean="0"/>
              <a:t>hr,after</a:t>
            </a:r>
            <a:r>
              <a:rPr lang="en-US" dirty="0" smtClean="0"/>
              <a:t> transfusion. </a:t>
            </a:r>
            <a:r>
              <a:rPr lang="en-US" dirty="0" err="1" smtClean="0"/>
              <a:t>Storageof</a:t>
            </a:r>
            <a:r>
              <a:rPr lang="en-US" dirty="0" smtClean="0"/>
              <a:t> blood DPG with time. Hence to </a:t>
            </a:r>
            <a:r>
              <a:rPr lang="en-US" dirty="0" err="1" smtClean="0"/>
              <a:t>minimise</a:t>
            </a:r>
            <a:r>
              <a:rPr lang="en-US" dirty="0" smtClean="0"/>
              <a:t> the effects:</a:t>
            </a:r>
          </a:p>
          <a:p>
            <a:r>
              <a:rPr lang="en-US" dirty="0" smtClean="0"/>
              <a:t>-Should warm all blood.</a:t>
            </a:r>
          </a:p>
          <a:p>
            <a:r>
              <a:rPr lang="en-US" dirty="0" smtClean="0"/>
              <a:t>Avoid excessive bicarbonate administration.</a:t>
            </a:r>
          </a:p>
          <a:p>
            <a:r>
              <a:rPr lang="en-US" dirty="0" smtClean="0"/>
              <a:t>Use frozen blood if available.</a:t>
            </a:r>
          </a:p>
          <a:p>
            <a:r>
              <a:rPr lang="en-US" dirty="0" smtClean="0"/>
              <a:t>Avoid infusing blood that is more than 5-7 days old.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214290"/>
            <a:ext cx="8158162" cy="6286544"/>
          </a:xfrm>
        </p:spPr>
        <p:txBody>
          <a:bodyPr/>
          <a:lstStyle/>
          <a:p>
            <a:r>
              <a:rPr lang="en-US" dirty="0" smtClean="0"/>
              <a:t>P50 more then 27mm of Hg describes a right ward shift of oxy –</a:t>
            </a:r>
            <a:r>
              <a:rPr lang="en-US" dirty="0" err="1" smtClean="0"/>
              <a:t>Hb</a:t>
            </a:r>
            <a:r>
              <a:rPr lang="en-US" dirty="0" smtClean="0"/>
              <a:t> curve which means that at any given PO2, </a:t>
            </a:r>
            <a:r>
              <a:rPr lang="en-US" dirty="0" err="1" smtClean="0"/>
              <a:t>Hb</a:t>
            </a:r>
            <a:r>
              <a:rPr lang="en-US" dirty="0" smtClean="0"/>
              <a:t> has a affinity for oxygen and is less saturated than normal.</a:t>
            </a:r>
          </a:p>
          <a:p>
            <a:r>
              <a:rPr lang="en-US" b="1" dirty="0" smtClean="0"/>
              <a:t>CAUSES</a:t>
            </a:r>
          </a:p>
          <a:p>
            <a:r>
              <a:rPr lang="en-US" dirty="0" smtClean="0"/>
              <a:t>Acidosis </a:t>
            </a:r>
          </a:p>
          <a:p>
            <a:r>
              <a:rPr lang="en-US" dirty="0" smtClean="0"/>
              <a:t>Hyperthermia</a:t>
            </a:r>
          </a:p>
          <a:p>
            <a:r>
              <a:rPr lang="en-US" dirty="0" smtClean="0"/>
              <a:t>Increased RBC 2,3 DPG.</a:t>
            </a:r>
          </a:p>
          <a:p>
            <a:r>
              <a:rPr lang="en-US" dirty="0" err="1" smtClean="0"/>
              <a:t>Anaemia</a:t>
            </a:r>
            <a:endParaRPr lang="en-US" dirty="0" smtClean="0"/>
          </a:p>
          <a:p>
            <a:r>
              <a:rPr lang="en-US" dirty="0" smtClean="0"/>
              <a:t>Exercise</a:t>
            </a:r>
          </a:p>
          <a:p>
            <a:r>
              <a:rPr lang="en-US" dirty="0" err="1" smtClean="0"/>
              <a:t>Propranolol</a:t>
            </a: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Sickle cell </a:t>
            </a:r>
            <a:r>
              <a:rPr lang="en-US" dirty="0" err="1" smtClean="0"/>
              <a:t>anaemia</a:t>
            </a:r>
            <a:endParaRPr lang="en-US" dirty="0" smtClean="0"/>
          </a:p>
          <a:p>
            <a:r>
              <a:rPr lang="en-US" dirty="0" smtClean="0"/>
              <a:t>Deficiency of </a:t>
            </a:r>
            <a:r>
              <a:rPr lang="en-US" dirty="0" err="1" smtClean="0"/>
              <a:t>Pyruvate</a:t>
            </a:r>
            <a:r>
              <a:rPr lang="en-US" dirty="0" smtClean="0"/>
              <a:t> </a:t>
            </a:r>
            <a:r>
              <a:rPr lang="en-US" dirty="0" err="1" smtClean="0"/>
              <a:t>kinase</a:t>
            </a:r>
            <a:endParaRPr lang="en-US" dirty="0" smtClean="0"/>
          </a:p>
          <a:p>
            <a:r>
              <a:rPr lang="en-US" dirty="0" smtClean="0"/>
              <a:t>Drugs like </a:t>
            </a:r>
            <a:r>
              <a:rPr lang="en-US" dirty="0" err="1" smtClean="0"/>
              <a:t>digoxin</a:t>
            </a:r>
            <a:r>
              <a:rPr lang="en-US" dirty="0" smtClean="0"/>
              <a:t>, testosterone</a:t>
            </a:r>
          </a:p>
          <a:p>
            <a:endParaRPr lang="en-US" dirty="0" smtClean="0"/>
          </a:p>
          <a:p>
            <a:r>
              <a:rPr lang="en-US" b="1" dirty="0" smtClean="0"/>
              <a:t>FACTORS AFFECTING THE POSISTION OF THE OXY- HB DISSOCIATION CURVE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Temperature </a:t>
            </a:r>
          </a:p>
          <a:p>
            <a:pPr>
              <a:buNone/>
            </a:pPr>
            <a:r>
              <a:rPr lang="en-US" dirty="0" smtClean="0"/>
              <a:t>    Increase in temperature decreaseHb-O2 affinity and ODC is shifted to right. Conversely : when body is cooled , O2 demand decreases , P50 falls and ODC is shifted to left.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 Hydrogen ions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P50 is inversely proportional to Ph . Acute alkalosis shifts the ODC curve to left . Acute  changes in pH  of 0.1 unit will change of P50 by approx. 3 mm of Hg. The effect of chronic Ph changes depends largely on compensatory change in organic phosphate synthesis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 CO2</a:t>
            </a:r>
          </a:p>
          <a:p>
            <a:pPr>
              <a:buNone/>
            </a:pPr>
            <a:r>
              <a:rPr lang="en-US" dirty="0" smtClean="0"/>
              <a:t>    Modifies the </a:t>
            </a:r>
            <a:r>
              <a:rPr lang="en-US" dirty="0" err="1" smtClean="0"/>
              <a:t>posistion</a:t>
            </a:r>
            <a:r>
              <a:rPr lang="en-US" dirty="0" smtClean="0"/>
              <a:t> of ODC by altering Ph </a:t>
            </a:r>
          </a:p>
          <a:p>
            <a:pPr>
              <a:buNone/>
            </a:pPr>
            <a:r>
              <a:rPr lang="en-US" dirty="0" smtClean="0"/>
              <a:t>    ( Bohr effect ). P50 is directly proportional to the partial pressure of CO2. Acute respiratory acidosis will shift the curve to the right : acute respiratory alkalosis will shift the curve to left.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7223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 Organic phosphate -2,3 DPG and ATP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dirty="0" smtClean="0"/>
              <a:t>These bind to the oxy – </a:t>
            </a:r>
            <a:r>
              <a:rPr lang="en-US" dirty="0" err="1" smtClean="0"/>
              <a:t>Hb</a:t>
            </a:r>
            <a:r>
              <a:rPr lang="en-US" dirty="0" smtClean="0"/>
              <a:t> – The normal intra </a:t>
            </a:r>
            <a:r>
              <a:rPr lang="en-US" dirty="0" err="1" smtClean="0"/>
              <a:t>eryrhrocytic</a:t>
            </a:r>
            <a:r>
              <a:rPr lang="en-US" dirty="0" smtClean="0"/>
              <a:t> concentration of 2,3 DPG is about 4m Mol/L of RBC. Increase in concentration of 2,3 DPG or ATP or both will shift ODC to the right, and decrease will </a:t>
            </a:r>
            <a:r>
              <a:rPr lang="en-US" dirty="0" err="1" smtClean="0"/>
              <a:t>shiftODC</a:t>
            </a:r>
            <a:r>
              <a:rPr lang="en-US" dirty="0" smtClean="0"/>
              <a:t> to the left. 2,3 DPG is produced in red cells by HMP shunt pathway of </a:t>
            </a:r>
            <a:r>
              <a:rPr lang="en-US" dirty="0" err="1" smtClean="0"/>
              <a:t>glycolysis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The production of 2,3 DPG is potentiated through enzymatic response to </a:t>
            </a:r>
            <a:r>
              <a:rPr lang="en-US" dirty="0" err="1" smtClean="0"/>
              <a:t>anaemia</a:t>
            </a:r>
            <a:r>
              <a:rPr lang="en-US" dirty="0" smtClean="0"/>
              <a:t>, alkalosis and </a:t>
            </a:r>
            <a:r>
              <a:rPr lang="en-US" dirty="0" err="1" smtClean="0"/>
              <a:t>hypoxaemia</a:t>
            </a:r>
            <a:r>
              <a:rPr lang="en-US" dirty="0" smtClean="0"/>
              <a:t>. Alteration in 2,3 DPG requires several hours to become </a:t>
            </a:r>
            <a:r>
              <a:rPr lang="en-US" dirty="0" err="1" smtClean="0"/>
              <a:t>evident.In</a:t>
            </a:r>
            <a:r>
              <a:rPr lang="en-US" dirty="0" smtClean="0"/>
              <a:t> chronic acidosis2,3 DPG is diminished ( left shift ). In chronic alkalosis 2,3 DPG is increased ( Rt. Shift )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  Congenital abnormalities of ODC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Haemoglobinopathies</a:t>
            </a:r>
            <a:r>
              <a:rPr lang="en-US" dirty="0" smtClean="0"/>
              <a:t> shift to right or left depending on the affinity of abnormal </a:t>
            </a:r>
            <a:r>
              <a:rPr lang="en-US" dirty="0" err="1" smtClean="0"/>
              <a:t>Hb</a:t>
            </a:r>
            <a:r>
              <a:rPr lang="en-US" dirty="0" smtClean="0"/>
              <a:t> to O2</a:t>
            </a:r>
          </a:p>
          <a:p>
            <a:r>
              <a:rPr lang="en-US" dirty="0" smtClean="0"/>
              <a:t>Disorders of red cell metabolism- </a:t>
            </a:r>
            <a:r>
              <a:rPr lang="en-US" dirty="0" err="1" smtClean="0"/>
              <a:t>pyruvate</a:t>
            </a:r>
            <a:r>
              <a:rPr lang="en-US" dirty="0" smtClean="0"/>
              <a:t> </a:t>
            </a:r>
            <a:r>
              <a:rPr lang="en-US" dirty="0" err="1" smtClean="0"/>
              <a:t>kinase</a:t>
            </a:r>
            <a:r>
              <a:rPr lang="en-US" dirty="0" smtClean="0"/>
              <a:t> deficiency shifts the ODC to </a:t>
            </a:r>
            <a:r>
              <a:rPr lang="en-US" dirty="0" err="1" smtClean="0"/>
              <a:t>rightwith</a:t>
            </a:r>
            <a:r>
              <a:rPr lang="en-US" dirty="0" smtClean="0"/>
              <a:t> elevated2,3 DPG levels. </a:t>
            </a:r>
            <a:r>
              <a:rPr lang="en-US" dirty="0" err="1" smtClean="0"/>
              <a:t>Hexokinase</a:t>
            </a:r>
            <a:r>
              <a:rPr lang="en-US" dirty="0" smtClean="0"/>
              <a:t> deficiency shifts the ODC to left with low 2,3 DPG levels.</a:t>
            </a:r>
          </a:p>
          <a:p>
            <a:pPr>
              <a:buNone/>
            </a:pP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 ODC and Environmental factors</a:t>
            </a:r>
          </a:p>
          <a:p>
            <a:r>
              <a:rPr lang="en-US" dirty="0" smtClean="0"/>
              <a:t>Physiological adaptation to high altitudes. At high altitudes oxygen tension is markedly reduced.</a:t>
            </a:r>
          </a:p>
          <a:p>
            <a:r>
              <a:rPr lang="en-US" dirty="0" smtClean="0"/>
              <a:t>Compensatory mechanisms are – Hyperventilation, </a:t>
            </a:r>
            <a:r>
              <a:rPr lang="en-US" dirty="0" err="1" smtClean="0"/>
              <a:t>polycythamia</a:t>
            </a:r>
            <a:r>
              <a:rPr lang="en-US" dirty="0" smtClean="0"/>
              <a:t>, increased breathing capacity and pulmonary vasoconstriction.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Hypoxaemia</a:t>
            </a:r>
            <a:r>
              <a:rPr lang="en-US" dirty="0" smtClean="0"/>
              <a:t> and </a:t>
            </a:r>
            <a:r>
              <a:rPr lang="en-US" dirty="0" err="1" smtClean="0"/>
              <a:t>hypocarbia</a:t>
            </a:r>
            <a:r>
              <a:rPr lang="en-US" dirty="0" smtClean="0"/>
              <a:t> stimulate 2,3 DPG production and results in a right ward </a:t>
            </a:r>
            <a:r>
              <a:rPr lang="en-US" dirty="0" err="1" smtClean="0"/>
              <a:t>shiftof</a:t>
            </a:r>
            <a:r>
              <a:rPr lang="en-US" dirty="0" smtClean="0"/>
              <a:t> ODC and improved oxygen extraction.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14290"/>
            <a:ext cx="8229600" cy="63579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   Carbon monoxide</a:t>
            </a:r>
          </a:p>
          <a:p>
            <a:pPr>
              <a:buNone/>
            </a:pPr>
            <a:r>
              <a:rPr lang="en-US" dirty="0" smtClean="0"/>
              <a:t>  CO  has an affinity for </a:t>
            </a:r>
            <a:r>
              <a:rPr lang="en-US" dirty="0" err="1" smtClean="0"/>
              <a:t>Hb</a:t>
            </a:r>
            <a:r>
              <a:rPr lang="en-US" dirty="0" smtClean="0"/>
              <a:t> over 200 times greater than that of oxygen and readily displaces oxygen from </a:t>
            </a:r>
            <a:r>
              <a:rPr lang="en-US" dirty="0" err="1" smtClean="0"/>
              <a:t>Hb</a:t>
            </a:r>
            <a:r>
              <a:rPr lang="en-US" dirty="0" smtClean="0"/>
              <a:t>. It has direct effect on P50 and shifts the ODC top the ,left, further reducing available oxygen to tissues.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  ODC and Chronic Disease States</a:t>
            </a:r>
          </a:p>
          <a:p>
            <a:pPr>
              <a:buNone/>
            </a:pPr>
            <a:r>
              <a:rPr lang="en-US" dirty="0" smtClean="0"/>
              <a:t>  Cardiopulmonary disease-compensatory increase in 2,3 DPG. In low cardiac output states as in CCF, tissue </a:t>
            </a:r>
            <a:r>
              <a:rPr lang="en-US" dirty="0" err="1" smtClean="0"/>
              <a:t>coimpensate</a:t>
            </a:r>
            <a:r>
              <a:rPr lang="en-US" dirty="0" smtClean="0"/>
              <a:t> by extracting more oxygen. Increase in de-oxy </a:t>
            </a:r>
            <a:r>
              <a:rPr lang="en-US" dirty="0" err="1" smtClean="0"/>
              <a:t>Hb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2214554"/>
            <a:ext cx="8001056" cy="2643206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Oxygen </a:t>
            </a:r>
            <a:r>
              <a:rPr lang="en-US" dirty="0" err="1" smtClean="0">
                <a:solidFill>
                  <a:schemeClr val="tx1"/>
                </a:solidFill>
              </a:rPr>
              <a:t>haemoglobin</a:t>
            </a:r>
            <a:r>
              <a:rPr lang="en-US" dirty="0" smtClean="0">
                <a:solidFill>
                  <a:schemeClr val="tx1"/>
                </a:solidFill>
              </a:rPr>
              <a:t> dissociation curve relates the saturation of </a:t>
            </a:r>
            <a:r>
              <a:rPr lang="en-US" dirty="0" err="1" smtClean="0">
                <a:solidFill>
                  <a:schemeClr val="tx1"/>
                </a:solidFill>
              </a:rPr>
              <a:t>Hb</a:t>
            </a:r>
            <a:r>
              <a:rPr lang="en-US" dirty="0" smtClean="0">
                <a:solidFill>
                  <a:schemeClr val="tx1"/>
                </a:solidFill>
              </a:rPr>
              <a:t>  (Y AXIS) to partial pressure of O2 ( axis ). </a:t>
            </a:r>
            <a:r>
              <a:rPr lang="en-US" dirty="0" err="1" smtClean="0">
                <a:solidFill>
                  <a:schemeClr val="tx1"/>
                </a:solidFill>
              </a:rPr>
              <a:t>Hb</a:t>
            </a:r>
            <a:r>
              <a:rPr lang="en-US" dirty="0" smtClean="0">
                <a:solidFill>
                  <a:schemeClr val="tx1"/>
                </a:solidFill>
              </a:rPr>
              <a:t> is fully saturated ( 100 % ) by a PO2 of about 70 mm Hg. The normal arterial saturation of 95 -98% with oxygen occurs by a Pao2 of about 95-100 mm Hg 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stimulates </a:t>
            </a:r>
            <a:r>
              <a:rPr lang="en-US" dirty="0" err="1" smtClean="0"/>
              <a:t>phosphofructokinase</a:t>
            </a:r>
            <a:r>
              <a:rPr lang="en-US" dirty="0" smtClean="0"/>
              <a:t> and 2,3  DPG production.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Anaemia</a:t>
            </a:r>
            <a:r>
              <a:rPr lang="en-US" dirty="0" smtClean="0"/>
              <a:t> – most imp. Compensatory mechanisms are :</a:t>
            </a:r>
          </a:p>
          <a:p>
            <a:pPr lvl="1"/>
            <a:r>
              <a:rPr lang="en-US" dirty="0" smtClean="0"/>
              <a:t> Increased CO </a:t>
            </a:r>
            <a:r>
              <a:rPr lang="en-US" dirty="0" err="1" smtClean="0"/>
              <a:t>nd</a:t>
            </a:r>
            <a:r>
              <a:rPr lang="en-US" dirty="0" smtClean="0"/>
              <a:t> O2 delivery.</a:t>
            </a:r>
          </a:p>
          <a:p>
            <a:pPr lvl="1"/>
            <a:r>
              <a:rPr lang="en-US" dirty="0" smtClean="0"/>
              <a:t> Right shift of ODC – mostly by increased 2,3 DPG levels</a:t>
            </a:r>
          </a:p>
          <a:p>
            <a:pPr lvl="1"/>
            <a:r>
              <a:rPr lang="en-US" dirty="0" err="1" smtClean="0"/>
              <a:t>Uraemia</a:t>
            </a:r>
            <a:r>
              <a:rPr lang="en-US" dirty="0" smtClean="0"/>
              <a:t> and cirrhosis and thyroid disease- increased2,3 DPG levels and right shift of ODC.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ODC in Acute Disease state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Hypophosphataemia</a:t>
            </a:r>
            <a:r>
              <a:rPr lang="en-US" dirty="0" smtClean="0"/>
              <a:t> – results in lowered P50 and increased Hb-O2 affinity. Causes are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Parenteral</a:t>
            </a:r>
            <a:r>
              <a:rPr lang="en-US" dirty="0" smtClean="0"/>
              <a:t> nutrition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Alkalosis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Starvation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Vomiting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Malabsorption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Antacids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Hyperphosphaturia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Hypokalemia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Haemodialysis</a:t>
            </a:r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585791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Shock – effects on ODC involves interaction of pH,Paco2 , and temperature</a:t>
            </a:r>
          </a:p>
          <a:p>
            <a:pPr>
              <a:buNone/>
            </a:pPr>
            <a:r>
              <a:rPr lang="en-US" dirty="0" smtClean="0"/>
              <a:t>Factors contributing to increased oxygen affinity in shock  are massive blood </a:t>
            </a:r>
            <a:r>
              <a:rPr lang="en-US" dirty="0" err="1" smtClean="0"/>
              <a:t>transfusion,acute</a:t>
            </a:r>
            <a:r>
              <a:rPr lang="en-US" dirty="0" smtClean="0"/>
              <a:t> alkalosis, metabolic acidosis, </a:t>
            </a:r>
            <a:r>
              <a:rPr lang="en-US" dirty="0" err="1" smtClean="0"/>
              <a:t>hypophosphataemia</a:t>
            </a:r>
            <a:r>
              <a:rPr lang="en-US" dirty="0" smtClean="0"/>
              <a:t> and hypothermia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Acute MI</a:t>
            </a:r>
          </a:p>
          <a:p>
            <a:pPr>
              <a:buNone/>
            </a:pPr>
            <a:r>
              <a:rPr lang="en-US" dirty="0" smtClean="0"/>
              <a:t>P50</a:t>
            </a:r>
            <a:r>
              <a:rPr lang="en-US" b="1" dirty="0" smtClean="0"/>
              <a:t>  </a:t>
            </a:r>
            <a:r>
              <a:rPr lang="en-US" dirty="0" smtClean="0"/>
              <a:t>was found to be </a:t>
            </a:r>
            <a:r>
              <a:rPr lang="en-US" dirty="0" err="1" smtClean="0"/>
              <a:t>elevatedand</a:t>
            </a:r>
            <a:r>
              <a:rPr lang="en-US" dirty="0" smtClean="0"/>
              <a:t> ODC shifted to right </a:t>
            </a:r>
          </a:p>
          <a:p>
            <a:pPr>
              <a:buNone/>
            </a:pP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554683"/>
          </a:xfrm>
        </p:spPr>
        <p:txBody>
          <a:bodyPr/>
          <a:lstStyle/>
          <a:p>
            <a:r>
              <a:rPr lang="en-US" b="1" dirty="0" smtClean="0"/>
              <a:t>ODC and </a:t>
            </a:r>
            <a:r>
              <a:rPr lang="en-US" b="1" dirty="0" err="1" smtClean="0"/>
              <a:t>Anaesthesiologist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    Volatile </a:t>
            </a:r>
            <a:r>
              <a:rPr lang="en-US" dirty="0" err="1" smtClean="0"/>
              <a:t>anaesthetic</a:t>
            </a:r>
            <a:r>
              <a:rPr lang="en-US" dirty="0" smtClean="0"/>
              <a:t> agents – in general all inhalational agents including N2O causes a shift to right in the ODC.</a:t>
            </a:r>
          </a:p>
          <a:p>
            <a:pPr>
              <a:buNone/>
            </a:pPr>
            <a:r>
              <a:rPr lang="en-US" dirty="0" smtClean="0"/>
              <a:t>    Intravenous </a:t>
            </a:r>
            <a:r>
              <a:rPr lang="en-US" dirty="0" err="1" smtClean="0"/>
              <a:t>anaesthetic</a:t>
            </a:r>
            <a:r>
              <a:rPr lang="en-US" dirty="0" smtClean="0"/>
              <a:t> </a:t>
            </a:r>
            <a:r>
              <a:rPr lang="en-US" dirty="0" err="1" smtClean="0"/>
              <a:t>sgents</a:t>
            </a:r>
            <a:r>
              <a:rPr lang="en-US" dirty="0" smtClean="0"/>
              <a:t> –no demonstrable effect. </a:t>
            </a:r>
          </a:p>
          <a:p>
            <a:r>
              <a:rPr lang="en-US" b="1" dirty="0" smtClean="0"/>
              <a:t>ODC and Cardiopulmonary Bypass</a:t>
            </a:r>
          </a:p>
          <a:p>
            <a:pPr>
              <a:buNone/>
            </a:pPr>
            <a:r>
              <a:rPr lang="en-US" dirty="0" smtClean="0"/>
              <a:t>Influenced	 by the state of hypothermia, type of </a:t>
            </a:r>
            <a:r>
              <a:rPr lang="en-US" dirty="0" err="1" smtClean="0"/>
              <a:t>anticoagulated</a:t>
            </a:r>
            <a:r>
              <a:rPr lang="en-US" dirty="0" smtClean="0"/>
              <a:t> blood used for BT, etc.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 Therapeutic manipulation of ODC</a:t>
            </a:r>
          </a:p>
          <a:p>
            <a:pPr>
              <a:buNone/>
            </a:pPr>
            <a:r>
              <a:rPr lang="en-US" dirty="0" smtClean="0"/>
              <a:t>    Infusion of  </a:t>
            </a:r>
            <a:r>
              <a:rPr lang="en-US" dirty="0" err="1" smtClean="0"/>
              <a:t>inosine</a:t>
            </a:r>
            <a:r>
              <a:rPr lang="en-US" dirty="0" smtClean="0"/>
              <a:t>, </a:t>
            </a:r>
            <a:r>
              <a:rPr lang="en-US" dirty="0" err="1" smtClean="0"/>
              <a:t>pyruvate</a:t>
            </a:r>
            <a:r>
              <a:rPr lang="en-US" dirty="0" smtClean="0"/>
              <a:t> and phosphate – caused significant rise in 2,3DPG. But there was no difference in p50 or oxygen extraction.</a:t>
            </a:r>
          </a:p>
          <a:p>
            <a:pPr>
              <a:buNone/>
            </a:pPr>
            <a:r>
              <a:rPr lang="en-US" dirty="0" smtClean="0"/>
              <a:t>   Steroid therapy –</a:t>
            </a:r>
            <a:r>
              <a:rPr lang="en-US" dirty="0" err="1" smtClean="0"/>
              <a:t>Methylprednisilone</a:t>
            </a:r>
            <a:r>
              <a:rPr lang="en-US" dirty="0" smtClean="0"/>
              <a:t> was found to induce a transient moderate increase in cardiac indices and a sustained significant increase in P50. The  use of steroids particularly in septic shock has been claimed to be beneficial, by causing membrane stability, </a:t>
            </a:r>
            <a:r>
              <a:rPr lang="en-US" dirty="0" err="1" smtClean="0"/>
              <a:t>haemodynamic</a:t>
            </a:r>
            <a:r>
              <a:rPr lang="en-US" dirty="0" smtClean="0"/>
              <a:t> improvements and improvement in tissue oxygenation.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428604"/>
            <a:ext cx="8229600" cy="6072230"/>
          </a:xfrm>
        </p:spPr>
        <p:txBody>
          <a:bodyPr/>
          <a:lstStyle/>
          <a:p>
            <a:r>
              <a:rPr lang="en-US" dirty="0" err="1" smtClean="0"/>
              <a:t>Propranolol</a:t>
            </a:r>
            <a:r>
              <a:rPr lang="en-US" dirty="0" smtClean="0"/>
              <a:t> was found to decrease oxygen affinity- by releasing the bound 2,3 DPG in red cells. This effect is blocked by epinephrine . Its beneficial effect in angina may be in part due to increased myocardial oxygenation by causing a decreased </a:t>
            </a:r>
            <a:r>
              <a:rPr lang="en-US" dirty="0" err="1" smtClean="0"/>
              <a:t>Hb</a:t>
            </a:r>
            <a:r>
              <a:rPr lang="en-US" dirty="0" smtClean="0"/>
              <a:t>-C affinity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52400"/>
          <a:ext cx="8382000" cy="6443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5240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ABSTRACT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JOURNAL DETAILS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OF EVIDENCE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CONCLUSION</a:t>
                      </a:r>
                      <a:endParaRPr lang="en-IN" sz="1400" dirty="0"/>
                    </a:p>
                  </a:txBody>
                  <a:tcPr/>
                </a:tc>
              </a:tr>
              <a:tr h="5803900">
                <a:tc>
                  <a:txBody>
                    <a:bodyPr/>
                    <a:lstStyle/>
                    <a:p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Carole Hamilton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dirty="0" smtClean="0"/>
                        <a:t>et al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oxygen dissociation curve: quantifying the shift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 </a:t>
                      </a:r>
                      <a:r>
                        <a:rPr lang="en-US" sz="12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oxyhaemoglobin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dissociation curve (ODC) quantifies the most important function of red blood cells and that is the affinity for oxygen and its delivery to the tissues. Oxygen affinity for </a:t>
                      </a:r>
                      <a:r>
                        <a:rPr lang="en-US" sz="12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haemoglobin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plays a critical role in the delivery of oxygen to the tissues and is changed by shifting to the left or right.</a:t>
                      </a:r>
                      <a:endParaRPr lang="en-I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Sage</a:t>
                      </a:r>
                      <a:r>
                        <a:rPr lang="en-US" sz="12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journals</a:t>
                      </a:r>
                      <a:endParaRPr lang="en-US" sz="12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First Published May 1, 2004 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b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6072230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3" name="Picture 2" descr="Screenshot_2018-07-18-00-17-49-110~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" y="400050"/>
            <a:ext cx="9029700" cy="6057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0"/>
            <a:ext cx="8229600" cy="564360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As blood passes by the alveolus , o2 diffuses into plasma, increasing the partial pressure of O2</a:t>
            </a:r>
          </a:p>
          <a:p>
            <a:pPr>
              <a:buNone/>
            </a:pPr>
            <a:r>
              <a:rPr lang="en-US" dirty="0" smtClean="0"/>
              <a:t>( PaO2). As PaO2in blood increases , O2 diffuses into RBC combining with the ferrous iron  in the </a:t>
            </a:r>
            <a:r>
              <a:rPr lang="en-US" dirty="0" err="1" smtClean="0"/>
              <a:t>haemoglobin</a:t>
            </a:r>
            <a:r>
              <a:rPr lang="en-US" dirty="0" smtClean="0"/>
              <a:t>. Each </a:t>
            </a:r>
            <a:r>
              <a:rPr lang="en-US" dirty="0" err="1" smtClean="0"/>
              <a:t>Hb</a:t>
            </a:r>
            <a:r>
              <a:rPr lang="en-US" dirty="0" smtClean="0"/>
              <a:t> molecule has 4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Fe </a:t>
            </a:r>
            <a:r>
              <a:rPr lang="en-US" baseline="30000" dirty="0" smtClean="0"/>
              <a:t>2++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n-US" dirty="0" err="1" smtClean="0"/>
              <a:t>atoms.As</a:t>
            </a:r>
            <a:r>
              <a:rPr lang="en-US" dirty="0" smtClean="0"/>
              <a:t>  each Fe</a:t>
            </a:r>
            <a:r>
              <a:rPr lang="en-US" baseline="30000" dirty="0" smtClean="0"/>
              <a:t>2+ </a:t>
            </a:r>
            <a:r>
              <a:rPr lang="en-US" dirty="0" smtClean="0"/>
              <a:t>combines</a:t>
            </a:r>
            <a:r>
              <a:rPr lang="en-US" baseline="30000" dirty="0" smtClean="0"/>
              <a:t> </a:t>
            </a:r>
            <a:r>
              <a:rPr lang="en-US" dirty="0" smtClean="0"/>
              <a:t>  with O2, affinity of the </a:t>
            </a:r>
            <a:r>
              <a:rPr lang="en-US" dirty="0" err="1" smtClean="0"/>
              <a:t>Hb</a:t>
            </a:r>
            <a:r>
              <a:rPr lang="en-US" dirty="0" smtClean="0"/>
              <a:t> to Fe </a:t>
            </a:r>
            <a:r>
              <a:rPr lang="en-US" baseline="30000" dirty="0" smtClean="0"/>
              <a:t>2++  </a:t>
            </a:r>
            <a:r>
              <a:rPr lang="en-US" dirty="0"/>
              <a:t> </a:t>
            </a:r>
            <a:r>
              <a:rPr lang="en-US" dirty="0" smtClean="0"/>
              <a:t>increases, till it completely saturated.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00792"/>
          </a:xfrm>
        </p:spPr>
        <p:txBody>
          <a:bodyPr>
            <a:normAutofit/>
          </a:bodyPr>
          <a:lstStyle/>
          <a:p>
            <a:r>
              <a:rPr lang="en-US" b="1" dirty="0" smtClean="0"/>
              <a:t>Shape  of ODC</a:t>
            </a:r>
          </a:p>
          <a:p>
            <a:pPr>
              <a:buNone/>
            </a:pPr>
            <a:r>
              <a:rPr lang="en-US" dirty="0" smtClean="0"/>
              <a:t>     The sigmoid shape of the curve reflects the physiological adaptation of </a:t>
            </a:r>
            <a:r>
              <a:rPr lang="en-US" dirty="0" err="1" smtClean="0"/>
              <a:t>Hb</a:t>
            </a:r>
            <a:r>
              <a:rPr lang="en-US" dirty="0" smtClean="0"/>
              <a:t> to take up oxygen at higher partial pressure  ( i.e. in alveoli ) and release O2 at lower partial pressure ( in tissue ). When PO2 is less than 60 mm of Hg (90 % saturation ), the saturation falls steeply , so that for a given decrease in PO2 amount of </a:t>
            </a:r>
            <a:r>
              <a:rPr lang="en-US" dirty="0" err="1" smtClean="0"/>
              <a:t>Hb</a:t>
            </a:r>
            <a:r>
              <a:rPr lang="en-US" dirty="0" smtClean="0"/>
              <a:t> uncombined with O2 increases greatly. Mixed venous blood has a PO2 of about 40 mm Hg ( </a:t>
            </a:r>
            <a:r>
              <a:rPr lang="en-US" dirty="0" err="1" smtClean="0"/>
              <a:t>i.e</a:t>
            </a:r>
            <a:r>
              <a:rPr lang="en-US" dirty="0" smtClean="0"/>
              <a:t> . 75 % saturation)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en-US" dirty="0" smtClean="0"/>
              <a:t>Significance </a:t>
            </a:r>
          </a:p>
          <a:p>
            <a:r>
              <a:rPr lang="en-US" dirty="0" smtClean="0"/>
              <a:t>Oxygen –</a:t>
            </a:r>
            <a:r>
              <a:rPr lang="en-US" dirty="0" err="1" smtClean="0"/>
              <a:t>Hb</a:t>
            </a:r>
            <a:r>
              <a:rPr lang="en-US" dirty="0" smtClean="0"/>
              <a:t> curve can relate oxygen content ( ml O2/ 0.1 L blood) to PO2.</a:t>
            </a:r>
          </a:p>
          <a:p>
            <a:r>
              <a:rPr lang="en-US" dirty="0"/>
              <a:t> </a:t>
            </a:r>
            <a:r>
              <a:rPr lang="en-US" dirty="0" smtClean="0"/>
              <a:t>    Oxygen is carried in solution in plasma = 0.003 ml O2 mm of Hg PO2/0.1 L</a:t>
            </a:r>
          </a:p>
          <a:p>
            <a:r>
              <a:rPr lang="en-US" dirty="0" smtClean="0"/>
              <a:t>Oxygen is combined with </a:t>
            </a:r>
            <a:r>
              <a:rPr lang="en-US" dirty="0" err="1" smtClean="0"/>
              <a:t>Hb</a:t>
            </a:r>
            <a:r>
              <a:rPr lang="en-US" dirty="0" smtClean="0"/>
              <a:t> – 1.39 ml O2/gm of </a:t>
            </a:r>
            <a:r>
              <a:rPr lang="en-US" dirty="0" err="1" smtClean="0"/>
              <a:t>Hb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Therefore, O2 content = 1.39    % saturation+0.003    PO2</a:t>
            </a:r>
          </a:p>
          <a:p>
            <a:r>
              <a:rPr lang="en-US" dirty="0" smtClean="0"/>
              <a:t>Arterial O2content in a patient with HB 15ml/0.1 L comes to 21.2ml of O2/ 0.1L</a:t>
            </a:r>
            <a:endParaRPr lang="en-IN" dirty="0"/>
          </a:p>
        </p:txBody>
      </p:sp>
      <p:sp>
        <p:nvSpPr>
          <p:cNvPr id="5" name="Multiply 4"/>
          <p:cNvSpPr/>
          <p:nvPr/>
        </p:nvSpPr>
        <p:spPr>
          <a:xfrm>
            <a:off x="5929322" y="4071942"/>
            <a:ext cx="357190" cy="285752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Multiply 5"/>
          <p:cNvSpPr/>
          <p:nvPr/>
        </p:nvSpPr>
        <p:spPr>
          <a:xfrm>
            <a:off x="3857620" y="4572008"/>
            <a:ext cx="285752" cy="214314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6429396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Cv</a:t>
            </a:r>
            <a:r>
              <a:rPr lang="en-US" dirty="0" smtClean="0"/>
              <a:t> O2 comes to 15.2 ml of O2 /0.1 L blood.</a:t>
            </a:r>
          </a:p>
          <a:p>
            <a:r>
              <a:rPr lang="en-US" dirty="0" smtClean="0"/>
              <a:t>Normal </a:t>
            </a:r>
            <a:r>
              <a:rPr lang="en-US" dirty="0" err="1" smtClean="0"/>
              <a:t>arteriovenous</a:t>
            </a:r>
            <a:r>
              <a:rPr lang="en-US" dirty="0" smtClean="0"/>
              <a:t> O2 </a:t>
            </a:r>
            <a:r>
              <a:rPr lang="en-US" dirty="0" err="1" smtClean="0"/>
              <a:t>contentdifference</a:t>
            </a:r>
            <a:r>
              <a:rPr lang="en-US" dirty="0" smtClean="0"/>
              <a:t>= 5.5ml/ 0.1 L</a:t>
            </a:r>
          </a:p>
          <a:p>
            <a:r>
              <a:rPr lang="en-US" dirty="0" smtClean="0"/>
              <a:t>Oxygen – </a:t>
            </a:r>
            <a:r>
              <a:rPr lang="en-US" dirty="0" err="1" smtClean="0"/>
              <a:t>Hb</a:t>
            </a:r>
            <a:r>
              <a:rPr lang="en-US" dirty="0" smtClean="0"/>
              <a:t> curve can also relate the oxygen transport to peripheral tissues to PO2</a:t>
            </a:r>
          </a:p>
          <a:p>
            <a:r>
              <a:rPr lang="en-US" dirty="0" smtClean="0"/>
              <a:t>Oxygen transport = O2 content                     CO</a:t>
            </a:r>
          </a:p>
          <a:p>
            <a:r>
              <a:rPr lang="en-US" dirty="0" smtClean="0"/>
              <a:t>Oxygen consumption amounts to250ml/ min.</a:t>
            </a:r>
          </a:p>
          <a:p>
            <a:r>
              <a:rPr lang="en-US" dirty="0" smtClean="0"/>
              <a:t>Oxygen – </a:t>
            </a:r>
            <a:r>
              <a:rPr lang="en-US" dirty="0" err="1" smtClean="0"/>
              <a:t>Hb</a:t>
            </a:r>
            <a:r>
              <a:rPr lang="en-US" dirty="0" smtClean="0"/>
              <a:t> curve can relate O2 available to tissue as a function of P O2-of the 1000 ml of oxygen going to the tissues, 200 ml cannot be extracted because it will lower PO2 below the level at which brain can </a:t>
            </a:r>
            <a:r>
              <a:rPr lang="en-US" dirty="0" err="1" smtClean="0"/>
              <a:t>survive.So</a:t>
            </a:r>
            <a:r>
              <a:rPr lang="en-US" dirty="0" smtClean="0"/>
              <a:t> O2 available to tissues is 800 ml/min. With lower arterial  O2 saturation, the important thing to be remembered is that tissue demand of O2 can </a:t>
            </a:r>
            <a:r>
              <a:rPr lang="en-US" dirty="0" err="1" smtClean="0"/>
              <a:t>bemet</a:t>
            </a:r>
            <a:r>
              <a:rPr lang="en-US" dirty="0" smtClean="0"/>
              <a:t> only by an increase in cardiac output or in long </a:t>
            </a:r>
            <a:r>
              <a:rPr lang="en-US" dirty="0" err="1" smtClean="0"/>
              <a:t>termby</a:t>
            </a:r>
            <a:r>
              <a:rPr lang="en-US" dirty="0" smtClean="0"/>
              <a:t> an increase in HB concentration.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9" name="Minus 8"/>
          <p:cNvSpPr/>
          <p:nvPr/>
        </p:nvSpPr>
        <p:spPr>
          <a:xfrm>
            <a:off x="1142976" y="357166"/>
            <a:ext cx="214314" cy="7143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Multiply 9"/>
          <p:cNvSpPr/>
          <p:nvPr/>
        </p:nvSpPr>
        <p:spPr>
          <a:xfrm>
            <a:off x="6929454" y="2285992"/>
            <a:ext cx="214314" cy="214314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r>
              <a:rPr lang="en-US" dirty="0" smtClean="0"/>
              <a:t>SO2- consumable oxygen – defined as percentage saturation of </a:t>
            </a:r>
            <a:r>
              <a:rPr lang="en-US" dirty="0" err="1" smtClean="0"/>
              <a:t>Hb</a:t>
            </a:r>
            <a:r>
              <a:rPr lang="en-US" dirty="0" smtClean="0"/>
              <a:t> when oxygen tension is 20mm of Hg – lowest </a:t>
            </a:r>
            <a:r>
              <a:rPr lang="en-US" dirty="0" err="1" smtClean="0"/>
              <a:t>Pv</a:t>
            </a:r>
            <a:r>
              <a:rPr lang="en-US" dirty="0" smtClean="0"/>
              <a:t> O2 at which tissue oxygen tension is thought to be possible. Normally SO2 is 33% available.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posistion</a:t>
            </a:r>
            <a:r>
              <a:rPr lang="en-US" dirty="0" smtClean="0"/>
              <a:t> of oxy- </a:t>
            </a:r>
            <a:r>
              <a:rPr lang="en-US" dirty="0" err="1" smtClean="0"/>
              <a:t>Hb</a:t>
            </a:r>
            <a:r>
              <a:rPr lang="en-US" dirty="0" smtClean="0"/>
              <a:t> is best described by P50- partial pressure of O2 at which </a:t>
            </a:r>
            <a:r>
              <a:rPr lang="en-US" dirty="0" err="1" smtClean="0"/>
              <a:t>Hb</a:t>
            </a:r>
            <a:r>
              <a:rPr lang="en-US" dirty="0" smtClean="0"/>
              <a:t> is half saturated with O2 at 37*C at Ph 7.4. The normal adult P50 -26.7 mm of Hg.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85728"/>
            <a:ext cx="8929718" cy="6000792"/>
          </a:xfrm>
        </p:spPr>
        <p:txBody>
          <a:bodyPr/>
          <a:lstStyle/>
          <a:p>
            <a:r>
              <a:rPr lang="en-US" b="1" dirty="0" smtClean="0"/>
              <a:t>   SHIFTS IN ODC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The effect of shift in the </a:t>
            </a:r>
            <a:r>
              <a:rPr lang="en-US" dirty="0" err="1" smtClean="0"/>
              <a:t>posistion</a:t>
            </a:r>
            <a:r>
              <a:rPr lang="en-US" dirty="0" smtClean="0"/>
              <a:t> of oxy- </a:t>
            </a:r>
            <a:r>
              <a:rPr lang="en-US" dirty="0" err="1" smtClean="0"/>
              <a:t>Hb</a:t>
            </a:r>
            <a:r>
              <a:rPr lang="en-US" dirty="0" smtClean="0"/>
              <a:t> curve on </a:t>
            </a:r>
            <a:r>
              <a:rPr lang="en-US" dirty="0" err="1" smtClean="0"/>
              <a:t>Hb</a:t>
            </a:r>
            <a:r>
              <a:rPr lang="en-US" dirty="0" smtClean="0"/>
              <a:t> saturation depends greatly  on Po2. In the region of normal PaO2 (75-100 mm Hg) curve is relatively horizontal , so that shifts  of the curve is relatively steep 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317</TotalTime>
  <Words>1623</Words>
  <Application>Microsoft Office PowerPoint</Application>
  <PresentationFormat>On-screen Show (4:3)</PresentationFormat>
  <Paragraphs>121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Technic</vt:lpstr>
      <vt:lpstr>OXYGEN –HAEMOGLOBIN DISSOCIATION CURVE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OXYGEN –HAEMOGLOBIN DISSOCIATION CURVE</dc:title>
  <dc:creator>Admin</dc:creator>
  <cp:lastModifiedBy>admin</cp:lastModifiedBy>
  <cp:revision>71</cp:revision>
  <dcterms:created xsi:type="dcterms:W3CDTF">2018-07-16T16:22:27Z</dcterms:created>
  <dcterms:modified xsi:type="dcterms:W3CDTF">2022-04-26T10:22:13Z</dcterms:modified>
</cp:coreProperties>
</file>